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1.bin" ContentType="application/vnd.openxmlformats-officedocument.oleObject"/>
  <Override PartName="/ppt/notesSlides/notesSlide9.xml" ContentType="application/vnd.openxmlformats-officedocument.presentationml.notesSlide+xml"/>
  <Override PartName="/ppt/embeddings/oleObject2.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3.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75" r:id="rId2"/>
    <p:sldId id="276" r:id="rId3"/>
    <p:sldId id="277" r:id="rId4"/>
    <p:sldId id="278" r:id="rId5"/>
    <p:sldId id="279" r:id="rId6"/>
    <p:sldId id="280" r:id="rId7"/>
    <p:sldId id="316" r:id="rId8"/>
    <p:sldId id="334" r:id="rId9"/>
    <p:sldId id="311" r:id="rId10"/>
    <p:sldId id="335" r:id="rId11"/>
    <p:sldId id="332" r:id="rId12"/>
    <p:sldId id="336" r:id="rId13"/>
    <p:sldId id="333" r:id="rId14"/>
    <p:sldId id="337" r:id="rId15"/>
    <p:sldId id="338" r:id="rId16"/>
    <p:sldId id="339" r:id="rId17"/>
    <p:sldId id="340" r:id="rId18"/>
    <p:sldId id="317" r:id="rId19"/>
    <p:sldId id="326" r:id="rId20"/>
    <p:sldId id="327" r:id="rId21"/>
    <p:sldId id="328" r:id="rId22"/>
    <p:sldId id="329" r:id="rId23"/>
    <p:sldId id="330" r:id="rId24"/>
    <p:sldId id="331" r:id="rId25"/>
    <p:sldId id="323" r:id="rId26"/>
    <p:sldId id="324" r:id="rId27"/>
    <p:sldId id="325" r:id="rId28"/>
    <p:sldId id="319" r:id="rId29"/>
    <p:sldId id="321" r:id="rId30"/>
    <p:sldId id="322" r:id="rId31"/>
    <p:sldId id="320" r:id="rId32"/>
    <p:sldId id="312" r:id="rId33"/>
    <p:sldId id="313" r:id="rId34"/>
    <p:sldId id="314" r:id="rId35"/>
    <p:sldId id="315" r:id="rId36"/>
    <p:sldId id="305" r:id="rId37"/>
    <p:sldId id="306" r:id="rId38"/>
    <p:sldId id="307" r:id="rId39"/>
    <p:sldId id="308" r:id="rId40"/>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587" autoAdjust="0"/>
  </p:normalViewPr>
  <p:slideViewPr>
    <p:cSldViewPr>
      <p:cViewPr varScale="1">
        <p:scale>
          <a:sx n="81" d="100"/>
          <a:sy n="81" d="100"/>
        </p:scale>
        <p:origin x="-62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451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6451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4ABD1F74-6BF3-4793-90E5-B3E400376511}" type="slidenum">
              <a:rPr lang="en-US"/>
              <a:pPr>
                <a:defRPr/>
              </a:pPr>
              <a:t>‹#›</a:t>
            </a:fld>
            <a:endParaRPr lang="en-US"/>
          </a:p>
        </p:txBody>
      </p:sp>
    </p:spTree>
    <p:extLst>
      <p:ext uri="{BB962C8B-B14F-4D97-AF65-F5344CB8AC3E}">
        <p14:creationId xmlns:p14="http://schemas.microsoft.com/office/powerpoint/2010/main" val="3519856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8067"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88069" name="Rectangle 5"/>
          <p:cNvSpPr>
            <a:spLocks noGrp="1" noChangeArrowheads="1"/>
          </p:cNvSpPr>
          <p:nvPr>
            <p:ph type="body" sz="quarter" idx="3"/>
          </p:nvPr>
        </p:nvSpPr>
        <p:spPr bwMode="auto">
          <a:xfrm>
            <a:off x="990600" y="4572000"/>
            <a:ext cx="53340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8071"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E68BA96-E463-4D73-AECF-DE24B136F96F}" type="slidenum">
              <a:rPr lang="en-US"/>
              <a:pPr>
                <a:defRPr/>
              </a:pPr>
              <a:t>‹#›</a:t>
            </a:fld>
            <a:endParaRPr lang="en-US"/>
          </a:p>
        </p:txBody>
      </p:sp>
    </p:spTree>
    <p:extLst>
      <p:ext uri="{BB962C8B-B14F-4D97-AF65-F5344CB8AC3E}">
        <p14:creationId xmlns:p14="http://schemas.microsoft.com/office/powerpoint/2010/main" val="3855657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F1CDDD31-6188-4D39-B386-F42ACC7CEAC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50E41143-5A29-42E4-8035-B62985B17011}" type="slidenum">
              <a:rPr lang="en-US" smtClean="0"/>
              <a:pPr/>
              <a:t>25</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603C8E5A-F918-43F9-A4AF-5DAB7663CE85}" type="slidenum">
              <a:rPr lang="en-US" smtClean="0"/>
              <a:pPr/>
              <a:t>26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E3F13E62-94C5-4928-927E-1711AC53826F}" type="slidenum">
              <a:rPr lang="en-US" smtClean="0"/>
              <a:pPr/>
              <a:t>28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C79C067F-087B-48EB-A861-24622464209E}" type="slidenum">
              <a:rPr lang="en-US" smtClean="0"/>
              <a:pPr/>
              <a:t>29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30CC5A07-0750-4FEB-853B-F93108DE57D6}" type="slidenum">
              <a:rPr lang="en-US" smtClean="0"/>
              <a:pPr/>
              <a:t>30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3C992AEE-049C-447A-8A15-28509DDBDF13}" type="slidenum">
              <a:rPr lang="en-US" smtClean="0"/>
              <a:pPr/>
              <a:t>31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2D885F88-8D42-44D1-9513-C3897D0BFA3F}" type="slidenum">
              <a:rPr lang="en-US" smtClean="0"/>
              <a:pPr/>
              <a:t>32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7FFEB2D4-A821-4A91-9BAE-7856848FDF31}" type="slidenum">
              <a:rPr lang="en-US" smtClean="0"/>
              <a:pPr/>
              <a:t>33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40E539AB-195C-43DB-BC87-649B784A32C0}" type="slidenum">
              <a:rPr lang="en-US" smtClean="0"/>
              <a:pPr/>
              <a:t>34</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1072CF89-F6F2-4B60-A54F-B55BABDDC529}" type="slidenum">
              <a:rPr lang="en-US" smtClean="0"/>
              <a:pPr/>
              <a:t>35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7053D8AC-444E-4207-8CED-0747AADA2A0C}"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4935C1F0-6C0E-4693-9E53-A45A6DD65D33}" type="slidenum">
              <a:rPr lang="en-US" smtClean="0"/>
              <a:pPr/>
              <a:t>36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F12FD1D5-FECA-49BA-8A7E-6643F4FD7F64}" type="slidenum">
              <a:rPr lang="en-US" smtClean="0"/>
              <a:pPr/>
              <a:t>37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BC350FE6-4D16-4582-AA2B-19D51E4E859E}" type="slidenum">
              <a:rPr lang="en-US" smtClean="0"/>
              <a:pPr/>
              <a:t>38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95297232-5D76-4651-B2CD-71B09F772D9C}" type="slidenum">
              <a:rPr lang="en-US" smtClean="0"/>
              <a:pPr/>
              <a:t>39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94C0EC03-8FF2-404D-A20B-934A970A6A7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26E37630-1F9F-4F94-8960-D553619C706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D2CC87A4-FA9A-45ED-A82D-8D46D20A6E4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A0F613EA-0AD1-4841-88F7-B338C6A8CC6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AAB19642-0D7B-461A-9B0F-2C6BC7ABC7B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FE0DDB11-C0CD-4E12-82F8-0327BC452570}"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B06DA2BF-DA72-4378-86A5-E59E5DBBCF32}" type="slidenum">
              <a:rPr lang="en-US" smtClean="0"/>
              <a:pPr/>
              <a:t>18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E0000D-E609-40CE-8331-3C5B06C81A2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C3C32D-335B-4A5E-8112-A5F62606F5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4C2E75-086E-4418-A2AE-1317C00E0F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501DE-D37B-44FC-8E64-E2ECBA0B01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65CC33-55F6-468D-8415-CEF422953FA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336E87-3F7D-4FEB-9A59-7BBC8A7C0B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364F8-C146-4155-BDF3-BB0F2CD735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766FAB-E768-4534-8BE7-989A48BB18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D9019E-0241-42DA-986A-E7F915A8C44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07BBC-36A8-4FBD-BCA4-16AB460CDC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848A6F-3876-4EBB-9E16-D96499DF29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6101D18-5754-4DF9-9F0B-CD3312EB33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2.bin"/><Relationship Id="rId5"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GoodC++ArrayExample.txt" TargetMode="External"/><Relationship Id="rId4" Type="http://schemas.openxmlformats.org/officeDocument/2006/relationships/hyperlink" Target="GoodJavaArrayExample.txt" TargetMode="External"/><Relationship Id="rId5" Type="http://schemas.openxmlformats.org/officeDocument/2006/relationships/hyperlink" Target="GenericManager.txt" TargetMode="External"/><Relationship Id="rId6" Type="http://schemas.openxmlformats.org/officeDocument/2006/relationships/hyperlink" Target="GenericInputStream.txt"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GenericMethodExamples.txt"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3.bin"/><Relationship Id="rId5"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3" Type="http://schemas.openxmlformats.org/officeDocument/2006/relationships/hyperlink" Target="InputValidatorExample.txt" TargetMode="External"/><Relationship Id="rId4" Type="http://schemas.openxmlformats.org/officeDocument/2006/relationships/hyperlink" Target="SorterExample.txt"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6.xml.rels><?xml version="1.0" encoding="UTF-8" standalone="yes"?>
<Relationships xmlns="http://schemas.openxmlformats.org/package/2006/relationships"><Relationship Id="rId3" Type="http://schemas.openxmlformats.org/officeDocument/2006/relationships/hyperlink" Target="TreeSetExample.txt" TargetMode="External"/><Relationship Id="rId4" Type="http://schemas.openxmlformats.org/officeDocument/2006/relationships/hyperlink" Target="http://java.sun.com/j2se/1.5.0/docs/api/java/util/TreeSet.html" TargetMode="External"/><Relationship Id="rId5" Type="http://schemas.openxmlformats.org/officeDocument/2006/relationships/hyperlink" Target="http://java.sun.com/j2se/1.5.0/docs/api/java/lang/Comparable.html" TargetMode="External"/><Relationship Id="rId6" Type="http://schemas.openxmlformats.org/officeDocument/2006/relationships/hyperlink" Target="http://java.sun.com/j2se/1.5.0/docs/api/java/util/Comparator.html"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LoggingExample.txt"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EmailClientExample.t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565DBEF3-B11E-46B4-8A29-6CDA446AFBED}" type="slidenum">
              <a:rPr lang="en-US" smtClean="0"/>
              <a:pPr/>
              <a:t>1</a:t>
            </a:fld>
            <a:endParaRPr lang="en-US" smtClean="0"/>
          </a:p>
        </p:txBody>
      </p:sp>
      <p:sp>
        <p:nvSpPr>
          <p:cNvPr id="5123" name="Rectangle 2"/>
          <p:cNvSpPr>
            <a:spLocks noGrp="1" noChangeArrowheads="1"/>
          </p:cNvSpPr>
          <p:nvPr>
            <p:ph type="ctrTitle"/>
          </p:nvPr>
        </p:nvSpPr>
        <p:spPr>
          <a:xfrm>
            <a:off x="0" y="609600"/>
            <a:ext cx="9144000" cy="1143000"/>
          </a:xfrm>
        </p:spPr>
        <p:txBody>
          <a:bodyPr/>
          <a:lstStyle/>
          <a:p>
            <a:r>
              <a:rPr lang="en-US" smtClean="0">
                <a:latin typeface="Courier New" pitchFamily="49" charset="0"/>
              </a:rPr>
              <a:t>Computer Science 340</a:t>
            </a:r>
            <a:br>
              <a:rPr lang="en-US" smtClean="0">
                <a:latin typeface="Courier New" pitchFamily="49" charset="0"/>
              </a:rPr>
            </a:br>
            <a:r>
              <a:rPr lang="en-US" sz="1000" smtClean="0">
                <a:latin typeface="Comic Sans MS" pitchFamily="66" charset="0"/>
              </a:rPr>
              <a:t/>
            </a:r>
            <a:br>
              <a:rPr lang="en-US" sz="1000" smtClean="0">
                <a:latin typeface="Comic Sans MS" pitchFamily="66" charset="0"/>
              </a:rPr>
            </a:br>
            <a:r>
              <a:rPr lang="en-US" smtClean="0">
                <a:latin typeface="Comic Sans MS" pitchFamily="66" charset="0"/>
              </a:rPr>
              <a:t>Software Design &amp; Testing</a:t>
            </a:r>
            <a:endParaRPr lang="en-US" smtClean="0"/>
          </a:p>
        </p:txBody>
      </p:sp>
      <p:sp>
        <p:nvSpPr>
          <p:cNvPr id="5125" name="Rectangle 4"/>
          <p:cNvSpPr>
            <a:spLocks noChangeArrowheads="1"/>
          </p:cNvSpPr>
          <p:nvPr/>
        </p:nvSpPr>
        <p:spPr bwMode="auto">
          <a:xfrm>
            <a:off x="685800" y="4191000"/>
            <a:ext cx="7772400" cy="1752600"/>
          </a:xfrm>
          <a:prstGeom prst="rect">
            <a:avLst/>
          </a:prstGeom>
          <a:noFill/>
          <a:ln w="9525">
            <a:noFill/>
            <a:miter lim="800000"/>
            <a:headEnd/>
            <a:tailEnd/>
          </a:ln>
        </p:spPr>
        <p:txBody>
          <a:bodyPr/>
          <a:lstStyle/>
          <a:p>
            <a:pPr algn="ctr">
              <a:spcBef>
                <a:spcPct val="20000"/>
              </a:spcBef>
            </a:pPr>
            <a:endParaRPr lang="en-US" sz="4000">
              <a:latin typeface="Arial" charset="0"/>
            </a:endParaRPr>
          </a:p>
        </p:txBody>
      </p:sp>
      <p:sp>
        <p:nvSpPr>
          <p:cNvPr id="5126" name="Rectangle 5"/>
          <p:cNvSpPr>
            <a:spLocks noChangeArrowheads="1"/>
          </p:cNvSpPr>
          <p:nvPr/>
        </p:nvSpPr>
        <p:spPr bwMode="auto">
          <a:xfrm>
            <a:off x="0" y="2743200"/>
            <a:ext cx="9144000" cy="1752600"/>
          </a:xfrm>
          <a:prstGeom prst="rect">
            <a:avLst/>
          </a:prstGeom>
          <a:noFill/>
          <a:ln w="9525">
            <a:noFill/>
            <a:miter lim="800000"/>
            <a:headEnd/>
            <a:tailEnd/>
          </a:ln>
        </p:spPr>
        <p:txBody>
          <a:bodyPr/>
          <a:lstStyle/>
          <a:p>
            <a:pPr algn="ctr">
              <a:spcBef>
                <a:spcPct val="20000"/>
              </a:spcBef>
            </a:pPr>
            <a:r>
              <a:rPr lang="en-US" sz="4400">
                <a:latin typeface="Arial" charset="0"/>
              </a:rPr>
              <a:t>Software Reuse</a:t>
            </a:r>
          </a:p>
          <a:p>
            <a:pPr algn="ctr">
              <a:spcBef>
                <a:spcPct val="20000"/>
              </a:spcBef>
            </a:pPr>
            <a:endParaRPr lang="en-US" sz="2000">
              <a:latin typeface="Arial" charset="0"/>
            </a:endParaRPr>
          </a:p>
        </p:txBody>
      </p:sp>
      <p:sp>
        <p:nvSpPr>
          <p:cNvPr id="7" name="Subtitle 6"/>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Pattern</a:t>
            </a:r>
            <a:endParaRPr lang="en-US" dirty="0"/>
          </a:p>
        </p:txBody>
      </p:sp>
      <p:sp>
        <p:nvSpPr>
          <p:cNvPr id="3" name="Content Placeholder 2"/>
          <p:cNvSpPr>
            <a:spLocks noGrp="1"/>
          </p:cNvSpPr>
          <p:nvPr>
            <p:ph idx="1"/>
          </p:nvPr>
        </p:nvSpPr>
        <p:spPr/>
        <p:txBody>
          <a:bodyPr/>
          <a:lstStyle/>
          <a:p>
            <a:r>
              <a:rPr lang="en-US" sz="2400" dirty="0"/>
              <a:t>Why not just modify the class to support the interface required by its clients?</a:t>
            </a:r>
          </a:p>
          <a:p>
            <a:pPr marL="0" indent="0">
              <a:buNone/>
            </a:pPr>
            <a:endParaRPr lang="en-US" sz="2400" dirty="0"/>
          </a:p>
          <a:p>
            <a:r>
              <a:rPr lang="en-US" sz="2400" dirty="0"/>
              <a:t>1) You don't have the source code for the third-party </a:t>
            </a:r>
            <a:r>
              <a:rPr lang="en-US" sz="2400" dirty="0" smtClean="0"/>
              <a:t>class</a:t>
            </a:r>
          </a:p>
          <a:p>
            <a:endParaRPr lang="en-US" sz="2400" dirty="0"/>
          </a:p>
          <a:p>
            <a:r>
              <a:rPr lang="en-US" sz="2400" dirty="0"/>
              <a:t>2) You have the source code, but you don't want to couple the class to the interface expected by clients (i.e., in general there is a different interface that you prefer for the class, but for integration purposes you must support the mandated interface).</a:t>
            </a:r>
          </a:p>
          <a:p>
            <a:endParaRPr lang="en-US" sz="2400" dirty="0"/>
          </a:p>
          <a:p>
            <a:endParaRPr lang="en-US" sz="2400" dirty="0"/>
          </a:p>
        </p:txBody>
      </p:sp>
      <p:sp>
        <p:nvSpPr>
          <p:cNvPr id="4" name="Slide Number Placeholder 3"/>
          <p:cNvSpPr>
            <a:spLocks noGrp="1"/>
          </p:cNvSpPr>
          <p:nvPr>
            <p:ph type="sldNum" sz="quarter" idx="12"/>
          </p:nvPr>
        </p:nvSpPr>
        <p:spPr/>
        <p:txBody>
          <a:bodyPr/>
          <a:lstStyle/>
          <a:p>
            <a:pPr>
              <a:defRPr/>
            </a:pPr>
            <a:fld id="{EFD501DE-D37B-44FC-8E64-E2ECBA0B0172}" type="slidenum">
              <a:rPr lang="en-US" smtClean="0"/>
              <a:pPr>
                <a:defRPr/>
              </a:pPr>
              <a:t>10</a:t>
            </a:fld>
            <a:endParaRPr lang="en-US"/>
          </a:p>
        </p:txBody>
      </p:sp>
    </p:spTree>
    <p:extLst>
      <p:ext uri="{BB962C8B-B14F-4D97-AF65-F5344CB8AC3E}">
        <p14:creationId xmlns:p14="http://schemas.microsoft.com/office/powerpoint/2010/main" val="18546063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a:t>
            </a:r>
            <a:endParaRPr lang="en-US" dirty="0"/>
          </a:p>
        </p:txBody>
      </p:sp>
      <p:sp>
        <p:nvSpPr>
          <p:cNvPr id="3" name="Slide Number Placeholder 2"/>
          <p:cNvSpPr>
            <a:spLocks noGrp="1"/>
          </p:cNvSpPr>
          <p:nvPr>
            <p:ph type="sldNum" sz="quarter" idx="12"/>
          </p:nvPr>
        </p:nvSpPr>
        <p:spPr/>
        <p:txBody>
          <a:bodyPr/>
          <a:lstStyle/>
          <a:p>
            <a:pPr>
              <a:defRPr/>
            </a:pPr>
            <a:fld id="{A9766FAB-E768-4534-8BE7-989A48BB1820}" type="slidenum">
              <a:rPr lang="en-US" smtClean="0"/>
              <a:pPr>
                <a:defRPr/>
              </a:pPr>
              <a:t>11</a:t>
            </a:fld>
            <a:endParaRPr lang="en-US"/>
          </a:p>
        </p:txBody>
      </p:sp>
      <p:pic>
        <p:nvPicPr>
          <p:cNvPr id="4" name="Picture 3"/>
          <p:cNvPicPr>
            <a:picLocks noChangeAspect="1"/>
          </p:cNvPicPr>
          <p:nvPr/>
        </p:nvPicPr>
        <p:blipFill>
          <a:blip r:embed="rId2"/>
          <a:stretch>
            <a:fillRect/>
          </a:stretch>
        </p:blipFill>
        <p:spPr>
          <a:xfrm>
            <a:off x="228600" y="1981200"/>
            <a:ext cx="8726905" cy="4343400"/>
          </a:xfrm>
          <a:prstGeom prst="rect">
            <a:avLst/>
          </a:prstGeom>
        </p:spPr>
      </p:pic>
    </p:spTree>
    <p:extLst>
      <p:ext uri="{BB962C8B-B14F-4D97-AF65-F5344CB8AC3E}">
        <p14:creationId xmlns:p14="http://schemas.microsoft.com/office/powerpoint/2010/main" val="27051066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12</a:t>
            </a:fld>
            <a:endParaRPr lang="en-US"/>
          </a:p>
        </p:txBody>
      </p:sp>
      <p:sp>
        <p:nvSpPr>
          <p:cNvPr id="3" name="TextBox 2"/>
          <p:cNvSpPr txBox="1"/>
          <p:nvPr/>
        </p:nvSpPr>
        <p:spPr>
          <a:xfrm>
            <a:off x="0" y="685800"/>
            <a:ext cx="4552273" cy="3970318"/>
          </a:xfrm>
          <a:prstGeom prst="rect">
            <a:avLst/>
          </a:prstGeom>
          <a:noFill/>
        </p:spPr>
        <p:txBody>
          <a:bodyPr wrap="none" rtlCol="0">
            <a:spAutoFit/>
          </a:bodyPr>
          <a:lstStyle/>
          <a:p>
            <a:r>
              <a:rPr lang="en-US" sz="1400" dirty="0"/>
              <a:t>public class </a:t>
            </a:r>
            <a:r>
              <a:rPr lang="en-US" sz="1400" dirty="0" err="1"/>
              <a:t>AddressBook</a:t>
            </a:r>
            <a:r>
              <a:rPr lang="en-US" sz="1400" dirty="0"/>
              <a:t> </a:t>
            </a:r>
            <a:r>
              <a:rPr lang="en-US" sz="1400" dirty="0" smtClean="0"/>
              <a:t>{</a:t>
            </a:r>
            <a:endParaRPr lang="en-US" sz="1400" dirty="0"/>
          </a:p>
          <a:p>
            <a:r>
              <a:rPr lang="en-US" sz="1400" dirty="0"/>
              <a:t>    List </a:t>
            </a:r>
            <a:r>
              <a:rPr lang="en-US" sz="1400" dirty="0" err="1"/>
              <a:t>personList</a:t>
            </a:r>
            <a:r>
              <a:rPr lang="en-US" sz="1400" dirty="0"/>
              <a:t>; </a:t>
            </a:r>
          </a:p>
          <a:p>
            <a:r>
              <a:rPr lang="en-US" sz="1400" dirty="0"/>
              <a:t>    public </a:t>
            </a:r>
            <a:r>
              <a:rPr lang="en-US" sz="1400" dirty="0" err="1"/>
              <a:t>int</a:t>
            </a:r>
            <a:r>
              <a:rPr lang="en-US" sz="1400" dirty="0"/>
              <a:t> </a:t>
            </a:r>
            <a:r>
              <a:rPr lang="en-US" sz="1400" dirty="0" err="1"/>
              <a:t>getSize</a:t>
            </a:r>
            <a:r>
              <a:rPr lang="en-US" sz="1400" dirty="0"/>
              <a:t>() {...</a:t>
            </a:r>
            <a:r>
              <a:rPr lang="en-US" sz="1400" dirty="0" smtClean="0"/>
              <a:t>}</a:t>
            </a:r>
            <a:endParaRPr lang="en-US" sz="1400" dirty="0"/>
          </a:p>
          <a:p>
            <a:r>
              <a:rPr lang="en-US" sz="1400" dirty="0"/>
              <a:t>    public </a:t>
            </a:r>
            <a:r>
              <a:rPr lang="en-US" sz="1400" dirty="0" err="1"/>
              <a:t>int</a:t>
            </a:r>
            <a:r>
              <a:rPr lang="en-US" sz="1400" dirty="0"/>
              <a:t> </a:t>
            </a:r>
            <a:r>
              <a:rPr lang="en-US" sz="1400" dirty="0" err="1"/>
              <a:t>addPerson</a:t>
            </a:r>
            <a:r>
              <a:rPr lang="en-US" sz="1400" dirty="0"/>
              <a:t>(Person p) {...} </a:t>
            </a:r>
          </a:p>
          <a:p>
            <a:r>
              <a:rPr lang="en-US" sz="1400" dirty="0"/>
              <a:t>    public Person </a:t>
            </a:r>
            <a:r>
              <a:rPr lang="en-US" sz="1400" dirty="0" err="1"/>
              <a:t>getPerson</a:t>
            </a:r>
            <a:r>
              <a:rPr lang="en-US" sz="1400" dirty="0"/>
              <a:t>(</a:t>
            </a:r>
            <a:r>
              <a:rPr lang="en-US" sz="1400" dirty="0" err="1"/>
              <a:t>int</a:t>
            </a:r>
            <a:r>
              <a:rPr lang="en-US" sz="1400" dirty="0"/>
              <a:t> index) {...} </a:t>
            </a:r>
          </a:p>
          <a:p>
            <a:r>
              <a:rPr lang="en-US" sz="1400" dirty="0" smtClean="0"/>
              <a:t>  </a:t>
            </a:r>
            <a:r>
              <a:rPr lang="en-US" sz="1400" dirty="0"/>
              <a:t>... </a:t>
            </a:r>
          </a:p>
          <a:p>
            <a:r>
              <a:rPr lang="en-US" sz="1400" dirty="0"/>
              <a:t>}</a:t>
            </a:r>
          </a:p>
          <a:p>
            <a:endParaRPr lang="en-US" sz="1400" dirty="0"/>
          </a:p>
          <a:p>
            <a:r>
              <a:rPr lang="en-US" sz="1400" dirty="0"/>
              <a:t>public interface </a:t>
            </a:r>
            <a:r>
              <a:rPr lang="en-US" sz="1400" dirty="0" err="1"/>
              <a:t>TableModel</a:t>
            </a:r>
            <a:r>
              <a:rPr lang="en-US" sz="1400" dirty="0"/>
              <a:t> </a:t>
            </a:r>
            <a:r>
              <a:rPr lang="en-US" sz="1400" dirty="0" smtClean="0"/>
              <a:t>{</a:t>
            </a:r>
            <a:endParaRPr lang="en-US" sz="1400" dirty="0"/>
          </a:p>
          <a:p>
            <a:r>
              <a:rPr lang="en-US" sz="1400" dirty="0"/>
              <a:t>    public </a:t>
            </a:r>
            <a:r>
              <a:rPr lang="en-US" sz="1400" dirty="0" err="1"/>
              <a:t>int</a:t>
            </a:r>
            <a:r>
              <a:rPr lang="en-US" sz="1400" dirty="0"/>
              <a:t> </a:t>
            </a:r>
            <a:r>
              <a:rPr lang="en-US" sz="1400" dirty="0" err="1"/>
              <a:t>getRowCount</a:t>
            </a:r>
            <a:r>
              <a:rPr lang="en-US" sz="1400" dirty="0"/>
              <a:t>()</a:t>
            </a:r>
            <a:r>
              <a:rPr lang="en-US" sz="1400" dirty="0" smtClean="0"/>
              <a:t>;</a:t>
            </a:r>
            <a:endParaRPr lang="en-US" sz="1400" dirty="0"/>
          </a:p>
          <a:p>
            <a:r>
              <a:rPr lang="en-US" sz="1400" dirty="0"/>
              <a:t>    public </a:t>
            </a:r>
            <a:r>
              <a:rPr lang="en-US" sz="1400" dirty="0" err="1"/>
              <a:t>int</a:t>
            </a:r>
            <a:r>
              <a:rPr lang="en-US" sz="1400" dirty="0"/>
              <a:t> </a:t>
            </a:r>
            <a:r>
              <a:rPr lang="en-US" sz="1400" dirty="0" err="1"/>
              <a:t>getColumnCount</a:t>
            </a:r>
            <a:r>
              <a:rPr lang="en-US" sz="1400" dirty="0"/>
              <a:t>()</a:t>
            </a:r>
            <a:r>
              <a:rPr lang="en-US" sz="1400" dirty="0" smtClean="0"/>
              <a:t>;</a:t>
            </a:r>
            <a:endParaRPr lang="en-US" sz="1400" dirty="0"/>
          </a:p>
          <a:p>
            <a:r>
              <a:rPr lang="en-US" sz="1400" dirty="0"/>
              <a:t>    public String </a:t>
            </a:r>
            <a:r>
              <a:rPr lang="en-US" sz="1400" dirty="0" err="1"/>
              <a:t>getColumnName</a:t>
            </a:r>
            <a:r>
              <a:rPr lang="en-US" sz="1400" dirty="0"/>
              <a:t>(</a:t>
            </a:r>
            <a:r>
              <a:rPr lang="en-US" sz="1400" dirty="0" err="1"/>
              <a:t>int</a:t>
            </a:r>
            <a:r>
              <a:rPr lang="en-US" sz="1400" dirty="0"/>
              <a:t> </a:t>
            </a:r>
            <a:r>
              <a:rPr lang="en-US" sz="1400" dirty="0" err="1"/>
              <a:t>columnIndex</a:t>
            </a:r>
            <a:r>
              <a:rPr lang="en-US" sz="1400" dirty="0"/>
              <a:t>)</a:t>
            </a:r>
            <a:r>
              <a:rPr lang="en-US" sz="1400" dirty="0" smtClean="0"/>
              <a:t>;</a:t>
            </a:r>
            <a:endParaRPr lang="en-US" sz="1400" dirty="0"/>
          </a:p>
          <a:p>
            <a:r>
              <a:rPr lang="en-US" sz="1400" dirty="0"/>
              <a:t>    public Object </a:t>
            </a:r>
            <a:r>
              <a:rPr lang="en-US" sz="1400" dirty="0" err="1"/>
              <a:t>getValueAt</a:t>
            </a:r>
            <a:r>
              <a:rPr lang="en-US" sz="1400" dirty="0"/>
              <a:t>(</a:t>
            </a:r>
            <a:r>
              <a:rPr lang="en-US" sz="1400" dirty="0" err="1"/>
              <a:t>int</a:t>
            </a:r>
            <a:r>
              <a:rPr lang="en-US" sz="1400" dirty="0"/>
              <a:t> </a:t>
            </a:r>
            <a:r>
              <a:rPr lang="en-US" sz="1400" dirty="0" err="1"/>
              <a:t>rowIndex</a:t>
            </a:r>
            <a:r>
              <a:rPr lang="en-US" sz="1400" dirty="0"/>
              <a:t>, </a:t>
            </a:r>
            <a:r>
              <a:rPr lang="en-US" sz="1400" dirty="0" err="1"/>
              <a:t>int</a:t>
            </a:r>
            <a:r>
              <a:rPr lang="en-US" sz="1400" dirty="0"/>
              <a:t> </a:t>
            </a:r>
            <a:r>
              <a:rPr lang="en-US" sz="1400" dirty="0" err="1"/>
              <a:t>columnIndex</a:t>
            </a:r>
            <a:r>
              <a:rPr lang="en-US" sz="1400" dirty="0"/>
              <a:t>);</a:t>
            </a:r>
          </a:p>
          <a:p>
            <a:r>
              <a:rPr lang="en-US" sz="1400" dirty="0" smtClean="0"/>
              <a:t>   …</a:t>
            </a:r>
            <a:endParaRPr lang="en-US" sz="1400" dirty="0"/>
          </a:p>
          <a:p>
            <a:r>
              <a:rPr lang="en-US" sz="1400" dirty="0"/>
              <a:t>}</a:t>
            </a:r>
          </a:p>
          <a:p>
            <a:endParaRPr lang="en-US" sz="1400" dirty="0"/>
          </a:p>
          <a:p>
            <a:endParaRPr lang="en-US" sz="1400" dirty="0"/>
          </a:p>
          <a:p>
            <a:endParaRPr lang="en-US" sz="1400" dirty="0"/>
          </a:p>
        </p:txBody>
      </p:sp>
      <p:sp>
        <p:nvSpPr>
          <p:cNvPr id="4" name="TextBox 3"/>
          <p:cNvSpPr txBox="1"/>
          <p:nvPr/>
        </p:nvSpPr>
        <p:spPr>
          <a:xfrm>
            <a:off x="4343400" y="152400"/>
            <a:ext cx="4934314" cy="6555639"/>
          </a:xfrm>
          <a:prstGeom prst="rect">
            <a:avLst/>
          </a:prstGeom>
          <a:noFill/>
        </p:spPr>
        <p:txBody>
          <a:bodyPr wrap="none" rtlCol="0">
            <a:spAutoFit/>
          </a:bodyPr>
          <a:lstStyle/>
          <a:p>
            <a:r>
              <a:rPr lang="en-US" sz="1400" dirty="0"/>
              <a:t>public class </a:t>
            </a:r>
            <a:r>
              <a:rPr lang="en-US" sz="1400" dirty="0" err="1"/>
              <a:t>AddressBookTableAdapter</a:t>
            </a:r>
            <a:r>
              <a:rPr lang="en-US" sz="1400" dirty="0"/>
              <a:t> implements </a:t>
            </a:r>
            <a:r>
              <a:rPr lang="en-US" sz="1400" dirty="0" err="1"/>
              <a:t>TableModel</a:t>
            </a:r>
            <a:r>
              <a:rPr lang="en-US" sz="1400" dirty="0"/>
              <a:t> { </a:t>
            </a:r>
          </a:p>
          <a:p>
            <a:r>
              <a:rPr lang="en-US" sz="1400" dirty="0"/>
              <a:t>    </a:t>
            </a:r>
            <a:r>
              <a:rPr lang="en-US" sz="1400" dirty="0" err="1"/>
              <a:t>AddressBook</a:t>
            </a:r>
            <a:r>
              <a:rPr lang="en-US" sz="1400" dirty="0"/>
              <a:t> </a:t>
            </a:r>
            <a:r>
              <a:rPr lang="en-US" sz="1400" dirty="0" err="1"/>
              <a:t>ab</a:t>
            </a:r>
            <a:r>
              <a:rPr lang="en-US" sz="1400" dirty="0"/>
              <a:t>; </a:t>
            </a:r>
          </a:p>
          <a:p>
            <a:r>
              <a:rPr lang="en-US" sz="1400" dirty="0"/>
              <a:t>    public </a:t>
            </a:r>
            <a:r>
              <a:rPr lang="en-US" sz="1400" dirty="0" err="1"/>
              <a:t>AddressBookTableAdapter</a:t>
            </a:r>
            <a:r>
              <a:rPr lang="en-US" sz="1400" dirty="0"/>
              <a:t>( </a:t>
            </a:r>
            <a:r>
              <a:rPr lang="en-US" sz="1400" dirty="0" err="1"/>
              <a:t>AddressBook</a:t>
            </a:r>
            <a:r>
              <a:rPr lang="en-US" sz="1400" dirty="0"/>
              <a:t> </a:t>
            </a:r>
            <a:r>
              <a:rPr lang="en-US" sz="1400" dirty="0" err="1"/>
              <a:t>ab</a:t>
            </a:r>
            <a:r>
              <a:rPr lang="en-US" sz="1400" dirty="0"/>
              <a:t> ){ </a:t>
            </a:r>
          </a:p>
          <a:p>
            <a:r>
              <a:rPr lang="en-US" sz="1400" dirty="0"/>
              <a:t>        </a:t>
            </a:r>
            <a:r>
              <a:rPr lang="en-US" sz="1400" dirty="0" err="1"/>
              <a:t>this.ab</a:t>
            </a:r>
            <a:r>
              <a:rPr lang="en-US" sz="1400" dirty="0"/>
              <a:t> = </a:t>
            </a:r>
            <a:r>
              <a:rPr lang="en-US" sz="1400" dirty="0" err="1"/>
              <a:t>ab</a:t>
            </a:r>
            <a:r>
              <a:rPr lang="en-US" sz="1400" dirty="0"/>
              <a:t>; </a:t>
            </a:r>
          </a:p>
          <a:p>
            <a:r>
              <a:rPr lang="en-US" sz="1400" dirty="0"/>
              <a:t>    } </a:t>
            </a:r>
          </a:p>
          <a:p>
            <a:r>
              <a:rPr lang="en-US" sz="1400" dirty="0"/>
              <a:t>    public </a:t>
            </a:r>
            <a:r>
              <a:rPr lang="en-US" sz="1400" dirty="0" err="1"/>
              <a:t>int</a:t>
            </a:r>
            <a:r>
              <a:rPr lang="en-US" sz="1400" dirty="0"/>
              <a:t> </a:t>
            </a:r>
            <a:r>
              <a:rPr lang="en-US" sz="1400" dirty="0" err="1"/>
              <a:t>getRowCount</a:t>
            </a:r>
            <a:r>
              <a:rPr lang="en-US" sz="1400" dirty="0"/>
              <a:t>() { </a:t>
            </a:r>
          </a:p>
          <a:p>
            <a:r>
              <a:rPr lang="en-US" sz="1400" dirty="0"/>
              <a:t>        </a:t>
            </a:r>
            <a:r>
              <a:rPr lang="en-US" sz="1400" dirty="0" smtClean="0"/>
              <a:t>return </a:t>
            </a:r>
            <a:r>
              <a:rPr lang="en-US" sz="1400" dirty="0" err="1" smtClean="0"/>
              <a:t>ab.getSize</a:t>
            </a:r>
            <a:r>
              <a:rPr lang="en-US" sz="1400" dirty="0"/>
              <a:t>(); </a:t>
            </a:r>
          </a:p>
          <a:p>
            <a:r>
              <a:rPr lang="en-US" sz="1400" dirty="0"/>
              <a:t>    }</a:t>
            </a:r>
          </a:p>
          <a:p>
            <a:r>
              <a:rPr lang="en-US" sz="1400" dirty="0"/>
              <a:t>    public </a:t>
            </a:r>
            <a:r>
              <a:rPr lang="en-US" sz="1400" dirty="0" err="1"/>
              <a:t>int</a:t>
            </a:r>
            <a:r>
              <a:rPr lang="en-US" sz="1400" dirty="0"/>
              <a:t> </a:t>
            </a:r>
            <a:r>
              <a:rPr lang="en-US" sz="1400" dirty="0" err="1"/>
              <a:t>getColumnCount</a:t>
            </a:r>
            <a:r>
              <a:rPr lang="en-US" sz="1400" dirty="0"/>
              <a:t>() {</a:t>
            </a:r>
          </a:p>
          <a:p>
            <a:r>
              <a:rPr lang="en-US" sz="1400" dirty="0"/>
              <a:t>        return 3;</a:t>
            </a:r>
          </a:p>
          <a:p>
            <a:r>
              <a:rPr lang="en-US" sz="1400" dirty="0"/>
              <a:t>    }</a:t>
            </a:r>
          </a:p>
          <a:p>
            <a:endParaRPr lang="en-US" sz="1400" dirty="0"/>
          </a:p>
          <a:p>
            <a:r>
              <a:rPr lang="en-US" sz="1400" dirty="0"/>
              <a:t>    public String </a:t>
            </a:r>
            <a:r>
              <a:rPr lang="en-US" sz="1400" dirty="0" err="1"/>
              <a:t>getColumnName</a:t>
            </a:r>
            <a:r>
              <a:rPr lang="en-US" sz="1400" dirty="0"/>
              <a:t>(</a:t>
            </a:r>
            <a:r>
              <a:rPr lang="en-US" sz="1400" dirty="0" err="1"/>
              <a:t>int</a:t>
            </a:r>
            <a:r>
              <a:rPr lang="en-US" sz="1400" dirty="0"/>
              <a:t> </a:t>
            </a:r>
            <a:r>
              <a:rPr lang="en-US" sz="1400" dirty="0" err="1"/>
              <a:t>columnIndex</a:t>
            </a:r>
            <a:r>
              <a:rPr lang="en-US" sz="1400" dirty="0"/>
              <a:t>) {</a:t>
            </a:r>
          </a:p>
          <a:p>
            <a:r>
              <a:rPr lang="en-US" sz="1400" dirty="0"/>
              <a:t>        switch (</a:t>
            </a:r>
            <a:r>
              <a:rPr lang="en-US" sz="1400" dirty="0" err="1"/>
              <a:t>columnIndex</a:t>
            </a:r>
            <a:r>
              <a:rPr lang="en-US" sz="1400" dirty="0"/>
              <a:t>) {</a:t>
            </a:r>
          </a:p>
          <a:p>
            <a:r>
              <a:rPr lang="en-US" sz="1400" dirty="0"/>
              <a:t>           case 0: return "First Name”;</a:t>
            </a:r>
          </a:p>
          <a:p>
            <a:r>
              <a:rPr lang="en-US" sz="1400" dirty="0"/>
              <a:t>           case 1: return "Last Name”;</a:t>
            </a:r>
          </a:p>
          <a:p>
            <a:r>
              <a:rPr lang="en-US" sz="1400" dirty="0"/>
              <a:t>           case 2: return "Email Address"; </a:t>
            </a:r>
          </a:p>
          <a:p>
            <a:r>
              <a:rPr lang="en-US" sz="1400" dirty="0"/>
              <a:t>        }</a:t>
            </a:r>
          </a:p>
          <a:p>
            <a:r>
              <a:rPr lang="en-US" sz="1400" dirty="0"/>
              <a:t>    }</a:t>
            </a:r>
          </a:p>
          <a:p>
            <a:r>
              <a:rPr lang="en-US" sz="1400" dirty="0"/>
              <a:t>    public Object </a:t>
            </a:r>
            <a:r>
              <a:rPr lang="en-US" sz="1400" dirty="0" err="1"/>
              <a:t>getValueAt</a:t>
            </a:r>
            <a:r>
              <a:rPr lang="en-US" sz="1400" dirty="0"/>
              <a:t>(</a:t>
            </a:r>
            <a:r>
              <a:rPr lang="en-US" sz="1400" dirty="0" err="1"/>
              <a:t>int</a:t>
            </a:r>
            <a:r>
              <a:rPr lang="en-US" sz="1400" dirty="0"/>
              <a:t> </a:t>
            </a:r>
            <a:r>
              <a:rPr lang="en-US" sz="1400" dirty="0" err="1"/>
              <a:t>rowIndex</a:t>
            </a:r>
            <a:r>
              <a:rPr lang="en-US" sz="1400" dirty="0"/>
              <a:t>, </a:t>
            </a:r>
            <a:r>
              <a:rPr lang="en-US" sz="1400" dirty="0" err="1"/>
              <a:t>int</a:t>
            </a:r>
            <a:r>
              <a:rPr lang="en-US" sz="1400" dirty="0"/>
              <a:t> </a:t>
            </a:r>
            <a:r>
              <a:rPr lang="en-US" sz="1400" dirty="0" err="1"/>
              <a:t>columnIndex</a:t>
            </a:r>
            <a:r>
              <a:rPr lang="en-US" sz="1400" dirty="0"/>
              <a:t>) {</a:t>
            </a:r>
          </a:p>
          <a:p>
            <a:r>
              <a:rPr lang="en-US" sz="1400" dirty="0"/>
              <a:t>        Person p = </a:t>
            </a:r>
            <a:r>
              <a:rPr lang="en-US" sz="1400" dirty="0" err="1"/>
              <a:t>ab.getPerson</a:t>
            </a:r>
            <a:r>
              <a:rPr lang="en-US" sz="1400" dirty="0"/>
              <a:t>(</a:t>
            </a:r>
            <a:r>
              <a:rPr lang="en-US" sz="1400" dirty="0" err="1"/>
              <a:t>rowIndex</a:t>
            </a:r>
            <a:r>
              <a:rPr lang="en-US" sz="1400" dirty="0"/>
              <a:t>);</a:t>
            </a:r>
          </a:p>
          <a:p>
            <a:r>
              <a:rPr lang="en-US" sz="1400" dirty="0"/>
              <a:t>        switch (</a:t>
            </a:r>
            <a:r>
              <a:rPr lang="en-US" sz="1400" dirty="0" err="1"/>
              <a:t>columnIndex</a:t>
            </a:r>
            <a:r>
              <a:rPr lang="en-US" sz="1400" dirty="0"/>
              <a:t>) {</a:t>
            </a:r>
          </a:p>
          <a:p>
            <a:r>
              <a:rPr lang="en-US" sz="1400" dirty="0"/>
              <a:t>           case 0: return </a:t>
            </a:r>
            <a:r>
              <a:rPr lang="en-US" sz="1400" dirty="0" err="1"/>
              <a:t>p.getFirstName</a:t>
            </a:r>
            <a:r>
              <a:rPr lang="en-US" sz="1400" dirty="0"/>
              <a:t>();</a:t>
            </a:r>
          </a:p>
          <a:p>
            <a:r>
              <a:rPr lang="en-US" sz="1400" dirty="0"/>
              <a:t>           case 1: return </a:t>
            </a:r>
            <a:r>
              <a:rPr lang="en-US" sz="1400" dirty="0" err="1"/>
              <a:t>p.getLastName</a:t>
            </a:r>
            <a:r>
              <a:rPr lang="en-US" sz="1400" dirty="0"/>
              <a:t>();</a:t>
            </a:r>
          </a:p>
          <a:p>
            <a:r>
              <a:rPr lang="en-US" sz="1400" dirty="0"/>
              <a:t>           case 2: return </a:t>
            </a:r>
            <a:r>
              <a:rPr lang="en-US" sz="1400" dirty="0" err="1"/>
              <a:t>p.getEmailAddress</a:t>
            </a:r>
            <a:r>
              <a:rPr lang="en-US" sz="1400" dirty="0"/>
              <a:t>(); </a:t>
            </a:r>
          </a:p>
          <a:p>
            <a:r>
              <a:rPr lang="en-US" sz="1400" dirty="0"/>
              <a:t>        }</a:t>
            </a:r>
          </a:p>
          <a:p>
            <a:r>
              <a:rPr lang="en-US" sz="1400" dirty="0"/>
              <a:t>    }</a:t>
            </a:r>
          </a:p>
          <a:p>
            <a:r>
              <a:rPr lang="en-US" sz="1400" dirty="0"/>
              <a:t>    ... </a:t>
            </a:r>
          </a:p>
          <a:p>
            <a:r>
              <a:rPr lang="en-US" sz="1400" dirty="0"/>
              <a:t>}</a:t>
            </a:r>
          </a:p>
          <a:p>
            <a:endParaRPr lang="en-US" sz="1400" dirty="0"/>
          </a:p>
        </p:txBody>
      </p:sp>
    </p:spTree>
    <p:extLst>
      <p:ext uri="{BB962C8B-B14F-4D97-AF65-F5344CB8AC3E}">
        <p14:creationId xmlns:p14="http://schemas.microsoft.com/office/powerpoint/2010/main" val="37436800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a:t>
            </a:r>
            <a:endParaRPr lang="en-US" dirty="0"/>
          </a:p>
        </p:txBody>
      </p:sp>
      <p:sp>
        <p:nvSpPr>
          <p:cNvPr id="3" name="Slide Number Placeholder 2"/>
          <p:cNvSpPr>
            <a:spLocks noGrp="1"/>
          </p:cNvSpPr>
          <p:nvPr>
            <p:ph type="sldNum" sz="quarter" idx="12"/>
          </p:nvPr>
        </p:nvSpPr>
        <p:spPr/>
        <p:txBody>
          <a:bodyPr/>
          <a:lstStyle/>
          <a:p>
            <a:pPr>
              <a:defRPr/>
            </a:pPr>
            <a:fld id="{A9766FAB-E768-4534-8BE7-989A48BB1820}" type="slidenum">
              <a:rPr lang="en-US" smtClean="0"/>
              <a:pPr>
                <a:defRPr/>
              </a:pPr>
              <a:t>13</a:t>
            </a:fld>
            <a:endParaRPr lang="en-US"/>
          </a:p>
        </p:txBody>
      </p:sp>
      <p:pic>
        <p:nvPicPr>
          <p:cNvPr id="4" name="Picture 3"/>
          <p:cNvPicPr>
            <a:picLocks noChangeAspect="1"/>
          </p:cNvPicPr>
          <p:nvPr/>
        </p:nvPicPr>
        <p:blipFill>
          <a:blip r:embed="rId2"/>
          <a:stretch>
            <a:fillRect/>
          </a:stretch>
        </p:blipFill>
        <p:spPr>
          <a:xfrm>
            <a:off x="-35765" y="1752600"/>
            <a:ext cx="9131862" cy="4648200"/>
          </a:xfrm>
          <a:prstGeom prst="rect">
            <a:avLst/>
          </a:prstGeom>
        </p:spPr>
      </p:pic>
    </p:spTree>
    <p:extLst>
      <p:ext uri="{BB962C8B-B14F-4D97-AF65-F5344CB8AC3E}">
        <p14:creationId xmlns:p14="http://schemas.microsoft.com/office/powerpoint/2010/main" val="9316401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Decorator Pattern</a:t>
            </a:r>
            <a:endParaRPr lang="en-US" dirty="0"/>
          </a:p>
        </p:txBody>
      </p:sp>
      <p:sp>
        <p:nvSpPr>
          <p:cNvPr id="3" name="Content Placeholder 2"/>
          <p:cNvSpPr>
            <a:spLocks noGrp="1"/>
          </p:cNvSpPr>
          <p:nvPr>
            <p:ph idx="1"/>
          </p:nvPr>
        </p:nvSpPr>
        <p:spPr/>
        <p:txBody>
          <a:bodyPr/>
          <a:lstStyle/>
          <a:p>
            <a:r>
              <a:rPr lang="en-US" dirty="0"/>
              <a:t>S</a:t>
            </a:r>
            <a:r>
              <a:rPr lang="en-US" dirty="0" smtClean="0"/>
              <a:t>ometimes </a:t>
            </a:r>
            <a:r>
              <a:rPr lang="en-US" dirty="0"/>
              <a:t>we need to be able to add functionality to an object in a flexible and dynamic way </a:t>
            </a:r>
            <a:endParaRPr lang="en-US" dirty="0"/>
          </a:p>
          <a:p>
            <a:pPr lvl="1"/>
            <a:r>
              <a:rPr lang="en-US" dirty="0" smtClean="0"/>
              <a:t>Don’t want to change the base functionality, just add to it</a:t>
            </a:r>
          </a:p>
          <a:p>
            <a:pPr lvl="1"/>
            <a:r>
              <a:rPr lang="en-US" dirty="0" smtClean="0"/>
              <a:t>Window </a:t>
            </a:r>
            <a:r>
              <a:rPr lang="en-US" dirty="0" smtClean="0">
                <a:sym typeface="Wingdings"/>
              </a:rPr>
              <a:t> Window with scrollbars</a:t>
            </a:r>
          </a:p>
          <a:p>
            <a:r>
              <a:rPr lang="en-US" dirty="0" smtClean="0">
                <a:sym typeface="Wingdings"/>
              </a:rPr>
              <a:t>Can be done with inheritance and composition</a:t>
            </a:r>
            <a:endParaRPr lang="en-US" dirty="0"/>
          </a:p>
        </p:txBody>
      </p:sp>
      <p:sp>
        <p:nvSpPr>
          <p:cNvPr id="4" name="Slide Number Placeholder 3"/>
          <p:cNvSpPr>
            <a:spLocks noGrp="1"/>
          </p:cNvSpPr>
          <p:nvPr>
            <p:ph type="sldNum" sz="quarter" idx="12"/>
          </p:nvPr>
        </p:nvSpPr>
        <p:spPr/>
        <p:txBody>
          <a:bodyPr/>
          <a:lstStyle/>
          <a:p>
            <a:pPr>
              <a:defRPr/>
            </a:pPr>
            <a:fld id="{EFD501DE-D37B-44FC-8E64-E2ECBA0B0172}" type="slidenum">
              <a:rPr lang="en-US" smtClean="0"/>
              <a:pPr>
                <a:defRPr/>
              </a:pPr>
              <a:t>14</a:t>
            </a:fld>
            <a:endParaRPr lang="en-US"/>
          </a:p>
        </p:txBody>
      </p:sp>
    </p:spTree>
    <p:extLst>
      <p:ext uri="{BB962C8B-B14F-4D97-AF65-F5344CB8AC3E}">
        <p14:creationId xmlns:p14="http://schemas.microsoft.com/office/powerpoint/2010/main" val="18297363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Decorator with Inheritance</a:t>
            </a:r>
            <a:endParaRPr lang="en-US" dirty="0"/>
          </a:p>
        </p:txBody>
      </p:sp>
      <p:sp>
        <p:nvSpPr>
          <p:cNvPr id="3" name="Slide Number Placeholder 2"/>
          <p:cNvSpPr>
            <a:spLocks noGrp="1"/>
          </p:cNvSpPr>
          <p:nvPr>
            <p:ph type="sldNum" sz="quarter" idx="12"/>
          </p:nvPr>
        </p:nvSpPr>
        <p:spPr/>
        <p:txBody>
          <a:bodyPr/>
          <a:lstStyle/>
          <a:p>
            <a:pPr>
              <a:defRPr/>
            </a:pPr>
            <a:fld id="{A9766FAB-E768-4534-8BE7-989A48BB1820}" type="slidenum">
              <a:rPr lang="en-US" smtClean="0"/>
              <a:pPr>
                <a:defRPr/>
              </a:pPr>
              <a:t>15</a:t>
            </a:fld>
            <a:endParaRPr lang="en-US"/>
          </a:p>
        </p:txBody>
      </p:sp>
      <p:sp>
        <p:nvSpPr>
          <p:cNvPr id="4" name="TextBox 3"/>
          <p:cNvSpPr txBox="1"/>
          <p:nvPr/>
        </p:nvSpPr>
        <p:spPr>
          <a:xfrm>
            <a:off x="152400" y="1524000"/>
            <a:ext cx="6169289" cy="5355313"/>
          </a:xfrm>
          <a:prstGeom prst="rect">
            <a:avLst/>
          </a:prstGeom>
          <a:noFill/>
        </p:spPr>
        <p:txBody>
          <a:bodyPr wrap="none" rtlCol="0">
            <a:spAutoFit/>
          </a:bodyPr>
          <a:lstStyle/>
          <a:p>
            <a:r>
              <a:rPr lang="en-US" sz="1800" dirty="0"/>
              <a:t>class A </a:t>
            </a:r>
            <a:r>
              <a:rPr lang="en-US" sz="1800" dirty="0" smtClean="0"/>
              <a:t>{</a:t>
            </a:r>
            <a:endParaRPr lang="en-US" sz="1800" dirty="0"/>
          </a:p>
          <a:p>
            <a:r>
              <a:rPr lang="en-US" sz="1800" dirty="0"/>
              <a:t>	void run() {</a:t>
            </a:r>
          </a:p>
          <a:p>
            <a:r>
              <a:rPr lang="en-US" sz="1800" dirty="0"/>
              <a:t>		</a:t>
            </a:r>
            <a:r>
              <a:rPr lang="en-US" sz="1800" dirty="0" err="1"/>
              <a:t>System.out.println</a:t>
            </a:r>
            <a:r>
              <a:rPr lang="en-US" sz="1800" dirty="0"/>
              <a:t>("</a:t>
            </a:r>
            <a:r>
              <a:rPr lang="en-US" sz="1800" dirty="0" err="1"/>
              <a:t>A.run</a:t>
            </a:r>
            <a:r>
              <a:rPr lang="en-US" sz="1800" dirty="0"/>
              <a:t>")</a:t>
            </a:r>
            <a:r>
              <a:rPr lang="en-US" sz="1800" dirty="0" smtClean="0"/>
              <a:t>;</a:t>
            </a:r>
            <a:endParaRPr lang="en-US" sz="1800" dirty="0"/>
          </a:p>
          <a:p>
            <a:r>
              <a:rPr lang="en-US" sz="1800" dirty="0"/>
              <a:t>	</a:t>
            </a:r>
            <a:r>
              <a:rPr lang="en-US" sz="1800" dirty="0" smtClean="0"/>
              <a:t>}</a:t>
            </a:r>
            <a:endParaRPr lang="en-US" sz="1800" dirty="0"/>
          </a:p>
          <a:p>
            <a:r>
              <a:rPr lang="en-US" sz="1800" dirty="0" smtClean="0"/>
              <a:t>}</a:t>
            </a:r>
            <a:endParaRPr lang="en-US" sz="1800" dirty="0"/>
          </a:p>
          <a:p>
            <a:r>
              <a:rPr lang="en-US" sz="1800" dirty="0"/>
              <a:t>class B extends A </a:t>
            </a:r>
            <a:r>
              <a:rPr lang="en-US" sz="1800" dirty="0" smtClean="0"/>
              <a:t>{</a:t>
            </a:r>
            <a:endParaRPr lang="en-US" sz="1800" dirty="0"/>
          </a:p>
          <a:p>
            <a:r>
              <a:rPr lang="en-US" sz="1800" dirty="0"/>
              <a:t>	void run() {</a:t>
            </a:r>
          </a:p>
          <a:p>
            <a:r>
              <a:rPr lang="en-US" sz="1800" dirty="0"/>
              <a:t>		</a:t>
            </a:r>
            <a:r>
              <a:rPr lang="en-US" sz="1800" dirty="0" err="1"/>
              <a:t>System.out.println</a:t>
            </a:r>
            <a:r>
              <a:rPr lang="en-US" sz="1800" dirty="0"/>
              <a:t>("</a:t>
            </a:r>
            <a:r>
              <a:rPr lang="en-US" sz="1800" dirty="0" err="1"/>
              <a:t>B.run</a:t>
            </a:r>
            <a:r>
              <a:rPr lang="en-US" sz="1800" dirty="0"/>
              <a:t> pre-processing")</a:t>
            </a:r>
            <a:r>
              <a:rPr lang="en-US" sz="1800" dirty="0" smtClean="0"/>
              <a:t>;</a:t>
            </a:r>
            <a:endParaRPr lang="en-US" sz="1800" dirty="0"/>
          </a:p>
          <a:p>
            <a:r>
              <a:rPr lang="en-US" sz="1800" dirty="0"/>
              <a:t>		</a:t>
            </a:r>
            <a:r>
              <a:rPr lang="en-US" sz="1800" dirty="0" err="1"/>
              <a:t>super.run</a:t>
            </a:r>
            <a:r>
              <a:rPr lang="en-US" sz="1800" dirty="0"/>
              <a:t>();</a:t>
            </a:r>
          </a:p>
          <a:p>
            <a:r>
              <a:rPr lang="en-US" sz="1800" dirty="0"/>
              <a:t>		</a:t>
            </a:r>
            <a:r>
              <a:rPr lang="en-US" sz="1800" dirty="0" err="1"/>
              <a:t>System.out.println</a:t>
            </a:r>
            <a:r>
              <a:rPr lang="en-US" sz="1800" dirty="0"/>
              <a:t>("</a:t>
            </a:r>
            <a:r>
              <a:rPr lang="en-US" sz="1800" dirty="0" err="1"/>
              <a:t>B.run</a:t>
            </a:r>
            <a:r>
              <a:rPr lang="en-US" sz="1800" dirty="0"/>
              <a:t> post-processing")</a:t>
            </a:r>
            <a:r>
              <a:rPr lang="en-US" sz="1800" dirty="0" smtClean="0"/>
              <a:t>;</a:t>
            </a:r>
            <a:endParaRPr lang="en-US" sz="1800" dirty="0"/>
          </a:p>
          <a:p>
            <a:r>
              <a:rPr lang="en-US" sz="1800" dirty="0"/>
              <a:t>	</a:t>
            </a:r>
            <a:r>
              <a:rPr lang="en-US" sz="1800" dirty="0" smtClean="0"/>
              <a:t>}</a:t>
            </a:r>
            <a:endParaRPr lang="en-US" sz="1800" dirty="0"/>
          </a:p>
          <a:p>
            <a:r>
              <a:rPr lang="en-US" sz="1800" dirty="0" smtClean="0"/>
              <a:t>}</a:t>
            </a:r>
            <a:endParaRPr lang="en-US" sz="1800" dirty="0"/>
          </a:p>
          <a:p>
            <a:r>
              <a:rPr lang="en-US" sz="1800" dirty="0"/>
              <a:t>class C extends B {</a:t>
            </a:r>
          </a:p>
          <a:p>
            <a:r>
              <a:rPr lang="en-US" sz="1800" dirty="0"/>
              <a:t>	void run() {</a:t>
            </a:r>
          </a:p>
          <a:p>
            <a:r>
              <a:rPr lang="en-US" sz="1800" dirty="0"/>
              <a:t>		</a:t>
            </a:r>
            <a:r>
              <a:rPr lang="en-US" sz="1800" dirty="0" err="1"/>
              <a:t>System.out.println</a:t>
            </a:r>
            <a:r>
              <a:rPr lang="en-US" sz="1800" dirty="0"/>
              <a:t>("</a:t>
            </a:r>
            <a:r>
              <a:rPr lang="en-US" sz="1800" dirty="0" err="1"/>
              <a:t>C.run</a:t>
            </a:r>
            <a:r>
              <a:rPr lang="en-US" sz="1800" dirty="0"/>
              <a:t> pre-processing");</a:t>
            </a:r>
          </a:p>
          <a:p>
            <a:r>
              <a:rPr lang="en-US" sz="1800" dirty="0"/>
              <a:t>		</a:t>
            </a:r>
            <a:r>
              <a:rPr lang="en-US" sz="1800" dirty="0" err="1"/>
              <a:t>super.run</a:t>
            </a:r>
            <a:r>
              <a:rPr lang="en-US" sz="1800" dirty="0"/>
              <a:t>()</a:t>
            </a:r>
            <a:r>
              <a:rPr lang="en-US" sz="1800" dirty="0" smtClean="0"/>
              <a:t>;</a:t>
            </a:r>
            <a:endParaRPr lang="en-US" sz="1800" dirty="0"/>
          </a:p>
          <a:p>
            <a:r>
              <a:rPr lang="en-US" sz="1800" dirty="0"/>
              <a:t>		</a:t>
            </a:r>
            <a:r>
              <a:rPr lang="en-US" sz="1800" dirty="0" err="1"/>
              <a:t>System.out.println</a:t>
            </a:r>
            <a:r>
              <a:rPr lang="en-US" sz="1800" dirty="0"/>
              <a:t>("</a:t>
            </a:r>
            <a:r>
              <a:rPr lang="en-US" sz="1800" dirty="0" err="1"/>
              <a:t>C.run</a:t>
            </a:r>
            <a:r>
              <a:rPr lang="en-US" sz="1800" dirty="0"/>
              <a:t> post-processing")</a:t>
            </a:r>
            <a:r>
              <a:rPr lang="en-US" sz="1800" dirty="0" smtClean="0"/>
              <a:t>;</a:t>
            </a:r>
            <a:endParaRPr lang="en-US" sz="1800" dirty="0"/>
          </a:p>
          <a:p>
            <a:r>
              <a:rPr lang="en-US" sz="1800" dirty="0"/>
              <a:t>	</a:t>
            </a:r>
            <a:r>
              <a:rPr lang="en-US" sz="1800" dirty="0" smtClean="0"/>
              <a:t>}</a:t>
            </a:r>
            <a:endParaRPr lang="en-US" sz="1800" dirty="0"/>
          </a:p>
          <a:p>
            <a:r>
              <a:rPr lang="en-US" sz="1800" dirty="0" smtClean="0"/>
              <a:t>}</a:t>
            </a:r>
            <a:endParaRPr lang="en-US" sz="1800" dirty="0"/>
          </a:p>
        </p:txBody>
      </p:sp>
      <p:sp>
        <p:nvSpPr>
          <p:cNvPr id="5" name="TextBox 4"/>
          <p:cNvSpPr txBox="1"/>
          <p:nvPr/>
        </p:nvSpPr>
        <p:spPr>
          <a:xfrm>
            <a:off x="6781800" y="1752600"/>
            <a:ext cx="1925051" cy="1631216"/>
          </a:xfrm>
          <a:prstGeom prst="rect">
            <a:avLst/>
          </a:prstGeom>
          <a:noFill/>
        </p:spPr>
        <p:txBody>
          <a:bodyPr wrap="none" rtlCol="0">
            <a:spAutoFit/>
          </a:bodyPr>
          <a:lstStyle/>
          <a:p>
            <a:r>
              <a:rPr lang="en-US" sz="2000" dirty="0"/>
              <a:t>//</a:t>
            </a:r>
          </a:p>
          <a:p>
            <a:r>
              <a:rPr lang="en-US" sz="2000" dirty="0"/>
              <a:t>// Client</a:t>
            </a:r>
          </a:p>
          <a:p>
            <a:r>
              <a:rPr lang="en-US" sz="2000" dirty="0"/>
              <a:t>//</a:t>
            </a:r>
          </a:p>
          <a:p>
            <a:r>
              <a:rPr lang="en-US" sz="2000" dirty="0"/>
              <a:t>A </a:t>
            </a:r>
            <a:r>
              <a:rPr lang="en-US" sz="2000" dirty="0" err="1"/>
              <a:t>obj</a:t>
            </a:r>
            <a:r>
              <a:rPr lang="en-US" sz="2000" dirty="0"/>
              <a:t> = new C();</a:t>
            </a:r>
          </a:p>
          <a:p>
            <a:r>
              <a:rPr lang="en-US" sz="2000" dirty="0" err="1"/>
              <a:t>obj.run</a:t>
            </a:r>
            <a:r>
              <a:rPr lang="en-US" sz="2000" dirty="0"/>
              <a:t>();</a:t>
            </a:r>
          </a:p>
        </p:txBody>
      </p:sp>
    </p:spTree>
    <p:extLst>
      <p:ext uri="{BB962C8B-B14F-4D97-AF65-F5344CB8AC3E}">
        <p14:creationId xmlns:p14="http://schemas.microsoft.com/office/powerpoint/2010/main" val="24971828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smtClean="0"/>
              <a:t>Decorator with Composition</a:t>
            </a:r>
            <a:endParaRPr lang="en-US" dirty="0"/>
          </a:p>
        </p:txBody>
      </p:sp>
      <p:sp>
        <p:nvSpPr>
          <p:cNvPr id="3" name="Slide Number Placeholder 2"/>
          <p:cNvSpPr>
            <a:spLocks noGrp="1"/>
          </p:cNvSpPr>
          <p:nvPr>
            <p:ph type="sldNum" sz="quarter" idx="12"/>
          </p:nvPr>
        </p:nvSpPr>
        <p:spPr/>
        <p:txBody>
          <a:bodyPr/>
          <a:lstStyle/>
          <a:p>
            <a:pPr>
              <a:defRPr/>
            </a:pPr>
            <a:fld id="{A9766FAB-E768-4534-8BE7-989A48BB1820}" type="slidenum">
              <a:rPr lang="en-US" smtClean="0"/>
              <a:pPr>
                <a:defRPr/>
              </a:pPr>
              <a:t>16</a:t>
            </a:fld>
            <a:endParaRPr lang="en-US"/>
          </a:p>
        </p:txBody>
      </p:sp>
      <p:sp>
        <p:nvSpPr>
          <p:cNvPr id="4" name="TextBox 3"/>
          <p:cNvSpPr txBox="1"/>
          <p:nvPr/>
        </p:nvSpPr>
        <p:spPr>
          <a:xfrm>
            <a:off x="688711" y="1524000"/>
            <a:ext cx="6169289" cy="5355313"/>
          </a:xfrm>
          <a:prstGeom prst="rect">
            <a:avLst/>
          </a:prstGeom>
          <a:noFill/>
        </p:spPr>
        <p:txBody>
          <a:bodyPr wrap="none" rtlCol="0">
            <a:spAutoFit/>
          </a:bodyPr>
          <a:lstStyle/>
          <a:p>
            <a:r>
              <a:rPr lang="en-US" sz="1800" dirty="0"/>
              <a:t>interface Runner </a:t>
            </a:r>
            <a:r>
              <a:rPr lang="en-US" sz="1800" dirty="0" smtClean="0"/>
              <a:t>{</a:t>
            </a:r>
            <a:endParaRPr lang="en-US" sz="1800" dirty="0"/>
          </a:p>
          <a:p>
            <a:r>
              <a:rPr lang="en-US" sz="1800" dirty="0"/>
              <a:t>	void run()</a:t>
            </a:r>
            <a:r>
              <a:rPr lang="en-US" sz="1800" dirty="0" smtClean="0"/>
              <a:t>;</a:t>
            </a:r>
            <a:endParaRPr lang="en-US" sz="1800" dirty="0"/>
          </a:p>
          <a:p>
            <a:r>
              <a:rPr lang="en-US" sz="1800" dirty="0" smtClean="0"/>
              <a:t>}</a:t>
            </a:r>
            <a:endParaRPr lang="en-US" sz="1800" dirty="0"/>
          </a:p>
          <a:p>
            <a:r>
              <a:rPr lang="en-US" sz="1800" dirty="0"/>
              <a:t>class A implements Runner </a:t>
            </a:r>
            <a:r>
              <a:rPr lang="en-US" sz="1800" dirty="0" smtClean="0"/>
              <a:t>{</a:t>
            </a:r>
            <a:endParaRPr lang="en-US" sz="1800" dirty="0"/>
          </a:p>
          <a:p>
            <a:r>
              <a:rPr lang="en-US" sz="1800" dirty="0"/>
              <a:t>	void run() </a:t>
            </a:r>
            <a:r>
              <a:rPr lang="en-US" sz="1800" dirty="0" smtClean="0"/>
              <a:t>{</a:t>
            </a:r>
            <a:endParaRPr lang="en-US" sz="1800" dirty="0"/>
          </a:p>
          <a:p>
            <a:r>
              <a:rPr lang="en-US" sz="1800" dirty="0"/>
              <a:t>		</a:t>
            </a:r>
            <a:r>
              <a:rPr lang="en-US" sz="1800" dirty="0" err="1"/>
              <a:t>System.out.println</a:t>
            </a:r>
            <a:r>
              <a:rPr lang="en-US" sz="1800" dirty="0"/>
              <a:t>("</a:t>
            </a:r>
            <a:r>
              <a:rPr lang="en-US" sz="1800" dirty="0" err="1"/>
              <a:t>A.run</a:t>
            </a:r>
            <a:r>
              <a:rPr lang="en-US" sz="1800" dirty="0"/>
              <a:t>")</a:t>
            </a:r>
            <a:r>
              <a:rPr lang="en-US" sz="1800" dirty="0" smtClean="0"/>
              <a:t>;</a:t>
            </a:r>
            <a:endParaRPr lang="en-US" sz="1800" dirty="0"/>
          </a:p>
          <a:p>
            <a:r>
              <a:rPr lang="en-US" sz="1800" dirty="0"/>
              <a:t>	</a:t>
            </a:r>
            <a:r>
              <a:rPr lang="en-US" sz="1800" dirty="0" smtClean="0"/>
              <a:t>}</a:t>
            </a:r>
            <a:endParaRPr lang="en-US" sz="1800" dirty="0"/>
          </a:p>
          <a:p>
            <a:r>
              <a:rPr lang="en-US" sz="1800" dirty="0" smtClean="0"/>
              <a:t>}</a:t>
            </a:r>
            <a:endParaRPr lang="en-US" sz="1800" dirty="0"/>
          </a:p>
          <a:p>
            <a:r>
              <a:rPr lang="en-US" sz="1800" dirty="0"/>
              <a:t>class B implements Runner </a:t>
            </a:r>
            <a:r>
              <a:rPr lang="en-US" sz="1800" dirty="0" smtClean="0"/>
              <a:t>{</a:t>
            </a:r>
            <a:endParaRPr lang="en-US" sz="1800" dirty="0"/>
          </a:p>
          <a:p>
            <a:r>
              <a:rPr lang="en-US" sz="1800" dirty="0"/>
              <a:t>	Runner delegate</a:t>
            </a:r>
            <a:r>
              <a:rPr lang="en-US" sz="1800" dirty="0" smtClean="0"/>
              <a:t>;</a:t>
            </a:r>
            <a:endParaRPr lang="en-US" sz="1800" dirty="0"/>
          </a:p>
          <a:p>
            <a:r>
              <a:rPr lang="en-US" sz="1800" dirty="0"/>
              <a:t>	B(Runner delegate) </a:t>
            </a:r>
            <a:r>
              <a:rPr lang="en-US" sz="1800" dirty="0" smtClean="0"/>
              <a:t>{</a:t>
            </a:r>
          </a:p>
          <a:p>
            <a:r>
              <a:rPr lang="en-US" sz="1800" dirty="0"/>
              <a:t>		</a:t>
            </a:r>
            <a:r>
              <a:rPr lang="en-US" sz="1800" dirty="0" err="1"/>
              <a:t>this.delegate</a:t>
            </a:r>
            <a:r>
              <a:rPr lang="en-US" sz="1800" dirty="0"/>
              <a:t> = delegate</a:t>
            </a:r>
            <a:r>
              <a:rPr lang="en-US" sz="1800" dirty="0" smtClean="0"/>
              <a:t>;</a:t>
            </a:r>
            <a:endParaRPr lang="en-US" sz="1800" dirty="0"/>
          </a:p>
          <a:p>
            <a:r>
              <a:rPr lang="en-US" sz="1800" dirty="0"/>
              <a:t>	</a:t>
            </a:r>
            <a:r>
              <a:rPr lang="en-US" sz="1800" dirty="0" smtClean="0"/>
              <a:t>}</a:t>
            </a:r>
            <a:endParaRPr lang="en-US" sz="1800" dirty="0"/>
          </a:p>
          <a:p>
            <a:r>
              <a:rPr lang="en-US" sz="1800" dirty="0"/>
              <a:t>	void run() </a:t>
            </a:r>
            <a:r>
              <a:rPr lang="en-US" sz="1800" dirty="0" smtClean="0"/>
              <a:t>{</a:t>
            </a:r>
            <a:endParaRPr lang="en-US" sz="1800" dirty="0"/>
          </a:p>
          <a:p>
            <a:r>
              <a:rPr lang="en-US" sz="1800" dirty="0"/>
              <a:t>		</a:t>
            </a:r>
            <a:r>
              <a:rPr lang="en-US" sz="1800" dirty="0" err="1"/>
              <a:t>System.out.println</a:t>
            </a:r>
            <a:r>
              <a:rPr lang="en-US" sz="1800" dirty="0"/>
              <a:t>("</a:t>
            </a:r>
            <a:r>
              <a:rPr lang="en-US" sz="1800" dirty="0" err="1"/>
              <a:t>B.run</a:t>
            </a:r>
            <a:r>
              <a:rPr lang="en-US" sz="1800" dirty="0"/>
              <a:t> pre-processing")</a:t>
            </a:r>
            <a:r>
              <a:rPr lang="en-US" sz="1800" dirty="0" smtClean="0"/>
              <a:t>;</a:t>
            </a:r>
            <a:endParaRPr lang="en-US" sz="1800" dirty="0"/>
          </a:p>
          <a:p>
            <a:r>
              <a:rPr lang="en-US" sz="1800" dirty="0"/>
              <a:t>		</a:t>
            </a:r>
            <a:r>
              <a:rPr lang="en-US" sz="1800" dirty="0" err="1"/>
              <a:t>delegate.run</a:t>
            </a:r>
            <a:r>
              <a:rPr lang="en-US" sz="1800" dirty="0"/>
              <a:t>()</a:t>
            </a:r>
            <a:r>
              <a:rPr lang="en-US" sz="1800" dirty="0" smtClean="0"/>
              <a:t>;</a:t>
            </a:r>
            <a:endParaRPr lang="en-US" sz="1800" dirty="0"/>
          </a:p>
          <a:p>
            <a:r>
              <a:rPr lang="en-US" sz="1800" dirty="0"/>
              <a:t>		</a:t>
            </a:r>
            <a:r>
              <a:rPr lang="en-US" sz="1800" dirty="0" err="1"/>
              <a:t>System.out.println</a:t>
            </a:r>
            <a:r>
              <a:rPr lang="en-US" sz="1800" dirty="0"/>
              <a:t>("</a:t>
            </a:r>
            <a:r>
              <a:rPr lang="en-US" sz="1800" dirty="0" err="1"/>
              <a:t>B.run</a:t>
            </a:r>
            <a:r>
              <a:rPr lang="en-US" sz="1800" dirty="0"/>
              <a:t> post-processing")</a:t>
            </a:r>
            <a:r>
              <a:rPr lang="en-US" sz="1800" dirty="0" smtClean="0"/>
              <a:t>;</a:t>
            </a:r>
            <a:endParaRPr lang="en-US" sz="1800" dirty="0"/>
          </a:p>
          <a:p>
            <a:r>
              <a:rPr lang="en-US" sz="1800" dirty="0"/>
              <a:t>	</a:t>
            </a:r>
            <a:r>
              <a:rPr lang="en-US" sz="1800" dirty="0" smtClean="0"/>
              <a:t>}</a:t>
            </a:r>
            <a:endParaRPr lang="en-US" sz="1800" dirty="0"/>
          </a:p>
          <a:p>
            <a:r>
              <a:rPr lang="en-US" sz="1800" dirty="0" smtClean="0"/>
              <a:t>}</a:t>
            </a:r>
            <a:endParaRPr lang="en-US" sz="1800" dirty="0"/>
          </a:p>
        </p:txBody>
      </p:sp>
    </p:spTree>
    <p:extLst>
      <p:ext uri="{BB962C8B-B14F-4D97-AF65-F5344CB8AC3E}">
        <p14:creationId xmlns:p14="http://schemas.microsoft.com/office/powerpoint/2010/main" val="28739531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dirty="0" smtClean="0"/>
              <a:t>Decorator with Composition cont.</a:t>
            </a:r>
            <a:endParaRPr lang="en-US" dirty="0"/>
          </a:p>
        </p:txBody>
      </p:sp>
      <p:sp>
        <p:nvSpPr>
          <p:cNvPr id="3" name="Slide Number Placeholder 2"/>
          <p:cNvSpPr>
            <a:spLocks noGrp="1"/>
          </p:cNvSpPr>
          <p:nvPr>
            <p:ph type="sldNum" sz="quarter" idx="12"/>
          </p:nvPr>
        </p:nvSpPr>
        <p:spPr/>
        <p:txBody>
          <a:bodyPr/>
          <a:lstStyle/>
          <a:p>
            <a:pPr>
              <a:defRPr/>
            </a:pPr>
            <a:fld id="{A9766FAB-E768-4534-8BE7-989A48BB1820}" type="slidenum">
              <a:rPr lang="en-US" smtClean="0"/>
              <a:pPr>
                <a:defRPr/>
              </a:pPr>
              <a:t>17</a:t>
            </a:fld>
            <a:endParaRPr lang="en-US"/>
          </a:p>
        </p:txBody>
      </p:sp>
      <p:sp>
        <p:nvSpPr>
          <p:cNvPr id="4" name="TextBox 3"/>
          <p:cNvSpPr txBox="1"/>
          <p:nvPr/>
        </p:nvSpPr>
        <p:spPr>
          <a:xfrm>
            <a:off x="457200" y="2057400"/>
            <a:ext cx="6169289" cy="4524316"/>
          </a:xfrm>
          <a:prstGeom prst="rect">
            <a:avLst/>
          </a:prstGeom>
          <a:noFill/>
        </p:spPr>
        <p:txBody>
          <a:bodyPr wrap="none" rtlCol="0">
            <a:spAutoFit/>
          </a:bodyPr>
          <a:lstStyle/>
          <a:p>
            <a:r>
              <a:rPr lang="en-US" sz="1800" dirty="0"/>
              <a:t>class C implements Runner {</a:t>
            </a:r>
          </a:p>
          <a:p>
            <a:r>
              <a:rPr lang="en-US" sz="1800" dirty="0"/>
              <a:t>	Runner delegate;</a:t>
            </a:r>
          </a:p>
          <a:p>
            <a:r>
              <a:rPr lang="en-US" sz="1800" dirty="0"/>
              <a:t>	C(Runner delegate) {</a:t>
            </a:r>
          </a:p>
          <a:p>
            <a:r>
              <a:rPr lang="en-US" sz="1800" dirty="0"/>
              <a:t>		</a:t>
            </a:r>
            <a:r>
              <a:rPr lang="en-US" sz="1800" dirty="0" err="1"/>
              <a:t>this.delegate</a:t>
            </a:r>
            <a:r>
              <a:rPr lang="en-US" sz="1800" dirty="0"/>
              <a:t> = delegate;</a:t>
            </a:r>
          </a:p>
          <a:p>
            <a:r>
              <a:rPr lang="en-US" sz="1800" dirty="0"/>
              <a:t>	}</a:t>
            </a:r>
          </a:p>
          <a:p>
            <a:r>
              <a:rPr lang="en-US" sz="1800" dirty="0"/>
              <a:t>	void run() {</a:t>
            </a:r>
          </a:p>
          <a:p>
            <a:r>
              <a:rPr lang="en-US" sz="1800" dirty="0"/>
              <a:t>		</a:t>
            </a:r>
            <a:r>
              <a:rPr lang="en-US" sz="1800" dirty="0" err="1"/>
              <a:t>System.out.println</a:t>
            </a:r>
            <a:r>
              <a:rPr lang="en-US" sz="1800" dirty="0"/>
              <a:t>("</a:t>
            </a:r>
            <a:r>
              <a:rPr lang="en-US" sz="1800" dirty="0" err="1"/>
              <a:t>C.run</a:t>
            </a:r>
            <a:r>
              <a:rPr lang="en-US" sz="1800" dirty="0"/>
              <a:t> pre-processing");</a:t>
            </a:r>
          </a:p>
          <a:p>
            <a:r>
              <a:rPr lang="en-US" sz="1800" dirty="0"/>
              <a:t>		</a:t>
            </a:r>
            <a:r>
              <a:rPr lang="en-US" sz="1800" dirty="0" err="1"/>
              <a:t>delegate.run</a:t>
            </a:r>
            <a:r>
              <a:rPr lang="en-US" sz="1800" dirty="0"/>
              <a:t>();</a:t>
            </a:r>
          </a:p>
          <a:p>
            <a:r>
              <a:rPr lang="en-US" sz="1800" dirty="0"/>
              <a:t>		</a:t>
            </a:r>
            <a:r>
              <a:rPr lang="en-US" sz="1800" dirty="0" err="1"/>
              <a:t>System.out.println</a:t>
            </a:r>
            <a:r>
              <a:rPr lang="en-US" sz="1800" dirty="0"/>
              <a:t>("</a:t>
            </a:r>
            <a:r>
              <a:rPr lang="en-US" sz="1800" dirty="0" err="1"/>
              <a:t>C.run</a:t>
            </a:r>
            <a:r>
              <a:rPr lang="en-US" sz="1800" dirty="0"/>
              <a:t> post-processing");</a:t>
            </a:r>
          </a:p>
          <a:p>
            <a:r>
              <a:rPr lang="en-US" sz="1800" dirty="0"/>
              <a:t>	}</a:t>
            </a:r>
          </a:p>
          <a:p>
            <a:r>
              <a:rPr lang="en-US" sz="1800" dirty="0"/>
              <a:t>}</a:t>
            </a:r>
          </a:p>
          <a:p>
            <a:r>
              <a:rPr lang="en-US" sz="1800" dirty="0"/>
              <a:t>//</a:t>
            </a:r>
          </a:p>
          <a:p>
            <a:r>
              <a:rPr lang="en-US" sz="1800" dirty="0"/>
              <a:t>// Client</a:t>
            </a:r>
          </a:p>
          <a:p>
            <a:r>
              <a:rPr lang="en-US" sz="1800" dirty="0"/>
              <a:t>//</a:t>
            </a:r>
          </a:p>
          <a:p>
            <a:r>
              <a:rPr lang="en-US" sz="1800" dirty="0"/>
              <a:t>Runner </a:t>
            </a:r>
            <a:r>
              <a:rPr lang="en-US" sz="1800" dirty="0" err="1"/>
              <a:t>obj</a:t>
            </a:r>
            <a:r>
              <a:rPr lang="en-US" sz="1800" dirty="0"/>
              <a:t> = new C(new B(</a:t>
            </a:r>
            <a:r>
              <a:rPr lang="en-US" sz="1800" dirty="0" err="1"/>
              <a:t>newA</a:t>
            </a:r>
            <a:r>
              <a:rPr lang="en-US" sz="1800" dirty="0"/>
              <a:t>()));</a:t>
            </a:r>
          </a:p>
          <a:p>
            <a:r>
              <a:rPr lang="en-US" sz="1800" dirty="0" err="1"/>
              <a:t>obj.run</a:t>
            </a:r>
            <a:r>
              <a:rPr lang="en-US" sz="1800" dirty="0"/>
              <a:t>()</a:t>
            </a:r>
            <a:r>
              <a:rPr lang="en-US" sz="1800" dirty="0" smtClean="0"/>
              <a:t>;</a:t>
            </a:r>
            <a:endParaRPr lang="en-US" sz="1800" dirty="0"/>
          </a:p>
        </p:txBody>
      </p:sp>
    </p:spTree>
    <p:extLst>
      <p:ext uri="{BB962C8B-B14F-4D97-AF65-F5344CB8AC3E}">
        <p14:creationId xmlns:p14="http://schemas.microsoft.com/office/powerpoint/2010/main" val="15065461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fld id="{05E9FD64-F134-4F1C-BC98-DF5444AC6337}" type="slidenum">
              <a:rPr lang="en-US" smtClean="0"/>
              <a:pPr/>
              <a:t>18</a:t>
            </a:fld>
            <a:endParaRPr lang="en-US" smtClean="0"/>
          </a:p>
        </p:txBody>
      </p:sp>
      <p:sp>
        <p:nvSpPr>
          <p:cNvPr id="2052" name="Rectangle 5"/>
          <p:cNvSpPr>
            <a:spLocks noGrp="1" noChangeArrowheads="1"/>
          </p:cNvSpPr>
          <p:nvPr>
            <p:ph type="title"/>
          </p:nvPr>
        </p:nvSpPr>
        <p:spPr>
          <a:xfrm>
            <a:off x="685800" y="228600"/>
            <a:ext cx="7772400" cy="1143000"/>
          </a:xfrm>
        </p:spPr>
        <p:txBody>
          <a:bodyPr/>
          <a:lstStyle/>
          <a:p>
            <a:r>
              <a:rPr lang="en-US" sz="4000" smtClean="0"/>
              <a:t>Decorator : augment a class’s functionality using composition</a:t>
            </a:r>
          </a:p>
        </p:txBody>
      </p:sp>
      <p:graphicFrame>
        <p:nvGraphicFramePr>
          <p:cNvPr id="2050" name="Object 10"/>
          <p:cNvGraphicFramePr>
            <a:graphicFrameLocks noGrp="1" noChangeAspect="1"/>
          </p:cNvGraphicFramePr>
          <p:nvPr>
            <p:ph idx="1"/>
          </p:nvPr>
        </p:nvGraphicFramePr>
        <p:xfrm>
          <a:off x="685800" y="1600200"/>
          <a:ext cx="7543800" cy="3976688"/>
        </p:xfrm>
        <a:graphic>
          <a:graphicData uri="http://schemas.openxmlformats.org/presentationml/2006/ole">
            <mc:AlternateContent xmlns:mc="http://schemas.openxmlformats.org/markup-compatibility/2006">
              <mc:Choice xmlns:v="urn:schemas-microsoft-com:vml" Requires="v">
                <p:oleObj spid="_x0000_s2058" name="Visio" r:id="rId4" imgW="5604175" imgH="2953634" progId="Visio.Drawing.11">
                  <p:embed/>
                </p:oleObj>
              </mc:Choice>
              <mc:Fallback>
                <p:oleObj name="Visio" r:id="rId4" imgW="5604175" imgH="2953634" progId="Visio.Drawing.11">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600200"/>
                        <a:ext cx="7543800" cy="397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Decorator Pattern</a:t>
            </a:r>
            <a:endParaRPr lang="en-US" dirty="0"/>
          </a:p>
        </p:txBody>
      </p:sp>
      <p:sp>
        <p:nvSpPr>
          <p:cNvPr id="4" name="Slide Number Placeholder 3"/>
          <p:cNvSpPr>
            <a:spLocks noGrp="1"/>
          </p:cNvSpPr>
          <p:nvPr>
            <p:ph type="sldNum" sz="quarter" idx="12"/>
          </p:nvPr>
        </p:nvSpPr>
        <p:spPr/>
        <p:txBody>
          <a:bodyPr/>
          <a:lstStyle/>
          <a:p>
            <a:pPr>
              <a:defRPr/>
            </a:pPr>
            <a:fld id="{EFD501DE-D37B-44FC-8E64-E2ECBA0B0172}" type="slidenum">
              <a:rPr lang="en-US" smtClean="0"/>
              <a:pPr>
                <a:defRPr/>
              </a:pPr>
              <a:t>19</a:t>
            </a:fld>
            <a:endParaRPr lang="en-US"/>
          </a:p>
        </p:txBody>
      </p:sp>
      <p:pic>
        <p:nvPicPr>
          <p:cNvPr id="5" name="Picture 4"/>
          <p:cNvPicPr>
            <a:picLocks noChangeAspect="1"/>
          </p:cNvPicPr>
          <p:nvPr/>
        </p:nvPicPr>
        <p:blipFill>
          <a:blip r:embed="rId2"/>
          <a:stretch>
            <a:fillRect/>
          </a:stretch>
        </p:blipFill>
        <p:spPr>
          <a:xfrm>
            <a:off x="228600" y="2057400"/>
            <a:ext cx="8534400" cy="4098621"/>
          </a:xfrm>
          <a:prstGeom prst="rect">
            <a:avLst/>
          </a:prstGeom>
        </p:spPr>
      </p:pic>
    </p:spTree>
    <p:extLst>
      <p:ext uri="{BB962C8B-B14F-4D97-AF65-F5344CB8AC3E}">
        <p14:creationId xmlns:p14="http://schemas.microsoft.com/office/powerpoint/2010/main" val="40897995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1C43ABF9-671B-44EA-A3EB-0AFC31BD6FAA}" type="slidenum">
              <a:rPr lang="en-US" smtClean="0"/>
              <a:pPr/>
              <a:t>2</a:t>
            </a:fld>
            <a:endParaRPr lang="en-US" smtClean="0"/>
          </a:p>
        </p:txBody>
      </p:sp>
      <p:sp>
        <p:nvSpPr>
          <p:cNvPr id="6147" name="Rectangle 4"/>
          <p:cNvSpPr>
            <a:spLocks noGrp="1" noChangeArrowheads="1"/>
          </p:cNvSpPr>
          <p:nvPr>
            <p:ph type="title"/>
          </p:nvPr>
        </p:nvSpPr>
        <p:spPr/>
        <p:txBody>
          <a:bodyPr/>
          <a:lstStyle/>
          <a:p>
            <a:r>
              <a:rPr lang="en-US" smtClean="0"/>
              <a:t>The quest for software reuse</a:t>
            </a:r>
          </a:p>
        </p:txBody>
      </p:sp>
      <p:sp>
        <p:nvSpPr>
          <p:cNvPr id="6148" name="Text Box 5"/>
          <p:cNvSpPr txBox="1">
            <a:spLocks noChangeArrowheads="1"/>
          </p:cNvSpPr>
          <p:nvPr/>
        </p:nvSpPr>
        <p:spPr bwMode="auto">
          <a:xfrm>
            <a:off x="593725" y="1828800"/>
            <a:ext cx="7959725" cy="4108450"/>
          </a:xfrm>
          <a:prstGeom prst="rect">
            <a:avLst/>
          </a:prstGeom>
          <a:noFill/>
          <a:ln w="9525">
            <a:noFill/>
            <a:miter lim="800000"/>
            <a:headEnd/>
            <a:tailEnd/>
          </a:ln>
        </p:spPr>
        <p:txBody>
          <a:bodyPr wrap="none">
            <a:spAutoFit/>
          </a:bodyPr>
          <a:lstStyle/>
          <a:p>
            <a:r>
              <a:rPr lang="en-US" sz="2400"/>
              <a:t>Reuse is an important goal of software design</a:t>
            </a:r>
          </a:p>
          <a:p>
            <a:r>
              <a:rPr lang="en-US" sz="2400"/>
              <a:t> </a:t>
            </a:r>
          </a:p>
          <a:p>
            <a:r>
              <a:rPr lang="en-US" sz="2400"/>
              <a:t>Software developers are notorious for “reinventing the wheel” </a:t>
            </a:r>
          </a:p>
          <a:p>
            <a:r>
              <a:rPr lang="en-US" sz="2400"/>
              <a:t>by repeating work that has been done many times in the past.</a:t>
            </a:r>
          </a:p>
          <a:p>
            <a:endParaRPr lang="en-US" sz="2400"/>
          </a:p>
          <a:p>
            <a:r>
              <a:rPr lang="en-US" sz="2400"/>
              <a:t>For years people have touted the virtue of the reuse achieved </a:t>
            </a:r>
          </a:p>
          <a:p>
            <a:r>
              <a:rPr lang="en-US" sz="2400"/>
              <a:t>by hardware engineers, who frequently use off-the-shelf  (OTS)</a:t>
            </a:r>
          </a:p>
          <a:p>
            <a:r>
              <a:rPr lang="en-US" sz="2400"/>
              <a:t>components in their designs.</a:t>
            </a:r>
          </a:p>
          <a:p>
            <a:endParaRPr lang="en-US" sz="2400"/>
          </a:p>
          <a:p>
            <a:r>
              <a:rPr lang="en-US" sz="2400"/>
              <a:t>The hope has been that similar reuse could be achieved </a:t>
            </a:r>
          </a:p>
          <a:p>
            <a:r>
              <a:rPr lang="en-US" sz="2400"/>
              <a:t>through properly designed software “components”.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20</a:t>
            </a:fld>
            <a:endParaRPr lang="en-US"/>
          </a:p>
        </p:txBody>
      </p:sp>
      <p:sp>
        <p:nvSpPr>
          <p:cNvPr id="3" name="TextBox 2"/>
          <p:cNvSpPr txBox="1"/>
          <p:nvPr/>
        </p:nvSpPr>
        <p:spPr>
          <a:xfrm>
            <a:off x="533400" y="685800"/>
            <a:ext cx="8557517" cy="5016758"/>
          </a:xfrm>
          <a:prstGeom prst="rect">
            <a:avLst/>
          </a:prstGeom>
          <a:noFill/>
        </p:spPr>
        <p:txBody>
          <a:bodyPr wrap="none" rtlCol="0">
            <a:spAutoFit/>
          </a:bodyPr>
          <a:lstStyle/>
          <a:p>
            <a:r>
              <a:rPr lang="en-US" sz="2000" i="1" dirty="0"/>
              <a:t>// the Window abstract class</a:t>
            </a:r>
            <a:endParaRPr lang="en-US" sz="2000" dirty="0"/>
          </a:p>
          <a:p>
            <a:r>
              <a:rPr lang="en-US" sz="2000" b="1" dirty="0"/>
              <a:t>public</a:t>
            </a:r>
            <a:r>
              <a:rPr lang="en-US" sz="2000" dirty="0"/>
              <a:t> </a:t>
            </a:r>
            <a:r>
              <a:rPr lang="en-US" sz="2000" b="1" dirty="0"/>
              <a:t>abstract</a:t>
            </a:r>
            <a:r>
              <a:rPr lang="en-US" sz="2000" dirty="0"/>
              <a:t> </a:t>
            </a:r>
            <a:r>
              <a:rPr lang="en-US" sz="2000" b="1" dirty="0"/>
              <a:t>class</a:t>
            </a:r>
            <a:r>
              <a:rPr lang="en-US" sz="2000" dirty="0"/>
              <a:t> Window {</a:t>
            </a:r>
          </a:p>
          <a:p>
            <a:r>
              <a:rPr lang="en-US" sz="2000" dirty="0"/>
              <a:t>    </a:t>
            </a:r>
            <a:r>
              <a:rPr lang="en-US" sz="2000" b="1" dirty="0"/>
              <a:t>public</a:t>
            </a:r>
            <a:r>
              <a:rPr lang="en-US" sz="2000" dirty="0"/>
              <a:t> </a:t>
            </a:r>
            <a:r>
              <a:rPr lang="en-US" sz="2000" b="1" dirty="0"/>
              <a:t>abstract</a:t>
            </a:r>
            <a:r>
              <a:rPr lang="en-US" sz="2000" dirty="0"/>
              <a:t> </a:t>
            </a:r>
            <a:r>
              <a:rPr lang="en-US" sz="2000" b="1" dirty="0"/>
              <a:t>void</a:t>
            </a:r>
            <a:r>
              <a:rPr lang="en-US" sz="2000" dirty="0"/>
              <a:t> draw(); </a:t>
            </a:r>
            <a:r>
              <a:rPr lang="en-US" sz="2000" i="1" dirty="0"/>
              <a:t>// draws the Window</a:t>
            </a:r>
            <a:endParaRPr lang="en-US" sz="2000" dirty="0"/>
          </a:p>
          <a:p>
            <a:r>
              <a:rPr lang="en-US" sz="2000" dirty="0"/>
              <a:t>    </a:t>
            </a:r>
            <a:r>
              <a:rPr lang="en-US" sz="2000" b="1" dirty="0"/>
              <a:t>public</a:t>
            </a:r>
            <a:r>
              <a:rPr lang="en-US" sz="2000" dirty="0"/>
              <a:t> </a:t>
            </a:r>
            <a:r>
              <a:rPr lang="en-US" sz="2000" b="1" dirty="0"/>
              <a:t>abstract</a:t>
            </a:r>
            <a:r>
              <a:rPr lang="en-US" sz="2000" dirty="0"/>
              <a:t> String </a:t>
            </a:r>
            <a:r>
              <a:rPr lang="en-US" sz="2000" dirty="0" err="1"/>
              <a:t>getDescription</a:t>
            </a:r>
            <a:r>
              <a:rPr lang="en-US" sz="2000" dirty="0"/>
              <a:t>(); </a:t>
            </a:r>
            <a:r>
              <a:rPr lang="en-US" sz="2000" i="1" dirty="0"/>
              <a:t>// returns a description of the Window</a:t>
            </a:r>
            <a:endParaRPr lang="en-US" sz="2000" dirty="0"/>
          </a:p>
          <a:p>
            <a:r>
              <a:rPr lang="en-US" sz="2000" dirty="0"/>
              <a:t>}</a:t>
            </a:r>
          </a:p>
          <a:p>
            <a:r>
              <a:rPr lang="en-US" sz="2000" dirty="0"/>
              <a:t> </a:t>
            </a:r>
          </a:p>
          <a:p>
            <a:r>
              <a:rPr lang="en-US" sz="2000" i="1" dirty="0"/>
              <a:t>// extension of a simple Window without any scrollbars</a:t>
            </a:r>
            <a:endParaRPr lang="en-US" sz="2000" dirty="0"/>
          </a:p>
          <a:p>
            <a:r>
              <a:rPr lang="en-US" sz="2000" b="1" dirty="0"/>
              <a:t>class</a:t>
            </a:r>
            <a:r>
              <a:rPr lang="en-US" sz="2000" dirty="0"/>
              <a:t> </a:t>
            </a:r>
            <a:r>
              <a:rPr lang="en-US" sz="2000" dirty="0" err="1"/>
              <a:t>SimpleWindow</a:t>
            </a:r>
            <a:r>
              <a:rPr lang="en-US" sz="2000" dirty="0"/>
              <a:t> </a:t>
            </a:r>
            <a:r>
              <a:rPr lang="en-US" sz="2000" b="1" dirty="0"/>
              <a:t>extends</a:t>
            </a:r>
            <a:r>
              <a:rPr lang="en-US" sz="2000" dirty="0"/>
              <a:t> Window {</a:t>
            </a:r>
          </a:p>
          <a:p>
            <a:r>
              <a:rPr lang="en-US" sz="2000" dirty="0"/>
              <a:t>    </a:t>
            </a:r>
            <a:r>
              <a:rPr lang="en-US" sz="2000" b="1" dirty="0"/>
              <a:t>public</a:t>
            </a:r>
            <a:r>
              <a:rPr lang="en-US" sz="2000" dirty="0"/>
              <a:t> </a:t>
            </a:r>
            <a:r>
              <a:rPr lang="en-US" sz="2000" b="1" dirty="0"/>
              <a:t>void</a:t>
            </a:r>
            <a:r>
              <a:rPr lang="en-US" sz="2000" dirty="0"/>
              <a:t> draw() {</a:t>
            </a:r>
          </a:p>
          <a:p>
            <a:r>
              <a:rPr lang="pl-PL" sz="2000" dirty="0"/>
              <a:t>        </a:t>
            </a:r>
            <a:r>
              <a:rPr lang="pl-PL" sz="2000" i="1" dirty="0"/>
              <a:t>// </a:t>
            </a:r>
            <a:r>
              <a:rPr lang="pl-PL" sz="2000" i="1" dirty="0" err="1"/>
              <a:t>draw</a:t>
            </a:r>
            <a:r>
              <a:rPr lang="pl-PL" sz="2000" i="1" dirty="0"/>
              <a:t> </a:t>
            </a:r>
            <a:r>
              <a:rPr lang="pl-PL" sz="2000" i="1" dirty="0" err="1"/>
              <a:t>window</a:t>
            </a:r>
            <a:endParaRPr lang="pl-PL" sz="2000" dirty="0"/>
          </a:p>
          <a:p>
            <a:r>
              <a:rPr lang="pl-PL" sz="2000" dirty="0"/>
              <a:t>    }</a:t>
            </a:r>
          </a:p>
          <a:p>
            <a:r>
              <a:rPr lang="pl-PL" sz="2000" dirty="0"/>
              <a:t> </a:t>
            </a:r>
          </a:p>
          <a:p>
            <a:r>
              <a:rPr lang="pl-PL" sz="2000" dirty="0"/>
              <a:t>    </a:t>
            </a:r>
            <a:r>
              <a:rPr lang="pl-PL" sz="2000" b="1" dirty="0"/>
              <a:t>public</a:t>
            </a:r>
            <a:r>
              <a:rPr lang="pl-PL" sz="2000" dirty="0"/>
              <a:t> String </a:t>
            </a:r>
            <a:r>
              <a:rPr lang="pl-PL" sz="2000" dirty="0" err="1"/>
              <a:t>getDescription</a:t>
            </a:r>
            <a:r>
              <a:rPr lang="pl-PL" sz="2000" dirty="0"/>
              <a:t>() {</a:t>
            </a:r>
          </a:p>
          <a:p>
            <a:r>
              <a:rPr lang="pl-PL" sz="2000" dirty="0"/>
              <a:t>        </a:t>
            </a:r>
            <a:r>
              <a:rPr lang="pl-PL" sz="2000" b="1" dirty="0"/>
              <a:t>return</a:t>
            </a:r>
            <a:r>
              <a:rPr lang="pl-PL" sz="2000" dirty="0"/>
              <a:t> "</a:t>
            </a:r>
            <a:r>
              <a:rPr lang="pl-PL" sz="2000" dirty="0" err="1"/>
              <a:t>simple</a:t>
            </a:r>
            <a:r>
              <a:rPr lang="pl-PL" sz="2000" dirty="0"/>
              <a:t> </a:t>
            </a:r>
            <a:r>
              <a:rPr lang="pl-PL" sz="2000" dirty="0" err="1"/>
              <a:t>window</a:t>
            </a:r>
            <a:r>
              <a:rPr lang="pl-PL" sz="2000" dirty="0"/>
              <a:t>";</a:t>
            </a:r>
          </a:p>
          <a:p>
            <a:r>
              <a:rPr lang="pl-PL" sz="2000" dirty="0"/>
              <a:t>    }</a:t>
            </a:r>
          </a:p>
          <a:p>
            <a:r>
              <a:rPr lang="pl-PL" sz="2000" dirty="0"/>
              <a:t>}</a:t>
            </a:r>
            <a:endParaRPr lang="en-US" sz="2000" dirty="0"/>
          </a:p>
        </p:txBody>
      </p:sp>
    </p:spTree>
    <p:extLst>
      <p:ext uri="{BB962C8B-B14F-4D97-AF65-F5344CB8AC3E}">
        <p14:creationId xmlns:p14="http://schemas.microsoft.com/office/powerpoint/2010/main" val="309688485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21</a:t>
            </a:fld>
            <a:endParaRPr lang="en-US"/>
          </a:p>
        </p:txBody>
      </p:sp>
      <p:sp>
        <p:nvSpPr>
          <p:cNvPr id="3" name="TextBox 2"/>
          <p:cNvSpPr txBox="1"/>
          <p:nvPr/>
        </p:nvSpPr>
        <p:spPr>
          <a:xfrm>
            <a:off x="381000" y="838200"/>
            <a:ext cx="7641301" cy="4401205"/>
          </a:xfrm>
          <a:prstGeom prst="rect">
            <a:avLst/>
          </a:prstGeom>
          <a:noFill/>
        </p:spPr>
        <p:txBody>
          <a:bodyPr wrap="none" rtlCol="0">
            <a:spAutoFit/>
          </a:bodyPr>
          <a:lstStyle/>
          <a:p>
            <a:r>
              <a:rPr lang="en-US" sz="2000" i="1" dirty="0"/>
              <a:t>// abstract decorator class - note that it extends Window</a:t>
            </a:r>
            <a:endParaRPr lang="en-US" sz="2000" dirty="0"/>
          </a:p>
          <a:p>
            <a:r>
              <a:rPr lang="en-US" sz="2000" b="1" dirty="0"/>
              <a:t>abstract</a:t>
            </a:r>
            <a:r>
              <a:rPr lang="en-US" sz="2000" dirty="0"/>
              <a:t> </a:t>
            </a:r>
            <a:r>
              <a:rPr lang="en-US" sz="2000" b="1" dirty="0"/>
              <a:t>class</a:t>
            </a:r>
            <a:r>
              <a:rPr lang="en-US" sz="2000" dirty="0"/>
              <a:t> </a:t>
            </a:r>
            <a:r>
              <a:rPr lang="en-US" sz="2000" dirty="0" err="1"/>
              <a:t>WindowDecorator</a:t>
            </a:r>
            <a:r>
              <a:rPr lang="en-US" sz="2000" dirty="0"/>
              <a:t> </a:t>
            </a:r>
            <a:r>
              <a:rPr lang="en-US" sz="2000" b="1" dirty="0"/>
              <a:t>extends</a:t>
            </a:r>
            <a:r>
              <a:rPr lang="en-US" sz="2000" dirty="0"/>
              <a:t> Window {</a:t>
            </a:r>
          </a:p>
          <a:p>
            <a:r>
              <a:rPr lang="en-US" sz="2000" dirty="0"/>
              <a:t>    </a:t>
            </a:r>
            <a:r>
              <a:rPr lang="en-US" sz="2000" b="1" dirty="0"/>
              <a:t>protected</a:t>
            </a:r>
            <a:r>
              <a:rPr lang="en-US" sz="2000" dirty="0"/>
              <a:t> Window </a:t>
            </a:r>
            <a:r>
              <a:rPr lang="en-US" sz="2000" dirty="0" err="1"/>
              <a:t>decoratedWindow</a:t>
            </a:r>
            <a:r>
              <a:rPr lang="en-US" sz="2000" dirty="0"/>
              <a:t>; </a:t>
            </a:r>
            <a:r>
              <a:rPr lang="en-US" sz="2000" i="1" dirty="0"/>
              <a:t>// the Window being decorated</a:t>
            </a:r>
            <a:endParaRPr lang="en-US" sz="2000" dirty="0"/>
          </a:p>
          <a:p>
            <a:r>
              <a:rPr lang="en-US" sz="2000" dirty="0"/>
              <a:t> </a:t>
            </a:r>
          </a:p>
          <a:p>
            <a:r>
              <a:rPr lang="en-US" sz="2000" dirty="0"/>
              <a:t>    </a:t>
            </a:r>
            <a:r>
              <a:rPr lang="en-US" sz="2000" b="1" dirty="0"/>
              <a:t>public</a:t>
            </a:r>
            <a:r>
              <a:rPr lang="en-US" sz="2000" dirty="0"/>
              <a:t> </a:t>
            </a:r>
            <a:r>
              <a:rPr lang="en-US" sz="2000" dirty="0" err="1"/>
              <a:t>WindowDecorator</a:t>
            </a:r>
            <a:r>
              <a:rPr lang="en-US" sz="2000" dirty="0"/>
              <a:t> (Window </a:t>
            </a:r>
            <a:r>
              <a:rPr lang="en-US" sz="2000" dirty="0" err="1"/>
              <a:t>decoratedWindow</a:t>
            </a:r>
            <a:r>
              <a:rPr lang="en-US" sz="2000" dirty="0"/>
              <a:t>) {</a:t>
            </a:r>
          </a:p>
          <a:p>
            <a:r>
              <a:rPr lang="en-US" sz="2000" dirty="0"/>
              <a:t>        </a:t>
            </a:r>
            <a:r>
              <a:rPr lang="en-US" sz="2000" b="1" dirty="0" err="1"/>
              <a:t>this</a:t>
            </a:r>
            <a:r>
              <a:rPr lang="en-US" sz="2000" dirty="0" err="1"/>
              <a:t>.decoratedWindow</a:t>
            </a:r>
            <a:r>
              <a:rPr lang="en-US" sz="2000" dirty="0"/>
              <a:t> = </a:t>
            </a:r>
            <a:r>
              <a:rPr lang="en-US" sz="2000" dirty="0" err="1"/>
              <a:t>decoratedWindow</a:t>
            </a:r>
            <a:r>
              <a:rPr lang="en-US" sz="2000" dirty="0"/>
              <a:t>;</a:t>
            </a:r>
          </a:p>
          <a:p>
            <a:r>
              <a:rPr lang="en-US" sz="2000" dirty="0"/>
              <a:t>    }</a:t>
            </a:r>
          </a:p>
          <a:p>
            <a:r>
              <a:rPr lang="en-US" sz="2000" dirty="0"/>
              <a:t>    </a:t>
            </a:r>
            <a:r>
              <a:rPr lang="en-US" sz="2000" b="1" dirty="0"/>
              <a:t>public</a:t>
            </a:r>
            <a:r>
              <a:rPr lang="en-US" sz="2000" dirty="0"/>
              <a:t> </a:t>
            </a:r>
            <a:r>
              <a:rPr lang="en-US" sz="2000" b="1" dirty="0"/>
              <a:t>void</a:t>
            </a:r>
            <a:r>
              <a:rPr lang="en-US" sz="2000" dirty="0"/>
              <a:t> draw() {</a:t>
            </a:r>
          </a:p>
          <a:p>
            <a:r>
              <a:rPr lang="en-US" sz="2000" dirty="0"/>
              <a:t>        </a:t>
            </a:r>
            <a:r>
              <a:rPr lang="en-US" sz="2000" dirty="0" err="1"/>
              <a:t>decoratedWindow.draw</a:t>
            </a:r>
            <a:r>
              <a:rPr lang="en-US" sz="2000" dirty="0"/>
              <a:t>(); </a:t>
            </a:r>
            <a:r>
              <a:rPr lang="en-US" sz="2000" i="1" dirty="0"/>
              <a:t>//delegation</a:t>
            </a:r>
            <a:endParaRPr lang="en-US" sz="2000" dirty="0"/>
          </a:p>
          <a:p>
            <a:r>
              <a:rPr lang="en-US" sz="2000" dirty="0"/>
              <a:t>    }</a:t>
            </a:r>
          </a:p>
          <a:p>
            <a:r>
              <a:rPr lang="en-US" sz="2000" dirty="0"/>
              <a:t>    </a:t>
            </a:r>
            <a:r>
              <a:rPr lang="en-US" sz="2000" b="1" dirty="0"/>
              <a:t>public</a:t>
            </a:r>
            <a:r>
              <a:rPr lang="en-US" sz="2000" dirty="0"/>
              <a:t> String </a:t>
            </a:r>
            <a:r>
              <a:rPr lang="en-US" sz="2000" dirty="0" err="1"/>
              <a:t>getDescription</a:t>
            </a:r>
            <a:r>
              <a:rPr lang="en-US" sz="2000" dirty="0"/>
              <a:t>() {</a:t>
            </a:r>
          </a:p>
          <a:p>
            <a:r>
              <a:rPr lang="en-US" sz="2000" dirty="0"/>
              <a:t>        </a:t>
            </a:r>
            <a:r>
              <a:rPr lang="en-US" sz="2000" b="1" dirty="0"/>
              <a:t>return</a:t>
            </a:r>
            <a:r>
              <a:rPr lang="en-US" sz="2000" dirty="0"/>
              <a:t> </a:t>
            </a:r>
            <a:r>
              <a:rPr lang="en-US" sz="2000" dirty="0" err="1"/>
              <a:t>decoratedWindow.getDescription</a:t>
            </a:r>
            <a:r>
              <a:rPr lang="en-US" sz="2000" dirty="0"/>
              <a:t>(); </a:t>
            </a:r>
            <a:r>
              <a:rPr lang="en-US" sz="2000" i="1" dirty="0"/>
              <a:t>//delegation</a:t>
            </a:r>
            <a:endParaRPr lang="en-US" sz="2000" dirty="0"/>
          </a:p>
          <a:p>
            <a:r>
              <a:rPr lang="en-US" sz="2000" dirty="0"/>
              <a:t>    }</a:t>
            </a:r>
          </a:p>
          <a:p>
            <a:r>
              <a:rPr lang="en-US" sz="2000" dirty="0"/>
              <a:t>}</a:t>
            </a:r>
          </a:p>
        </p:txBody>
      </p:sp>
    </p:spTree>
    <p:extLst>
      <p:ext uri="{BB962C8B-B14F-4D97-AF65-F5344CB8AC3E}">
        <p14:creationId xmlns:p14="http://schemas.microsoft.com/office/powerpoint/2010/main" val="393676140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22</a:t>
            </a:fld>
            <a:endParaRPr lang="en-US"/>
          </a:p>
        </p:txBody>
      </p:sp>
      <p:sp>
        <p:nvSpPr>
          <p:cNvPr id="3" name="TextBox 2"/>
          <p:cNvSpPr txBox="1"/>
          <p:nvPr/>
        </p:nvSpPr>
        <p:spPr>
          <a:xfrm>
            <a:off x="381000" y="685800"/>
            <a:ext cx="6898635" cy="5909311"/>
          </a:xfrm>
          <a:prstGeom prst="rect">
            <a:avLst/>
          </a:prstGeom>
          <a:noFill/>
        </p:spPr>
        <p:txBody>
          <a:bodyPr wrap="none" rtlCol="0">
            <a:spAutoFit/>
          </a:bodyPr>
          <a:lstStyle/>
          <a:p>
            <a:r>
              <a:rPr lang="en-US" sz="1800" i="1" dirty="0"/>
              <a:t>// the first concrete decorator which adds vertical scrollbar functionality</a:t>
            </a:r>
            <a:endParaRPr lang="en-US" sz="1800" dirty="0"/>
          </a:p>
          <a:p>
            <a:r>
              <a:rPr lang="en-US" sz="1800" b="1" dirty="0"/>
              <a:t>class</a:t>
            </a:r>
            <a:r>
              <a:rPr lang="en-US" sz="1800" dirty="0"/>
              <a:t> </a:t>
            </a:r>
            <a:r>
              <a:rPr lang="en-US" sz="1800" dirty="0" err="1"/>
              <a:t>VerticalScrollBarDecorator</a:t>
            </a:r>
            <a:r>
              <a:rPr lang="en-US" sz="1800" dirty="0"/>
              <a:t> </a:t>
            </a:r>
            <a:r>
              <a:rPr lang="en-US" sz="1800" b="1" dirty="0"/>
              <a:t>extends</a:t>
            </a:r>
            <a:r>
              <a:rPr lang="en-US" sz="1800" dirty="0"/>
              <a:t> </a:t>
            </a:r>
            <a:r>
              <a:rPr lang="en-US" sz="1800" dirty="0" err="1"/>
              <a:t>WindowDecorator</a:t>
            </a:r>
            <a:r>
              <a:rPr lang="en-US" sz="1800" dirty="0"/>
              <a:t> {</a:t>
            </a:r>
          </a:p>
          <a:p>
            <a:r>
              <a:rPr lang="en-US" sz="1800" dirty="0"/>
              <a:t>    </a:t>
            </a:r>
            <a:r>
              <a:rPr lang="en-US" sz="1800" b="1" dirty="0"/>
              <a:t>public</a:t>
            </a:r>
            <a:r>
              <a:rPr lang="en-US" sz="1800" dirty="0"/>
              <a:t> </a:t>
            </a:r>
            <a:r>
              <a:rPr lang="en-US" sz="1800" dirty="0" err="1"/>
              <a:t>VerticalScrollBarDecorator</a:t>
            </a:r>
            <a:r>
              <a:rPr lang="en-US" sz="1800" dirty="0"/>
              <a:t> (Window </a:t>
            </a:r>
            <a:r>
              <a:rPr lang="en-US" sz="1800" dirty="0" err="1"/>
              <a:t>decoratedWindow</a:t>
            </a:r>
            <a:r>
              <a:rPr lang="en-US" sz="1800" dirty="0"/>
              <a:t>) {</a:t>
            </a:r>
          </a:p>
          <a:p>
            <a:r>
              <a:rPr lang="en-US" sz="1800" dirty="0"/>
              <a:t>        </a:t>
            </a:r>
            <a:r>
              <a:rPr lang="en-US" sz="1800" b="1" dirty="0"/>
              <a:t>super</a:t>
            </a:r>
            <a:r>
              <a:rPr lang="en-US" sz="1800" dirty="0"/>
              <a:t>(</a:t>
            </a:r>
            <a:r>
              <a:rPr lang="en-US" sz="1800" dirty="0" err="1"/>
              <a:t>decoratedWindow</a:t>
            </a:r>
            <a:r>
              <a:rPr lang="en-US" sz="1800" dirty="0"/>
              <a:t>);</a:t>
            </a:r>
          </a:p>
          <a:p>
            <a:r>
              <a:rPr lang="en-US" sz="1800" dirty="0"/>
              <a:t>    }</a:t>
            </a:r>
          </a:p>
          <a:p>
            <a:r>
              <a:rPr lang="en-US" sz="1800" dirty="0"/>
              <a:t> </a:t>
            </a:r>
          </a:p>
          <a:p>
            <a:r>
              <a:rPr lang="en-US" sz="1800" dirty="0"/>
              <a:t>    @Override</a:t>
            </a:r>
          </a:p>
          <a:p>
            <a:r>
              <a:rPr lang="en-US" sz="1800" dirty="0"/>
              <a:t>    </a:t>
            </a:r>
            <a:r>
              <a:rPr lang="en-US" sz="1800" b="1" dirty="0"/>
              <a:t>public</a:t>
            </a:r>
            <a:r>
              <a:rPr lang="en-US" sz="1800" dirty="0"/>
              <a:t> </a:t>
            </a:r>
            <a:r>
              <a:rPr lang="en-US" sz="1800" b="1" dirty="0"/>
              <a:t>void</a:t>
            </a:r>
            <a:r>
              <a:rPr lang="en-US" sz="1800" dirty="0"/>
              <a:t> draw() {</a:t>
            </a:r>
          </a:p>
          <a:p>
            <a:r>
              <a:rPr lang="pl-PL" sz="1800" dirty="0"/>
              <a:t>        </a:t>
            </a:r>
            <a:r>
              <a:rPr lang="pl-PL" sz="1800" b="1" dirty="0" err="1"/>
              <a:t>super</a:t>
            </a:r>
            <a:r>
              <a:rPr lang="pl-PL" sz="1800" dirty="0" err="1"/>
              <a:t>.draw</a:t>
            </a:r>
            <a:r>
              <a:rPr lang="pl-PL" sz="1800" dirty="0"/>
              <a:t>();</a:t>
            </a:r>
          </a:p>
          <a:p>
            <a:r>
              <a:rPr lang="pl-PL" sz="1800" dirty="0"/>
              <a:t>        </a:t>
            </a:r>
            <a:r>
              <a:rPr lang="pl-PL" sz="1800" dirty="0" err="1"/>
              <a:t>drawVerticalScrollBar</a:t>
            </a:r>
            <a:r>
              <a:rPr lang="pl-PL" sz="1800" dirty="0"/>
              <a:t>();</a:t>
            </a:r>
          </a:p>
          <a:p>
            <a:r>
              <a:rPr lang="pl-PL" sz="1800" dirty="0"/>
              <a:t>    }</a:t>
            </a:r>
          </a:p>
          <a:p>
            <a:r>
              <a:rPr lang="pl-PL" sz="1800" dirty="0"/>
              <a:t> </a:t>
            </a:r>
          </a:p>
          <a:p>
            <a:r>
              <a:rPr lang="pl-PL" sz="1800" dirty="0"/>
              <a:t>    </a:t>
            </a:r>
            <a:r>
              <a:rPr lang="pl-PL" sz="1800" b="1" dirty="0" err="1"/>
              <a:t>private</a:t>
            </a:r>
            <a:r>
              <a:rPr lang="pl-PL" sz="1800" dirty="0"/>
              <a:t> </a:t>
            </a:r>
            <a:r>
              <a:rPr lang="pl-PL" sz="1800" b="1" dirty="0" err="1"/>
              <a:t>void</a:t>
            </a:r>
            <a:r>
              <a:rPr lang="pl-PL" sz="1800" dirty="0"/>
              <a:t> </a:t>
            </a:r>
            <a:r>
              <a:rPr lang="pl-PL" sz="1800" dirty="0" err="1"/>
              <a:t>drawVerticalScrollBar</a:t>
            </a:r>
            <a:r>
              <a:rPr lang="pl-PL" sz="1800" dirty="0"/>
              <a:t>() {</a:t>
            </a:r>
          </a:p>
          <a:p>
            <a:r>
              <a:rPr lang="pl-PL" sz="1800" dirty="0"/>
              <a:t>        </a:t>
            </a:r>
            <a:r>
              <a:rPr lang="pl-PL" sz="1800" i="1" dirty="0"/>
              <a:t>// </a:t>
            </a:r>
            <a:r>
              <a:rPr lang="pl-PL" sz="1800" i="1" dirty="0" err="1"/>
              <a:t>draw</a:t>
            </a:r>
            <a:r>
              <a:rPr lang="pl-PL" sz="1800" i="1" dirty="0"/>
              <a:t> the </a:t>
            </a:r>
            <a:r>
              <a:rPr lang="pl-PL" sz="1800" i="1" dirty="0" err="1"/>
              <a:t>vertical</a:t>
            </a:r>
            <a:r>
              <a:rPr lang="pl-PL" sz="1800" i="1" dirty="0"/>
              <a:t> </a:t>
            </a:r>
            <a:r>
              <a:rPr lang="pl-PL" sz="1800" i="1" dirty="0" err="1"/>
              <a:t>scrollbar</a:t>
            </a:r>
            <a:endParaRPr lang="pl-PL" sz="1800" dirty="0"/>
          </a:p>
          <a:p>
            <a:r>
              <a:rPr lang="pl-PL" sz="1800" dirty="0"/>
              <a:t>    }</a:t>
            </a:r>
          </a:p>
          <a:p>
            <a:r>
              <a:rPr lang="pl-PL" sz="1800" dirty="0"/>
              <a:t> </a:t>
            </a:r>
          </a:p>
          <a:p>
            <a:r>
              <a:rPr lang="pl-PL" sz="1800" dirty="0"/>
              <a:t>    @</a:t>
            </a:r>
            <a:r>
              <a:rPr lang="pl-PL" sz="1800" dirty="0" err="1"/>
              <a:t>Override</a:t>
            </a:r>
            <a:endParaRPr lang="pl-PL" sz="1800" dirty="0"/>
          </a:p>
          <a:p>
            <a:r>
              <a:rPr lang="pl-PL" sz="1800" dirty="0"/>
              <a:t>    </a:t>
            </a:r>
            <a:r>
              <a:rPr lang="pl-PL" sz="1800" b="1" dirty="0"/>
              <a:t>public</a:t>
            </a:r>
            <a:r>
              <a:rPr lang="pl-PL" sz="1800" dirty="0"/>
              <a:t> String </a:t>
            </a:r>
            <a:r>
              <a:rPr lang="pl-PL" sz="1800" dirty="0" err="1"/>
              <a:t>getDescription</a:t>
            </a:r>
            <a:r>
              <a:rPr lang="pl-PL" sz="1800" dirty="0"/>
              <a:t>() {</a:t>
            </a:r>
          </a:p>
          <a:p>
            <a:r>
              <a:rPr lang="pl-PL" sz="1800" dirty="0"/>
              <a:t>        </a:t>
            </a:r>
            <a:r>
              <a:rPr lang="pl-PL" sz="1800" b="1" dirty="0"/>
              <a:t>return</a:t>
            </a:r>
            <a:r>
              <a:rPr lang="pl-PL" sz="1800" dirty="0"/>
              <a:t> </a:t>
            </a:r>
            <a:r>
              <a:rPr lang="pl-PL" sz="1800" b="1" dirty="0" err="1"/>
              <a:t>super</a:t>
            </a:r>
            <a:r>
              <a:rPr lang="pl-PL" sz="1800" dirty="0" err="1"/>
              <a:t>.getDescription</a:t>
            </a:r>
            <a:r>
              <a:rPr lang="pl-PL" sz="1800" dirty="0"/>
              <a:t>() + ", </a:t>
            </a:r>
            <a:r>
              <a:rPr lang="pl-PL" sz="1800" dirty="0" err="1"/>
              <a:t>including</a:t>
            </a:r>
            <a:r>
              <a:rPr lang="pl-PL" sz="1800" dirty="0"/>
              <a:t> </a:t>
            </a:r>
            <a:r>
              <a:rPr lang="pl-PL" sz="1800" dirty="0" err="1"/>
              <a:t>vertical</a:t>
            </a:r>
            <a:r>
              <a:rPr lang="pl-PL" sz="1800" dirty="0"/>
              <a:t> </a:t>
            </a:r>
            <a:r>
              <a:rPr lang="pl-PL" sz="1800" dirty="0" err="1"/>
              <a:t>scrollbars</a:t>
            </a:r>
            <a:r>
              <a:rPr lang="pl-PL" sz="1800" dirty="0"/>
              <a:t>";</a:t>
            </a:r>
          </a:p>
          <a:p>
            <a:r>
              <a:rPr lang="pl-PL" sz="1800" dirty="0"/>
              <a:t>    }</a:t>
            </a:r>
          </a:p>
          <a:p>
            <a:r>
              <a:rPr lang="pl-PL" sz="1800" dirty="0"/>
              <a:t>}</a:t>
            </a:r>
            <a:endParaRPr lang="en-US" sz="1800" dirty="0"/>
          </a:p>
        </p:txBody>
      </p:sp>
    </p:spTree>
    <p:extLst>
      <p:ext uri="{BB962C8B-B14F-4D97-AF65-F5344CB8AC3E}">
        <p14:creationId xmlns:p14="http://schemas.microsoft.com/office/powerpoint/2010/main" val="10968353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23</a:t>
            </a:fld>
            <a:endParaRPr lang="en-US"/>
          </a:p>
        </p:txBody>
      </p:sp>
      <p:sp>
        <p:nvSpPr>
          <p:cNvPr id="3" name="TextBox 2"/>
          <p:cNvSpPr txBox="1"/>
          <p:nvPr/>
        </p:nvSpPr>
        <p:spPr>
          <a:xfrm>
            <a:off x="152400" y="228600"/>
            <a:ext cx="8212621" cy="6555641"/>
          </a:xfrm>
          <a:prstGeom prst="rect">
            <a:avLst/>
          </a:prstGeom>
          <a:noFill/>
        </p:spPr>
        <p:txBody>
          <a:bodyPr wrap="none" rtlCol="0">
            <a:spAutoFit/>
          </a:bodyPr>
          <a:lstStyle/>
          <a:p>
            <a:r>
              <a:rPr lang="en-US" sz="2000" i="1" dirty="0"/>
              <a:t>// the second concrete decorator which adds horizontal scrollbar functionality</a:t>
            </a:r>
            <a:endParaRPr lang="en-US" sz="2000" dirty="0"/>
          </a:p>
          <a:p>
            <a:r>
              <a:rPr lang="en-US" sz="2000" b="1" dirty="0"/>
              <a:t>class</a:t>
            </a:r>
            <a:r>
              <a:rPr lang="en-US" sz="2000" dirty="0"/>
              <a:t> </a:t>
            </a:r>
            <a:r>
              <a:rPr lang="en-US" sz="2000" dirty="0" err="1"/>
              <a:t>HorizontalScrollBarDecorator</a:t>
            </a:r>
            <a:r>
              <a:rPr lang="en-US" sz="2000" dirty="0"/>
              <a:t> </a:t>
            </a:r>
            <a:r>
              <a:rPr lang="en-US" sz="2000" b="1" dirty="0"/>
              <a:t>extends</a:t>
            </a:r>
            <a:r>
              <a:rPr lang="en-US" sz="2000" dirty="0"/>
              <a:t> </a:t>
            </a:r>
            <a:r>
              <a:rPr lang="en-US" sz="2000" dirty="0" err="1"/>
              <a:t>WindowDecorator</a:t>
            </a:r>
            <a:r>
              <a:rPr lang="en-US" sz="2000" dirty="0"/>
              <a:t> {</a:t>
            </a:r>
          </a:p>
          <a:p>
            <a:r>
              <a:rPr lang="en-US" sz="2000" dirty="0"/>
              <a:t>    </a:t>
            </a:r>
            <a:r>
              <a:rPr lang="en-US" sz="2000" b="1" dirty="0"/>
              <a:t>public</a:t>
            </a:r>
            <a:r>
              <a:rPr lang="en-US" sz="2000" dirty="0"/>
              <a:t> </a:t>
            </a:r>
            <a:r>
              <a:rPr lang="en-US" sz="2000" dirty="0" err="1"/>
              <a:t>HorizontalScrollBarDecorator</a:t>
            </a:r>
            <a:r>
              <a:rPr lang="en-US" sz="2000" dirty="0"/>
              <a:t> (Window </a:t>
            </a:r>
            <a:r>
              <a:rPr lang="en-US" sz="2000" dirty="0" err="1"/>
              <a:t>decoratedWindow</a:t>
            </a:r>
            <a:r>
              <a:rPr lang="en-US" sz="2000" dirty="0"/>
              <a:t>) {</a:t>
            </a:r>
          </a:p>
          <a:p>
            <a:r>
              <a:rPr lang="en-US" sz="2000" dirty="0"/>
              <a:t>        </a:t>
            </a:r>
            <a:r>
              <a:rPr lang="en-US" sz="2000" b="1" dirty="0"/>
              <a:t>super</a:t>
            </a:r>
            <a:r>
              <a:rPr lang="en-US" sz="2000" dirty="0"/>
              <a:t>(</a:t>
            </a:r>
            <a:r>
              <a:rPr lang="en-US" sz="2000" dirty="0" err="1"/>
              <a:t>decoratedWindow</a:t>
            </a:r>
            <a:r>
              <a:rPr lang="en-US" sz="2000" dirty="0"/>
              <a:t>);</a:t>
            </a:r>
          </a:p>
          <a:p>
            <a:r>
              <a:rPr lang="en-US" sz="2000" dirty="0"/>
              <a:t>    }</a:t>
            </a:r>
          </a:p>
          <a:p>
            <a:r>
              <a:rPr lang="en-US" sz="2000" dirty="0"/>
              <a:t> </a:t>
            </a:r>
          </a:p>
          <a:p>
            <a:r>
              <a:rPr lang="en-US" sz="2000" dirty="0"/>
              <a:t>    @Override</a:t>
            </a:r>
          </a:p>
          <a:p>
            <a:r>
              <a:rPr lang="en-US" sz="2000" dirty="0"/>
              <a:t>    </a:t>
            </a:r>
            <a:r>
              <a:rPr lang="en-US" sz="2000" b="1" dirty="0"/>
              <a:t>public</a:t>
            </a:r>
            <a:r>
              <a:rPr lang="en-US" sz="2000" dirty="0"/>
              <a:t> </a:t>
            </a:r>
            <a:r>
              <a:rPr lang="en-US" sz="2000" b="1" dirty="0"/>
              <a:t>void</a:t>
            </a:r>
            <a:r>
              <a:rPr lang="en-US" sz="2000" dirty="0"/>
              <a:t> draw() {</a:t>
            </a:r>
          </a:p>
          <a:p>
            <a:r>
              <a:rPr lang="pl-PL" sz="2000" dirty="0"/>
              <a:t>        </a:t>
            </a:r>
            <a:r>
              <a:rPr lang="pl-PL" sz="2000" b="1" dirty="0" err="1"/>
              <a:t>super</a:t>
            </a:r>
            <a:r>
              <a:rPr lang="pl-PL" sz="2000" dirty="0" err="1"/>
              <a:t>.draw</a:t>
            </a:r>
            <a:r>
              <a:rPr lang="pl-PL" sz="2000" dirty="0"/>
              <a:t>();</a:t>
            </a:r>
          </a:p>
          <a:p>
            <a:r>
              <a:rPr lang="pl-PL" sz="2000" dirty="0"/>
              <a:t>        </a:t>
            </a:r>
            <a:r>
              <a:rPr lang="pl-PL" sz="2000" dirty="0" err="1"/>
              <a:t>drawHorizontalScrollBar</a:t>
            </a:r>
            <a:r>
              <a:rPr lang="pl-PL" sz="2000" dirty="0"/>
              <a:t>();</a:t>
            </a:r>
          </a:p>
          <a:p>
            <a:r>
              <a:rPr lang="pl-PL" sz="2000" dirty="0"/>
              <a:t>    }</a:t>
            </a:r>
          </a:p>
          <a:p>
            <a:r>
              <a:rPr lang="pl-PL" sz="2000" dirty="0"/>
              <a:t> </a:t>
            </a:r>
          </a:p>
          <a:p>
            <a:r>
              <a:rPr lang="pl-PL" sz="2000" dirty="0"/>
              <a:t>    </a:t>
            </a:r>
            <a:r>
              <a:rPr lang="pl-PL" sz="2000" b="1" dirty="0" err="1"/>
              <a:t>private</a:t>
            </a:r>
            <a:r>
              <a:rPr lang="pl-PL" sz="2000" dirty="0"/>
              <a:t> </a:t>
            </a:r>
            <a:r>
              <a:rPr lang="pl-PL" sz="2000" b="1" dirty="0" err="1"/>
              <a:t>void</a:t>
            </a:r>
            <a:r>
              <a:rPr lang="pl-PL" sz="2000" dirty="0"/>
              <a:t> </a:t>
            </a:r>
            <a:r>
              <a:rPr lang="pl-PL" sz="2000" dirty="0" err="1"/>
              <a:t>drawHorizontalScrollBar</a:t>
            </a:r>
            <a:r>
              <a:rPr lang="pl-PL" sz="2000" dirty="0"/>
              <a:t>() {</a:t>
            </a:r>
          </a:p>
          <a:p>
            <a:r>
              <a:rPr lang="pl-PL" sz="2000" dirty="0"/>
              <a:t>        </a:t>
            </a:r>
            <a:r>
              <a:rPr lang="pl-PL" sz="2000" i="1" dirty="0"/>
              <a:t>// </a:t>
            </a:r>
            <a:r>
              <a:rPr lang="pl-PL" sz="2000" i="1" dirty="0" err="1"/>
              <a:t>draw</a:t>
            </a:r>
            <a:r>
              <a:rPr lang="pl-PL" sz="2000" i="1" dirty="0"/>
              <a:t> the </a:t>
            </a:r>
            <a:r>
              <a:rPr lang="pl-PL" sz="2000" i="1" dirty="0" err="1"/>
              <a:t>horizontal</a:t>
            </a:r>
            <a:r>
              <a:rPr lang="pl-PL" sz="2000" i="1" dirty="0"/>
              <a:t> </a:t>
            </a:r>
            <a:r>
              <a:rPr lang="pl-PL" sz="2000" i="1" dirty="0" err="1"/>
              <a:t>scrollbar</a:t>
            </a:r>
            <a:endParaRPr lang="pl-PL" sz="2000" dirty="0"/>
          </a:p>
          <a:p>
            <a:r>
              <a:rPr lang="pl-PL" sz="2000" dirty="0"/>
              <a:t>    }</a:t>
            </a:r>
          </a:p>
          <a:p>
            <a:r>
              <a:rPr lang="pl-PL" sz="2000" dirty="0"/>
              <a:t> </a:t>
            </a:r>
          </a:p>
          <a:p>
            <a:r>
              <a:rPr lang="pl-PL" sz="2000" dirty="0"/>
              <a:t>    @</a:t>
            </a:r>
            <a:r>
              <a:rPr lang="pl-PL" sz="2000" dirty="0" err="1"/>
              <a:t>Override</a:t>
            </a:r>
            <a:endParaRPr lang="pl-PL" sz="2000" dirty="0"/>
          </a:p>
          <a:p>
            <a:r>
              <a:rPr lang="pl-PL" sz="2000" dirty="0"/>
              <a:t>    </a:t>
            </a:r>
            <a:r>
              <a:rPr lang="pl-PL" sz="2000" b="1" dirty="0"/>
              <a:t>public</a:t>
            </a:r>
            <a:r>
              <a:rPr lang="pl-PL" sz="2000" dirty="0"/>
              <a:t> String </a:t>
            </a:r>
            <a:r>
              <a:rPr lang="pl-PL" sz="2000" dirty="0" err="1"/>
              <a:t>getDescription</a:t>
            </a:r>
            <a:r>
              <a:rPr lang="pl-PL" sz="2000" dirty="0"/>
              <a:t>() {</a:t>
            </a:r>
          </a:p>
          <a:p>
            <a:r>
              <a:rPr lang="pl-PL" sz="2000" dirty="0"/>
              <a:t>        </a:t>
            </a:r>
            <a:r>
              <a:rPr lang="pl-PL" sz="2000" b="1" dirty="0"/>
              <a:t>return</a:t>
            </a:r>
            <a:r>
              <a:rPr lang="pl-PL" sz="2000" dirty="0"/>
              <a:t> </a:t>
            </a:r>
            <a:r>
              <a:rPr lang="pl-PL" sz="2000" b="1" dirty="0" err="1"/>
              <a:t>super</a:t>
            </a:r>
            <a:r>
              <a:rPr lang="pl-PL" sz="2000" dirty="0" err="1"/>
              <a:t>.getDescription</a:t>
            </a:r>
            <a:r>
              <a:rPr lang="pl-PL" sz="2000" dirty="0"/>
              <a:t>() + ", </a:t>
            </a:r>
            <a:r>
              <a:rPr lang="pl-PL" sz="2000" dirty="0" err="1"/>
              <a:t>including</a:t>
            </a:r>
            <a:r>
              <a:rPr lang="pl-PL" sz="2000" dirty="0"/>
              <a:t> </a:t>
            </a:r>
            <a:r>
              <a:rPr lang="pl-PL" sz="2000" dirty="0" err="1"/>
              <a:t>horizontal</a:t>
            </a:r>
            <a:r>
              <a:rPr lang="pl-PL" sz="2000" dirty="0"/>
              <a:t> </a:t>
            </a:r>
            <a:r>
              <a:rPr lang="pl-PL" sz="2000" dirty="0" err="1"/>
              <a:t>scrollbars</a:t>
            </a:r>
            <a:r>
              <a:rPr lang="pl-PL" sz="2000" dirty="0"/>
              <a:t>";</a:t>
            </a:r>
          </a:p>
          <a:p>
            <a:r>
              <a:rPr lang="pl-PL" sz="2000" dirty="0"/>
              <a:t>    }</a:t>
            </a:r>
          </a:p>
          <a:p>
            <a:r>
              <a:rPr lang="pl-PL" sz="2000" dirty="0"/>
              <a:t>}</a:t>
            </a:r>
            <a:endParaRPr lang="en-US" sz="2000" dirty="0"/>
          </a:p>
        </p:txBody>
      </p:sp>
    </p:spTree>
    <p:extLst>
      <p:ext uri="{BB962C8B-B14F-4D97-AF65-F5344CB8AC3E}">
        <p14:creationId xmlns:p14="http://schemas.microsoft.com/office/powerpoint/2010/main" val="6789038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9D9019E-0241-42DA-986A-E7F915A8C44D}" type="slidenum">
              <a:rPr lang="en-US" smtClean="0"/>
              <a:pPr>
                <a:defRPr/>
              </a:pPr>
              <a:t>24</a:t>
            </a:fld>
            <a:endParaRPr lang="en-US"/>
          </a:p>
        </p:txBody>
      </p:sp>
      <p:sp>
        <p:nvSpPr>
          <p:cNvPr id="3" name="TextBox 2"/>
          <p:cNvSpPr txBox="1"/>
          <p:nvPr/>
        </p:nvSpPr>
        <p:spPr>
          <a:xfrm>
            <a:off x="381000" y="1219200"/>
            <a:ext cx="7725192" cy="3477875"/>
          </a:xfrm>
          <a:prstGeom prst="rect">
            <a:avLst/>
          </a:prstGeom>
          <a:noFill/>
        </p:spPr>
        <p:txBody>
          <a:bodyPr wrap="none" rtlCol="0">
            <a:spAutoFit/>
          </a:bodyPr>
          <a:lstStyle/>
          <a:p>
            <a:r>
              <a:rPr lang="en-US" sz="2000" b="1" dirty="0"/>
              <a:t>public</a:t>
            </a:r>
            <a:r>
              <a:rPr lang="en-US" sz="2000" dirty="0"/>
              <a:t> </a:t>
            </a:r>
            <a:r>
              <a:rPr lang="en-US" sz="2000" b="1" dirty="0"/>
              <a:t>class</a:t>
            </a:r>
            <a:r>
              <a:rPr lang="en-US" sz="2000" dirty="0"/>
              <a:t> </a:t>
            </a:r>
            <a:r>
              <a:rPr lang="en-US" sz="2000" dirty="0" err="1"/>
              <a:t>DecoratedWindowTest</a:t>
            </a:r>
            <a:r>
              <a:rPr lang="en-US" sz="2000" dirty="0"/>
              <a:t> {</a:t>
            </a:r>
          </a:p>
          <a:p>
            <a:r>
              <a:rPr lang="en-US" sz="2000" dirty="0"/>
              <a:t>    </a:t>
            </a:r>
            <a:r>
              <a:rPr lang="en-US" sz="2000" b="1" dirty="0"/>
              <a:t>public</a:t>
            </a:r>
            <a:r>
              <a:rPr lang="en-US" sz="2000" dirty="0"/>
              <a:t> </a:t>
            </a:r>
            <a:r>
              <a:rPr lang="en-US" sz="2000" b="1" dirty="0"/>
              <a:t>static</a:t>
            </a:r>
            <a:r>
              <a:rPr lang="en-US" sz="2000" dirty="0"/>
              <a:t> </a:t>
            </a:r>
            <a:r>
              <a:rPr lang="en-US" sz="2000" b="1" dirty="0"/>
              <a:t>void</a:t>
            </a:r>
            <a:r>
              <a:rPr lang="en-US" sz="2000" dirty="0"/>
              <a:t> main(String[] </a:t>
            </a:r>
            <a:r>
              <a:rPr lang="en-US" sz="2000" dirty="0" err="1"/>
              <a:t>args</a:t>
            </a:r>
            <a:r>
              <a:rPr lang="en-US" sz="2000" dirty="0"/>
              <a:t>) {</a:t>
            </a:r>
          </a:p>
          <a:p>
            <a:r>
              <a:rPr lang="en-US" sz="2000" dirty="0"/>
              <a:t>        </a:t>
            </a:r>
            <a:r>
              <a:rPr lang="en-US" sz="2000" i="1" dirty="0"/>
              <a:t>// create a decorated Window with horizontal and vertical scrollbars</a:t>
            </a:r>
            <a:endParaRPr lang="en-US" sz="2000" dirty="0"/>
          </a:p>
          <a:p>
            <a:r>
              <a:rPr lang="en-US" sz="2000" dirty="0"/>
              <a:t>        Window </a:t>
            </a:r>
            <a:r>
              <a:rPr lang="en-US" sz="2000" dirty="0" err="1"/>
              <a:t>decoratedWindow</a:t>
            </a:r>
            <a:r>
              <a:rPr lang="en-US" sz="2000" dirty="0"/>
              <a:t> = </a:t>
            </a:r>
            <a:r>
              <a:rPr lang="en-US" sz="2000" b="1" dirty="0"/>
              <a:t>new</a:t>
            </a:r>
            <a:r>
              <a:rPr lang="en-US" sz="2000" dirty="0"/>
              <a:t> </a:t>
            </a:r>
            <a:r>
              <a:rPr lang="en-US" sz="2000" dirty="0" err="1"/>
              <a:t>HorizontalScrollBarDecorator</a:t>
            </a:r>
            <a:r>
              <a:rPr lang="en-US" sz="2000" dirty="0"/>
              <a:t> (</a:t>
            </a:r>
          </a:p>
          <a:p>
            <a:r>
              <a:rPr lang="en-US" sz="2000" dirty="0"/>
              <a:t>                </a:t>
            </a:r>
            <a:r>
              <a:rPr lang="en-US" sz="2000" b="1" dirty="0"/>
              <a:t>new</a:t>
            </a:r>
            <a:r>
              <a:rPr lang="en-US" sz="2000" dirty="0"/>
              <a:t> </a:t>
            </a:r>
            <a:r>
              <a:rPr lang="en-US" sz="2000" dirty="0" err="1"/>
              <a:t>VerticalScrollBarDecorator</a:t>
            </a:r>
            <a:r>
              <a:rPr lang="en-US" sz="2000" dirty="0"/>
              <a:t>(</a:t>
            </a:r>
            <a:r>
              <a:rPr lang="en-US" sz="2000" b="1" dirty="0"/>
              <a:t>new</a:t>
            </a:r>
            <a:r>
              <a:rPr lang="en-US" sz="2000" dirty="0"/>
              <a:t> </a:t>
            </a:r>
            <a:r>
              <a:rPr lang="en-US" sz="2000" dirty="0" err="1"/>
              <a:t>SimpleWindow</a:t>
            </a:r>
            <a:r>
              <a:rPr lang="en-US" sz="2000" dirty="0"/>
              <a:t>()));</a:t>
            </a:r>
          </a:p>
          <a:p>
            <a:r>
              <a:rPr lang="en-US" sz="2000" dirty="0"/>
              <a:t> </a:t>
            </a:r>
          </a:p>
          <a:p>
            <a:r>
              <a:rPr lang="en-US" sz="2000" dirty="0"/>
              <a:t>        </a:t>
            </a:r>
            <a:r>
              <a:rPr lang="en-US" sz="2000" i="1" dirty="0"/>
              <a:t>// print the Window's description</a:t>
            </a:r>
            <a:endParaRPr lang="en-US" sz="2000" dirty="0"/>
          </a:p>
          <a:p>
            <a:r>
              <a:rPr lang="en-US" sz="2000" dirty="0"/>
              <a:t>        </a:t>
            </a:r>
            <a:r>
              <a:rPr lang="en-US" sz="2000" dirty="0" err="1"/>
              <a:t>System.out.println</a:t>
            </a:r>
            <a:r>
              <a:rPr lang="en-US" sz="2000" dirty="0"/>
              <a:t>(</a:t>
            </a:r>
            <a:r>
              <a:rPr lang="en-US" sz="2000" dirty="0" err="1"/>
              <a:t>decoratedWindow.getDescription</a:t>
            </a:r>
            <a:r>
              <a:rPr lang="en-US" sz="2000" dirty="0"/>
              <a:t>());</a:t>
            </a:r>
          </a:p>
          <a:p>
            <a:r>
              <a:rPr lang="en-US" sz="2000" dirty="0"/>
              <a:t>    }</a:t>
            </a:r>
          </a:p>
          <a:p>
            <a:r>
              <a:rPr lang="en-US" sz="2000" dirty="0"/>
              <a:t>}</a:t>
            </a:r>
          </a:p>
          <a:p>
            <a:endParaRPr lang="en-US" sz="2000" dirty="0"/>
          </a:p>
        </p:txBody>
      </p:sp>
    </p:spTree>
    <p:extLst>
      <p:ext uri="{BB962C8B-B14F-4D97-AF65-F5344CB8AC3E}">
        <p14:creationId xmlns:p14="http://schemas.microsoft.com/office/powerpoint/2010/main" val="1510765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953960AB-7B59-46B5-BA7E-9D33020425BC}" type="slidenum">
              <a:rPr lang="en-US" smtClean="0"/>
              <a:pPr/>
              <a:t>25</a:t>
            </a:fld>
            <a:endParaRPr lang="en-US" smtClean="0"/>
          </a:p>
        </p:txBody>
      </p:sp>
      <p:sp>
        <p:nvSpPr>
          <p:cNvPr id="12291" name="Rectangle 2"/>
          <p:cNvSpPr>
            <a:spLocks noGrp="1" noChangeArrowheads="1"/>
          </p:cNvSpPr>
          <p:nvPr>
            <p:ph type="title"/>
          </p:nvPr>
        </p:nvSpPr>
        <p:spPr/>
        <p:txBody>
          <a:bodyPr/>
          <a:lstStyle/>
          <a:p>
            <a:r>
              <a:rPr lang="en-US" smtClean="0"/>
              <a:t>Examples of reusable code</a:t>
            </a:r>
          </a:p>
        </p:txBody>
      </p:sp>
      <p:sp>
        <p:nvSpPr>
          <p:cNvPr id="12292" name="Rectangle 3"/>
          <p:cNvSpPr>
            <a:spLocks noGrp="1" noChangeArrowheads="1"/>
          </p:cNvSpPr>
          <p:nvPr>
            <p:ph type="body" idx="1"/>
          </p:nvPr>
        </p:nvSpPr>
        <p:spPr/>
        <p:txBody>
          <a:bodyPr/>
          <a:lstStyle/>
          <a:p>
            <a:r>
              <a:rPr lang="en-US" dirty="0" smtClean="0"/>
              <a:t>Reusable Array class</a:t>
            </a:r>
          </a:p>
          <a:p>
            <a:pPr lvl="1"/>
            <a:r>
              <a:rPr lang="en-US" smtClean="0">
                <a:hlinkClick r:id="rId3" action="ppaction://hlinkfile"/>
              </a:rPr>
              <a:t>C++</a:t>
            </a:r>
            <a:endParaRPr lang="en-US" smtClean="0"/>
          </a:p>
          <a:p>
            <a:pPr lvl="1"/>
            <a:r>
              <a:rPr lang="en-US" dirty="0" smtClean="0">
                <a:hlinkClick r:id="rId4" action="ppaction://hlinkfile"/>
              </a:rPr>
              <a:t>Java</a:t>
            </a:r>
            <a:endParaRPr lang="en-US" dirty="0" smtClean="0"/>
          </a:p>
          <a:p>
            <a:r>
              <a:rPr lang="en-US" dirty="0" smtClean="0"/>
              <a:t>Reusable Manager interface</a:t>
            </a:r>
          </a:p>
          <a:p>
            <a:pPr lvl="1"/>
            <a:r>
              <a:rPr lang="en-US" dirty="0" smtClean="0">
                <a:hlinkClick r:id="rId5" action="ppaction://hlinkfile"/>
              </a:rPr>
              <a:t>Java</a:t>
            </a:r>
            <a:endParaRPr lang="en-US" dirty="0" smtClean="0"/>
          </a:p>
          <a:p>
            <a:r>
              <a:rPr lang="en-US" dirty="0" smtClean="0"/>
              <a:t>Reusable </a:t>
            </a:r>
            <a:r>
              <a:rPr lang="en-US" dirty="0" err="1" smtClean="0"/>
              <a:t>InputStream</a:t>
            </a:r>
            <a:r>
              <a:rPr lang="en-US" dirty="0" smtClean="0"/>
              <a:t> decorators</a:t>
            </a:r>
          </a:p>
          <a:p>
            <a:pPr lvl="1"/>
            <a:r>
              <a:rPr lang="en-US" dirty="0" smtClean="0">
                <a:hlinkClick r:id="rId6" action="ppaction://hlinkfile"/>
              </a:rPr>
              <a:t>Java</a:t>
            </a:r>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14DF683B-1667-4757-A235-EBF7B6D62CEB}" type="slidenum">
              <a:rPr lang="en-US" smtClean="0"/>
              <a:pPr/>
              <a:t>26</a:t>
            </a:fld>
            <a:endParaRPr lang="en-US" smtClean="0"/>
          </a:p>
        </p:txBody>
      </p:sp>
      <p:sp>
        <p:nvSpPr>
          <p:cNvPr id="13315" name="Rectangle 2"/>
          <p:cNvSpPr>
            <a:spLocks noGrp="1" noChangeArrowheads="1"/>
          </p:cNvSpPr>
          <p:nvPr>
            <p:ph type="title"/>
          </p:nvPr>
        </p:nvSpPr>
        <p:spPr>
          <a:xfrm>
            <a:off x="685800" y="304800"/>
            <a:ext cx="7772400" cy="1143000"/>
          </a:xfrm>
        </p:spPr>
        <p:txBody>
          <a:bodyPr/>
          <a:lstStyle/>
          <a:p>
            <a:r>
              <a:rPr lang="en-US" smtClean="0"/>
              <a:t>Examples of reusable code</a:t>
            </a:r>
          </a:p>
        </p:txBody>
      </p:sp>
      <p:sp>
        <p:nvSpPr>
          <p:cNvPr id="13316" name="Rectangle 3"/>
          <p:cNvSpPr>
            <a:spLocks noGrp="1" noChangeArrowheads="1"/>
          </p:cNvSpPr>
          <p:nvPr>
            <p:ph type="body" idx="1"/>
          </p:nvPr>
        </p:nvSpPr>
        <p:spPr>
          <a:xfrm>
            <a:off x="304800" y="1447800"/>
            <a:ext cx="8382000" cy="2895600"/>
          </a:xfrm>
        </p:spPr>
        <p:txBody>
          <a:bodyPr/>
          <a:lstStyle/>
          <a:p>
            <a:r>
              <a:rPr lang="en-US" smtClean="0"/>
              <a:t>Generic functions/methods</a:t>
            </a:r>
          </a:p>
          <a:p>
            <a:pPr lvl="1"/>
            <a:r>
              <a:rPr lang="en-US" smtClean="0"/>
              <a:t>C++ </a:t>
            </a:r>
            <a:r>
              <a:rPr lang="en-US" smtClean="0">
                <a:latin typeface="Courier New" pitchFamily="49" charset="0"/>
                <a:hlinkClick r:id="rId3" action="ppaction://hlinkfile"/>
              </a:rPr>
              <a:t>max</a:t>
            </a:r>
            <a:r>
              <a:rPr lang="en-US" smtClean="0">
                <a:hlinkClick r:id="rId3" action="ppaction://hlinkfile"/>
              </a:rPr>
              <a:t> </a:t>
            </a:r>
            <a:r>
              <a:rPr lang="en-US" smtClean="0"/>
              <a:t>function template</a:t>
            </a:r>
          </a:p>
          <a:p>
            <a:pPr lvl="1"/>
            <a:r>
              <a:rPr lang="en-US" smtClean="0"/>
              <a:t>Java </a:t>
            </a:r>
            <a:r>
              <a:rPr lang="en-US" smtClean="0">
                <a:latin typeface="Courier New" pitchFamily="49" charset="0"/>
                <a:hlinkClick r:id="rId3" action="ppaction://hlinkfile"/>
              </a:rPr>
              <a:t>arrayToCollection</a:t>
            </a:r>
            <a:r>
              <a:rPr lang="en-US" smtClean="0">
                <a:hlinkClick r:id="rId3" action="ppaction://hlinkfile"/>
              </a:rPr>
              <a:t> </a:t>
            </a:r>
            <a:r>
              <a:rPr lang="en-US" smtClean="0"/>
              <a:t>generic method</a:t>
            </a:r>
          </a:p>
          <a:p>
            <a:pPr lvl="1"/>
            <a:endParaRPr lang="en-US" smtClean="0"/>
          </a:p>
          <a:p>
            <a:pPr>
              <a:buFontTx/>
              <a:buNone/>
            </a:pP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Strategy Pattern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7E0000D-E609-40CE-8331-3C5B06C81A23}" type="slidenum">
              <a:rPr lang="en-US" smtClean="0"/>
              <a:pPr>
                <a:defRPr/>
              </a:pPr>
              <a:t>27</a:t>
            </a:fld>
            <a:endParaRPr lang="en-US"/>
          </a:p>
        </p:txBody>
      </p:sp>
    </p:spTree>
    <p:extLst>
      <p:ext uri="{BB962C8B-B14F-4D97-AF65-F5344CB8AC3E}">
        <p14:creationId xmlns:p14="http://schemas.microsoft.com/office/powerpoint/2010/main" val="187985513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B8435FB6-E907-4716-83C7-735FDCE61DE4}" type="slidenum">
              <a:rPr lang="en-US" smtClean="0"/>
              <a:pPr/>
              <a:t>28</a:t>
            </a:fld>
            <a:endParaRPr lang="en-US" smtClean="0"/>
          </a:p>
        </p:txBody>
      </p:sp>
      <p:sp>
        <p:nvSpPr>
          <p:cNvPr id="15363" name="Rectangle 2"/>
          <p:cNvSpPr>
            <a:spLocks noGrp="1" noChangeArrowheads="1"/>
          </p:cNvSpPr>
          <p:nvPr>
            <p:ph type="title"/>
          </p:nvPr>
        </p:nvSpPr>
        <p:spPr>
          <a:xfrm>
            <a:off x="479425" y="381000"/>
            <a:ext cx="7978775" cy="1143000"/>
          </a:xfrm>
        </p:spPr>
        <p:txBody>
          <a:bodyPr/>
          <a:lstStyle/>
          <a:p>
            <a:r>
              <a:rPr lang="en-US" sz="4000" smtClean="0"/>
              <a:t>Strategy pattern : customize a class’s functionality with plug-in algorithms</a:t>
            </a:r>
          </a:p>
        </p:txBody>
      </p:sp>
      <p:sp>
        <p:nvSpPr>
          <p:cNvPr id="15364" name="Rectangle 3"/>
          <p:cNvSpPr>
            <a:spLocks noGrp="1" noChangeArrowheads="1"/>
          </p:cNvSpPr>
          <p:nvPr>
            <p:ph type="body" idx="1"/>
          </p:nvPr>
        </p:nvSpPr>
        <p:spPr>
          <a:xfrm>
            <a:off x="685800" y="1981200"/>
            <a:ext cx="8001000" cy="4114800"/>
          </a:xfrm>
        </p:spPr>
        <p:txBody>
          <a:bodyPr/>
          <a:lstStyle/>
          <a:p>
            <a:pPr>
              <a:lnSpc>
                <a:spcPct val="80000"/>
              </a:lnSpc>
            </a:pPr>
            <a:r>
              <a:rPr lang="en-US" sz="1800" smtClean="0"/>
              <a:t>Class C implements some generally useful functionality</a:t>
            </a:r>
          </a:p>
          <a:p>
            <a:pPr lvl="1">
              <a:lnSpc>
                <a:spcPct val="80000"/>
              </a:lnSpc>
            </a:pPr>
            <a:endParaRPr lang="en-US" sz="1600" smtClean="0"/>
          </a:p>
          <a:p>
            <a:pPr>
              <a:lnSpc>
                <a:spcPct val="80000"/>
              </a:lnSpc>
            </a:pPr>
            <a:r>
              <a:rPr lang="en-US" sz="1800" smtClean="0"/>
              <a:t>C does most of the work, but some aspects of its behavior can be customized by clients</a:t>
            </a:r>
          </a:p>
          <a:p>
            <a:pPr lvl="1">
              <a:lnSpc>
                <a:spcPct val="80000"/>
              </a:lnSpc>
            </a:pPr>
            <a:endParaRPr lang="en-US" sz="1600" smtClean="0"/>
          </a:p>
          <a:p>
            <a:pPr>
              <a:lnSpc>
                <a:spcPct val="80000"/>
              </a:lnSpc>
            </a:pPr>
            <a:r>
              <a:rPr lang="en-US" sz="1800" smtClean="0"/>
              <a:t>Clients customize C’s behavior by passing in “algorithms” that are invoked by C at appropriate times</a:t>
            </a:r>
          </a:p>
          <a:p>
            <a:pPr>
              <a:lnSpc>
                <a:spcPct val="80000"/>
              </a:lnSpc>
            </a:pPr>
            <a:endParaRPr lang="en-US" sz="1800" smtClean="0"/>
          </a:p>
          <a:p>
            <a:pPr>
              <a:lnSpc>
                <a:spcPct val="80000"/>
              </a:lnSpc>
            </a:pPr>
            <a:r>
              <a:rPr lang="en-US" sz="1800" smtClean="0"/>
              <a:t>The “algorithms” passed in by clients are called “strategies”</a:t>
            </a:r>
          </a:p>
          <a:p>
            <a:pPr>
              <a:lnSpc>
                <a:spcPct val="80000"/>
              </a:lnSpc>
            </a:pPr>
            <a:endParaRPr lang="en-US" sz="1800" smtClean="0"/>
          </a:p>
          <a:p>
            <a:pPr>
              <a:lnSpc>
                <a:spcPct val="80000"/>
              </a:lnSpc>
            </a:pPr>
            <a:r>
              <a:rPr lang="en-US" sz="1800" smtClean="0"/>
              <a:t>C invokes the client-provided strategies as needed to perform its work</a:t>
            </a:r>
          </a:p>
          <a:p>
            <a:pPr lvl="1">
              <a:lnSpc>
                <a:spcPct val="80000"/>
              </a:lnSpc>
            </a:pPr>
            <a:endParaRPr lang="en-US" sz="1600" smtClean="0"/>
          </a:p>
          <a:p>
            <a:pPr>
              <a:lnSpc>
                <a:spcPct val="80000"/>
              </a:lnSpc>
            </a:pPr>
            <a:r>
              <a:rPr lang="en-US" sz="1800" smtClean="0"/>
              <a:t>A “strategy” is an object that implements an algorithm</a:t>
            </a:r>
          </a:p>
          <a:p>
            <a:pPr>
              <a:lnSpc>
                <a:spcPct val="80000"/>
              </a:lnSpc>
              <a:buFontTx/>
              <a:buNone/>
            </a:pPr>
            <a:endParaRPr lang="en-US" sz="1800" smtClean="0"/>
          </a:p>
          <a:p>
            <a:pPr>
              <a:lnSpc>
                <a:spcPct val="80000"/>
              </a:lnSpc>
            </a:pPr>
            <a:r>
              <a:rPr lang="en-US" sz="1800" smtClean="0"/>
              <a:t>This is an alternative to using inheritance to customize a class’s behavior</a:t>
            </a:r>
          </a:p>
          <a:p>
            <a:pPr>
              <a:lnSpc>
                <a:spcPct val="80000"/>
              </a:lnSpc>
            </a:pPr>
            <a:endParaRPr lang="en-US" sz="180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a:noFill/>
        </p:spPr>
        <p:txBody>
          <a:bodyPr/>
          <a:lstStyle/>
          <a:p>
            <a:fld id="{1B37530F-03A9-4FDB-8686-834501776866}" type="slidenum">
              <a:rPr lang="en-US" smtClean="0"/>
              <a:pPr/>
              <a:t>29</a:t>
            </a:fld>
            <a:endParaRPr lang="en-US" smtClean="0"/>
          </a:p>
        </p:txBody>
      </p:sp>
      <p:sp>
        <p:nvSpPr>
          <p:cNvPr id="3076" name="Rectangle 2"/>
          <p:cNvSpPr>
            <a:spLocks noGrp="1" noChangeArrowheads="1"/>
          </p:cNvSpPr>
          <p:nvPr>
            <p:ph type="title"/>
          </p:nvPr>
        </p:nvSpPr>
        <p:spPr>
          <a:xfrm>
            <a:off x="582613" y="609600"/>
            <a:ext cx="7875587" cy="1143000"/>
          </a:xfrm>
        </p:spPr>
        <p:txBody>
          <a:bodyPr/>
          <a:lstStyle/>
          <a:p>
            <a:r>
              <a:rPr lang="en-US" sz="4000" smtClean="0"/>
              <a:t>Strategy pattern : customize a class’s functionality with plug-in algorithms</a:t>
            </a:r>
          </a:p>
        </p:txBody>
      </p:sp>
      <p:graphicFrame>
        <p:nvGraphicFramePr>
          <p:cNvPr id="3074" name="Object 3"/>
          <p:cNvGraphicFramePr>
            <a:graphicFrameLocks noGrp="1" noChangeAspect="1"/>
          </p:cNvGraphicFramePr>
          <p:nvPr>
            <p:ph idx="1"/>
          </p:nvPr>
        </p:nvGraphicFramePr>
        <p:xfrm>
          <a:off x="641350" y="2600325"/>
          <a:ext cx="7956550" cy="2809875"/>
        </p:xfrm>
        <a:graphic>
          <a:graphicData uri="http://schemas.openxmlformats.org/presentationml/2006/ole">
            <mc:AlternateContent xmlns:mc="http://schemas.openxmlformats.org/markup-compatibility/2006">
              <mc:Choice xmlns:v="urn:schemas-microsoft-com:vml" Requires="v">
                <p:oleObj spid="_x0000_s3082" name="Visio" r:id="rId4" imgW="5412140" imgH="1911927" progId="Visio.Drawing.11">
                  <p:embed/>
                </p:oleObj>
              </mc:Choice>
              <mc:Fallback>
                <p:oleObj name="Visio" r:id="rId4" imgW="5412140" imgH="1911927" progId="Visio.Drawing.11">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350" y="2600325"/>
                        <a:ext cx="795655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984EFF8F-EA99-4170-8741-2BC347DC3084}" type="slidenum">
              <a:rPr lang="en-US" smtClean="0"/>
              <a:pPr/>
              <a:t>3</a:t>
            </a:fld>
            <a:endParaRPr lang="en-US" smtClean="0"/>
          </a:p>
        </p:txBody>
      </p:sp>
      <p:sp>
        <p:nvSpPr>
          <p:cNvPr id="7171" name="Rectangle 2"/>
          <p:cNvSpPr>
            <a:spLocks noGrp="1" noChangeArrowheads="1"/>
          </p:cNvSpPr>
          <p:nvPr>
            <p:ph type="title"/>
          </p:nvPr>
        </p:nvSpPr>
        <p:spPr/>
        <p:txBody>
          <a:bodyPr/>
          <a:lstStyle/>
          <a:p>
            <a:r>
              <a:rPr lang="en-US" smtClean="0"/>
              <a:t>Benefits of reuse</a:t>
            </a:r>
          </a:p>
        </p:txBody>
      </p:sp>
      <p:sp>
        <p:nvSpPr>
          <p:cNvPr id="7172" name="Rectangle 3"/>
          <p:cNvSpPr>
            <a:spLocks noGrp="1" noChangeArrowheads="1"/>
          </p:cNvSpPr>
          <p:nvPr>
            <p:ph type="body" idx="1"/>
          </p:nvPr>
        </p:nvSpPr>
        <p:spPr/>
        <p:txBody>
          <a:bodyPr/>
          <a:lstStyle/>
          <a:p>
            <a:r>
              <a:rPr lang="en-US" smtClean="0"/>
              <a:t>Timeliness</a:t>
            </a:r>
          </a:p>
          <a:p>
            <a:r>
              <a:rPr lang="en-US" smtClean="0"/>
              <a:t>Decreased maintenance effort</a:t>
            </a:r>
          </a:p>
          <a:p>
            <a:r>
              <a:rPr lang="en-US" smtClean="0"/>
              <a:t>Reliability</a:t>
            </a:r>
          </a:p>
          <a:p>
            <a:r>
              <a:rPr lang="en-US" smtClean="0"/>
              <a:t>Efficiency</a:t>
            </a:r>
          </a:p>
          <a:p>
            <a:r>
              <a:rPr lang="en-US" smtClean="0"/>
              <a:t>Consistency</a:t>
            </a:r>
          </a:p>
          <a:p>
            <a:r>
              <a:rPr lang="en-US" smtClean="0"/>
              <a:t>Lower cost</a:t>
            </a:r>
          </a:p>
          <a:p>
            <a:r>
              <a:rPr lang="en-US" smtClean="0"/>
              <a:t>Less redundancy in the work</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7C814209-5614-407D-A1EA-C028C10037A9}" type="slidenum">
              <a:rPr lang="en-US" smtClean="0"/>
              <a:pPr/>
              <a:t>30</a:t>
            </a:fld>
            <a:endParaRPr lang="en-US" smtClean="0"/>
          </a:p>
        </p:txBody>
      </p:sp>
      <p:sp>
        <p:nvSpPr>
          <p:cNvPr id="16387" name="Rectangle 2"/>
          <p:cNvSpPr>
            <a:spLocks noGrp="1" noChangeArrowheads="1"/>
          </p:cNvSpPr>
          <p:nvPr>
            <p:ph type="title"/>
          </p:nvPr>
        </p:nvSpPr>
        <p:spPr>
          <a:xfrm>
            <a:off x="479425" y="609600"/>
            <a:ext cx="7978775" cy="1143000"/>
          </a:xfrm>
        </p:spPr>
        <p:txBody>
          <a:bodyPr/>
          <a:lstStyle/>
          <a:p>
            <a:r>
              <a:rPr lang="en-US" sz="4000" smtClean="0"/>
              <a:t>Strategy pattern : customize a class’s functionality with plug-in algorithms</a:t>
            </a:r>
          </a:p>
        </p:txBody>
      </p:sp>
      <p:sp>
        <p:nvSpPr>
          <p:cNvPr id="16388" name="Rectangle 3"/>
          <p:cNvSpPr>
            <a:spLocks noGrp="1" noChangeArrowheads="1"/>
          </p:cNvSpPr>
          <p:nvPr>
            <p:ph type="body" idx="1"/>
          </p:nvPr>
        </p:nvSpPr>
        <p:spPr>
          <a:xfrm>
            <a:off x="685800" y="2403475"/>
            <a:ext cx="7772400" cy="3540125"/>
          </a:xfrm>
        </p:spPr>
        <p:txBody>
          <a:bodyPr/>
          <a:lstStyle/>
          <a:p>
            <a:r>
              <a:rPr lang="en-US" smtClean="0"/>
              <a:t>The following examples of reusable code use the Strategy pattern</a:t>
            </a:r>
          </a:p>
          <a:p>
            <a:pPr lvl="1"/>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666087DD-0728-46ED-99E5-CEB08D28FD5D}" type="slidenum">
              <a:rPr lang="en-US" smtClean="0"/>
              <a:pPr/>
              <a:t>31</a:t>
            </a:fld>
            <a:endParaRPr lang="en-US" smtClean="0"/>
          </a:p>
        </p:txBody>
      </p:sp>
      <p:sp>
        <p:nvSpPr>
          <p:cNvPr id="14339" name="Rectangle 2"/>
          <p:cNvSpPr>
            <a:spLocks noGrp="1" noChangeArrowheads="1"/>
          </p:cNvSpPr>
          <p:nvPr>
            <p:ph type="title"/>
          </p:nvPr>
        </p:nvSpPr>
        <p:spPr>
          <a:xfrm>
            <a:off x="479425" y="609600"/>
            <a:ext cx="7978775" cy="1143000"/>
          </a:xfrm>
        </p:spPr>
        <p:txBody>
          <a:bodyPr/>
          <a:lstStyle/>
          <a:p>
            <a:r>
              <a:rPr lang="en-US" sz="4000" smtClean="0"/>
              <a:t>Strategy pattern : customize a class’s functionality with plug-in algorithms </a:t>
            </a:r>
          </a:p>
        </p:txBody>
      </p:sp>
      <p:sp>
        <p:nvSpPr>
          <p:cNvPr id="14340" name="Rectangle 3"/>
          <p:cNvSpPr>
            <a:spLocks noGrp="1" noChangeArrowheads="1"/>
          </p:cNvSpPr>
          <p:nvPr>
            <p:ph type="body" idx="1"/>
          </p:nvPr>
        </p:nvSpPr>
        <p:spPr>
          <a:xfrm>
            <a:off x="685800" y="2251075"/>
            <a:ext cx="7772400" cy="3540125"/>
          </a:xfrm>
        </p:spPr>
        <p:txBody>
          <a:bodyPr/>
          <a:lstStyle/>
          <a:p>
            <a:r>
              <a:rPr lang="en-US" dirty="0" smtClean="0"/>
              <a:t>Examples:</a:t>
            </a:r>
          </a:p>
          <a:p>
            <a:pPr lvl="1"/>
            <a:r>
              <a:rPr lang="en-US" dirty="0" smtClean="0">
                <a:hlinkClick r:id="rId3" action="ppaction://hlinkfile"/>
              </a:rPr>
              <a:t>Input validation</a:t>
            </a:r>
            <a:endParaRPr lang="en-US" dirty="0" smtClean="0"/>
          </a:p>
          <a:p>
            <a:pPr lvl="1"/>
            <a:r>
              <a:rPr lang="en-US" dirty="0" smtClean="0">
                <a:hlinkClick r:id="rId4" action="ppaction://hlinkfile"/>
              </a:rPr>
              <a:t>Sorter</a:t>
            </a:r>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C24151FA-39BC-4950-BC92-7FAC11349678}" type="slidenum">
              <a:rPr lang="en-US" smtClean="0"/>
              <a:pPr/>
              <a:t>32</a:t>
            </a:fld>
            <a:endParaRPr lang="en-US" smtClean="0"/>
          </a:p>
        </p:txBody>
      </p:sp>
      <p:sp>
        <p:nvSpPr>
          <p:cNvPr id="17411" name="Rectangle 2"/>
          <p:cNvSpPr>
            <a:spLocks noGrp="1" noChangeArrowheads="1"/>
          </p:cNvSpPr>
          <p:nvPr>
            <p:ph type="title"/>
          </p:nvPr>
        </p:nvSpPr>
        <p:spPr>
          <a:xfrm>
            <a:off x="685800" y="533400"/>
            <a:ext cx="7772400" cy="1143000"/>
          </a:xfrm>
        </p:spPr>
        <p:txBody>
          <a:bodyPr/>
          <a:lstStyle/>
          <a:p>
            <a:r>
              <a:rPr lang="en-US" smtClean="0"/>
              <a:t>Examples of reusable code</a:t>
            </a:r>
          </a:p>
        </p:txBody>
      </p:sp>
      <p:sp>
        <p:nvSpPr>
          <p:cNvPr id="17412" name="Rectangle 3"/>
          <p:cNvSpPr>
            <a:spLocks noGrp="1" noChangeArrowheads="1"/>
          </p:cNvSpPr>
          <p:nvPr>
            <p:ph type="body" idx="1"/>
          </p:nvPr>
        </p:nvSpPr>
        <p:spPr>
          <a:xfrm>
            <a:off x="381000" y="1828800"/>
            <a:ext cx="8305800" cy="4953000"/>
          </a:xfrm>
        </p:spPr>
        <p:txBody>
          <a:bodyPr/>
          <a:lstStyle/>
          <a:p>
            <a:r>
              <a:rPr lang="en-US" smtClean="0"/>
              <a:t>Sort(Person[]);</a:t>
            </a:r>
          </a:p>
          <a:p>
            <a:pPr lvl="1"/>
            <a:r>
              <a:rPr lang="en-US" sz="2400" smtClean="0"/>
              <a:t>How could we make this sorting algorithm more reusable?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0554006E-1E80-4AE3-81EE-38771550D8AB}" type="slidenum">
              <a:rPr lang="en-US" smtClean="0"/>
              <a:pPr/>
              <a:t>33</a:t>
            </a:fld>
            <a:endParaRPr lang="en-US" smtClean="0"/>
          </a:p>
        </p:txBody>
      </p:sp>
      <p:sp>
        <p:nvSpPr>
          <p:cNvPr id="18435" name="Rectangle 2"/>
          <p:cNvSpPr>
            <a:spLocks noGrp="1" noChangeArrowheads="1"/>
          </p:cNvSpPr>
          <p:nvPr>
            <p:ph type="title"/>
          </p:nvPr>
        </p:nvSpPr>
        <p:spPr>
          <a:xfrm>
            <a:off x="685800" y="533400"/>
            <a:ext cx="7772400" cy="1143000"/>
          </a:xfrm>
        </p:spPr>
        <p:txBody>
          <a:bodyPr/>
          <a:lstStyle/>
          <a:p>
            <a:r>
              <a:rPr lang="en-US" smtClean="0"/>
              <a:t>Examples of reusable code</a:t>
            </a:r>
          </a:p>
        </p:txBody>
      </p:sp>
      <p:sp>
        <p:nvSpPr>
          <p:cNvPr id="18436" name="Rectangle 3"/>
          <p:cNvSpPr>
            <a:spLocks noGrp="1" noChangeArrowheads="1"/>
          </p:cNvSpPr>
          <p:nvPr>
            <p:ph type="body" idx="1"/>
          </p:nvPr>
        </p:nvSpPr>
        <p:spPr>
          <a:xfrm>
            <a:off x="381000" y="1828800"/>
            <a:ext cx="8305800" cy="4953000"/>
          </a:xfrm>
        </p:spPr>
        <p:txBody>
          <a:bodyPr/>
          <a:lstStyle/>
          <a:p>
            <a:r>
              <a:rPr lang="en-US" smtClean="0"/>
              <a:t>Sort(Person[]);</a:t>
            </a:r>
          </a:p>
          <a:p>
            <a:pPr lvl="1"/>
            <a:r>
              <a:rPr lang="en-US" sz="2400" smtClean="0"/>
              <a:t>How could we make this sorting algorithm more reusable?</a:t>
            </a:r>
          </a:p>
          <a:p>
            <a:r>
              <a:rPr lang="en-US" smtClean="0"/>
              <a:t>Sort(Comparable[])</a:t>
            </a:r>
          </a:p>
          <a:p>
            <a:pPr lvl="1"/>
            <a:r>
              <a:rPr lang="en-US" sz="2400" smtClean="0"/>
              <a:t>interface Comparable { int compareTo(Object o); }</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E9A6FC3F-6570-4BCC-9060-8992F0039FB0}" type="slidenum">
              <a:rPr lang="en-US" smtClean="0"/>
              <a:pPr/>
              <a:t>34</a:t>
            </a:fld>
            <a:endParaRPr lang="en-US" smtClean="0"/>
          </a:p>
        </p:txBody>
      </p:sp>
      <p:sp>
        <p:nvSpPr>
          <p:cNvPr id="19459" name="Rectangle 2"/>
          <p:cNvSpPr>
            <a:spLocks noGrp="1" noChangeArrowheads="1"/>
          </p:cNvSpPr>
          <p:nvPr>
            <p:ph type="title"/>
          </p:nvPr>
        </p:nvSpPr>
        <p:spPr>
          <a:xfrm>
            <a:off x="685800" y="533400"/>
            <a:ext cx="7772400" cy="1143000"/>
          </a:xfrm>
        </p:spPr>
        <p:txBody>
          <a:bodyPr/>
          <a:lstStyle/>
          <a:p>
            <a:r>
              <a:rPr lang="en-US" smtClean="0"/>
              <a:t>Examples of reusable code</a:t>
            </a:r>
          </a:p>
        </p:txBody>
      </p:sp>
      <p:sp>
        <p:nvSpPr>
          <p:cNvPr id="19460" name="Rectangle 3"/>
          <p:cNvSpPr>
            <a:spLocks noGrp="1" noChangeArrowheads="1"/>
          </p:cNvSpPr>
          <p:nvPr>
            <p:ph type="body" idx="1"/>
          </p:nvPr>
        </p:nvSpPr>
        <p:spPr>
          <a:xfrm>
            <a:off x="381000" y="1828800"/>
            <a:ext cx="8077200" cy="4953000"/>
          </a:xfrm>
        </p:spPr>
        <p:txBody>
          <a:bodyPr/>
          <a:lstStyle/>
          <a:p>
            <a:r>
              <a:rPr lang="en-US" smtClean="0"/>
              <a:t>Sort(Person[]);</a:t>
            </a:r>
          </a:p>
          <a:p>
            <a:pPr lvl="1"/>
            <a:r>
              <a:rPr lang="en-US" sz="2400" smtClean="0"/>
              <a:t>How could we make this sorting algorithm more reusable?</a:t>
            </a:r>
          </a:p>
          <a:p>
            <a:r>
              <a:rPr lang="en-US" smtClean="0"/>
              <a:t>Sort(Comparable[])</a:t>
            </a:r>
          </a:p>
          <a:p>
            <a:pPr lvl="1"/>
            <a:r>
              <a:rPr lang="en-US" sz="2400" smtClean="0"/>
              <a:t>interface Comparable { int compareTo(Object o); }</a:t>
            </a:r>
          </a:p>
          <a:p>
            <a:r>
              <a:rPr lang="en-US" smtClean="0"/>
              <a:t>Sort(Object[], Comparator)</a:t>
            </a:r>
          </a:p>
          <a:p>
            <a:pPr lvl="1"/>
            <a:r>
              <a:rPr lang="en-US" sz="2400" smtClean="0"/>
              <a:t>interface Comparator { int compare(Object o1, Object o2);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64DC7BB8-8DD9-4023-9506-9F63D13A5ACB}" type="slidenum">
              <a:rPr lang="en-US" smtClean="0"/>
              <a:pPr/>
              <a:t>35</a:t>
            </a:fld>
            <a:endParaRPr lang="en-US" smtClean="0"/>
          </a:p>
        </p:txBody>
      </p:sp>
      <p:sp>
        <p:nvSpPr>
          <p:cNvPr id="20483" name="Rectangle 2"/>
          <p:cNvSpPr>
            <a:spLocks noGrp="1" noChangeArrowheads="1"/>
          </p:cNvSpPr>
          <p:nvPr>
            <p:ph type="title"/>
          </p:nvPr>
        </p:nvSpPr>
        <p:spPr>
          <a:xfrm>
            <a:off x="685800" y="533400"/>
            <a:ext cx="7772400" cy="1143000"/>
          </a:xfrm>
        </p:spPr>
        <p:txBody>
          <a:bodyPr/>
          <a:lstStyle/>
          <a:p>
            <a:r>
              <a:rPr lang="en-US" smtClean="0"/>
              <a:t>Examples of reusable code</a:t>
            </a:r>
          </a:p>
        </p:txBody>
      </p:sp>
      <p:sp>
        <p:nvSpPr>
          <p:cNvPr id="20484" name="Rectangle 3"/>
          <p:cNvSpPr>
            <a:spLocks noGrp="1" noChangeArrowheads="1"/>
          </p:cNvSpPr>
          <p:nvPr>
            <p:ph type="body" idx="1"/>
          </p:nvPr>
        </p:nvSpPr>
        <p:spPr>
          <a:xfrm>
            <a:off x="381000" y="1828800"/>
            <a:ext cx="8077200" cy="4953000"/>
          </a:xfrm>
        </p:spPr>
        <p:txBody>
          <a:bodyPr/>
          <a:lstStyle/>
          <a:p>
            <a:r>
              <a:rPr lang="en-US" smtClean="0"/>
              <a:t>Sort(Person[]);</a:t>
            </a:r>
          </a:p>
          <a:p>
            <a:pPr lvl="1"/>
            <a:r>
              <a:rPr lang="en-US" sz="2400" smtClean="0"/>
              <a:t>How could we make this sorting algorithm more reusable?</a:t>
            </a:r>
          </a:p>
          <a:p>
            <a:r>
              <a:rPr lang="en-US" smtClean="0"/>
              <a:t>Sort(Comparable[])</a:t>
            </a:r>
          </a:p>
          <a:p>
            <a:pPr lvl="1"/>
            <a:r>
              <a:rPr lang="en-US" sz="2400" smtClean="0"/>
              <a:t>interface Comparable { int compareTo(Object o); }</a:t>
            </a:r>
          </a:p>
          <a:p>
            <a:r>
              <a:rPr lang="en-US" smtClean="0"/>
              <a:t>Sort(Object[], Comparator)</a:t>
            </a:r>
          </a:p>
          <a:p>
            <a:pPr lvl="1"/>
            <a:r>
              <a:rPr lang="en-US" sz="2400" smtClean="0"/>
              <a:t>interface Comparator { int compare(Object o1, Object o2); }</a:t>
            </a:r>
          </a:p>
          <a:p>
            <a:r>
              <a:rPr lang="en-US" sz="2800" smtClean="0"/>
              <a:t>Anybody remember qsort from 240?</a:t>
            </a:r>
          </a:p>
          <a:p>
            <a:pPr lvl="1"/>
            <a:r>
              <a:rPr lang="en-US" sz="2400" smtClean="0"/>
              <a:t>Very reusable</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B6ADB318-5C6F-4926-9A48-DD1F767DEA7F}" type="slidenum">
              <a:rPr lang="en-US" smtClean="0"/>
              <a:pPr/>
              <a:t>36</a:t>
            </a:fld>
            <a:endParaRPr lang="en-US" smtClean="0"/>
          </a:p>
        </p:txBody>
      </p:sp>
      <p:sp>
        <p:nvSpPr>
          <p:cNvPr id="21507" name="Rectangle 2"/>
          <p:cNvSpPr>
            <a:spLocks noGrp="1" noChangeArrowheads="1"/>
          </p:cNvSpPr>
          <p:nvPr>
            <p:ph type="title"/>
          </p:nvPr>
        </p:nvSpPr>
        <p:spPr>
          <a:xfrm>
            <a:off x="685800" y="152400"/>
            <a:ext cx="7772400" cy="1143000"/>
          </a:xfrm>
        </p:spPr>
        <p:txBody>
          <a:bodyPr/>
          <a:lstStyle/>
          <a:p>
            <a:r>
              <a:rPr lang="en-US" smtClean="0"/>
              <a:t>Examples of reusable code</a:t>
            </a:r>
          </a:p>
        </p:txBody>
      </p:sp>
      <p:sp>
        <p:nvSpPr>
          <p:cNvPr id="21508" name="Rectangle 3"/>
          <p:cNvSpPr>
            <a:spLocks noGrp="1" noChangeArrowheads="1"/>
          </p:cNvSpPr>
          <p:nvPr>
            <p:ph type="body" idx="1"/>
          </p:nvPr>
        </p:nvSpPr>
        <p:spPr>
          <a:xfrm>
            <a:off x="381000" y="1219200"/>
            <a:ext cx="8305800" cy="4953000"/>
          </a:xfrm>
        </p:spPr>
        <p:txBody>
          <a:bodyPr/>
          <a:lstStyle/>
          <a:p>
            <a:pPr>
              <a:lnSpc>
                <a:spcPct val="80000"/>
              </a:lnSpc>
            </a:pPr>
            <a:r>
              <a:rPr lang="en-US" sz="2000" smtClean="0"/>
              <a:t>Java </a:t>
            </a:r>
            <a:r>
              <a:rPr lang="en-US" sz="2000" smtClean="0">
                <a:latin typeface="Courier New" pitchFamily="49" charset="0"/>
              </a:rPr>
              <a:t>TreeSet</a:t>
            </a:r>
            <a:r>
              <a:rPr lang="en-US" sz="2000" smtClean="0"/>
              <a:t> generic class</a:t>
            </a:r>
          </a:p>
          <a:p>
            <a:pPr lvl="1">
              <a:lnSpc>
                <a:spcPct val="80000"/>
              </a:lnSpc>
            </a:pPr>
            <a:r>
              <a:rPr lang="en-US" sz="1800" smtClean="0">
                <a:hlinkClick r:id="rId3" action="ppaction://hlinkfile"/>
              </a:rPr>
              <a:t>Code</a:t>
            </a:r>
            <a:endParaRPr lang="en-US" sz="1800" smtClean="0"/>
          </a:p>
          <a:p>
            <a:pPr lvl="1">
              <a:lnSpc>
                <a:spcPct val="80000"/>
              </a:lnSpc>
            </a:pPr>
            <a:endParaRPr lang="en-US" sz="1800" smtClean="0"/>
          </a:p>
          <a:p>
            <a:pPr lvl="1">
              <a:lnSpc>
                <a:spcPct val="80000"/>
              </a:lnSpc>
            </a:pPr>
            <a:r>
              <a:rPr lang="en-US" sz="1800" smtClean="0"/>
              <a:t>Instantiating </a:t>
            </a:r>
            <a:r>
              <a:rPr lang="en-US" sz="1800" smtClean="0">
                <a:latin typeface="Courier New" pitchFamily="49" charset="0"/>
                <a:hlinkClick r:id="rId4"/>
              </a:rPr>
              <a:t>TreeSet</a:t>
            </a:r>
            <a:r>
              <a:rPr lang="en-US" sz="1800" smtClean="0">
                <a:latin typeface="Courier New" pitchFamily="49" charset="0"/>
              </a:rPr>
              <a:t>&lt;SomeClass&gt;</a:t>
            </a:r>
            <a:r>
              <a:rPr lang="en-US" sz="1800" smtClean="0"/>
              <a:t> requires that </a:t>
            </a:r>
            <a:r>
              <a:rPr lang="en-US" sz="1800" smtClean="0">
                <a:latin typeface="Courier New" pitchFamily="49" charset="0"/>
              </a:rPr>
              <a:t>SomeClass</a:t>
            </a:r>
            <a:r>
              <a:rPr lang="en-US" sz="1800" smtClean="0"/>
              <a:t> implement the </a:t>
            </a:r>
            <a:r>
              <a:rPr lang="en-US" sz="1800" smtClean="0">
                <a:latin typeface="Courier New" pitchFamily="49" charset="0"/>
                <a:hlinkClick r:id="rId5"/>
              </a:rPr>
              <a:t>Comparable</a:t>
            </a:r>
            <a:r>
              <a:rPr lang="en-US" sz="1800" smtClean="0">
                <a:hlinkClick r:id="rId5"/>
              </a:rPr>
              <a:t> </a:t>
            </a:r>
            <a:r>
              <a:rPr lang="en-US" sz="1800" smtClean="0"/>
              <a:t>interface so the tree can sort the elements</a:t>
            </a:r>
          </a:p>
          <a:p>
            <a:pPr lvl="1">
              <a:lnSpc>
                <a:spcPct val="80000"/>
              </a:lnSpc>
            </a:pPr>
            <a:endParaRPr lang="en-US" sz="1800" smtClean="0"/>
          </a:p>
          <a:p>
            <a:pPr lvl="1">
              <a:lnSpc>
                <a:spcPct val="80000"/>
              </a:lnSpc>
            </a:pPr>
            <a:r>
              <a:rPr lang="en-US" sz="1800" smtClean="0"/>
              <a:t>What if </a:t>
            </a:r>
            <a:r>
              <a:rPr lang="en-US" sz="1800" smtClean="0">
                <a:latin typeface="Courier New" pitchFamily="49" charset="0"/>
              </a:rPr>
              <a:t>SomeClass</a:t>
            </a:r>
            <a:r>
              <a:rPr lang="en-US" sz="1800" smtClean="0"/>
              <a:t> doesn’t implement </a:t>
            </a:r>
            <a:r>
              <a:rPr lang="en-US" sz="1800" smtClean="0">
                <a:latin typeface="Courier New" pitchFamily="49" charset="0"/>
              </a:rPr>
              <a:t>Comparable</a:t>
            </a:r>
            <a:r>
              <a:rPr lang="en-US" sz="1800" smtClean="0"/>
              <a:t>?</a:t>
            </a:r>
          </a:p>
          <a:p>
            <a:pPr lvl="1">
              <a:lnSpc>
                <a:spcPct val="80000"/>
              </a:lnSpc>
            </a:pPr>
            <a:endParaRPr lang="en-US" sz="1800" smtClean="0"/>
          </a:p>
          <a:p>
            <a:pPr lvl="1">
              <a:lnSpc>
                <a:spcPct val="80000"/>
              </a:lnSpc>
            </a:pPr>
            <a:r>
              <a:rPr lang="en-US" sz="1800" smtClean="0"/>
              <a:t>Or, what if we need a sort order different from the one </a:t>
            </a:r>
            <a:r>
              <a:rPr lang="en-US" sz="1800" smtClean="0">
                <a:latin typeface="Courier New" pitchFamily="49" charset="0"/>
              </a:rPr>
              <a:t>SomeClass</a:t>
            </a:r>
            <a:r>
              <a:rPr lang="en-US" sz="1800" smtClean="0"/>
              <a:t> implements?</a:t>
            </a:r>
          </a:p>
          <a:p>
            <a:pPr lvl="1">
              <a:lnSpc>
                <a:spcPct val="80000"/>
              </a:lnSpc>
            </a:pPr>
            <a:endParaRPr lang="en-US" sz="1800" smtClean="0"/>
          </a:p>
          <a:p>
            <a:pPr lvl="1">
              <a:lnSpc>
                <a:spcPct val="80000"/>
              </a:lnSpc>
            </a:pPr>
            <a:r>
              <a:rPr lang="en-US" sz="1800" smtClean="0"/>
              <a:t>Can we still use </a:t>
            </a:r>
            <a:r>
              <a:rPr lang="en-US" sz="1800" smtClean="0">
                <a:latin typeface="Courier New" pitchFamily="49" charset="0"/>
              </a:rPr>
              <a:t>TreeSet</a:t>
            </a:r>
            <a:r>
              <a:rPr lang="en-US" sz="1800" smtClean="0"/>
              <a:t>?</a:t>
            </a:r>
          </a:p>
          <a:p>
            <a:pPr lvl="1">
              <a:lnSpc>
                <a:spcPct val="80000"/>
              </a:lnSpc>
            </a:pPr>
            <a:endParaRPr lang="en-US" sz="1800" smtClean="0"/>
          </a:p>
          <a:p>
            <a:pPr lvl="1">
              <a:lnSpc>
                <a:spcPct val="80000"/>
              </a:lnSpc>
            </a:pPr>
            <a:r>
              <a:rPr lang="en-US" sz="1800" smtClean="0"/>
              <a:t>Yes.  </a:t>
            </a:r>
            <a:r>
              <a:rPr lang="en-US" sz="1800" smtClean="0">
                <a:latin typeface="Courier New" pitchFamily="49" charset="0"/>
              </a:rPr>
              <a:t>TreeSet</a:t>
            </a:r>
            <a:r>
              <a:rPr lang="en-US" sz="1800" smtClean="0"/>
              <a:t> has a constructor that lets you pass in a comparator object that defines the sort order to be used.</a:t>
            </a:r>
          </a:p>
          <a:p>
            <a:pPr lvl="1">
              <a:lnSpc>
                <a:spcPct val="80000"/>
              </a:lnSpc>
            </a:pPr>
            <a:endParaRPr lang="en-US" sz="1800" smtClean="0"/>
          </a:p>
          <a:p>
            <a:pPr lvl="1">
              <a:lnSpc>
                <a:spcPct val="80000"/>
              </a:lnSpc>
            </a:pPr>
            <a:r>
              <a:rPr lang="en-US" sz="1800" smtClean="0"/>
              <a:t>public TreeSet(</a:t>
            </a:r>
            <a:r>
              <a:rPr lang="en-US" sz="1800" smtClean="0">
                <a:hlinkClick r:id="rId6"/>
              </a:rPr>
              <a:t>Comparator</a:t>
            </a:r>
            <a:r>
              <a:rPr lang="en-US" sz="1800" smtClean="0"/>
              <a:t>&lt;? super E&gt; c)</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1996E5D6-0F78-4625-BB92-DE9DDD026477}" type="slidenum">
              <a:rPr lang="en-US" smtClean="0"/>
              <a:pPr/>
              <a:t>37</a:t>
            </a:fld>
            <a:endParaRPr lang="en-US" smtClean="0"/>
          </a:p>
        </p:txBody>
      </p:sp>
      <p:sp>
        <p:nvSpPr>
          <p:cNvPr id="22531" name="Rectangle 2"/>
          <p:cNvSpPr>
            <a:spLocks noGrp="1" noChangeArrowheads="1"/>
          </p:cNvSpPr>
          <p:nvPr>
            <p:ph type="title"/>
          </p:nvPr>
        </p:nvSpPr>
        <p:spPr>
          <a:xfrm>
            <a:off x="685800" y="304800"/>
            <a:ext cx="7772400" cy="1143000"/>
          </a:xfrm>
        </p:spPr>
        <p:txBody>
          <a:bodyPr/>
          <a:lstStyle/>
          <a:p>
            <a:r>
              <a:rPr lang="en-US" smtClean="0"/>
              <a:t>Examples of reusable code</a:t>
            </a:r>
          </a:p>
        </p:txBody>
      </p:sp>
      <p:sp>
        <p:nvSpPr>
          <p:cNvPr id="22532" name="Rectangle 3"/>
          <p:cNvSpPr>
            <a:spLocks noGrp="1" noChangeArrowheads="1"/>
          </p:cNvSpPr>
          <p:nvPr>
            <p:ph type="body" idx="1"/>
          </p:nvPr>
        </p:nvSpPr>
        <p:spPr>
          <a:xfrm>
            <a:off x="381000" y="1447800"/>
            <a:ext cx="8305800" cy="5029200"/>
          </a:xfrm>
        </p:spPr>
        <p:txBody>
          <a:bodyPr/>
          <a:lstStyle/>
          <a:p>
            <a:pPr>
              <a:lnSpc>
                <a:spcPct val="80000"/>
              </a:lnSpc>
            </a:pPr>
            <a:r>
              <a:rPr lang="en-US" sz="2000" smtClean="0"/>
              <a:t>C++ </a:t>
            </a:r>
            <a:r>
              <a:rPr lang="en-US" sz="2000" smtClean="0">
                <a:latin typeface="Courier New" pitchFamily="49" charset="0"/>
              </a:rPr>
              <a:t>map</a:t>
            </a:r>
            <a:r>
              <a:rPr lang="en-US" sz="2000" smtClean="0"/>
              <a:t> class template</a:t>
            </a:r>
          </a:p>
          <a:p>
            <a:pPr>
              <a:lnSpc>
                <a:spcPct val="80000"/>
              </a:lnSpc>
            </a:pPr>
            <a:endParaRPr lang="en-US" sz="2000" smtClean="0"/>
          </a:p>
          <a:p>
            <a:pPr>
              <a:lnSpc>
                <a:spcPct val="80000"/>
              </a:lnSpc>
            </a:pPr>
            <a:r>
              <a:rPr lang="en-US" sz="2000" b="1" smtClean="0">
                <a:latin typeface="Courier New" pitchFamily="49" charset="0"/>
              </a:rPr>
              <a:t>template &lt;typename </a:t>
            </a:r>
            <a:r>
              <a:rPr lang="en-US" sz="2000" i="1" smtClean="0">
                <a:latin typeface="Courier New" pitchFamily="49" charset="0"/>
              </a:rPr>
              <a:t>Key</a:t>
            </a:r>
            <a:r>
              <a:rPr lang="en-US" sz="2000" b="1" smtClean="0">
                <a:latin typeface="Courier New" pitchFamily="49" charset="0"/>
              </a:rPr>
              <a:t>, typename </a:t>
            </a:r>
            <a:r>
              <a:rPr lang="en-US" sz="2000" i="1" smtClean="0">
                <a:latin typeface="Courier New" pitchFamily="49" charset="0"/>
              </a:rPr>
              <a:t>Value</a:t>
            </a:r>
            <a:r>
              <a:rPr lang="en-US" sz="2000" b="1" smtClean="0">
                <a:latin typeface="Courier New" pitchFamily="49" charset="0"/>
              </a:rPr>
              <a:t>, typename </a:t>
            </a:r>
            <a:r>
              <a:rPr lang="en-US" sz="2000" i="1" smtClean="0">
                <a:latin typeface="Courier New" pitchFamily="49" charset="0"/>
              </a:rPr>
              <a:t>Comparator,</a:t>
            </a:r>
            <a:r>
              <a:rPr lang="en-US" sz="2000" b="1" smtClean="0">
                <a:latin typeface="Courier New" pitchFamily="49" charset="0"/>
              </a:rPr>
              <a:t> typename </a:t>
            </a:r>
            <a:r>
              <a:rPr lang="en-US" sz="2000" i="1" smtClean="0">
                <a:latin typeface="Courier New" pitchFamily="49" charset="0"/>
              </a:rPr>
              <a:t>Allocator </a:t>
            </a:r>
            <a:r>
              <a:rPr lang="en-US" sz="2000" b="1" smtClean="0">
                <a:latin typeface="Courier New" pitchFamily="49" charset="0"/>
              </a:rPr>
              <a:t>&gt;</a:t>
            </a:r>
            <a:r>
              <a:rPr lang="en-US" sz="2000" smtClean="0">
                <a:latin typeface="Courier New" pitchFamily="49" charset="0"/>
              </a:rPr>
              <a:t> </a:t>
            </a:r>
            <a:r>
              <a:rPr lang="en-US" sz="2000" b="1" smtClean="0">
                <a:latin typeface="Courier New" pitchFamily="49" charset="0"/>
              </a:rPr>
              <a:t>class map</a:t>
            </a:r>
            <a:r>
              <a:rPr lang="en-US" sz="2000" smtClean="0"/>
              <a:t> { … }</a:t>
            </a:r>
          </a:p>
          <a:p>
            <a:pPr>
              <a:lnSpc>
                <a:spcPct val="80000"/>
              </a:lnSpc>
            </a:pPr>
            <a:endParaRPr lang="en-US" sz="2000" smtClean="0"/>
          </a:p>
          <a:p>
            <a:pPr>
              <a:lnSpc>
                <a:spcPct val="80000"/>
              </a:lnSpc>
            </a:pPr>
            <a:r>
              <a:rPr lang="en-US" sz="2000" smtClean="0"/>
              <a:t>Key and value types can be specified (of course)</a:t>
            </a:r>
          </a:p>
          <a:p>
            <a:pPr>
              <a:lnSpc>
                <a:spcPct val="80000"/>
              </a:lnSpc>
            </a:pPr>
            <a:endParaRPr lang="en-US" sz="2000" smtClean="0"/>
          </a:p>
          <a:p>
            <a:pPr>
              <a:lnSpc>
                <a:spcPct val="80000"/>
              </a:lnSpc>
            </a:pPr>
            <a:r>
              <a:rPr lang="en-US" sz="2000" smtClean="0"/>
              <a:t>By default, uses Key’s &lt; operator to sort</a:t>
            </a:r>
          </a:p>
          <a:p>
            <a:pPr>
              <a:lnSpc>
                <a:spcPct val="80000"/>
              </a:lnSpc>
            </a:pPr>
            <a:r>
              <a:rPr lang="en-US" sz="2000" smtClean="0"/>
              <a:t>If you don’t like that, Comparator class can be specified to customize sorting</a:t>
            </a:r>
          </a:p>
          <a:p>
            <a:pPr lvl="1">
              <a:lnSpc>
                <a:spcPct val="80000"/>
              </a:lnSpc>
            </a:pPr>
            <a:r>
              <a:rPr lang="en-US" sz="1800" smtClean="0"/>
              <a:t>Overloads </a:t>
            </a:r>
            <a:r>
              <a:rPr lang="en-US" sz="1800" smtClean="0">
                <a:latin typeface="Courier New" pitchFamily="49" charset="0"/>
              </a:rPr>
              <a:t>bool operator ()(Key a, Key b)</a:t>
            </a:r>
          </a:p>
          <a:p>
            <a:pPr>
              <a:lnSpc>
                <a:spcPct val="80000"/>
              </a:lnSpc>
            </a:pPr>
            <a:endParaRPr lang="en-US" sz="2000" smtClean="0"/>
          </a:p>
          <a:p>
            <a:pPr>
              <a:lnSpc>
                <a:spcPct val="80000"/>
              </a:lnSpc>
            </a:pPr>
            <a:r>
              <a:rPr lang="en-US" sz="2000" smtClean="0"/>
              <a:t>Memory allocator class can be specified to customize memory management</a:t>
            </a:r>
          </a:p>
          <a:p>
            <a:pPr lvl="1">
              <a:lnSpc>
                <a:spcPct val="80000"/>
              </a:lnSpc>
            </a:pPr>
            <a:r>
              <a:rPr lang="en-US" sz="1800" smtClean="0"/>
              <a:t>Implements a standard memory allocator interface (</a:t>
            </a:r>
            <a:r>
              <a:rPr lang="en-US" sz="1800" smtClean="0">
                <a:latin typeface="Courier New" pitchFamily="49" charset="0"/>
              </a:rPr>
              <a:t>allocate</a:t>
            </a:r>
            <a:r>
              <a:rPr lang="en-US" sz="1800" smtClean="0"/>
              <a:t> block, </a:t>
            </a:r>
            <a:r>
              <a:rPr lang="en-US" sz="1800" smtClean="0">
                <a:latin typeface="Courier New" pitchFamily="49" charset="0"/>
              </a:rPr>
              <a:t>deallocate</a:t>
            </a:r>
            <a:r>
              <a:rPr lang="en-US" sz="1800" smtClean="0"/>
              <a:t> block, etc.)</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C66AA2E6-08EE-4975-B9DD-62FFDC1371BC}" type="slidenum">
              <a:rPr lang="en-US" smtClean="0"/>
              <a:pPr/>
              <a:t>38</a:t>
            </a:fld>
            <a:endParaRPr lang="en-US" smtClean="0"/>
          </a:p>
        </p:txBody>
      </p:sp>
      <p:sp>
        <p:nvSpPr>
          <p:cNvPr id="23555" name="Rectangle 2"/>
          <p:cNvSpPr>
            <a:spLocks noGrp="1" noChangeArrowheads="1"/>
          </p:cNvSpPr>
          <p:nvPr>
            <p:ph type="title"/>
          </p:nvPr>
        </p:nvSpPr>
        <p:spPr>
          <a:xfrm>
            <a:off x="685800" y="304800"/>
            <a:ext cx="7772400" cy="1143000"/>
          </a:xfrm>
        </p:spPr>
        <p:txBody>
          <a:bodyPr/>
          <a:lstStyle/>
          <a:p>
            <a:r>
              <a:rPr lang="en-US" smtClean="0"/>
              <a:t>Examples of reusable code</a:t>
            </a:r>
          </a:p>
        </p:txBody>
      </p:sp>
      <p:sp>
        <p:nvSpPr>
          <p:cNvPr id="23556" name="Rectangle 3"/>
          <p:cNvSpPr>
            <a:spLocks noGrp="1" noChangeArrowheads="1"/>
          </p:cNvSpPr>
          <p:nvPr>
            <p:ph type="body" idx="1"/>
          </p:nvPr>
        </p:nvSpPr>
        <p:spPr>
          <a:xfrm>
            <a:off x="381000" y="1447800"/>
            <a:ext cx="8305800" cy="4495800"/>
          </a:xfrm>
        </p:spPr>
        <p:txBody>
          <a:bodyPr/>
          <a:lstStyle/>
          <a:p>
            <a:pPr>
              <a:lnSpc>
                <a:spcPct val="80000"/>
              </a:lnSpc>
            </a:pPr>
            <a:r>
              <a:rPr lang="en-US" sz="2000" smtClean="0">
                <a:latin typeface="Courier New" pitchFamily="49" charset="0"/>
                <a:hlinkClick r:id="rId3" action="ppaction://hlinkfile"/>
              </a:rPr>
              <a:t>CLogger</a:t>
            </a:r>
            <a:r>
              <a:rPr lang="en-US" sz="2000" smtClean="0">
                <a:hlinkClick r:id="rId3" action="ppaction://hlinkfile"/>
              </a:rPr>
              <a:t> </a:t>
            </a:r>
            <a:r>
              <a:rPr lang="en-US" sz="2000" smtClean="0"/>
              <a:t>class</a:t>
            </a:r>
          </a:p>
          <a:p>
            <a:pPr>
              <a:lnSpc>
                <a:spcPct val="80000"/>
              </a:lnSpc>
            </a:pPr>
            <a:endParaRPr lang="en-US" sz="2000" smtClean="0"/>
          </a:p>
          <a:p>
            <a:pPr>
              <a:lnSpc>
                <a:spcPct val="80000"/>
              </a:lnSpc>
            </a:pPr>
            <a:r>
              <a:rPr lang="en-US" sz="2000" smtClean="0"/>
              <a:t>Logging class that provides customizable thread synchronization behavior</a:t>
            </a:r>
          </a:p>
          <a:p>
            <a:pPr>
              <a:lnSpc>
                <a:spcPct val="80000"/>
              </a:lnSpc>
            </a:pPr>
            <a:endParaRPr lang="en-US" sz="2000" smtClean="0"/>
          </a:p>
          <a:p>
            <a:pPr>
              <a:lnSpc>
                <a:spcPct val="80000"/>
              </a:lnSpc>
            </a:pPr>
            <a:r>
              <a:rPr lang="en-US" sz="2000" smtClean="0"/>
              <a:t>If multiple threads will be logging messages, thread synchronization will be needed</a:t>
            </a:r>
          </a:p>
          <a:p>
            <a:pPr>
              <a:lnSpc>
                <a:spcPct val="80000"/>
              </a:lnSpc>
            </a:pPr>
            <a:endParaRPr lang="en-US" sz="2000" smtClean="0"/>
          </a:p>
          <a:p>
            <a:pPr>
              <a:lnSpc>
                <a:spcPct val="80000"/>
              </a:lnSpc>
            </a:pPr>
            <a:r>
              <a:rPr lang="en-US" sz="2000" smtClean="0"/>
              <a:t>If only one thread will be logging messages, no thread synchronization is needed</a:t>
            </a:r>
          </a:p>
          <a:p>
            <a:pPr>
              <a:lnSpc>
                <a:spcPct val="80000"/>
              </a:lnSpc>
            </a:pPr>
            <a:endParaRPr lang="en-US" sz="2000" smtClean="0"/>
          </a:p>
          <a:p>
            <a:pPr>
              <a:lnSpc>
                <a:spcPct val="80000"/>
              </a:lnSpc>
            </a:pPr>
            <a:r>
              <a:rPr lang="en-US" sz="2000" smtClean="0"/>
              <a:t>In order to avoid unnecessary overhead due to thread synchronization, the </a:t>
            </a:r>
            <a:r>
              <a:rPr lang="en-US" sz="2000" smtClean="0">
                <a:latin typeface="Courier New" pitchFamily="49" charset="0"/>
              </a:rPr>
              <a:t>CLogger</a:t>
            </a:r>
            <a:r>
              <a:rPr lang="en-US" sz="2000" smtClean="0"/>
              <a:t> class allows the client to specify the desired thread synchronization behavior</a:t>
            </a:r>
          </a:p>
          <a:p>
            <a:pPr>
              <a:lnSpc>
                <a:spcPct val="80000"/>
              </a:lnSpc>
            </a:pPr>
            <a:endParaRPr lang="en-US" sz="2000" smtClean="0"/>
          </a:p>
          <a:p>
            <a:pPr>
              <a:lnSpc>
                <a:spcPct val="80000"/>
              </a:lnSpc>
            </a:pPr>
            <a:endParaRPr lang="en-US" sz="2000" smtClean="0"/>
          </a:p>
          <a:p>
            <a:pPr>
              <a:lnSpc>
                <a:spcPct val="80000"/>
              </a:lnSpc>
              <a:buFontTx/>
              <a:buNone/>
            </a:pPr>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40AE4792-5896-482E-B6CA-F9C6DFBAA878}" type="slidenum">
              <a:rPr lang="en-US" smtClean="0"/>
              <a:pPr/>
              <a:t>39</a:t>
            </a:fld>
            <a:endParaRPr lang="en-US" smtClean="0"/>
          </a:p>
        </p:txBody>
      </p:sp>
      <p:sp>
        <p:nvSpPr>
          <p:cNvPr id="24579" name="Rectangle 2"/>
          <p:cNvSpPr>
            <a:spLocks noGrp="1" noChangeArrowheads="1"/>
          </p:cNvSpPr>
          <p:nvPr>
            <p:ph type="title"/>
          </p:nvPr>
        </p:nvSpPr>
        <p:spPr>
          <a:xfrm>
            <a:off x="685800" y="304800"/>
            <a:ext cx="7772400" cy="1143000"/>
          </a:xfrm>
        </p:spPr>
        <p:txBody>
          <a:bodyPr/>
          <a:lstStyle/>
          <a:p>
            <a:r>
              <a:rPr lang="en-US" dirty="0" smtClean="0"/>
              <a:t>Examples of reusable code</a:t>
            </a:r>
          </a:p>
        </p:txBody>
      </p:sp>
      <p:sp>
        <p:nvSpPr>
          <p:cNvPr id="24580" name="Rectangle 3"/>
          <p:cNvSpPr>
            <a:spLocks noGrp="1" noChangeArrowheads="1"/>
          </p:cNvSpPr>
          <p:nvPr>
            <p:ph type="body" idx="1"/>
          </p:nvPr>
        </p:nvSpPr>
        <p:spPr>
          <a:xfrm>
            <a:off x="304800" y="1447800"/>
            <a:ext cx="8382000" cy="2895600"/>
          </a:xfrm>
        </p:spPr>
        <p:txBody>
          <a:bodyPr/>
          <a:lstStyle/>
          <a:p>
            <a:pPr>
              <a:lnSpc>
                <a:spcPct val="90000"/>
              </a:lnSpc>
            </a:pPr>
            <a:r>
              <a:rPr lang="en-US" sz="2400" smtClean="0">
                <a:latin typeface="Courier New" pitchFamily="49" charset="0"/>
                <a:hlinkClick r:id="rId3" action="ppaction://hlinkfile"/>
              </a:rPr>
              <a:t>EmailClient</a:t>
            </a:r>
            <a:r>
              <a:rPr lang="en-US" sz="2400" smtClean="0">
                <a:hlinkClick r:id="rId3" action="ppaction://hlinkfile"/>
              </a:rPr>
              <a:t> </a:t>
            </a:r>
            <a:r>
              <a:rPr lang="en-US" sz="2400" smtClean="0"/>
              <a:t>class</a:t>
            </a:r>
          </a:p>
          <a:p>
            <a:pPr>
              <a:lnSpc>
                <a:spcPct val="90000"/>
              </a:lnSpc>
            </a:pPr>
            <a:endParaRPr lang="en-US" sz="2400" smtClean="0"/>
          </a:p>
          <a:p>
            <a:pPr>
              <a:lnSpc>
                <a:spcPct val="90000"/>
              </a:lnSpc>
            </a:pPr>
            <a:r>
              <a:rPr lang="en-US" sz="2400" smtClean="0">
                <a:latin typeface="Courier New" pitchFamily="49" charset="0"/>
              </a:rPr>
              <a:t>EmailClient.send</a:t>
            </a:r>
            <a:r>
              <a:rPr lang="en-US" sz="2400" smtClean="0"/>
              <a:t> method supports a generic method for acquiring user credentials (user name &amp; password)</a:t>
            </a:r>
          </a:p>
          <a:p>
            <a:pPr>
              <a:lnSpc>
                <a:spcPct val="90000"/>
              </a:lnSpc>
            </a:pPr>
            <a:endParaRPr lang="en-US" sz="2400" smtClean="0"/>
          </a:p>
          <a:p>
            <a:pPr>
              <a:lnSpc>
                <a:spcPct val="90000"/>
              </a:lnSpc>
            </a:pPr>
            <a:r>
              <a:rPr lang="en-US" sz="2400" smtClean="0"/>
              <a:t>This allows the </a:t>
            </a:r>
            <a:r>
              <a:rPr lang="en-US" sz="2400" smtClean="0">
                <a:latin typeface="Courier New" pitchFamily="49" charset="0"/>
              </a:rPr>
              <a:t>EmailClient</a:t>
            </a:r>
            <a:r>
              <a:rPr lang="en-US" sz="2400" smtClean="0"/>
              <a:t> class to be reused in many kinds of applications</a:t>
            </a:r>
          </a:p>
          <a:p>
            <a:pPr>
              <a:lnSpc>
                <a:spcPct val="90000"/>
              </a:lnSpc>
              <a:buFontTx/>
              <a:buNone/>
            </a:pPr>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xfrm>
            <a:off x="6553200" y="5791200"/>
            <a:ext cx="1905000" cy="457200"/>
          </a:xfrm>
          <a:noFill/>
        </p:spPr>
        <p:txBody>
          <a:bodyPr/>
          <a:lstStyle/>
          <a:p>
            <a:fld id="{828C7DE1-C5E5-4B85-83C1-CBF341D59645}" type="slidenum">
              <a:rPr lang="en-US" smtClean="0"/>
              <a:pPr/>
              <a:t>4</a:t>
            </a:fld>
            <a:endParaRPr lang="en-US" smtClean="0"/>
          </a:p>
        </p:txBody>
      </p:sp>
      <p:sp>
        <p:nvSpPr>
          <p:cNvPr id="8195" name="Rectangle 2"/>
          <p:cNvSpPr>
            <a:spLocks noGrp="1" noChangeArrowheads="1"/>
          </p:cNvSpPr>
          <p:nvPr>
            <p:ph type="title"/>
          </p:nvPr>
        </p:nvSpPr>
        <p:spPr>
          <a:xfrm>
            <a:off x="685800" y="152400"/>
            <a:ext cx="7772400" cy="1143000"/>
          </a:xfrm>
        </p:spPr>
        <p:txBody>
          <a:bodyPr/>
          <a:lstStyle/>
          <a:p>
            <a:r>
              <a:rPr lang="en-US" smtClean="0"/>
              <a:t>Examples of successful reuse</a:t>
            </a:r>
          </a:p>
        </p:txBody>
      </p:sp>
      <p:sp>
        <p:nvSpPr>
          <p:cNvPr id="8196" name="Rectangle 3"/>
          <p:cNvSpPr>
            <a:spLocks noGrp="1" noChangeArrowheads="1"/>
          </p:cNvSpPr>
          <p:nvPr>
            <p:ph type="body" idx="1"/>
          </p:nvPr>
        </p:nvSpPr>
        <p:spPr>
          <a:xfrm>
            <a:off x="685800" y="914400"/>
            <a:ext cx="8077200" cy="4343400"/>
          </a:xfrm>
        </p:spPr>
        <p:txBody>
          <a:bodyPr/>
          <a:lstStyle/>
          <a:p>
            <a:pPr>
              <a:lnSpc>
                <a:spcPct val="90000"/>
              </a:lnSpc>
            </a:pPr>
            <a:endParaRPr lang="en-US" sz="2400" dirty="0" smtClean="0"/>
          </a:p>
          <a:p>
            <a:pPr>
              <a:lnSpc>
                <a:spcPct val="90000"/>
              </a:lnSpc>
            </a:pPr>
            <a:r>
              <a:rPr lang="en-US" sz="2400" dirty="0" smtClean="0"/>
              <a:t>OS APIs are used by all programs that run on the OS (e.g., the Windows scroll bar)</a:t>
            </a:r>
          </a:p>
          <a:p>
            <a:pPr>
              <a:lnSpc>
                <a:spcPct val="90000"/>
              </a:lnSpc>
              <a:buNone/>
            </a:pPr>
            <a:endParaRPr lang="en-US" sz="2400" dirty="0" smtClean="0"/>
          </a:p>
          <a:p>
            <a:pPr>
              <a:lnSpc>
                <a:spcPct val="90000"/>
              </a:lnSpc>
            </a:pPr>
            <a:r>
              <a:rPr lang="en-US" sz="2400" dirty="0" smtClean="0"/>
              <a:t>Built-in libraries provided by programming languages are reused by all programs written in that language (e.g., C++ STL)</a:t>
            </a:r>
          </a:p>
          <a:p>
            <a:pPr>
              <a:lnSpc>
                <a:spcPct val="90000"/>
              </a:lnSpc>
            </a:pPr>
            <a:endParaRPr lang="en-US" sz="2400" dirty="0" smtClean="0"/>
          </a:p>
          <a:p>
            <a:pPr>
              <a:lnSpc>
                <a:spcPct val="90000"/>
              </a:lnSpc>
            </a:pPr>
            <a:r>
              <a:rPr lang="en-US" sz="2400" dirty="0" smtClean="0"/>
              <a:t>Third-party libraries that perform generally-useful functions, such as: </a:t>
            </a:r>
            <a:r>
              <a:rPr lang="en-US" sz="2400" dirty="0" err="1" smtClean="0"/>
              <a:t>OpenSSL</a:t>
            </a:r>
            <a:r>
              <a:rPr lang="en-US" sz="2400" dirty="0" smtClean="0"/>
              <a:t> (secure communication), </a:t>
            </a:r>
            <a:r>
              <a:rPr lang="en-US" sz="2400" dirty="0" err="1" smtClean="0"/>
              <a:t>zlib</a:t>
            </a:r>
            <a:r>
              <a:rPr lang="en-US" sz="2400" dirty="0" smtClean="0"/>
              <a:t> (compression), boost, Qt (useful C++ libraries)</a:t>
            </a:r>
          </a:p>
          <a:p>
            <a:pPr>
              <a:lnSpc>
                <a:spcPct val="90000"/>
              </a:lnSpc>
            </a:pPr>
            <a:endParaRPr lang="en-US" sz="2400" dirty="0" smtClean="0"/>
          </a:p>
          <a:p>
            <a:pPr>
              <a:lnSpc>
                <a:spcPct val="90000"/>
              </a:lnSpc>
            </a:pPr>
            <a:r>
              <a:rPr lang="en-US" sz="2400" dirty="0" smtClean="0"/>
              <a:t>Application Frameworks: GUI Frameworks (WPF), Web App Frameworks (</a:t>
            </a:r>
            <a:r>
              <a:rPr lang="en-US" sz="2400" dirty="0" err="1" smtClean="0"/>
              <a:t>RoR</a:t>
            </a:r>
            <a:r>
              <a:rPr lang="en-US" sz="2400" dirty="0" smtClean="0"/>
              <a:t>), Enterprise App Frameworks (Java EE), etc.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E2DF7B13-5C60-42D8-A7DF-5DFA74B9B671}" type="slidenum">
              <a:rPr lang="en-US" smtClean="0"/>
              <a:pPr/>
              <a:t>5</a:t>
            </a:fld>
            <a:endParaRPr lang="en-US" smtClean="0"/>
          </a:p>
        </p:txBody>
      </p:sp>
      <p:sp>
        <p:nvSpPr>
          <p:cNvPr id="9219" name="Rectangle 2"/>
          <p:cNvSpPr>
            <a:spLocks noGrp="1" noChangeArrowheads="1"/>
          </p:cNvSpPr>
          <p:nvPr>
            <p:ph type="title"/>
          </p:nvPr>
        </p:nvSpPr>
        <p:spPr/>
        <p:txBody>
          <a:bodyPr/>
          <a:lstStyle/>
          <a:p>
            <a:r>
              <a:rPr lang="en-US" sz="4000" smtClean="0"/>
              <a:t>Forces operating against reuse</a:t>
            </a:r>
          </a:p>
        </p:txBody>
      </p:sp>
      <p:sp>
        <p:nvSpPr>
          <p:cNvPr id="9220" name="Rectangle 3"/>
          <p:cNvSpPr>
            <a:spLocks noGrp="1" noChangeArrowheads="1"/>
          </p:cNvSpPr>
          <p:nvPr>
            <p:ph type="body" idx="1"/>
          </p:nvPr>
        </p:nvSpPr>
        <p:spPr>
          <a:xfrm>
            <a:off x="685800" y="1981200"/>
            <a:ext cx="8001000" cy="4114800"/>
          </a:xfrm>
        </p:spPr>
        <p:txBody>
          <a:bodyPr/>
          <a:lstStyle/>
          <a:p>
            <a:pPr>
              <a:lnSpc>
                <a:spcPct val="80000"/>
              </a:lnSpc>
            </a:pPr>
            <a:r>
              <a:rPr lang="en-US" sz="1800" smtClean="0"/>
              <a:t>At first glance, the lack of reuse in software makes little sense, but there are reasons for it.</a:t>
            </a:r>
          </a:p>
          <a:p>
            <a:pPr>
              <a:lnSpc>
                <a:spcPct val="80000"/>
              </a:lnSpc>
            </a:pPr>
            <a:endParaRPr lang="en-US" sz="1800" smtClean="0"/>
          </a:p>
          <a:p>
            <a:pPr>
              <a:lnSpc>
                <a:spcPct val="80000"/>
              </a:lnSpc>
            </a:pPr>
            <a:r>
              <a:rPr lang="en-US" sz="1800" smtClean="0"/>
              <a:t>What conditions must exist to make a class reusable?</a:t>
            </a:r>
          </a:p>
          <a:p>
            <a:pPr lvl="1">
              <a:lnSpc>
                <a:spcPct val="80000"/>
              </a:lnSpc>
            </a:pPr>
            <a:r>
              <a:rPr lang="en-US" sz="1600" smtClean="0"/>
              <a:t>Generality (customizable to the present need)</a:t>
            </a:r>
          </a:p>
          <a:p>
            <a:pPr lvl="1">
              <a:lnSpc>
                <a:spcPct val="80000"/>
              </a:lnSpc>
            </a:pPr>
            <a:r>
              <a:rPr lang="en-US" sz="1600" smtClean="0"/>
              <a:t>Performant (general without sacrificing performance)</a:t>
            </a:r>
          </a:p>
          <a:p>
            <a:pPr lvl="1">
              <a:lnSpc>
                <a:spcPct val="80000"/>
              </a:lnSpc>
            </a:pPr>
            <a:r>
              <a:rPr lang="en-US" sz="1600" smtClean="0"/>
              <a:t>Available across programming languages and operating systems</a:t>
            </a:r>
          </a:p>
          <a:p>
            <a:pPr lvl="1">
              <a:lnSpc>
                <a:spcPct val="80000"/>
              </a:lnSpc>
            </a:pPr>
            <a:r>
              <a:rPr lang="en-US" sz="1600" smtClean="0"/>
              <a:t>Easily obtainable (inexpensive or free, reasonable licensing, downloadable on web)</a:t>
            </a:r>
          </a:p>
          <a:p>
            <a:pPr lvl="1">
              <a:lnSpc>
                <a:spcPct val="80000"/>
              </a:lnSpc>
            </a:pPr>
            <a:r>
              <a:rPr lang="en-US" sz="1600" smtClean="0"/>
              <a:t>Well documented</a:t>
            </a:r>
          </a:p>
          <a:p>
            <a:pPr lvl="1">
              <a:lnSpc>
                <a:spcPct val="80000"/>
              </a:lnSpc>
            </a:pPr>
            <a:r>
              <a:rPr lang="en-US" sz="1600" smtClean="0"/>
              <a:t>Well supported and maintained</a:t>
            </a:r>
          </a:p>
          <a:p>
            <a:pPr lvl="1">
              <a:lnSpc>
                <a:spcPct val="80000"/>
              </a:lnSpc>
            </a:pPr>
            <a:r>
              <a:rPr lang="en-US" sz="1600" smtClean="0"/>
              <a:t>Source code available</a:t>
            </a:r>
          </a:p>
          <a:p>
            <a:pPr lvl="1">
              <a:lnSpc>
                <a:spcPct val="80000"/>
              </a:lnSpc>
            </a:pPr>
            <a:r>
              <a:rPr lang="en-US" sz="1600" smtClean="0"/>
              <a:t>Awareness (if I don’t know about it, I can’t use it)</a:t>
            </a:r>
          </a:p>
          <a:p>
            <a:pPr lvl="1">
              <a:lnSpc>
                <a:spcPct val="80000"/>
              </a:lnSpc>
            </a:pPr>
            <a:r>
              <a:rPr lang="en-US" sz="1600" smtClean="0"/>
              <a:t>Maturity and Humility (overcome NIH syndrome and the urge to do it myself)</a:t>
            </a:r>
          </a:p>
          <a:p>
            <a:pPr lvl="1">
              <a:lnSpc>
                <a:spcPct val="80000"/>
              </a:lnSpc>
            </a:pPr>
            <a:endParaRPr lang="en-US" sz="1600" smtClean="0"/>
          </a:p>
          <a:p>
            <a:pPr>
              <a:lnSpc>
                <a:spcPct val="80000"/>
              </a:lnSpc>
            </a:pPr>
            <a:r>
              <a:rPr lang="en-US" sz="1800" smtClean="0"/>
              <a:t>If all relevant conditions are satisfied, reuse will often occur.</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31A87987-5C74-42C8-B999-BECAC2B11870}" type="slidenum">
              <a:rPr lang="en-US" smtClean="0"/>
              <a:pPr/>
              <a:t>6</a:t>
            </a:fld>
            <a:endParaRPr lang="en-US" smtClean="0"/>
          </a:p>
        </p:txBody>
      </p:sp>
      <p:sp>
        <p:nvSpPr>
          <p:cNvPr id="10243" name="Rectangle 2"/>
          <p:cNvSpPr>
            <a:spLocks noGrp="1" noChangeArrowheads="1"/>
          </p:cNvSpPr>
          <p:nvPr>
            <p:ph type="title"/>
          </p:nvPr>
        </p:nvSpPr>
        <p:spPr/>
        <p:txBody>
          <a:bodyPr/>
          <a:lstStyle/>
          <a:p>
            <a:r>
              <a:rPr lang="en-US" smtClean="0"/>
              <a:t>Forms of reuse</a:t>
            </a:r>
          </a:p>
        </p:txBody>
      </p:sp>
      <p:sp>
        <p:nvSpPr>
          <p:cNvPr id="10244" name="Rectangle 3"/>
          <p:cNvSpPr>
            <a:spLocks noGrp="1" noChangeArrowheads="1"/>
          </p:cNvSpPr>
          <p:nvPr>
            <p:ph type="body" idx="1"/>
          </p:nvPr>
        </p:nvSpPr>
        <p:spPr/>
        <p:txBody>
          <a:bodyPr/>
          <a:lstStyle/>
          <a:p>
            <a:r>
              <a:rPr lang="en-US" smtClean="0"/>
              <a:t>Binaries</a:t>
            </a:r>
          </a:p>
          <a:p>
            <a:r>
              <a:rPr lang="en-US" smtClean="0"/>
              <a:t>Source code</a:t>
            </a:r>
          </a:p>
          <a:p>
            <a:r>
              <a:rPr lang="en-US" smtClean="0"/>
              <a:t>Design patterns</a:t>
            </a:r>
          </a:p>
          <a:p>
            <a:r>
              <a:rPr lang="en-US" smtClean="0"/>
              <a:t>Specifications</a:t>
            </a:r>
          </a:p>
          <a:p>
            <a:pPr lvl="1"/>
            <a:r>
              <a:rPr lang="en-US" smtClean="0"/>
              <a:t>Requirements, Functional, Design</a:t>
            </a:r>
          </a:p>
          <a:p>
            <a:r>
              <a:rPr lang="en-US" smtClean="0"/>
              <a:t>People</a:t>
            </a:r>
          </a:p>
          <a:p>
            <a:pPr lvl="1"/>
            <a:r>
              <a:rPr lang="en-US" smtClean="0"/>
              <a:t>Knowledge and experience</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99853EB-9F20-4602-A7E6-68F3E3CA453D}" type="slidenum">
              <a:rPr lang="en-US" smtClean="0"/>
              <a:pPr/>
              <a:t>7</a:t>
            </a:fld>
            <a:endParaRPr lang="en-US" smtClean="0"/>
          </a:p>
        </p:txBody>
      </p:sp>
      <p:sp>
        <p:nvSpPr>
          <p:cNvPr id="11267" name="Rectangle 2"/>
          <p:cNvSpPr>
            <a:spLocks noGrp="1" noChangeArrowheads="1"/>
          </p:cNvSpPr>
          <p:nvPr>
            <p:ph type="title"/>
          </p:nvPr>
        </p:nvSpPr>
        <p:spPr>
          <a:xfrm>
            <a:off x="685800" y="152400"/>
            <a:ext cx="7772400" cy="1143000"/>
          </a:xfrm>
        </p:spPr>
        <p:txBody>
          <a:bodyPr/>
          <a:lstStyle/>
          <a:p>
            <a:r>
              <a:rPr lang="en-US" sz="3600" dirty="0" smtClean="0"/>
              <a:t>Techniques for reusing / customizing class behavior</a:t>
            </a:r>
          </a:p>
        </p:txBody>
      </p:sp>
      <p:sp>
        <p:nvSpPr>
          <p:cNvPr id="11268" name="Rectangle 3"/>
          <p:cNvSpPr>
            <a:spLocks noGrp="1" noChangeArrowheads="1"/>
          </p:cNvSpPr>
          <p:nvPr>
            <p:ph type="body" idx="1"/>
          </p:nvPr>
        </p:nvSpPr>
        <p:spPr>
          <a:xfrm>
            <a:off x="685800" y="1447800"/>
            <a:ext cx="7924800" cy="5181600"/>
          </a:xfrm>
        </p:spPr>
        <p:txBody>
          <a:bodyPr/>
          <a:lstStyle/>
          <a:p>
            <a:pPr>
              <a:lnSpc>
                <a:spcPct val="80000"/>
              </a:lnSpc>
            </a:pPr>
            <a:r>
              <a:rPr lang="en-US" sz="1800" dirty="0" smtClean="0"/>
              <a:t>Composition</a:t>
            </a:r>
          </a:p>
          <a:p>
            <a:pPr lvl="1">
              <a:lnSpc>
                <a:spcPct val="80000"/>
              </a:lnSpc>
            </a:pPr>
            <a:r>
              <a:rPr lang="en-US" sz="1600" dirty="0" smtClean="0"/>
              <a:t>Class A “uses” Class B to do its work</a:t>
            </a:r>
          </a:p>
          <a:p>
            <a:pPr lvl="1">
              <a:lnSpc>
                <a:spcPct val="80000"/>
              </a:lnSpc>
            </a:pPr>
            <a:r>
              <a:rPr lang="en-US" sz="1600" dirty="0" smtClean="0"/>
              <a:t>Reuse a class by creating an object and calling methods on it</a:t>
            </a:r>
          </a:p>
          <a:p>
            <a:pPr lvl="1">
              <a:lnSpc>
                <a:spcPct val="80000"/>
              </a:lnSpc>
            </a:pPr>
            <a:r>
              <a:rPr lang="en-US" sz="1600" dirty="0" smtClean="0"/>
              <a:t>Create “wrappers” to add additional functionality, if needed</a:t>
            </a:r>
          </a:p>
          <a:p>
            <a:pPr lvl="1">
              <a:lnSpc>
                <a:spcPct val="80000"/>
              </a:lnSpc>
            </a:pPr>
            <a:r>
              <a:rPr lang="en-US" sz="1600" dirty="0" smtClean="0"/>
              <a:t>The most common form of code reuse (we do this all the time)</a:t>
            </a:r>
          </a:p>
          <a:p>
            <a:pPr>
              <a:lnSpc>
                <a:spcPct val="80000"/>
              </a:lnSpc>
            </a:pPr>
            <a:endParaRPr lang="en-US" sz="1800" dirty="0" smtClean="0"/>
          </a:p>
          <a:p>
            <a:pPr>
              <a:lnSpc>
                <a:spcPct val="80000"/>
              </a:lnSpc>
            </a:pPr>
            <a:r>
              <a:rPr lang="en-US" sz="1800" dirty="0" smtClean="0"/>
              <a:t>Inheritance</a:t>
            </a:r>
          </a:p>
          <a:p>
            <a:pPr lvl="1">
              <a:lnSpc>
                <a:spcPct val="80000"/>
              </a:lnSpc>
            </a:pPr>
            <a:r>
              <a:rPr lang="en-US" sz="1600" dirty="0" smtClean="0"/>
              <a:t>Inherit superclass functionality</a:t>
            </a:r>
          </a:p>
          <a:p>
            <a:pPr lvl="1">
              <a:lnSpc>
                <a:spcPct val="80000"/>
              </a:lnSpc>
            </a:pPr>
            <a:r>
              <a:rPr lang="en-US" sz="1600" dirty="0" smtClean="0"/>
              <a:t>Customize superclass behavior by overriding its methods</a:t>
            </a:r>
          </a:p>
          <a:p>
            <a:pPr lvl="2">
              <a:lnSpc>
                <a:spcPct val="80000"/>
              </a:lnSpc>
            </a:pPr>
            <a:r>
              <a:rPr lang="en-US" sz="1200" dirty="0" smtClean="0"/>
              <a:t>Totally replace or augment with pre/post processing</a:t>
            </a:r>
          </a:p>
          <a:p>
            <a:pPr lvl="1">
              <a:lnSpc>
                <a:spcPct val="80000"/>
              </a:lnSpc>
            </a:pPr>
            <a:r>
              <a:rPr lang="en-US" sz="1600" dirty="0" smtClean="0"/>
              <a:t>Extend superclass functionality by adding new variables/methods</a:t>
            </a:r>
          </a:p>
          <a:p>
            <a:pPr>
              <a:lnSpc>
                <a:spcPct val="80000"/>
              </a:lnSpc>
            </a:pPr>
            <a:endParaRPr lang="en-US" sz="1800" dirty="0" smtClean="0"/>
          </a:p>
          <a:p>
            <a:pPr>
              <a:lnSpc>
                <a:spcPct val="80000"/>
              </a:lnSpc>
            </a:pPr>
            <a:r>
              <a:rPr lang="en-US" sz="1800" dirty="0" smtClean="0"/>
              <a:t>Parameterization</a:t>
            </a:r>
          </a:p>
          <a:p>
            <a:pPr lvl="1">
              <a:lnSpc>
                <a:spcPct val="80000"/>
              </a:lnSpc>
            </a:pPr>
            <a:r>
              <a:rPr lang="en-US" sz="1600" dirty="0" smtClean="0"/>
              <a:t>Design a class so its behavior/functionality can be customized to the current application</a:t>
            </a:r>
          </a:p>
          <a:p>
            <a:pPr lvl="1">
              <a:lnSpc>
                <a:spcPct val="80000"/>
              </a:lnSpc>
            </a:pPr>
            <a:r>
              <a:rPr lang="en-US" sz="1600" dirty="0" smtClean="0"/>
              <a:t>Generic Types</a:t>
            </a:r>
          </a:p>
          <a:p>
            <a:pPr lvl="2">
              <a:lnSpc>
                <a:spcPct val="80000"/>
              </a:lnSpc>
            </a:pPr>
            <a:r>
              <a:rPr lang="en-US" sz="1400" dirty="0" smtClean="0"/>
              <a:t>E.g., C++ templates, Java and C# generics (e.g., </a:t>
            </a:r>
            <a:r>
              <a:rPr lang="en-US" sz="1400" dirty="0" err="1" smtClean="0"/>
              <a:t>ArrayList</a:t>
            </a:r>
            <a:r>
              <a:rPr lang="en-US" sz="1400" dirty="0" smtClean="0"/>
              <a:t>&lt;Device&gt;)</a:t>
            </a:r>
          </a:p>
          <a:p>
            <a:pPr lvl="1">
              <a:lnSpc>
                <a:spcPct val="80000"/>
              </a:lnSpc>
            </a:pPr>
            <a:r>
              <a:rPr lang="en-US" sz="1600" dirty="0" smtClean="0"/>
              <a:t>Provide “options” that can be customized by the client through constructor parameters, method parameters, or properties</a:t>
            </a:r>
          </a:p>
          <a:p>
            <a:pPr lvl="2">
              <a:lnSpc>
                <a:spcPct val="80000"/>
              </a:lnSpc>
            </a:pPr>
            <a:r>
              <a:rPr lang="en-US" sz="1400" dirty="0" smtClean="0"/>
              <a:t>E.g., a GUI </a:t>
            </a:r>
            <a:r>
              <a:rPr lang="en-US" sz="1400" dirty="0" err="1" smtClean="0"/>
              <a:t>ListBox</a:t>
            </a:r>
            <a:r>
              <a:rPr lang="en-US" sz="1400" dirty="0" smtClean="0"/>
              <a:t> class might provide the following sorting options (None, Ascending, Descending)</a:t>
            </a:r>
          </a:p>
          <a:p>
            <a:pPr lvl="1">
              <a:lnSpc>
                <a:spcPct val="80000"/>
              </a:lnSpc>
            </a:pPr>
            <a:endParaRPr lang="en-US" sz="1600" dirty="0" smtClean="0"/>
          </a:p>
          <a:p>
            <a:pPr lvl="1">
              <a:lnSpc>
                <a:spcPct val="80000"/>
              </a:lnSpc>
            </a:pPr>
            <a:endParaRPr lang="en-US" sz="1600" dirty="0" smtClean="0"/>
          </a:p>
          <a:p>
            <a:pPr>
              <a:lnSpc>
                <a:spcPct val="80000"/>
              </a:lnSpc>
            </a:pPr>
            <a:endParaRPr lang="en-US" sz="18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Adapter Pattern</a:t>
            </a:r>
            <a:endParaRPr lang="en-US" dirty="0"/>
          </a:p>
        </p:txBody>
      </p:sp>
      <p:sp>
        <p:nvSpPr>
          <p:cNvPr id="3" name="Content Placeholder 2"/>
          <p:cNvSpPr>
            <a:spLocks noGrp="1"/>
          </p:cNvSpPr>
          <p:nvPr>
            <p:ph idx="1"/>
          </p:nvPr>
        </p:nvSpPr>
        <p:spPr/>
        <p:txBody>
          <a:bodyPr/>
          <a:lstStyle/>
          <a:p>
            <a:r>
              <a:rPr lang="en-US" sz="2000" dirty="0"/>
              <a:t>You have a class that does what you need, but the interface it supports is not the interface expected by the rest of the application.  You can write an "adapter" class to translate between the interface expected by clients, and the interface provided by the class.</a:t>
            </a:r>
          </a:p>
          <a:p>
            <a:pPr marL="0" indent="0">
              <a:buNone/>
            </a:pPr>
            <a:endParaRPr lang="en-US" sz="2000" dirty="0"/>
          </a:p>
          <a:p>
            <a:r>
              <a:rPr lang="en-US" sz="2000" dirty="0"/>
              <a:t>Convert the interface of a class into another interface clients expect.  Adapter lets classes work together that couldn't otherwise because of incompatible </a:t>
            </a:r>
            <a:r>
              <a:rPr lang="en-US" sz="2000" dirty="0" smtClean="0"/>
              <a:t>interface</a:t>
            </a:r>
            <a:endParaRPr lang="en-US" sz="2000" dirty="0"/>
          </a:p>
          <a:p>
            <a:endParaRPr lang="en-US" sz="2000" dirty="0"/>
          </a:p>
          <a:p>
            <a:endParaRPr lang="en-US" sz="2000" dirty="0"/>
          </a:p>
          <a:p>
            <a:endParaRPr lang="en-US" sz="2000" dirty="0"/>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EFD501DE-D37B-44FC-8E64-E2ECBA0B0172}" type="slidenum">
              <a:rPr lang="en-US" smtClean="0"/>
              <a:pPr>
                <a:defRPr/>
              </a:pPr>
              <a:t>8</a:t>
            </a:fld>
            <a:endParaRPr lang="en-US"/>
          </a:p>
        </p:txBody>
      </p:sp>
    </p:spTree>
    <p:extLst>
      <p:ext uri="{BB962C8B-B14F-4D97-AF65-F5344CB8AC3E}">
        <p14:creationId xmlns:p14="http://schemas.microsoft.com/office/powerpoint/2010/main" val="36856053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fld id="{963147D7-ACAA-4155-BFA7-9E16A0C0FD34}" type="slidenum">
              <a:rPr lang="en-US" smtClean="0"/>
              <a:pPr/>
              <a:t>9</a:t>
            </a:fld>
            <a:endParaRPr lang="en-US" smtClean="0"/>
          </a:p>
        </p:txBody>
      </p:sp>
      <p:sp>
        <p:nvSpPr>
          <p:cNvPr id="1028" name="Rectangle 2"/>
          <p:cNvSpPr>
            <a:spLocks noGrp="1" noChangeArrowheads="1"/>
          </p:cNvSpPr>
          <p:nvPr>
            <p:ph type="title"/>
          </p:nvPr>
        </p:nvSpPr>
        <p:spPr/>
        <p:txBody>
          <a:bodyPr/>
          <a:lstStyle/>
          <a:p>
            <a:r>
              <a:rPr lang="en-US" sz="4000" smtClean="0"/>
              <a:t>Adapter: convert a class’s interface</a:t>
            </a:r>
          </a:p>
        </p:txBody>
      </p:sp>
      <p:graphicFrame>
        <p:nvGraphicFramePr>
          <p:cNvPr id="1026" name="Object 4"/>
          <p:cNvGraphicFramePr>
            <a:graphicFrameLocks noGrp="1" noChangeAspect="1"/>
          </p:cNvGraphicFramePr>
          <p:nvPr>
            <p:ph idx="1"/>
          </p:nvPr>
        </p:nvGraphicFramePr>
        <p:xfrm>
          <a:off x="1371600" y="2057400"/>
          <a:ext cx="6248400" cy="3659188"/>
        </p:xfrm>
        <a:graphic>
          <a:graphicData uri="http://schemas.openxmlformats.org/presentationml/2006/ole">
            <mc:AlternateContent xmlns:mc="http://schemas.openxmlformats.org/markup-compatibility/2006">
              <mc:Choice xmlns:v="urn:schemas-microsoft-com:vml" Requires="v">
                <p:oleObj spid="_x0000_s1034" name="Visio" r:id="rId4" imgW="4079931" imgH="2389876" progId="Visio.Drawing.11">
                  <p:embed/>
                </p:oleObj>
              </mc:Choice>
              <mc:Fallback>
                <p:oleObj name="Visio" r:id="rId4" imgW="4079931" imgH="2389876" progId="Visio.Drawing.1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057400"/>
                        <a:ext cx="6248400" cy="365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23459</TotalTime>
  <Words>2211</Words>
  <Application>Microsoft Macintosh PowerPoint</Application>
  <PresentationFormat>On-screen Show (4:3)</PresentationFormat>
  <Paragraphs>452</Paragraphs>
  <Slides>39</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Default Design</vt:lpstr>
      <vt:lpstr>Visio</vt:lpstr>
      <vt:lpstr>Computer Science 340  Software Design &amp; Testing</vt:lpstr>
      <vt:lpstr>The quest for software reuse</vt:lpstr>
      <vt:lpstr>Benefits of reuse</vt:lpstr>
      <vt:lpstr>Examples of successful reuse</vt:lpstr>
      <vt:lpstr>Forces operating against reuse</vt:lpstr>
      <vt:lpstr>Forms of reuse</vt:lpstr>
      <vt:lpstr>Techniques for reusing / customizing class behavior</vt:lpstr>
      <vt:lpstr>Adapter Pattern</vt:lpstr>
      <vt:lpstr>Adapter: convert a class’s interface</vt:lpstr>
      <vt:lpstr>Adapter Pattern</vt:lpstr>
      <vt:lpstr>Adapter</vt:lpstr>
      <vt:lpstr>PowerPoint Presentation</vt:lpstr>
      <vt:lpstr>Adapter</vt:lpstr>
      <vt:lpstr>Decorator Pattern</vt:lpstr>
      <vt:lpstr>Decorator with Inheritance</vt:lpstr>
      <vt:lpstr>Decorator with Composition</vt:lpstr>
      <vt:lpstr>Decorator with Composition cont.</vt:lpstr>
      <vt:lpstr>Decorator : augment a class’s functionality using composition</vt:lpstr>
      <vt:lpstr>Decorator Pattern</vt:lpstr>
      <vt:lpstr>PowerPoint Presentation</vt:lpstr>
      <vt:lpstr>PowerPoint Presentation</vt:lpstr>
      <vt:lpstr>PowerPoint Presentation</vt:lpstr>
      <vt:lpstr>PowerPoint Presentation</vt:lpstr>
      <vt:lpstr>PowerPoint Presentation</vt:lpstr>
      <vt:lpstr>Examples of reusable code</vt:lpstr>
      <vt:lpstr>Examples of reusable code</vt:lpstr>
      <vt:lpstr>Strategy Pattern</vt:lpstr>
      <vt:lpstr>Strategy pattern : customize a class’s functionality with plug-in algorithms</vt:lpstr>
      <vt:lpstr>Strategy pattern : customize a class’s functionality with plug-in algorithms</vt:lpstr>
      <vt:lpstr>Strategy pattern : customize a class’s functionality with plug-in algorithms</vt:lpstr>
      <vt:lpstr>Strategy pattern : customize a class’s functionality with plug-in algorithms </vt:lpstr>
      <vt:lpstr>Examples of reusable code</vt:lpstr>
      <vt:lpstr>Examples of reusable code</vt:lpstr>
      <vt:lpstr>Examples of reusable code</vt:lpstr>
      <vt:lpstr>Examples of reusable code</vt:lpstr>
      <vt:lpstr>Examples of reusable code</vt:lpstr>
      <vt:lpstr>Examples of reusable code</vt:lpstr>
      <vt:lpstr>Examples of reusable code</vt:lpstr>
      <vt:lpstr>Examples of reusable code</vt:lpstr>
    </vt:vector>
  </TitlesOfParts>
  <Company>Brigham Young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Design Patterns</dc:title>
  <dc:creator>Charles D. Knutson</dc:creator>
  <cp:lastModifiedBy>Quinn Snell</cp:lastModifiedBy>
  <cp:revision>387</cp:revision>
  <dcterms:created xsi:type="dcterms:W3CDTF">2000-02-03T22:40:59Z</dcterms:created>
  <dcterms:modified xsi:type="dcterms:W3CDTF">2013-11-22T03:48:52Z</dcterms:modified>
</cp:coreProperties>
</file>