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vml" ContentType="application/vnd.openxmlformats-officedocument.vmlDrawing"/>
  <Default Extension="xls" ContentType="application/vnd.ms-exce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60"/>
  </p:notesMasterIdLst>
  <p:sldIdLst>
    <p:sldId id="256" r:id="rId2"/>
    <p:sldId id="257" r:id="rId3"/>
    <p:sldId id="258" r:id="rId4"/>
    <p:sldId id="259" r:id="rId5"/>
    <p:sldId id="260" r:id="rId6"/>
    <p:sldId id="261" r:id="rId7"/>
    <p:sldId id="262" r:id="rId8"/>
    <p:sldId id="264" r:id="rId9"/>
    <p:sldId id="263" r:id="rId10"/>
    <p:sldId id="265" r:id="rId11"/>
    <p:sldId id="268" r:id="rId12"/>
    <p:sldId id="269" r:id="rId13"/>
    <p:sldId id="266" r:id="rId14"/>
    <p:sldId id="267" r:id="rId15"/>
    <p:sldId id="294" r:id="rId16"/>
    <p:sldId id="295" r:id="rId17"/>
    <p:sldId id="296" r:id="rId18"/>
    <p:sldId id="270" r:id="rId19"/>
    <p:sldId id="271" r:id="rId20"/>
    <p:sldId id="272" r:id="rId21"/>
    <p:sldId id="273" r:id="rId22"/>
    <p:sldId id="274" r:id="rId23"/>
    <p:sldId id="275" r:id="rId24"/>
    <p:sldId id="276" r:id="rId25"/>
    <p:sldId id="280" r:id="rId26"/>
    <p:sldId id="277" r:id="rId27"/>
    <p:sldId id="278" r:id="rId28"/>
    <p:sldId id="279" r:id="rId29"/>
    <p:sldId id="281" r:id="rId30"/>
    <p:sldId id="292" r:id="rId31"/>
    <p:sldId id="306" r:id="rId32"/>
    <p:sldId id="282" r:id="rId33"/>
    <p:sldId id="297" r:id="rId34"/>
    <p:sldId id="283" r:id="rId35"/>
    <p:sldId id="284" r:id="rId36"/>
    <p:sldId id="285" r:id="rId37"/>
    <p:sldId id="286" r:id="rId38"/>
    <p:sldId id="298" r:id="rId39"/>
    <p:sldId id="287" r:id="rId40"/>
    <p:sldId id="290" r:id="rId41"/>
    <p:sldId id="288" r:id="rId42"/>
    <p:sldId id="289" r:id="rId43"/>
    <p:sldId id="291" r:id="rId44"/>
    <p:sldId id="299" r:id="rId45"/>
    <p:sldId id="300" r:id="rId46"/>
    <p:sldId id="301" r:id="rId47"/>
    <p:sldId id="302" r:id="rId48"/>
    <p:sldId id="303" r:id="rId49"/>
    <p:sldId id="304" r:id="rId50"/>
    <p:sldId id="305" r:id="rId51"/>
    <p:sldId id="307" r:id="rId52"/>
    <p:sldId id="308" r:id="rId53"/>
    <p:sldId id="309" r:id="rId54"/>
    <p:sldId id="310" r:id="rId55"/>
    <p:sldId id="311" r:id="rId56"/>
    <p:sldId id="312" r:id="rId57"/>
    <p:sldId id="313" r:id="rId58"/>
    <p:sldId id="314" r:id="rId5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4" autoAdjust="0"/>
    <p:restoredTop sz="99143" autoAdjust="0"/>
  </p:normalViewPr>
  <p:slideViewPr>
    <p:cSldViewPr>
      <p:cViewPr varScale="1">
        <p:scale>
          <a:sx n="119" d="100"/>
          <a:sy n="119" d="100"/>
        </p:scale>
        <p:origin x="-888"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viewProps" Target="viewProps.xml"/><Relationship Id="rId64" Type="http://schemas.openxmlformats.org/officeDocument/2006/relationships/theme" Target="theme/theme1.xml"/><Relationship Id="rId65"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notesMaster" Target="notesMasters/notesMaster1.xml"/><Relationship Id="rId61" Type="http://schemas.openxmlformats.org/officeDocument/2006/relationships/printerSettings" Target="printerSettings/printerSettings1.bin"/><Relationship Id="rId62"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 Id="rId2" Type="http://schemas.openxmlformats.org/officeDocument/2006/relationships/image" Target="../media/image5.emf"/><Relationship Id="rId3"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9.emf"/><Relationship Id="rId4" Type="http://schemas.openxmlformats.org/officeDocument/2006/relationships/image" Target="../media/image10.emf"/><Relationship Id="rId1" Type="http://schemas.openxmlformats.org/officeDocument/2006/relationships/image" Target="../media/image7.emf"/><Relationship Id="rId2" Type="http://schemas.openxmlformats.org/officeDocument/2006/relationships/image" Target="../media/image8.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emf"/><Relationship Id="rId2" Type="http://schemas.openxmlformats.org/officeDocument/2006/relationships/image" Target="../media/image1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21E950-6947-4CFE-9271-82D5668D0EA3}" type="datetimeFigureOut">
              <a:rPr lang="en-US" smtClean="0"/>
              <a:pPr/>
              <a:t>11/6/13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762DC3F-C6AE-4453-B4D4-58E7F4B677EC}" type="slidenum">
              <a:rPr lang="en-US" smtClean="0"/>
              <a:pPr/>
              <a:t>‹#›</a:t>
            </a:fld>
            <a:endParaRPr lang="en-US"/>
          </a:p>
        </p:txBody>
      </p:sp>
    </p:spTree>
    <p:extLst>
      <p:ext uri="{BB962C8B-B14F-4D97-AF65-F5344CB8AC3E}">
        <p14:creationId xmlns:p14="http://schemas.microsoft.com/office/powerpoint/2010/main" val="18789875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762DC3F-C6AE-4453-B4D4-58E7F4B677EC}"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userDrawn="1"/>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1D8BD707-D9CF-40AE-B4C6-C98DA3205C09}" type="datetimeFigureOut">
              <a:rPr lang="en-US" smtClean="0"/>
              <a:pPr/>
              <a:t>11/6/13</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B6F15528-21DE-4FAA-801E-634DDDAF4B2B}"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11/6/13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11/6/13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11/6/13</a:t>
            </a:fld>
            <a:endParaRPr lang="en-US"/>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
        <p:nvSpPr>
          <p:cNvPr id="5" name="Straight Connector 4"/>
          <p:cNvSpPr>
            <a:spLocks noChangeShapeType="1"/>
          </p:cNvSpPr>
          <p:nvPr userDrawn="1"/>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userDrawn="1"/>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3048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1D8BD707-D9CF-40AE-B4C6-C98DA3205C09}" type="datetimeFigureOut">
              <a:rPr lang="en-US" smtClean="0"/>
              <a:pPr/>
              <a:t>11/6/13</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create-table.txt" TargetMode="External"/><Relationship Id="rId3" Type="http://schemas.openxmlformats.org/officeDocument/2006/relationships/hyperlink" Target="drop-table.txt"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create-table.tx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insert.txt"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dto.txt"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dao.txt" TargetMode="Externa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tx-manager.txt" TargetMode="External"/><Relationship Id="rId3" Type="http://schemas.openxmlformats.org/officeDocument/2006/relationships/hyperlink" Target="book-club-sequence.pdf" TargetMode="Externa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tudents.cs.byu.edu/~cs340ta/fall2012/woodfield/projects/phase1/sqlitejdbc-v056.jar" TargetMode="External"/><Relationship Id="rId3" Type="http://schemas.openxmlformats.org/officeDocument/2006/relationships/hyperlink" Target="http://students.cs.byu.edu/~cs240ta/fall2012/powerpoints/code/database/sqlite-jdbc-3.7.2.jar" TargetMode="Externa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sqlite.org/download.html" TargetMode="Externa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qlite.org/download.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addons.mozilla.org/en-US/firefox/addon/sqlite-manager/" TargetMode="Externa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4.emf"/><Relationship Id="rId5" Type="http://schemas.openxmlformats.org/officeDocument/2006/relationships/oleObject" Target="../embeddings/oleObject2.bin"/><Relationship Id="rId6" Type="http://schemas.openxmlformats.org/officeDocument/2006/relationships/image" Target="../media/image5.emf"/><Relationship Id="rId7" Type="http://schemas.openxmlformats.org/officeDocument/2006/relationships/oleObject" Target="../embeddings/Microsoft_Excel_97_-_2004_Worksheet1.xls"/><Relationship Id="rId8" Type="http://schemas.openxmlformats.org/officeDocument/2006/relationships/image" Target="../media/image6.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oleObject" Target="../embeddings/oleObject3.bin"/><Relationship Id="rId4" Type="http://schemas.openxmlformats.org/officeDocument/2006/relationships/image" Target="../media/image7.emf"/><Relationship Id="rId5" Type="http://schemas.openxmlformats.org/officeDocument/2006/relationships/oleObject" Target="../embeddings/oleObject4.bin"/><Relationship Id="rId6" Type="http://schemas.openxmlformats.org/officeDocument/2006/relationships/image" Target="../media/image8.emf"/><Relationship Id="rId7" Type="http://schemas.openxmlformats.org/officeDocument/2006/relationships/oleObject" Target="../embeddings/oleObject5.bin"/><Relationship Id="rId8" Type="http://schemas.openxmlformats.org/officeDocument/2006/relationships/image" Target="../media/image9.emf"/><Relationship Id="rId9" Type="http://schemas.openxmlformats.org/officeDocument/2006/relationships/oleObject" Target="../embeddings/Microsoft_Excel_97_-_2004_Worksheet2.xls"/><Relationship Id="rId10" Type="http://schemas.openxmlformats.org/officeDocument/2006/relationships/image" Target="../media/image10.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oleObject" Target="../embeddings/oleObject6.bin"/><Relationship Id="rId4" Type="http://schemas.openxmlformats.org/officeDocument/2006/relationships/image" Target="../media/image11.emf"/><Relationship Id="rId5" Type="http://schemas.openxmlformats.org/officeDocument/2006/relationships/oleObject" Target="../embeddings/Microsoft_Excel_97_-_2004_Worksheet3.xls"/><Relationship Id="rId6" Type="http://schemas.openxmlformats.org/officeDocument/2006/relationships/image" Target="../media/image12.e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Data Persistence</a:t>
            </a:r>
            <a:endParaRPr lang="en-US" dirty="0"/>
          </a:p>
        </p:txBody>
      </p:sp>
      <p:sp>
        <p:nvSpPr>
          <p:cNvPr id="3" name="Subtitle 2"/>
          <p:cNvSpPr>
            <a:spLocks noGrp="1"/>
          </p:cNvSpPr>
          <p:nvPr>
            <p:ph type="subTitle" idx="1"/>
          </p:nvPr>
        </p:nvSpPr>
        <p:spPr/>
        <p:txBody>
          <a:bodyPr/>
          <a:lstStyle/>
          <a:p>
            <a:r>
              <a:rPr lang="en-US" dirty="0" smtClean="0"/>
              <a:t>CS 340</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90600"/>
          </a:xfrm>
        </p:spPr>
        <p:txBody>
          <a:bodyPr/>
          <a:lstStyle/>
          <a:p>
            <a:r>
              <a:rPr lang="en-US" dirty="0" smtClean="0"/>
              <a:t>Relational Databases</a:t>
            </a:r>
            <a:endParaRPr lang="en-US" dirty="0"/>
          </a:p>
        </p:txBody>
      </p:sp>
      <p:sp>
        <p:nvSpPr>
          <p:cNvPr id="3" name="Content Placeholder 2"/>
          <p:cNvSpPr>
            <a:spLocks noGrp="1"/>
          </p:cNvSpPr>
          <p:nvPr>
            <p:ph sz="quarter" idx="1"/>
          </p:nvPr>
        </p:nvSpPr>
        <p:spPr/>
        <p:txBody>
          <a:bodyPr>
            <a:normAutofit fontScale="77500" lnSpcReduction="20000"/>
          </a:bodyPr>
          <a:lstStyle/>
          <a:p>
            <a:pPr lvl="0"/>
            <a:r>
              <a:rPr lang="en-US" dirty="0" smtClean="0"/>
              <a:t>Relational databases use the relational data model you learned about in CS 236</a:t>
            </a:r>
          </a:p>
          <a:p>
            <a:pPr lvl="0"/>
            <a:endParaRPr lang="en-US" dirty="0" smtClean="0"/>
          </a:p>
          <a:p>
            <a:pPr lvl="0"/>
            <a:r>
              <a:rPr lang="en-US" dirty="0" smtClean="0"/>
              <a:t>In the object-oriented data model we have classes.  Objects are instances of classes.  Objects have attributes.  Relationships between objects are represented as pointers.</a:t>
            </a:r>
          </a:p>
          <a:p>
            <a:pPr lvl="0"/>
            <a:endParaRPr lang="en-US" dirty="0" smtClean="0"/>
          </a:p>
          <a:p>
            <a:pPr lvl="0"/>
            <a:r>
              <a:rPr lang="en-US" dirty="0" smtClean="0"/>
              <a:t>In the relational data model, data is stored in tables consisting of columns and rows.  Each row in a table represents an object.  The columns in a row store the object’s attributes.</a:t>
            </a:r>
          </a:p>
          <a:p>
            <a:pPr lvl="0"/>
            <a:endParaRPr lang="en-US" dirty="0" smtClean="0"/>
          </a:p>
          <a:p>
            <a:pPr lvl="0"/>
            <a:r>
              <a:rPr lang="en-US" dirty="0" smtClean="0"/>
              <a:t>Each object has a “key”, which is a unique identifier for that object.  Relationships between objects are represented using keys.</a:t>
            </a:r>
          </a:p>
          <a:p>
            <a:endParaRPr lang="en-US" dirty="0" smtClean="0"/>
          </a:p>
          <a:p>
            <a:r>
              <a:rPr lang="en-US" dirty="0" smtClean="0"/>
              <a:t>Taken together, all the table definitions in a database make up the “schema” for the database.</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381000" y="1905000"/>
          <a:ext cx="4648200" cy="1483360"/>
        </p:xfrm>
        <a:graphic>
          <a:graphicData uri="http://schemas.openxmlformats.org/drawingml/2006/table">
            <a:tbl>
              <a:tblPr firstRow="1" bandRow="1">
                <a:tableStyleId>{5C22544A-7EE6-4342-B048-85BDC9FD1C3A}</a:tableStyleId>
              </a:tblPr>
              <a:tblGrid>
                <a:gridCol w="457200"/>
                <a:gridCol w="1752600"/>
                <a:gridCol w="2438400"/>
              </a:tblGrid>
              <a:tr h="370840">
                <a:tc>
                  <a:txBody>
                    <a:bodyPr/>
                    <a:lstStyle/>
                    <a:p>
                      <a:pPr algn="ctr"/>
                      <a:r>
                        <a:rPr lang="en-US" sz="1200" dirty="0" smtClean="0"/>
                        <a:t>id</a:t>
                      </a:r>
                      <a:endParaRPr lang="en-US" sz="1200" dirty="0"/>
                    </a:p>
                  </a:txBody>
                  <a:tcPr/>
                </a:tc>
                <a:tc>
                  <a:txBody>
                    <a:bodyPr/>
                    <a:lstStyle/>
                    <a:p>
                      <a:pPr algn="ctr"/>
                      <a:r>
                        <a:rPr lang="en-US" sz="1200" dirty="0" smtClean="0"/>
                        <a:t>name</a:t>
                      </a:r>
                      <a:endParaRPr lang="en-US" sz="1200" dirty="0"/>
                    </a:p>
                  </a:txBody>
                  <a:tcPr/>
                </a:tc>
                <a:tc>
                  <a:txBody>
                    <a:bodyPr/>
                    <a:lstStyle/>
                    <a:p>
                      <a:pPr algn="ctr"/>
                      <a:r>
                        <a:rPr lang="en-US" sz="1200" dirty="0" err="1" smtClean="0"/>
                        <a:t>email_address</a:t>
                      </a:r>
                      <a:endParaRPr lang="en-US" sz="1200" dirty="0"/>
                    </a:p>
                  </a:txBody>
                  <a:tcPr/>
                </a:tc>
              </a:tr>
              <a:tr h="370840">
                <a:tc>
                  <a:txBody>
                    <a:bodyPr/>
                    <a:lstStyle/>
                    <a:p>
                      <a:r>
                        <a:rPr lang="en-US" sz="1200" dirty="0" smtClean="0"/>
                        <a:t>1</a:t>
                      </a:r>
                      <a:endParaRPr lang="en-US" sz="1200" dirty="0"/>
                    </a:p>
                  </a:txBody>
                  <a:tcPr/>
                </a:tc>
                <a:tc>
                  <a:txBody>
                    <a:bodyPr/>
                    <a:lstStyle/>
                    <a:p>
                      <a:r>
                        <a:rPr lang="en-US" sz="1200" dirty="0" smtClean="0"/>
                        <a:t>‘Ann’</a:t>
                      </a:r>
                      <a:endParaRPr lang="en-US" sz="1200" dirty="0"/>
                    </a:p>
                  </a:txBody>
                  <a:tcPr/>
                </a:tc>
                <a:tc>
                  <a:txBody>
                    <a:bodyPr/>
                    <a:lstStyle/>
                    <a:p>
                      <a:r>
                        <a:rPr lang="en-US" sz="1200" dirty="0" smtClean="0"/>
                        <a:t>‘ann@cs.byu.edu’</a:t>
                      </a:r>
                      <a:endParaRPr lang="en-US" sz="1200" dirty="0"/>
                    </a:p>
                  </a:txBody>
                  <a:tcPr/>
                </a:tc>
              </a:tr>
              <a:tr h="370840">
                <a:tc>
                  <a:txBody>
                    <a:bodyPr/>
                    <a:lstStyle/>
                    <a:p>
                      <a:r>
                        <a:rPr lang="en-US" sz="1200" dirty="0" smtClean="0"/>
                        <a:t>2</a:t>
                      </a:r>
                      <a:endParaRPr lang="en-US" sz="1200" dirty="0"/>
                    </a:p>
                  </a:txBody>
                  <a:tcPr/>
                </a:tc>
                <a:tc>
                  <a:txBody>
                    <a:bodyPr/>
                    <a:lstStyle/>
                    <a:p>
                      <a:r>
                        <a:rPr lang="en-US" sz="1200" dirty="0" smtClean="0"/>
                        <a:t>‘Bob’</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‘bob@cs.byu.edu’</a:t>
                      </a:r>
                    </a:p>
                  </a:txBody>
                  <a:tcPr/>
                </a:tc>
              </a:tr>
              <a:tr h="370840">
                <a:tc>
                  <a:txBody>
                    <a:bodyPr/>
                    <a:lstStyle/>
                    <a:p>
                      <a:r>
                        <a:rPr lang="en-US" sz="1200" dirty="0" smtClean="0"/>
                        <a:t>3</a:t>
                      </a:r>
                      <a:endParaRPr lang="en-US" sz="1200" dirty="0"/>
                    </a:p>
                  </a:txBody>
                  <a:tcPr/>
                </a:tc>
                <a:tc>
                  <a:txBody>
                    <a:bodyPr/>
                    <a:lstStyle/>
                    <a:p>
                      <a:r>
                        <a:rPr lang="en-US" sz="1200" dirty="0" smtClean="0"/>
                        <a:t>‘Chris’</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‘chris@cs.byu.edu’</a:t>
                      </a:r>
                    </a:p>
                  </a:txBody>
                  <a:tcPr/>
                </a:tc>
              </a:tr>
            </a:tbl>
          </a:graphicData>
        </a:graphic>
      </p:graphicFrame>
      <p:graphicFrame>
        <p:nvGraphicFramePr>
          <p:cNvPr id="6" name="Table 5"/>
          <p:cNvGraphicFramePr>
            <a:graphicFrameLocks noGrp="1"/>
          </p:cNvGraphicFramePr>
          <p:nvPr/>
        </p:nvGraphicFramePr>
        <p:xfrm>
          <a:off x="381000" y="4114800"/>
          <a:ext cx="5791200" cy="1854200"/>
        </p:xfrm>
        <a:graphic>
          <a:graphicData uri="http://schemas.openxmlformats.org/drawingml/2006/table">
            <a:tbl>
              <a:tblPr firstRow="1" bandRow="1">
                <a:tableStyleId>{5C22544A-7EE6-4342-B048-85BDC9FD1C3A}</a:tableStyleId>
              </a:tblPr>
              <a:tblGrid>
                <a:gridCol w="381000"/>
                <a:gridCol w="2362200"/>
                <a:gridCol w="1447800"/>
                <a:gridCol w="1600200"/>
              </a:tblGrid>
              <a:tr h="370840">
                <a:tc>
                  <a:txBody>
                    <a:bodyPr/>
                    <a:lstStyle/>
                    <a:p>
                      <a:pPr algn="ctr"/>
                      <a:r>
                        <a:rPr lang="en-US" sz="1200" dirty="0" smtClean="0"/>
                        <a:t>id</a:t>
                      </a:r>
                      <a:endParaRPr lang="en-US" sz="1200" dirty="0"/>
                    </a:p>
                  </a:txBody>
                  <a:tcPr/>
                </a:tc>
                <a:tc>
                  <a:txBody>
                    <a:bodyPr/>
                    <a:lstStyle/>
                    <a:p>
                      <a:pPr algn="ctr"/>
                      <a:r>
                        <a:rPr lang="en-US" sz="1200" dirty="0" smtClean="0"/>
                        <a:t>title</a:t>
                      </a:r>
                      <a:endParaRPr lang="en-US" sz="1200" dirty="0"/>
                    </a:p>
                  </a:txBody>
                  <a:tcPr/>
                </a:tc>
                <a:tc>
                  <a:txBody>
                    <a:bodyPr/>
                    <a:lstStyle/>
                    <a:p>
                      <a:pPr algn="ctr"/>
                      <a:r>
                        <a:rPr lang="en-US" sz="1200" dirty="0" smtClean="0"/>
                        <a:t>author</a:t>
                      </a:r>
                      <a:endParaRPr lang="en-US" sz="1200" dirty="0"/>
                    </a:p>
                  </a:txBody>
                  <a:tcPr/>
                </a:tc>
                <a:tc>
                  <a:txBody>
                    <a:bodyPr/>
                    <a:lstStyle/>
                    <a:p>
                      <a:pPr algn="ctr"/>
                      <a:r>
                        <a:rPr lang="en-US" sz="1200" dirty="0" smtClean="0"/>
                        <a:t>genre</a:t>
                      </a:r>
                      <a:endParaRPr lang="en-US" sz="1200" dirty="0"/>
                    </a:p>
                  </a:txBody>
                  <a:tcPr/>
                </a:tc>
              </a:tr>
              <a:tr h="370840">
                <a:tc>
                  <a:txBody>
                    <a:bodyPr/>
                    <a:lstStyle/>
                    <a:p>
                      <a:r>
                        <a:rPr lang="en-US" sz="1200" dirty="0" smtClean="0"/>
                        <a:t>1</a:t>
                      </a:r>
                      <a:endParaRPr lang="en-US" sz="1200" dirty="0"/>
                    </a:p>
                  </a:txBody>
                  <a:tcPr/>
                </a:tc>
                <a:tc>
                  <a:txBody>
                    <a:bodyPr/>
                    <a:lstStyle/>
                    <a:p>
                      <a:r>
                        <a:rPr lang="en-US" sz="1200" dirty="0" smtClean="0"/>
                        <a:t>‘Decision</a:t>
                      </a:r>
                      <a:r>
                        <a:rPr lang="en-US" sz="1200" baseline="0" dirty="0" smtClean="0"/>
                        <a:t> Points’</a:t>
                      </a:r>
                      <a:endParaRPr lang="en-US" sz="1200" dirty="0"/>
                    </a:p>
                  </a:txBody>
                  <a:tcPr/>
                </a:tc>
                <a:tc>
                  <a:txBody>
                    <a:bodyPr/>
                    <a:lstStyle/>
                    <a:p>
                      <a:r>
                        <a:rPr lang="en-US" sz="1200" dirty="0" smtClean="0"/>
                        <a:t>‘George W.</a:t>
                      </a:r>
                      <a:r>
                        <a:rPr lang="en-US" sz="1200" baseline="0" dirty="0" smtClean="0"/>
                        <a:t> Bush’</a:t>
                      </a:r>
                      <a:endParaRPr lang="en-US" sz="1200" dirty="0"/>
                    </a:p>
                  </a:txBody>
                  <a:tcPr/>
                </a:tc>
                <a:tc>
                  <a:txBody>
                    <a:bodyPr/>
                    <a:lstStyle/>
                    <a:p>
                      <a:r>
                        <a:rPr lang="en-US" sz="1200" dirty="0" smtClean="0"/>
                        <a:t>‘</a:t>
                      </a:r>
                      <a:r>
                        <a:rPr lang="en-US" sz="1200" dirty="0" err="1" smtClean="0"/>
                        <a:t>NonFiction</a:t>
                      </a:r>
                      <a:r>
                        <a:rPr lang="en-US" sz="1200" dirty="0" smtClean="0"/>
                        <a:t>’</a:t>
                      </a:r>
                      <a:endParaRPr lang="en-US" sz="1200" dirty="0"/>
                    </a:p>
                  </a:txBody>
                  <a:tcPr/>
                </a:tc>
              </a:tr>
              <a:tr h="370840">
                <a:tc>
                  <a:txBody>
                    <a:bodyPr/>
                    <a:lstStyle/>
                    <a:p>
                      <a:r>
                        <a:rPr lang="en-US" sz="1200" dirty="0" smtClean="0"/>
                        <a:t>2</a:t>
                      </a:r>
                      <a:endParaRPr lang="en-US" sz="1200" dirty="0"/>
                    </a:p>
                  </a:txBody>
                  <a:tcPr/>
                </a:tc>
                <a:tc>
                  <a:txBody>
                    <a:bodyPr/>
                    <a:lstStyle/>
                    <a:p>
                      <a:r>
                        <a:rPr lang="en-US" sz="1200" dirty="0" smtClean="0"/>
                        <a:t>‘The Work and the Glory’</a:t>
                      </a:r>
                      <a:endParaRPr lang="en-US" sz="1200" dirty="0"/>
                    </a:p>
                  </a:txBody>
                  <a:tcPr/>
                </a:tc>
                <a:tc>
                  <a:txBody>
                    <a:bodyPr/>
                    <a:lstStyle/>
                    <a:p>
                      <a:r>
                        <a:rPr lang="en-US" sz="1200" dirty="0" smtClean="0"/>
                        <a:t>‘Gerald Lund’</a:t>
                      </a:r>
                      <a:endParaRPr lang="en-US" sz="1200" dirty="0"/>
                    </a:p>
                  </a:txBody>
                  <a:tcPr/>
                </a:tc>
                <a:tc>
                  <a:txBody>
                    <a:bodyPr/>
                    <a:lstStyle/>
                    <a:p>
                      <a:r>
                        <a:rPr lang="en-US" sz="1200" dirty="0" smtClean="0"/>
                        <a:t>‘</a:t>
                      </a:r>
                      <a:r>
                        <a:rPr lang="en-US" sz="1200" dirty="0" err="1" smtClean="0"/>
                        <a:t>HistoricalFiction</a:t>
                      </a:r>
                      <a:r>
                        <a:rPr lang="en-US" sz="1200" dirty="0" smtClean="0"/>
                        <a:t>’</a:t>
                      </a:r>
                      <a:endParaRPr lang="en-US" sz="1200" dirty="0"/>
                    </a:p>
                  </a:txBody>
                  <a:tcPr/>
                </a:tc>
              </a:tr>
              <a:tr h="370840">
                <a:tc>
                  <a:txBody>
                    <a:bodyPr/>
                    <a:lstStyle/>
                    <a:p>
                      <a:r>
                        <a:rPr lang="en-US" sz="1200" dirty="0" smtClean="0"/>
                        <a:t>3</a:t>
                      </a:r>
                      <a:endParaRPr lang="en-US" sz="1200" dirty="0"/>
                    </a:p>
                  </a:txBody>
                  <a:tcPr/>
                </a:tc>
                <a:tc>
                  <a:txBody>
                    <a:bodyPr/>
                    <a:lstStyle/>
                    <a:p>
                      <a:r>
                        <a:rPr lang="en-US" sz="1200" dirty="0" smtClean="0"/>
                        <a:t>‘Dracula’</a:t>
                      </a:r>
                      <a:endParaRPr lang="en-US" sz="1200" dirty="0"/>
                    </a:p>
                  </a:txBody>
                  <a:tcPr/>
                </a:tc>
                <a:tc>
                  <a:txBody>
                    <a:bodyPr/>
                    <a:lstStyle/>
                    <a:p>
                      <a:r>
                        <a:rPr lang="en-US" sz="1200" dirty="0" smtClean="0"/>
                        <a:t>‘Bram</a:t>
                      </a:r>
                      <a:r>
                        <a:rPr lang="en-US" sz="1200" baseline="0" dirty="0" smtClean="0"/>
                        <a:t> Stoker’</a:t>
                      </a:r>
                      <a:endParaRPr lang="en-US" sz="1200" dirty="0"/>
                    </a:p>
                  </a:txBody>
                  <a:tcPr/>
                </a:tc>
                <a:tc>
                  <a:txBody>
                    <a:bodyPr/>
                    <a:lstStyle/>
                    <a:p>
                      <a:r>
                        <a:rPr lang="en-US" sz="1200" dirty="0" smtClean="0"/>
                        <a:t>‘Fiction’</a:t>
                      </a:r>
                      <a:endParaRPr lang="en-US" sz="1200" dirty="0"/>
                    </a:p>
                  </a:txBody>
                  <a:tcPr/>
                </a:tc>
              </a:tr>
              <a:tr h="370840">
                <a:tc>
                  <a:txBody>
                    <a:bodyPr/>
                    <a:lstStyle/>
                    <a:p>
                      <a:r>
                        <a:rPr lang="en-US" sz="1200" dirty="0" smtClean="0"/>
                        <a:t>4</a:t>
                      </a:r>
                      <a:endParaRPr lang="en-US" sz="1200" dirty="0"/>
                    </a:p>
                  </a:txBody>
                  <a:tcPr/>
                </a:tc>
                <a:tc>
                  <a:txBody>
                    <a:bodyPr/>
                    <a:lstStyle/>
                    <a:p>
                      <a:r>
                        <a:rPr lang="en-US" sz="1200" dirty="0" smtClean="0"/>
                        <a:t>‘The Holy Bible’</a:t>
                      </a:r>
                      <a:endParaRPr lang="en-US" sz="1200" dirty="0"/>
                    </a:p>
                  </a:txBody>
                  <a:tcPr/>
                </a:tc>
                <a:tc>
                  <a:txBody>
                    <a:bodyPr/>
                    <a:lstStyle/>
                    <a:p>
                      <a:r>
                        <a:rPr lang="en-US" sz="1200" dirty="0" smtClean="0"/>
                        <a:t>‘The Lord’</a:t>
                      </a:r>
                      <a:endParaRPr lang="en-US" sz="1200" dirty="0"/>
                    </a:p>
                  </a:txBody>
                  <a:tcPr/>
                </a:tc>
                <a:tc>
                  <a:txBody>
                    <a:bodyPr/>
                    <a:lstStyle/>
                    <a:p>
                      <a:r>
                        <a:rPr lang="en-US" sz="1200" dirty="0" smtClean="0"/>
                        <a:t>‘</a:t>
                      </a:r>
                      <a:r>
                        <a:rPr lang="en-US" sz="1200" dirty="0" err="1" smtClean="0"/>
                        <a:t>NonFiction</a:t>
                      </a:r>
                      <a:r>
                        <a:rPr lang="en-US" sz="1200" dirty="0" smtClean="0"/>
                        <a:t>’</a:t>
                      </a:r>
                      <a:endParaRPr lang="en-US" sz="1200" dirty="0"/>
                    </a:p>
                  </a:txBody>
                  <a:tcPr/>
                </a:tc>
              </a:tr>
            </a:tbl>
          </a:graphicData>
        </a:graphic>
      </p:graphicFrame>
      <p:graphicFrame>
        <p:nvGraphicFramePr>
          <p:cNvPr id="7" name="Table 6"/>
          <p:cNvGraphicFramePr>
            <a:graphicFrameLocks noGrp="1"/>
          </p:cNvGraphicFramePr>
          <p:nvPr/>
        </p:nvGraphicFramePr>
        <p:xfrm>
          <a:off x="6629400" y="2616198"/>
          <a:ext cx="2133600" cy="2565402"/>
        </p:xfrm>
        <a:graphic>
          <a:graphicData uri="http://schemas.openxmlformats.org/drawingml/2006/table">
            <a:tbl>
              <a:tblPr firstRow="1" bandRow="1">
                <a:tableStyleId>{5C22544A-7EE6-4342-B048-85BDC9FD1C3A}</a:tableStyleId>
              </a:tblPr>
              <a:tblGrid>
                <a:gridCol w="1066800"/>
                <a:gridCol w="1066800"/>
              </a:tblGrid>
              <a:tr h="366486">
                <a:tc>
                  <a:txBody>
                    <a:bodyPr/>
                    <a:lstStyle/>
                    <a:p>
                      <a:pPr algn="ctr"/>
                      <a:r>
                        <a:rPr lang="en-US" sz="1200" dirty="0" err="1" smtClean="0"/>
                        <a:t>member_id</a:t>
                      </a:r>
                      <a:endParaRPr lang="en-US" sz="1200" dirty="0"/>
                    </a:p>
                  </a:txBody>
                  <a:tcPr/>
                </a:tc>
                <a:tc>
                  <a:txBody>
                    <a:bodyPr/>
                    <a:lstStyle/>
                    <a:p>
                      <a:pPr algn="ctr"/>
                      <a:r>
                        <a:rPr lang="en-US" sz="1200" dirty="0" err="1" smtClean="0"/>
                        <a:t>book_id</a:t>
                      </a:r>
                      <a:endParaRPr lang="en-US" sz="1200" dirty="0"/>
                    </a:p>
                  </a:txBody>
                  <a:tcPr/>
                </a:tc>
              </a:tr>
              <a:tr h="366486">
                <a:tc>
                  <a:txBody>
                    <a:bodyPr/>
                    <a:lstStyle/>
                    <a:p>
                      <a:r>
                        <a:rPr lang="en-US" sz="1200" dirty="0" smtClean="0"/>
                        <a:t>1</a:t>
                      </a:r>
                      <a:endParaRPr lang="en-US" sz="1200" dirty="0"/>
                    </a:p>
                  </a:txBody>
                  <a:tcPr/>
                </a:tc>
                <a:tc>
                  <a:txBody>
                    <a:bodyPr/>
                    <a:lstStyle/>
                    <a:p>
                      <a:r>
                        <a:rPr lang="en-US" sz="1200" dirty="0" smtClean="0"/>
                        <a:t>1</a:t>
                      </a:r>
                      <a:endParaRPr lang="en-US" sz="1200" dirty="0"/>
                    </a:p>
                  </a:txBody>
                  <a:tcPr/>
                </a:tc>
              </a:tr>
              <a:tr h="366486">
                <a:tc>
                  <a:txBody>
                    <a:bodyPr/>
                    <a:lstStyle/>
                    <a:p>
                      <a:r>
                        <a:rPr lang="en-US" sz="1200" dirty="0" smtClean="0"/>
                        <a:t>1</a:t>
                      </a:r>
                      <a:endParaRPr lang="en-US" sz="1200" dirty="0"/>
                    </a:p>
                  </a:txBody>
                  <a:tcPr/>
                </a:tc>
                <a:tc>
                  <a:txBody>
                    <a:bodyPr/>
                    <a:lstStyle/>
                    <a:p>
                      <a:r>
                        <a:rPr lang="en-US" sz="1200" dirty="0" smtClean="0"/>
                        <a:t>2</a:t>
                      </a:r>
                      <a:endParaRPr lang="en-US" sz="1200" dirty="0"/>
                    </a:p>
                  </a:txBody>
                  <a:tcPr/>
                </a:tc>
              </a:tr>
              <a:tr h="366486">
                <a:tc>
                  <a:txBody>
                    <a:bodyPr/>
                    <a:lstStyle/>
                    <a:p>
                      <a:r>
                        <a:rPr lang="en-US" sz="1200" dirty="0" smtClean="0"/>
                        <a:t>2</a:t>
                      </a:r>
                      <a:endParaRPr lang="en-US" sz="1200" dirty="0"/>
                    </a:p>
                  </a:txBody>
                  <a:tcPr/>
                </a:tc>
                <a:tc>
                  <a:txBody>
                    <a:bodyPr/>
                    <a:lstStyle/>
                    <a:p>
                      <a:r>
                        <a:rPr lang="en-US" sz="1200" dirty="0" smtClean="0"/>
                        <a:t>2</a:t>
                      </a:r>
                      <a:endParaRPr lang="en-US" sz="1200" dirty="0"/>
                    </a:p>
                  </a:txBody>
                  <a:tcPr/>
                </a:tc>
              </a:tr>
              <a:tr h="366486">
                <a:tc>
                  <a:txBody>
                    <a:bodyPr/>
                    <a:lstStyle/>
                    <a:p>
                      <a:r>
                        <a:rPr lang="en-US" sz="1200" dirty="0" smtClean="0"/>
                        <a:t>2</a:t>
                      </a:r>
                      <a:endParaRPr lang="en-US" sz="1200" dirty="0"/>
                    </a:p>
                  </a:txBody>
                  <a:tcPr/>
                </a:tc>
                <a:tc>
                  <a:txBody>
                    <a:bodyPr/>
                    <a:lstStyle/>
                    <a:p>
                      <a:r>
                        <a:rPr lang="en-US" sz="1200" dirty="0" smtClean="0"/>
                        <a:t>3</a:t>
                      </a:r>
                      <a:endParaRPr lang="en-US" sz="1200" dirty="0"/>
                    </a:p>
                  </a:txBody>
                  <a:tcPr/>
                </a:tc>
              </a:tr>
              <a:tr h="366486">
                <a:tc>
                  <a:txBody>
                    <a:bodyPr/>
                    <a:lstStyle/>
                    <a:p>
                      <a:r>
                        <a:rPr lang="en-US" sz="1200" dirty="0" smtClean="0"/>
                        <a:t>3</a:t>
                      </a:r>
                      <a:endParaRPr lang="en-US" sz="1200" dirty="0"/>
                    </a:p>
                  </a:txBody>
                  <a:tcPr/>
                </a:tc>
                <a:tc>
                  <a:txBody>
                    <a:bodyPr/>
                    <a:lstStyle/>
                    <a:p>
                      <a:r>
                        <a:rPr lang="en-US" sz="1200" dirty="0" smtClean="0"/>
                        <a:t>3</a:t>
                      </a:r>
                      <a:endParaRPr lang="en-US" sz="1200" dirty="0"/>
                    </a:p>
                  </a:txBody>
                  <a:tcPr/>
                </a:tc>
              </a:tr>
              <a:tr h="366486">
                <a:tc>
                  <a:txBody>
                    <a:bodyPr/>
                    <a:lstStyle/>
                    <a:p>
                      <a:r>
                        <a:rPr lang="en-US" sz="1200" dirty="0" smtClean="0"/>
                        <a:t>3</a:t>
                      </a:r>
                      <a:endParaRPr lang="en-US" sz="1200" dirty="0"/>
                    </a:p>
                  </a:txBody>
                  <a:tcPr/>
                </a:tc>
                <a:tc>
                  <a:txBody>
                    <a:bodyPr/>
                    <a:lstStyle/>
                    <a:p>
                      <a:r>
                        <a:rPr lang="en-US" sz="1200" dirty="0" smtClean="0"/>
                        <a:t>4</a:t>
                      </a:r>
                      <a:endParaRPr lang="en-US" sz="1200" dirty="0"/>
                    </a:p>
                  </a:txBody>
                  <a:tcPr/>
                </a:tc>
              </a:tr>
            </a:tbl>
          </a:graphicData>
        </a:graphic>
      </p:graphicFrame>
      <p:sp>
        <p:nvSpPr>
          <p:cNvPr id="8" name="TextBox 7"/>
          <p:cNvSpPr txBox="1"/>
          <p:nvPr/>
        </p:nvSpPr>
        <p:spPr>
          <a:xfrm>
            <a:off x="381000" y="1524000"/>
            <a:ext cx="1032655" cy="369332"/>
          </a:xfrm>
          <a:prstGeom prst="rect">
            <a:avLst/>
          </a:prstGeom>
          <a:noFill/>
        </p:spPr>
        <p:txBody>
          <a:bodyPr wrap="none" rtlCol="0">
            <a:spAutoFit/>
          </a:bodyPr>
          <a:lstStyle/>
          <a:p>
            <a:r>
              <a:rPr lang="en-US" dirty="0" smtClean="0"/>
              <a:t>member</a:t>
            </a:r>
            <a:endParaRPr lang="en-US" dirty="0"/>
          </a:p>
        </p:txBody>
      </p:sp>
      <p:sp>
        <p:nvSpPr>
          <p:cNvPr id="9" name="TextBox 8"/>
          <p:cNvSpPr txBox="1"/>
          <p:nvPr/>
        </p:nvSpPr>
        <p:spPr>
          <a:xfrm>
            <a:off x="381000" y="3733800"/>
            <a:ext cx="694421" cy="369332"/>
          </a:xfrm>
          <a:prstGeom prst="rect">
            <a:avLst/>
          </a:prstGeom>
          <a:noFill/>
        </p:spPr>
        <p:txBody>
          <a:bodyPr wrap="none" rtlCol="0">
            <a:spAutoFit/>
          </a:bodyPr>
          <a:lstStyle/>
          <a:p>
            <a:r>
              <a:rPr lang="en-US" dirty="0" smtClean="0"/>
              <a:t>book</a:t>
            </a:r>
            <a:endParaRPr lang="en-US" dirty="0"/>
          </a:p>
        </p:txBody>
      </p:sp>
      <p:sp>
        <p:nvSpPr>
          <p:cNvPr id="10" name="TextBox 9"/>
          <p:cNvSpPr txBox="1"/>
          <p:nvPr/>
        </p:nvSpPr>
        <p:spPr>
          <a:xfrm>
            <a:off x="6629400" y="2158998"/>
            <a:ext cx="973343" cy="369332"/>
          </a:xfrm>
          <a:prstGeom prst="rect">
            <a:avLst/>
          </a:prstGeom>
          <a:noFill/>
        </p:spPr>
        <p:txBody>
          <a:bodyPr wrap="none" rtlCol="0">
            <a:spAutoFit/>
          </a:bodyPr>
          <a:lstStyle/>
          <a:p>
            <a:r>
              <a:rPr lang="en-US" dirty="0" smtClean="0"/>
              <a:t>reading</a:t>
            </a:r>
            <a:endParaRPr lang="en-US" dirty="0"/>
          </a:p>
        </p:txBody>
      </p:sp>
      <p:sp>
        <p:nvSpPr>
          <p:cNvPr id="11" name="Title 1"/>
          <p:cNvSpPr>
            <a:spLocks noGrp="1"/>
          </p:cNvSpPr>
          <p:nvPr>
            <p:ph type="title"/>
          </p:nvPr>
        </p:nvSpPr>
        <p:spPr>
          <a:xfrm>
            <a:off x="457200" y="-76200"/>
            <a:ext cx="8229600" cy="990600"/>
          </a:xfrm>
        </p:spPr>
        <p:txBody>
          <a:bodyPr/>
          <a:lstStyle/>
          <a:p>
            <a:r>
              <a:rPr lang="en-US" dirty="0" smtClean="0"/>
              <a:t>Book Club Schema</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dirty="0" smtClean="0"/>
              <a:t>Book Club Schema</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125966536"/>
              </p:ext>
            </p:extLst>
          </p:nvPr>
        </p:nvGraphicFramePr>
        <p:xfrm>
          <a:off x="609600" y="1981200"/>
          <a:ext cx="3733800" cy="3708400"/>
        </p:xfrm>
        <a:graphic>
          <a:graphicData uri="http://schemas.openxmlformats.org/drawingml/2006/table">
            <a:tbl>
              <a:tblPr firstRow="1" bandRow="1">
                <a:tableStyleId>{5C22544A-7EE6-4342-B048-85BDC9FD1C3A}</a:tableStyleId>
              </a:tblPr>
              <a:tblGrid>
                <a:gridCol w="533400"/>
                <a:gridCol w="2209800"/>
                <a:gridCol w="990600"/>
              </a:tblGrid>
              <a:tr h="370840">
                <a:tc>
                  <a:txBody>
                    <a:bodyPr/>
                    <a:lstStyle/>
                    <a:p>
                      <a:pPr algn="ctr"/>
                      <a:r>
                        <a:rPr lang="en-US" sz="1200" dirty="0" smtClean="0"/>
                        <a:t>id</a:t>
                      </a:r>
                      <a:endParaRPr lang="en-US" sz="1200" dirty="0"/>
                    </a:p>
                  </a:txBody>
                  <a:tcPr/>
                </a:tc>
                <a:tc>
                  <a:txBody>
                    <a:bodyPr/>
                    <a:lstStyle/>
                    <a:p>
                      <a:pPr algn="ctr"/>
                      <a:r>
                        <a:rPr lang="en-US" sz="1200" dirty="0" smtClean="0"/>
                        <a:t>name</a:t>
                      </a:r>
                      <a:endParaRPr lang="en-US" sz="1200" dirty="0"/>
                    </a:p>
                  </a:txBody>
                  <a:tcPr/>
                </a:tc>
                <a:tc>
                  <a:txBody>
                    <a:bodyPr/>
                    <a:lstStyle/>
                    <a:p>
                      <a:pPr algn="ctr"/>
                      <a:r>
                        <a:rPr lang="en-US" sz="1200" dirty="0" err="1" smtClean="0"/>
                        <a:t>parent_id</a:t>
                      </a:r>
                      <a:endParaRPr lang="en-US" sz="1200" dirty="0"/>
                    </a:p>
                  </a:txBody>
                  <a:tcPr/>
                </a:tc>
              </a:tr>
              <a:tr h="370840">
                <a:tc>
                  <a:txBody>
                    <a:bodyPr/>
                    <a:lstStyle/>
                    <a:p>
                      <a:r>
                        <a:rPr lang="en-US" sz="1200" dirty="0" smtClean="0"/>
                        <a:t>1</a:t>
                      </a:r>
                      <a:endParaRPr lang="en-US" sz="1200" dirty="0"/>
                    </a:p>
                  </a:txBody>
                  <a:tcPr/>
                </a:tc>
                <a:tc>
                  <a:txBody>
                    <a:bodyPr/>
                    <a:lstStyle/>
                    <a:p>
                      <a:r>
                        <a:rPr lang="en-US" sz="1200" dirty="0" smtClean="0"/>
                        <a:t>‘Top’</a:t>
                      </a:r>
                      <a:endParaRPr lang="en-US" sz="1200" dirty="0"/>
                    </a:p>
                  </a:txBody>
                  <a:tcPr/>
                </a:tc>
                <a:tc>
                  <a:txBody>
                    <a:bodyPr/>
                    <a:lstStyle/>
                    <a:p>
                      <a:r>
                        <a:rPr lang="en-US" sz="1200" dirty="0" smtClean="0"/>
                        <a:t>Null</a:t>
                      </a:r>
                      <a:endParaRPr lang="en-US" sz="1200" dirty="0"/>
                    </a:p>
                  </a:txBody>
                  <a:tcPr/>
                </a:tc>
              </a:tr>
              <a:tr h="370840">
                <a:tc>
                  <a:txBody>
                    <a:bodyPr/>
                    <a:lstStyle/>
                    <a:p>
                      <a:r>
                        <a:rPr lang="en-US" sz="1200" dirty="0" smtClean="0"/>
                        <a:t>2</a:t>
                      </a:r>
                      <a:endParaRPr lang="en-US" sz="1200" dirty="0"/>
                    </a:p>
                  </a:txBody>
                  <a:tcPr/>
                </a:tc>
                <a:tc>
                  <a:txBody>
                    <a:bodyPr/>
                    <a:lstStyle/>
                    <a:p>
                      <a:r>
                        <a:rPr lang="en-US" sz="1200" dirty="0" smtClean="0"/>
                        <a:t>‘Must Read’</a:t>
                      </a:r>
                      <a:endParaRPr lang="en-US" sz="1200" dirty="0"/>
                    </a:p>
                  </a:txBody>
                  <a:tcPr/>
                </a:tc>
                <a:tc>
                  <a:txBody>
                    <a:bodyPr/>
                    <a:lstStyle/>
                    <a:p>
                      <a:r>
                        <a:rPr lang="en-US" sz="1200" dirty="0" smtClean="0"/>
                        <a:t>1</a:t>
                      </a:r>
                      <a:endParaRPr lang="en-US" sz="1200" dirty="0"/>
                    </a:p>
                  </a:txBody>
                  <a:tcPr/>
                </a:tc>
              </a:tr>
              <a:tr h="370840">
                <a:tc>
                  <a:txBody>
                    <a:bodyPr/>
                    <a:lstStyle/>
                    <a:p>
                      <a:r>
                        <a:rPr lang="en-US" sz="1200" dirty="0" smtClean="0"/>
                        <a:t>3</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‘Must Read (New)’</a:t>
                      </a:r>
                    </a:p>
                  </a:txBody>
                  <a:tcPr/>
                </a:tc>
                <a:tc>
                  <a:txBody>
                    <a:bodyPr/>
                    <a:lstStyle/>
                    <a:p>
                      <a:r>
                        <a:rPr lang="en-US" sz="1200" dirty="0" smtClean="0"/>
                        <a:t>2</a:t>
                      </a:r>
                      <a:endParaRPr lang="en-US" sz="1200" dirty="0"/>
                    </a:p>
                  </a:txBody>
                  <a:tcPr/>
                </a:tc>
              </a:tr>
              <a:tr h="370840">
                <a:tc>
                  <a:txBody>
                    <a:bodyPr/>
                    <a:lstStyle/>
                    <a:p>
                      <a:r>
                        <a:rPr lang="en-US" sz="1200" dirty="0" smtClean="0"/>
                        <a:t>4</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‘Must Read (Old)’</a:t>
                      </a:r>
                    </a:p>
                  </a:txBody>
                  <a:tcPr/>
                </a:tc>
                <a:tc>
                  <a:txBody>
                    <a:bodyPr/>
                    <a:lstStyle/>
                    <a:p>
                      <a:r>
                        <a:rPr lang="en-US" sz="1200" dirty="0" smtClean="0"/>
                        <a:t>2</a:t>
                      </a:r>
                      <a:endParaRPr lang="en-US" sz="1200" dirty="0"/>
                    </a:p>
                  </a:txBody>
                  <a:tcPr/>
                </a:tc>
              </a:tr>
              <a:tr h="370840">
                <a:tc>
                  <a:txBody>
                    <a:bodyPr/>
                    <a:lstStyle/>
                    <a:p>
                      <a:r>
                        <a:rPr lang="en-US" sz="1200" dirty="0" smtClean="0"/>
                        <a:t>5</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‘Must Read (Really</a:t>
                      </a:r>
                      <a:r>
                        <a:rPr lang="en-US" sz="1200" baseline="0" dirty="0" smtClean="0"/>
                        <a:t> Old</a:t>
                      </a:r>
                      <a:r>
                        <a:rPr lang="en-US" sz="1200" dirty="0" smtClean="0"/>
                        <a:t>)’</a:t>
                      </a:r>
                    </a:p>
                  </a:txBody>
                  <a:tcPr/>
                </a:tc>
                <a:tc>
                  <a:txBody>
                    <a:bodyPr/>
                    <a:lstStyle/>
                    <a:p>
                      <a:r>
                        <a:rPr lang="en-US" sz="1200" dirty="0" smtClean="0"/>
                        <a:t>2</a:t>
                      </a:r>
                      <a:endParaRPr lang="en-US" sz="1200" dirty="0"/>
                    </a:p>
                  </a:txBody>
                  <a:tcPr/>
                </a:tc>
              </a:tr>
              <a:tr h="370840">
                <a:tc>
                  <a:txBody>
                    <a:bodyPr/>
                    <a:lstStyle/>
                    <a:p>
                      <a:r>
                        <a:rPr lang="en-US" sz="1200" dirty="0" smtClean="0"/>
                        <a:t>6</a:t>
                      </a:r>
                      <a:endParaRPr lang="en-US" sz="1200" dirty="0"/>
                    </a:p>
                  </a:txBody>
                  <a:tcPr/>
                </a:tc>
                <a:tc>
                  <a:txBody>
                    <a:bodyPr/>
                    <a:lstStyle/>
                    <a:p>
                      <a:r>
                        <a:rPr lang="en-US" sz="1200" dirty="0" smtClean="0"/>
                        <a:t>‘Optional’</a:t>
                      </a:r>
                      <a:endParaRPr lang="en-US" sz="1200" dirty="0"/>
                    </a:p>
                  </a:txBody>
                  <a:tcPr/>
                </a:tc>
                <a:tc>
                  <a:txBody>
                    <a:bodyPr/>
                    <a:lstStyle/>
                    <a:p>
                      <a:r>
                        <a:rPr lang="en-US" sz="1200" dirty="0" smtClean="0"/>
                        <a:t>1</a:t>
                      </a:r>
                      <a:endParaRPr lang="en-US" sz="1200" dirty="0"/>
                    </a:p>
                  </a:txBody>
                  <a:tcPr/>
                </a:tc>
              </a:tr>
              <a:tr h="370840">
                <a:tc>
                  <a:txBody>
                    <a:bodyPr/>
                    <a:lstStyle/>
                    <a:p>
                      <a:r>
                        <a:rPr lang="en-US" sz="1200" dirty="0" smtClean="0"/>
                        <a:t>7</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‘Optional (New)’</a:t>
                      </a:r>
                    </a:p>
                  </a:txBody>
                  <a:tcPr/>
                </a:tc>
                <a:tc>
                  <a:txBody>
                    <a:bodyPr/>
                    <a:lstStyle/>
                    <a:p>
                      <a:r>
                        <a:rPr lang="en-US" sz="1200" dirty="0" smtClean="0"/>
                        <a:t>6</a:t>
                      </a:r>
                      <a:endParaRPr lang="en-US" sz="1200" dirty="0"/>
                    </a:p>
                  </a:txBody>
                  <a:tcPr/>
                </a:tc>
              </a:tr>
              <a:tr h="370840">
                <a:tc>
                  <a:txBody>
                    <a:bodyPr/>
                    <a:lstStyle/>
                    <a:p>
                      <a:r>
                        <a:rPr lang="en-US" sz="1200" dirty="0" smtClean="0"/>
                        <a:t>8</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‘Optional (Old)’</a:t>
                      </a:r>
                    </a:p>
                  </a:txBody>
                  <a:tcPr/>
                </a:tc>
                <a:tc>
                  <a:txBody>
                    <a:bodyPr/>
                    <a:lstStyle/>
                    <a:p>
                      <a:r>
                        <a:rPr lang="en-US" sz="1200" dirty="0" smtClean="0"/>
                        <a:t>6</a:t>
                      </a:r>
                      <a:endParaRPr lang="en-US" sz="1200" dirty="0"/>
                    </a:p>
                  </a:txBody>
                  <a:tcPr/>
                </a:tc>
              </a:tr>
              <a:tr h="370840">
                <a:tc>
                  <a:txBody>
                    <a:bodyPr/>
                    <a:lstStyle/>
                    <a:p>
                      <a:r>
                        <a:rPr lang="en-US" sz="1200" dirty="0" smtClean="0"/>
                        <a:t>9</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‘Optional (Really Old)’</a:t>
                      </a:r>
                    </a:p>
                  </a:txBody>
                  <a:tcPr/>
                </a:tc>
                <a:tc>
                  <a:txBody>
                    <a:bodyPr/>
                    <a:lstStyle/>
                    <a:p>
                      <a:r>
                        <a:rPr lang="en-US" sz="1200" dirty="0" smtClean="0"/>
                        <a:t>6</a:t>
                      </a:r>
                      <a:endParaRPr lang="en-US" sz="1200" dirty="0"/>
                    </a:p>
                  </a:txBody>
                  <a:tcPr/>
                </a:tc>
              </a:tr>
            </a:tbl>
          </a:graphicData>
        </a:graphic>
      </p:graphicFrame>
      <p:sp>
        <p:nvSpPr>
          <p:cNvPr id="5" name="TextBox 4"/>
          <p:cNvSpPr txBox="1"/>
          <p:nvPr/>
        </p:nvSpPr>
        <p:spPr>
          <a:xfrm>
            <a:off x="613288" y="1600200"/>
            <a:ext cx="1063112" cy="369332"/>
          </a:xfrm>
          <a:prstGeom prst="rect">
            <a:avLst/>
          </a:prstGeom>
          <a:noFill/>
        </p:spPr>
        <p:txBody>
          <a:bodyPr wrap="none" rtlCol="0">
            <a:spAutoFit/>
          </a:bodyPr>
          <a:lstStyle/>
          <a:p>
            <a:r>
              <a:rPr lang="en-US" dirty="0" smtClean="0"/>
              <a:t>category</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64871622"/>
              </p:ext>
            </p:extLst>
          </p:nvPr>
        </p:nvGraphicFramePr>
        <p:xfrm>
          <a:off x="5257800" y="1981200"/>
          <a:ext cx="1905000" cy="1854200"/>
        </p:xfrm>
        <a:graphic>
          <a:graphicData uri="http://schemas.openxmlformats.org/drawingml/2006/table">
            <a:tbl>
              <a:tblPr firstRow="1" bandRow="1">
                <a:tableStyleId>{5C22544A-7EE6-4342-B048-85BDC9FD1C3A}</a:tableStyleId>
              </a:tblPr>
              <a:tblGrid>
                <a:gridCol w="1066800"/>
                <a:gridCol w="838200"/>
              </a:tblGrid>
              <a:tr h="370840">
                <a:tc>
                  <a:txBody>
                    <a:bodyPr/>
                    <a:lstStyle/>
                    <a:p>
                      <a:pPr algn="ctr"/>
                      <a:r>
                        <a:rPr lang="en-US" sz="1200" dirty="0" err="1" smtClean="0"/>
                        <a:t>category_id</a:t>
                      </a:r>
                      <a:endParaRPr lang="en-US" sz="1200" dirty="0"/>
                    </a:p>
                  </a:txBody>
                  <a:tcPr/>
                </a:tc>
                <a:tc>
                  <a:txBody>
                    <a:bodyPr/>
                    <a:lstStyle/>
                    <a:p>
                      <a:pPr algn="ctr"/>
                      <a:r>
                        <a:rPr lang="en-US" sz="1200" smtClean="0"/>
                        <a:t>book_id</a:t>
                      </a:r>
                      <a:endParaRPr lang="en-US" sz="1200" dirty="0"/>
                    </a:p>
                  </a:txBody>
                  <a:tcPr/>
                </a:tc>
              </a:tr>
              <a:tr h="370840">
                <a:tc>
                  <a:txBody>
                    <a:bodyPr/>
                    <a:lstStyle/>
                    <a:p>
                      <a:r>
                        <a:rPr lang="en-US" sz="1200" dirty="0" smtClean="0"/>
                        <a:t>7</a:t>
                      </a:r>
                      <a:endParaRPr lang="en-US" sz="1200" dirty="0"/>
                    </a:p>
                  </a:txBody>
                  <a:tcPr/>
                </a:tc>
                <a:tc>
                  <a:txBody>
                    <a:bodyPr/>
                    <a:lstStyle/>
                    <a:p>
                      <a:r>
                        <a:rPr lang="en-US" sz="1200" dirty="0" smtClean="0"/>
                        <a:t>1</a:t>
                      </a:r>
                      <a:endParaRPr lang="en-US" sz="1200" dirty="0"/>
                    </a:p>
                  </a:txBody>
                  <a:tcPr/>
                </a:tc>
              </a:tr>
              <a:tr h="370840">
                <a:tc>
                  <a:txBody>
                    <a:bodyPr/>
                    <a:lstStyle/>
                    <a:p>
                      <a:r>
                        <a:rPr lang="en-US" sz="1200" dirty="0" smtClean="0"/>
                        <a:t>3</a:t>
                      </a:r>
                      <a:endParaRPr lang="en-US" sz="1200" dirty="0"/>
                    </a:p>
                  </a:txBody>
                  <a:tcPr/>
                </a:tc>
                <a:tc>
                  <a:txBody>
                    <a:bodyPr/>
                    <a:lstStyle/>
                    <a:p>
                      <a:r>
                        <a:rPr lang="en-US" sz="1200" dirty="0" smtClean="0"/>
                        <a:t>2</a:t>
                      </a:r>
                      <a:endParaRPr lang="en-US" sz="1200" dirty="0"/>
                    </a:p>
                  </a:txBody>
                  <a:tcPr/>
                </a:tc>
              </a:tr>
              <a:tr h="370840">
                <a:tc>
                  <a:txBody>
                    <a:bodyPr/>
                    <a:lstStyle/>
                    <a:p>
                      <a:r>
                        <a:rPr lang="en-US" sz="1200" dirty="0" smtClean="0"/>
                        <a:t>8</a:t>
                      </a:r>
                      <a:endParaRPr lang="en-US" sz="1200" dirty="0"/>
                    </a:p>
                  </a:txBody>
                  <a:tcPr/>
                </a:tc>
                <a:tc>
                  <a:txBody>
                    <a:bodyPr/>
                    <a:lstStyle/>
                    <a:p>
                      <a:r>
                        <a:rPr lang="en-US" sz="1200" smtClean="0"/>
                        <a:t>3</a:t>
                      </a:r>
                      <a:endParaRPr lang="en-US" sz="1200"/>
                    </a:p>
                  </a:txBody>
                  <a:tcPr/>
                </a:tc>
              </a:tr>
              <a:tr h="370840">
                <a:tc>
                  <a:txBody>
                    <a:bodyPr/>
                    <a:lstStyle/>
                    <a:p>
                      <a:r>
                        <a:rPr lang="en-US" sz="1200" dirty="0" smtClean="0"/>
                        <a:t>5</a:t>
                      </a:r>
                      <a:endParaRPr lang="en-US" sz="1200" dirty="0"/>
                    </a:p>
                  </a:txBody>
                  <a:tcPr/>
                </a:tc>
                <a:tc>
                  <a:txBody>
                    <a:bodyPr/>
                    <a:lstStyle/>
                    <a:p>
                      <a:r>
                        <a:rPr lang="en-US" sz="1200" dirty="0" smtClean="0"/>
                        <a:t>4</a:t>
                      </a:r>
                      <a:endParaRPr lang="en-US" sz="1200" dirty="0"/>
                    </a:p>
                  </a:txBody>
                  <a:tcPr/>
                </a:tc>
              </a:tr>
            </a:tbl>
          </a:graphicData>
        </a:graphic>
      </p:graphicFrame>
      <p:sp>
        <p:nvSpPr>
          <p:cNvPr id="7" name="TextBox 6"/>
          <p:cNvSpPr txBox="1"/>
          <p:nvPr/>
        </p:nvSpPr>
        <p:spPr>
          <a:xfrm>
            <a:off x="5334000" y="1600200"/>
            <a:ext cx="1688283" cy="369332"/>
          </a:xfrm>
          <a:prstGeom prst="rect">
            <a:avLst/>
          </a:prstGeom>
          <a:noFill/>
        </p:spPr>
        <p:txBody>
          <a:bodyPr wrap="none" rtlCol="0">
            <a:spAutoFit/>
          </a:bodyPr>
          <a:lstStyle/>
          <a:p>
            <a:r>
              <a:rPr lang="en-US" dirty="0" err="1" smtClean="0"/>
              <a:t>category_book</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r>
              <a:rPr lang="en-US" dirty="0" smtClean="0"/>
              <a:t>SQL – Structured Query Language</a:t>
            </a:r>
            <a:endParaRPr lang="en-US" dirty="0"/>
          </a:p>
        </p:txBody>
      </p:sp>
      <p:sp>
        <p:nvSpPr>
          <p:cNvPr id="3" name="Content Placeholder 2"/>
          <p:cNvSpPr>
            <a:spLocks noGrp="1"/>
          </p:cNvSpPr>
          <p:nvPr>
            <p:ph sz="quarter" idx="1"/>
          </p:nvPr>
        </p:nvSpPr>
        <p:spPr/>
        <p:txBody>
          <a:bodyPr>
            <a:normAutofit/>
          </a:bodyPr>
          <a:lstStyle/>
          <a:p>
            <a:r>
              <a:rPr lang="en-US" dirty="0" smtClean="0"/>
              <a:t>Language for performing relational database operations</a:t>
            </a:r>
          </a:p>
          <a:p>
            <a:pPr lvl="1"/>
            <a:r>
              <a:rPr lang="en-US" dirty="0" smtClean="0"/>
              <a:t>Create tables</a:t>
            </a:r>
          </a:p>
          <a:p>
            <a:pPr lvl="1"/>
            <a:r>
              <a:rPr lang="en-US" dirty="0" smtClean="0"/>
              <a:t>Delete tables</a:t>
            </a:r>
          </a:p>
          <a:p>
            <a:pPr lvl="1"/>
            <a:r>
              <a:rPr lang="en-US" dirty="0" smtClean="0"/>
              <a:t>Insert rows</a:t>
            </a:r>
          </a:p>
          <a:p>
            <a:pPr lvl="1"/>
            <a:r>
              <a:rPr lang="en-US" dirty="0" smtClean="0"/>
              <a:t>Update rows</a:t>
            </a:r>
          </a:p>
          <a:p>
            <a:pPr lvl="1"/>
            <a:r>
              <a:rPr lang="en-US" dirty="0" smtClean="0"/>
              <a:t>Delete rows</a:t>
            </a:r>
          </a:p>
          <a:p>
            <a:pPr lvl="1"/>
            <a:r>
              <a:rPr lang="en-US" dirty="0" smtClean="0"/>
              <a:t>Query for matching rows</a:t>
            </a:r>
          </a:p>
          <a:p>
            <a:pPr lvl="1"/>
            <a:r>
              <a:rPr lang="en-US" dirty="0" smtClean="0"/>
              <a:t>Much more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dirty="0" smtClean="0"/>
              <a:t>SQL Data Types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a:t>Each column in an SQL table declares the </a:t>
            </a:r>
            <a:r>
              <a:rPr lang="en-US" dirty="0" smtClean="0"/>
              <a:t>type </a:t>
            </a:r>
            <a:r>
              <a:rPr lang="en-US" dirty="0"/>
              <a:t>that column may contain. </a:t>
            </a:r>
            <a:endParaRPr lang="en-US" dirty="0" smtClean="0"/>
          </a:p>
          <a:p>
            <a:r>
              <a:rPr lang="en-US" b="1" dirty="0" smtClean="0"/>
              <a:t>Character </a:t>
            </a:r>
            <a:r>
              <a:rPr lang="en-US" b="1" dirty="0"/>
              <a:t>strings</a:t>
            </a:r>
          </a:p>
          <a:p>
            <a:r>
              <a:rPr lang="en-US" dirty="0"/>
              <a:t>CHARACTER(</a:t>
            </a:r>
            <a:r>
              <a:rPr lang="en-US" i="1" dirty="0"/>
              <a:t>n</a:t>
            </a:r>
            <a:r>
              <a:rPr lang="en-US" dirty="0"/>
              <a:t>) or CHAR(</a:t>
            </a:r>
            <a:r>
              <a:rPr lang="en-US" i="1" dirty="0"/>
              <a:t>n</a:t>
            </a:r>
            <a:r>
              <a:rPr lang="en-US" dirty="0"/>
              <a:t>) — fixed-width </a:t>
            </a:r>
            <a:r>
              <a:rPr lang="en-US" i="1" dirty="0"/>
              <a:t>n</a:t>
            </a:r>
            <a:r>
              <a:rPr lang="en-US" dirty="0"/>
              <a:t>-character string, padded with spaces as needed</a:t>
            </a:r>
          </a:p>
          <a:p>
            <a:r>
              <a:rPr lang="en-US" dirty="0"/>
              <a:t>CHARACTER VARYING(</a:t>
            </a:r>
            <a:r>
              <a:rPr lang="en-US" i="1" dirty="0"/>
              <a:t>n</a:t>
            </a:r>
            <a:r>
              <a:rPr lang="en-US" dirty="0"/>
              <a:t>) or VARCHAR(</a:t>
            </a:r>
            <a:r>
              <a:rPr lang="en-US" i="1" dirty="0"/>
              <a:t>n</a:t>
            </a:r>
            <a:r>
              <a:rPr lang="en-US" dirty="0"/>
              <a:t>) — variable-width string with a maximum size of </a:t>
            </a:r>
            <a:r>
              <a:rPr lang="en-US" i="1" dirty="0"/>
              <a:t>n</a:t>
            </a:r>
            <a:r>
              <a:rPr lang="en-US" dirty="0"/>
              <a:t> characters</a:t>
            </a:r>
          </a:p>
          <a:p>
            <a:r>
              <a:rPr lang="en-US" dirty="0"/>
              <a:t>NATIONAL CHARACTER(</a:t>
            </a:r>
            <a:r>
              <a:rPr lang="en-US" i="1" dirty="0"/>
              <a:t>n</a:t>
            </a:r>
            <a:r>
              <a:rPr lang="en-US" dirty="0"/>
              <a:t>) or NCHAR(</a:t>
            </a:r>
            <a:r>
              <a:rPr lang="en-US" i="1" dirty="0"/>
              <a:t>n</a:t>
            </a:r>
            <a:r>
              <a:rPr lang="en-US" dirty="0"/>
              <a:t>) — fixed width string supporting an international character set</a:t>
            </a:r>
          </a:p>
          <a:p>
            <a:r>
              <a:rPr lang="en-US" dirty="0"/>
              <a:t>NATIONAL CHARACTER VARYING(</a:t>
            </a:r>
            <a:r>
              <a:rPr lang="en-US" i="1" dirty="0"/>
              <a:t>n</a:t>
            </a:r>
            <a:r>
              <a:rPr lang="en-US" dirty="0"/>
              <a:t>) or NVARCHAR(</a:t>
            </a:r>
            <a:r>
              <a:rPr lang="en-US" i="1" dirty="0"/>
              <a:t>n</a:t>
            </a:r>
            <a:r>
              <a:rPr lang="en-US" dirty="0"/>
              <a:t>) — variable-width NCHAR string</a:t>
            </a:r>
          </a:p>
          <a:p>
            <a:r>
              <a:rPr lang="en-US" b="1" dirty="0" smtClean="0"/>
              <a:t>Bit </a:t>
            </a:r>
            <a:r>
              <a:rPr lang="en-US" b="1" dirty="0"/>
              <a:t>strings</a:t>
            </a:r>
          </a:p>
          <a:p>
            <a:r>
              <a:rPr lang="en-US" dirty="0"/>
              <a:t>BIT(</a:t>
            </a:r>
            <a:r>
              <a:rPr lang="en-US" i="1" dirty="0"/>
              <a:t>n</a:t>
            </a:r>
            <a:r>
              <a:rPr lang="en-US" dirty="0"/>
              <a:t>) — an array of </a:t>
            </a:r>
            <a:r>
              <a:rPr lang="en-US" i="1" dirty="0"/>
              <a:t>n</a:t>
            </a:r>
            <a:r>
              <a:rPr lang="en-US" dirty="0"/>
              <a:t> bits</a:t>
            </a:r>
          </a:p>
          <a:p>
            <a:r>
              <a:rPr lang="en-US" dirty="0"/>
              <a:t>BIT VARYING(</a:t>
            </a:r>
            <a:r>
              <a:rPr lang="en-US" i="1" dirty="0"/>
              <a:t>n</a:t>
            </a:r>
            <a:r>
              <a:rPr lang="en-US" dirty="0"/>
              <a:t>) — an array of up to </a:t>
            </a:r>
            <a:r>
              <a:rPr lang="en-US" i="1" dirty="0"/>
              <a:t>n</a:t>
            </a:r>
            <a:r>
              <a:rPr lang="en-US" dirty="0"/>
              <a:t> bits</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dirty="0" smtClean="0"/>
              <a:t>SQL Data Types</a:t>
            </a:r>
            <a:endParaRPr lang="en-US" dirty="0"/>
          </a:p>
        </p:txBody>
      </p:sp>
      <p:sp>
        <p:nvSpPr>
          <p:cNvPr id="3" name="Content Placeholder 2"/>
          <p:cNvSpPr>
            <a:spLocks noGrp="1"/>
          </p:cNvSpPr>
          <p:nvPr>
            <p:ph sz="quarter" idx="1"/>
          </p:nvPr>
        </p:nvSpPr>
        <p:spPr/>
        <p:txBody>
          <a:bodyPr>
            <a:normAutofit/>
          </a:bodyPr>
          <a:lstStyle/>
          <a:p>
            <a:r>
              <a:rPr lang="en-US" b="1" dirty="0" smtClean="0"/>
              <a:t>Numbers</a:t>
            </a:r>
            <a:endParaRPr lang="en-US" b="1" dirty="0"/>
          </a:p>
          <a:p>
            <a:r>
              <a:rPr lang="en-US" dirty="0"/>
              <a:t>INTEGER and SMALLINT</a:t>
            </a:r>
          </a:p>
          <a:p>
            <a:r>
              <a:rPr lang="en-US" dirty="0"/>
              <a:t>FLOAT, REAL and DOUBLE PRECISION</a:t>
            </a:r>
          </a:p>
          <a:p>
            <a:r>
              <a:rPr lang="en-US" dirty="0"/>
              <a:t>NUMERIC(</a:t>
            </a:r>
            <a:r>
              <a:rPr lang="en-US" i="1" dirty="0"/>
              <a:t>precision</a:t>
            </a:r>
            <a:r>
              <a:rPr lang="en-US" dirty="0"/>
              <a:t>, </a:t>
            </a:r>
            <a:r>
              <a:rPr lang="en-US" i="1" dirty="0"/>
              <a:t>scale</a:t>
            </a:r>
            <a:r>
              <a:rPr lang="en-US" dirty="0"/>
              <a:t>) or DECIMAL(</a:t>
            </a:r>
            <a:r>
              <a:rPr lang="en-US" i="1" dirty="0"/>
              <a:t>precision</a:t>
            </a:r>
            <a:r>
              <a:rPr lang="en-US" dirty="0"/>
              <a:t>, </a:t>
            </a:r>
            <a:r>
              <a:rPr lang="en-US" i="1" dirty="0"/>
              <a:t>scale</a:t>
            </a:r>
            <a:r>
              <a:rPr lang="en-US" dirty="0"/>
              <a:t>)</a:t>
            </a:r>
          </a:p>
          <a:p>
            <a:r>
              <a:rPr lang="en-US" b="1" dirty="0"/>
              <a:t>Large objects</a:t>
            </a:r>
          </a:p>
          <a:p>
            <a:r>
              <a:rPr lang="en-US" dirty="0"/>
              <a:t>BLOB</a:t>
            </a:r>
          </a:p>
          <a:p>
            <a:r>
              <a:rPr lang="en-US" dirty="0"/>
              <a:t>CLOB</a:t>
            </a:r>
          </a:p>
          <a:p>
            <a:endParaRPr lang="en-US" dirty="0"/>
          </a:p>
        </p:txBody>
      </p:sp>
    </p:spTree>
    <p:extLst>
      <p:ext uri="{BB962C8B-B14F-4D97-AF65-F5344CB8AC3E}">
        <p14:creationId xmlns:p14="http://schemas.microsoft.com/office/powerpoint/2010/main" val="366331870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dirty="0" smtClean="0"/>
              <a:t>SQL Data Types</a:t>
            </a:r>
            <a:endParaRPr lang="en-US" dirty="0"/>
          </a:p>
        </p:txBody>
      </p:sp>
      <p:sp>
        <p:nvSpPr>
          <p:cNvPr id="3" name="Content Placeholder 2"/>
          <p:cNvSpPr>
            <a:spLocks noGrp="1"/>
          </p:cNvSpPr>
          <p:nvPr>
            <p:ph sz="quarter" idx="1"/>
          </p:nvPr>
        </p:nvSpPr>
        <p:spPr/>
        <p:txBody>
          <a:bodyPr>
            <a:normAutofit lnSpcReduction="10000"/>
          </a:bodyPr>
          <a:lstStyle/>
          <a:p>
            <a:r>
              <a:rPr lang="en-US" b="1" dirty="0" smtClean="0"/>
              <a:t>Date </a:t>
            </a:r>
            <a:r>
              <a:rPr lang="en-US" b="1" dirty="0"/>
              <a:t>and time</a:t>
            </a:r>
          </a:p>
          <a:p>
            <a:r>
              <a:rPr lang="en-US" dirty="0"/>
              <a:t>DATE — for date values (e.g., 2011-05-03)</a:t>
            </a:r>
          </a:p>
          <a:p>
            <a:r>
              <a:rPr lang="en-US" dirty="0"/>
              <a:t>TIME — for time values (e.g., 15:51:36). The granularity of the time value is usually a </a:t>
            </a:r>
            <a:r>
              <a:rPr lang="en-US" i="1" dirty="0"/>
              <a:t>tick</a:t>
            </a:r>
            <a:r>
              <a:rPr lang="en-US" dirty="0"/>
              <a:t> (100 nanoseconds).</a:t>
            </a:r>
          </a:p>
          <a:p>
            <a:r>
              <a:rPr lang="en-US" dirty="0"/>
              <a:t>TIME WITH TIME ZONE or TIMETZ — the same as TIME, but including details about the time zone in question.</a:t>
            </a:r>
          </a:p>
          <a:p>
            <a:r>
              <a:rPr lang="en-US" dirty="0"/>
              <a:t>TIMESTAMP — This is a DATE and a TIME put together in one variable (e.g., 2011-05-03 15:51:36).</a:t>
            </a:r>
          </a:p>
          <a:p>
            <a:r>
              <a:rPr lang="en-US" dirty="0"/>
              <a:t>TIMESTAMP WITH TIME ZONE or TIMESTAMPTZ — the same as TIMESTAMP, but including details about the time zone in question</a:t>
            </a:r>
            <a:r>
              <a:rPr lang="en-US" dirty="0" smtClean="0"/>
              <a:t>.</a:t>
            </a:r>
          </a:p>
          <a:p>
            <a:endParaRPr lang="en-US" dirty="0"/>
          </a:p>
        </p:txBody>
      </p:sp>
    </p:spTree>
    <p:extLst>
      <p:ext uri="{BB962C8B-B14F-4D97-AF65-F5344CB8AC3E}">
        <p14:creationId xmlns:p14="http://schemas.microsoft.com/office/powerpoint/2010/main" val="350888484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lstStyle/>
          <a:p>
            <a:r>
              <a:rPr lang="en-US" dirty="0" smtClean="0"/>
              <a:t>SQLite stores all data using the following data types</a:t>
            </a:r>
          </a:p>
          <a:p>
            <a:pPr lvl="1"/>
            <a:r>
              <a:rPr lang="en-US" dirty="0" smtClean="0"/>
              <a:t>INTEGER</a:t>
            </a:r>
          </a:p>
          <a:p>
            <a:pPr lvl="1"/>
            <a:r>
              <a:rPr lang="en-US" dirty="0" smtClean="0"/>
              <a:t>REAL</a:t>
            </a:r>
          </a:p>
          <a:p>
            <a:pPr lvl="1"/>
            <a:r>
              <a:rPr lang="en-US" dirty="0" smtClean="0"/>
              <a:t>TEXT</a:t>
            </a:r>
          </a:p>
          <a:p>
            <a:pPr lvl="1"/>
            <a:r>
              <a:rPr lang="en-US" dirty="0" smtClean="0"/>
              <a:t>BLOB</a:t>
            </a:r>
          </a:p>
          <a:p>
            <a:r>
              <a:rPr lang="en-US" dirty="0" smtClean="0"/>
              <a:t>SQLite supports the standard SQL data types by mapping them onto the INTEGER, REAL, TEXT, and BLOB types</a:t>
            </a:r>
          </a:p>
          <a:p>
            <a:pPr lvl="1"/>
            <a:endParaRPr lang="en-US" dirty="0"/>
          </a:p>
        </p:txBody>
      </p:sp>
      <p:sp>
        <p:nvSpPr>
          <p:cNvPr id="3" name="Title 2"/>
          <p:cNvSpPr>
            <a:spLocks noGrp="1"/>
          </p:cNvSpPr>
          <p:nvPr>
            <p:ph type="title"/>
          </p:nvPr>
        </p:nvSpPr>
        <p:spPr/>
        <p:txBody>
          <a:bodyPr/>
          <a:lstStyle/>
          <a:p>
            <a:r>
              <a:rPr lang="en-US" dirty="0" smtClean="0"/>
              <a:t>SQLite Data Types</a:t>
            </a:r>
            <a:endParaRPr lang="en-US" dirty="0"/>
          </a:p>
        </p:txBody>
      </p:sp>
    </p:spTree>
    <p:extLst>
      <p:ext uri="{BB962C8B-B14F-4D97-AF65-F5344CB8AC3E}">
        <p14:creationId xmlns:p14="http://schemas.microsoft.com/office/powerpoint/2010/main" val="148751766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dirty="0" smtClean="0"/>
              <a:t>Creating and Deleting Tables</a:t>
            </a:r>
            <a:endParaRPr lang="en-US" dirty="0"/>
          </a:p>
        </p:txBody>
      </p:sp>
      <p:sp>
        <p:nvSpPr>
          <p:cNvPr id="3" name="Content Placeholder 2"/>
          <p:cNvSpPr>
            <a:spLocks noGrp="1"/>
          </p:cNvSpPr>
          <p:nvPr>
            <p:ph sz="quarter" idx="1"/>
          </p:nvPr>
        </p:nvSpPr>
        <p:spPr/>
        <p:txBody>
          <a:bodyPr/>
          <a:lstStyle/>
          <a:p>
            <a:r>
              <a:rPr lang="en-US" dirty="0" smtClean="0"/>
              <a:t>CREATE TABLE</a:t>
            </a:r>
          </a:p>
          <a:p>
            <a:pPr lvl="1"/>
            <a:r>
              <a:rPr lang="en-US" dirty="0" smtClean="0">
                <a:hlinkClick r:id="rId2" action="ppaction://hlinkfile"/>
              </a:rPr>
              <a:t>Book Club Example</a:t>
            </a:r>
            <a:endParaRPr lang="en-US" dirty="0" smtClean="0"/>
          </a:p>
          <a:p>
            <a:pPr lvl="1"/>
            <a:r>
              <a:rPr lang="en-US" dirty="0" smtClean="0"/>
              <a:t>NULL</a:t>
            </a:r>
          </a:p>
          <a:p>
            <a:pPr lvl="1"/>
            <a:r>
              <a:rPr lang="en-US" dirty="0" smtClean="0"/>
              <a:t>Primary Keys</a:t>
            </a:r>
          </a:p>
          <a:p>
            <a:endParaRPr lang="en-US" dirty="0" smtClean="0"/>
          </a:p>
          <a:p>
            <a:r>
              <a:rPr lang="en-US" dirty="0" smtClean="0"/>
              <a:t>DROP TABLE</a:t>
            </a:r>
          </a:p>
          <a:p>
            <a:pPr lvl="1"/>
            <a:r>
              <a:rPr lang="en-US" dirty="0" smtClean="0">
                <a:hlinkClick r:id="rId3" action="ppaction://hlinkfile"/>
              </a:rPr>
              <a:t>Book Club Example</a:t>
            </a:r>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r>
              <a:rPr lang="en-US" dirty="0" smtClean="0"/>
              <a:t>Modeling Object Relationships</a:t>
            </a:r>
            <a:endParaRPr lang="en-US" dirty="0"/>
          </a:p>
        </p:txBody>
      </p:sp>
      <p:sp>
        <p:nvSpPr>
          <p:cNvPr id="3" name="Content Placeholder 2"/>
          <p:cNvSpPr>
            <a:spLocks noGrp="1"/>
          </p:cNvSpPr>
          <p:nvPr>
            <p:ph sz="quarter" idx="1"/>
          </p:nvPr>
        </p:nvSpPr>
        <p:spPr/>
        <p:txBody>
          <a:bodyPr>
            <a:normAutofit/>
          </a:bodyPr>
          <a:lstStyle/>
          <a:p>
            <a:r>
              <a:rPr lang="en-US" dirty="0" smtClean="0"/>
              <a:t>Connections between objects are represented using </a:t>
            </a:r>
            <a:r>
              <a:rPr lang="en-US" u="sng" dirty="0" smtClean="0"/>
              <a:t>foreign keys</a:t>
            </a:r>
          </a:p>
          <a:p>
            <a:r>
              <a:rPr lang="en-US" dirty="0" smtClean="0"/>
              <a:t>Foreign Key: A column in table T</a:t>
            </a:r>
            <a:r>
              <a:rPr lang="en-US" baseline="-25000" dirty="0" smtClean="0"/>
              <a:t>1</a:t>
            </a:r>
            <a:r>
              <a:rPr lang="en-US" dirty="0" smtClean="0"/>
              <a:t> stores primary keys of objects in table T</a:t>
            </a:r>
            <a:r>
              <a:rPr lang="en-US" baseline="-25000" dirty="0" smtClean="0"/>
              <a:t>2</a:t>
            </a:r>
            <a:endParaRPr lang="en-US" dirty="0" smtClean="0"/>
          </a:p>
          <a:p>
            <a:r>
              <a:rPr lang="en-US" dirty="0" smtClean="0">
                <a:hlinkClick r:id="rId2" action="ppaction://hlinkfile"/>
              </a:rPr>
              <a:t>Book Club Examples</a:t>
            </a:r>
            <a:endParaRPr lang="en-US" dirty="0" smtClean="0"/>
          </a:p>
          <a:p>
            <a:pPr lvl="1"/>
            <a:r>
              <a:rPr lang="en-US" dirty="0" smtClean="0"/>
              <a:t>Reading table stores Member and Book keys</a:t>
            </a:r>
          </a:p>
          <a:p>
            <a:pPr lvl="1"/>
            <a:r>
              <a:rPr lang="en-US" dirty="0" smtClean="0"/>
              <a:t>Category table stores parent Category key</a:t>
            </a:r>
          </a:p>
          <a:p>
            <a:pPr lvl="1"/>
            <a:r>
              <a:rPr lang="en-US" dirty="0" err="1" smtClean="0"/>
              <a:t>Category_Book</a:t>
            </a:r>
            <a:r>
              <a:rPr lang="en-US" dirty="0" smtClean="0"/>
              <a:t> table stores Category and Book keys</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dirty="0" smtClean="0"/>
              <a:t>Persistence Strategies</a:t>
            </a:r>
            <a:endParaRPr lang="en-US" dirty="0"/>
          </a:p>
        </p:txBody>
      </p:sp>
      <p:sp>
        <p:nvSpPr>
          <p:cNvPr id="3" name="Content Placeholder 2"/>
          <p:cNvSpPr>
            <a:spLocks noGrp="1"/>
          </p:cNvSpPr>
          <p:nvPr>
            <p:ph sz="quarter" idx="1"/>
          </p:nvPr>
        </p:nvSpPr>
        <p:spPr/>
        <p:txBody>
          <a:bodyPr>
            <a:normAutofit/>
          </a:bodyPr>
          <a:lstStyle/>
          <a:p>
            <a:r>
              <a:rPr lang="en-US" dirty="0" smtClean="0"/>
              <a:t>There are many strategies a program can use for persisting its in-memory object model</a:t>
            </a:r>
          </a:p>
          <a:p>
            <a:pPr lvl="1"/>
            <a:endParaRPr lang="en-US" dirty="0" smtClean="0"/>
          </a:p>
          <a:p>
            <a:pPr lvl="1"/>
            <a:r>
              <a:rPr lang="en-US" dirty="0" smtClean="0"/>
              <a:t>Approach #1 – Full in-memory object model with bulk updates</a:t>
            </a:r>
          </a:p>
          <a:p>
            <a:pPr lvl="1"/>
            <a:endParaRPr lang="en-US" dirty="0" smtClean="0"/>
          </a:p>
          <a:p>
            <a:pPr lvl="1"/>
            <a:r>
              <a:rPr lang="en-US" dirty="0" smtClean="0"/>
              <a:t>Approach #2 – Full in-memory object model with incremental updates</a:t>
            </a:r>
          </a:p>
          <a:p>
            <a:pPr lvl="1"/>
            <a:endParaRPr lang="en-US" dirty="0" smtClean="0"/>
          </a:p>
          <a:p>
            <a:pPr lvl="1"/>
            <a:r>
              <a:rPr lang="en-US" dirty="0" smtClean="0"/>
              <a:t>Approach #3 – Partial in-memory object model with incremental updates</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r>
              <a:rPr lang="en-US" dirty="0" smtClean="0"/>
              <a:t>Modeling Object Relationships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Types of Object Relationships</a:t>
            </a:r>
          </a:p>
          <a:p>
            <a:pPr lvl="1"/>
            <a:r>
              <a:rPr lang="en-US" dirty="0" smtClean="0"/>
              <a:t>One-to-One</a:t>
            </a:r>
          </a:p>
          <a:p>
            <a:pPr lvl="2"/>
            <a:r>
              <a:rPr lang="en-US" dirty="0" smtClean="0"/>
              <a:t>A Person has one Head; A Head belongs to one Person</a:t>
            </a:r>
          </a:p>
          <a:p>
            <a:pPr lvl="2"/>
            <a:r>
              <a:rPr lang="en-US" dirty="0" smtClean="0"/>
              <a:t>Either table contains a foreign key referencing the other table</a:t>
            </a:r>
          </a:p>
          <a:p>
            <a:pPr lvl="1"/>
            <a:r>
              <a:rPr lang="en-US" dirty="0" smtClean="0"/>
              <a:t>One-to-Many</a:t>
            </a:r>
          </a:p>
          <a:p>
            <a:pPr lvl="2"/>
            <a:r>
              <a:rPr lang="en-US" dirty="0" smtClean="0"/>
              <a:t>A Category has many sub Categories; a Category has one parent Category</a:t>
            </a:r>
          </a:p>
          <a:p>
            <a:pPr lvl="2"/>
            <a:r>
              <a:rPr lang="en-US" dirty="0" smtClean="0"/>
              <a:t>The “Many” table contains a foreign key referencing the “One” table</a:t>
            </a:r>
          </a:p>
          <a:p>
            <a:pPr lvl="1"/>
            <a:r>
              <a:rPr lang="en-US" dirty="0" smtClean="0"/>
              <a:t>Many-to-Many</a:t>
            </a:r>
          </a:p>
          <a:p>
            <a:pPr lvl="2"/>
            <a:r>
              <a:rPr lang="en-US" dirty="0" smtClean="0"/>
              <a:t>A Member has read many Books; A Book has been read by many Members</a:t>
            </a:r>
          </a:p>
          <a:p>
            <a:pPr lvl="2"/>
            <a:r>
              <a:rPr lang="en-US" dirty="0" smtClean="0"/>
              <a:t>A Category contains many Books; A Book belongs to many Categories</a:t>
            </a:r>
          </a:p>
          <a:p>
            <a:pPr lvl="2"/>
            <a:r>
              <a:rPr lang="en-US" dirty="0" smtClean="0"/>
              <a:t>Create a “junction table” whose rows contain foreign keys of related objects</a:t>
            </a:r>
          </a:p>
          <a:p>
            <a:pPr lvl="1"/>
            <a:endParaRPr lang="en-US" dirty="0"/>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dirty="0" smtClean="0"/>
              <a:t>Inserting Data into Tables</a:t>
            </a:r>
            <a:endParaRPr lang="en-US" dirty="0"/>
          </a:p>
        </p:txBody>
      </p:sp>
      <p:sp>
        <p:nvSpPr>
          <p:cNvPr id="3" name="Content Placeholder 2"/>
          <p:cNvSpPr>
            <a:spLocks noGrp="1"/>
          </p:cNvSpPr>
          <p:nvPr>
            <p:ph sz="quarter" idx="1"/>
          </p:nvPr>
        </p:nvSpPr>
        <p:spPr/>
        <p:txBody>
          <a:bodyPr/>
          <a:lstStyle/>
          <a:p>
            <a:r>
              <a:rPr lang="en-US" dirty="0" smtClean="0"/>
              <a:t>INSERT</a:t>
            </a:r>
          </a:p>
          <a:p>
            <a:pPr lvl="1"/>
            <a:r>
              <a:rPr lang="en-US" dirty="0" smtClean="0">
                <a:hlinkClick r:id="rId2" action="ppaction://hlinkfile"/>
              </a:rPr>
              <a:t>Book Club Example</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dirty="0" smtClean="0"/>
              <a:t>Queries</a:t>
            </a:r>
            <a:endParaRPr lang="en-US" dirty="0"/>
          </a:p>
        </p:txBody>
      </p:sp>
      <p:sp>
        <p:nvSpPr>
          <p:cNvPr id="4" name="TextBox 3"/>
          <p:cNvSpPr txBox="1"/>
          <p:nvPr/>
        </p:nvSpPr>
        <p:spPr>
          <a:xfrm>
            <a:off x="1371600" y="2438400"/>
            <a:ext cx="5774851" cy="1754326"/>
          </a:xfrm>
          <a:prstGeom prst="rect">
            <a:avLst/>
          </a:prstGeom>
          <a:noFill/>
        </p:spPr>
        <p:txBody>
          <a:bodyPr wrap="none" rtlCol="0">
            <a:spAutoFit/>
          </a:bodyPr>
          <a:lstStyle/>
          <a:p>
            <a:r>
              <a:rPr lang="en-US" sz="3600" dirty="0" smtClean="0"/>
              <a:t>SELECT  Column, Column, …</a:t>
            </a:r>
          </a:p>
          <a:p>
            <a:r>
              <a:rPr lang="en-US" sz="3600" dirty="0" smtClean="0"/>
              <a:t>FROM  Table, Table, …</a:t>
            </a:r>
          </a:p>
          <a:p>
            <a:r>
              <a:rPr lang="en-US" sz="3600" dirty="0" smtClean="0"/>
              <a:t>WHERE  Condition</a:t>
            </a:r>
            <a:endParaRPr lang="en-US" sz="3600" dirty="0"/>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t>Queries</a:t>
            </a:r>
            <a:endParaRPr lang="en-US" dirty="0"/>
          </a:p>
        </p:txBody>
      </p:sp>
      <p:graphicFrame>
        <p:nvGraphicFramePr>
          <p:cNvPr id="4" name="Table 3"/>
          <p:cNvGraphicFramePr>
            <a:graphicFrameLocks noGrp="1"/>
          </p:cNvGraphicFramePr>
          <p:nvPr/>
        </p:nvGraphicFramePr>
        <p:xfrm>
          <a:off x="1676400" y="1066800"/>
          <a:ext cx="5791200" cy="1854200"/>
        </p:xfrm>
        <a:graphic>
          <a:graphicData uri="http://schemas.openxmlformats.org/drawingml/2006/table">
            <a:tbl>
              <a:tblPr firstRow="1" bandRow="1">
                <a:tableStyleId>{5C22544A-7EE6-4342-B048-85BDC9FD1C3A}</a:tableStyleId>
              </a:tblPr>
              <a:tblGrid>
                <a:gridCol w="381000"/>
                <a:gridCol w="2362200"/>
                <a:gridCol w="1447800"/>
                <a:gridCol w="1600200"/>
              </a:tblGrid>
              <a:tr h="370840">
                <a:tc>
                  <a:txBody>
                    <a:bodyPr/>
                    <a:lstStyle/>
                    <a:p>
                      <a:pPr algn="ctr"/>
                      <a:r>
                        <a:rPr lang="en-US" sz="1200" dirty="0" smtClean="0"/>
                        <a:t>id</a:t>
                      </a:r>
                      <a:endParaRPr lang="en-US" sz="1200" dirty="0"/>
                    </a:p>
                  </a:txBody>
                  <a:tcPr/>
                </a:tc>
                <a:tc>
                  <a:txBody>
                    <a:bodyPr/>
                    <a:lstStyle/>
                    <a:p>
                      <a:pPr algn="ctr"/>
                      <a:r>
                        <a:rPr lang="en-US" sz="1200" dirty="0" smtClean="0"/>
                        <a:t>title</a:t>
                      </a:r>
                      <a:endParaRPr lang="en-US" sz="1200" dirty="0"/>
                    </a:p>
                  </a:txBody>
                  <a:tcPr/>
                </a:tc>
                <a:tc>
                  <a:txBody>
                    <a:bodyPr/>
                    <a:lstStyle/>
                    <a:p>
                      <a:pPr algn="ctr"/>
                      <a:r>
                        <a:rPr lang="en-US" sz="1200" dirty="0" smtClean="0"/>
                        <a:t>author</a:t>
                      </a:r>
                      <a:endParaRPr lang="en-US" sz="1200" dirty="0"/>
                    </a:p>
                  </a:txBody>
                  <a:tcPr/>
                </a:tc>
                <a:tc>
                  <a:txBody>
                    <a:bodyPr/>
                    <a:lstStyle/>
                    <a:p>
                      <a:pPr algn="ctr"/>
                      <a:r>
                        <a:rPr lang="en-US" sz="1200" dirty="0" smtClean="0"/>
                        <a:t>genre</a:t>
                      </a:r>
                      <a:endParaRPr lang="en-US" sz="1200" dirty="0"/>
                    </a:p>
                  </a:txBody>
                  <a:tcPr/>
                </a:tc>
              </a:tr>
              <a:tr h="370840">
                <a:tc>
                  <a:txBody>
                    <a:bodyPr/>
                    <a:lstStyle/>
                    <a:p>
                      <a:r>
                        <a:rPr lang="en-US" sz="1200" dirty="0" smtClean="0"/>
                        <a:t>1</a:t>
                      </a:r>
                      <a:endParaRPr lang="en-US" sz="1200" dirty="0"/>
                    </a:p>
                  </a:txBody>
                  <a:tcPr/>
                </a:tc>
                <a:tc>
                  <a:txBody>
                    <a:bodyPr/>
                    <a:lstStyle/>
                    <a:p>
                      <a:r>
                        <a:rPr lang="en-US" sz="1200" dirty="0" smtClean="0"/>
                        <a:t>‘Decision</a:t>
                      </a:r>
                      <a:r>
                        <a:rPr lang="en-US" sz="1200" baseline="0" dirty="0" smtClean="0"/>
                        <a:t> Points’</a:t>
                      </a:r>
                      <a:endParaRPr lang="en-US" sz="1200" dirty="0"/>
                    </a:p>
                  </a:txBody>
                  <a:tcPr/>
                </a:tc>
                <a:tc>
                  <a:txBody>
                    <a:bodyPr/>
                    <a:lstStyle/>
                    <a:p>
                      <a:r>
                        <a:rPr lang="en-US" sz="1200" dirty="0" smtClean="0"/>
                        <a:t>‘George W.</a:t>
                      </a:r>
                      <a:r>
                        <a:rPr lang="en-US" sz="1200" baseline="0" dirty="0" smtClean="0"/>
                        <a:t> Bush’</a:t>
                      </a:r>
                      <a:endParaRPr lang="en-US" sz="1200" dirty="0"/>
                    </a:p>
                  </a:txBody>
                  <a:tcPr/>
                </a:tc>
                <a:tc>
                  <a:txBody>
                    <a:bodyPr/>
                    <a:lstStyle/>
                    <a:p>
                      <a:r>
                        <a:rPr lang="en-US" sz="1200" dirty="0" smtClean="0"/>
                        <a:t>‘</a:t>
                      </a:r>
                      <a:r>
                        <a:rPr lang="en-US" sz="1200" dirty="0" err="1" smtClean="0"/>
                        <a:t>NonFiction</a:t>
                      </a:r>
                      <a:r>
                        <a:rPr lang="en-US" sz="1200" dirty="0" smtClean="0"/>
                        <a:t>’</a:t>
                      </a:r>
                      <a:endParaRPr lang="en-US" sz="1200" dirty="0"/>
                    </a:p>
                  </a:txBody>
                  <a:tcPr/>
                </a:tc>
              </a:tr>
              <a:tr h="370840">
                <a:tc>
                  <a:txBody>
                    <a:bodyPr/>
                    <a:lstStyle/>
                    <a:p>
                      <a:r>
                        <a:rPr lang="en-US" sz="1200" dirty="0" smtClean="0"/>
                        <a:t>2</a:t>
                      </a:r>
                      <a:endParaRPr lang="en-US" sz="1200" dirty="0"/>
                    </a:p>
                  </a:txBody>
                  <a:tcPr/>
                </a:tc>
                <a:tc>
                  <a:txBody>
                    <a:bodyPr/>
                    <a:lstStyle/>
                    <a:p>
                      <a:r>
                        <a:rPr lang="en-US" sz="1200" dirty="0" smtClean="0"/>
                        <a:t>‘The Work and the Glory’</a:t>
                      </a:r>
                      <a:endParaRPr lang="en-US" sz="1200" dirty="0"/>
                    </a:p>
                  </a:txBody>
                  <a:tcPr/>
                </a:tc>
                <a:tc>
                  <a:txBody>
                    <a:bodyPr/>
                    <a:lstStyle/>
                    <a:p>
                      <a:r>
                        <a:rPr lang="en-US" sz="1200" dirty="0" smtClean="0"/>
                        <a:t>‘Gerald Lund’</a:t>
                      </a:r>
                      <a:endParaRPr lang="en-US" sz="1200" dirty="0"/>
                    </a:p>
                  </a:txBody>
                  <a:tcPr/>
                </a:tc>
                <a:tc>
                  <a:txBody>
                    <a:bodyPr/>
                    <a:lstStyle/>
                    <a:p>
                      <a:r>
                        <a:rPr lang="en-US" sz="1200" dirty="0" smtClean="0"/>
                        <a:t>‘</a:t>
                      </a:r>
                      <a:r>
                        <a:rPr lang="en-US" sz="1200" dirty="0" err="1" smtClean="0"/>
                        <a:t>HistoricalFiction</a:t>
                      </a:r>
                      <a:r>
                        <a:rPr lang="en-US" sz="1200" dirty="0" smtClean="0"/>
                        <a:t>’</a:t>
                      </a:r>
                      <a:endParaRPr lang="en-US" sz="1200" dirty="0"/>
                    </a:p>
                  </a:txBody>
                  <a:tcPr/>
                </a:tc>
              </a:tr>
              <a:tr h="370840">
                <a:tc>
                  <a:txBody>
                    <a:bodyPr/>
                    <a:lstStyle/>
                    <a:p>
                      <a:r>
                        <a:rPr lang="en-US" sz="1200" dirty="0" smtClean="0"/>
                        <a:t>3</a:t>
                      </a:r>
                      <a:endParaRPr lang="en-US" sz="1200" dirty="0"/>
                    </a:p>
                  </a:txBody>
                  <a:tcPr/>
                </a:tc>
                <a:tc>
                  <a:txBody>
                    <a:bodyPr/>
                    <a:lstStyle/>
                    <a:p>
                      <a:r>
                        <a:rPr lang="en-US" sz="1200" dirty="0" smtClean="0"/>
                        <a:t>‘Dracula’</a:t>
                      </a:r>
                      <a:endParaRPr lang="en-US" sz="1200" dirty="0"/>
                    </a:p>
                  </a:txBody>
                  <a:tcPr/>
                </a:tc>
                <a:tc>
                  <a:txBody>
                    <a:bodyPr/>
                    <a:lstStyle/>
                    <a:p>
                      <a:r>
                        <a:rPr lang="en-US" sz="1200" dirty="0" smtClean="0"/>
                        <a:t>‘Bram</a:t>
                      </a:r>
                      <a:r>
                        <a:rPr lang="en-US" sz="1200" baseline="0" dirty="0" smtClean="0"/>
                        <a:t> Stoker’</a:t>
                      </a:r>
                      <a:endParaRPr lang="en-US" sz="1200" dirty="0"/>
                    </a:p>
                  </a:txBody>
                  <a:tcPr/>
                </a:tc>
                <a:tc>
                  <a:txBody>
                    <a:bodyPr/>
                    <a:lstStyle/>
                    <a:p>
                      <a:r>
                        <a:rPr lang="en-US" sz="1200" dirty="0" smtClean="0"/>
                        <a:t>‘Fiction’</a:t>
                      </a:r>
                      <a:endParaRPr lang="en-US" sz="1200" dirty="0"/>
                    </a:p>
                  </a:txBody>
                  <a:tcPr/>
                </a:tc>
              </a:tr>
              <a:tr h="370840">
                <a:tc>
                  <a:txBody>
                    <a:bodyPr/>
                    <a:lstStyle/>
                    <a:p>
                      <a:r>
                        <a:rPr lang="en-US" sz="1200" dirty="0" smtClean="0"/>
                        <a:t>4</a:t>
                      </a:r>
                      <a:endParaRPr lang="en-US" sz="1200" dirty="0"/>
                    </a:p>
                  </a:txBody>
                  <a:tcPr/>
                </a:tc>
                <a:tc>
                  <a:txBody>
                    <a:bodyPr/>
                    <a:lstStyle/>
                    <a:p>
                      <a:r>
                        <a:rPr lang="en-US" sz="1200" dirty="0" smtClean="0"/>
                        <a:t>‘The Holy Bible’</a:t>
                      </a:r>
                      <a:endParaRPr lang="en-US" sz="1200" dirty="0"/>
                    </a:p>
                  </a:txBody>
                  <a:tcPr/>
                </a:tc>
                <a:tc>
                  <a:txBody>
                    <a:bodyPr/>
                    <a:lstStyle/>
                    <a:p>
                      <a:r>
                        <a:rPr lang="en-US" sz="1200" dirty="0" smtClean="0"/>
                        <a:t>‘The Lord’</a:t>
                      </a:r>
                      <a:endParaRPr lang="en-US" sz="1200" dirty="0"/>
                    </a:p>
                  </a:txBody>
                  <a:tcPr/>
                </a:tc>
                <a:tc>
                  <a:txBody>
                    <a:bodyPr/>
                    <a:lstStyle/>
                    <a:p>
                      <a:r>
                        <a:rPr lang="en-US" sz="1200" dirty="0" smtClean="0"/>
                        <a:t>‘</a:t>
                      </a:r>
                      <a:r>
                        <a:rPr lang="en-US" sz="1200" dirty="0" err="1" smtClean="0"/>
                        <a:t>NonFiction</a:t>
                      </a:r>
                      <a:r>
                        <a:rPr lang="en-US" sz="1200" dirty="0" smtClean="0"/>
                        <a:t>’</a:t>
                      </a:r>
                      <a:endParaRPr lang="en-US" sz="1200" dirty="0"/>
                    </a:p>
                  </a:txBody>
                  <a:tcPr/>
                </a:tc>
              </a:tr>
            </a:tbl>
          </a:graphicData>
        </a:graphic>
      </p:graphicFrame>
      <p:sp>
        <p:nvSpPr>
          <p:cNvPr id="5" name="TextBox 4"/>
          <p:cNvSpPr txBox="1"/>
          <p:nvPr/>
        </p:nvSpPr>
        <p:spPr>
          <a:xfrm>
            <a:off x="1600200" y="685800"/>
            <a:ext cx="694421" cy="369332"/>
          </a:xfrm>
          <a:prstGeom prst="rect">
            <a:avLst/>
          </a:prstGeom>
          <a:noFill/>
        </p:spPr>
        <p:txBody>
          <a:bodyPr wrap="none" rtlCol="0">
            <a:spAutoFit/>
          </a:bodyPr>
          <a:lstStyle/>
          <a:p>
            <a:r>
              <a:rPr lang="en-US" dirty="0" smtClean="0"/>
              <a:t>book</a:t>
            </a:r>
            <a:endParaRPr lang="en-US" dirty="0"/>
          </a:p>
        </p:txBody>
      </p:sp>
      <p:sp>
        <p:nvSpPr>
          <p:cNvPr id="6" name="TextBox 5"/>
          <p:cNvSpPr txBox="1"/>
          <p:nvPr/>
        </p:nvSpPr>
        <p:spPr>
          <a:xfrm>
            <a:off x="3657600" y="3330714"/>
            <a:ext cx="1461297" cy="707886"/>
          </a:xfrm>
          <a:prstGeom prst="rect">
            <a:avLst/>
          </a:prstGeom>
          <a:noFill/>
        </p:spPr>
        <p:txBody>
          <a:bodyPr wrap="none" rtlCol="0">
            <a:spAutoFit/>
          </a:bodyPr>
          <a:lstStyle/>
          <a:p>
            <a:r>
              <a:rPr lang="en-US" sz="2000" dirty="0" smtClean="0"/>
              <a:t>SELECT  *</a:t>
            </a:r>
          </a:p>
          <a:p>
            <a:r>
              <a:rPr lang="en-US" sz="2000" dirty="0" smtClean="0"/>
              <a:t>FROM book</a:t>
            </a:r>
          </a:p>
        </p:txBody>
      </p:sp>
      <p:graphicFrame>
        <p:nvGraphicFramePr>
          <p:cNvPr id="7" name="Table 6"/>
          <p:cNvGraphicFramePr>
            <a:graphicFrameLocks noGrp="1"/>
          </p:cNvGraphicFramePr>
          <p:nvPr/>
        </p:nvGraphicFramePr>
        <p:xfrm>
          <a:off x="1752600" y="4343400"/>
          <a:ext cx="5791200" cy="1854200"/>
        </p:xfrm>
        <a:graphic>
          <a:graphicData uri="http://schemas.openxmlformats.org/drawingml/2006/table">
            <a:tbl>
              <a:tblPr firstRow="1" bandRow="1">
                <a:tableStyleId>{5C22544A-7EE6-4342-B048-85BDC9FD1C3A}</a:tableStyleId>
              </a:tblPr>
              <a:tblGrid>
                <a:gridCol w="381000"/>
                <a:gridCol w="2362200"/>
                <a:gridCol w="1447800"/>
                <a:gridCol w="1600200"/>
              </a:tblGrid>
              <a:tr h="370840">
                <a:tc>
                  <a:txBody>
                    <a:bodyPr/>
                    <a:lstStyle/>
                    <a:p>
                      <a:pPr algn="ctr"/>
                      <a:r>
                        <a:rPr lang="en-US" sz="1200" dirty="0" smtClean="0"/>
                        <a:t>id</a:t>
                      </a:r>
                      <a:endParaRPr lang="en-US" sz="1200" dirty="0"/>
                    </a:p>
                  </a:txBody>
                  <a:tcPr/>
                </a:tc>
                <a:tc>
                  <a:txBody>
                    <a:bodyPr/>
                    <a:lstStyle/>
                    <a:p>
                      <a:pPr algn="ctr"/>
                      <a:r>
                        <a:rPr lang="en-US" sz="1200" dirty="0" smtClean="0"/>
                        <a:t>title</a:t>
                      </a:r>
                      <a:endParaRPr lang="en-US" sz="1200" dirty="0"/>
                    </a:p>
                  </a:txBody>
                  <a:tcPr/>
                </a:tc>
                <a:tc>
                  <a:txBody>
                    <a:bodyPr/>
                    <a:lstStyle/>
                    <a:p>
                      <a:pPr algn="ctr"/>
                      <a:r>
                        <a:rPr lang="en-US" sz="1200" dirty="0" smtClean="0"/>
                        <a:t>author</a:t>
                      </a:r>
                      <a:endParaRPr lang="en-US" sz="1200" dirty="0"/>
                    </a:p>
                  </a:txBody>
                  <a:tcPr/>
                </a:tc>
                <a:tc>
                  <a:txBody>
                    <a:bodyPr/>
                    <a:lstStyle/>
                    <a:p>
                      <a:pPr algn="ctr"/>
                      <a:r>
                        <a:rPr lang="en-US" sz="1200" dirty="0" smtClean="0"/>
                        <a:t>genre</a:t>
                      </a:r>
                      <a:endParaRPr lang="en-US" sz="1200" dirty="0"/>
                    </a:p>
                  </a:txBody>
                  <a:tcPr/>
                </a:tc>
              </a:tr>
              <a:tr h="370840">
                <a:tc>
                  <a:txBody>
                    <a:bodyPr/>
                    <a:lstStyle/>
                    <a:p>
                      <a:r>
                        <a:rPr lang="en-US" sz="1200" dirty="0" smtClean="0"/>
                        <a:t>1</a:t>
                      </a:r>
                      <a:endParaRPr lang="en-US" sz="1200" dirty="0"/>
                    </a:p>
                  </a:txBody>
                  <a:tcPr/>
                </a:tc>
                <a:tc>
                  <a:txBody>
                    <a:bodyPr/>
                    <a:lstStyle/>
                    <a:p>
                      <a:r>
                        <a:rPr lang="en-US" sz="1200" dirty="0" smtClean="0"/>
                        <a:t>‘Decision</a:t>
                      </a:r>
                      <a:r>
                        <a:rPr lang="en-US" sz="1200" baseline="0" dirty="0" smtClean="0"/>
                        <a:t> Points’</a:t>
                      </a:r>
                      <a:endParaRPr lang="en-US" sz="1200" dirty="0"/>
                    </a:p>
                  </a:txBody>
                  <a:tcPr/>
                </a:tc>
                <a:tc>
                  <a:txBody>
                    <a:bodyPr/>
                    <a:lstStyle/>
                    <a:p>
                      <a:r>
                        <a:rPr lang="en-US" sz="1200" dirty="0" smtClean="0"/>
                        <a:t>‘George W.</a:t>
                      </a:r>
                      <a:r>
                        <a:rPr lang="en-US" sz="1200" baseline="0" dirty="0" smtClean="0"/>
                        <a:t> Bush’</a:t>
                      </a:r>
                      <a:endParaRPr lang="en-US" sz="1200" dirty="0"/>
                    </a:p>
                  </a:txBody>
                  <a:tcPr/>
                </a:tc>
                <a:tc>
                  <a:txBody>
                    <a:bodyPr/>
                    <a:lstStyle/>
                    <a:p>
                      <a:r>
                        <a:rPr lang="en-US" sz="1200" dirty="0" smtClean="0"/>
                        <a:t>‘</a:t>
                      </a:r>
                      <a:r>
                        <a:rPr lang="en-US" sz="1200" dirty="0" err="1" smtClean="0"/>
                        <a:t>NonFiction</a:t>
                      </a:r>
                      <a:r>
                        <a:rPr lang="en-US" sz="1200" dirty="0" smtClean="0"/>
                        <a:t>’</a:t>
                      </a:r>
                      <a:endParaRPr lang="en-US" sz="1200" dirty="0"/>
                    </a:p>
                  </a:txBody>
                  <a:tcPr/>
                </a:tc>
              </a:tr>
              <a:tr h="370840">
                <a:tc>
                  <a:txBody>
                    <a:bodyPr/>
                    <a:lstStyle/>
                    <a:p>
                      <a:r>
                        <a:rPr lang="en-US" sz="1200" dirty="0" smtClean="0"/>
                        <a:t>2</a:t>
                      </a:r>
                      <a:endParaRPr lang="en-US" sz="1200" dirty="0"/>
                    </a:p>
                  </a:txBody>
                  <a:tcPr/>
                </a:tc>
                <a:tc>
                  <a:txBody>
                    <a:bodyPr/>
                    <a:lstStyle/>
                    <a:p>
                      <a:r>
                        <a:rPr lang="en-US" sz="1200" dirty="0" smtClean="0"/>
                        <a:t>‘The Work and the Glory’</a:t>
                      </a:r>
                      <a:endParaRPr lang="en-US" sz="1200" dirty="0"/>
                    </a:p>
                  </a:txBody>
                  <a:tcPr/>
                </a:tc>
                <a:tc>
                  <a:txBody>
                    <a:bodyPr/>
                    <a:lstStyle/>
                    <a:p>
                      <a:r>
                        <a:rPr lang="en-US" sz="1200" dirty="0" smtClean="0"/>
                        <a:t>‘Gerald Lund’</a:t>
                      </a:r>
                      <a:endParaRPr lang="en-US" sz="1200" dirty="0"/>
                    </a:p>
                  </a:txBody>
                  <a:tcPr/>
                </a:tc>
                <a:tc>
                  <a:txBody>
                    <a:bodyPr/>
                    <a:lstStyle/>
                    <a:p>
                      <a:r>
                        <a:rPr lang="en-US" sz="1200" dirty="0" smtClean="0"/>
                        <a:t>‘</a:t>
                      </a:r>
                      <a:r>
                        <a:rPr lang="en-US" sz="1200" dirty="0" err="1" smtClean="0"/>
                        <a:t>HistoricalFiction</a:t>
                      </a:r>
                      <a:r>
                        <a:rPr lang="en-US" sz="1200" dirty="0" smtClean="0"/>
                        <a:t>’</a:t>
                      </a:r>
                      <a:endParaRPr lang="en-US" sz="1200" dirty="0"/>
                    </a:p>
                  </a:txBody>
                  <a:tcPr/>
                </a:tc>
              </a:tr>
              <a:tr h="370840">
                <a:tc>
                  <a:txBody>
                    <a:bodyPr/>
                    <a:lstStyle/>
                    <a:p>
                      <a:r>
                        <a:rPr lang="en-US" sz="1200" dirty="0" smtClean="0"/>
                        <a:t>3</a:t>
                      </a:r>
                      <a:endParaRPr lang="en-US" sz="1200" dirty="0"/>
                    </a:p>
                  </a:txBody>
                  <a:tcPr/>
                </a:tc>
                <a:tc>
                  <a:txBody>
                    <a:bodyPr/>
                    <a:lstStyle/>
                    <a:p>
                      <a:r>
                        <a:rPr lang="en-US" sz="1200" dirty="0" smtClean="0"/>
                        <a:t>‘Dracula’</a:t>
                      </a:r>
                      <a:endParaRPr lang="en-US" sz="1200" dirty="0"/>
                    </a:p>
                  </a:txBody>
                  <a:tcPr/>
                </a:tc>
                <a:tc>
                  <a:txBody>
                    <a:bodyPr/>
                    <a:lstStyle/>
                    <a:p>
                      <a:r>
                        <a:rPr lang="en-US" sz="1200" dirty="0" smtClean="0"/>
                        <a:t>‘Bram</a:t>
                      </a:r>
                      <a:r>
                        <a:rPr lang="en-US" sz="1200" baseline="0" dirty="0" smtClean="0"/>
                        <a:t> Stoker’</a:t>
                      </a:r>
                      <a:endParaRPr lang="en-US" sz="1200" dirty="0"/>
                    </a:p>
                  </a:txBody>
                  <a:tcPr/>
                </a:tc>
                <a:tc>
                  <a:txBody>
                    <a:bodyPr/>
                    <a:lstStyle/>
                    <a:p>
                      <a:r>
                        <a:rPr lang="en-US" sz="1200" dirty="0" smtClean="0"/>
                        <a:t>‘Fiction’</a:t>
                      </a:r>
                      <a:endParaRPr lang="en-US" sz="1200" dirty="0"/>
                    </a:p>
                  </a:txBody>
                  <a:tcPr/>
                </a:tc>
              </a:tr>
              <a:tr h="370840">
                <a:tc>
                  <a:txBody>
                    <a:bodyPr/>
                    <a:lstStyle/>
                    <a:p>
                      <a:r>
                        <a:rPr lang="en-US" sz="1200" dirty="0" smtClean="0"/>
                        <a:t>4</a:t>
                      </a:r>
                      <a:endParaRPr lang="en-US" sz="1200" dirty="0"/>
                    </a:p>
                  </a:txBody>
                  <a:tcPr/>
                </a:tc>
                <a:tc>
                  <a:txBody>
                    <a:bodyPr/>
                    <a:lstStyle/>
                    <a:p>
                      <a:r>
                        <a:rPr lang="en-US" sz="1200" dirty="0" smtClean="0"/>
                        <a:t>‘The Holy Bible’</a:t>
                      </a:r>
                      <a:endParaRPr lang="en-US" sz="1200" dirty="0"/>
                    </a:p>
                  </a:txBody>
                  <a:tcPr/>
                </a:tc>
                <a:tc>
                  <a:txBody>
                    <a:bodyPr/>
                    <a:lstStyle/>
                    <a:p>
                      <a:r>
                        <a:rPr lang="en-US" sz="1200" dirty="0" smtClean="0"/>
                        <a:t>‘The Lord’</a:t>
                      </a:r>
                      <a:endParaRPr lang="en-US" sz="1200" dirty="0"/>
                    </a:p>
                  </a:txBody>
                  <a:tcPr/>
                </a:tc>
                <a:tc>
                  <a:txBody>
                    <a:bodyPr/>
                    <a:lstStyle/>
                    <a:p>
                      <a:r>
                        <a:rPr lang="en-US" sz="1200" dirty="0" smtClean="0"/>
                        <a:t>‘</a:t>
                      </a:r>
                      <a:r>
                        <a:rPr lang="en-US" sz="1200" dirty="0" err="1" smtClean="0"/>
                        <a:t>NonFiction</a:t>
                      </a:r>
                      <a:r>
                        <a:rPr lang="en-US" sz="1200" dirty="0" smtClean="0"/>
                        <a:t>’</a:t>
                      </a:r>
                      <a:endParaRPr lang="en-US" sz="1200" dirty="0"/>
                    </a:p>
                  </a:txBody>
                  <a:tcPr/>
                </a:tc>
              </a:tr>
            </a:tbl>
          </a:graphicData>
        </a:graphic>
      </p:graphicFrame>
      <p:sp>
        <p:nvSpPr>
          <p:cNvPr id="8" name="TextBox 7"/>
          <p:cNvSpPr txBox="1"/>
          <p:nvPr/>
        </p:nvSpPr>
        <p:spPr>
          <a:xfrm>
            <a:off x="1752600" y="3962400"/>
            <a:ext cx="766557" cy="369332"/>
          </a:xfrm>
          <a:prstGeom prst="rect">
            <a:avLst/>
          </a:prstGeom>
          <a:noFill/>
        </p:spPr>
        <p:txBody>
          <a:bodyPr wrap="none" rtlCol="0">
            <a:spAutoFit/>
          </a:bodyPr>
          <a:lstStyle/>
          <a:p>
            <a:r>
              <a:rPr lang="en-US" dirty="0" smtClean="0"/>
              <a:t>result</a:t>
            </a:r>
            <a:endParaRPr lang="en-US" dirty="0"/>
          </a:p>
        </p:txBody>
      </p:sp>
      <p:sp>
        <p:nvSpPr>
          <p:cNvPr id="9" name="TextBox 8"/>
          <p:cNvSpPr txBox="1"/>
          <p:nvPr/>
        </p:nvSpPr>
        <p:spPr>
          <a:xfrm>
            <a:off x="3200400" y="2971800"/>
            <a:ext cx="1754006" cy="400110"/>
          </a:xfrm>
          <a:prstGeom prst="rect">
            <a:avLst/>
          </a:prstGeom>
          <a:noFill/>
        </p:spPr>
        <p:txBody>
          <a:bodyPr wrap="none" rtlCol="0">
            <a:spAutoFit/>
          </a:bodyPr>
          <a:lstStyle/>
          <a:p>
            <a:r>
              <a:rPr lang="en-US" sz="2000" dirty="0" smtClean="0"/>
              <a:t>List all books</a:t>
            </a:r>
            <a:endParaRPr lang="en-US" sz="2000" dirty="0"/>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Queries</a:t>
            </a:r>
            <a:endParaRPr lang="en-US" dirty="0"/>
          </a:p>
        </p:txBody>
      </p:sp>
      <p:graphicFrame>
        <p:nvGraphicFramePr>
          <p:cNvPr id="4" name="Table 3"/>
          <p:cNvGraphicFramePr>
            <a:graphicFrameLocks noGrp="1"/>
          </p:cNvGraphicFramePr>
          <p:nvPr/>
        </p:nvGraphicFramePr>
        <p:xfrm>
          <a:off x="1676400" y="1295400"/>
          <a:ext cx="5791200" cy="1854200"/>
        </p:xfrm>
        <a:graphic>
          <a:graphicData uri="http://schemas.openxmlformats.org/drawingml/2006/table">
            <a:tbl>
              <a:tblPr firstRow="1" bandRow="1">
                <a:tableStyleId>{5C22544A-7EE6-4342-B048-85BDC9FD1C3A}</a:tableStyleId>
              </a:tblPr>
              <a:tblGrid>
                <a:gridCol w="381000"/>
                <a:gridCol w="2362200"/>
                <a:gridCol w="1447800"/>
                <a:gridCol w="1600200"/>
              </a:tblGrid>
              <a:tr h="370840">
                <a:tc>
                  <a:txBody>
                    <a:bodyPr/>
                    <a:lstStyle/>
                    <a:p>
                      <a:pPr algn="ctr"/>
                      <a:r>
                        <a:rPr lang="en-US" sz="1200" dirty="0" smtClean="0"/>
                        <a:t>id</a:t>
                      </a:r>
                      <a:endParaRPr lang="en-US" sz="1200" dirty="0"/>
                    </a:p>
                  </a:txBody>
                  <a:tcPr/>
                </a:tc>
                <a:tc>
                  <a:txBody>
                    <a:bodyPr/>
                    <a:lstStyle/>
                    <a:p>
                      <a:pPr algn="ctr"/>
                      <a:r>
                        <a:rPr lang="en-US" sz="1200" dirty="0" smtClean="0"/>
                        <a:t>title</a:t>
                      </a:r>
                      <a:endParaRPr lang="en-US" sz="1200" dirty="0"/>
                    </a:p>
                  </a:txBody>
                  <a:tcPr/>
                </a:tc>
                <a:tc>
                  <a:txBody>
                    <a:bodyPr/>
                    <a:lstStyle/>
                    <a:p>
                      <a:pPr algn="ctr"/>
                      <a:r>
                        <a:rPr lang="en-US" sz="1200" dirty="0" smtClean="0"/>
                        <a:t>author</a:t>
                      </a:r>
                      <a:endParaRPr lang="en-US" sz="1200" dirty="0"/>
                    </a:p>
                  </a:txBody>
                  <a:tcPr/>
                </a:tc>
                <a:tc>
                  <a:txBody>
                    <a:bodyPr/>
                    <a:lstStyle/>
                    <a:p>
                      <a:pPr algn="ctr"/>
                      <a:r>
                        <a:rPr lang="en-US" sz="1200" dirty="0" smtClean="0"/>
                        <a:t>genre</a:t>
                      </a:r>
                      <a:endParaRPr lang="en-US" sz="1200" dirty="0"/>
                    </a:p>
                  </a:txBody>
                  <a:tcPr/>
                </a:tc>
              </a:tr>
              <a:tr h="370840">
                <a:tc>
                  <a:txBody>
                    <a:bodyPr/>
                    <a:lstStyle/>
                    <a:p>
                      <a:r>
                        <a:rPr lang="en-US" sz="1200" dirty="0" smtClean="0"/>
                        <a:t>1</a:t>
                      </a:r>
                      <a:endParaRPr lang="en-US" sz="1200" dirty="0"/>
                    </a:p>
                  </a:txBody>
                  <a:tcPr/>
                </a:tc>
                <a:tc>
                  <a:txBody>
                    <a:bodyPr/>
                    <a:lstStyle/>
                    <a:p>
                      <a:r>
                        <a:rPr lang="en-US" sz="1200" dirty="0" smtClean="0"/>
                        <a:t>‘Decision</a:t>
                      </a:r>
                      <a:r>
                        <a:rPr lang="en-US" sz="1200" baseline="0" dirty="0" smtClean="0"/>
                        <a:t> Points’</a:t>
                      </a:r>
                      <a:endParaRPr lang="en-US" sz="1200" dirty="0"/>
                    </a:p>
                  </a:txBody>
                  <a:tcPr/>
                </a:tc>
                <a:tc>
                  <a:txBody>
                    <a:bodyPr/>
                    <a:lstStyle/>
                    <a:p>
                      <a:r>
                        <a:rPr lang="en-US" sz="1200" dirty="0" smtClean="0"/>
                        <a:t>‘George W.</a:t>
                      </a:r>
                      <a:r>
                        <a:rPr lang="en-US" sz="1200" baseline="0" dirty="0" smtClean="0"/>
                        <a:t> Bush’</a:t>
                      </a:r>
                      <a:endParaRPr lang="en-US" sz="1200" dirty="0"/>
                    </a:p>
                  </a:txBody>
                  <a:tcPr/>
                </a:tc>
                <a:tc>
                  <a:txBody>
                    <a:bodyPr/>
                    <a:lstStyle/>
                    <a:p>
                      <a:r>
                        <a:rPr lang="en-US" sz="1200" dirty="0" smtClean="0"/>
                        <a:t>‘</a:t>
                      </a:r>
                      <a:r>
                        <a:rPr lang="en-US" sz="1200" dirty="0" err="1" smtClean="0"/>
                        <a:t>NonFiction</a:t>
                      </a:r>
                      <a:r>
                        <a:rPr lang="en-US" sz="1200" dirty="0" smtClean="0"/>
                        <a:t>’</a:t>
                      </a:r>
                      <a:endParaRPr lang="en-US" sz="1200" dirty="0"/>
                    </a:p>
                  </a:txBody>
                  <a:tcPr/>
                </a:tc>
              </a:tr>
              <a:tr h="370840">
                <a:tc>
                  <a:txBody>
                    <a:bodyPr/>
                    <a:lstStyle/>
                    <a:p>
                      <a:r>
                        <a:rPr lang="en-US" sz="1200" dirty="0" smtClean="0"/>
                        <a:t>2</a:t>
                      </a:r>
                      <a:endParaRPr lang="en-US" sz="1200" dirty="0"/>
                    </a:p>
                  </a:txBody>
                  <a:tcPr/>
                </a:tc>
                <a:tc>
                  <a:txBody>
                    <a:bodyPr/>
                    <a:lstStyle/>
                    <a:p>
                      <a:r>
                        <a:rPr lang="en-US" sz="1200" dirty="0" smtClean="0"/>
                        <a:t>‘The Work and the Glory’</a:t>
                      </a:r>
                      <a:endParaRPr lang="en-US" sz="1200" dirty="0"/>
                    </a:p>
                  </a:txBody>
                  <a:tcPr/>
                </a:tc>
                <a:tc>
                  <a:txBody>
                    <a:bodyPr/>
                    <a:lstStyle/>
                    <a:p>
                      <a:r>
                        <a:rPr lang="en-US" sz="1200" dirty="0" smtClean="0"/>
                        <a:t>‘Gerald Lund’</a:t>
                      </a:r>
                      <a:endParaRPr lang="en-US" sz="1200" dirty="0"/>
                    </a:p>
                  </a:txBody>
                  <a:tcPr/>
                </a:tc>
                <a:tc>
                  <a:txBody>
                    <a:bodyPr/>
                    <a:lstStyle/>
                    <a:p>
                      <a:r>
                        <a:rPr lang="en-US" sz="1200" dirty="0" smtClean="0"/>
                        <a:t>‘</a:t>
                      </a:r>
                      <a:r>
                        <a:rPr lang="en-US" sz="1200" dirty="0" err="1" smtClean="0"/>
                        <a:t>HistoricalFiction</a:t>
                      </a:r>
                      <a:r>
                        <a:rPr lang="en-US" sz="1200" dirty="0" smtClean="0"/>
                        <a:t>’</a:t>
                      </a:r>
                      <a:endParaRPr lang="en-US" sz="1200" dirty="0"/>
                    </a:p>
                  </a:txBody>
                  <a:tcPr/>
                </a:tc>
              </a:tr>
              <a:tr h="370840">
                <a:tc>
                  <a:txBody>
                    <a:bodyPr/>
                    <a:lstStyle/>
                    <a:p>
                      <a:r>
                        <a:rPr lang="en-US" sz="1200" dirty="0" smtClean="0"/>
                        <a:t>3</a:t>
                      </a:r>
                      <a:endParaRPr lang="en-US" sz="1200" dirty="0"/>
                    </a:p>
                  </a:txBody>
                  <a:tcPr/>
                </a:tc>
                <a:tc>
                  <a:txBody>
                    <a:bodyPr/>
                    <a:lstStyle/>
                    <a:p>
                      <a:r>
                        <a:rPr lang="en-US" sz="1200" dirty="0" smtClean="0"/>
                        <a:t>‘Dracula’</a:t>
                      </a:r>
                      <a:endParaRPr lang="en-US" sz="1200" dirty="0"/>
                    </a:p>
                  </a:txBody>
                  <a:tcPr/>
                </a:tc>
                <a:tc>
                  <a:txBody>
                    <a:bodyPr/>
                    <a:lstStyle/>
                    <a:p>
                      <a:r>
                        <a:rPr lang="en-US" sz="1200" dirty="0" smtClean="0"/>
                        <a:t>‘Bram</a:t>
                      </a:r>
                      <a:r>
                        <a:rPr lang="en-US" sz="1200" baseline="0" dirty="0" smtClean="0"/>
                        <a:t> Stoker’</a:t>
                      </a:r>
                      <a:endParaRPr lang="en-US" sz="1200" dirty="0"/>
                    </a:p>
                  </a:txBody>
                  <a:tcPr/>
                </a:tc>
                <a:tc>
                  <a:txBody>
                    <a:bodyPr/>
                    <a:lstStyle/>
                    <a:p>
                      <a:r>
                        <a:rPr lang="en-US" sz="1200" dirty="0" smtClean="0"/>
                        <a:t>‘Fiction’</a:t>
                      </a:r>
                      <a:endParaRPr lang="en-US" sz="1200" dirty="0"/>
                    </a:p>
                  </a:txBody>
                  <a:tcPr/>
                </a:tc>
              </a:tr>
              <a:tr h="370840">
                <a:tc>
                  <a:txBody>
                    <a:bodyPr/>
                    <a:lstStyle/>
                    <a:p>
                      <a:r>
                        <a:rPr lang="en-US" sz="1200" dirty="0" smtClean="0"/>
                        <a:t>4</a:t>
                      </a:r>
                      <a:endParaRPr lang="en-US" sz="1200" dirty="0"/>
                    </a:p>
                  </a:txBody>
                  <a:tcPr/>
                </a:tc>
                <a:tc>
                  <a:txBody>
                    <a:bodyPr/>
                    <a:lstStyle/>
                    <a:p>
                      <a:r>
                        <a:rPr lang="en-US" sz="1200" dirty="0" smtClean="0"/>
                        <a:t>‘The Holy Bible’</a:t>
                      </a:r>
                      <a:endParaRPr lang="en-US" sz="1200" dirty="0"/>
                    </a:p>
                  </a:txBody>
                  <a:tcPr/>
                </a:tc>
                <a:tc>
                  <a:txBody>
                    <a:bodyPr/>
                    <a:lstStyle/>
                    <a:p>
                      <a:r>
                        <a:rPr lang="en-US" sz="1200" dirty="0" smtClean="0"/>
                        <a:t>‘The Lord’</a:t>
                      </a:r>
                      <a:endParaRPr lang="en-US" sz="1200" dirty="0"/>
                    </a:p>
                  </a:txBody>
                  <a:tcPr/>
                </a:tc>
                <a:tc>
                  <a:txBody>
                    <a:bodyPr/>
                    <a:lstStyle/>
                    <a:p>
                      <a:r>
                        <a:rPr lang="en-US" sz="1200" dirty="0" smtClean="0"/>
                        <a:t>‘</a:t>
                      </a:r>
                      <a:r>
                        <a:rPr lang="en-US" sz="1200" dirty="0" err="1" smtClean="0"/>
                        <a:t>NonFiction</a:t>
                      </a:r>
                      <a:r>
                        <a:rPr lang="en-US" sz="1200" dirty="0" smtClean="0"/>
                        <a:t>’</a:t>
                      </a:r>
                      <a:endParaRPr lang="en-US" sz="1200" dirty="0"/>
                    </a:p>
                  </a:txBody>
                  <a:tcPr/>
                </a:tc>
              </a:tr>
            </a:tbl>
          </a:graphicData>
        </a:graphic>
      </p:graphicFrame>
      <p:sp>
        <p:nvSpPr>
          <p:cNvPr id="5" name="TextBox 4"/>
          <p:cNvSpPr txBox="1"/>
          <p:nvPr/>
        </p:nvSpPr>
        <p:spPr>
          <a:xfrm>
            <a:off x="1600200" y="914400"/>
            <a:ext cx="694421" cy="369332"/>
          </a:xfrm>
          <a:prstGeom prst="rect">
            <a:avLst/>
          </a:prstGeom>
          <a:noFill/>
        </p:spPr>
        <p:txBody>
          <a:bodyPr wrap="none" rtlCol="0">
            <a:spAutoFit/>
          </a:bodyPr>
          <a:lstStyle/>
          <a:p>
            <a:r>
              <a:rPr lang="en-US" dirty="0" smtClean="0"/>
              <a:t>book</a:t>
            </a:r>
            <a:endParaRPr lang="en-US" dirty="0"/>
          </a:p>
        </p:txBody>
      </p:sp>
      <p:sp>
        <p:nvSpPr>
          <p:cNvPr id="6" name="TextBox 5"/>
          <p:cNvSpPr txBox="1"/>
          <p:nvPr/>
        </p:nvSpPr>
        <p:spPr>
          <a:xfrm>
            <a:off x="3048000" y="3581400"/>
            <a:ext cx="3318216" cy="1015663"/>
          </a:xfrm>
          <a:prstGeom prst="rect">
            <a:avLst/>
          </a:prstGeom>
          <a:noFill/>
        </p:spPr>
        <p:txBody>
          <a:bodyPr wrap="none" rtlCol="0">
            <a:spAutoFit/>
          </a:bodyPr>
          <a:lstStyle/>
          <a:p>
            <a:r>
              <a:rPr lang="en-US" sz="2000" dirty="0" smtClean="0"/>
              <a:t>SELECT  author, title</a:t>
            </a:r>
          </a:p>
          <a:p>
            <a:r>
              <a:rPr lang="en-US" sz="2000" dirty="0" smtClean="0"/>
              <a:t>FROM  book</a:t>
            </a:r>
          </a:p>
          <a:p>
            <a:r>
              <a:rPr lang="en-US" sz="2000" dirty="0" smtClean="0"/>
              <a:t>WHERE  genre = ‘</a:t>
            </a:r>
            <a:r>
              <a:rPr lang="en-US" sz="2000" dirty="0" err="1" smtClean="0"/>
              <a:t>NonFiction</a:t>
            </a:r>
            <a:r>
              <a:rPr lang="en-US" sz="2000" dirty="0" smtClean="0"/>
              <a:t>’</a:t>
            </a:r>
          </a:p>
        </p:txBody>
      </p:sp>
      <p:graphicFrame>
        <p:nvGraphicFramePr>
          <p:cNvPr id="7" name="Table 6"/>
          <p:cNvGraphicFramePr>
            <a:graphicFrameLocks noGrp="1"/>
          </p:cNvGraphicFramePr>
          <p:nvPr/>
        </p:nvGraphicFramePr>
        <p:xfrm>
          <a:off x="1752600" y="4754880"/>
          <a:ext cx="3810000" cy="1112520"/>
        </p:xfrm>
        <a:graphic>
          <a:graphicData uri="http://schemas.openxmlformats.org/drawingml/2006/table">
            <a:tbl>
              <a:tblPr firstRow="1" bandRow="1">
                <a:tableStyleId>{5C22544A-7EE6-4342-B048-85BDC9FD1C3A}</a:tableStyleId>
              </a:tblPr>
              <a:tblGrid>
                <a:gridCol w="1752600"/>
                <a:gridCol w="2057400"/>
              </a:tblGrid>
              <a:tr h="370840">
                <a:tc>
                  <a:txBody>
                    <a:bodyPr/>
                    <a:lstStyle/>
                    <a:p>
                      <a:pPr algn="ctr"/>
                      <a:r>
                        <a:rPr lang="en-US" sz="1200" dirty="0" smtClean="0"/>
                        <a:t>author</a:t>
                      </a:r>
                      <a:endParaRPr lang="en-US" sz="1200" dirty="0"/>
                    </a:p>
                  </a:txBody>
                  <a:tcPr/>
                </a:tc>
                <a:tc>
                  <a:txBody>
                    <a:bodyPr/>
                    <a:lstStyle/>
                    <a:p>
                      <a:pPr algn="ctr"/>
                      <a:r>
                        <a:rPr lang="en-US" sz="1200" dirty="0" smtClean="0"/>
                        <a:t>title</a:t>
                      </a:r>
                      <a:endParaRPr lang="en-US" sz="1200" dirty="0"/>
                    </a:p>
                  </a:txBody>
                  <a:tcPr/>
                </a:tc>
              </a:tr>
              <a:tr h="370840">
                <a:tc>
                  <a:txBody>
                    <a:bodyPr/>
                    <a:lstStyle/>
                    <a:p>
                      <a:r>
                        <a:rPr lang="en-US" sz="1200" dirty="0" smtClean="0"/>
                        <a:t>‘George W.</a:t>
                      </a:r>
                      <a:r>
                        <a:rPr lang="en-US" sz="1200" baseline="0" dirty="0" smtClean="0"/>
                        <a:t> Bush’</a:t>
                      </a:r>
                      <a:endParaRPr lang="en-US" sz="1200" dirty="0"/>
                    </a:p>
                  </a:txBody>
                  <a:tcPr/>
                </a:tc>
                <a:tc>
                  <a:txBody>
                    <a:bodyPr/>
                    <a:lstStyle/>
                    <a:p>
                      <a:r>
                        <a:rPr lang="en-US" sz="1200" dirty="0" smtClean="0"/>
                        <a:t>‘Decision</a:t>
                      </a:r>
                      <a:r>
                        <a:rPr lang="en-US" sz="1200" baseline="0" dirty="0" smtClean="0"/>
                        <a:t> Points’</a:t>
                      </a:r>
                      <a:endParaRPr lang="en-US" sz="1200" dirty="0"/>
                    </a:p>
                  </a:txBody>
                  <a:tcPr/>
                </a:tc>
              </a:tr>
              <a:tr h="370840">
                <a:tc>
                  <a:txBody>
                    <a:bodyPr/>
                    <a:lstStyle/>
                    <a:p>
                      <a:r>
                        <a:rPr lang="en-US" sz="1200" dirty="0" smtClean="0"/>
                        <a:t>‘The Lord’</a:t>
                      </a:r>
                      <a:endParaRPr lang="en-US" sz="1200" dirty="0"/>
                    </a:p>
                  </a:txBody>
                  <a:tcPr/>
                </a:tc>
                <a:tc>
                  <a:txBody>
                    <a:bodyPr/>
                    <a:lstStyle/>
                    <a:p>
                      <a:r>
                        <a:rPr lang="en-US" sz="1200" dirty="0" smtClean="0"/>
                        <a:t>‘The Holy Bible’</a:t>
                      </a:r>
                      <a:endParaRPr lang="en-US" sz="1200" dirty="0"/>
                    </a:p>
                  </a:txBody>
                  <a:tcPr/>
                </a:tc>
              </a:tr>
            </a:tbl>
          </a:graphicData>
        </a:graphic>
      </p:graphicFrame>
      <p:sp>
        <p:nvSpPr>
          <p:cNvPr id="8" name="TextBox 7"/>
          <p:cNvSpPr txBox="1"/>
          <p:nvPr/>
        </p:nvSpPr>
        <p:spPr>
          <a:xfrm>
            <a:off x="1752600" y="4373880"/>
            <a:ext cx="766557" cy="369332"/>
          </a:xfrm>
          <a:prstGeom prst="rect">
            <a:avLst/>
          </a:prstGeom>
          <a:noFill/>
        </p:spPr>
        <p:txBody>
          <a:bodyPr wrap="none" rtlCol="0">
            <a:spAutoFit/>
          </a:bodyPr>
          <a:lstStyle/>
          <a:p>
            <a:r>
              <a:rPr lang="en-US" dirty="0" smtClean="0"/>
              <a:t>result</a:t>
            </a:r>
            <a:endParaRPr lang="en-US" dirty="0"/>
          </a:p>
        </p:txBody>
      </p:sp>
      <p:sp>
        <p:nvSpPr>
          <p:cNvPr id="9" name="TextBox 8"/>
          <p:cNvSpPr txBox="1"/>
          <p:nvPr/>
        </p:nvSpPr>
        <p:spPr>
          <a:xfrm>
            <a:off x="2819400" y="3200400"/>
            <a:ext cx="5747086" cy="400110"/>
          </a:xfrm>
          <a:prstGeom prst="rect">
            <a:avLst/>
          </a:prstGeom>
          <a:noFill/>
        </p:spPr>
        <p:txBody>
          <a:bodyPr wrap="none" rtlCol="0">
            <a:spAutoFit/>
          </a:bodyPr>
          <a:lstStyle/>
          <a:p>
            <a:r>
              <a:rPr lang="en-US" sz="2000" dirty="0" smtClean="0"/>
              <a:t>List the authors and titles of all non-fiction books</a:t>
            </a:r>
            <a:endParaRPr lang="en-US" sz="2000" dirty="0"/>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Queries</a:t>
            </a:r>
            <a:endParaRPr lang="en-US" dirty="0"/>
          </a:p>
        </p:txBody>
      </p:sp>
      <p:graphicFrame>
        <p:nvGraphicFramePr>
          <p:cNvPr id="4" name="Table 3"/>
          <p:cNvGraphicFramePr>
            <a:graphicFrameLocks noGrp="1"/>
          </p:cNvGraphicFramePr>
          <p:nvPr/>
        </p:nvGraphicFramePr>
        <p:xfrm>
          <a:off x="381000" y="1473200"/>
          <a:ext cx="3733800" cy="3708400"/>
        </p:xfrm>
        <a:graphic>
          <a:graphicData uri="http://schemas.openxmlformats.org/drawingml/2006/table">
            <a:tbl>
              <a:tblPr firstRow="1" bandRow="1">
                <a:tableStyleId>{5C22544A-7EE6-4342-B048-85BDC9FD1C3A}</a:tableStyleId>
              </a:tblPr>
              <a:tblGrid>
                <a:gridCol w="533400"/>
                <a:gridCol w="2209800"/>
                <a:gridCol w="990600"/>
              </a:tblGrid>
              <a:tr h="370840">
                <a:tc>
                  <a:txBody>
                    <a:bodyPr/>
                    <a:lstStyle/>
                    <a:p>
                      <a:pPr algn="ctr"/>
                      <a:r>
                        <a:rPr lang="en-US" sz="1200" dirty="0" smtClean="0"/>
                        <a:t>id</a:t>
                      </a:r>
                      <a:endParaRPr lang="en-US" sz="1200" dirty="0"/>
                    </a:p>
                  </a:txBody>
                  <a:tcPr/>
                </a:tc>
                <a:tc>
                  <a:txBody>
                    <a:bodyPr/>
                    <a:lstStyle/>
                    <a:p>
                      <a:pPr algn="ctr"/>
                      <a:r>
                        <a:rPr lang="en-US" sz="1200" dirty="0" smtClean="0"/>
                        <a:t>name</a:t>
                      </a:r>
                      <a:endParaRPr lang="en-US" sz="1200" dirty="0"/>
                    </a:p>
                  </a:txBody>
                  <a:tcPr/>
                </a:tc>
                <a:tc>
                  <a:txBody>
                    <a:bodyPr/>
                    <a:lstStyle/>
                    <a:p>
                      <a:pPr algn="ctr"/>
                      <a:r>
                        <a:rPr lang="en-US" sz="1200" dirty="0" err="1" smtClean="0"/>
                        <a:t>parent_id</a:t>
                      </a:r>
                      <a:endParaRPr lang="en-US" sz="1200" dirty="0"/>
                    </a:p>
                  </a:txBody>
                  <a:tcPr/>
                </a:tc>
              </a:tr>
              <a:tr h="370840">
                <a:tc>
                  <a:txBody>
                    <a:bodyPr/>
                    <a:lstStyle/>
                    <a:p>
                      <a:r>
                        <a:rPr lang="en-US" sz="1200" dirty="0" smtClean="0"/>
                        <a:t>1</a:t>
                      </a:r>
                      <a:endParaRPr lang="en-US" sz="1200" dirty="0"/>
                    </a:p>
                  </a:txBody>
                  <a:tcPr/>
                </a:tc>
                <a:tc>
                  <a:txBody>
                    <a:bodyPr/>
                    <a:lstStyle/>
                    <a:p>
                      <a:r>
                        <a:rPr lang="en-US" sz="1200" dirty="0" smtClean="0"/>
                        <a:t>‘Top’</a:t>
                      </a:r>
                      <a:endParaRPr lang="en-US" sz="1200" dirty="0"/>
                    </a:p>
                  </a:txBody>
                  <a:tcPr/>
                </a:tc>
                <a:tc>
                  <a:txBody>
                    <a:bodyPr/>
                    <a:lstStyle/>
                    <a:p>
                      <a:r>
                        <a:rPr lang="en-US" sz="1200" dirty="0" smtClean="0"/>
                        <a:t>Null</a:t>
                      </a:r>
                      <a:endParaRPr lang="en-US" sz="1200" dirty="0"/>
                    </a:p>
                  </a:txBody>
                  <a:tcPr/>
                </a:tc>
              </a:tr>
              <a:tr h="370840">
                <a:tc>
                  <a:txBody>
                    <a:bodyPr/>
                    <a:lstStyle/>
                    <a:p>
                      <a:r>
                        <a:rPr lang="en-US" sz="1200" dirty="0" smtClean="0"/>
                        <a:t>2</a:t>
                      </a:r>
                      <a:endParaRPr lang="en-US" sz="1200" dirty="0"/>
                    </a:p>
                  </a:txBody>
                  <a:tcPr/>
                </a:tc>
                <a:tc>
                  <a:txBody>
                    <a:bodyPr/>
                    <a:lstStyle/>
                    <a:p>
                      <a:r>
                        <a:rPr lang="en-US" sz="1200" dirty="0" smtClean="0"/>
                        <a:t>‘Must Read’</a:t>
                      </a:r>
                      <a:endParaRPr lang="en-US" sz="1200" dirty="0"/>
                    </a:p>
                  </a:txBody>
                  <a:tcPr/>
                </a:tc>
                <a:tc>
                  <a:txBody>
                    <a:bodyPr/>
                    <a:lstStyle/>
                    <a:p>
                      <a:r>
                        <a:rPr lang="en-US" sz="1200" dirty="0" smtClean="0"/>
                        <a:t>1</a:t>
                      </a:r>
                      <a:endParaRPr lang="en-US" sz="1200" dirty="0"/>
                    </a:p>
                  </a:txBody>
                  <a:tcPr/>
                </a:tc>
              </a:tr>
              <a:tr h="370840">
                <a:tc>
                  <a:txBody>
                    <a:bodyPr/>
                    <a:lstStyle/>
                    <a:p>
                      <a:r>
                        <a:rPr lang="en-US" sz="1200" dirty="0" smtClean="0"/>
                        <a:t>3</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‘Must Read (New)’</a:t>
                      </a:r>
                    </a:p>
                  </a:txBody>
                  <a:tcPr/>
                </a:tc>
                <a:tc>
                  <a:txBody>
                    <a:bodyPr/>
                    <a:lstStyle/>
                    <a:p>
                      <a:r>
                        <a:rPr lang="en-US" sz="1200" dirty="0" smtClean="0"/>
                        <a:t>2</a:t>
                      </a:r>
                      <a:endParaRPr lang="en-US" sz="1200" dirty="0"/>
                    </a:p>
                  </a:txBody>
                  <a:tcPr/>
                </a:tc>
              </a:tr>
              <a:tr h="370840">
                <a:tc>
                  <a:txBody>
                    <a:bodyPr/>
                    <a:lstStyle/>
                    <a:p>
                      <a:r>
                        <a:rPr lang="en-US" sz="1200" dirty="0" smtClean="0"/>
                        <a:t>4</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‘Must Read (Old)’</a:t>
                      </a:r>
                    </a:p>
                  </a:txBody>
                  <a:tcPr/>
                </a:tc>
                <a:tc>
                  <a:txBody>
                    <a:bodyPr/>
                    <a:lstStyle/>
                    <a:p>
                      <a:r>
                        <a:rPr lang="en-US" sz="1200" dirty="0" smtClean="0"/>
                        <a:t>2</a:t>
                      </a:r>
                      <a:endParaRPr lang="en-US" sz="1200" dirty="0"/>
                    </a:p>
                  </a:txBody>
                  <a:tcPr/>
                </a:tc>
              </a:tr>
              <a:tr h="370840">
                <a:tc>
                  <a:txBody>
                    <a:bodyPr/>
                    <a:lstStyle/>
                    <a:p>
                      <a:r>
                        <a:rPr lang="en-US" sz="1200" dirty="0" smtClean="0"/>
                        <a:t>5</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‘Must Read (Really</a:t>
                      </a:r>
                      <a:r>
                        <a:rPr lang="en-US" sz="1200" baseline="0" dirty="0" smtClean="0"/>
                        <a:t> Old</a:t>
                      </a:r>
                      <a:r>
                        <a:rPr lang="en-US" sz="1200" dirty="0" smtClean="0"/>
                        <a:t>)’</a:t>
                      </a:r>
                    </a:p>
                  </a:txBody>
                  <a:tcPr/>
                </a:tc>
                <a:tc>
                  <a:txBody>
                    <a:bodyPr/>
                    <a:lstStyle/>
                    <a:p>
                      <a:r>
                        <a:rPr lang="en-US" sz="1200" dirty="0" smtClean="0"/>
                        <a:t>2</a:t>
                      </a:r>
                      <a:endParaRPr lang="en-US" sz="1200" dirty="0"/>
                    </a:p>
                  </a:txBody>
                  <a:tcPr/>
                </a:tc>
              </a:tr>
              <a:tr h="370840">
                <a:tc>
                  <a:txBody>
                    <a:bodyPr/>
                    <a:lstStyle/>
                    <a:p>
                      <a:r>
                        <a:rPr lang="en-US" sz="1200" dirty="0" smtClean="0"/>
                        <a:t>6</a:t>
                      </a:r>
                      <a:endParaRPr lang="en-US" sz="1200" dirty="0"/>
                    </a:p>
                  </a:txBody>
                  <a:tcPr/>
                </a:tc>
                <a:tc>
                  <a:txBody>
                    <a:bodyPr/>
                    <a:lstStyle/>
                    <a:p>
                      <a:r>
                        <a:rPr lang="en-US" sz="1200" dirty="0" smtClean="0"/>
                        <a:t>‘Optional’</a:t>
                      </a:r>
                      <a:endParaRPr lang="en-US" sz="1200" dirty="0"/>
                    </a:p>
                  </a:txBody>
                  <a:tcPr/>
                </a:tc>
                <a:tc>
                  <a:txBody>
                    <a:bodyPr/>
                    <a:lstStyle/>
                    <a:p>
                      <a:r>
                        <a:rPr lang="en-US" sz="1200" dirty="0" smtClean="0"/>
                        <a:t>1</a:t>
                      </a:r>
                      <a:endParaRPr lang="en-US" sz="1200" dirty="0"/>
                    </a:p>
                  </a:txBody>
                  <a:tcPr/>
                </a:tc>
              </a:tr>
              <a:tr h="370840">
                <a:tc>
                  <a:txBody>
                    <a:bodyPr/>
                    <a:lstStyle/>
                    <a:p>
                      <a:r>
                        <a:rPr lang="en-US" sz="1200" dirty="0" smtClean="0"/>
                        <a:t>7</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‘Optional (New)’</a:t>
                      </a:r>
                    </a:p>
                  </a:txBody>
                  <a:tcPr/>
                </a:tc>
                <a:tc>
                  <a:txBody>
                    <a:bodyPr/>
                    <a:lstStyle/>
                    <a:p>
                      <a:r>
                        <a:rPr lang="en-US" sz="1200" dirty="0" smtClean="0"/>
                        <a:t>6</a:t>
                      </a:r>
                      <a:endParaRPr lang="en-US" sz="1200" dirty="0"/>
                    </a:p>
                  </a:txBody>
                  <a:tcPr/>
                </a:tc>
              </a:tr>
              <a:tr h="370840">
                <a:tc>
                  <a:txBody>
                    <a:bodyPr/>
                    <a:lstStyle/>
                    <a:p>
                      <a:r>
                        <a:rPr lang="en-US" sz="1200" dirty="0" smtClean="0"/>
                        <a:t>8</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‘Optional (Old)’</a:t>
                      </a:r>
                    </a:p>
                  </a:txBody>
                  <a:tcPr/>
                </a:tc>
                <a:tc>
                  <a:txBody>
                    <a:bodyPr/>
                    <a:lstStyle/>
                    <a:p>
                      <a:r>
                        <a:rPr lang="en-US" sz="1200" dirty="0" smtClean="0"/>
                        <a:t>6</a:t>
                      </a:r>
                      <a:endParaRPr lang="en-US" sz="1200" dirty="0"/>
                    </a:p>
                  </a:txBody>
                  <a:tcPr/>
                </a:tc>
              </a:tr>
              <a:tr h="370840">
                <a:tc>
                  <a:txBody>
                    <a:bodyPr/>
                    <a:lstStyle/>
                    <a:p>
                      <a:r>
                        <a:rPr lang="en-US" sz="1200" dirty="0" smtClean="0"/>
                        <a:t>9</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‘Optional (Really Old)’</a:t>
                      </a:r>
                    </a:p>
                  </a:txBody>
                  <a:tcPr/>
                </a:tc>
                <a:tc>
                  <a:txBody>
                    <a:bodyPr/>
                    <a:lstStyle/>
                    <a:p>
                      <a:r>
                        <a:rPr lang="en-US" sz="1200" dirty="0" smtClean="0"/>
                        <a:t>6</a:t>
                      </a:r>
                      <a:endParaRPr lang="en-US" sz="1200" dirty="0"/>
                    </a:p>
                  </a:txBody>
                  <a:tcPr/>
                </a:tc>
              </a:tr>
            </a:tbl>
          </a:graphicData>
        </a:graphic>
      </p:graphicFrame>
      <p:sp>
        <p:nvSpPr>
          <p:cNvPr id="5" name="TextBox 4"/>
          <p:cNvSpPr txBox="1"/>
          <p:nvPr/>
        </p:nvSpPr>
        <p:spPr>
          <a:xfrm>
            <a:off x="384688" y="1066800"/>
            <a:ext cx="1063112" cy="369332"/>
          </a:xfrm>
          <a:prstGeom prst="rect">
            <a:avLst/>
          </a:prstGeom>
          <a:noFill/>
        </p:spPr>
        <p:txBody>
          <a:bodyPr wrap="none" rtlCol="0">
            <a:spAutoFit/>
          </a:bodyPr>
          <a:lstStyle/>
          <a:p>
            <a:r>
              <a:rPr lang="en-US" dirty="0" smtClean="0"/>
              <a:t>category</a:t>
            </a:r>
            <a:endParaRPr lang="en-US" dirty="0"/>
          </a:p>
        </p:txBody>
      </p:sp>
      <p:sp>
        <p:nvSpPr>
          <p:cNvPr id="6" name="TextBox 5"/>
          <p:cNvSpPr txBox="1"/>
          <p:nvPr/>
        </p:nvSpPr>
        <p:spPr>
          <a:xfrm>
            <a:off x="4495800" y="2108537"/>
            <a:ext cx="3111749" cy="1015663"/>
          </a:xfrm>
          <a:prstGeom prst="rect">
            <a:avLst/>
          </a:prstGeom>
          <a:noFill/>
        </p:spPr>
        <p:txBody>
          <a:bodyPr wrap="none" rtlCol="0">
            <a:spAutoFit/>
          </a:bodyPr>
          <a:lstStyle/>
          <a:p>
            <a:r>
              <a:rPr lang="en-US" sz="2000" dirty="0" smtClean="0"/>
              <a:t>SELECT  id, name, </a:t>
            </a:r>
            <a:r>
              <a:rPr lang="en-US" sz="2000" dirty="0" err="1" smtClean="0"/>
              <a:t>parent_id</a:t>
            </a:r>
            <a:endParaRPr lang="en-US" sz="2000" dirty="0" smtClean="0"/>
          </a:p>
          <a:p>
            <a:r>
              <a:rPr lang="en-US" sz="2000" dirty="0" smtClean="0"/>
              <a:t>FROM  category</a:t>
            </a:r>
          </a:p>
          <a:p>
            <a:r>
              <a:rPr lang="en-US" sz="2000" dirty="0" smtClean="0"/>
              <a:t>WHERE  </a:t>
            </a:r>
            <a:r>
              <a:rPr lang="en-US" sz="2000" dirty="0" err="1" smtClean="0"/>
              <a:t>parent_id</a:t>
            </a:r>
            <a:r>
              <a:rPr lang="en-US" sz="2000" dirty="0" smtClean="0"/>
              <a:t> = 1</a:t>
            </a:r>
          </a:p>
        </p:txBody>
      </p:sp>
      <p:sp>
        <p:nvSpPr>
          <p:cNvPr id="7" name="TextBox 6"/>
          <p:cNvSpPr txBox="1"/>
          <p:nvPr/>
        </p:nvSpPr>
        <p:spPr>
          <a:xfrm>
            <a:off x="4267200" y="1524000"/>
            <a:ext cx="4668266" cy="400110"/>
          </a:xfrm>
          <a:prstGeom prst="rect">
            <a:avLst/>
          </a:prstGeom>
          <a:noFill/>
        </p:spPr>
        <p:txBody>
          <a:bodyPr wrap="none" rtlCol="0">
            <a:spAutoFit/>
          </a:bodyPr>
          <a:lstStyle/>
          <a:p>
            <a:r>
              <a:rPr lang="en-US" sz="2000" dirty="0" smtClean="0"/>
              <a:t>List the sub-categories of category ‘Top’</a:t>
            </a:r>
            <a:endParaRPr lang="en-US" sz="2000" dirty="0"/>
          </a:p>
        </p:txBody>
      </p:sp>
      <p:graphicFrame>
        <p:nvGraphicFramePr>
          <p:cNvPr id="8" name="Table 7"/>
          <p:cNvGraphicFramePr>
            <a:graphicFrameLocks noGrp="1"/>
          </p:cNvGraphicFramePr>
          <p:nvPr/>
        </p:nvGraphicFramePr>
        <p:xfrm>
          <a:off x="4572000" y="3611880"/>
          <a:ext cx="3733800" cy="1112520"/>
        </p:xfrm>
        <a:graphic>
          <a:graphicData uri="http://schemas.openxmlformats.org/drawingml/2006/table">
            <a:tbl>
              <a:tblPr firstRow="1" bandRow="1">
                <a:tableStyleId>{5C22544A-7EE6-4342-B048-85BDC9FD1C3A}</a:tableStyleId>
              </a:tblPr>
              <a:tblGrid>
                <a:gridCol w="533400"/>
                <a:gridCol w="2209800"/>
                <a:gridCol w="990600"/>
              </a:tblGrid>
              <a:tr h="370840">
                <a:tc>
                  <a:txBody>
                    <a:bodyPr/>
                    <a:lstStyle/>
                    <a:p>
                      <a:pPr algn="ctr"/>
                      <a:r>
                        <a:rPr lang="en-US" sz="1200" dirty="0" smtClean="0"/>
                        <a:t>id</a:t>
                      </a:r>
                      <a:endParaRPr lang="en-US" sz="1200" dirty="0"/>
                    </a:p>
                  </a:txBody>
                  <a:tcPr/>
                </a:tc>
                <a:tc>
                  <a:txBody>
                    <a:bodyPr/>
                    <a:lstStyle/>
                    <a:p>
                      <a:pPr algn="ctr"/>
                      <a:r>
                        <a:rPr lang="en-US" sz="1200" dirty="0" smtClean="0"/>
                        <a:t>name</a:t>
                      </a:r>
                      <a:endParaRPr lang="en-US" sz="1200" dirty="0"/>
                    </a:p>
                  </a:txBody>
                  <a:tcPr/>
                </a:tc>
                <a:tc>
                  <a:txBody>
                    <a:bodyPr/>
                    <a:lstStyle/>
                    <a:p>
                      <a:pPr algn="ctr"/>
                      <a:r>
                        <a:rPr lang="en-US" sz="1200" dirty="0" err="1" smtClean="0"/>
                        <a:t>parent_id</a:t>
                      </a:r>
                      <a:endParaRPr lang="en-US" sz="1200" dirty="0"/>
                    </a:p>
                  </a:txBody>
                  <a:tcPr/>
                </a:tc>
              </a:tr>
              <a:tr h="370840">
                <a:tc>
                  <a:txBody>
                    <a:bodyPr/>
                    <a:lstStyle/>
                    <a:p>
                      <a:r>
                        <a:rPr lang="en-US" sz="1200" dirty="0" smtClean="0"/>
                        <a:t>2</a:t>
                      </a:r>
                      <a:endParaRPr lang="en-US" sz="1200" dirty="0"/>
                    </a:p>
                  </a:txBody>
                  <a:tcPr/>
                </a:tc>
                <a:tc>
                  <a:txBody>
                    <a:bodyPr/>
                    <a:lstStyle/>
                    <a:p>
                      <a:r>
                        <a:rPr lang="en-US" sz="1200" dirty="0" smtClean="0"/>
                        <a:t>‘Must Read’</a:t>
                      </a:r>
                      <a:endParaRPr lang="en-US" sz="1200" dirty="0"/>
                    </a:p>
                  </a:txBody>
                  <a:tcPr/>
                </a:tc>
                <a:tc>
                  <a:txBody>
                    <a:bodyPr/>
                    <a:lstStyle/>
                    <a:p>
                      <a:r>
                        <a:rPr lang="en-US" sz="1200" dirty="0" smtClean="0"/>
                        <a:t>1</a:t>
                      </a:r>
                      <a:endParaRPr lang="en-US" sz="1200" dirty="0"/>
                    </a:p>
                  </a:txBody>
                  <a:tcPr/>
                </a:tc>
              </a:tr>
              <a:tr h="370840">
                <a:tc>
                  <a:txBody>
                    <a:bodyPr/>
                    <a:lstStyle/>
                    <a:p>
                      <a:r>
                        <a:rPr lang="en-US" sz="1200" dirty="0" smtClean="0"/>
                        <a:t>6</a:t>
                      </a:r>
                      <a:endParaRPr lang="en-US" sz="1200" dirty="0"/>
                    </a:p>
                  </a:txBody>
                  <a:tcPr/>
                </a:tc>
                <a:tc>
                  <a:txBody>
                    <a:bodyPr/>
                    <a:lstStyle/>
                    <a:p>
                      <a:r>
                        <a:rPr lang="en-US" sz="1200" dirty="0" smtClean="0"/>
                        <a:t>‘Optional’</a:t>
                      </a:r>
                      <a:endParaRPr lang="en-US" sz="1200" dirty="0"/>
                    </a:p>
                  </a:txBody>
                  <a:tcPr/>
                </a:tc>
                <a:tc>
                  <a:txBody>
                    <a:bodyPr/>
                    <a:lstStyle/>
                    <a:p>
                      <a:r>
                        <a:rPr lang="en-US" sz="1200" dirty="0" smtClean="0"/>
                        <a:t>1</a:t>
                      </a:r>
                      <a:endParaRPr lang="en-US" sz="1200" dirty="0"/>
                    </a:p>
                  </a:txBody>
                  <a:tcPr/>
                </a:tc>
              </a:tr>
            </a:tbl>
          </a:graphicData>
        </a:graphic>
      </p:graphicFrame>
      <p:sp>
        <p:nvSpPr>
          <p:cNvPr id="9" name="TextBox 8"/>
          <p:cNvSpPr txBox="1"/>
          <p:nvPr/>
        </p:nvSpPr>
        <p:spPr>
          <a:xfrm>
            <a:off x="4575688" y="3200400"/>
            <a:ext cx="766557" cy="369332"/>
          </a:xfrm>
          <a:prstGeom prst="rect">
            <a:avLst/>
          </a:prstGeom>
          <a:noFill/>
        </p:spPr>
        <p:txBody>
          <a:bodyPr wrap="none" rtlCol="0">
            <a:spAutoFit/>
          </a:bodyPr>
          <a:lstStyle/>
          <a:p>
            <a:r>
              <a:rPr lang="en-US" dirty="0" smtClean="0"/>
              <a:t>result</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143000"/>
          </a:xfrm>
        </p:spPr>
        <p:txBody>
          <a:bodyPr/>
          <a:lstStyle/>
          <a:p>
            <a:r>
              <a:rPr lang="en-US" dirty="0" smtClean="0"/>
              <a:t>Queries</a:t>
            </a:r>
            <a:endParaRPr lang="en-US" dirty="0"/>
          </a:p>
        </p:txBody>
      </p:sp>
      <p:sp>
        <p:nvSpPr>
          <p:cNvPr id="4" name="TextBox 3"/>
          <p:cNvSpPr txBox="1"/>
          <p:nvPr/>
        </p:nvSpPr>
        <p:spPr>
          <a:xfrm>
            <a:off x="2436747" y="1447800"/>
            <a:ext cx="5259453" cy="1323439"/>
          </a:xfrm>
          <a:prstGeom prst="rect">
            <a:avLst/>
          </a:prstGeom>
          <a:noFill/>
        </p:spPr>
        <p:txBody>
          <a:bodyPr wrap="none" rtlCol="0">
            <a:spAutoFit/>
          </a:bodyPr>
          <a:lstStyle/>
          <a:p>
            <a:r>
              <a:rPr lang="en-US" sz="2000" dirty="0" smtClean="0"/>
              <a:t>SELECT  member.name,  </a:t>
            </a:r>
            <a:r>
              <a:rPr lang="en-US" sz="2000" dirty="0" err="1" smtClean="0"/>
              <a:t>book.title</a:t>
            </a:r>
            <a:endParaRPr lang="en-US" sz="2000" dirty="0" smtClean="0"/>
          </a:p>
          <a:p>
            <a:r>
              <a:rPr lang="en-US" sz="2000" dirty="0" smtClean="0"/>
              <a:t>FROM  member,  reading,  book</a:t>
            </a:r>
          </a:p>
          <a:p>
            <a:r>
              <a:rPr lang="en-US" sz="2000" dirty="0" smtClean="0"/>
              <a:t>WHERE  member.id = </a:t>
            </a:r>
            <a:r>
              <a:rPr lang="en-US" sz="2000" dirty="0" err="1" smtClean="0"/>
              <a:t>reading.member_id</a:t>
            </a:r>
            <a:r>
              <a:rPr lang="en-US" sz="2000" dirty="0" smtClean="0"/>
              <a:t> AND </a:t>
            </a:r>
          </a:p>
          <a:p>
            <a:r>
              <a:rPr lang="en-US" sz="2000" dirty="0" smtClean="0"/>
              <a:t>                 book.id = </a:t>
            </a:r>
            <a:r>
              <a:rPr lang="en-US" sz="2000" dirty="0" err="1" smtClean="0"/>
              <a:t>reading.book_id</a:t>
            </a:r>
            <a:endParaRPr lang="en-US" sz="2000" dirty="0" smtClean="0"/>
          </a:p>
        </p:txBody>
      </p:sp>
      <p:sp>
        <p:nvSpPr>
          <p:cNvPr id="5" name="TextBox 4"/>
          <p:cNvSpPr txBox="1"/>
          <p:nvPr/>
        </p:nvSpPr>
        <p:spPr>
          <a:xfrm>
            <a:off x="2105743" y="990600"/>
            <a:ext cx="4275529" cy="400110"/>
          </a:xfrm>
          <a:prstGeom prst="rect">
            <a:avLst/>
          </a:prstGeom>
          <a:noFill/>
        </p:spPr>
        <p:txBody>
          <a:bodyPr wrap="none" rtlCol="0">
            <a:spAutoFit/>
          </a:bodyPr>
          <a:lstStyle/>
          <a:p>
            <a:r>
              <a:rPr lang="en-US" sz="2000" dirty="0" smtClean="0"/>
              <a:t>List the books read by each member</a:t>
            </a:r>
            <a:endParaRPr lang="en-US" sz="2000" dirty="0"/>
          </a:p>
        </p:txBody>
      </p:sp>
      <p:sp>
        <p:nvSpPr>
          <p:cNvPr id="6" name="TextBox 5"/>
          <p:cNvSpPr txBox="1"/>
          <p:nvPr/>
        </p:nvSpPr>
        <p:spPr>
          <a:xfrm>
            <a:off x="7211143" y="1524000"/>
            <a:ext cx="713657" cy="369332"/>
          </a:xfrm>
          <a:prstGeom prst="rect">
            <a:avLst/>
          </a:prstGeom>
          <a:noFill/>
        </p:spPr>
        <p:txBody>
          <a:bodyPr wrap="none" rtlCol="0">
            <a:spAutoFit/>
          </a:bodyPr>
          <a:lstStyle/>
          <a:p>
            <a:r>
              <a:rPr lang="en-US" dirty="0" smtClean="0"/>
              <a:t>JOIN</a:t>
            </a:r>
            <a:endParaRPr lang="en-US" dirty="0"/>
          </a:p>
        </p:txBody>
      </p:sp>
      <p:cxnSp>
        <p:nvCxnSpPr>
          <p:cNvPr id="8" name="Straight Arrow Connector 7"/>
          <p:cNvCxnSpPr>
            <a:stCxn id="6" idx="1"/>
          </p:cNvCxnSpPr>
          <p:nvPr/>
        </p:nvCxnSpPr>
        <p:spPr>
          <a:xfrm rot="10800000" flipV="1">
            <a:off x="5867401" y="1708666"/>
            <a:ext cx="1343743" cy="272534"/>
          </a:xfrm>
          <a:prstGeom prst="straightConnector1">
            <a:avLst/>
          </a:prstGeom>
          <a:ln w="381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0" name="Table 9"/>
          <p:cNvGraphicFramePr>
            <a:graphicFrameLocks noGrp="1"/>
          </p:cNvGraphicFramePr>
          <p:nvPr/>
        </p:nvGraphicFramePr>
        <p:xfrm>
          <a:off x="228600" y="3383280"/>
          <a:ext cx="8610600" cy="2778760"/>
        </p:xfrm>
        <a:graphic>
          <a:graphicData uri="http://schemas.openxmlformats.org/drawingml/2006/table">
            <a:tbl>
              <a:tblPr firstRow="1" bandRow="1">
                <a:tableStyleId>{5C22544A-7EE6-4342-B048-85BDC9FD1C3A}</a:tableStyleId>
              </a:tblPr>
              <a:tblGrid>
                <a:gridCol w="838200"/>
                <a:gridCol w="838200"/>
                <a:gridCol w="1295400"/>
                <a:gridCol w="1066800"/>
                <a:gridCol w="762000"/>
                <a:gridCol w="609600"/>
                <a:gridCol w="990600"/>
                <a:gridCol w="1066800"/>
                <a:gridCol w="1143000"/>
              </a:tblGrid>
              <a:tr h="381000">
                <a:tc>
                  <a:txBody>
                    <a:bodyPr/>
                    <a:lstStyle/>
                    <a:p>
                      <a:r>
                        <a:rPr lang="en-US" sz="1200" dirty="0" smtClean="0"/>
                        <a:t>member.</a:t>
                      </a:r>
                    </a:p>
                    <a:p>
                      <a:r>
                        <a:rPr lang="en-US" sz="1200" dirty="0" smtClean="0"/>
                        <a:t>id</a:t>
                      </a:r>
                      <a:endParaRPr lang="en-US" sz="1200" dirty="0"/>
                    </a:p>
                  </a:txBody>
                  <a:tcPr/>
                </a:tc>
                <a:tc>
                  <a:txBody>
                    <a:bodyPr/>
                    <a:lstStyle/>
                    <a:p>
                      <a:r>
                        <a:rPr lang="en-US" sz="1200" dirty="0" smtClean="0"/>
                        <a:t>member.</a:t>
                      </a:r>
                    </a:p>
                    <a:p>
                      <a:r>
                        <a:rPr lang="en-US" sz="1200" dirty="0" smtClean="0"/>
                        <a:t>name</a:t>
                      </a:r>
                      <a:endParaRPr lang="en-US" sz="1200" dirty="0"/>
                    </a:p>
                  </a:txBody>
                  <a:tcPr/>
                </a:tc>
                <a:tc>
                  <a:txBody>
                    <a:bodyPr/>
                    <a:lstStyle/>
                    <a:p>
                      <a:r>
                        <a:rPr lang="en-US" sz="1200" dirty="0" smtClean="0"/>
                        <a:t>member.</a:t>
                      </a:r>
                    </a:p>
                    <a:p>
                      <a:r>
                        <a:rPr lang="en-US" sz="1200" dirty="0" err="1" smtClean="0"/>
                        <a:t>email_address</a:t>
                      </a:r>
                      <a:endParaRPr lang="en-US" sz="1200" dirty="0"/>
                    </a:p>
                  </a:txBody>
                  <a:tcPr/>
                </a:tc>
                <a:tc>
                  <a:txBody>
                    <a:bodyPr/>
                    <a:lstStyle/>
                    <a:p>
                      <a:r>
                        <a:rPr lang="en-US" sz="1200" dirty="0" smtClean="0"/>
                        <a:t>reading.</a:t>
                      </a:r>
                    </a:p>
                    <a:p>
                      <a:r>
                        <a:rPr lang="en-US" sz="1200" dirty="0" err="1" smtClean="0"/>
                        <a:t>member_id</a:t>
                      </a:r>
                      <a:endParaRPr lang="en-US" sz="1200" dirty="0"/>
                    </a:p>
                  </a:txBody>
                  <a:tcPr/>
                </a:tc>
                <a:tc>
                  <a:txBody>
                    <a:bodyPr/>
                    <a:lstStyle/>
                    <a:p>
                      <a:r>
                        <a:rPr lang="en-US" sz="1200" dirty="0" smtClean="0"/>
                        <a:t>reading.</a:t>
                      </a:r>
                    </a:p>
                    <a:p>
                      <a:r>
                        <a:rPr lang="en-US" sz="1200" dirty="0" err="1" smtClean="0"/>
                        <a:t>book_id</a:t>
                      </a:r>
                      <a:endParaRPr lang="en-US" sz="1200" dirty="0"/>
                    </a:p>
                  </a:txBody>
                  <a:tcPr/>
                </a:tc>
                <a:tc>
                  <a:txBody>
                    <a:bodyPr/>
                    <a:lstStyle/>
                    <a:p>
                      <a:r>
                        <a:rPr lang="en-US" sz="1200" dirty="0" smtClean="0"/>
                        <a:t>book.</a:t>
                      </a:r>
                    </a:p>
                    <a:p>
                      <a:r>
                        <a:rPr lang="en-US" sz="1200" dirty="0" smtClean="0"/>
                        <a:t>id</a:t>
                      </a:r>
                      <a:endParaRPr lang="en-US" sz="1200" dirty="0"/>
                    </a:p>
                  </a:txBody>
                  <a:tcPr/>
                </a:tc>
                <a:tc>
                  <a:txBody>
                    <a:bodyPr/>
                    <a:lstStyle/>
                    <a:p>
                      <a:r>
                        <a:rPr lang="en-US" sz="1200" dirty="0" smtClean="0"/>
                        <a:t>book.</a:t>
                      </a:r>
                    </a:p>
                    <a:p>
                      <a:r>
                        <a:rPr lang="en-US" sz="1200" dirty="0" smtClean="0"/>
                        <a:t>title</a:t>
                      </a:r>
                      <a:endParaRPr lang="en-US" sz="1200" dirty="0"/>
                    </a:p>
                  </a:txBody>
                  <a:tcPr/>
                </a:tc>
                <a:tc>
                  <a:txBody>
                    <a:bodyPr/>
                    <a:lstStyle/>
                    <a:p>
                      <a:r>
                        <a:rPr lang="en-US" sz="1200" dirty="0" smtClean="0"/>
                        <a:t>book.</a:t>
                      </a:r>
                    </a:p>
                    <a:p>
                      <a:r>
                        <a:rPr lang="en-US" sz="1200" dirty="0" smtClean="0"/>
                        <a:t>author</a:t>
                      </a:r>
                      <a:endParaRPr lang="en-US" sz="1200" dirty="0"/>
                    </a:p>
                  </a:txBody>
                  <a:tcPr/>
                </a:tc>
                <a:tc>
                  <a:txBody>
                    <a:bodyPr/>
                    <a:lstStyle/>
                    <a:p>
                      <a:r>
                        <a:rPr lang="en-US" sz="1200" dirty="0" smtClean="0"/>
                        <a:t>book.</a:t>
                      </a:r>
                    </a:p>
                    <a:p>
                      <a:r>
                        <a:rPr lang="en-US" sz="1200" dirty="0" smtClean="0"/>
                        <a:t>genre</a:t>
                      </a:r>
                      <a:endParaRPr lang="en-US" sz="1200" dirty="0"/>
                    </a:p>
                  </a:txBody>
                  <a:tcPr/>
                </a:tc>
              </a:tr>
              <a:tr h="228600">
                <a:tc>
                  <a:txBody>
                    <a:bodyPr/>
                    <a:lstStyle/>
                    <a:p>
                      <a:r>
                        <a:rPr lang="en-US" sz="1200" dirty="0" smtClean="0"/>
                        <a:t>1</a:t>
                      </a:r>
                      <a:endParaRPr lang="en-US" sz="1200" dirty="0"/>
                    </a:p>
                  </a:txBody>
                  <a:tcPr/>
                </a:tc>
                <a:tc>
                  <a:txBody>
                    <a:bodyPr/>
                    <a:lstStyle/>
                    <a:p>
                      <a:r>
                        <a:rPr lang="en-US" sz="1200" dirty="0" smtClean="0"/>
                        <a:t>‘Ann’</a:t>
                      </a:r>
                      <a:endParaRPr lang="en-US" sz="1200" dirty="0"/>
                    </a:p>
                  </a:txBody>
                  <a:tcPr/>
                </a:tc>
                <a:tc>
                  <a:txBody>
                    <a:bodyPr/>
                    <a:lstStyle/>
                    <a:p>
                      <a:r>
                        <a:rPr lang="en-US" sz="1200" dirty="0" smtClean="0"/>
                        <a:t>‘ann@cs.byu.edu’</a:t>
                      </a:r>
                      <a:endParaRPr lang="en-US" sz="1200" dirty="0"/>
                    </a:p>
                  </a:txBody>
                  <a:tcPr/>
                </a:tc>
                <a:tc>
                  <a:txBody>
                    <a:bodyPr/>
                    <a:lstStyle/>
                    <a:p>
                      <a:r>
                        <a:rPr lang="en-US" sz="1200" dirty="0" smtClean="0"/>
                        <a:t>1</a:t>
                      </a:r>
                      <a:endParaRPr lang="en-US" sz="1200" dirty="0"/>
                    </a:p>
                  </a:txBody>
                  <a:tcPr/>
                </a:tc>
                <a:tc>
                  <a:txBody>
                    <a:bodyPr/>
                    <a:lstStyle/>
                    <a:p>
                      <a:r>
                        <a:rPr lang="en-US" sz="1200" dirty="0" smtClean="0"/>
                        <a:t>1</a:t>
                      </a:r>
                      <a:endParaRPr lang="en-US" sz="1200" dirty="0"/>
                    </a:p>
                  </a:txBody>
                  <a:tcPr/>
                </a:tc>
                <a:tc>
                  <a:txBody>
                    <a:bodyPr/>
                    <a:lstStyle/>
                    <a:p>
                      <a:r>
                        <a:rPr lang="en-US" sz="1200" dirty="0" smtClean="0"/>
                        <a:t>1</a:t>
                      </a:r>
                      <a:endParaRPr lang="en-US" sz="1200" dirty="0"/>
                    </a:p>
                  </a:txBody>
                  <a:tcPr/>
                </a:tc>
                <a:tc>
                  <a:txBody>
                    <a:bodyPr/>
                    <a:lstStyle/>
                    <a:p>
                      <a:r>
                        <a:rPr lang="en-US" sz="1200" dirty="0" smtClean="0"/>
                        <a:t>‘Decision Points’</a:t>
                      </a:r>
                      <a:endParaRPr lang="en-US" sz="1200" dirty="0"/>
                    </a:p>
                  </a:txBody>
                  <a:tcPr/>
                </a:tc>
                <a:tc>
                  <a:txBody>
                    <a:bodyPr/>
                    <a:lstStyle/>
                    <a:p>
                      <a:r>
                        <a:rPr lang="en-US" sz="1200" dirty="0" smtClean="0"/>
                        <a:t>‘George W. Bush’</a:t>
                      </a:r>
                      <a:endParaRPr lang="en-US" sz="1200" dirty="0"/>
                    </a:p>
                  </a:txBody>
                  <a:tcPr/>
                </a:tc>
                <a:tc>
                  <a:txBody>
                    <a:bodyPr/>
                    <a:lstStyle/>
                    <a:p>
                      <a:r>
                        <a:rPr lang="en-US" sz="1200" dirty="0" smtClean="0"/>
                        <a:t>‘</a:t>
                      </a:r>
                      <a:r>
                        <a:rPr lang="en-US" sz="1200" dirty="0" err="1" smtClean="0"/>
                        <a:t>NonFiction</a:t>
                      </a:r>
                      <a:r>
                        <a:rPr lang="en-US" sz="1200" dirty="0" smtClean="0"/>
                        <a:t>’</a:t>
                      </a:r>
                      <a:endParaRPr lang="en-US" sz="1200" dirty="0"/>
                    </a:p>
                  </a:txBody>
                  <a:tcPr/>
                </a:tc>
              </a:tr>
              <a:tr h="259080">
                <a:tc>
                  <a:txBody>
                    <a:bodyPr/>
                    <a:lstStyle/>
                    <a:p>
                      <a:r>
                        <a:rPr lang="en-US" sz="1200" dirty="0" smtClean="0"/>
                        <a:t>1</a:t>
                      </a:r>
                      <a:endParaRPr lang="en-US" sz="1200" dirty="0"/>
                    </a:p>
                  </a:txBody>
                  <a:tcPr/>
                </a:tc>
                <a:tc>
                  <a:txBody>
                    <a:bodyPr/>
                    <a:lstStyle/>
                    <a:p>
                      <a:r>
                        <a:rPr lang="en-US" sz="1200" dirty="0" smtClean="0"/>
                        <a:t>‘Ann’</a:t>
                      </a:r>
                      <a:endParaRPr lang="en-US" sz="1200" dirty="0"/>
                    </a:p>
                  </a:txBody>
                  <a:tcPr/>
                </a:tc>
                <a:tc>
                  <a:txBody>
                    <a:bodyPr/>
                    <a:lstStyle/>
                    <a:p>
                      <a:r>
                        <a:rPr lang="en-US" sz="1200" dirty="0" smtClean="0"/>
                        <a:t>‘ann@cs.byu.edu’</a:t>
                      </a:r>
                      <a:endParaRPr lang="en-US" sz="1200" dirty="0"/>
                    </a:p>
                  </a:txBody>
                  <a:tcPr/>
                </a:tc>
                <a:tc>
                  <a:txBody>
                    <a:bodyPr/>
                    <a:lstStyle/>
                    <a:p>
                      <a:r>
                        <a:rPr lang="en-US" sz="1200" dirty="0" smtClean="0"/>
                        <a:t>1</a:t>
                      </a:r>
                      <a:endParaRPr lang="en-US" sz="1200" dirty="0"/>
                    </a:p>
                  </a:txBody>
                  <a:tcPr/>
                </a:tc>
                <a:tc>
                  <a:txBody>
                    <a:bodyPr/>
                    <a:lstStyle/>
                    <a:p>
                      <a:r>
                        <a:rPr lang="en-US" sz="1200" dirty="0" smtClean="0"/>
                        <a:t>1</a:t>
                      </a:r>
                      <a:endParaRPr lang="en-US" sz="1200" dirty="0"/>
                    </a:p>
                  </a:txBody>
                  <a:tcPr/>
                </a:tc>
                <a:tc>
                  <a:txBody>
                    <a:bodyPr/>
                    <a:lstStyle/>
                    <a:p>
                      <a:r>
                        <a:rPr lang="en-US" sz="1200" dirty="0" smtClean="0"/>
                        <a:t>2</a:t>
                      </a:r>
                      <a:endParaRPr lang="en-US" sz="1200" dirty="0"/>
                    </a:p>
                  </a:txBody>
                  <a:tcPr/>
                </a:tc>
                <a:tc>
                  <a:txBody>
                    <a:bodyPr/>
                    <a:lstStyle/>
                    <a:p>
                      <a:r>
                        <a:rPr lang="en-US" sz="1200" dirty="0" smtClean="0"/>
                        <a:t>‘The Work and the Glory’</a:t>
                      </a:r>
                      <a:endParaRPr lang="en-US" sz="1200" dirty="0"/>
                    </a:p>
                  </a:txBody>
                  <a:tcPr/>
                </a:tc>
                <a:tc>
                  <a:txBody>
                    <a:bodyPr/>
                    <a:lstStyle/>
                    <a:p>
                      <a:r>
                        <a:rPr lang="en-US" sz="1200" dirty="0" smtClean="0"/>
                        <a:t>‘Gerald Lund’</a:t>
                      </a:r>
                      <a:endParaRPr lang="en-US" sz="1200" dirty="0"/>
                    </a:p>
                  </a:txBody>
                  <a:tcPr/>
                </a:tc>
                <a:tc>
                  <a:txBody>
                    <a:bodyPr/>
                    <a:lstStyle/>
                    <a:p>
                      <a:r>
                        <a:rPr lang="en-US" sz="1200" dirty="0" smtClean="0"/>
                        <a:t>‘</a:t>
                      </a:r>
                      <a:r>
                        <a:rPr lang="en-US" sz="1200" dirty="0" err="1" smtClean="0"/>
                        <a:t>HistoricalFiction</a:t>
                      </a:r>
                      <a:r>
                        <a:rPr lang="en-US" sz="1200" dirty="0" smtClean="0"/>
                        <a:t>’</a:t>
                      </a:r>
                      <a:endParaRPr lang="en-US" sz="1200" dirty="0"/>
                    </a:p>
                  </a:txBody>
                  <a:tcPr/>
                </a:tc>
              </a:tr>
              <a:tr h="370840">
                <a:tc>
                  <a:txBody>
                    <a:bodyPr/>
                    <a:lstStyle/>
                    <a:p>
                      <a:r>
                        <a:rPr lang="en-US" sz="1200" dirty="0" smtClean="0"/>
                        <a:t>1</a:t>
                      </a:r>
                      <a:endParaRPr lang="en-US" sz="1200" dirty="0"/>
                    </a:p>
                  </a:txBody>
                  <a:tcPr/>
                </a:tc>
                <a:tc>
                  <a:txBody>
                    <a:bodyPr/>
                    <a:lstStyle/>
                    <a:p>
                      <a:r>
                        <a:rPr lang="en-US" sz="1200" dirty="0" smtClean="0"/>
                        <a:t>‘Ann’</a:t>
                      </a:r>
                      <a:endParaRPr lang="en-US" sz="1200" dirty="0"/>
                    </a:p>
                  </a:txBody>
                  <a:tcPr/>
                </a:tc>
                <a:tc>
                  <a:txBody>
                    <a:bodyPr/>
                    <a:lstStyle/>
                    <a:p>
                      <a:r>
                        <a:rPr lang="en-US" sz="1200" dirty="0" smtClean="0"/>
                        <a:t>‘ann@cs.byu.edu’</a:t>
                      </a:r>
                      <a:endParaRPr lang="en-US" sz="1200" dirty="0"/>
                    </a:p>
                  </a:txBody>
                  <a:tcPr/>
                </a:tc>
                <a:tc>
                  <a:txBody>
                    <a:bodyPr/>
                    <a:lstStyle/>
                    <a:p>
                      <a:r>
                        <a:rPr lang="en-US" sz="1200" dirty="0" smtClean="0"/>
                        <a:t>1</a:t>
                      </a:r>
                      <a:endParaRPr lang="en-US" sz="1200" dirty="0"/>
                    </a:p>
                  </a:txBody>
                  <a:tcPr/>
                </a:tc>
                <a:tc>
                  <a:txBody>
                    <a:bodyPr/>
                    <a:lstStyle/>
                    <a:p>
                      <a:r>
                        <a:rPr lang="en-US" sz="1200" dirty="0" smtClean="0"/>
                        <a:t>1</a:t>
                      </a:r>
                      <a:endParaRPr lang="en-US" sz="1200" dirty="0"/>
                    </a:p>
                  </a:txBody>
                  <a:tcPr/>
                </a:tc>
                <a:tc>
                  <a:txBody>
                    <a:bodyPr/>
                    <a:lstStyle/>
                    <a:p>
                      <a:r>
                        <a:rPr lang="en-US" sz="1200" dirty="0" smtClean="0"/>
                        <a:t>3</a:t>
                      </a:r>
                      <a:endParaRPr lang="en-US" sz="1200" dirty="0"/>
                    </a:p>
                  </a:txBody>
                  <a:tcPr/>
                </a:tc>
                <a:tc>
                  <a:txBody>
                    <a:bodyPr/>
                    <a:lstStyle/>
                    <a:p>
                      <a:r>
                        <a:rPr lang="en-US" sz="1200" dirty="0" smtClean="0"/>
                        <a:t>‘Dracula’</a:t>
                      </a:r>
                      <a:endParaRPr lang="en-US" sz="1200" dirty="0"/>
                    </a:p>
                  </a:txBody>
                  <a:tcPr/>
                </a:tc>
                <a:tc>
                  <a:txBody>
                    <a:bodyPr/>
                    <a:lstStyle/>
                    <a:p>
                      <a:r>
                        <a:rPr lang="en-US" sz="1200" dirty="0" smtClean="0"/>
                        <a:t>‘Bram</a:t>
                      </a:r>
                      <a:r>
                        <a:rPr lang="en-US" sz="1200" baseline="0" dirty="0" smtClean="0"/>
                        <a:t> Stoker’</a:t>
                      </a:r>
                      <a:endParaRPr lang="en-US" sz="1200" dirty="0"/>
                    </a:p>
                  </a:txBody>
                  <a:tcPr/>
                </a:tc>
                <a:tc>
                  <a:txBody>
                    <a:bodyPr/>
                    <a:lstStyle/>
                    <a:p>
                      <a:r>
                        <a:rPr lang="en-US" sz="1200" dirty="0" smtClean="0"/>
                        <a:t>‘Fiction’</a:t>
                      </a:r>
                      <a:endParaRPr lang="en-US" sz="1200" dirty="0"/>
                    </a:p>
                  </a:txBody>
                  <a:tcPr/>
                </a:tc>
              </a:tr>
              <a:tr h="370840">
                <a:tc>
                  <a:txBody>
                    <a:bodyPr/>
                    <a:lstStyle/>
                    <a:p>
                      <a:r>
                        <a:rPr lang="en-US" sz="1200" dirty="0" smtClean="0"/>
                        <a:t>1</a:t>
                      </a:r>
                      <a:endParaRPr lang="en-US" sz="1200" dirty="0"/>
                    </a:p>
                  </a:txBody>
                  <a:tcPr/>
                </a:tc>
                <a:tc>
                  <a:txBody>
                    <a:bodyPr/>
                    <a:lstStyle/>
                    <a:p>
                      <a:r>
                        <a:rPr lang="en-US" sz="1200" dirty="0" smtClean="0"/>
                        <a:t>‘Ann’</a:t>
                      </a:r>
                      <a:endParaRPr lang="en-US" sz="1200" dirty="0"/>
                    </a:p>
                  </a:txBody>
                  <a:tcPr/>
                </a:tc>
                <a:tc>
                  <a:txBody>
                    <a:bodyPr/>
                    <a:lstStyle/>
                    <a:p>
                      <a:r>
                        <a:rPr lang="en-US" sz="1200" dirty="0" smtClean="0"/>
                        <a:t>‘ann@cs.byu.edu’</a:t>
                      </a:r>
                      <a:endParaRPr lang="en-US" sz="1200" dirty="0"/>
                    </a:p>
                  </a:txBody>
                  <a:tcPr/>
                </a:tc>
                <a:tc>
                  <a:txBody>
                    <a:bodyPr/>
                    <a:lstStyle/>
                    <a:p>
                      <a:r>
                        <a:rPr lang="en-US" sz="1200" dirty="0" smtClean="0"/>
                        <a:t>1</a:t>
                      </a:r>
                      <a:endParaRPr lang="en-US" sz="1200" dirty="0"/>
                    </a:p>
                  </a:txBody>
                  <a:tcPr/>
                </a:tc>
                <a:tc>
                  <a:txBody>
                    <a:bodyPr/>
                    <a:lstStyle/>
                    <a:p>
                      <a:r>
                        <a:rPr lang="en-US" sz="1200" dirty="0" smtClean="0"/>
                        <a:t>1</a:t>
                      </a:r>
                      <a:endParaRPr lang="en-US" sz="1200" dirty="0"/>
                    </a:p>
                  </a:txBody>
                  <a:tcPr/>
                </a:tc>
                <a:tc>
                  <a:txBody>
                    <a:bodyPr/>
                    <a:lstStyle/>
                    <a:p>
                      <a:r>
                        <a:rPr lang="en-US" sz="1200" dirty="0" smtClean="0"/>
                        <a:t>4</a:t>
                      </a:r>
                      <a:endParaRPr lang="en-US" sz="1200" dirty="0"/>
                    </a:p>
                  </a:txBody>
                  <a:tcPr/>
                </a:tc>
                <a:tc>
                  <a:txBody>
                    <a:bodyPr/>
                    <a:lstStyle/>
                    <a:p>
                      <a:r>
                        <a:rPr lang="en-US" sz="1200" dirty="0" smtClean="0"/>
                        <a:t>‘The Holy Bible’</a:t>
                      </a:r>
                      <a:endParaRPr lang="en-US" sz="1200" dirty="0"/>
                    </a:p>
                  </a:txBody>
                  <a:tcPr/>
                </a:tc>
                <a:tc>
                  <a:txBody>
                    <a:bodyPr/>
                    <a:lstStyle/>
                    <a:p>
                      <a:r>
                        <a:rPr lang="en-US" sz="1200" dirty="0" smtClean="0"/>
                        <a:t>‘The Lord’</a:t>
                      </a:r>
                      <a:endParaRPr lang="en-US" sz="1200" dirty="0"/>
                    </a:p>
                  </a:txBody>
                  <a:tcPr/>
                </a:tc>
                <a:tc>
                  <a:txBody>
                    <a:bodyPr/>
                    <a:lstStyle/>
                    <a:p>
                      <a:r>
                        <a:rPr lang="en-US" sz="1200" dirty="0" smtClean="0"/>
                        <a:t>‘</a:t>
                      </a:r>
                      <a:r>
                        <a:rPr lang="en-US" sz="1200" dirty="0" err="1" smtClean="0"/>
                        <a:t>NonFiction</a:t>
                      </a:r>
                      <a:r>
                        <a:rPr lang="en-US" sz="1200" dirty="0" smtClean="0"/>
                        <a:t>’</a:t>
                      </a:r>
                      <a:endParaRPr lang="en-US" sz="1200" dirty="0"/>
                    </a:p>
                  </a:txBody>
                  <a:tcPr/>
                </a:tc>
              </a:tr>
              <a:tr h="370840">
                <a:tc>
                  <a:txBody>
                    <a:bodyPr/>
                    <a:lstStyle/>
                    <a:p>
                      <a:r>
                        <a:rPr lang="en-US" sz="2000" b="1" dirty="0" smtClean="0"/>
                        <a:t>…</a:t>
                      </a:r>
                      <a:endParaRPr lang="en-US" sz="2000" b="1" dirty="0"/>
                    </a:p>
                  </a:txBody>
                  <a:tcPr/>
                </a:tc>
                <a:tc>
                  <a:txBody>
                    <a:bodyPr/>
                    <a:lstStyle/>
                    <a:p>
                      <a:r>
                        <a:rPr lang="en-US" sz="2000" b="1" dirty="0" smtClean="0"/>
                        <a:t>…</a:t>
                      </a:r>
                      <a:endParaRPr lang="en-US" sz="2000" b="1" dirty="0"/>
                    </a:p>
                  </a:txBody>
                  <a:tcPr/>
                </a:tc>
                <a:tc>
                  <a:txBody>
                    <a:bodyPr/>
                    <a:lstStyle/>
                    <a:p>
                      <a:r>
                        <a:rPr lang="en-US" sz="2000" b="1" dirty="0" smtClean="0"/>
                        <a:t>…</a:t>
                      </a:r>
                      <a:endParaRPr lang="en-US" sz="2000" b="1" dirty="0"/>
                    </a:p>
                  </a:txBody>
                  <a:tcPr/>
                </a:tc>
                <a:tc>
                  <a:txBody>
                    <a:bodyPr/>
                    <a:lstStyle/>
                    <a:p>
                      <a:r>
                        <a:rPr lang="en-US" sz="2000" b="1" dirty="0" smtClean="0"/>
                        <a:t>…</a:t>
                      </a:r>
                      <a:endParaRPr lang="en-US" sz="2000" b="1" dirty="0"/>
                    </a:p>
                  </a:txBody>
                  <a:tcPr/>
                </a:tc>
                <a:tc>
                  <a:txBody>
                    <a:bodyPr/>
                    <a:lstStyle/>
                    <a:p>
                      <a:r>
                        <a:rPr lang="en-US" sz="2000" b="1" dirty="0" smtClean="0"/>
                        <a:t>…</a:t>
                      </a:r>
                      <a:endParaRPr lang="en-US" sz="2000" b="1" dirty="0"/>
                    </a:p>
                  </a:txBody>
                  <a:tcPr/>
                </a:tc>
                <a:tc>
                  <a:txBody>
                    <a:bodyPr/>
                    <a:lstStyle/>
                    <a:p>
                      <a:r>
                        <a:rPr lang="en-US" sz="2000" b="1" dirty="0" smtClean="0"/>
                        <a:t>…</a:t>
                      </a:r>
                      <a:endParaRPr lang="en-US" sz="2000" b="1" dirty="0"/>
                    </a:p>
                  </a:txBody>
                  <a:tcPr/>
                </a:tc>
                <a:tc>
                  <a:txBody>
                    <a:bodyPr/>
                    <a:lstStyle/>
                    <a:p>
                      <a:r>
                        <a:rPr lang="en-US" sz="2000" b="1" dirty="0" smtClean="0"/>
                        <a:t>…</a:t>
                      </a:r>
                      <a:endParaRPr lang="en-US" sz="2000" b="1" dirty="0"/>
                    </a:p>
                  </a:txBody>
                  <a:tcPr/>
                </a:tc>
                <a:tc>
                  <a:txBody>
                    <a:bodyPr/>
                    <a:lstStyle/>
                    <a:p>
                      <a:r>
                        <a:rPr lang="en-US" sz="2000" b="1" dirty="0" smtClean="0"/>
                        <a:t>…</a:t>
                      </a:r>
                      <a:endParaRPr lang="en-US" sz="2000" b="1" dirty="0"/>
                    </a:p>
                  </a:txBody>
                  <a:tcPr/>
                </a:tc>
                <a:tc>
                  <a:txBody>
                    <a:bodyPr/>
                    <a:lstStyle/>
                    <a:p>
                      <a:r>
                        <a:rPr lang="en-US" sz="2000" b="1" dirty="0" smtClean="0"/>
                        <a:t>…</a:t>
                      </a:r>
                      <a:endParaRPr lang="en-US" sz="2000" b="1" dirty="0"/>
                    </a:p>
                  </a:txBody>
                  <a:tcPr/>
                </a:tc>
              </a:tr>
            </a:tbl>
          </a:graphicData>
        </a:graphic>
      </p:graphicFrame>
      <p:sp>
        <p:nvSpPr>
          <p:cNvPr id="11" name="TextBox 10"/>
          <p:cNvSpPr txBox="1"/>
          <p:nvPr/>
        </p:nvSpPr>
        <p:spPr>
          <a:xfrm>
            <a:off x="381000" y="2937748"/>
            <a:ext cx="2707985" cy="369332"/>
          </a:xfrm>
          <a:prstGeom prst="rect">
            <a:avLst/>
          </a:prstGeom>
          <a:noFill/>
        </p:spPr>
        <p:txBody>
          <a:bodyPr wrap="none" rtlCol="0">
            <a:spAutoFit/>
          </a:bodyPr>
          <a:lstStyle/>
          <a:p>
            <a:r>
              <a:rPr lang="en-US" dirty="0" smtClean="0"/>
              <a:t>member X reading X book</a:t>
            </a:r>
            <a:endParaRPr lang="en-US" dirty="0"/>
          </a:p>
        </p:txBody>
      </p:sp>
      <p:sp>
        <p:nvSpPr>
          <p:cNvPr id="12" name="TextBox 11"/>
          <p:cNvSpPr txBox="1"/>
          <p:nvPr/>
        </p:nvSpPr>
        <p:spPr>
          <a:xfrm>
            <a:off x="3505200" y="2937748"/>
            <a:ext cx="2204450" cy="369332"/>
          </a:xfrm>
          <a:prstGeom prst="rect">
            <a:avLst/>
          </a:prstGeom>
          <a:noFill/>
        </p:spPr>
        <p:txBody>
          <a:bodyPr wrap="none" rtlCol="0">
            <a:spAutoFit/>
          </a:bodyPr>
          <a:lstStyle/>
          <a:p>
            <a:r>
              <a:rPr lang="en-US" dirty="0" smtClean="0"/>
              <a:t>(3 x 6 x 4 = 72 rows)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nvGraphicFramePr>
        <p:xfrm>
          <a:off x="2150462" y="3505200"/>
          <a:ext cx="2895600" cy="2565402"/>
        </p:xfrm>
        <a:graphic>
          <a:graphicData uri="http://schemas.openxmlformats.org/drawingml/2006/table">
            <a:tbl>
              <a:tblPr firstRow="1" bandRow="1">
                <a:tableStyleId>{5C22544A-7EE6-4342-B048-85BDC9FD1C3A}</a:tableStyleId>
              </a:tblPr>
              <a:tblGrid>
                <a:gridCol w="914400"/>
                <a:gridCol w="1981200"/>
              </a:tblGrid>
              <a:tr h="366486">
                <a:tc>
                  <a:txBody>
                    <a:bodyPr/>
                    <a:lstStyle/>
                    <a:p>
                      <a:pPr algn="ctr"/>
                      <a:r>
                        <a:rPr lang="en-US" sz="1200" dirty="0" smtClean="0"/>
                        <a:t>name</a:t>
                      </a:r>
                      <a:endParaRPr lang="en-US" sz="1200" dirty="0"/>
                    </a:p>
                  </a:txBody>
                  <a:tcPr/>
                </a:tc>
                <a:tc>
                  <a:txBody>
                    <a:bodyPr/>
                    <a:lstStyle/>
                    <a:p>
                      <a:pPr algn="ctr"/>
                      <a:r>
                        <a:rPr lang="en-US" sz="1200" dirty="0" smtClean="0"/>
                        <a:t>title</a:t>
                      </a:r>
                      <a:endParaRPr lang="en-US" sz="1200" dirty="0"/>
                    </a:p>
                  </a:txBody>
                  <a:tcPr/>
                </a:tc>
              </a:tr>
              <a:tr h="366486">
                <a:tc>
                  <a:txBody>
                    <a:bodyPr/>
                    <a:lstStyle/>
                    <a:p>
                      <a:r>
                        <a:rPr lang="en-US" sz="1200" dirty="0" smtClean="0"/>
                        <a:t>‘Ann’</a:t>
                      </a:r>
                      <a:endParaRPr lang="en-US" sz="1200" dirty="0"/>
                    </a:p>
                  </a:txBody>
                  <a:tcPr/>
                </a:tc>
                <a:tc>
                  <a:txBody>
                    <a:bodyPr/>
                    <a:lstStyle/>
                    <a:p>
                      <a:r>
                        <a:rPr lang="en-US" sz="1200" dirty="0" smtClean="0"/>
                        <a:t>‘Decision</a:t>
                      </a:r>
                      <a:r>
                        <a:rPr lang="en-US" sz="1200" baseline="0" dirty="0" smtClean="0"/>
                        <a:t> Points’</a:t>
                      </a:r>
                      <a:endParaRPr lang="en-US" sz="1200" dirty="0"/>
                    </a:p>
                  </a:txBody>
                  <a:tcPr/>
                </a:tc>
              </a:tr>
              <a:tr h="366486">
                <a:tc>
                  <a:txBody>
                    <a:bodyPr/>
                    <a:lstStyle/>
                    <a:p>
                      <a:r>
                        <a:rPr lang="en-US" sz="1200" dirty="0" smtClean="0"/>
                        <a:t>‘Ann’</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‘The Work and the Glory’</a:t>
                      </a:r>
                    </a:p>
                  </a:txBody>
                  <a:tcPr/>
                </a:tc>
              </a:tr>
              <a:tr h="366486">
                <a:tc>
                  <a:txBody>
                    <a:bodyPr/>
                    <a:lstStyle/>
                    <a:p>
                      <a:r>
                        <a:rPr lang="en-US" sz="1200" dirty="0" smtClean="0"/>
                        <a:t>‘Bob’</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‘The Work and the Glory’</a:t>
                      </a:r>
                    </a:p>
                  </a:txBody>
                  <a:tcPr/>
                </a:tc>
              </a:tr>
              <a:tr h="366486">
                <a:tc>
                  <a:txBody>
                    <a:bodyPr/>
                    <a:lstStyle/>
                    <a:p>
                      <a:r>
                        <a:rPr lang="en-US" sz="1200" dirty="0" smtClean="0"/>
                        <a:t>‘Bob’</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‘Dracula’</a:t>
                      </a:r>
                    </a:p>
                  </a:txBody>
                  <a:tcPr/>
                </a:tc>
              </a:tr>
              <a:tr h="366486">
                <a:tc>
                  <a:txBody>
                    <a:bodyPr/>
                    <a:lstStyle/>
                    <a:p>
                      <a:r>
                        <a:rPr lang="en-US" sz="1200" dirty="0" smtClean="0"/>
                        <a:t>‘Chris’</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‘Dracula’</a:t>
                      </a:r>
                    </a:p>
                  </a:txBody>
                  <a:tcPr/>
                </a:tc>
              </a:tr>
              <a:tr h="366486">
                <a:tc>
                  <a:txBody>
                    <a:bodyPr/>
                    <a:lstStyle/>
                    <a:p>
                      <a:r>
                        <a:rPr lang="en-US" sz="1200" dirty="0" smtClean="0"/>
                        <a:t>‘Chris’</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‘The Holy Bible’</a:t>
                      </a:r>
                    </a:p>
                  </a:txBody>
                  <a:tcPr/>
                </a:tc>
              </a:tr>
            </a:tbl>
          </a:graphicData>
        </a:graphic>
      </p:graphicFrame>
      <p:sp>
        <p:nvSpPr>
          <p:cNvPr id="10" name="TextBox 9"/>
          <p:cNvSpPr txBox="1"/>
          <p:nvPr/>
        </p:nvSpPr>
        <p:spPr>
          <a:xfrm>
            <a:off x="2150462" y="3048000"/>
            <a:ext cx="766557" cy="369332"/>
          </a:xfrm>
          <a:prstGeom prst="rect">
            <a:avLst/>
          </a:prstGeom>
          <a:noFill/>
        </p:spPr>
        <p:txBody>
          <a:bodyPr wrap="none" rtlCol="0">
            <a:spAutoFit/>
          </a:bodyPr>
          <a:lstStyle/>
          <a:p>
            <a:r>
              <a:rPr lang="en-US" dirty="0" smtClean="0"/>
              <a:t>result</a:t>
            </a:r>
            <a:endParaRPr lang="en-US" dirty="0"/>
          </a:p>
        </p:txBody>
      </p:sp>
      <p:sp>
        <p:nvSpPr>
          <p:cNvPr id="11" name="Title 1"/>
          <p:cNvSpPr>
            <a:spLocks noGrp="1"/>
          </p:cNvSpPr>
          <p:nvPr>
            <p:ph type="title"/>
          </p:nvPr>
        </p:nvSpPr>
        <p:spPr>
          <a:xfrm>
            <a:off x="533400" y="-228600"/>
            <a:ext cx="8229600" cy="1143000"/>
          </a:xfrm>
        </p:spPr>
        <p:txBody>
          <a:bodyPr/>
          <a:lstStyle/>
          <a:p>
            <a:r>
              <a:rPr lang="en-US" dirty="0" smtClean="0"/>
              <a:t>Queries</a:t>
            </a:r>
            <a:endParaRPr lang="en-US" dirty="0"/>
          </a:p>
        </p:txBody>
      </p:sp>
      <p:sp>
        <p:nvSpPr>
          <p:cNvPr id="12" name="TextBox 11"/>
          <p:cNvSpPr txBox="1"/>
          <p:nvPr/>
        </p:nvSpPr>
        <p:spPr>
          <a:xfrm>
            <a:off x="2436747" y="1648361"/>
            <a:ext cx="5259453" cy="1323439"/>
          </a:xfrm>
          <a:prstGeom prst="rect">
            <a:avLst/>
          </a:prstGeom>
          <a:noFill/>
        </p:spPr>
        <p:txBody>
          <a:bodyPr wrap="none" rtlCol="0">
            <a:spAutoFit/>
          </a:bodyPr>
          <a:lstStyle/>
          <a:p>
            <a:r>
              <a:rPr lang="en-US" sz="2000" dirty="0" smtClean="0"/>
              <a:t>SELECT  member.name,  </a:t>
            </a:r>
            <a:r>
              <a:rPr lang="en-US" sz="2000" dirty="0" err="1" smtClean="0"/>
              <a:t>book.title</a:t>
            </a:r>
            <a:endParaRPr lang="en-US" sz="2000" dirty="0" smtClean="0"/>
          </a:p>
          <a:p>
            <a:r>
              <a:rPr lang="en-US" sz="2000" dirty="0" smtClean="0"/>
              <a:t>FROM  member,  reading,  book</a:t>
            </a:r>
          </a:p>
          <a:p>
            <a:r>
              <a:rPr lang="en-US" sz="2000" dirty="0" smtClean="0"/>
              <a:t>WHERE  member.id = </a:t>
            </a:r>
            <a:r>
              <a:rPr lang="en-US" sz="2000" dirty="0" err="1" smtClean="0"/>
              <a:t>reading.member_id</a:t>
            </a:r>
            <a:r>
              <a:rPr lang="en-US" sz="2000" dirty="0" smtClean="0"/>
              <a:t> AND </a:t>
            </a:r>
          </a:p>
          <a:p>
            <a:r>
              <a:rPr lang="en-US" sz="2000" dirty="0" smtClean="0"/>
              <a:t>                 book.id = </a:t>
            </a:r>
            <a:r>
              <a:rPr lang="en-US" sz="2000" dirty="0" err="1" smtClean="0"/>
              <a:t>reading.book_id</a:t>
            </a:r>
            <a:endParaRPr lang="en-US" sz="2000" dirty="0" smtClean="0"/>
          </a:p>
        </p:txBody>
      </p:sp>
      <p:sp>
        <p:nvSpPr>
          <p:cNvPr id="13" name="TextBox 12"/>
          <p:cNvSpPr txBox="1"/>
          <p:nvPr/>
        </p:nvSpPr>
        <p:spPr>
          <a:xfrm>
            <a:off x="2074262" y="1066800"/>
            <a:ext cx="4275529" cy="400110"/>
          </a:xfrm>
          <a:prstGeom prst="rect">
            <a:avLst/>
          </a:prstGeom>
          <a:noFill/>
        </p:spPr>
        <p:txBody>
          <a:bodyPr wrap="none" rtlCol="0">
            <a:spAutoFit/>
          </a:bodyPr>
          <a:lstStyle/>
          <a:p>
            <a:r>
              <a:rPr lang="en-US" sz="2000" dirty="0" smtClean="0"/>
              <a:t>List the books read by each member</a:t>
            </a:r>
            <a:endParaRPr lang="en-US" sz="2000" dirty="0"/>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Updates</a:t>
            </a:r>
            <a:endParaRPr lang="en-US" dirty="0"/>
          </a:p>
        </p:txBody>
      </p:sp>
      <p:sp>
        <p:nvSpPr>
          <p:cNvPr id="4" name="TextBox 3"/>
          <p:cNvSpPr txBox="1"/>
          <p:nvPr/>
        </p:nvSpPr>
        <p:spPr>
          <a:xfrm>
            <a:off x="1447800" y="1378803"/>
            <a:ext cx="5340949" cy="1200329"/>
          </a:xfrm>
          <a:prstGeom prst="rect">
            <a:avLst/>
          </a:prstGeom>
          <a:noFill/>
        </p:spPr>
        <p:txBody>
          <a:bodyPr wrap="none" rtlCol="0">
            <a:spAutoFit/>
          </a:bodyPr>
          <a:lstStyle/>
          <a:p>
            <a:r>
              <a:rPr lang="en-US" sz="2400" dirty="0" smtClean="0"/>
              <a:t>UPDATE  Table</a:t>
            </a:r>
          </a:p>
          <a:p>
            <a:r>
              <a:rPr lang="en-US" sz="2400" dirty="0" smtClean="0"/>
              <a:t>SET  Column = Value, Column = Value, …</a:t>
            </a:r>
          </a:p>
          <a:p>
            <a:r>
              <a:rPr lang="en-US" sz="2400" dirty="0" smtClean="0"/>
              <a:t>WHERE  Condition</a:t>
            </a:r>
            <a:endParaRPr lang="en-US" sz="2400" dirty="0"/>
          </a:p>
        </p:txBody>
      </p:sp>
      <p:sp>
        <p:nvSpPr>
          <p:cNvPr id="5" name="TextBox 4"/>
          <p:cNvSpPr txBox="1"/>
          <p:nvPr/>
        </p:nvSpPr>
        <p:spPr>
          <a:xfrm>
            <a:off x="2006349" y="2979003"/>
            <a:ext cx="5232651" cy="1569660"/>
          </a:xfrm>
          <a:prstGeom prst="rect">
            <a:avLst/>
          </a:prstGeom>
          <a:noFill/>
        </p:spPr>
        <p:txBody>
          <a:bodyPr wrap="none" rtlCol="0">
            <a:spAutoFit/>
          </a:bodyPr>
          <a:lstStyle/>
          <a:p>
            <a:r>
              <a:rPr lang="en-US" sz="2400" dirty="0" smtClean="0"/>
              <a:t>UPDATE  member</a:t>
            </a:r>
          </a:p>
          <a:p>
            <a:r>
              <a:rPr lang="en-US" sz="2400" dirty="0" smtClean="0"/>
              <a:t>SET name = ‘Chris Jones’,</a:t>
            </a:r>
          </a:p>
          <a:p>
            <a:r>
              <a:rPr lang="en-US" sz="2400" dirty="0" smtClean="0"/>
              <a:t>        </a:t>
            </a:r>
            <a:r>
              <a:rPr lang="en-US" sz="2400" dirty="0" err="1" smtClean="0"/>
              <a:t>email_address</a:t>
            </a:r>
            <a:r>
              <a:rPr lang="en-US" sz="2400" dirty="0" smtClean="0"/>
              <a:t> = ‘chris@gmail.com’</a:t>
            </a:r>
          </a:p>
          <a:p>
            <a:r>
              <a:rPr lang="en-US" sz="2400" dirty="0" smtClean="0"/>
              <a:t>WHERE  id = 3</a:t>
            </a:r>
            <a:endParaRPr lang="en-US" sz="2400" dirty="0"/>
          </a:p>
        </p:txBody>
      </p:sp>
      <p:sp>
        <p:nvSpPr>
          <p:cNvPr id="6" name="TextBox 5"/>
          <p:cNvSpPr txBox="1"/>
          <p:nvPr/>
        </p:nvSpPr>
        <p:spPr>
          <a:xfrm>
            <a:off x="1447800" y="2598003"/>
            <a:ext cx="3852337" cy="400110"/>
          </a:xfrm>
          <a:prstGeom prst="rect">
            <a:avLst/>
          </a:prstGeom>
          <a:noFill/>
        </p:spPr>
        <p:txBody>
          <a:bodyPr wrap="none" rtlCol="0">
            <a:spAutoFit/>
          </a:bodyPr>
          <a:lstStyle/>
          <a:p>
            <a:r>
              <a:rPr lang="en-US" sz="2000" dirty="0" smtClean="0"/>
              <a:t>Change a member’s information</a:t>
            </a:r>
            <a:endParaRPr lang="en-US" sz="2000" dirty="0"/>
          </a:p>
        </p:txBody>
      </p:sp>
      <p:sp>
        <p:nvSpPr>
          <p:cNvPr id="7" name="TextBox 6"/>
          <p:cNvSpPr txBox="1"/>
          <p:nvPr/>
        </p:nvSpPr>
        <p:spPr>
          <a:xfrm>
            <a:off x="1985393" y="5036403"/>
            <a:ext cx="2967607" cy="830997"/>
          </a:xfrm>
          <a:prstGeom prst="rect">
            <a:avLst/>
          </a:prstGeom>
          <a:noFill/>
        </p:spPr>
        <p:txBody>
          <a:bodyPr wrap="none" rtlCol="0">
            <a:spAutoFit/>
          </a:bodyPr>
          <a:lstStyle/>
          <a:p>
            <a:r>
              <a:rPr lang="en-US" sz="2400" dirty="0" smtClean="0"/>
              <a:t>UPDATE  member</a:t>
            </a:r>
          </a:p>
          <a:p>
            <a:r>
              <a:rPr lang="en-US" sz="2400" dirty="0" smtClean="0"/>
              <a:t>SET </a:t>
            </a:r>
            <a:r>
              <a:rPr lang="en-US" sz="2400" dirty="0" err="1" smtClean="0"/>
              <a:t>email_address</a:t>
            </a:r>
            <a:r>
              <a:rPr lang="en-US" sz="2400" dirty="0" smtClean="0"/>
              <a:t> = ‘’</a:t>
            </a:r>
          </a:p>
        </p:txBody>
      </p:sp>
      <p:sp>
        <p:nvSpPr>
          <p:cNvPr id="8" name="TextBox 7"/>
          <p:cNvSpPr txBox="1"/>
          <p:nvPr/>
        </p:nvSpPr>
        <p:spPr>
          <a:xfrm>
            <a:off x="1493402" y="4655403"/>
            <a:ext cx="4830168" cy="400110"/>
          </a:xfrm>
          <a:prstGeom prst="rect">
            <a:avLst/>
          </a:prstGeom>
          <a:noFill/>
        </p:spPr>
        <p:txBody>
          <a:bodyPr wrap="none" rtlCol="0">
            <a:spAutoFit/>
          </a:bodyPr>
          <a:lstStyle/>
          <a:p>
            <a:r>
              <a:rPr lang="en-US" sz="2000" dirty="0" smtClean="0"/>
              <a:t>Set all member email addresses to empty</a:t>
            </a:r>
            <a:endParaRPr lang="en-US" sz="2000" dirty="0"/>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Deletes</a:t>
            </a:r>
            <a:endParaRPr lang="en-US" dirty="0"/>
          </a:p>
        </p:txBody>
      </p:sp>
      <p:sp>
        <p:nvSpPr>
          <p:cNvPr id="4" name="TextBox 3"/>
          <p:cNvSpPr txBox="1"/>
          <p:nvPr/>
        </p:nvSpPr>
        <p:spPr>
          <a:xfrm>
            <a:off x="1447800" y="1325562"/>
            <a:ext cx="2798330" cy="830997"/>
          </a:xfrm>
          <a:prstGeom prst="rect">
            <a:avLst/>
          </a:prstGeom>
          <a:noFill/>
        </p:spPr>
        <p:txBody>
          <a:bodyPr wrap="none" rtlCol="0">
            <a:spAutoFit/>
          </a:bodyPr>
          <a:lstStyle/>
          <a:p>
            <a:r>
              <a:rPr lang="en-US" sz="2400" dirty="0" smtClean="0"/>
              <a:t>DELETE FROM Table</a:t>
            </a:r>
          </a:p>
          <a:p>
            <a:r>
              <a:rPr lang="en-US" sz="2400" dirty="0" smtClean="0"/>
              <a:t>WHERE  Condition</a:t>
            </a:r>
            <a:endParaRPr lang="en-US" sz="2400" dirty="0"/>
          </a:p>
        </p:txBody>
      </p:sp>
      <p:sp>
        <p:nvSpPr>
          <p:cNvPr id="5" name="TextBox 4"/>
          <p:cNvSpPr txBox="1"/>
          <p:nvPr/>
        </p:nvSpPr>
        <p:spPr>
          <a:xfrm>
            <a:off x="1905000" y="2743200"/>
            <a:ext cx="3234347" cy="830997"/>
          </a:xfrm>
          <a:prstGeom prst="rect">
            <a:avLst/>
          </a:prstGeom>
          <a:noFill/>
        </p:spPr>
        <p:txBody>
          <a:bodyPr wrap="none" rtlCol="0">
            <a:spAutoFit/>
          </a:bodyPr>
          <a:lstStyle/>
          <a:p>
            <a:r>
              <a:rPr lang="en-US" sz="2400" dirty="0" smtClean="0"/>
              <a:t>DELETE FROM member</a:t>
            </a:r>
          </a:p>
          <a:p>
            <a:r>
              <a:rPr lang="en-US" sz="2400" dirty="0" smtClean="0"/>
              <a:t>WHERE  id = 3</a:t>
            </a:r>
            <a:endParaRPr lang="en-US" sz="2400" dirty="0"/>
          </a:p>
        </p:txBody>
      </p:sp>
      <p:sp>
        <p:nvSpPr>
          <p:cNvPr id="6" name="TextBox 5"/>
          <p:cNvSpPr txBox="1"/>
          <p:nvPr/>
        </p:nvSpPr>
        <p:spPr>
          <a:xfrm>
            <a:off x="1447800" y="2293203"/>
            <a:ext cx="2111475" cy="400110"/>
          </a:xfrm>
          <a:prstGeom prst="rect">
            <a:avLst/>
          </a:prstGeom>
          <a:noFill/>
        </p:spPr>
        <p:txBody>
          <a:bodyPr wrap="none" rtlCol="0">
            <a:spAutoFit/>
          </a:bodyPr>
          <a:lstStyle/>
          <a:p>
            <a:r>
              <a:rPr lang="en-US" sz="2000" dirty="0" smtClean="0"/>
              <a:t>Delete a member</a:t>
            </a:r>
            <a:endParaRPr lang="en-US" sz="2000" dirty="0"/>
          </a:p>
        </p:txBody>
      </p:sp>
      <p:sp>
        <p:nvSpPr>
          <p:cNvPr id="7" name="TextBox 6"/>
          <p:cNvSpPr txBox="1"/>
          <p:nvPr/>
        </p:nvSpPr>
        <p:spPr>
          <a:xfrm>
            <a:off x="1905000" y="5562600"/>
            <a:ext cx="2830390" cy="461665"/>
          </a:xfrm>
          <a:prstGeom prst="rect">
            <a:avLst/>
          </a:prstGeom>
          <a:noFill/>
        </p:spPr>
        <p:txBody>
          <a:bodyPr wrap="none" rtlCol="0">
            <a:spAutoFit/>
          </a:bodyPr>
          <a:lstStyle/>
          <a:p>
            <a:r>
              <a:rPr lang="en-US" sz="2400" dirty="0" smtClean="0"/>
              <a:t>DELETE FROM book</a:t>
            </a:r>
          </a:p>
        </p:txBody>
      </p:sp>
      <p:sp>
        <p:nvSpPr>
          <p:cNvPr id="8" name="TextBox 7"/>
          <p:cNvSpPr txBox="1"/>
          <p:nvPr/>
        </p:nvSpPr>
        <p:spPr>
          <a:xfrm>
            <a:off x="1493402" y="5177135"/>
            <a:ext cx="1992853" cy="400110"/>
          </a:xfrm>
          <a:prstGeom prst="rect">
            <a:avLst/>
          </a:prstGeom>
          <a:noFill/>
        </p:spPr>
        <p:txBody>
          <a:bodyPr wrap="none" rtlCol="0">
            <a:spAutoFit/>
          </a:bodyPr>
          <a:lstStyle/>
          <a:p>
            <a:r>
              <a:rPr lang="en-US" sz="2000" dirty="0" smtClean="0"/>
              <a:t>Delete all books</a:t>
            </a:r>
            <a:endParaRPr lang="en-US" sz="2000" dirty="0"/>
          </a:p>
        </p:txBody>
      </p:sp>
      <p:sp>
        <p:nvSpPr>
          <p:cNvPr id="9" name="TextBox 8"/>
          <p:cNvSpPr txBox="1"/>
          <p:nvPr/>
        </p:nvSpPr>
        <p:spPr>
          <a:xfrm>
            <a:off x="1905000" y="4191000"/>
            <a:ext cx="3336170" cy="830997"/>
          </a:xfrm>
          <a:prstGeom prst="rect">
            <a:avLst/>
          </a:prstGeom>
          <a:noFill/>
        </p:spPr>
        <p:txBody>
          <a:bodyPr wrap="none" rtlCol="0">
            <a:spAutoFit/>
          </a:bodyPr>
          <a:lstStyle/>
          <a:p>
            <a:r>
              <a:rPr lang="en-US" sz="2400" dirty="0" smtClean="0"/>
              <a:t>DELETE FROM reading</a:t>
            </a:r>
          </a:p>
          <a:p>
            <a:r>
              <a:rPr lang="en-US" sz="2400" dirty="0" smtClean="0"/>
              <a:t>WHERE  </a:t>
            </a:r>
            <a:r>
              <a:rPr lang="en-US" sz="2400" dirty="0" err="1" smtClean="0"/>
              <a:t>member_id</a:t>
            </a:r>
            <a:r>
              <a:rPr lang="en-US" sz="2400" dirty="0" smtClean="0"/>
              <a:t> = 3</a:t>
            </a:r>
            <a:endParaRPr lang="en-US" sz="2400" dirty="0"/>
          </a:p>
        </p:txBody>
      </p:sp>
      <p:sp>
        <p:nvSpPr>
          <p:cNvPr id="10" name="TextBox 9"/>
          <p:cNvSpPr txBox="1"/>
          <p:nvPr/>
        </p:nvSpPr>
        <p:spPr>
          <a:xfrm>
            <a:off x="1470212" y="3741003"/>
            <a:ext cx="3894015" cy="400110"/>
          </a:xfrm>
          <a:prstGeom prst="rect">
            <a:avLst/>
          </a:prstGeom>
          <a:noFill/>
        </p:spPr>
        <p:txBody>
          <a:bodyPr wrap="none" rtlCol="0">
            <a:spAutoFit/>
          </a:bodyPr>
          <a:lstStyle/>
          <a:p>
            <a:r>
              <a:rPr lang="en-US" sz="2000" dirty="0" smtClean="0"/>
              <a:t>Delete all readings for a member</a:t>
            </a:r>
            <a:endParaRPr lang="en-US" sz="2000"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fontScale="90000"/>
          </a:bodyPr>
          <a:lstStyle/>
          <a:p>
            <a:r>
              <a:rPr lang="en-US" dirty="0" smtClean="0"/>
              <a:t>Full in-memory object model with bulk updates</a:t>
            </a:r>
            <a:endParaRPr lang="en-US" dirty="0"/>
          </a:p>
        </p:txBody>
      </p:sp>
      <p:sp>
        <p:nvSpPr>
          <p:cNvPr id="3" name="Content Placeholder 2"/>
          <p:cNvSpPr>
            <a:spLocks noGrp="1"/>
          </p:cNvSpPr>
          <p:nvPr>
            <p:ph sz="quarter" idx="1"/>
          </p:nvPr>
        </p:nvSpPr>
        <p:spPr/>
        <p:txBody>
          <a:bodyPr>
            <a:normAutofit/>
          </a:bodyPr>
          <a:lstStyle/>
          <a:p>
            <a:r>
              <a:rPr lang="en-US" dirty="0" smtClean="0"/>
              <a:t>Load full object model from disk into memory</a:t>
            </a:r>
          </a:p>
          <a:p>
            <a:r>
              <a:rPr lang="en-US" dirty="0" smtClean="0"/>
              <a:t>Application features operate on in-memory object model</a:t>
            </a:r>
          </a:p>
          <a:p>
            <a:r>
              <a:rPr lang="en-US" dirty="0" smtClean="0"/>
              <a:t>Save full object model to disk at appropriate times (“Save”, application exit, etc.)</a:t>
            </a:r>
          </a:p>
          <a:p>
            <a:r>
              <a:rPr lang="en-US" dirty="0" smtClean="0"/>
              <a:t>Crash causes data loss</a:t>
            </a:r>
          </a:p>
          <a:p>
            <a:r>
              <a:rPr lang="en-US" dirty="0" smtClean="0"/>
              <a:t>Full in-memory model and bulk load/save is not feasible for large data sets</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457200" y="762000"/>
            <a:ext cx="8305800" cy="5562600"/>
          </a:xfrm>
        </p:spPr>
        <p:txBody>
          <a:bodyPr>
            <a:normAutofit/>
          </a:bodyPr>
          <a:lstStyle/>
          <a:p>
            <a:r>
              <a:rPr lang="en-US" dirty="0" smtClean="0"/>
              <a:t>Database transactions have the ACID properties</a:t>
            </a:r>
          </a:p>
          <a:p>
            <a:pPr lvl="1"/>
            <a:r>
              <a:rPr lang="en-US" dirty="0" smtClean="0"/>
              <a:t>A = Atomic</a:t>
            </a:r>
          </a:p>
          <a:p>
            <a:pPr lvl="2"/>
            <a:r>
              <a:rPr lang="en-US" dirty="0" smtClean="0"/>
              <a:t>Transactions are “all or nothing”.  Either all of the operations in a transaction are performed, or none of them are.  No partial execution.</a:t>
            </a:r>
          </a:p>
          <a:p>
            <a:pPr lvl="1"/>
            <a:r>
              <a:rPr lang="en-US" dirty="0" smtClean="0"/>
              <a:t>C = Consistent</a:t>
            </a:r>
          </a:p>
          <a:p>
            <a:pPr lvl="2"/>
            <a:r>
              <a:rPr lang="en-US" dirty="0" smtClean="0"/>
              <a:t>When multiple transactions execute concurrently, the database is kept in a consistent state.</a:t>
            </a:r>
          </a:p>
          <a:p>
            <a:pPr lvl="2"/>
            <a:r>
              <a:rPr lang="en-US" dirty="0" smtClean="0"/>
              <a:t>Concurrent transactions T</a:t>
            </a:r>
            <a:r>
              <a:rPr lang="en-US" baseline="-25000" dirty="0" smtClean="0"/>
              <a:t>1</a:t>
            </a:r>
            <a:r>
              <a:rPr lang="en-US" dirty="0" smtClean="0"/>
              <a:t> and T</a:t>
            </a:r>
            <a:r>
              <a:rPr lang="en-US" baseline="-25000" dirty="0" smtClean="0"/>
              <a:t>2</a:t>
            </a:r>
            <a:r>
              <a:rPr lang="en-US" dirty="0" smtClean="0"/>
              <a:t> are “serialized”.  The final effect will be either T</a:t>
            </a:r>
            <a:r>
              <a:rPr lang="en-US" baseline="-25000" dirty="0" smtClean="0"/>
              <a:t>1</a:t>
            </a:r>
            <a:r>
              <a:rPr lang="en-US" dirty="0" smtClean="0"/>
              <a:t> followed by T</a:t>
            </a:r>
            <a:r>
              <a:rPr lang="en-US" baseline="-25000" dirty="0" smtClean="0"/>
              <a:t>2</a:t>
            </a:r>
            <a:r>
              <a:rPr lang="en-US" dirty="0" smtClean="0"/>
              <a:t> or T</a:t>
            </a:r>
            <a:r>
              <a:rPr lang="en-US" baseline="-25000" dirty="0" smtClean="0"/>
              <a:t>2</a:t>
            </a:r>
            <a:r>
              <a:rPr lang="en-US" dirty="0" smtClean="0"/>
              <a:t> followed by T</a:t>
            </a:r>
            <a:r>
              <a:rPr lang="en-US" baseline="-25000" dirty="0" smtClean="0"/>
              <a:t>1</a:t>
            </a:r>
            <a:r>
              <a:rPr lang="en-US" dirty="0" smtClean="0"/>
              <a:t>.</a:t>
            </a:r>
          </a:p>
          <a:p>
            <a:pPr lvl="1"/>
            <a:r>
              <a:rPr lang="en-US" dirty="0" smtClean="0"/>
              <a:t>I = Isolated</a:t>
            </a:r>
          </a:p>
          <a:p>
            <a:pPr lvl="2"/>
            <a:r>
              <a:rPr lang="en-US" dirty="0" smtClean="0"/>
              <a:t>Concurrent transactions are isolated from each other.  Changes made by a transaction are not visible to other transactions until the transaction commits.</a:t>
            </a:r>
          </a:p>
          <a:p>
            <a:pPr lvl="1"/>
            <a:r>
              <a:rPr lang="en-US" dirty="0" smtClean="0"/>
              <a:t>D = Durable</a:t>
            </a:r>
          </a:p>
          <a:p>
            <a:pPr lvl="2"/>
            <a:r>
              <a:rPr lang="en-US" dirty="0" smtClean="0"/>
              <a:t>The changes made by a committed transaction are permanent.</a:t>
            </a:r>
          </a:p>
        </p:txBody>
      </p:sp>
      <p:sp>
        <p:nvSpPr>
          <p:cNvPr id="3" name="Title 2"/>
          <p:cNvSpPr>
            <a:spLocks noGrp="1"/>
          </p:cNvSpPr>
          <p:nvPr>
            <p:ph type="title"/>
          </p:nvPr>
        </p:nvSpPr>
        <p:spPr/>
        <p:txBody>
          <a:bodyPr/>
          <a:lstStyle/>
          <a:p>
            <a:r>
              <a:rPr lang="en-US" dirty="0" smtClean="0"/>
              <a:t>Database Transactions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457200" y="762000"/>
            <a:ext cx="8305800" cy="5562600"/>
          </a:xfrm>
        </p:spPr>
        <p:txBody>
          <a:bodyPr>
            <a:normAutofit/>
          </a:bodyPr>
          <a:lstStyle/>
          <a:p>
            <a:r>
              <a:rPr lang="en-US" dirty="0" smtClean="0"/>
              <a:t>By default, each SQL statement is executed in a transaction by itself</a:t>
            </a:r>
          </a:p>
          <a:p>
            <a:r>
              <a:rPr lang="en-US" dirty="0" smtClean="0"/>
              <a:t>Transactions are most useful when they consist of multiple SQL statements, since you want to make sure that either all of them or none of them succeed</a:t>
            </a:r>
          </a:p>
          <a:p>
            <a:r>
              <a:rPr lang="en-US" dirty="0" smtClean="0"/>
              <a:t>For a multi-statement transaction,</a:t>
            </a:r>
          </a:p>
          <a:p>
            <a:pPr lvl="1"/>
            <a:r>
              <a:rPr lang="en-US" dirty="0" smtClean="0"/>
              <a:t>BEGIN  TRANSACTION;</a:t>
            </a:r>
          </a:p>
          <a:p>
            <a:pPr lvl="1"/>
            <a:r>
              <a:rPr lang="en-US" dirty="0" smtClean="0"/>
              <a:t>SQL statement 1;</a:t>
            </a:r>
          </a:p>
          <a:p>
            <a:pPr lvl="1"/>
            <a:r>
              <a:rPr lang="en-US" dirty="0" smtClean="0"/>
              <a:t>SQL </a:t>
            </a:r>
            <a:r>
              <a:rPr lang="en-US" smtClean="0"/>
              <a:t>statement 2;</a:t>
            </a:r>
            <a:endParaRPr lang="en-US" dirty="0" smtClean="0"/>
          </a:p>
          <a:p>
            <a:pPr lvl="1"/>
            <a:r>
              <a:rPr lang="en-US" dirty="0" smtClean="0"/>
              <a:t>…</a:t>
            </a:r>
          </a:p>
          <a:p>
            <a:pPr lvl="1"/>
            <a:r>
              <a:rPr lang="en-US" dirty="0" smtClean="0"/>
              <a:t>COMMIT  TRANSACTION;  or ROLLBACK TRANSACTION;</a:t>
            </a:r>
          </a:p>
        </p:txBody>
      </p:sp>
      <p:sp>
        <p:nvSpPr>
          <p:cNvPr id="3" name="Title 2"/>
          <p:cNvSpPr>
            <a:spLocks noGrp="1"/>
          </p:cNvSpPr>
          <p:nvPr>
            <p:ph type="title"/>
          </p:nvPr>
        </p:nvSpPr>
        <p:spPr/>
        <p:txBody>
          <a:bodyPr/>
          <a:lstStyle/>
          <a:p>
            <a:r>
              <a:rPr lang="en-US" dirty="0" smtClean="0"/>
              <a:t>Database Transactions</a:t>
            </a:r>
            <a:endParaRPr lang="en-US" dirty="0"/>
          </a:p>
        </p:txBody>
      </p:sp>
    </p:spTree>
    <p:extLst>
      <p:ext uri="{BB962C8B-B14F-4D97-AF65-F5344CB8AC3E}">
        <p14:creationId xmlns:p14="http://schemas.microsoft.com/office/powerpoint/2010/main" val="2957170334"/>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fontScale="90000"/>
          </a:bodyPr>
          <a:lstStyle/>
          <a:p>
            <a:r>
              <a:rPr lang="en-US" dirty="0" smtClean="0"/>
              <a:t>Programmatic Database </a:t>
            </a:r>
            <a:r>
              <a:rPr lang="en-US" dirty="0"/>
              <a:t>Access -</a:t>
            </a:r>
            <a:br>
              <a:rPr lang="en-US" dirty="0"/>
            </a:br>
            <a:r>
              <a:rPr lang="en-US" dirty="0"/>
              <a:t>	accessing a database from Java</a:t>
            </a:r>
          </a:p>
        </p:txBody>
      </p:sp>
      <p:sp>
        <p:nvSpPr>
          <p:cNvPr id="3" name="Content Placeholder 2"/>
          <p:cNvSpPr>
            <a:spLocks noGrp="1"/>
          </p:cNvSpPr>
          <p:nvPr>
            <p:ph sz="quarter" idx="1"/>
          </p:nvPr>
        </p:nvSpPr>
        <p:spPr/>
        <p:txBody>
          <a:bodyPr/>
          <a:lstStyle/>
          <a:p>
            <a:r>
              <a:rPr lang="en-US" dirty="0" smtClean="0"/>
              <a:t>Load database driver</a:t>
            </a:r>
          </a:p>
          <a:p>
            <a:r>
              <a:rPr lang="en-US" dirty="0" smtClean="0"/>
              <a:t>Open a database connection</a:t>
            </a:r>
          </a:p>
          <a:p>
            <a:r>
              <a:rPr lang="en-US" dirty="0" smtClean="0"/>
              <a:t>Start a transaction </a:t>
            </a:r>
          </a:p>
          <a:p>
            <a:r>
              <a:rPr lang="en-US" dirty="0" smtClean="0"/>
              <a:t>Execute queries and/or updates</a:t>
            </a:r>
          </a:p>
          <a:p>
            <a:r>
              <a:rPr lang="en-US" dirty="0" smtClean="0"/>
              <a:t>Commit or Rollback the transaction</a:t>
            </a:r>
          </a:p>
          <a:p>
            <a:r>
              <a:rPr lang="en-US" dirty="0" smtClean="0"/>
              <a:t>Close the database connection</a:t>
            </a:r>
          </a:p>
          <a:p>
            <a:endParaRPr lang="en-US" dirty="0"/>
          </a:p>
          <a:p>
            <a:r>
              <a:rPr lang="en-US" dirty="0" smtClean="0"/>
              <a:t>Retrieving auto-increment ids</a:t>
            </a:r>
          </a:p>
          <a:p>
            <a:endParaRPr lang="en-US"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90600"/>
          </a:xfrm>
        </p:spPr>
        <p:txBody>
          <a:bodyPr>
            <a:normAutofit/>
          </a:bodyPr>
          <a:lstStyle/>
          <a:p>
            <a:r>
              <a:rPr lang="en-US" dirty="0" smtClean="0"/>
              <a:t>Load Database Driver</a:t>
            </a:r>
            <a:endParaRPr lang="en-US" dirty="0"/>
          </a:p>
        </p:txBody>
      </p:sp>
      <p:sp>
        <p:nvSpPr>
          <p:cNvPr id="5" name="TextBox 4"/>
          <p:cNvSpPr txBox="1"/>
          <p:nvPr/>
        </p:nvSpPr>
        <p:spPr>
          <a:xfrm>
            <a:off x="136406" y="1447800"/>
            <a:ext cx="6760184" cy="2862322"/>
          </a:xfrm>
          <a:prstGeom prst="rect">
            <a:avLst/>
          </a:prstGeom>
          <a:noFill/>
        </p:spPr>
        <p:txBody>
          <a:bodyPr wrap="none" rtlCol="0">
            <a:spAutoFit/>
          </a:bodyPr>
          <a:lstStyle/>
          <a:p>
            <a:r>
              <a:rPr lang="en-US" dirty="0" smtClean="0">
                <a:latin typeface="Courier New" pitchFamily="49" charset="0"/>
                <a:cs typeface="Courier New" pitchFamily="49" charset="0"/>
              </a:rPr>
              <a:t>import java.sql.*;</a:t>
            </a:r>
          </a:p>
          <a:p>
            <a:endParaRPr lang="en-US" dirty="0" smtClean="0">
              <a:latin typeface="Courier New" pitchFamily="49" charset="0"/>
              <a:cs typeface="Courier New" pitchFamily="49" charset="0"/>
            </a:endParaRPr>
          </a:p>
          <a:p>
            <a:r>
              <a:rPr lang="en-US" dirty="0">
                <a:latin typeface="Courier New" pitchFamily="49" charset="0"/>
                <a:cs typeface="Courier New" pitchFamily="49" charset="0"/>
              </a:rPr>
              <a:t>try {</a:t>
            </a:r>
          </a:p>
          <a:p>
            <a:r>
              <a:rPr lang="en-US" dirty="0" smtClean="0">
                <a:latin typeface="Courier New" pitchFamily="49" charset="0"/>
                <a:cs typeface="Courier New" pitchFamily="49" charset="0"/>
              </a:rPr>
              <a:t>	final </a:t>
            </a:r>
            <a:r>
              <a:rPr lang="en-US" dirty="0">
                <a:latin typeface="Courier New" pitchFamily="49" charset="0"/>
                <a:cs typeface="Courier New" pitchFamily="49" charset="0"/>
              </a:rPr>
              <a:t>String driver = "</a:t>
            </a:r>
            <a:r>
              <a:rPr lang="en-US" dirty="0" err="1">
                <a:latin typeface="Courier New" pitchFamily="49" charset="0"/>
                <a:cs typeface="Courier New" pitchFamily="49" charset="0"/>
              </a:rPr>
              <a:t>org.sqlite.JDBC</a:t>
            </a:r>
            <a:r>
              <a:rPr lang="en-US" dirty="0">
                <a:latin typeface="Courier New" pitchFamily="49" charset="0"/>
                <a:cs typeface="Courier New" pitchFamily="49" charset="0"/>
              </a:rPr>
              <a:t>";</a:t>
            </a:r>
          </a:p>
          <a:p>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Class.</a:t>
            </a:r>
            <a:r>
              <a:rPr lang="en-US" i="1" dirty="0" err="1" smtClean="0">
                <a:latin typeface="Courier New" pitchFamily="49" charset="0"/>
                <a:cs typeface="Courier New" pitchFamily="49" charset="0"/>
              </a:rPr>
              <a:t>forName</a:t>
            </a:r>
            <a:r>
              <a:rPr lang="en-US" i="1" dirty="0" smtClean="0">
                <a:latin typeface="Courier New" pitchFamily="49" charset="0"/>
                <a:cs typeface="Courier New" pitchFamily="49" charset="0"/>
              </a:rPr>
              <a:t>(driver</a:t>
            </a:r>
            <a:r>
              <a:rPr lang="en-US" i="1" dirty="0">
                <a:latin typeface="Courier New" pitchFamily="49" charset="0"/>
                <a:cs typeface="Courier New" pitchFamily="49" charset="0"/>
              </a:rPr>
              <a:t>);</a:t>
            </a:r>
          </a:p>
          <a:p>
            <a:r>
              <a:rPr lang="en-US" dirty="0" smtClean="0">
                <a:latin typeface="Courier New" pitchFamily="49" charset="0"/>
                <a:cs typeface="Courier New" pitchFamily="49" charset="0"/>
              </a:rPr>
              <a:t>}</a:t>
            </a:r>
            <a:endParaRPr lang="en-US" dirty="0">
              <a:latin typeface="Courier New" pitchFamily="49" charset="0"/>
              <a:cs typeface="Courier New" pitchFamily="49" charset="0"/>
            </a:endParaRPr>
          </a:p>
          <a:p>
            <a:r>
              <a:rPr lang="en-US" dirty="0">
                <a:latin typeface="Courier New" pitchFamily="49" charset="0"/>
                <a:cs typeface="Courier New" pitchFamily="49" charset="0"/>
              </a:rPr>
              <a:t>catch(</a:t>
            </a:r>
            <a:r>
              <a:rPr lang="en-US" dirty="0" err="1">
                <a:latin typeface="Courier New" pitchFamily="49" charset="0"/>
                <a:cs typeface="Courier New" pitchFamily="49" charset="0"/>
              </a:rPr>
              <a:t>ClassNotFoundException</a:t>
            </a:r>
            <a:r>
              <a:rPr lang="en-US" dirty="0">
                <a:latin typeface="Courier New" pitchFamily="49" charset="0"/>
                <a:cs typeface="Courier New" pitchFamily="49" charset="0"/>
              </a:rPr>
              <a:t> e) {</a:t>
            </a:r>
          </a:p>
          <a:p>
            <a:r>
              <a:rPr lang="en-US" dirty="0" smtClean="0">
                <a:latin typeface="Courier New" pitchFamily="49" charset="0"/>
                <a:cs typeface="Courier New" pitchFamily="49" charset="0"/>
              </a:rPr>
              <a:t>	// ERROR! Could </a:t>
            </a:r>
            <a:r>
              <a:rPr lang="en-US" dirty="0">
                <a:latin typeface="Courier New" pitchFamily="49" charset="0"/>
                <a:cs typeface="Courier New" pitchFamily="49" charset="0"/>
              </a:rPr>
              <a:t>not load database </a:t>
            </a:r>
            <a:r>
              <a:rPr lang="en-US" dirty="0" smtClean="0">
                <a:latin typeface="Courier New" pitchFamily="49" charset="0"/>
                <a:cs typeface="Courier New" pitchFamily="49" charset="0"/>
              </a:rPr>
              <a:t>driver</a:t>
            </a:r>
            <a:endParaRPr lang="en-US" dirty="0">
              <a:latin typeface="Courier New" pitchFamily="49" charset="0"/>
              <a:cs typeface="Courier New" pitchFamily="49" charset="0"/>
            </a:endParaRPr>
          </a:p>
          <a:p>
            <a:r>
              <a:rPr lang="en-US" dirty="0" smtClean="0">
                <a:latin typeface="Courier New" pitchFamily="49" charset="0"/>
                <a:cs typeface="Courier New" pitchFamily="49" charset="0"/>
              </a:rPr>
              <a:t>}</a:t>
            </a:r>
            <a:endParaRPr lang="en-US" dirty="0">
              <a:latin typeface="Courier New" pitchFamily="49" charset="0"/>
              <a:cs typeface="Courier New" pitchFamily="49" charset="0"/>
            </a:endParaRPr>
          </a:p>
          <a:p>
            <a:endParaRPr lang="en-US" dirty="0">
              <a:latin typeface="Courier New" pitchFamily="49" charset="0"/>
              <a:cs typeface="Courier New" pitchFamily="49" charset="0"/>
            </a:endParaRPr>
          </a:p>
        </p:txBody>
      </p:sp>
    </p:spTree>
    <p:extLst>
      <p:ext uri="{BB962C8B-B14F-4D97-AF65-F5344CB8AC3E}">
        <p14:creationId xmlns:p14="http://schemas.microsoft.com/office/powerpoint/2010/main" val="2714227980"/>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90600"/>
          </a:xfrm>
        </p:spPr>
        <p:txBody>
          <a:bodyPr>
            <a:normAutofit fontScale="90000"/>
          </a:bodyPr>
          <a:lstStyle/>
          <a:p>
            <a:r>
              <a:rPr lang="en-US" dirty="0" smtClean="0"/>
              <a:t>Open a Database Connection / Start a Transaction</a:t>
            </a:r>
            <a:endParaRPr lang="en-US" dirty="0"/>
          </a:p>
        </p:txBody>
      </p:sp>
      <p:sp>
        <p:nvSpPr>
          <p:cNvPr id="5" name="TextBox 4"/>
          <p:cNvSpPr txBox="1"/>
          <p:nvPr/>
        </p:nvSpPr>
        <p:spPr>
          <a:xfrm>
            <a:off x="136406" y="1447800"/>
            <a:ext cx="8456161" cy="4801314"/>
          </a:xfrm>
          <a:prstGeom prst="rect">
            <a:avLst/>
          </a:prstGeom>
          <a:noFill/>
        </p:spPr>
        <p:txBody>
          <a:bodyPr wrap="none" rtlCol="0">
            <a:spAutoFit/>
          </a:bodyPr>
          <a:lstStyle/>
          <a:p>
            <a:r>
              <a:rPr lang="en-US" dirty="0" smtClean="0">
                <a:latin typeface="Courier New" pitchFamily="49" charset="0"/>
                <a:cs typeface="Courier New" pitchFamily="49" charset="0"/>
              </a:rPr>
              <a:t>import java.sql.*;</a:t>
            </a:r>
          </a:p>
          <a:p>
            <a:endParaRPr lang="en-US" dirty="0" smtClean="0">
              <a:latin typeface="Courier New" pitchFamily="49" charset="0"/>
              <a:cs typeface="Courier New" pitchFamily="49" charset="0"/>
            </a:endParaRPr>
          </a:p>
          <a:p>
            <a:r>
              <a:rPr lang="en-US" dirty="0">
                <a:latin typeface="Courier New" pitchFamily="49" charset="0"/>
                <a:cs typeface="Courier New" pitchFamily="49" charset="0"/>
              </a:rPr>
              <a:t>String </a:t>
            </a:r>
            <a:r>
              <a:rPr lang="en-US" dirty="0" err="1">
                <a:latin typeface="Courier New" pitchFamily="49" charset="0"/>
                <a:cs typeface="Courier New" pitchFamily="49" charset="0"/>
              </a:rPr>
              <a:t>dbName</a:t>
            </a:r>
            <a:r>
              <a:rPr lang="en-US" dirty="0">
                <a:latin typeface="Courier New" pitchFamily="49" charset="0"/>
                <a:cs typeface="Courier New" pitchFamily="49" charset="0"/>
              </a:rPr>
              <a:t> = "</a:t>
            </a:r>
            <a:r>
              <a:rPr lang="en-US" dirty="0" err="1">
                <a:latin typeface="Courier New" pitchFamily="49" charset="0"/>
                <a:cs typeface="Courier New" pitchFamily="49" charset="0"/>
              </a:rPr>
              <a:t>db</a:t>
            </a:r>
            <a:r>
              <a:rPr lang="en-US" dirty="0">
                <a:latin typeface="Courier New" pitchFamily="49" charset="0"/>
                <a:cs typeface="Courier New" pitchFamily="49" charset="0"/>
              </a:rPr>
              <a:t>" + </a:t>
            </a:r>
            <a:r>
              <a:rPr lang="en-US" dirty="0" err="1">
                <a:latin typeface="Courier New" pitchFamily="49" charset="0"/>
                <a:cs typeface="Courier New" pitchFamily="49" charset="0"/>
              </a:rPr>
              <a:t>File.separator</a:t>
            </a:r>
            <a:r>
              <a:rPr lang="en-US" dirty="0">
                <a:latin typeface="Courier New" pitchFamily="49" charset="0"/>
                <a:cs typeface="Courier New" pitchFamily="49" charset="0"/>
              </a:rPr>
              <a:t> + "</a:t>
            </a:r>
            <a:r>
              <a:rPr lang="en-US" dirty="0" err="1">
                <a:latin typeface="Courier New" pitchFamily="49" charset="0"/>
                <a:cs typeface="Courier New" pitchFamily="49" charset="0"/>
              </a:rPr>
              <a:t>bookclub.sqlite</a:t>
            </a:r>
            <a:r>
              <a:rPr lang="en-US" dirty="0">
                <a:latin typeface="Courier New" pitchFamily="49" charset="0"/>
                <a:cs typeface="Courier New" pitchFamily="49" charset="0"/>
              </a:rPr>
              <a:t>";</a:t>
            </a:r>
          </a:p>
          <a:p>
            <a:r>
              <a:rPr lang="en-US" dirty="0">
                <a:latin typeface="Courier New" pitchFamily="49" charset="0"/>
                <a:cs typeface="Courier New" pitchFamily="49" charset="0"/>
              </a:rPr>
              <a:t>String </a:t>
            </a:r>
            <a:r>
              <a:rPr lang="en-US" dirty="0" err="1">
                <a:latin typeface="Courier New" pitchFamily="49" charset="0"/>
                <a:cs typeface="Courier New" pitchFamily="49" charset="0"/>
              </a:rPr>
              <a:t>connectionURL</a:t>
            </a:r>
            <a:r>
              <a:rPr lang="en-US" dirty="0">
                <a:latin typeface="Courier New" pitchFamily="49" charset="0"/>
                <a:cs typeface="Courier New" pitchFamily="49" charset="0"/>
              </a:rPr>
              <a:t> = "</a:t>
            </a:r>
            <a:r>
              <a:rPr lang="en-US" dirty="0" err="1">
                <a:latin typeface="Courier New" pitchFamily="49" charset="0"/>
                <a:cs typeface="Courier New" pitchFamily="49" charset="0"/>
              </a:rPr>
              <a:t>jdbc:sqlite</a:t>
            </a:r>
            <a:r>
              <a:rPr lang="en-US" dirty="0">
                <a:latin typeface="Courier New" pitchFamily="49" charset="0"/>
                <a:cs typeface="Courier New" pitchFamily="49" charset="0"/>
              </a:rPr>
              <a:t>:" + </a:t>
            </a:r>
            <a:r>
              <a:rPr lang="en-US" dirty="0" err="1">
                <a:latin typeface="Courier New" pitchFamily="49" charset="0"/>
                <a:cs typeface="Courier New" pitchFamily="49" charset="0"/>
              </a:rPr>
              <a:t>dbName</a:t>
            </a:r>
            <a:r>
              <a:rPr lang="en-US" dirty="0">
                <a:latin typeface="Courier New" pitchFamily="49" charset="0"/>
                <a:cs typeface="Courier New" pitchFamily="49" charset="0"/>
              </a:rPr>
              <a:t>;</a:t>
            </a:r>
          </a:p>
          <a:p>
            <a:endParaRPr lang="en-US" dirty="0" smtClean="0">
              <a:latin typeface="Courier New" pitchFamily="49" charset="0"/>
              <a:cs typeface="Courier New" pitchFamily="49" charset="0"/>
            </a:endParaRPr>
          </a:p>
          <a:p>
            <a:r>
              <a:rPr lang="en-US" dirty="0" smtClean="0">
                <a:latin typeface="Courier New" pitchFamily="49" charset="0"/>
                <a:cs typeface="Courier New" pitchFamily="49" charset="0"/>
              </a:rPr>
              <a:t>Connection </a:t>
            </a:r>
            <a:r>
              <a:rPr lang="en-US" dirty="0" err="1" smtClean="0">
                <a:latin typeface="Courier New" pitchFamily="49" charset="0"/>
                <a:cs typeface="Courier New" pitchFamily="49" charset="0"/>
              </a:rPr>
              <a:t>connection</a:t>
            </a:r>
            <a:r>
              <a:rPr lang="en-US" dirty="0" smtClean="0">
                <a:latin typeface="Courier New" pitchFamily="49" charset="0"/>
                <a:cs typeface="Courier New" pitchFamily="49" charset="0"/>
              </a:rPr>
              <a:t> = null;</a:t>
            </a:r>
          </a:p>
          <a:p>
            <a:r>
              <a:rPr lang="en-US" dirty="0" smtClean="0">
                <a:latin typeface="Courier New" pitchFamily="49" charset="0"/>
                <a:cs typeface="Courier New" pitchFamily="49" charset="0"/>
              </a:rPr>
              <a:t>try {</a:t>
            </a:r>
          </a:p>
          <a:p>
            <a:r>
              <a:rPr lang="en-US" dirty="0" smtClean="0">
                <a:latin typeface="Courier New" pitchFamily="49" charset="0"/>
                <a:cs typeface="Courier New" pitchFamily="49" charset="0"/>
              </a:rPr>
              <a:t>    // Open a database connection</a:t>
            </a:r>
          </a:p>
          <a:p>
            <a:r>
              <a:rPr lang="en-US" i="1" dirty="0" smtClean="0">
                <a:latin typeface="Courier New" pitchFamily="49" charset="0"/>
                <a:cs typeface="Courier New" pitchFamily="49" charset="0"/>
              </a:rPr>
              <a:t>    connection = </a:t>
            </a:r>
            <a:r>
              <a:rPr lang="en-US" i="1" dirty="0" err="1" smtClean="0">
                <a:latin typeface="Courier New" pitchFamily="49" charset="0"/>
                <a:cs typeface="Courier New" pitchFamily="49" charset="0"/>
              </a:rPr>
              <a:t>DriverManager.getConnection</a:t>
            </a:r>
            <a:r>
              <a:rPr lang="en-US" i="1" dirty="0" smtClean="0">
                <a:latin typeface="Courier New" pitchFamily="49" charset="0"/>
                <a:cs typeface="Courier New" pitchFamily="49" charset="0"/>
              </a:rPr>
              <a:t>(</a:t>
            </a:r>
            <a:r>
              <a:rPr lang="en-US" i="1" dirty="0" err="1" smtClean="0">
                <a:latin typeface="Courier New" pitchFamily="49" charset="0"/>
                <a:cs typeface="Courier New" pitchFamily="49" charset="0"/>
              </a:rPr>
              <a:t>connectionURL</a:t>
            </a:r>
            <a:r>
              <a:rPr lang="en-US" i="1" dirty="0" smtClean="0">
                <a:latin typeface="Courier New" pitchFamily="49" charset="0"/>
                <a:cs typeface="Courier New" pitchFamily="49" charset="0"/>
              </a:rPr>
              <a:t>);</a:t>
            </a:r>
          </a:p>
          <a:p>
            <a:r>
              <a:rPr lang="en-US" i="1" dirty="0" smtClean="0">
                <a:latin typeface="Courier New" pitchFamily="49" charset="0"/>
                <a:cs typeface="Courier New" pitchFamily="49" charset="0"/>
              </a:rPr>
              <a:t>    </a:t>
            </a:r>
          </a:p>
          <a:p>
            <a:r>
              <a:rPr lang="en-US" i="1" dirty="0" smtClean="0">
                <a:latin typeface="Courier New" pitchFamily="49" charset="0"/>
                <a:cs typeface="Courier New" pitchFamily="49" charset="0"/>
              </a:rPr>
              <a:t>    // Start a transaction</a:t>
            </a:r>
          </a:p>
          <a:p>
            <a:r>
              <a:rPr lang="en-US" i="1" dirty="0" smtClean="0">
                <a:latin typeface="Courier New" pitchFamily="49" charset="0"/>
                <a:cs typeface="Courier New" pitchFamily="49" charset="0"/>
              </a:rPr>
              <a:t>    </a:t>
            </a:r>
            <a:r>
              <a:rPr lang="en-US" i="1" dirty="0" err="1" smtClean="0">
                <a:latin typeface="Courier New" pitchFamily="49" charset="0"/>
                <a:cs typeface="Courier New" pitchFamily="49" charset="0"/>
              </a:rPr>
              <a:t>connection.setAutoCommit</a:t>
            </a:r>
            <a:r>
              <a:rPr lang="en-US" i="1" dirty="0" smtClean="0">
                <a:latin typeface="Courier New" pitchFamily="49" charset="0"/>
                <a:cs typeface="Courier New" pitchFamily="49" charset="0"/>
              </a:rPr>
              <a:t>(false);</a:t>
            </a:r>
          </a:p>
          <a:p>
            <a:r>
              <a:rPr lang="en-US" dirty="0" smtClean="0">
                <a:latin typeface="Courier New" pitchFamily="49" charset="0"/>
                <a:cs typeface="Courier New" pitchFamily="49" charset="0"/>
              </a:rPr>
              <a:t>}</a:t>
            </a:r>
          </a:p>
          <a:p>
            <a:r>
              <a:rPr lang="en-US" dirty="0" smtClean="0">
                <a:latin typeface="Courier New" pitchFamily="49" charset="0"/>
                <a:cs typeface="Courier New" pitchFamily="49" charset="0"/>
              </a:rPr>
              <a:t>catch (</a:t>
            </a:r>
            <a:r>
              <a:rPr lang="en-US" dirty="0" err="1" smtClean="0">
                <a:latin typeface="Courier New" pitchFamily="49" charset="0"/>
                <a:cs typeface="Courier New" pitchFamily="49" charset="0"/>
              </a:rPr>
              <a:t>SQLException</a:t>
            </a:r>
            <a:r>
              <a:rPr lang="en-US" dirty="0" smtClean="0">
                <a:latin typeface="Courier New" pitchFamily="49" charset="0"/>
                <a:cs typeface="Courier New" pitchFamily="49" charset="0"/>
              </a:rPr>
              <a:t> e) {</a:t>
            </a:r>
          </a:p>
          <a:p>
            <a:r>
              <a:rPr lang="en-US" dirty="0" smtClean="0">
                <a:latin typeface="Courier New" pitchFamily="49" charset="0"/>
                <a:cs typeface="Courier New" pitchFamily="49" charset="0"/>
              </a:rPr>
              <a:t>    // ERROR</a:t>
            </a:r>
          </a:p>
          <a:p>
            <a:r>
              <a:rPr lang="en-US" dirty="0" smtClean="0">
                <a:latin typeface="Courier New" pitchFamily="49" charset="0"/>
                <a:cs typeface="Courier New" pitchFamily="49" charset="0"/>
              </a:rPr>
              <a:t>}</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t>Execute a Query</a:t>
            </a:r>
            <a:endParaRPr lang="en-US" dirty="0"/>
          </a:p>
        </p:txBody>
      </p:sp>
      <p:sp>
        <p:nvSpPr>
          <p:cNvPr id="4" name="TextBox 3"/>
          <p:cNvSpPr txBox="1"/>
          <p:nvPr/>
        </p:nvSpPr>
        <p:spPr>
          <a:xfrm>
            <a:off x="136406" y="609600"/>
            <a:ext cx="8594019" cy="6186309"/>
          </a:xfrm>
          <a:prstGeom prst="rect">
            <a:avLst/>
          </a:prstGeom>
          <a:noFill/>
        </p:spPr>
        <p:txBody>
          <a:bodyPr wrap="none" rtlCol="0">
            <a:spAutoFit/>
          </a:bodyPr>
          <a:lstStyle/>
          <a:p>
            <a:r>
              <a:rPr lang="en-US" dirty="0" err="1" smtClean="0">
                <a:latin typeface="Courier New" pitchFamily="49" charset="0"/>
                <a:cs typeface="Courier New" pitchFamily="49" charset="0"/>
              </a:rPr>
              <a:t>PreparedStatement</a:t>
            </a:r>
            <a:r>
              <a:rPr lang="en-US" dirty="0" smtClean="0">
                <a:latin typeface="Courier New" pitchFamily="49" charset="0"/>
                <a:cs typeface="Courier New" pitchFamily="49" charset="0"/>
              </a:rPr>
              <a:t> stmt = null;</a:t>
            </a:r>
          </a:p>
          <a:p>
            <a:r>
              <a:rPr lang="en-US" dirty="0" err="1" smtClean="0">
                <a:latin typeface="Courier New" pitchFamily="49" charset="0"/>
                <a:cs typeface="Courier New" pitchFamily="49" charset="0"/>
              </a:rPr>
              <a:t>ResultSet</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rs</a:t>
            </a:r>
            <a:r>
              <a:rPr lang="en-US" dirty="0" smtClean="0">
                <a:latin typeface="Courier New" pitchFamily="49" charset="0"/>
                <a:cs typeface="Courier New" pitchFamily="49" charset="0"/>
              </a:rPr>
              <a:t> = null;</a:t>
            </a:r>
          </a:p>
          <a:p>
            <a:r>
              <a:rPr lang="en-US" dirty="0" smtClean="0">
                <a:latin typeface="Courier New" pitchFamily="49" charset="0"/>
                <a:cs typeface="Courier New" pitchFamily="49" charset="0"/>
              </a:rPr>
              <a:t>try {</a:t>
            </a:r>
          </a:p>
          <a:p>
            <a:r>
              <a:rPr lang="en-US" dirty="0" smtClean="0">
                <a:latin typeface="Courier New" pitchFamily="49" charset="0"/>
                <a:cs typeface="Courier New" pitchFamily="49" charset="0"/>
              </a:rPr>
              <a:t>    String </a:t>
            </a:r>
            <a:r>
              <a:rPr lang="en-US" dirty="0" err="1" smtClean="0">
                <a:latin typeface="Courier New" pitchFamily="49" charset="0"/>
                <a:cs typeface="Courier New" pitchFamily="49" charset="0"/>
              </a:rPr>
              <a:t>sql</a:t>
            </a:r>
            <a:r>
              <a:rPr lang="en-US" dirty="0" smtClean="0">
                <a:latin typeface="Courier New" pitchFamily="49" charset="0"/>
                <a:cs typeface="Courier New" pitchFamily="49" charset="0"/>
              </a:rPr>
              <a:t> = "select id, title, author, genre from book";</a:t>
            </a:r>
          </a:p>
          <a:p>
            <a:r>
              <a:rPr lang="en-US" dirty="0" smtClean="0">
                <a:latin typeface="Courier New" pitchFamily="49" charset="0"/>
                <a:cs typeface="Courier New" pitchFamily="49" charset="0"/>
              </a:rPr>
              <a:t>    stmt = </a:t>
            </a:r>
            <a:r>
              <a:rPr lang="en-US" dirty="0" err="1" smtClean="0">
                <a:latin typeface="Courier New" pitchFamily="49" charset="0"/>
                <a:cs typeface="Courier New" pitchFamily="49" charset="0"/>
              </a:rPr>
              <a:t>connection.</a:t>
            </a:r>
            <a:r>
              <a:rPr lang="en-US" i="1" dirty="0" err="1" smtClean="0">
                <a:latin typeface="Courier New" pitchFamily="49" charset="0"/>
                <a:cs typeface="Courier New" pitchFamily="49" charset="0"/>
              </a:rPr>
              <a:t>prepareStatement</a:t>
            </a:r>
            <a:r>
              <a:rPr lang="en-US" i="1" dirty="0" smtClean="0">
                <a:latin typeface="Courier New" pitchFamily="49" charset="0"/>
                <a:cs typeface="Courier New" pitchFamily="49" charset="0"/>
              </a:rPr>
              <a:t>(</a:t>
            </a:r>
            <a:r>
              <a:rPr lang="en-US" i="1" dirty="0" err="1" smtClean="0">
                <a:latin typeface="Courier New" pitchFamily="49" charset="0"/>
                <a:cs typeface="Courier New" pitchFamily="49" charset="0"/>
              </a:rPr>
              <a:t>sql</a:t>
            </a:r>
            <a:r>
              <a:rPr lang="en-US" i="1" dirty="0" smtClean="0">
                <a:latin typeface="Courier New" pitchFamily="49" charset="0"/>
                <a:cs typeface="Courier New" pitchFamily="49" charset="0"/>
              </a:rPr>
              <a:t>);</a:t>
            </a:r>
          </a:p>
          <a:p>
            <a:endParaRPr lang="en-US" dirty="0" smtClean="0">
              <a:latin typeface="Courier New" pitchFamily="49" charset="0"/>
              <a:cs typeface="Courier New" pitchFamily="49" charset="0"/>
            </a:endParaRPr>
          </a:p>
          <a:p>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rs</a:t>
            </a:r>
            <a:r>
              <a:rPr lang="en-US" dirty="0" smtClean="0">
                <a:latin typeface="Courier New" pitchFamily="49" charset="0"/>
                <a:cs typeface="Courier New" pitchFamily="49" charset="0"/>
              </a:rPr>
              <a:t> = </a:t>
            </a:r>
            <a:r>
              <a:rPr lang="en-US" dirty="0" err="1" smtClean="0">
                <a:latin typeface="Courier New" pitchFamily="49" charset="0"/>
                <a:cs typeface="Courier New" pitchFamily="49" charset="0"/>
              </a:rPr>
              <a:t>stmt.executeQuery</a:t>
            </a:r>
            <a:r>
              <a:rPr lang="en-US" dirty="0" smtClean="0">
                <a:latin typeface="Courier New" pitchFamily="49" charset="0"/>
                <a:cs typeface="Courier New" pitchFamily="49" charset="0"/>
              </a:rPr>
              <a:t>();</a:t>
            </a:r>
          </a:p>
          <a:p>
            <a:r>
              <a:rPr lang="en-US" dirty="0" smtClean="0">
                <a:latin typeface="Courier New" pitchFamily="49" charset="0"/>
                <a:cs typeface="Courier New" pitchFamily="49" charset="0"/>
              </a:rPr>
              <a:t>    while (</a:t>
            </a:r>
            <a:r>
              <a:rPr lang="en-US" dirty="0" err="1" smtClean="0">
                <a:latin typeface="Courier New" pitchFamily="49" charset="0"/>
                <a:cs typeface="Courier New" pitchFamily="49" charset="0"/>
              </a:rPr>
              <a:t>rs.next</a:t>
            </a:r>
            <a:r>
              <a:rPr lang="en-US" dirty="0" smtClean="0">
                <a:latin typeface="Courier New" pitchFamily="49" charset="0"/>
                <a:cs typeface="Courier New" pitchFamily="49" charset="0"/>
              </a:rPr>
              <a:t>()) {</a:t>
            </a:r>
          </a:p>
          <a:p>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int</a:t>
            </a:r>
            <a:r>
              <a:rPr lang="en-US" dirty="0" smtClean="0">
                <a:latin typeface="Courier New" pitchFamily="49" charset="0"/>
                <a:cs typeface="Courier New" pitchFamily="49" charset="0"/>
              </a:rPr>
              <a:t> id = </a:t>
            </a:r>
            <a:r>
              <a:rPr lang="en-US" dirty="0" err="1" smtClean="0">
                <a:latin typeface="Courier New" pitchFamily="49" charset="0"/>
                <a:cs typeface="Courier New" pitchFamily="49" charset="0"/>
              </a:rPr>
              <a:t>rs.getInt</a:t>
            </a:r>
            <a:r>
              <a:rPr lang="en-US" dirty="0" smtClean="0">
                <a:latin typeface="Courier New" pitchFamily="49" charset="0"/>
                <a:cs typeface="Courier New" pitchFamily="49" charset="0"/>
              </a:rPr>
              <a:t>(1);</a:t>
            </a:r>
          </a:p>
          <a:p>
            <a:r>
              <a:rPr lang="en-US" dirty="0" smtClean="0">
                <a:latin typeface="Courier New" pitchFamily="49" charset="0"/>
                <a:cs typeface="Courier New" pitchFamily="49" charset="0"/>
              </a:rPr>
              <a:t>        String title = </a:t>
            </a:r>
            <a:r>
              <a:rPr lang="en-US" dirty="0" err="1" smtClean="0">
                <a:latin typeface="Courier New" pitchFamily="49" charset="0"/>
                <a:cs typeface="Courier New" pitchFamily="49" charset="0"/>
              </a:rPr>
              <a:t>rs.getString</a:t>
            </a:r>
            <a:r>
              <a:rPr lang="en-US" dirty="0" smtClean="0">
                <a:latin typeface="Courier New" pitchFamily="49" charset="0"/>
                <a:cs typeface="Courier New" pitchFamily="49" charset="0"/>
              </a:rPr>
              <a:t>(2);</a:t>
            </a:r>
          </a:p>
          <a:p>
            <a:r>
              <a:rPr lang="en-US" dirty="0" smtClean="0">
                <a:latin typeface="Courier New" pitchFamily="49" charset="0"/>
                <a:cs typeface="Courier New" pitchFamily="49" charset="0"/>
              </a:rPr>
              <a:t>        String author = </a:t>
            </a:r>
            <a:r>
              <a:rPr lang="en-US" dirty="0" err="1" smtClean="0">
                <a:latin typeface="Courier New" pitchFamily="49" charset="0"/>
                <a:cs typeface="Courier New" pitchFamily="49" charset="0"/>
              </a:rPr>
              <a:t>rs.getString</a:t>
            </a:r>
            <a:r>
              <a:rPr lang="en-US" dirty="0" smtClean="0">
                <a:latin typeface="Courier New" pitchFamily="49" charset="0"/>
                <a:cs typeface="Courier New" pitchFamily="49" charset="0"/>
              </a:rPr>
              <a:t>(3);</a:t>
            </a:r>
          </a:p>
          <a:p>
            <a:r>
              <a:rPr lang="en-US" dirty="0" smtClean="0">
                <a:latin typeface="Courier New" pitchFamily="49" charset="0"/>
                <a:cs typeface="Courier New" pitchFamily="49" charset="0"/>
              </a:rPr>
              <a:t>        Genre </a:t>
            </a:r>
            <a:r>
              <a:rPr lang="en-US" dirty="0" err="1" smtClean="0">
                <a:latin typeface="Courier New" pitchFamily="49" charset="0"/>
                <a:cs typeface="Courier New" pitchFamily="49" charset="0"/>
              </a:rPr>
              <a:t>genre</a:t>
            </a:r>
            <a:r>
              <a:rPr lang="en-US" dirty="0" smtClean="0">
                <a:latin typeface="Courier New" pitchFamily="49" charset="0"/>
                <a:cs typeface="Courier New" pitchFamily="49" charset="0"/>
              </a:rPr>
              <a:t> = </a:t>
            </a:r>
            <a:r>
              <a:rPr lang="en-US" i="1" dirty="0" err="1" smtClean="0">
                <a:latin typeface="Courier New" pitchFamily="49" charset="0"/>
                <a:cs typeface="Courier New" pitchFamily="49" charset="0"/>
              </a:rPr>
              <a:t>convertGenre</a:t>
            </a:r>
            <a:r>
              <a:rPr lang="en-US" i="1" dirty="0" smtClean="0">
                <a:latin typeface="Courier New" pitchFamily="49" charset="0"/>
                <a:cs typeface="Courier New" pitchFamily="49" charset="0"/>
              </a:rPr>
              <a:t>(</a:t>
            </a:r>
            <a:r>
              <a:rPr lang="en-US" i="1" dirty="0" err="1" smtClean="0">
                <a:latin typeface="Courier New" pitchFamily="49" charset="0"/>
                <a:cs typeface="Courier New" pitchFamily="49" charset="0"/>
              </a:rPr>
              <a:t>rs.getString</a:t>
            </a:r>
            <a:r>
              <a:rPr lang="en-US" i="1" dirty="0" smtClean="0">
                <a:latin typeface="Courier New" pitchFamily="49" charset="0"/>
                <a:cs typeface="Courier New" pitchFamily="49" charset="0"/>
              </a:rPr>
              <a:t>(4));</a:t>
            </a:r>
          </a:p>
          <a:p>
            <a:r>
              <a:rPr lang="en-US" dirty="0" smtClean="0">
                <a:latin typeface="Courier New" pitchFamily="49" charset="0"/>
                <a:cs typeface="Courier New" pitchFamily="49" charset="0"/>
              </a:rPr>
              <a:t>    }</a:t>
            </a:r>
          </a:p>
          <a:p>
            <a:r>
              <a:rPr lang="en-US" dirty="0" smtClean="0">
                <a:latin typeface="Courier New" pitchFamily="49" charset="0"/>
                <a:cs typeface="Courier New" pitchFamily="49" charset="0"/>
              </a:rPr>
              <a:t>}</a:t>
            </a:r>
          </a:p>
          <a:p>
            <a:r>
              <a:rPr lang="en-US" dirty="0" smtClean="0">
                <a:latin typeface="Courier New" pitchFamily="49" charset="0"/>
                <a:cs typeface="Courier New" pitchFamily="49" charset="0"/>
              </a:rPr>
              <a:t>catch (</a:t>
            </a:r>
            <a:r>
              <a:rPr lang="en-US" dirty="0" err="1" smtClean="0">
                <a:latin typeface="Courier New" pitchFamily="49" charset="0"/>
                <a:cs typeface="Courier New" pitchFamily="49" charset="0"/>
              </a:rPr>
              <a:t>SQLException</a:t>
            </a:r>
            <a:r>
              <a:rPr lang="en-US" dirty="0" smtClean="0">
                <a:latin typeface="Courier New" pitchFamily="49" charset="0"/>
                <a:cs typeface="Courier New" pitchFamily="49" charset="0"/>
              </a:rPr>
              <a:t> e) {</a:t>
            </a:r>
          </a:p>
          <a:p>
            <a:r>
              <a:rPr lang="en-US" dirty="0" smtClean="0">
                <a:latin typeface="Courier New" pitchFamily="49" charset="0"/>
                <a:cs typeface="Courier New" pitchFamily="49" charset="0"/>
              </a:rPr>
              <a:t>    // ERROR</a:t>
            </a:r>
          </a:p>
          <a:p>
            <a:r>
              <a:rPr lang="en-US" dirty="0" smtClean="0">
                <a:latin typeface="Courier New" pitchFamily="49" charset="0"/>
                <a:cs typeface="Courier New" pitchFamily="49" charset="0"/>
              </a:rPr>
              <a:t>}</a:t>
            </a:r>
          </a:p>
          <a:p>
            <a:r>
              <a:rPr lang="en-US" dirty="0" smtClean="0">
                <a:latin typeface="Courier New" pitchFamily="49" charset="0"/>
                <a:cs typeface="Courier New" pitchFamily="49" charset="0"/>
              </a:rPr>
              <a:t>finally {</a:t>
            </a:r>
          </a:p>
          <a:p>
            <a:r>
              <a:rPr lang="en-US" dirty="0" smtClean="0">
                <a:latin typeface="Courier New" pitchFamily="49" charset="0"/>
                <a:cs typeface="Courier New" pitchFamily="49" charset="0"/>
              </a:rPr>
              <a:t>    if (</a:t>
            </a:r>
            <a:r>
              <a:rPr lang="en-US" dirty="0" err="1" smtClean="0">
                <a:latin typeface="Courier New" pitchFamily="49" charset="0"/>
                <a:cs typeface="Courier New" pitchFamily="49" charset="0"/>
              </a:rPr>
              <a:t>rs</a:t>
            </a:r>
            <a:r>
              <a:rPr lang="en-US" dirty="0" smtClean="0">
                <a:latin typeface="Courier New" pitchFamily="49" charset="0"/>
                <a:cs typeface="Courier New" pitchFamily="49" charset="0"/>
              </a:rPr>
              <a:t> != null) </a:t>
            </a:r>
            <a:r>
              <a:rPr lang="en-US" dirty="0" err="1" smtClean="0">
                <a:latin typeface="Courier New" pitchFamily="49" charset="0"/>
                <a:cs typeface="Courier New" pitchFamily="49" charset="0"/>
              </a:rPr>
              <a:t>rs.close</a:t>
            </a:r>
            <a:r>
              <a:rPr lang="en-US" dirty="0" smtClean="0">
                <a:latin typeface="Courier New" pitchFamily="49" charset="0"/>
                <a:cs typeface="Courier New" pitchFamily="49" charset="0"/>
              </a:rPr>
              <a:t>();</a:t>
            </a:r>
            <a:endParaRPr lang="en-US" i="1" dirty="0" smtClean="0">
              <a:latin typeface="Courier New" pitchFamily="49" charset="0"/>
              <a:cs typeface="Courier New" pitchFamily="49" charset="0"/>
            </a:endParaRPr>
          </a:p>
          <a:p>
            <a:r>
              <a:rPr lang="en-US" dirty="0" smtClean="0">
                <a:latin typeface="Courier New" pitchFamily="49" charset="0"/>
                <a:cs typeface="Courier New" pitchFamily="49" charset="0"/>
              </a:rPr>
              <a:t>    if (stmt != null) </a:t>
            </a:r>
            <a:r>
              <a:rPr lang="en-US" dirty="0" err="1" smtClean="0">
                <a:latin typeface="Courier New" pitchFamily="49" charset="0"/>
                <a:cs typeface="Courier New" pitchFamily="49" charset="0"/>
              </a:rPr>
              <a:t>stmt.close</a:t>
            </a:r>
            <a:r>
              <a:rPr lang="en-US" dirty="0" smtClean="0">
                <a:latin typeface="Courier New" pitchFamily="49" charset="0"/>
                <a:cs typeface="Courier New" pitchFamily="49" charset="0"/>
              </a:rPr>
              <a:t>();</a:t>
            </a:r>
            <a:endParaRPr lang="en-US" i="1" dirty="0" smtClean="0">
              <a:latin typeface="Courier New" pitchFamily="49" charset="0"/>
              <a:cs typeface="Courier New" pitchFamily="49" charset="0"/>
            </a:endParaRPr>
          </a:p>
          <a:p>
            <a:r>
              <a:rPr lang="en-US" dirty="0" smtClean="0">
                <a:latin typeface="Courier New" pitchFamily="49" charset="0"/>
                <a:cs typeface="Courier New" pitchFamily="49" charset="0"/>
              </a:rPr>
              <a:t>}</a:t>
            </a:r>
          </a:p>
          <a:p>
            <a:endParaRPr lang="en-US" dirty="0">
              <a:latin typeface="Courier New" pitchFamily="49" charset="0"/>
              <a:cs typeface="Courier New" pitchFamily="49" charset="0"/>
            </a:endParaRPr>
          </a:p>
        </p:txBody>
      </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lstStyle/>
          <a:p>
            <a:r>
              <a:rPr lang="en-US" dirty="0" smtClean="0"/>
              <a:t>Execute an Update</a:t>
            </a:r>
            <a:endParaRPr lang="en-US" dirty="0"/>
          </a:p>
        </p:txBody>
      </p:sp>
      <p:sp>
        <p:nvSpPr>
          <p:cNvPr id="4" name="TextBox 3"/>
          <p:cNvSpPr txBox="1"/>
          <p:nvPr/>
        </p:nvSpPr>
        <p:spPr>
          <a:xfrm>
            <a:off x="136406" y="457200"/>
            <a:ext cx="8318303" cy="6740307"/>
          </a:xfrm>
          <a:prstGeom prst="rect">
            <a:avLst/>
          </a:prstGeom>
          <a:noFill/>
        </p:spPr>
        <p:txBody>
          <a:bodyPr wrap="none" rtlCol="0">
            <a:spAutoFit/>
          </a:bodyPr>
          <a:lstStyle/>
          <a:p>
            <a:r>
              <a:rPr lang="en-US" dirty="0" err="1" smtClean="0">
                <a:latin typeface="Courier New" pitchFamily="49" charset="0"/>
                <a:cs typeface="Courier New" pitchFamily="49" charset="0"/>
              </a:rPr>
              <a:t>PreparedStatement</a:t>
            </a:r>
            <a:r>
              <a:rPr lang="en-US" dirty="0" smtClean="0">
                <a:latin typeface="Courier New" pitchFamily="49" charset="0"/>
                <a:cs typeface="Courier New" pitchFamily="49" charset="0"/>
              </a:rPr>
              <a:t> stmt = null;</a:t>
            </a:r>
          </a:p>
          <a:p>
            <a:r>
              <a:rPr lang="en-US" dirty="0" smtClean="0">
                <a:latin typeface="Courier New" pitchFamily="49" charset="0"/>
                <a:cs typeface="Courier New" pitchFamily="49" charset="0"/>
              </a:rPr>
              <a:t>try {</a:t>
            </a:r>
          </a:p>
          <a:p>
            <a:r>
              <a:rPr lang="en-US" dirty="0" smtClean="0">
                <a:latin typeface="Courier New" pitchFamily="49" charset="0"/>
                <a:cs typeface="Courier New" pitchFamily="49" charset="0"/>
              </a:rPr>
              <a:t>    String </a:t>
            </a:r>
            <a:r>
              <a:rPr lang="en-US" dirty="0" err="1" smtClean="0">
                <a:latin typeface="Courier New" pitchFamily="49" charset="0"/>
                <a:cs typeface="Courier New" pitchFamily="49" charset="0"/>
              </a:rPr>
              <a:t>sql</a:t>
            </a:r>
            <a:r>
              <a:rPr lang="en-US" dirty="0" smtClean="0">
                <a:latin typeface="Courier New" pitchFamily="49" charset="0"/>
                <a:cs typeface="Courier New" pitchFamily="49" charset="0"/>
              </a:rPr>
              <a:t> = "update book " + </a:t>
            </a:r>
          </a:p>
          <a:p>
            <a:r>
              <a:rPr lang="en-US" dirty="0" smtClean="0">
                <a:latin typeface="Courier New" pitchFamily="49" charset="0"/>
                <a:cs typeface="Courier New" pitchFamily="49" charset="0"/>
              </a:rPr>
              <a:t>                 "set title = ?, author = ?, genre = ? " +</a:t>
            </a:r>
          </a:p>
          <a:p>
            <a:r>
              <a:rPr lang="en-US" dirty="0" smtClean="0">
                <a:latin typeface="Courier New" pitchFamily="49" charset="0"/>
                <a:cs typeface="Courier New" pitchFamily="49" charset="0"/>
              </a:rPr>
              <a:t>                 "where id = ?";</a:t>
            </a:r>
          </a:p>
          <a:p>
            <a:r>
              <a:rPr lang="en-US" dirty="0" smtClean="0">
                <a:latin typeface="Courier New" pitchFamily="49" charset="0"/>
                <a:cs typeface="Courier New" pitchFamily="49" charset="0"/>
              </a:rPr>
              <a:t>    stmt = </a:t>
            </a:r>
            <a:r>
              <a:rPr lang="en-US" dirty="0" err="1" smtClean="0">
                <a:latin typeface="Courier New" pitchFamily="49" charset="0"/>
                <a:cs typeface="Courier New" pitchFamily="49" charset="0"/>
              </a:rPr>
              <a:t>connection.</a:t>
            </a:r>
            <a:r>
              <a:rPr lang="en-US" i="1" dirty="0" err="1" smtClean="0">
                <a:latin typeface="Courier New" pitchFamily="49" charset="0"/>
                <a:cs typeface="Courier New" pitchFamily="49" charset="0"/>
              </a:rPr>
              <a:t>prepareStatement</a:t>
            </a:r>
            <a:r>
              <a:rPr lang="en-US" i="1" dirty="0" smtClean="0">
                <a:latin typeface="Courier New" pitchFamily="49" charset="0"/>
                <a:cs typeface="Courier New" pitchFamily="49" charset="0"/>
              </a:rPr>
              <a:t>(</a:t>
            </a:r>
            <a:r>
              <a:rPr lang="en-US" i="1" dirty="0" err="1" smtClean="0">
                <a:latin typeface="Courier New" pitchFamily="49" charset="0"/>
                <a:cs typeface="Courier New" pitchFamily="49" charset="0"/>
              </a:rPr>
              <a:t>sql</a:t>
            </a:r>
            <a:r>
              <a:rPr lang="en-US" i="1" dirty="0" smtClean="0">
                <a:latin typeface="Courier New" pitchFamily="49" charset="0"/>
                <a:cs typeface="Courier New" pitchFamily="49" charset="0"/>
              </a:rPr>
              <a:t>);</a:t>
            </a:r>
          </a:p>
          <a:p>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stmt.setString</a:t>
            </a:r>
            <a:r>
              <a:rPr lang="en-US" dirty="0" smtClean="0">
                <a:latin typeface="Courier New" pitchFamily="49" charset="0"/>
                <a:cs typeface="Courier New" pitchFamily="49" charset="0"/>
              </a:rPr>
              <a:t>(1, </a:t>
            </a:r>
            <a:r>
              <a:rPr lang="en-US" dirty="0" err="1" smtClean="0">
                <a:latin typeface="Courier New" pitchFamily="49" charset="0"/>
                <a:cs typeface="Courier New" pitchFamily="49" charset="0"/>
              </a:rPr>
              <a:t>book.getTitle</a:t>
            </a:r>
            <a:r>
              <a:rPr lang="en-US" dirty="0" smtClean="0">
                <a:latin typeface="Courier New" pitchFamily="49" charset="0"/>
                <a:cs typeface="Courier New" pitchFamily="49" charset="0"/>
              </a:rPr>
              <a:t>());</a:t>
            </a:r>
          </a:p>
          <a:p>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stmt.setString</a:t>
            </a:r>
            <a:r>
              <a:rPr lang="en-US" dirty="0" smtClean="0">
                <a:latin typeface="Courier New" pitchFamily="49" charset="0"/>
                <a:cs typeface="Courier New" pitchFamily="49" charset="0"/>
              </a:rPr>
              <a:t>(2, </a:t>
            </a:r>
            <a:r>
              <a:rPr lang="en-US" dirty="0" err="1" smtClean="0">
                <a:latin typeface="Courier New" pitchFamily="49" charset="0"/>
                <a:cs typeface="Courier New" pitchFamily="49" charset="0"/>
              </a:rPr>
              <a:t>book.getAuthor</a:t>
            </a:r>
            <a:r>
              <a:rPr lang="en-US" dirty="0" smtClean="0">
                <a:latin typeface="Courier New" pitchFamily="49" charset="0"/>
                <a:cs typeface="Courier New" pitchFamily="49" charset="0"/>
              </a:rPr>
              <a:t>());</a:t>
            </a:r>
          </a:p>
          <a:p>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stmt.setString</a:t>
            </a:r>
            <a:r>
              <a:rPr lang="en-US" dirty="0" smtClean="0">
                <a:latin typeface="Courier New" pitchFamily="49" charset="0"/>
                <a:cs typeface="Courier New" pitchFamily="49" charset="0"/>
              </a:rPr>
              <a:t>(3, </a:t>
            </a:r>
            <a:r>
              <a:rPr lang="en-US" i="1" dirty="0" err="1" smtClean="0">
                <a:latin typeface="Courier New" pitchFamily="49" charset="0"/>
                <a:cs typeface="Courier New" pitchFamily="49" charset="0"/>
              </a:rPr>
              <a:t>book.getGenre</a:t>
            </a:r>
            <a:r>
              <a:rPr lang="en-US" i="1" dirty="0" smtClean="0">
                <a:latin typeface="Courier New" pitchFamily="49" charset="0"/>
                <a:cs typeface="Courier New" pitchFamily="49" charset="0"/>
              </a:rPr>
              <a:t>());</a:t>
            </a:r>
          </a:p>
          <a:p>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stmt.setInt</a:t>
            </a:r>
            <a:r>
              <a:rPr lang="en-US" dirty="0" smtClean="0">
                <a:latin typeface="Courier New" pitchFamily="49" charset="0"/>
                <a:cs typeface="Courier New" pitchFamily="49" charset="0"/>
              </a:rPr>
              <a:t>(4, </a:t>
            </a:r>
            <a:r>
              <a:rPr lang="en-US" dirty="0" err="1" smtClean="0">
                <a:latin typeface="Courier New" pitchFamily="49" charset="0"/>
                <a:cs typeface="Courier New" pitchFamily="49" charset="0"/>
              </a:rPr>
              <a:t>book.getID</a:t>
            </a:r>
            <a:r>
              <a:rPr lang="en-US" dirty="0" smtClean="0">
                <a:latin typeface="Courier New" pitchFamily="49" charset="0"/>
                <a:cs typeface="Courier New" pitchFamily="49" charset="0"/>
              </a:rPr>
              <a:t>());</a:t>
            </a:r>
          </a:p>
          <a:p>
            <a:endParaRPr lang="en-US" dirty="0" smtClean="0">
              <a:latin typeface="Courier New" pitchFamily="49" charset="0"/>
              <a:cs typeface="Courier New" pitchFamily="49" charset="0"/>
            </a:endParaRPr>
          </a:p>
          <a:p>
            <a:r>
              <a:rPr lang="en-US" dirty="0" smtClean="0">
                <a:latin typeface="Courier New" pitchFamily="49" charset="0"/>
                <a:cs typeface="Courier New" pitchFamily="49" charset="0"/>
              </a:rPr>
              <a:t>    if (</a:t>
            </a:r>
            <a:r>
              <a:rPr lang="en-US" dirty="0" err="1" smtClean="0">
                <a:latin typeface="Courier New" pitchFamily="49" charset="0"/>
                <a:cs typeface="Courier New" pitchFamily="49" charset="0"/>
              </a:rPr>
              <a:t>stmt.executeUpdate</a:t>
            </a:r>
            <a:r>
              <a:rPr lang="en-US" dirty="0" smtClean="0">
                <a:latin typeface="Courier New" pitchFamily="49" charset="0"/>
                <a:cs typeface="Courier New" pitchFamily="49" charset="0"/>
              </a:rPr>
              <a:t>() == 1)</a:t>
            </a:r>
          </a:p>
          <a:p>
            <a:r>
              <a:rPr lang="en-US" dirty="0" smtClean="0">
                <a:latin typeface="Courier New" pitchFamily="49" charset="0"/>
                <a:cs typeface="Courier New" pitchFamily="49" charset="0"/>
              </a:rPr>
              <a:t>        // OK</a:t>
            </a:r>
          </a:p>
          <a:p>
            <a:r>
              <a:rPr lang="en-US" dirty="0" smtClean="0">
                <a:latin typeface="Courier New" pitchFamily="49" charset="0"/>
                <a:cs typeface="Courier New" pitchFamily="49" charset="0"/>
              </a:rPr>
              <a:t>    else</a:t>
            </a:r>
          </a:p>
          <a:p>
            <a:r>
              <a:rPr lang="en-US" dirty="0" smtClean="0">
                <a:latin typeface="Courier New" pitchFamily="49" charset="0"/>
                <a:cs typeface="Courier New" pitchFamily="49" charset="0"/>
              </a:rPr>
              <a:t>        // ERROR</a:t>
            </a:r>
          </a:p>
          <a:p>
            <a:r>
              <a:rPr lang="en-US" dirty="0" smtClean="0">
                <a:latin typeface="Courier New" pitchFamily="49" charset="0"/>
                <a:cs typeface="Courier New" pitchFamily="49" charset="0"/>
              </a:rPr>
              <a:t>}</a:t>
            </a:r>
          </a:p>
          <a:p>
            <a:r>
              <a:rPr lang="en-US" dirty="0" smtClean="0">
                <a:latin typeface="Courier New" pitchFamily="49" charset="0"/>
                <a:cs typeface="Courier New" pitchFamily="49" charset="0"/>
              </a:rPr>
              <a:t>catch (</a:t>
            </a:r>
            <a:r>
              <a:rPr lang="en-US" dirty="0" err="1" smtClean="0">
                <a:latin typeface="Courier New" pitchFamily="49" charset="0"/>
                <a:cs typeface="Courier New" pitchFamily="49" charset="0"/>
              </a:rPr>
              <a:t>SQLException</a:t>
            </a:r>
            <a:r>
              <a:rPr lang="en-US" dirty="0" smtClean="0">
                <a:latin typeface="Courier New" pitchFamily="49" charset="0"/>
                <a:cs typeface="Courier New" pitchFamily="49" charset="0"/>
              </a:rPr>
              <a:t> e) {</a:t>
            </a:r>
          </a:p>
          <a:p>
            <a:r>
              <a:rPr lang="en-US" dirty="0" smtClean="0">
                <a:latin typeface="Courier New" pitchFamily="49" charset="0"/>
                <a:cs typeface="Courier New" pitchFamily="49" charset="0"/>
              </a:rPr>
              <a:t>    // ERROR</a:t>
            </a:r>
          </a:p>
          <a:p>
            <a:r>
              <a:rPr lang="en-US" dirty="0" smtClean="0">
                <a:latin typeface="Courier New" pitchFamily="49" charset="0"/>
                <a:cs typeface="Courier New" pitchFamily="49" charset="0"/>
              </a:rPr>
              <a:t>}</a:t>
            </a:r>
          </a:p>
          <a:p>
            <a:r>
              <a:rPr lang="en-US" dirty="0" smtClean="0">
                <a:latin typeface="Courier New" pitchFamily="49" charset="0"/>
                <a:cs typeface="Courier New" pitchFamily="49" charset="0"/>
              </a:rPr>
              <a:t>finally {</a:t>
            </a:r>
          </a:p>
          <a:p>
            <a:r>
              <a:rPr lang="en-US" dirty="0" smtClean="0">
                <a:latin typeface="Courier New" pitchFamily="49" charset="0"/>
                <a:cs typeface="Courier New" pitchFamily="49" charset="0"/>
              </a:rPr>
              <a:t>    if (stmt != null) </a:t>
            </a:r>
            <a:r>
              <a:rPr lang="en-US" dirty="0" err="1" smtClean="0">
                <a:latin typeface="Courier New" pitchFamily="49" charset="0"/>
                <a:cs typeface="Courier New" pitchFamily="49" charset="0"/>
              </a:rPr>
              <a:t>stmt.close</a:t>
            </a:r>
            <a:r>
              <a:rPr lang="en-US" dirty="0" smtClean="0">
                <a:latin typeface="Courier New" pitchFamily="49" charset="0"/>
                <a:cs typeface="Courier New" pitchFamily="49" charset="0"/>
              </a:rPr>
              <a:t>();</a:t>
            </a:r>
            <a:endParaRPr lang="en-US" i="1" dirty="0" smtClean="0">
              <a:latin typeface="Courier New" pitchFamily="49" charset="0"/>
              <a:cs typeface="Courier New" pitchFamily="49" charset="0"/>
            </a:endParaRPr>
          </a:p>
          <a:p>
            <a:r>
              <a:rPr lang="en-US" dirty="0" smtClean="0">
                <a:latin typeface="Courier New" pitchFamily="49" charset="0"/>
                <a:cs typeface="Courier New" pitchFamily="49" charset="0"/>
              </a:rPr>
              <a:t>}</a:t>
            </a:r>
          </a:p>
          <a:p>
            <a:endParaRPr lang="en-US" dirty="0" smtClean="0">
              <a:latin typeface="Courier New" pitchFamily="49" charset="0"/>
              <a:cs typeface="Courier New" pitchFamily="49" charset="0"/>
            </a:endParaRPr>
          </a:p>
          <a:p>
            <a:endParaRPr lang="en-US" dirty="0">
              <a:latin typeface="Courier New" pitchFamily="49" charset="0"/>
              <a:cs typeface="Courier New" pitchFamily="49" charset="0"/>
            </a:endParaRPr>
          </a:p>
        </p:txBody>
      </p:sp>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90600"/>
          </a:xfrm>
        </p:spPr>
        <p:txBody>
          <a:bodyPr>
            <a:normAutofit fontScale="90000"/>
          </a:bodyPr>
          <a:lstStyle/>
          <a:p>
            <a:r>
              <a:rPr lang="en-US" dirty="0" smtClean="0"/>
              <a:t>Commit or Rollback the Transaction / Close the database connection</a:t>
            </a:r>
            <a:endParaRPr lang="en-US" dirty="0"/>
          </a:p>
        </p:txBody>
      </p:sp>
      <p:sp>
        <p:nvSpPr>
          <p:cNvPr id="5" name="TextBox 4"/>
          <p:cNvSpPr txBox="1"/>
          <p:nvPr/>
        </p:nvSpPr>
        <p:spPr>
          <a:xfrm>
            <a:off x="533400" y="1676400"/>
            <a:ext cx="6250429" cy="4801314"/>
          </a:xfrm>
          <a:prstGeom prst="rect">
            <a:avLst/>
          </a:prstGeom>
          <a:noFill/>
        </p:spPr>
        <p:txBody>
          <a:bodyPr wrap="none" rtlCol="0">
            <a:spAutoFit/>
          </a:bodyPr>
          <a:lstStyle/>
          <a:p>
            <a:r>
              <a:rPr lang="en-US" dirty="0" smtClean="0">
                <a:latin typeface="Courier New" pitchFamily="49" charset="0"/>
                <a:cs typeface="Courier New" pitchFamily="49" charset="0"/>
              </a:rPr>
              <a:t>try {</a:t>
            </a:r>
          </a:p>
          <a:p>
            <a:r>
              <a:rPr lang="en-US" dirty="0" smtClean="0">
                <a:latin typeface="Courier New" pitchFamily="49" charset="0"/>
                <a:cs typeface="Courier New" pitchFamily="49" charset="0"/>
              </a:rPr>
              <a:t>    if (ALL DATABASE OPERATIONS SUCCEEDED) {</a:t>
            </a:r>
          </a:p>
          <a:p>
            <a:r>
              <a:rPr lang="en-US" i="1" dirty="0" smtClean="0">
                <a:latin typeface="Courier New" pitchFamily="49" charset="0"/>
                <a:cs typeface="Courier New" pitchFamily="49" charset="0"/>
              </a:rPr>
              <a:t>        </a:t>
            </a:r>
            <a:r>
              <a:rPr lang="en-US" i="1" dirty="0" err="1" smtClean="0">
                <a:latin typeface="Courier New" pitchFamily="49" charset="0"/>
                <a:cs typeface="Courier New" pitchFamily="49" charset="0"/>
              </a:rPr>
              <a:t>connection.commit</a:t>
            </a:r>
            <a:r>
              <a:rPr lang="en-US" i="1" dirty="0" smtClean="0">
                <a:latin typeface="Courier New" pitchFamily="49" charset="0"/>
                <a:cs typeface="Courier New" pitchFamily="49" charset="0"/>
              </a:rPr>
              <a:t>();</a:t>
            </a:r>
          </a:p>
          <a:p>
            <a:r>
              <a:rPr lang="en-US" dirty="0" smtClean="0">
                <a:latin typeface="Courier New" pitchFamily="49" charset="0"/>
                <a:cs typeface="Courier New" pitchFamily="49" charset="0"/>
              </a:rPr>
              <a:t>    }</a:t>
            </a:r>
          </a:p>
          <a:p>
            <a:r>
              <a:rPr lang="en-US" dirty="0" smtClean="0">
                <a:latin typeface="Courier New" pitchFamily="49" charset="0"/>
                <a:cs typeface="Courier New" pitchFamily="49" charset="0"/>
              </a:rPr>
              <a:t>    else {</a:t>
            </a:r>
          </a:p>
          <a:p>
            <a:r>
              <a:rPr lang="en-US" i="1" dirty="0" smtClean="0">
                <a:latin typeface="Courier New" pitchFamily="49" charset="0"/>
                <a:cs typeface="Courier New" pitchFamily="49" charset="0"/>
              </a:rPr>
              <a:t>        </a:t>
            </a:r>
            <a:r>
              <a:rPr lang="en-US" i="1" dirty="0" err="1" smtClean="0">
                <a:latin typeface="Courier New" pitchFamily="49" charset="0"/>
                <a:cs typeface="Courier New" pitchFamily="49" charset="0"/>
              </a:rPr>
              <a:t>connection.rollback</a:t>
            </a:r>
            <a:r>
              <a:rPr lang="en-US" i="1" dirty="0" smtClean="0">
                <a:latin typeface="Courier New" pitchFamily="49" charset="0"/>
                <a:cs typeface="Courier New" pitchFamily="49" charset="0"/>
              </a:rPr>
              <a:t>();</a:t>
            </a:r>
          </a:p>
          <a:p>
            <a:r>
              <a:rPr lang="en-US" dirty="0" smtClean="0">
                <a:latin typeface="Courier New" pitchFamily="49" charset="0"/>
                <a:cs typeface="Courier New" pitchFamily="49" charset="0"/>
              </a:rPr>
              <a:t>    }</a:t>
            </a:r>
          </a:p>
          <a:p>
            <a:r>
              <a:rPr lang="en-US" dirty="0" smtClean="0">
                <a:latin typeface="Courier New" pitchFamily="49" charset="0"/>
                <a:cs typeface="Courier New" pitchFamily="49" charset="0"/>
              </a:rPr>
              <a:t>}</a:t>
            </a:r>
          </a:p>
          <a:p>
            <a:r>
              <a:rPr lang="en-US" dirty="0" smtClean="0">
                <a:latin typeface="Courier New" pitchFamily="49" charset="0"/>
                <a:cs typeface="Courier New" pitchFamily="49" charset="0"/>
              </a:rPr>
              <a:t>catch (</a:t>
            </a:r>
            <a:r>
              <a:rPr lang="en-US" dirty="0" err="1" smtClean="0">
                <a:latin typeface="Courier New" pitchFamily="49" charset="0"/>
                <a:cs typeface="Courier New" pitchFamily="49" charset="0"/>
              </a:rPr>
              <a:t>SQLException</a:t>
            </a:r>
            <a:r>
              <a:rPr lang="en-US" dirty="0" smtClean="0">
                <a:latin typeface="Courier New" pitchFamily="49" charset="0"/>
                <a:cs typeface="Courier New" pitchFamily="49" charset="0"/>
              </a:rPr>
              <a:t> e) {</a:t>
            </a:r>
          </a:p>
          <a:p>
            <a:r>
              <a:rPr lang="en-US" dirty="0" smtClean="0">
                <a:latin typeface="Courier New" pitchFamily="49" charset="0"/>
                <a:cs typeface="Courier New" pitchFamily="49" charset="0"/>
              </a:rPr>
              <a:t>    // ERROR</a:t>
            </a:r>
          </a:p>
          <a:p>
            <a:r>
              <a:rPr lang="en-US" dirty="0" smtClean="0">
                <a:latin typeface="Courier New" pitchFamily="49" charset="0"/>
                <a:cs typeface="Courier New" pitchFamily="49" charset="0"/>
              </a:rPr>
              <a:t>}</a:t>
            </a:r>
          </a:p>
          <a:p>
            <a:r>
              <a:rPr lang="en-US" dirty="0" smtClean="0">
                <a:latin typeface="Courier New" pitchFamily="49" charset="0"/>
                <a:cs typeface="Courier New" pitchFamily="49" charset="0"/>
              </a:rPr>
              <a:t>finally {</a:t>
            </a:r>
          </a:p>
          <a:p>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connection.close</a:t>
            </a:r>
            <a:r>
              <a:rPr lang="en-US" dirty="0" smtClean="0">
                <a:latin typeface="Courier New" pitchFamily="49" charset="0"/>
                <a:cs typeface="Courier New" pitchFamily="49" charset="0"/>
              </a:rPr>
              <a:t>();</a:t>
            </a:r>
            <a:endParaRPr lang="en-US" i="1" dirty="0" smtClean="0">
              <a:latin typeface="Courier New" pitchFamily="49" charset="0"/>
              <a:cs typeface="Courier New" pitchFamily="49" charset="0"/>
            </a:endParaRPr>
          </a:p>
          <a:p>
            <a:r>
              <a:rPr lang="en-US" dirty="0" smtClean="0">
                <a:latin typeface="Courier New" pitchFamily="49" charset="0"/>
                <a:cs typeface="Courier New" pitchFamily="49" charset="0"/>
              </a:rPr>
              <a:t>}</a:t>
            </a:r>
          </a:p>
          <a:p>
            <a:endParaRPr lang="en-US" dirty="0" smtClean="0">
              <a:latin typeface="Courier New" pitchFamily="49" charset="0"/>
              <a:cs typeface="Courier New" pitchFamily="49" charset="0"/>
            </a:endParaRPr>
          </a:p>
          <a:p>
            <a:r>
              <a:rPr lang="en-US" i="1" dirty="0" smtClean="0">
                <a:latin typeface="Courier New" pitchFamily="49" charset="0"/>
                <a:cs typeface="Courier New" pitchFamily="49" charset="0"/>
              </a:rPr>
              <a:t>connection = null;</a:t>
            </a:r>
          </a:p>
          <a:p>
            <a:endParaRPr lang="en-US" dirty="0">
              <a:latin typeface="Courier New" pitchFamily="49" charset="0"/>
              <a:cs typeface="Courier New" pitchFamily="49" charset="0"/>
            </a:endParaRPr>
          </a:p>
        </p:txBody>
      </p:sp>
    </p:spTree>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lstStyle/>
          <a:p>
            <a:r>
              <a:rPr lang="en-US" dirty="0" smtClean="0"/>
              <a:t>Retrieving Auto-increment IDs</a:t>
            </a:r>
            <a:endParaRPr lang="en-US" dirty="0"/>
          </a:p>
        </p:txBody>
      </p:sp>
      <p:sp>
        <p:nvSpPr>
          <p:cNvPr id="4" name="TextBox 3"/>
          <p:cNvSpPr txBox="1"/>
          <p:nvPr/>
        </p:nvSpPr>
        <p:spPr>
          <a:xfrm>
            <a:off x="136406" y="457200"/>
            <a:ext cx="8347157" cy="6124754"/>
          </a:xfrm>
          <a:prstGeom prst="rect">
            <a:avLst/>
          </a:prstGeom>
          <a:noFill/>
        </p:spPr>
        <p:txBody>
          <a:bodyPr wrap="none" rtlCol="0">
            <a:spAutoFit/>
          </a:bodyPr>
          <a:lstStyle/>
          <a:p>
            <a:r>
              <a:rPr lang="en-US" sz="1400" dirty="0" err="1" smtClean="0">
                <a:latin typeface="Courier New" pitchFamily="49" charset="0"/>
                <a:cs typeface="Courier New" pitchFamily="49" charset="0"/>
              </a:rPr>
              <a:t>PreparedStatement</a:t>
            </a:r>
            <a:r>
              <a:rPr lang="en-US" sz="1400" dirty="0" smtClean="0">
                <a:latin typeface="Courier New" pitchFamily="49" charset="0"/>
                <a:cs typeface="Courier New" pitchFamily="49" charset="0"/>
              </a:rPr>
              <a:t> stmt = null;</a:t>
            </a:r>
          </a:p>
          <a:p>
            <a:r>
              <a:rPr lang="en-US" sz="1400" dirty="0" smtClean="0">
                <a:latin typeface="Courier New" pitchFamily="49" charset="0"/>
                <a:cs typeface="Courier New" pitchFamily="49" charset="0"/>
              </a:rPr>
              <a:t>Statement </a:t>
            </a:r>
            <a:r>
              <a:rPr lang="en-US" sz="1400" dirty="0" err="1" smtClean="0">
                <a:latin typeface="Courier New" pitchFamily="49" charset="0"/>
                <a:cs typeface="Courier New" pitchFamily="49" charset="0"/>
              </a:rPr>
              <a:t>keyStmt</a:t>
            </a:r>
            <a:r>
              <a:rPr lang="en-US" sz="1400" dirty="0" smtClean="0">
                <a:latin typeface="Courier New" pitchFamily="49" charset="0"/>
                <a:cs typeface="Courier New" pitchFamily="49" charset="0"/>
              </a:rPr>
              <a:t> = null;</a:t>
            </a:r>
          </a:p>
          <a:p>
            <a:r>
              <a:rPr lang="en-US" sz="1400" dirty="0" err="1" smtClean="0">
                <a:latin typeface="Courier New" pitchFamily="49" charset="0"/>
                <a:cs typeface="Courier New" pitchFamily="49" charset="0"/>
              </a:rPr>
              <a:t>ResultSet</a:t>
            </a: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keyRS</a:t>
            </a:r>
            <a:r>
              <a:rPr lang="en-US" sz="1400" dirty="0" smtClean="0">
                <a:latin typeface="Courier New" pitchFamily="49" charset="0"/>
                <a:cs typeface="Courier New" pitchFamily="49" charset="0"/>
              </a:rPr>
              <a:t> = null;</a:t>
            </a:r>
          </a:p>
          <a:p>
            <a:r>
              <a:rPr lang="en-US" sz="1400" dirty="0" smtClean="0">
                <a:latin typeface="Courier New" pitchFamily="49" charset="0"/>
                <a:cs typeface="Courier New" pitchFamily="49" charset="0"/>
              </a:rPr>
              <a:t>try {</a:t>
            </a:r>
          </a:p>
          <a:p>
            <a:r>
              <a:rPr lang="en-US" sz="1400" dirty="0" smtClean="0">
                <a:latin typeface="Courier New" pitchFamily="49" charset="0"/>
                <a:cs typeface="Courier New" pitchFamily="49" charset="0"/>
              </a:rPr>
              <a:t>    String </a:t>
            </a:r>
            <a:r>
              <a:rPr lang="en-US" sz="1400" dirty="0" err="1" smtClean="0">
                <a:latin typeface="Courier New" pitchFamily="49" charset="0"/>
                <a:cs typeface="Courier New" pitchFamily="49" charset="0"/>
              </a:rPr>
              <a:t>sql</a:t>
            </a:r>
            <a:r>
              <a:rPr lang="en-US" sz="1400" dirty="0" smtClean="0">
                <a:latin typeface="Courier New" pitchFamily="49" charset="0"/>
                <a:cs typeface="Courier New" pitchFamily="49" charset="0"/>
              </a:rPr>
              <a:t> = </a:t>
            </a:r>
            <a:r>
              <a:rPr lang="en-US" sz="1400" dirty="0">
                <a:latin typeface="Courier New" pitchFamily="49" charset="0"/>
                <a:cs typeface="Courier New" pitchFamily="49" charset="0"/>
              </a:rPr>
              <a:t>"insert into book (title, author, genre) </a:t>
            </a:r>
            <a:r>
              <a:rPr lang="en-US" sz="1400" dirty="0" smtClean="0">
                <a:latin typeface="Courier New" pitchFamily="49" charset="0"/>
                <a:cs typeface="Courier New" pitchFamily="49" charset="0"/>
              </a:rPr>
              <a:t>values </a:t>
            </a:r>
            <a:r>
              <a:rPr lang="en-US" sz="1400" dirty="0">
                <a:latin typeface="Courier New" pitchFamily="49" charset="0"/>
                <a:cs typeface="Courier New" pitchFamily="49" charset="0"/>
              </a:rPr>
              <a:t>(?, ?, </a:t>
            </a:r>
            <a:r>
              <a:rPr lang="en-US" sz="1400" dirty="0" smtClean="0">
                <a:latin typeface="Courier New" pitchFamily="49" charset="0"/>
                <a:cs typeface="Courier New" pitchFamily="49" charset="0"/>
              </a:rPr>
              <a:t>?)";</a:t>
            </a:r>
            <a:endParaRPr lang="en-US" sz="1400" dirty="0">
              <a:latin typeface="Courier New" pitchFamily="49" charset="0"/>
              <a:cs typeface="Courier New" pitchFamily="49" charset="0"/>
            </a:endParaRPr>
          </a:p>
          <a:p>
            <a:r>
              <a:rPr lang="en-US" sz="1400" dirty="0">
                <a:latin typeface="Courier New" pitchFamily="49" charset="0"/>
                <a:cs typeface="Courier New" pitchFamily="49" charset="0"/>
              </a:rPr>
              <a:t> </a:t>
            </a: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stmt</a:t>
            </a:r>
            <a:r>
              <a:rPr lang="en-US" sz="1400" dirty="0" smtClean="0">
                <a:latin typeface="Courier New" pitchFamily="49" charset="0"/>
                <a:cs typeface="Courier New" pitchFamily="49" charset="0"/>
              </a:rPr>
              <a:t> = </a:t>
            </a:r>
            <a:r>
              <a:rPr lang="en-US" sz="1400" dirty="0" err="1" smtClean="0">
                <a:latin typeface="Courier New" pitchFamily="49" charset="0"/>
                <a:cs typeface="Courier New" pitchFamily="49" charset="0"/>
              </a:rPr>
              <a:t>connection.</a:t>
            </a:r>
            <a:r>
              <a:rPr lang="en-US" sz="1400" i="1" dirty="0" err="1" smtClean="0">
                <a:latin typeface="Courier New" pitchFamily="49" charset="0"/>
                <a:cs typeface="Courier New" pitchFamily="49" charset="0"/>
              </a:rPr>
              <a:t>prepareStatement</a:t>
            </a:r>
            <a:r>
              <a:rPr lang="en-US" sz="1400" i="1" dirty="0" smtClean="0">
                <a:latin typeface="Courier New" pitchFamily="49" charset="0"/>
                <a:cs typeface="Courier New" pitchFamily="49" charset="0"/>
              </a:rPr>
              <a:t>(</a:t>
            </a:r>
            <a:r>
              <a:rPr lang="en-US" sz="1400" i="1" dirty="0" err="1" smtClean="0">
                <a:latin typeface="Courier New" pitchFamily="49" charset="0"/>
                <a:cs typeface="Courier New" pitchFamily="49" charset="0"/>
              </a:rPr>
              <a:t>sql</a:t>
            </a:r>
            <a:r>
              <a:rPr lang="en-US" sz="1400" i="1" dirty="0" smtClean="0">
                <a:latin typeface="Courier New" pitchFamily="49" charset="0"/>
                <a:cs typeface="Courier New" pitchFamily="49" charset="0"/>
              </a:rPr>
              <a:t>);</a:t>
            </a:r>
          </a:p>
          <a:p>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stmt.setString</a:t>
            </a:r>
            <a:r>
              <a:rPr lang="en-US" sz="1400" dirty="0" smtClean="0">
                <a:latin typeface="Courier New" pitchFamily="49" charset="0"/>
                <a:cs typeface="Courier New" pitchFamily="49" charset="0"/>
              </a:rPr>
              <a:t>(1, </a:t>
            </a:r>
            <a:r>
              <a:rPr lang="en-US" sz="1400" dirty="0" err="1" smtClean="0">
                <a:latin typeface="Courier New" pitchFamily="49" charset="0"/>
                <a:cs typeface="Courier New" pitchFamily="49" charset="0"/>
              </a:rPr>
              <a:t>book.getTitle</a:t>
            </a:r>
            <a:r>
              <a:rPr lang="en-US" sz="1400" dirty="0" smtClean="0">
                <a:latin typeface="Courier New" pitchFamily="49" charset="0"/>
                <a:cs typeface="Courier New" pitchFamily="49" charset="0"/>
              </a:rPr>
              <a:t>());</a:t>
            </a:r>
          </a:p>
          <a:p>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stmt.setString</a:t>
            </a:r>
            <a:r>
              <a:rPr lang="en-US" sz="1400" dirty="0" smtClean="0">
                <a:latin typeface="Courier New" pitchFamily="49" charset="0"/>
                <a:cs typeface="Courier New" pitchFamily="49" charset="0"/>
              </a:rPr>
              <a:t>(2, </a:t>
            </a:r>
            <a:r>
              <a:rPr lang="en-US" sz="1400" dirty="0" err="1" smtClean="0">
                <a:latin typeface="Courier New" pitchFamily="49" charset="0"/>
                <a:cs typeface="Courier New" pitchFamily="49" charset="0"/>
              </a:rPr>
              <a:t>book.getAuthor</a:t>
            </a:r>
            <a:r>
              <a:rPr lang="en-US" sz="1400" dirty="0" smtClean="0">
                <a:latin typeface="Courier New" pitchFamily="49" charset="0"/>
                <a:cs typeface="Courier New" pitchFamily="49" charset="0"/>
              </a:rPr>
              <a:t>());</a:t>
            </a:r>
          </a:p>
          <a:p>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stmt.setString</a:t>
            </a:r>
            <a:r>
              <a:rPr lang="en-US" sz="1400" dirty="0" smtClean="0">
                <a:latin typeface="Courier New" pitchFamily="49" charset="0"/>
                <a:cs typeface="Courier New" pitchFamily="49" charset="0"/>
              </a:rPr>
              <a:t>(3, </a:t>
            </a:r>
            <a:r>
              <a:rPr lang="en-US" sz="1400" i="1" dirty="0" err="1" smtClean="0">
                <a:latin typeface="Courier New" pitchFamily="49" charset="0"/>
                <a:cs typeface="Courier New" pitchFamily="49" charset="0"/>
              </a:rPr>
              <a:t>book.getGenre</a:t>
            </a:r>
            <a:r>
              <a:rPr lang="en-US" sz="1400" i="1" dirty="0" smtClean="0">
                <a:latin typeface="Courier New" pitchFamily="49" charset="0"/>
                <a:cs typeface="Courier New" pitchFamily="49" charset="0"/>
              </a:rPr>
              <a:t>());</a:t>
            </a:r>
          </a:p>
          <a:p>
            <a:endParaRPr lang="en-US" sz="1400" dirty="0" smtClean="0">
              <a:latin typeface="Courier New" pitchFamily="49" charset="0"/>
              <a:cs typeface="Courier New" pitchFamily="49" charset="0"/>
            </a:endParaRPr>
          </a:p>
          <a:p>
            <a:r>
              <a:rPr lang="en-US" sz="1400" dirty="0" smtClean="0">
                <a:latin typeface="Courier New" pitchFamily="49" charset="0"/>
                <a:cs typeface="Courier New" pitchFamily="49" charset="0"/>
              </a:rPr>
              <a:t>    if (</a:t>
            </a:r>
            <a:r>
              <a:rPr lang="en-US" sz="1400" dirty="0" err="1" smtClean="0">
                <a:latin typeface="Courier New" pitchFamily="49" charset="0"/>
                <a:cs typeface="Courier New" pitchFamily="49" charset="0"/>
              </a:rPr>
              <a:t>stmt.executeUpdate</a:t>
            </a:r>
            <a:r>
              <a:rPr lang="en-US" sz="1400" dirty="0" smtClean="0">
                <a:latin typeface="Courier New" pitchFamily="49" charset="0"/>
                <a:cs typeface="Courier New" pitchFamily="49" charset="0"/>
              </a:rPr>
              <a:t>() == 1</a:t>
            </a:r>
            <a:r>
              <a:rPr lang="en-US" sz="1400" dirty="0">
                <a:latin typeface="Courier New" pitchFamily="49" charset="0"/>
                <a:cs typeface="Courier New" pitchFamily="49" charset="0"/>
              </a:rPr>
              <a:t>) {</a:t>
            </a:r>
          </a:p>
          <a:p>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keyStmt</a:t>
            </a:r>
            <a:r>
              <a:rPr lang="en-US" sz="1400" dirty="0" smtClean="0">
                <a:latin typeface="Courier New" pitchFamily="49" charset="0"/>
                <a:cs typeface="Courier New" pitchFamily="49" charset="0"/>
              </a:rPr>
              <a:t> </a:t>
            </a:r>
            <a:r>
              <a:rPr lang="en-US" sz="1400" dirty="0">
                <a:latin typeface="Courier New" pitchFamily="49" charset="0"/>
                <a:cs typeface="Courier New" pitchFamily="49" charset="0"/>
              </a:rPr>
              <a:t>= </a:t>
            </a:r>
            <a:r>
              <a:rPr lang="en-US" sz="1400" dirty="0" err="1" smtClean="0">
                <a:latin typeface="Courier New" pitchFamily="49" charset="0"/>
                <a:cs typeface="Courier New" pitchFamily="49" charset="0"/>
              </a:rPr>
              <a:t>connection.createStatement</a:t>
            </a:r>
            <a:r>
              <a:rPr lang="en-US" sz="1400" dirty="0">
                <a:latin typeface="Courier New" pitchFamily="49" charset="0"/>
                <a:cs typeface="Courier New" pitchFamily="49" charset="0"/>
              </a:rPr>
              <a:t>();</a:t>
            </a:r>
          </a:p>
          <a:p>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keyRS</a:t>
            </a:r>
            <a:r>
              <a:rPr lang="en-US" sz="1400" dirty="0" smtClean="0">
                <a:latin typeface="Courier New" pitchFamily="49" charset="0"/>
                <a:cs typeface="Courier New" pitchFamily="49" charset="0"/>
              </a:rPr>
              <a:t> </a:t>
            </a:r>
            <a:r>
              <a:rPr lang="en-US" sz="1400" dirty="0">
                <a:latin typeface="Courier New" pitchFamily="49" charset="0"/>
                <a:cs typeface="Courier New" pitchFamily="49" charset="0"/>
              </a:rPr>
              <a:t>= </a:t>
            </a:r>
            <a:r>
              <a:rPr lang="en-US" sz="1400" dirty="0" err="1">
                <a:latin typeface="Courier New" pitchFamily="49" charset="0"/>
                <a:cs typeface="Courier New" pitchFamily="49" charset="0"/>
              </a:rPr>
              <a:t>keyStmt.executeQuery</a:t>
            </a:r>
            <a:r>
              <a:rPr lang="en-US" sz="1400" dirty="0">
                <a:latin typeface="Courier New" pitchFamily="49" charset="0"/>
                <a:cs typeface="Courier New" pitchFamily="49" charset="0"/>
              </a:rPr>
              <a:t>("select </a:t>
            </a:r>
            <a:r>
              <a:rPr lang="en-US" sz="1400" dirty="0" err="1">
                <a:latin typeface="Courier New" pitchFamily="49" charset="0"/>
                <a:cs typeface="Courier New" pitchFamily="49" charset="0"/>
              </a:rPr>
              <a:t>last_insert_rowid</a:t>
            </a:r>
            <a:r>
              <a:rPr lang="en-US" sz="1400" dirty="0">
                <a:latin typeface="Courier New" pitchFamily="49" charset="0"/>
                <a:cs typeface="Courier New" pitchFamily="49" charset="0"/>
              </a:rPr>
              <a:t>()");</a:t>
            </a:r>
          </a:p>
          <a:p>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keyRS.next</a:t>
            </a:r>
            <a:r>
              <a:rPr lang="en-US" sz="1400" dirty="0">
                <a:latin typeface="Courier New" pitchFamily="49" charset="0"/>
                <a:cs typeface="Courier New" pitchFamily="49" charset="0"/>
              </a:rPr>
              <a:t>();</a:t>
            </a:r>
          </a:p>
          <a:p>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int</a:t>
            </a:r>
            <a:r>
              <a:rPr lang="en-US" sz="1400" dirty="0" smtClean="0">
                <a:latin typeface="Courier New" pitchFamily="49" charset="0"/>
                <a:cs typeface="Courier New" pitchFamily="49" charset="0"/>
              </a:rPr>
              <a:t> </a:t>
            </a:r>
            <a:r>
              <a:rPr lang="en-US" sz="1400" dirty="0">
                <a:latin typeface="Courier New" pitchFamily="49" charset="0"/>
                <a:cs typeface="Courier New" pitchFamily="49" charset="0"/>
              </a:rPr>
              <a:t>id = </a:t>
            </a:r>
            <a:r>
              <a:rPr lang="en-US" sz="1400" dirty="0" err="1">
                <a:latin typeface="Courier New" pitchFamily="49" charset="0"/>
                <a:cs typeface="Courier New" pitchFamily="49" charset="0"/>
              </a:rPr>
              <a:t>keyRS.getInt</a:t>
            </a:r>
            <a:r>
              <a:rPr lang="en-US" sz="1400" dirty="0">
                <a:latin typeface="Courier New" pitchFamily="49" charset="0"/>
                <a:cs typeface="Courier New" pitchFamily="49" charset="0"/>
              </a:rPr>
              <a:t>(1</a:t>
            </a:r>
            <a:r>
              <a:rPr lang="en-US" sz="1400" dirty="0" smtClean="0">
                <a:latin typeface="Courier New" pitchFamily="49" charset="0"/>
                <a:cs typeface="Courier New" pitchFamily="49" charset="0"/>
              </a:rPr>
              <a:t>);   // ID of the new book</a:t>
            </a:r>
          </a:p>
          <a:p>
            <a:r>
              <a:rPr lang="en-US" sz="1400" dirty="0">
                <a:latin typeface="Courier New" pitchFamily="49" charset="0"/>
                <a:cs typeface="Courier New" pitchFamily="49" charset="0"/>
              </a:rPr>
              <a:t> </a:t>
            </a: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book.setID</a:t>
            </a:r>
            <a:r>
              <a:rPr lang="en-US" sz="1400" dirty="0" smtClean="0">
                <a:latin typeface="Courier New" pitchFamily="49" charset="0"/>
                <a:cs typeface="Courier New" pitchFamily="49" charset="0"/>
              </a:rPr>
              <a:t>(id);</a:t>
            </a:r>
            <a:endParaRPr lang="en-US" sz="1400" dirty="0">
              <a:latin typeface="Courier New" pitchFamily="49" charset="0"/>
              <a:cs typeface="Courier New" pitchFamily="49" charset="0"/>
            </a:endParaRPr>
          </a:p>
          <a:p>
            <a:r>
              <a:rPr lang="en-US" sz="1400" dirty="0">
                <a:latin typeface="Courier New" pitchFamily="49" charset="0"/>
                <a:cs typeface="Courier New" pitchFamily="49" charset="0"/>
              </a:rPr>
              <a:t> </a:t>
            </a:r>
            <a:r>
              <a:rPr lang="en-US" sz="1400" dirty="0" smtClean="0">
                <a:latin typeface="Courier New" pitchFamily="49" charset="0"/>
                <a:cs typeface="Courier New" pitchFamily="49" charset="0"/>
              </a:rPr>
              <a:t>   }</a:t>
            </a:r>
          </a:p>
          <a:p>
            <a:r>
              <a:rPr lang="en-US" sz="1400" dirty="0" smtClean="0">
                <a:latin typeface="Courier New" pitchFamily="49" charset="0"/>
                <a:cs typeface="Courier New" pitchFamily="49" charset="0"/>
              </a:rPr>
              <a:t>    else</a:t>
            </a:r>
          </a:p>
          <a:p>
            <a:r>
              <a:rPr lang="en-US" sz="1400" dirty="0" smtClean="0">
                <a:latin typeface="Courier New" pitchFamily="49" charset="0"/>
                <a:cs typeface="Courier New" pitchFamily="49" charset="0"/>
              </a:rPr>
              <a:t>        // ERROR</a:t>
            </a:r>
          </a:p>
          <a:p>
            <a:r>
              <a:rPr lang="en-US" sz="1400" dirty="0" smtClean="0">
                <a:latin typeface="Courier New" pitchFamily="49" charset="0"/>
                <a:cs typeface="Courier New" pitchFamily="49" charset="0"/>
              </a:rPr>
              <a:t>}</a:t>
            </a:r>
          </a:p>
          <a:p>
            <a:r>
              <a:rPr lang="en-US" sz="1400" dirty="0" smtClean="0">
                <a:latin typeface="Courier New" pitchFamily="49" charset="0"/>
                <a:cs typeface="Courier New" pitchFamily="49" charset="0"/>
              </a:rPr>
              <a:t>catch (</a:t>
            </a:r>
            <a:r>
              <a:rPr lang="en-US" sz="1400" dirty="0" err="1" smtClean="0">
                <a:latin typeface="Courier New" pitchFamily="49" charset="0"/>
                <a:cs typeface="Courier New" pitchFamily="49" charset="0"/>
              </a:rPr>
              <a:t>SQLException</a:t>
            </a:r>
            <a:r>
              <a:rPr lang="en-US" sz="1400" dirty="0" smtClean="0">
                <a:latin typeface="Courier New" pitchFamily="49" charset="0"/>
                <a:cs typeface="Courier New" pitchFamily="49" charset="0"/>
              </a:rPr>
              <a:t> e) {</a:t>
            </a:r>
          </a:p>
          <a:p>
            <a:r>
              <a:rPr lang="en-US" sz="1400" dirty="0" smtClean="0">
                <a:latin typeface="Courier New" pitchFamily="49" charset="0"/>
                <a:cs typeface="Courier New" pitchFamily="49" charset="0"/>
              </a:rPr>
              <a:t>    // ERROR</a:t>
            </a:r>
          </a:p>
          <a:p>
            <a:r>
              <a:rPr lang="en-US" sz="1400" dirty="0" smtClean="0">
                <a:latin typeface="Courier New" pitchFamily="49" charset="0"/>
                <a:cs typeface="Courier New" pitchFamily="49" charset="0"/>
              </a:rPr>
              <a:t>}</a:t>
            </a:r>
          </a:p>
          <a:p>
            <a:r>
              <a:rPr lang="en-US" sz="1400" dirty="0" smtClean="0">
                <a:latin typeface="Courier New" pitchFamily="49" charset="0"/>
                <a:cs typeface="Courier New" pitchFamily="49" charset="0"/>
              </a:rPr>
              <a:t>finally {</a:t>
            </a:r>
          </a:p>
          <a:p>
            <a:r>
              <a:rPr lang="en-US" sz="1400" dirty="0" smtClean="0">
                <a:latin typeface="Courier New" pitchFamily="49" charset="0"/>
                <a:cs typeface="Courier New" pitchFamily="49" charset="0"/>
              </a:rPr>
              <a:t>    if (stmt != null) </a:t>
            </a:r>
            <a:r>
              <a:rPr lang="en-US" sz="1400" dirty="0" err="1" smtClean="0">
                <a:latin typeface="Courier New" pitchFamily="49" charset="0"/>
                <a:cs typeface="Courier New" pitchFamily="49" charset="0"/>
              </a:rPr>
              <a:t>stmt.close</a:t>
            </a:r>
            <a:r>
              <a:rPr lang="en-US" sz="1400" dirty="0" smtClean="0">
                <a:latin typeface="Courier New" pitchFamily="49" charset="0"/>
                <a:cs typeface="Courier New" pitchFamily="49" charset="0"/>
              </a:rPr>
              <a:t>();</a:t>
            </a:r>
          </a:p>
          <a:p>
            <a:r>
              <a:rPr lang="en-US" sz="1400" dirty="0">
                <a:latin typeface="Courier New" pitchFamily="49" charset="0"/>
                <a:cs typeface="Courier New" pitchFamily="49" charset="0"/>
              </a:rPr>
              <a:t> </a:t>
            </a:r>
            <a:r>
              <a:rPr lang="en-US" sz="1400" dirty="0" smtClean="0">
                <a:latin typeface="Courier New" pitchFamily="49" charset="0"/>
                <a:cs typeface="Courier New" pitchFamily="49" charset="0"/>
              </a:rPr>
              <a:t>   if (</a:t>
            </a:r>
            <a:r>
              <a:rPr lang="en-US" sz="1400" dirty="0" err="1" smtClean="0">
                <a:latin typeface="Courier New" pitchFamily="49" charset="0"/>
                <a:cs typeface="Courier New" pitchFamily="49" charset="0"/>
              </a:rPr>
              <a:t>keyRS</a:t>
            </a:r>
            <a:r>
              <a:rPr lang="en-US" sz="1400" dirty="0" smtClean="0">
                <a:latin typeface="Courier New" pitchFamily="49" charset="0"/>
                <a:cs typeface="Courier New" pitchFamily="49" charset="0"/>
              </a:rPr>
              <a:t> != null) </a:t>
            </a:r>
            <a:r>
              <a:rPr lang="en-US" sz="1400" dirty="0" err="1" smtClean="0">
                <a:latin typeface="Courier New" pitchFamily="49" charset="0"/>
                <a:cs typeface="Courier New" pitchFamily="49" charset="0"/>
              </a:rPr>
              <a:t>keyRS.close</a:t>
            </a:r>
            <a:r>
              <a:rPr lang="en-US" sz="1400" dirty="0" smtClean="0">
                <a:latin typeface="Courier New" pitchFamily="49" charset="0"/>
                <a:cs typeface="Courier New" pitchFamily="49" charset="0"/>
              </a:rPr>
              <a:t>();</a:t>
            </a:r>
          </a:p>
          <a:p>
            <a:r>
              <a:rPr lang="en-US" sz="1400" i="1" dirty="0">
                <a:latin typeface="Courier New" pitchFamily="49" charset="0"/>
                <a:cs typeface="Courier New" pitchFamily="49" charset="0"/>
              </a:rPr>
              <a:t> </a:t>
            </a:r>
            <a:r>
              <a:rPr lang="en-US" sz="1400" i="1" dirty="0" smtClean="0">
                <a:latin typeface="Courier New" pitchFamily="49" charset="0"/>
                <a:cs typeface="Courier New" pitchFamily="49" charset="0"/>
              </a:rPr>
              <a:t>   if (</a:t>
            </a:r>
            <a:r>
              <a:rPr lang="en-US" sz="1400" i="1" dirty="0" err="1" smtClean="0">
                <a:latin typeface="Courier New" pitchFamily="49" charset="0"/>
                <a:cs typeface="Courier New" pitchFamily="49" charset="0"/>
              </a:rPr>
              <a:t>keyStmt</a:t>
            </a:r>
            <a:r>
              <a:rPr lang="en-US" sz="1400" i="1" dirty="0" smtClean="0">
                <a:latin typeface="Courier New" pitchFamily="49" charset="0"/>
                <a:cs typeface="Courier New" pitchFamily="49" charset="0"/>
              </a:rPr>
              <a:t> != null) </a:t>
            </a:r>
            <a:r>
              <a:rPr lang="en-US" sz="1400" i="1" dirty="0" err="1" smtClean="0">
                <a:latin typeface="Courier New" pitchFamily="49" charset="0"/>
                <a:cs typeface="Courier New" pitchFamily="49" charset="0"/>
              </a:rPr>
              <a:t>keyStmt.close</a:t>
            </a:r>
            <a:r>
              <a:rPr lang="en-US" sz="1400" i="1" dirty="0" smtClean="0">
                <a:latin typeface="Courier New" pitchFamily="49" charset="0"/>
                <a:cs typeface="Courier New" pitchFamily="49" charset="0"/>
              </a:rPr>
              <a:t>();</a:t>
            </a:r>
          </a:p>
          <a:p>
            <a:r>
              <a:rPr lang="en-US" sz="1400" dirty="0" smtClean="0">
                <a:latin typeface="Courier New" pitchFamily="49" charset="0"/>
                <a:cs typeface="Courier New" pitchFamily="49" charset="0"/>
              </a:rPr>
              <a:t>}</a:t>
            </a:r>
          </a:p>
        </p:txBody>
      </p:sp>
    </p:spTree>
    <p:extLst>
      <p:ext uri="{BB962C8B-B14F-4D97-AF65-F5344CB8AC3E}">
        <p14:creationId xmlns:p14="http://schemas.microsoft.com/office/powerpoint/2010/main" val="244895691"/>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lstStyle/>
          <a:p>
            <a:r>
              <a:rPr lang="en-US" dirty="0" smtClean="0"/>
              <a:t>Problem:  Programs often need to use different data stores over time (or even at the same time).  Achieving this is complicated by the fact that the APIs for different data stores vary.</a:t>
            </a:r>
          </a:p>
        </p:txBody>
      </p:sp>
      <p:sp>
        <p:nvSpPr>
          <p:cNvPr id="3" name="Title 2"/>
          <p:cNvSpPr>
            <a:spLocks noGrp="1"/>
          </p:cNvSpPr>
          <p:nvPr>
            <p:ph type="title"/>
          </p:nvPr>
        </p:nvSpPr>
        <p:spPr/>
        <p:txBody>
          <a:bodyPr/>
          <a:lstStyle/>
          <a:p>
            <a:r>
              <a:rPr lang="en-US" dirty="0" smtClean="0"/>
              <a:t>Data Access Object Pattern</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pPr lvl="0"/>
            <a:r>
              <a:rPr lang="en-US" dirty="0" smtClean="0"/>
              <a:t>Full in-memory object model with incremental updates</a:t>
            </a:r>
            <a:br>
              <a:rPr lang="en-US" dirty="0" smtClean="0"/>
            </a:br>
            <a:endParaRPr lang="en-US" dirty="0"/>
          </a:p>
        </p:txBody>
      </p:sp>
      <p:sp>
        <p:nvSpPr>
          <p:cNvPr id="3" name="Content Placeholder 2"/>
          <p:cNvSpPr>
            <a:spLocks noGrp="1"/>
          </p:cNvSpPr>
          <p:nvPr>
            <p:ph sz="quarter" idx="1"/>
          </p:nvPr>
        </p:nvSpPr>
        <p:spPr/>
        <p:txBody>
          <a:bodyPr/>
          <a:lstStyle/>
          <a:p>
            <a:r>
              <a:rPr lang="en-US" dirty="0" smtClean="0"/>
              <a:t>Load full object model from disk into memory</a:t>
            </a:r>
          </a:p>
          <a:p>
            <a:r>
              <a:rPr lang="en-US" dirty="0" smtClean="0"/>
              <a:t>Application features operate on in-memory object model</a:t>
            </a:r>
          </a:p>
          <a:p>
            <a:r>
              <a:rPr lang="en-US" dirty="0" smtClean="0"/>
              <a:t>Incremental changes to the in-memory object model are immediately saved to disk</a:t>
            </a:r>
          </a:p>
          <a:p>
            <a:r>
              <a:rPr lang="en-US" dirty="0" smtClean="0"/>
              <a:t>Full in-memory model and bulk load is not feasible for large data sets</a:t>
            </a:r>
          </a:p>
        </p:txBody>
      </p:sp>
    </p:spTree>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457200" y="762000"/>
            <a:ext cx="8229600" cy="3276600"/>
          </a:xfrm>
        </p:spPr>
        <p:txBody>
          <a:bodyPr/>
          <a:lstStyle/>
          <a:p>
            <a:r>
              <a:rPr lang="en-US" sz="2400" dirty="0" smtClean="0"/>
              <a:t>Solution:  Isolate all code that interacts directly with the data store in “Data Access Object” (DAO) classes.  All data store-specific code is encapsulated in DAOs.  Any part of the program that needs to access the data store does so through the DAOs, thus isolating them from the details of the data store API.  This structure makes it possible to support a new data store by modifying only the DAOs.</a:t>
            </a:r>
          </a:p>
          <a:p>
            <a:endParaRPr lang="en-US" dirty="0"/>
          </a:p>
        </p:txBody>
      </p:sp>
      <p:sp>
        <p:nvSpPr>
          <p:cNvPr id="3" name="Title 2"/>
          <p:cNvSpPr>
            <a:spLocks noGrp="1"/>
          </p:cNvSpPr>
          <p:nvPr>
            <p:ph type="title"/>
          </p:nvPr>
        </p:nvSpPr>
        <p:spPr/>
        <p:txBody>
          <a:bodyPr/>
          <a:lstStyle/>
          <a:p>
            <a:r>
              <a:rPr lang="en-US" dirty="0" smtClean="0"/>
              <a:t>Data Access Object Pattern</a:t>
            </a: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609600" y="3429000"/>
            <a:ext cx="7447961" cy="289560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457200" y="1219200"/>
            <a:ext cx="8534400" cy="4937760"/>
          </a:xfrm>
        </p:spPr>
        <p:txBody>
          <a:bodyPr/>
          <a:lstStyle/>
          <a:p>
            <a:r>
              <a:rPr lang="en-US" dirty="0" smtClean="0"/>
              <a:t>Create “Data Transfer Object” (DTO) classes that can be used to shuttle data back and forth between the DAOs and other parts of the program.</a:t>
            </a:r>
          </a:p>
          <a:p>
            <a:r>
              <a:rPr lang="en-US" dirty="0" smtClean="0"/>
              <a:t>Classes in the core model have corresponding DTO classes</a:t>
            </a:r>
          </a:p>
          <a:p>
            <a:r>
              <a:rPr lang="en-US" dirty="0" smtClean="0"/>
              <a:t>DTOs are “relational” rather than “object-oriented”</a:t>
            </a:r>
          </a:p>
          <a:p>
            <a:pPr lvl="1"/>
            <a:r>
              <a:rPr lang="en-US" dirty="0" smtClean="0"/>
              <a:t>They use keys to link objects rather than pointers</a:t>
            </a:r>
          </a:p>
          <a:p>
            <a:pPr lvl="1"/>
            <a:r>
              <a:rPr lang="en-US" dirty="0" smtClean="0"/>
              <a:t>Pointers have no meaning in a data store, so keys are used instead</a:t>
            </a:r>
          </a:p>
          <a:p>
            <a:endParaRPr lang="en-US" dirty="0" smtClean="0">
              <a:hlinkClick r:id="rId2" action="ppaction://hlinkfile"/>
            </a:endParaRPr>
          </a:p>
          <a:p>
            <a:r>
              <a:rPr lang="en-US" dirty="0" smtClean="0">
                <a:hlinkClick r:id="rId2" action="ppaction://hlinkfile"/>
              </a:rPr>
              <a:t>Book Club Example</a:t>
            </a:r>
            <a:endParaRPr lang="en-US" dirty="0" smtClean="0"/>
          </a:p>
          <a:p>
            <a:endParaRPr lang="en-US" dirty="0" smtClean="0"/>
          </a:p>
          <a:p>
            <a:endParaRPr lang="en-US" dirty="0"/>
          </a:p>
        </p:txBody>
      </p:sp>
      <p:sp>
        <p:nvSpPr>
          <p:cNvPr id="3" name="Title 2"/>
          <p:cNvSpPr>
            <a:spLocks noGrp="1"/>
          </p:cNvSpPr>
          <p:nvPr>
            <p:ph type="title"/>
          </p:nvPr>
        </p:nvSpPr>
        <p:spPr/>
        <p:txBody>
          <a:bodyPr/>
          <a:lstStyle/>
          <a:p>
            <a:r>
              <a:rPr lang="en-US" dirty="0" smtClean="0"/>
              <a:t>Data Access Object Pattern</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lstStyle/>
          <a:p>
            <a:r>
              <a:rPr lang="en-US" dirty="0" smtClean="0"/>
              <a:t>Create “Data Access Object” classes that provide the CRUD operations required by the program</a:t>
            </a:r>
          </a:p>
          <a:p>
            <a:pPr lvl="1"/>
            <a:r>
              <a:rPr lang="en-US" dirty="0" smtClean="0"/>
              <a:t>CRUD = Create, Read, Update, Delete</a:t>
            </a:r>
          </a:p>
          <a:p>
            <a:endParaRPr lang="en-US" dirty="0" smtClean="0"/>
          </a:p>
          <a:p>
            <a:r>
              <a:rPr lang="en-US" dirty="0" smtClean="0">
                <a:hlinkClick r:id="rId2" action="ppaction://hlinkfile"/>
              </a:rPr>
              <a:t>Book Club Example</a:t>
            </a:r>
            <a:endParaRPr lang="en-US" dirty="0"/>
          </a:p>
        </p:txBody>
      </p:sp>
      <p:sp>
        <p:nvSpPr>
          <p:cNvPr id="3" name="Title 2"/>
          <p:cNvSpPr>
            <a:spLocks noGrp="1"/>
          </p:cNvSpPr>
          <p:nvPr>
            <p:ph type="title"/>
          </p:nvPr>
        </p:nvSpPr>
        <p:spPr/>
        <p:txBody>
          <a:bodyPr/>
          <a:lstStyle/>
          <a:p>
            <a:r>
              <a:rPr lang="en-US" dirty="0" smtClean="0"/>
              <a:t>Data Access Object Pattern</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457200" y="1219200"/>
            <a:ext cx="8229600" cy="3276600"/>
          </a:xfrm>
        </p:spPr>
        <p:txBody>
          <a:bodyPr/>
          <a:lstStyle/>
          <a:p>
            <a:r>
              <a:rPr lang="en-US" dirty="0" err="1" smtClean="0">
                <a:hlinkClick r:id="rId2" action="ppaction://hlinkfile"/>
              </a:rPr>
              <a:t>TransactionManager</a:t>
            </a:r>
            <a:endParaRPr lang="en-US" dirty="0" smtClean="0"/>
          </a:p>
          <a:p>
            <a:endParaRPr lang="en-US" dirty="0" smtClean="0"/>
          </a:p>
          <a:p>
            <a:r>
              <a:rPr lang="en-US" dirty="0" smtClean="0">
                <a:hlinkClick r:id="rId3" action="ppaction://hlinkfile"/>
              </a:rPr>
              <a:t>Sequence Diagram</a:t>
            </a:r>
            <a:endParaRPr lang="en-US" dirty="0"/>
          </a:p>
        </p:txBody>
      </p:sp>
      <p:sp>
        <p:nvSpPr>
          <p:cNvPr id="3" name="Title 2"/>
          <p:cNvSpPr>
            <a:spLocks noGrp="1"/>
          </p:cNvSpPr>
          <p:nvPr>
            <p:ph type="title"/>
          </p:nvPr>
        </p:nvSpPr>
        <p:spPr/>
        <p:txBody>
          <a:bodyPr/>
          <a:lstStyle/>
          <a:p>
            <a:r>
              <a:rPr lang="en-US" dirty="0" smtClean="0"/>
              <a:t>Book Club Example</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Up SQLite in Eclipse</a:t>
            </a:r>
            <a:endParaRPr lang="en-US" dirty="0"/>
          </a:p>
        </p:txBody>
      </p:sp>
      <p:sp>
        <p:nvSpPr>
          <p:cNvPr id="3" name="Content Placeholder 2"/>
          <p:cNvSpPr>
            <a:spLocks noGrp="1"/>
          </p:cNvSpPr>
          <p:nvPr>
            <p:ph idx="1"/>
          </p:nvPr>
        </p:nvSpPr>
        <p:spPr/>
        <p:txBody>
          <a:bodyPr>
            <a:normAutofit/>
          </a:bodyPr>
          <a:lstStyle/>
          <a:p>
            <a:r>
              <a:rPr lang="en-US" dirty="0" smtClean="0"/>
              <a:t>Use SQLite – already installed on the </a:t>
            </a:r>
            <a:r>
              <a:rPr lang="en-US" dirty="0" err="1" smtClean="0"/>
              <a:t>linux</a:t>
            </a:r>
            <a:r>
              <a:rPr lang="en-US" dirty="0" smtClean="0"/>
              <a:t> machines</a:t>
            </a:r>
          </a:p>
          <a:p>
            <a:r>
              <a:rPr lang="en-US" dirty="0" smtClean="0"/>
              <a:t>Download one of the following two SQLite JDBC drivers</a:t>
            </a:r>
          </a:p>
          <a:p>
            <a:pPr lvl="1"/>
            <a:r>
              <a:rPr lang="en-US" b="1" dirty="0" smtClean="0">
                <a:hlinkClick r:id="rId2"/>
              </a:rPr>
              <a:t>sqlitejdbc-v056.jar</a:t>
            </a:r>
            <a:endParaRPr lang="en-US" b="1" dirty="0" smtClean="0"/>
          </a:p>
          <a:p>
            <a:pPr lvl="1"/>
            <a:r>
              <a:rPr lang="en-US" b="1" dirty="0" smtClean="0">
                <a:hlinkClick r:id="rId3"/>
              </a:rPr>
              <a:t>sqlite-jdbc-3.7.2.jar</a:t>
            </a:r>
            <a:endParaRPr lang="en-US" b="1" dirty="0" smtClean="0"/>
          </a:p>
          <a:p>
            <a:r>
              <a:rPr lang="en-US" dirty="0" smtClean="0"/>
              <a:t>Store it wherever you like</a:t>
            </a:r>
          </a:p>
        </p:txBody>
      </p:sp>
    </p:spTree>
    <p:extLst>
      <p:ext uri="{BB962C8B-B14F-4D97-AF65-F5344CB8AC3E}">
        <p14:creationId xmlns:p14="http://schemas.microsoft.com/office/powerpoint/2010/main" val="1749173820"/>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At Least Two Methods to Get it Working</a:t>
            </a:r>
            <a:endParaRPr lang="en-US" dirty="0"/>
          </a:p>
        </p:txBody>
      </p:sp>
      <p:sp>
        <p:nvSpPr>
          <p:cNvPr id="3" name="Content Placeholder 2"/>
          <p:cNvSpPr>
            <a:spLocks noGrp="1"/>
          </p:cNvSpPr>
          <p:nvPr>
            <p:ph idx="1"/>
          </p:nvPr>
        </p:nvSpPr>
        <p:spPr/>
        <p:txBody>
          <a:bodyPr>
            <a:normAutofit/>
          </a:bodyPr>
          <a:lstStyle/>
          <a:p>
            <a:r>
              <a:rPr lang="en-US" dirty="0" smtClean="0"/>
              <a:t>Both basically put the jar you just downloaded in the build path for your project.</a:t>
            </a:r>
          </a:p>
          <a:p>
            <a:r>
              <a:rPr lang="en-US" dirty="0" smtClean="0"/>
              <a:t>Technique 1:Right click on your project icon in the Package Explorer. In the menu select </a:t>
            </a:r>
            <a:r>
              <a:rPr lang="en-US" i="1" dirty="0" smtClean="0"/>
              <a:t>Build Path</a:t>
            </a:r>
            <a:r>
              <a:rPr lang="en-US" dirty="0" smtClean="0"/>
              <a:t> and then </a:t>
            </a:r>
            <a:r>
              <a:rPr lang="en-US" i="1" dirty="0" smtClean="0"/>
              <a:t>Add External Archives</a:t>
            </a:r>
            <a:r>
              <a:rPr lang="en-US" dirty="0" smtClean="0"/>
              <a:t>. Use the folder explorer that appears to find the jar file you downloaded and select “open” and it will be made part of your program’s build path.</a:t>
            </a:r>
          </a:p>
          <a:p>
            <a:endParaRPr lang="en-US" dirty="0" smtClean="0"/>
          </a:p>
          <a:p>
            <a:endParaRPr lang="en-US" dirty="0" smtClean="0"/>
          </a:p>
        </p:txBody>
      </p:sp>
    </p:spTree>
    <p:extLst>
      <p:ext uri="{BB962C8B-B14F-4D97-AF65-F5344CB8AC3E}">
        <p14:creationId xmlns:p14="http://schemas.microsoft.com/office/powerpoint/2010/main" val="2240733188"/>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At Least Two Methods to Get it Working</a:t>
            </a:r>
            <a:endParaRPr lang="en-US" dirty="0"/>
          </a:p>
        </p:txBody>
      </p:sp>
      <p:sp>
        <p:nvSpPr>
          <p:cNvPr id="3" name="Content Placeholder 2"/>
          <p:cNvSpPr>
            <a:spLocks noGrp="1"/>
          </p:cNvSpPr>
          <p:nvPr>
            <p:ph idx="1"/>
          </p:nvPr>
        </p:nvSpPr>
        <p:spPr/>
        <p:txBody>
          <a:bodyPr>
            <a:normAutofit/>
          </a:bodyPr>
          <a:lstStyle/>
          <a:p>
            <a:r>
              <a:rPr lang="en-US" dirty="0" smtClean="0"/>
              <a:t>Technique 2: </a:t>
            </a:r>
          </a:p>
          <a:p>
            <a:pPr lvl="1"/>
            <a:r>
              <a:rPr lang="en-US" dirty="0" smtClean="0"/>
              <a:t>Select </a:t>
            </a:r>
            <a:r>
              <a:rPr lang="en-US" b="1" i="1" dirty="0" smtClean="0"/>
              <a:t>Run</a:t>
            </a:r>
            <a:r>
              <a:rPr lang="en-US" dirty="0"/>
              <a:t> </a:t>
            </a:r>
            <a:r>
              <a:rPr lang="en-US" dirty="0" smtClean="0"/>
              <a:t>at the top of the page.</a:t>
            </a:r>
          </a:p>
          <a:p>
            <a:pPr lvl="1"/>
            <a:r>
              <a:rPr lang="en-US" dirty="0" smtClean="0"/>
              <a:t>Select </a:t>
            </a:r>
            <a:r>
              <a:rPr lang="en-US" b="1" i="1" dirty="0" smtClean="0"/>
              <a:t>Run Configurations… </a:t>
            </a:r>
            <a:r>
              <a:rPr lang="en-US" dirty="0" smtClean="0"/>
              <a:t>about 5 lines down.</a:t>
            </a:r>
          </a:p>
          <a:p>
            <a:pPr lvl="1"/>
            <a:r>
              <a:rPr lang="en-US" dirty="0" smtClean="0"/>
              <a:t>Select the </a:t>
            </a:r>
            <a:r>
              <a:rPr lang="en-US" b="1" i="1" dirty="0" err="1" smtClean="0"/>
              <a:t>Classpath</a:t>
            </a:r>
            <a:r>
              <a:rPr lang="en-US" dirty="0" smtClean="0"/>
              <a:t> tab in the row of tabs underneath the name of your main routine.</a:t>
            </a:r>
          </a:p>
          <a:p>
            <a:pPr lvl="1"/>
            <a:r>
              <a:rPr lang="en-US" dirty="0" smtClean="0"/>
              <a:t>In the </a:t>
            </a:r>
            <a:r>
              <a:rPr lang="en-US" dirty="0" err="1" smtClean="0"/>
              <a:t>Classpath</a:t>
            </a:r>
            <a:r>
              <a:rPr lang="en-US" dirty="0" smtClean="0"/>
              <a:t> window select </a:t>
            </a:r>
            <a:r>
              <a:rPr lang="en-US" b="1" i="1" dirty="0" smtClean="0"/>
              <a:t>User Entries</a:t>
            </a:r>
          </a:p>
          <a:p>
            <a:pPr lvl="1"/>
            <a:r>
              <a:rPr lang="en-US" dirty="0" smtClean="0"/>
              <a:t>Select Add External Jars… from the right column</a:t>
            </a:r>
          </a:p>
          <a:p>
            <a:pPr lvl="1"/>
            <a:r>
              <a:rPr lang="en-US" dirty="0" smtClean="0"/>
              <a:t>Now navigate to the folder where you stored your </a:t>
            </a:r>
            <a:r>
              <a:rPr lang="en-US" dirty="0" err="1" smtClean="0"/>
              <a:t>sqlite</a:t>
            </a:r>
            <a:r>
              <a:rPr lang="en-US" dirty="0" smtClean="0"/>
              <a:t> </a:t>
            </a:r>
            <a:r>
              <a:rPr lang="en-US" dirty="0" err="1" smtClean="0"/>
              <a:t>jdbc</a:t>
            </a:r>
            <a:r>
              <a:rPr lang="en-US" dirty="0" smtClean="0"/>
              <a:t> jar file</a:t>
            </a:r>
          </a:p>
          <a:p>
            <a:pPr lvl="1"/>
            <a:r>
              <a:rPr lang="en-US" dirty="0" smtClean="0"/>
              <a:t>Select the jar file</a:t>
            </a:r>
          </a:p>
          <a:p>
            <a:pPr lvl="1"/>
            <a:r>
              <a:rPr lang="en-US" dirty="0" smtClean="0"/>
              <a:t>Hit the </a:t>
            </a:r>
            <a:r>
              <a:rPr lang="en-US" b="1" i="1" dirty="0" smtClean="0"/>
              <a:t>Open</a:t>
            </a:r>
            <a:r>
              <a:rPr lang="en-US" dirty="0" smtClean="0"/>
              <a:t> button</a:t>
            </a:r>
          </a:p>
          <a:p>
            <a:pPr lvl="1"/>
            <a:r>
              <a:rPr lang="en-US" dirty="0" smtClean="0"/>
              <a:t>Then select </a:t>
            </a:r>
            <a:r>
              <a:rPr lang="en-US" b="1" dirty="0" smtClean="0"/>
              <a:t>Apply</a:t>
            </a:r>
            <a:r>
              <a:rPr lang="en-US" dirty="0" smtClean="0"/>
              <a:t> button</a:t>
            </a:r>
          </a:p>
          <a:p>
            <a:pPr lvl="1"/>
            <a:endParaRPr lang="en-US" dirty="0" smtClean="0"/>
          </a:p>
          <a:p>
            <a:endParaRPr lang="en-US" dirty="0" smtClean="0"/>
          </a:p>
          <a:p>
            <a:endParaRPr lang="en-US" dirty="0" smtClean="0"/>
          </a:p>
        </p:txBody>
      </p:sp>
    </p:spTree>
    <p:extLst>
      <p:ext uri="{BB962C8B-B14F-4D97-AF65-F5344CB8AC3E}">
        <p14:creationId xmlns:p14="http://schemas.microsoft.com/office/powerpoint/2010/main" val="3801682110"/>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Installing SQLite3 on Linux</a:t>
            </a:r>
            <a:endParaRPr lang="en-US" dirty="0"/>
          </a:p>
        </p:txBody>
      </p:sp>
      <p:sp>
        <p:nvSpPr>
          <p:cNvPr id="3" name="Content Placeholder 2"/>
          <p:cNvSpPr>
            <a:spLocks noGrp="1"/>
          </p:cNvSpPr>
          <p:nvPr>
            <p:ph idx="1"/>
          </p:nvPr>
        </p:nvSpPr>
        <p:spPr/>
        <p:txBody>
          <a:bodyPr/>
          <a:lstStyle/>
          <a:p>
            <a:r>
              <a:rPr lang="en-US" dirty="0" smtClean="0"/>
              <a:t>Linux </a:t>
            </a:r>
          </a:p>
          <a:p>
            <a:pPr lvl="1"/>
            <a:r>
              <a:rPr lang="en-US" dirty="0" smtClean="0"/>
              <a:t>Download the source file from (usually the second file listed) </a:t>
            </a:r>
            <a:r>
              <a:rPr lang="en-US" dirty="0" smtClean="0">
                <a:hlinkClick r:id="rId2"/>
              </a:rPr>
              <a:t>http://www.sqlite.org/download.html</a:t>
            </a:r>
            <a:endParaRPr lang="en-US" dirty="0" smtClean="0"/>
          </a:p>
          <a:p>
            <a:pPr lvl="1"/>
            <a:r>
              <a:rPr lang="en-US" dirty="0"/>
              <a:t>t</a:t>
            </a:r>
            <a:r>
              <a:rPr lang="en-US" dirty="0" smtClean="0"/>
              <a:t>ar –</a:t>
            </a:r>
            <a:r>
              <a:rPr lang="en-US" dirty="0" err="1" smtClean="0"/>
              <a:t>xzvf</a:t>
            </a:r>
            <a:r>
              <a:rPr lang="en-US" dirty="0" smtClean="0"/>
              <a:t> the downloaded file</a:t>
            </a:r>
          </a:p>
          <a:p>
            <a:pPr lvl="1"/>
            <a:r>
              <a:rPr lang="en-US" dirty="0" smtClean="0"/>
              <a:t>cd to the new folder</a:t>
            </a:r>
          </a:p>
          <a:p>
            <a:pPr lvl="1"/>
            <a:r>
              <a:rPr lang="en-US" dirty="0" smtClean="0"/>
              <a:t>./configure</a:t>
            </a:r>
          </a:p>
          <a:p>
            <a:pPr lvl="1"/>
            <a:r>
              <a:rPr lang="en-US" dirty="0" smtClean="0"/>
              <a:t>make</a:t>
            </a:r>
          </a:p>
          <a:p>
            <a:pPr lvl="1"/>
            <a:r>
              <a:rPr lang="en-US" dirty="0" smtClean="0"/>
              <a:t>make install</a:t>
            </a:r>
          </a:p>
        </p:txBody>
      </p:sp>
    </p:spTree>
    <p:extLst>
      <p:ext uri="{BB962C8B-B14F-4D97-AF65-F5344CB8AC3E}">
        <p14:creationId xmlns:p14="http://schemas.microsoft.com/office/powerpoint/2010/main" val="4167729099"/>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Installing SQLite3 on a Mac</a:t>
            </a:r>
            <a:endParaRPr lang="en-US" dirty="0"/>
          </a:p>
        </p:txBody>
      </p:sp>
      <p:sp>
        <p:nvSpPr>
          <p:cNvPr id="3" name="Content Placeholder 2"/>
          <p:cNvSpPr>
            <a:spLocks noGrp="1"/>
          </p:cNvSpPr>
          <p:nvPr>
            <p:ph idx="1"/>
          </p:nvPr>
        </p:nvSpPr>
        <p:spPr/>
        <p:txBody>
          <a:bodyPr/>
          <a:lstStyle/>
          <a:p>
            <a:r>
              <a:rPr lang="en-US" dirty="0" smtClean="0"/>
              <a:t>On a recent OS you don’t have to, it is already there</a:t>
            </a:r>
          </a:p>
        </p:txBody>
      </p:sp>
    </p:spTree>
    <p:extLst>
      <p:ext uri="{BB962C8B-B14F-4D97-AF65-F5344CB8AC3E}">
        <p14:creationId xmlns:p14="http://schemas.microsoft.com/office/powerpoint/2010/main" val="636430094"/>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Installing SQLite3 on Windows</a:t>
            </a:r>
            <a:endParaRPr lang="en-US" dirty="0"/>
          </a:p>
        </p:txBody>
      </p:sp>
      <p:sp>
        <p:nvSpPr>
          <p:cNvPr id="3" name="Content Placeholder 2"/>
          <p:cNvSpPr>
            <a:spLocks noGrp="1"/>
          </p:cNvSpPr>
          <p:nvPr>
            <p:ph idx="1"/>
          </p:nvPr>
        </p:nvSpPr>
        <p:spPr/>
        <p:txBody>
          <a:bodyPr>
            <a:normAutofit/>
          </a:bodyPr>
          <a:lstStyle/>
          <a:p>
            <a:r>
              <a:rPr lang="en-US" dirty="0" smtClean="0"/>
              <a:t>Download the first two zip files from the section labeled </a:t>
            </a:r>
            <a:r>
              <a:rPr lang="en-US" b="1" dirty="0" smtClean="0">
                <a:hlinkClick r:id="rId2"/>
              </a:rPr>
              <a:t>Precompiled Binaries for Windows</a:t>
            </a:r>
            <a:r>
              <a:rPr lang="en-US" dirty="0" smtClean="0"/>
              <a:t>.</a:t>
            </a:r>
          </a:p>
          <a:p>
            <a:r>
              <a:rPr lang="en-US" dirty="0" smtClean="0"/>
              <a:t>Unzip them and place the three resulting files in C:\WINDOWS\system32 (or any directory on you PATH.</a:t>
            </a:r>
          </a:p>
          <a:p>
            <a:pPr lvl="1"/>
            <a:r>
              <a:rPr lang="en-US" dirty="0" smtClean="0"/>
              <a:t>Alternative: I created a new directory called SQLite in C:\Program Files (x86) and placed the three files in that location.  I then extended the PATH variable to search that location</a:t>
            </a:r>
          </a:p>
        </p:txBody>
      </p:sp>
    </p:spTree>
    <p:extLst>
      <p:ext uri="{BB962C8B-B14F-4D97-AF65-F5344CB8AC3E}">
        <p14:creationId xmlns:p14="http://schemas.microsoft.com/office/powerpoint/2010/main" val="335040207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pPr lvl="0"/>
            <a:r>
              <a:rPr lang="en-US" dirty="0" smtClean="0"/>
              <a:t>Partial in-memory model with incremental updates</a:t>
            </a:r>
            <a:br>
              <a:rPr lang="en-US" dirty="0" smtClean="0"/>
            </a:br>
            <a:endParaRPr lang="en-US" dirty="0"/>
          </a:p>
        </p:txBody>
      </p:sp>
      <p:sp>
        <p:nvSpPr>
          <p:cNvPr id="3" name="Content Placeholder 2"/>
          <p:cNvSpPr>
            <a:spLocks noGrp="1"/>
          </p:cNvSpPr>
          <p:nvPr>
            <p:ph sz="quarter" idx="1"/>
          </p:nvPr>
        </p:nvSpPr>
        <p:spPr/>
        <p:txBody>
          <a:bodyPr>
            <a:normAutofit/>
          </a:bodyPr>
          <a:lstStyle/>
          <a:p>
            <a:r>
              <a:rPr lang="en-US" dirty="0" smtClean="0"/>
              <a:t>Full object model exists only on disk (not in memory)</a:t>
            </a:r>
          </a:p>
          <a:p>
            <a:r>
              <a:rPr lang="en-US" dirty="0" smtClean="0"/>
              <a:t>Application dynamically loads a subset of the object model from disk as needed to perform an operation.</a:t>
            </a:r>
          </a:p>
          <a:p>
            <a:r>
              <a:rPr lang="en-US" dirty="0" smtClean="0"/>
              <a:t>Incremental changes to the partial in-memory object model are immediately saved to disk</a:t>
            </a:r>
          </a:p>
          <a:p>
            <a:r>
              <a:rPr lang="en-US" dirty="0" smtClean="0"/>
              <a:t>The partial in-memory object model is discarded when the operation is complete</a:t>
            </a:r>
          </a:p>
          <a:p>
            <a:r>
              <a:rPr lang="en-US" dirty="0" smtClean="0"/>
              <a:t>Scales to large data sets</a:t>
            </a:r>
          </a:p>
          <a:p>
            <a:r>
              <a:rPr lang="en-US" dirty="0" smtClean="0"/>
              <a:t>Takes work to fetch the data required for each operation</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Adding the SQLite Manager to Firefox</a:t>
            </a:r>
            <a:endParaRPr lang="en-US" dirty="0"/>
          </a:p>
        </p:txBody>
      </p:sp>
      <p:sp>
        <p:nvSpPr>
          <p:cNvPr id="3" name="Content Placeholder 2"/>
          <p:cNvSpPr>
            <a:spLocks noGrp="1"/>
          </p:cNvSpPr>
          <p:nvPr>
            <p:ph idx="1"/>
          </p:nvPr>
        </p:nvSpPr>
        <p:spPr>
          <a:xfrm>
            <a:off x="457200" y="1600200"/>
            <a:ext cx="8534400" cy="4525963"/>
          </a:xfrm>
        </p:spPr>
        <p:txBody>
          <a:bodyPr>
            <a:normAutofit/>
          </a:bodyPr>
          <a:lstStyle/>
          <a:p>
            <a:r>
              <a:rPr lang="en-US" dirty="0" smtClean="0"/>
              <a:t>You can manage an SQLite database using the command line and text-based SQLite commands, but, it is easier to the SQLite Manager extension you can get for Firefox.</a:t>
            </a:r>
          </a:p>
          <a:p>
            <a:r>
              <a:rPr lang="en-US" dirty="0" smtClean="0"/>
              <a:t>First, start Firefox</a:t>
            </a:r>
          </a:p>
          <a:p>
            <a:r>
              <a:rPr lang="en-US" dirty="0" smtClean="0"/>
              <a:t>Then go to</a:t>
            </a:r>
          </a:p>
          <a:p>
            <a:pPr marL="0" indent="0">
              <a:buNone/>
            </a:pPr>
            <a:r>
              <a:rPr lang="en-US" dirty="0"/>
              <a:t>	</a:t>
            </a:r>
            <a:r>
              <a:rPr lang="en-US" sz="2000" dirty="0" smtClean="0">
                <a:hlinkClick r:id="rId2"/>
              </a:rPr>
              <a:t>https://addons.mozilla.org/en-US/firefox/addon/sqlite-manager/</a:t>
            </a:r>
            <a:endParaRPr lang="en-US" sz="2000" dirty="0" smtClean="0"/>
          </a:p>
          <a:p>
            <a:pPr marL="0" indent="0">
              <a:buNone/>
            </a:pPr>
            <a:r>
              <a:rPr lang="en-US" dirty="0"/>
              <a:t>	</a:t>
            </a:r>
            <a:r>
              <a:rPr lang="en-US" dirty="0" smtClean="0"/>
              <a:t>and hit the green “Add to Firefox” button and install 	the extension.</a:t>
            </a:r>
          </a:p>
          <a:p>
            <a:r>
              <a:rPr lang="en-US" dirty="0" smtClean="0"/>
              <a:t>After it is installed you can click on the “SQLite Manager” under the Tools tab at the very top. </a:t>
            </a:r>
          </a:p>
          <a:p>
            <a:pPr marL="0" indent="0">
              <a:buNone/>
            </a:pPr>
            <a:endParaRPr lang="en-US" dirty="0" smtClean="0"/>
          </a:p>
          <a:p>
            <a:endParaRPr lang="en-US" sz="2000" dirty="0"/>
          </a:p>
        </p:txBody>
      </p:sp>
    </p:spTree>
    <p:extLst>
      <p:ext uri="{BB962C8B-B14F-4D97-AF65-F5344CB8AC3E}">
        <p14:creationId xmlns:p14="http://schemas.microsoft.com/office/powerpoint/2010/main" val="3655530915"/>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Slide Number Placeholder 3"/>
          <p:cNvSpPr>
            <a:spLocks noGrp="1"/>
          </p:cNvSpPr>
          <p:nvPr>
            <p:ph type="sldNum" sz="quarter" idx="4294967295"/>
          </p:nvPr>
        </p:nvSpPr>
        <p:spPr>
          <a:xfrm>
            <a:off x="6553200" y="6248400"/>
            <a:ext cx="1905000" cy="457200"/>
          </a:xfrm>
          <a:prstGeom prst="rect">
            <a:avLst/>
          </a:prstGeom>
        </p:spPr>
        <p:txBody>
          <a:bodyPr/>
          <a:lstStyle/>
          <a:p>
            <a:fld id="{518EF86E-45FF-9543-8C42-BB54081C1FAB}" type="slidenum">
              <a:rPr lang="en-US"/>
              <a:pPr/>
              <a:t>51</a:t>
            </a:fld>
            <a:endParaRPr lang="en-US"/>
          </a:p>
        </p:txBody>
      </p:sp>
      <p:sp>
        <p:nvSpPr>
          <p:cNvPr id="55298" name="Rectangle 2"/>
          <p:cNvSpPr>
            <a:spLocks noGrp="1" noChangeArrowheads="1"/>
          </p:cNvSpPr>
          <p:nvPr>
            <p:ph type="title"/>
          </p:nvPr>
        </p:nvSpPr>
        <p:spPr/>
        <p:txBody>
          <a:bodyPr/>
          <a:lstStyle/>
          <a:p>
            <a:r>
              <a:rPr lang="en-US"/>
              <a:t>Object/RDBMS</a:t>
            </a:r>
          </a:p>
        </p:txBody>
      </p:sp>
      <p:sp>
        <p:nvSpPr>
          <p:cNvPr id="55299" name="Rectangle 3"/>
          <p:cNvSpPr>
            <a:spLocks noGrp="1" noChangeArrowheads="1"/>
          </p:cNvSpPr>
          <p:nvPr>
            <p:ph type="body" idx="1"/>
          </p:nvPr>
        </p:nvSpPr>
        <p:spPr/>
        <p:txBody>
          <a:bodyPr/>
          <a:lstStyle/>
          <a:p>
            <a:r>
              <a:rPr lang="en-US"/>
              <a:t>How do we map the following Class Model to an RDBMS</a:t>
            </a:r>
          </a:p>
          <a:p>
            <a:endParaRPr lang="en-US"/>
          </a:p>
        </p:txBody>
      </p:sp>
      <p:grpSp>
        <p:nvGrpSpPr>
          <p:cNvPr id="55336" name="Group 40"/>
          <p:cNvGrpSpPr>
            <a:grpSpLocks/>
          </p:cNvGrpSpPr>
          <p:nvPr/>
        </p:nvGrpSpPr>
        <p:grpSpPr bwMode="auto">
          <a:xfrm>
            <a:off x="3244850" y="3328988"/>
            <a:ext cx="4679950" cy="2690812"/>
            <a:chOff x="1344" y="1440"/>
            <a:chExt cx="2948" cy="1695"/>
          </a:xfrm>
        </p:grpSpPr>
        <p:sp>
          <p:nvSpPr>
            <p:cNvPr id="55301" name="Rectangle 5"/>
            <p:cNvSpPr>
              <a:spLocks noChangeArrowheads="1"/>
            </p:cNvSpPr>
            <p:nvPr/>
          </p:nvSpPr>
          <p:spPr bwMode="auto">
            <a:xfrm>
              <a:off x="1770" y="2514"/>
              <a:ext cx="1150" cy="621"/>
            </a:xfrm>
            <a:prstGeom prst="rect">
              <a:avLst/>
            </a:prstGeom>
            <a:noFill/>
            <a:ln w="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5302" name="Rectangle 6"/>
            <p:cNvSpPr>
              <a:spLocks noChangeArrowheads="1"/>
            </p:cNvSpPr>
            <p:nvPr/>
          </p:nvSpPr>
          <p:spPr bwMode="auto">
            <a:xfrm>
              <a:off x="1900" y="2540"/>
              <a:ext cx="914"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100">
                  <a:solidFill>
                    <a:srgbClr val="000000"/>
                  </a:solidFill>
                  <a:latin typeface="Arial" charset="0"/>
                </a:rPr>
                <a:t>InterestBearingAccount</a:t>
              </a:r>
              <a:endParaRPr lang="en-US" sz="1600"/>
            </a:p>
          </p:txBody>
        </p:sp>
        <p:sp>
          <p:nvSpPr>
            <p:cNvPr id="55303" name="Line 7"/>
            <p:cNvSpPr>
              <a:spLocks noChangeShapeType="1"/>
            </p:cNvSpPr>
            <p:nvPr/>
          </p:nvSpPr>
          <p:spPr bwMode="auto">
            <a:xfrm>
              <a:off x="1770" y="2658"/>
              <a:ext cx="1148" cy="1"/>
            </a:xfrm>
            <a:prstGeom prst="line">
              <a:avLst/>
            </a:prstGeom>
            <a:noFill/>
            <a:ln w="31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04" name="Line 8"/>
            <p:cNvSpPr>
              <a:spLocks noChangeShapeType="1"/>
            </p:cNvSpPr>
            <p:nvPr/>
          </p:nvSpPr>
          <p:spPr bwMode="auto">
            <a:xfrm>
              <a:off x="1770" y="2998"/>
              <a:ext cx="1148" cy="1"/>
            </a:xfrm>
            <a:prstGeom prst="line">
              <a:avLst/>
            </a:prstGeom>
            <a:noFill/>
            <a:ln w="31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05" name="Rectangle 9"/>
            <p:cNvSpPr>
              <a:spLocks noChangeArrowheads="1"/>
            </p:cNvSpPr>
            <p:nvPr/>
          </p:nvSpPr>
          <p:spPr bwMode="auto">
            <a:xfrm>
              <a:off x="1791" y="2672"/>
              <a:ext cx="537"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100">
                  <a:solidFill>
                    <a:srgbClr val="000000"/>
                  </a:solidFill>
                  <a:latin typeface="Arial" charset="0"/>
                </a:rPr>
                <a:t>rate_ : double</a:t>
              </a:r>
              <a:endParaRPr lang="en-US" sz="1600"/>
            </a:p>
          </p:txBody>
        </p:sp>
        <p:sp>
          <p:nvSpPr>
            <p:cNvPr id="55306" name="Rectangle 10"/>
            <p:cNvSpPr>
              <a:spLocks noChangeArrowheads="1"/>
            </p:cNvSpPr>
            <p:nvPr/>
          </p:nvSpPr>
          <p:spPr bwMode="auto">
            <a:xfrm>
              <a:off x="1791" y="2769"/>
              <a:ext cx="590"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100">
                  <a:solidFill>
                    <a:srgbClr val="000000"/>
                  </a:solidFill>
                  <a:latin typeface="Arial" charset="0"/>
                </a:rPr>
                <a:t>termDays_ : int</a:t>
              </a:r>
              <a:endParaRPr lang="en-US" sz="1600"/>
            </a:p>
          </p:txBody>
        </p:sp>
        <p:sp>
          <p:nvSpPr>
            <p:cNvPr id="55307" name="Rectangle 11"/>
            <p:cNvSpPr>
              <a:spLocks noChangeArrowheads="1"/>
            </p:cNvSpPr>
            <p:nvPr/>
          </p:nvSpPr>
          <p:spPr bwMode="auto">
            <a:xfrm>
              <a:off x="1791" y="2866"/>
              <a:ext cx="1062"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100">
                  <a:solidFill>
                    <a:srgbClr val="000000"/>
                  </a:solidFill>
                  <a:latin typeface="Arial" charset="0"/>
                </a:rPr>
                <a:t>minimumBalance_ : double</a:t>
              </a:r>
              <a:endParaRPr lang="en-US" sz="1600"/>
            </a:p>
          </p:txBody>
        </p:sp>
        <p:sp>
          <p:nvSpPr>
            <p:cNvPr id="55308" name="Rectangle 12"/>
            <p:cNvSpPr>
              <a:spLocks noChangeArrowheads="1"/>
            </p:cNvSpPr>
            <p:nvPr/>
          </p:nvSpPr>
          <p:spPr bwMode="auto">
            <a:xfrm>
              <a:off x="3472" y="2547"/>
              <a:ext cx="820" cy="403"/>
            </a:xfrm>
            <a:prstGeom prst="rect">
              <a:avLst/>
            </a:prstGeom>
            <a:noFill/>
            <a:ln w="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5309" name="Rectangle 13"/>
            <p:cNvSpPr>
              <a:spLocks noChangeArrowheads="1"/>
            </p:cNvSpPr>
            <p:nvPr/>
          </p:nvSpPr>
          <p:spPr bwMode="auto">
            <a:xfrm>
              <a:off x="3543" y="2572"/>
              <a:ext cx="686"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100">
                  <a:solidFill>
                    <a:srgbClr val="000000"/>
                  </a:solidFill>
                  <a:latin typeface="Arial" charset="0"/>
                </a:rPr>
                <a:t>CheckingAccount</a:t>
              </a:r>
              <a:endParaRPr lang="en-US" sz="1600"/>
            </a:p>
          </p:txBody>
        </p:sp>
        <p:sp>
          <p:nvSpPr>
            <p:cNvPr id="55310" name="Line 14"/>
            <p:cNvSpPr>
              <a:spLocks noChangeShapeType="1"/>
            </p:cNvSpPr>
            <p:nvPr/>
          </p:nvSpPr>
          <p:spPr bwMode="auto">
            <a:xfrm>
              <a:off x="3472" y="2690"/>
              <a:ext cx="818" cy="1"/>
            </a:xfrm>
            <a:prstGeom prst="line">
              <a:avLst/>
            </a:prstGeom>
            <a:noFill/>
            <a:ln w="31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11" name="Line 15"/>
            <p:cNvSpPr>
              <a:spLocks noChangeShapeType="1"/>
            </p:cNvSpPr>
            <p:nvPr/>
          </p:nvSpPr>
          <p:spPr bwMode="auto">
            <a:xfrm>
              <a:off x="3472" y="2836"/>
              <a:ext cx="818" cy="1"/>
            </a:xfrm>
            <a:prstGeom prst="line">
              <a:avLst/>
            </a:prstGeom>
            <a:noFill/>
            <a:ln w="31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12" name="Rectangle 16"/>
            <p:cNvSpPr>
              <a:spLocks noChangeArrowheads="1"/>
            </p:cNvSpPr>
            <p:nvPr/>
          </p:nvSpPr>
          <p:spPr bwMode="auto">
            <a:xfrm>
              <a:off x="3492" y="2704"/>
              <a:ext cx="720"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100">
                  <a:solidFill>
                    <a:srgbClr val="000000"/>
                  </a:solidFill>
                  <a:latin typeface="Arial" charset="0"/>
                </a:rPr>
                <a:t>checkFee_ double</a:t>
              </a:r>
              <a:endParaRPr lang="en-US" sz="1600"/>
            </a:p>
          </p:txBody>
        </p:sp>
        <p:sp>
          <p:nvSpPr>
            <p:cNvPr id="55313" name="Rectangle 17"/>
            <p:cNvSpPr>
              <a:spLocks noChangeArrowheads="1"/>
            </p:cNvSpPr>
            <p:nvPr/>
          </p:nvSpPr>
          <p:spPr bwMode="auto">
            <a:xfrm>
              <a:off x="1344" y="1472"/>
              <a:ext cx="630" cy="514"/>
            </a:xfrm>
            <a:prstGeom prst="rect">
              <a:avLst/>
            </a:prstGeom>
            <a:noFill/>
            <a:ln w="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5314" name="Rectangle 18"/>
            <p:cNvSpPr>
              <a:spLocks noChangeArrowheads="1"/>
            </p:cNvSpPr>
            <p:nvPr/>
          </p:nvSpPr>
          <p:spPr bwMode="auto">
            <a:xfrm>
              <a:off x="1532" y="1498"/>
              <a:ext cx="259"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100">
                  <a:solidFill>
                    <a:srgbClr val="000000"/>
                  </a:solidFill>
                  <a:latin typeface="Arial" charset="0"/>
                </a:rPr>
                <a:t>Owner</a:t>
              </a:r>
              <a:endParaRPr lang="en-US" sz="1600"/>
            </a:p>
          </p:txBody>
        </p:sp>
        <p:sp>
          <p:nvSpPr>
            <p:cNvPr id="55315" name="Line 19"/>
            <p:cNvSpPr>
              <a:spLocks noChangeShapeType="1"/>
            </p:cNvSpPr>
            <p:nvPr/>
          </p:nvSpPr>
          <p:spPr bwMode="auto">
            <a:xfrm>
              <a:off x="1344" y="1616"/>
              <a:ext cx="628" cy="1"/>
            </a:xfrm>
            <a:prstGeom prst="line">
              <a:avLst/>
            </a:prstGeom>
            <a:noFill/>
            <a:ln w="31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16" name="Line 20"/>
            <p:cNvSpPr>
              <a:spLocks noChangeShapeType="1"/>
            </p:cNvSpPr>
            <p:nvPr/>
          </p:nvSpPr>
          <p:spPr bwMode="auto">
            <a:xfrm>
              <a:off x="1344" y="1859"/>
              <a:ext cx="628" cy="1"/>
            </a:xfrm>
            <a:prstGeom prst="line">
              <a:avLst/>
            </a:prstGeom>
            <a:noFill/>
            <a:ln w="31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17" name="Rectangle 21"/>
            <p:cNvSpPr>
              <a:spLocks noChangeArrowheads="1"/>
            </p:cNvSpPr>
            <p:nvPr/>
          </p:nvSpPr>
          <p:spPr bwMode="auto">
            <a:xfrm>
              <a:off x="1365" y="1630"/>
              <a:ext cx="571"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100">
                  <a:solidFill>
                    <a:srgbClr val="000000"/>
                  </a:solidFill>
                  <a:latin typeface="Arial" charset="0"/>
                </a:rPr>
                <a:t>name_ : String</a:t>
              </a:r>
              <a:endParaRPr lang="en-US" sz="1600"/>
            </a:p>
          </p:txBody>
        </p:sp>
        <p:sp>
          <p:nvSpPr>
            <p:cNvPr id="55318" name="Rectangle 22"/>
            <p:cNvSpPr>
              <a:spLocks noChangeArrowheads="1"/>
            </p:cNvSpPr>
            <p:nvPr/>
          </p:nvSpPr>
          <p:spPr bwMode="auto">
            <a:xfrm>
              <a:off x="1365" y="1727"/>
              <a:ext cx="541"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100">
                  <a:solidFill>
                    <a:srgbClr val="000000"/>
                  </a:solidFill>
                  <a:latin typeface="Arial" charset="0"/>
                </a:rPr>
                <a:t>taxId_ : String</a:t>
              </a:r>
              <a:endParaRPr lang="en-US" sz="1600"/>
            </a:p>
          </p:txBody>
        </p:sp>
        <p:sp>
          <p:nvSpPr>
            <p:cNvPr id="55319" name="Rectangle 23"/>
            <p:cNvSpPr>
              <a:spLocks noChangeArrowheads="1"/>
            </p:cNvSpPr>
            <p:nvPr/>
          </p:nvSpPr>
          <p:spPr bwMode="auto">
            <a:xfrm>
              <a:off x="2881" y="1440"/>
              <a:ext cx="755" cy="621"/>
            </a:xfrm>
            <a:prstGeom prst="rect">
              <a:avLst/>
            </a:prstGeom>
            <a:noFill/>
            <a:ln w="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5320" name="Rectangle 24"/>
            <p:cNvSpPr>
              <a:spLocks noChangeArrowheads="1"/>
            </p:cNvSpPr>
            <p:nvPr/>
          </p:nvSpPr>
          <p:spPr bwMode="auto">
            <a:xfrm>
              <a:off x="3098" y="1465"/>
              <a:ext cx="318"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100">
                  <a:solidFill>
                    <a:srgbClr val="000000"/>
                  </a:solidFill>
                  <a:latin typeface="Arial" charset="0"/>
                </a:rPr>
                <a:t>Account</a:t>
              </a:r>
              <a:endParaRPr lang="en-US" sz="1600"/>
            </a:p>
          </p:txBody>
        </p:sp>
        <p:sp>
          <p:nvSpPr>
            <p:cNvPr id="55321" name="Line 25"/>
            <p:cNvSpPr>
              <a:spLocks noChangeShapeType="1"/>
            </p:cNvSpPr>
            <p:nvPr/>
          </p:nvSpPr>
          <p:spPr bwMode="auto">
            <a:xfrm>
              <a:off x="2881" y="1584"/>
              <a:ext cx="753" cy="1"/>
            </a:xfrm>
            <a:prstGeom prst="line">
              <a:avLst/>
            </a:prstGeom>
            <a:noFill/>
            <a:ln w="31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22" name="Line 26"/>
            <p:cNvSpPr>
              <a:spLocks noChangeShapeType="1"/>
            </p:cNvSpPr>
            <p:nvPr/>
          </p:nvSpPr>
          <p:spPr bwMode="auto">
            <a:xfrm>
              <a:off x="2881" y="1924"/>
              <a:ext cx="753" cy="1"/>
            </a:xfrm>
            <a:prstGeom prst="line">
              <a:avLst/>
            </a:prstGeom>
            <a:noFill/>
            <a:ln w="31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23" name="Rectangle 27"/>
            <p:cNvSpPr>
              <a:spLocks noChangeArrowheads="1"/>
            </p:cNvSpPr>
            <p:nvPr/>
          </p:nvSpPr>
          <p:spPr bwMode="auto">
            <a:xfrm>
              <a:off x="2901" y="1597"/>
              <a:ext cx="420"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100">
                  <a:solidFill>
                    <a:srgbClr val="000000"/>
                  </a:solidFill>
                  <a:latin typeface="Arial" charset="0"/>
                </a:rPr>
                <a:t>id_ : String</a:t>
              </a:r>
              <a:endParaRPr lang="en-US" sz="1600"/>
            </a:p>
          </p:txBody>
        </p:sp>
        <p:sp>
          <p:nvSpPr>
            <p:cNvPr id="55324" name="Rectangle 28"/>
            <p:cNvSpPr>
              <a:spLocks noChangeArrowheads="1"/>
            </p:cNvSpPr>
            <p:nvPr/>
          </p:nvSpPr>
          <p:spPr bwMode="auto">
            <a:xfrm>
              <a:off x="2901" y="1695"/>
              <a:ext cx="719"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100">
                  <a:solidFill>
                    <a:srgbClr val="000000"/>
                  </a:solidFill>
                  <a:latin typeface="Arial" charset="0"/>
                </a:rPr>
                <a:t>balance_ : double </a:t>
              </a:r>
              <a:endParaRPr lang="en-US" sz="1600"/>
            </a:p>
          </p:txBody>
        </p:sp>
        <p:sp>
          <p:nvSpPr>
            <p:cNvPr id="55325" name="Rectangle 29"/>
            <p:cNvSpPr>
              <a:spLocks noChangeArrowheads="1"/>
            </p:cNvSpPr>
            <p:nvPr/>
          </p:nvSpPr>
          <p:spPr bwMode="auto">
            <a:xfrm>
              <a:off x="2016" y="1584"/>
              <a:ext cx="289"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100">
                  <a:solidFill>
                    <a:srgbClr val="000000"/>
                  </a:solidFill>
                  <a:latin typeface="Arial" charset="0"/>
                </a:rPr>
                <a:t>owner_</a:t>
              </a:r>
              <a:endParaRPr lang="en-US" sz="1600"/>
            </a:p>
          </p:txBody>
        </p:sp>
        <p:sp>
          <p:nvSpPr>
            <p:cNvPr id="55327" name="Line 31"/>
            <p:cNvSpPr>
              <a:spLocks noChangeShapeType="1"/>
            </p:cNvSpPr>
            <p:nvPr/>
          </p:nvSpPr>
          <p:spPr bwMode="auto">
            <a:xfrm flipV="1">
              <a:off x="3200" y="2061"/>
              <a:ext cx="1" cy="28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28" name="Line 32"/>
            <p:cNvSpPr>
              <a:spLocks noChangeShapeType="1"/>
            </p:cNvSpPr>
            <p:nvPr/>
          </p:nvSpPr>
          <p:spPr bwMode="auto">
            <a:xfrm>
              <a:off x="2572" y="2345"/>
              <a:ext cx="1310"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29" name="Freeform 33"/>
            <p:cNvSpPr>
              <a:spLocks/>
            </p:cNvSpPr>
            <p:nvPr/>
          </p:nvSpPr>
          <p:spPr bwMode="auto">
            <a:xfrm>
              <a:off x="3149" y="2061"/>
              <a:ext cx="102" cy="139"/>
            </a:xfrm>
            <a:custGeom>
              <a:avLst/>
              <a:gdLst>
                <a:gd name="T0" fmla="*/ 51 w 102"/>
                <a:gd name="T1" fmla="*/ 0 h 139"/>
                <a:gd name="T2" fmla="*/ 102 w 102"/>
                <a:gd name="T3" fmla="*/ 139 h 139"/>
                <a:gd name="T4" fmla="*/ 0 w 102"/>
                <a:gd name="T5" fmla="*/ 139 h 139"/>
                <a:gd name="T6" fmla="*/ 51 w 102"/>
                <a:gd name="T7" fmla="*/ 0 h 139"/>
              </a:gdLst>
              <a:ahLst/>
              <a:cxnLst>
                <a:cxn ang="0">
                  <a:pos x="T0" y="T1"/>
                </a:cxn>
                <a:cxn ang="0">
                  <a:pos x="T2" y="T3"/>
                </a:cxn>
                <a:cxn ang="0">
                  <a:pos x="T4" y="T5"/>
                </a:cxn>
                <a:cxn ang="0">
                  <a:pos x="T6" y="T7"/>
                </a:cxn>
              </a:cxnLst>
              <a:rect l="0" t="0" r="r" b="b"/>
              <a:pathLst>
                <a:path w="102" h="139">
                  <a:moveTo>
                    <a:pt x="51" y="0"/>
                  </a:moveTo>
                  <a:lnTo>
                    <a:pt x="102" y="139"/>
                  </a:lnTo>
                  <a:lnTo>
                    <a:pt x="0" y="139"/>
                  </a:lnTo>
                  <a:lnTo>
                    <a:pt x="51" y="0"/>
                  </a:lnTo>
                  <a:close/>
                </a:path>
              </a:pathLst>
            </a:custGeom>
            <a:solidFill>
              <a:srgbClr val="FFFFFF"/>
            </a:solidFill>
            <a:ln w="0">
              <a:solidFill>
                <a:srgbClr val="000000"/>
              </a:solidFill>
              <a:prstDash val="solid"/>
              <a:round/>
              <a:headEnd/>
              <a:tailEnd/>
            </a:ln>
          </p:spPr>
          <p:txBody>
            <a:bodyPr/>
            <a:lstStyle/>
            <a:p>
              <a:endParaRPr lang="en-US"/>
            </a:p>
          </p:txBody>
        </p:sp>
        <p:sp>
          <p:nvSpPr>
            <p:cNvPr id="55330" name="Line 34"/>
            <p:cNvSpPr>
              <a:spLocks noChangeShapeType="1"/>
            </p:cNvSpPr>
            <p:nvPr/>
          </p:nvSpPr>
          <p:spPr bwMode="auto">
            <a:xfrm flipV="1">
              <a:off x="2572" y="2345"/>
              <a:ext cx="1" cy="169"/>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31" name="Line 35"/>
            <p:cNvSpPr>
              <a:spLocks noChangeShapeType="1"/>
            </p:cNvSpPr>
            <p:nvPr/>
          </p:nvSpPr>
          <p:spPr bwMode="auto">
            <a:xfrm flipV="1">
              <a:off x="3882" y="2345"/>
              <a:ext cx="1" cy="20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32" name="Line 36"/>
            <p:cNvSpPr>
              <a:spLocks noChangeShapeType="1"/>
            </p:cNvSpPr>
            <p:nvPr/>
          </p:nvSpPr>
          <p:spPr bwMode="auto">
            <a:xfrm>
              <a:off x="2426" y="1729"/>
              <a:ext cx="455"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33" name="Line 37"/>
            <p:cNvSpPr>
              <a:spLocks noChangeShapeType="1"/>
            </p:cNvSpPr>
            <p:nvPr/>
          </p:nvSpPr>
          <p:spPr bwMode="auto">
            <a:xfrm flipH="1">
              <a:off x="1974" y="1729"/>
              <a:ext cx="452"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34" name="Rectangle 38"/>
            <p:cNvSpPr>
              <a:spLocks noChangeArrowheads="1"/>
            </p:cNvSpPr>
            <p:nvPr/>
          </p:nvSpPr>
          <p:spPr bwMode="auto">
            <a:xfrm>
              <a:off x="2016" y="1776"/>
              <a:ext cx="49"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100">
                  <a:solidFill>
                    <a:srgbClr val="000000"/>
                  </a:solidFill>
                  <a:latin typeface="Arial" charset="0"/>
                </a:rPr>
                <a:t>1</a:t>
              </a:r>
              <a:endParaRPr lang="en-US" sz="1600"/>
            </a:p>
          </p:txBody>
        </p:sp>
        <p:sp>
          <p:nvSpPr>
            <p:cNvPr id="55335" name="Rectangle 39"/>
            <p:cNvSpPr>
              <a:spLocks noChangeArrowheads="1"/>
            </p:cNvSpPr>
            <p:nvPr/>
          </p:nvSpPr>
          <p:spPr bwMode="auto">
            <a:xfrm>
              <a:off x="2784" y="1776"/>
              <a:ext cx="34"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100">
                  <a:solidFill>
                    <a:srgbClr val="000000"/>
                  </a:solidFill>
                  <a:latin typeface="Arial" charset="0"/>
                </a:rPr>
                <a:t>*</a:t>
              </a:r>
              <a:endParaRPr lang="en-US" sz="1600"/>
            </a:p>
          </p:txBody>
        </p:sp>
      </p:grpSp>
    </p:spTree>
    <p:extLst>
      <p:ext uri="{BB962C8B-B14F-4D97-AF65-F5344CB8AC3E}">
        <p14:creationId xmlns:p14="http://schemas.microsoft.com/office/powerpoint/2010/main" val="342123254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C9B4670E-9D6B-B54C-9429-41B188CF9125}" type="slidenum">
              <a:rPr lang="en-US"/>
              <a:pPr/>
              <a:t>52</a:t>
            </a:fld>
            <a:endParaRPr lang="en-US"/>
          </a:p>
        </p:txBody>
      </p:sp>
      <p:sp>
        <p:nvSpPr>
          <p:cNvPr id="62468" name="Rectangle 4"/>
          <p:cNvSpPr>
            <a:spLocks noGrp="1" noChangeArrowheads="1"/>
          </p:cNvSpPr>
          <p:nvPr>
            <p:ph type="title"/>
          </p:nvPr>
        </p:nvSpPr>
        <p:spPr/>
        <p:txBody>
          <a:bodyPr/>
          <a:lstStyle/>
          <a:p>
            <a:r>
              <a:rPr lang="en-US"/>
              <a:t>Storing the Objects as Blobs</a:t>
            </a:r>
          </a:p>
        </p:txBody>
      </p:sp>
      <p:sp>
        <p:nvSpPr>
          <p:cNvPr id="62469" name="Rectangle 5"/>
          <p:cNvSpPr>
            <a:spLocks noGrp="1" noChangeArrowheads="1"/>
          </p:cNvSpPr>
          <p:nvPr>
            <p:ph type="body" idx="1"/>
          </p:nvPr>
        </p:nvSpPr>
        <p:spPr/>
        <p:txBody>
          <a:bodyPr>
            <a:normAutofit lnSpcReduction="10000"/>
          </a:bodyPr>
          <a:lstStyle/>
          <a:p>
            <a:pPr>
              <a:lnSpc>
                <a:spcPct val="80000"/>
              </a:lnSpc>
              <a:buFontTx/>
              <a:buNone/>
            </a:pPr>
            <a:r>
              <a:rPr lang="en-US" sz="1400"/>
              <a:t>void save() throws SQLException, Exception {</a:t>
            </a:r>
          </a:p>
          <a:p>
            <a:pPr>
              <a:lnSpc>
                <a:spcPct val="80000"/>
              </a:lnSpc>
              <a:buFontTx/>
              <a:buNone/>
            </a:pPr>
            <a:r>
              <a:rPr lang="en-US" sz="1400"/>
              <a:t>   PreparedStatement pstatement = null;</a:t>
            </a:r>
          </a:p>
          <a:p>
            <a:pPr>
              <a:lnSpc>
                <a:spcPct val="80000"/>
              </a:lnSpc>
              <a:buFontTx/>
              <a:buNone/>
            </a:pPr>
            <a:r>
              <a:rPr lang="en-US" sz="1400"/>
              <a:t>   try {</a:t>
            </a:r>
          </a:p>
          <a:p>
            <a:pPr>
              <a:lnSpc>
                <a:spcPct val="80000"/>
              </a:lnSpc>
              <a:buFontTx/>
              <a:buNone/>
            </a:pPr>
            <a:r>
              <a:rPr lang="en-US" sz="1400"/>
              <a:t>      pstatement = connection_.prepareStatement("insert into accounts(id, data) values (?, ?)");</a:t>
            </a:r>
          </a:p>
          <a:p>
            <a:pPr>
              <a:lnSpc>
                <a:spcPct val="80000"/>
              </a:lnSpc>
              <a:buFontTx/>
              <a:buNone/>
            </a:pPr>
            <a:r>
              <a:rPr lang="en-US" sz="1400"/>
              <a:t>      for(int i=0; i&lt;accounts_.length; i++) {</a:t>
            </a:r>
          </a:p>
          <a:p>
            <a:pPr>
              <a:lnSpc>
                <a:spcPct val="80000"/>
              </a:lnSpc>
              <a:buFontTx/>
              <a:buNone/>
            </a:pPr>
            <a:r>
              <a:rPr lang="en-US" sz="1400"/>
              <a:t>	     pstatement.setString(1,accounts_[i].getId());</a:t>
            </a:r>
          </a:p>
          <a:p>
            <a:pPr>
              <a:lnSpc>
                <a:spcPct val="80000"/>
              </a:lnSpc>
              <a:buFontTx/>
              <a:buNone/>
            </a:pPr>
            <a:r>
              <a:rPr lang="en-US" sz="1400"/>
              <a:t>	     try {</a:t>
            </a:r>
          </a:p>
          <a:p>
            <a:pPr>
              <a:lnSpc>
                <a:spcPct val="80000"/>
              </a:lnSpc>
              <a:buFontTx/>
              <a:buNone/>
            </a:pPr>
            <a:r>
              <a:rPr lang="en-US" sz="1400"/>
              <a:t>	        File file = File.createTempFile("tmp","dat");</a:t>
            </a:r>
          </a:p>
          <a:p>
            <a:pPr>
              <a:lnSpc>
                <a:spcPct val="80000"/>
              </a:lnSpc>
              <a:buFontTx/>
              <a:buNone/>
            </a:pPr>
            <a:r>
              <a:rPr lang="en-US" sz="1400"/>
              <a:t>	        ObjectOutputStream ostream = new ObjectOutputStream(new FileOutputStream(file));</a:t>
            </a:r>
          </a:p>
          <a:p>
            <a:pPr>
              <a:lnSpc>
                <a:spcPct val="80000"/>
              </a:lnSpc>
              <a:buFontTx/>
              <a:buNone/>
            </a:pPr>
            <a:r>
              <a:rPr lang="en-US" sz="1400"/>
              <a:t>                ostream.writeObject(accounts_[i]);</a:t>
            </a:r>
          </a:p>
          <a:p>
            <a:pPr>
              <a:lnSpc>
                <a:spcPct val="80000"/>
              </a:lnSpc>
              <a:buFontTx/>
              <a:buNone/>
            </a:pPr>
            <a:r>
              <a:rPr lang="en-US" sz="1400"/>
              <a:t>	        ostream.close();</a:t>
            </a:r>
          </a:p>
          <a:p>
            <a:pPr>
              <a:lnSpc>
                <a:spcPct val="80000"/>
              </a:lnSpc>
              <a:buFontTx/>
              <a:buNone/>
            </a:pPr>
            <a:r>
              <a:rPr lang="en-US" sz="1400"/>
              <a:t>	        FileInputStream istream = new FileInputStream(file);</a:t>
            </a:r>
          </a:p>
          <a:p>
            <a:pPr>
              <a:lnSpc>
                <a:spcPct val="80000"/>
              </a:lnSpc>
              <a:buFontTx/>
              <a:buNone/>
            </a:pPr>
            <a:r>
              <a:rPr lang="en-US" sz="1400"/>
              <a:t>	        pstatement.setBinaryStream(2, istream, (int)file.length());</a:t>
            </a:r>
          </a:p>
          <a:p>
            <a:pPr>
              <a:lnSpc>
                <a:spcPct val="80000"/>
              </a:lnSpc>
              <a:buFontTx/>
              <a:buNone/>
            </a:pPr>
            <a:r>
              <a:rPr lang="en-US" sz="1400"/>
              <a:t>	        //pstatement.setObject(2,accounts_[i]);</a:t>
            </a:r>
          </a:p>
          <a:p>
            <a:pPr>
              <a:lnSpc>
                <a:spcPct val="80000"/>
              </a:lnSpc>
              <a:buFontTx/>
              <a:buNone/>
            </a:pPr>
            <a:r>
              <a:rPr lang="en-US" sz="1400"/>
              <a:t>	       pstatement.execute();</a:t>
            </a:r>
          </a:p>
          <a:p>
            <a:pPr>
              <a:lnSpc>
                <a:spcPct val="80000"/>
              </a:lnSpc>
              <a:buFontTx/>
              <a:buNone/>
            </a:pPr>
            <a:r>
              <a:rPr lang="en-US" sz="1400"/>
              <a:t>	       pstatement.clearParameters();</a:t>
            </a:r>
          </a:p>
          <a:p>
            <a:pPr>
              <a:lnSpc>
                <a:spcPct val="80000"/>
              </a:lnSpc>
              <a:buFontTx/>
              <a:buNone/>
            </a:pPr>
            <a:r>
              <a:rPr lang="en-US" sz="1400"/>
              <a:t>            }</a:t>
            </a:r>
          </a:p>
          <a:p>
            <a:pPr>
              <a:lnSpc>
                <a:spcPct val="80000"/>
              </a:lnSpc>
              <a:buFontTx/>
              <a:buNone/>
            </a:pPr>
            <a:r>
              <a:rPr lang="en-US" sz="1400"/>
              <a:t>        }</a:t>
            </a:r>
          </a:p>
          <a:p>
            <a:pPr>
              <a:lnSpc>
                <a:spcPct val="80000"/>
              </a:lnSpc>
              <a:buFontTx/>
              <a:buNone/>
            </a:pPr>
            <a:r>
              <a:rPr lang="en-US" sz="1400"/>
              <a:t>	finally { if (pstatement != null) pstatement.close(); }</a:t>
            </a:r>
          </a:p>
          <a:p>
            <a:pPr>
              <a:lnSpc>
                <a:spcPct val="80000"/>
              </a:lnSpc>
              <a:buFontTx/>
              <a:buNone/>
            </a:pPr>
            <a:r>
              <a:rPr lang="en-US" sz="1400"/>
              <a:t>    } </a:t>
            </a:r>
          </a:p>
        </p:txBody>
      </p:sp>
    </p:spTree>
    <p:extLst>
      <p:ext uri="{BB962C8B-B14F-4D97-AF65-F5344CB8AC3E}">
        <p14:creationId xmlns:p14="http://schemas.microsoft.com/office/powerpoint/2010/main" val="336566336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81AC1060-7AA6-1843-A373-228301F03970}" type="slidenum">
              <a:rPr lang="en-US"/>
              <a:pPr/>
              <a:t>53</a:t>
            </a:fld>
            <a:endParaRPr lang="en-US"/>
          </a:p>
        </p:txBody>
      </p:sp>
      <p:sp>
        <p:nvSpPr>
          <p:cNvPr id="63490" name="Rectangle 2"/>
          <p:cNvSpPr>
            <a:spLocks noGrp="1" noChangeArrowheads="1"/>
          </p:cNvSpPr>
          <p:nvPr>
            <p:ph type="title"/>
          </p:nvPr>
        </p:nvSpPr>
        <p:spPr/>
        <p:txBody>
          <a:bodyPr/>
          <a:lstStyle/>
          <a:p>
            <a:r>
              <a:rPr lang="en-US"/>
              <a:t>Restoring Objects from Blobs </a:t>
            </a:r>
          </a:p>
        </p:txBody>
      </p:sp>
      <p:sp>
        <p:nvSpPr>
          <p:cNvPr id="63491" name="Rectangle 3"/>
          <p:cNvSpPr>
            <a:spLocks noGrp="1" noChangeArrowheads="1"/>
          </p:cNvSpPr>
          <p:nvPr>
            <p:ph type="body" idx="1"/>
          </p:nvPr>
        </p:nvSpPr>
        <p:spPr/>
        <p:txBody>
          <a:bodyPr/>
          <a:lstStyle/>
          <a:p>
            <a:pPr>
              <a:lnSpc>
                <a:spcPct val="80000"/>
              </a:lnSpc>
              <a:buFontTx/>
              <a:buNone/>
            </a:pPr>
            <a:r>
              <a:rPr lang="en-US" sz="1400"/>
              <a:t>void restore() throws SQLException, Exception  {</a:t>
            </a:r>
          </a:p>
          <a:p>
            <a:pPr>
              <a:lnSpc>
                <a:spcPct val="80000"/>
              </a:lnSpc>
              <a:buFontTx/>
              <a:buNone/>
            </a:pPr>
            <a:r>
              <a:rPr lang="en-US" sz="1400"/>
              <a:t>   Statement statement = null;</a:t>
            </a:r>
          </a:p>
          <a:p>
            <a:pPr>
              <a:lnSpc>
                <a:spcPct val="80000"/>
              </a:lnSpc>
              <a:buFontTx/>
              <a:buNone/>
            </a:pPr>
            <a:r>
              <a:rPr lang="en-US" sz="1400"/>
              <a:t>   ResultSet rs = null;</a:t>
            </a:r>
          </a:p>
          <a:p>
            <a:pPr>
              <a:lnSpc>
                <a:spcPct val="80000"/>
              </a:lnSpc>
              <a:buFontTx/>
              <a:buNone/>
            </a:pPr>
            <a:r>
              <a:rPr lang="en-US" sz="1400"/>
              <a:t>   try {</a:t>
            </a:r>
          </a:p>
          <a:p>
            <a:pPr>
              <a:lnSpc>
                <a:spcPct val="80000"/>
              </a:lnSpc>
              <a:buFontTx/>
              <a:buNone/>
            </a:pPr>
            <a:r>
              <a:rPr lang="en-US" sz="1400"/>
              <a:t>	   statement = connection_.createStatement();</a:t>
            </a:r>
          </a:p>
          <a:p>
            <a:pPr>
              <a:lnSpc>
                <a:spcPct val="80000"/>
              </a:lnSpc>
              <a:buFontTx/>
              <a:buNone/>
            </a:pPr>
            <a:r>
              <a:rPr lang="en-US" sz="1400"/>
              <a:t>	   rs = statement.executeQuery("select id, data from accounts";);</a:t>
            </a:r>
          </a:p>
          <a:p>
            <a:pPr>
              <a:lnSpc>
                <a:spcPct val="80000"/>
              </a:lnSpc>
              <a:buFontTx/>
              <a:buNone/>
            </a:pPr>
            <a:r>
              <a:rPr lang="en-US" sz="1400"/>
              <a:t>	   Vector accounts = new Vector();</a:t>
            </a:r>
          </a:p>
          <a:p>
            <a:pPr>
              <a:lnSpc>
                <a:spcPct val="80000"/>
              </a:lnSpc>
              <a:buFontTx/>
              <a:buNone/>
            </a:pPr>
            <a:r>
              <a:rPr lang="en-US" sz="1400"/>
              <a:t>	   while (rs.next()) {</a:t>
            </a:r>
          </a:p>
          <a:p>
            <a:pPr>
              <a:lnSpc>
                <a:spcPct val="80000"/>
              </a:lnSpc>
              <a:buFontTx/>
              <a:buNone/>
            </a:pPr>
            <a:r>
              <a:rPr lang="en-US" sz="1400"/>
              <a:t>	      String accountNo = rs.getString(1);</a:t>
            </a:r>
          </a:p>
          <a:p>
            <a:pPr>
              <a:lnSpc>
                <a:spcPct val="80000"/>
              </a:lnSpc>
              <a:buFontTx/>
              <a:buNone/>
            </a:pPr>
            <a:r>
              <a:rPr lang="en-US" sz="1400"/>
              <a:t>	      ObjectInputStream istream = new ObjectInputStream(rs.getBinaryStream(2));</a:t>
            </a:r>
          </a:p>
          <a:p>
            <a:pPr>
              <a:lnSpc>
                <a:spcPct val="80000"/>
              </a:lnSpc>
              <a:buFontTx/>
              <a:buNone/>
            </a:pPr>
            <a:r>
              <a:rPr lang="en-US" sz="1400"/>
              <a:t>              Account account = (Account) istream.readObject();</a:t>
            </a:r>
          </a:p>
          <a:p>
            <a:pPr>
              <a:lnSpc>
                <a:spcPct val="80000"/>
              </a:lnSpc>
              <a:buFontTx/>
              <a:buNone/>
            </a:pPr>
            <a:r>
              <a:rPr lang="en-US" sz="1400"/>
              <a:t>	      //Account account = (Account) rs.getObject(2);</a:t>
            </a:r>
          </a:p>
          <a:p>
            <a:pPr>
              <a:lnSpc>
                <a:spcPct val="80000"/>
              </a:lnSpc>
              <a:buFontTx/>
              <a:buNone/>
            </a:pPr>
            <a:r>
              <a:rPr lang="en-US" sz="1400"/>
              <a:t>	      accounts.add(account);</a:t>
            </a:r>
          </a:p>
          <a:p>
            <a:pPr>
              <a:lnSpc>
                <a:spcPct val="80000"/>
              </a:lnSpc>
              <a:buFontTx/>
              <a:buNone/>
            </a:pPr>
            <a:r>
              <a:rPr lang="en-US" sz="1400"/>
              <a:t>	      accounts_ = new Account[accounts.size()]; accounts.toArray(accounts_);</a:t>
            </a:r>
          </a:p>
          <a:p>
            <a:pPr>
              <a:lnSpc>
                <a:spcPct val="80000"/>
              </a:lnSpc>
              <a:buFontTx/>
              <a:buNone/>
            </a:pPr>
            <a:r>
              <a:rPr lang="en-US" sz="1400"/>
              <a:t>   }</a:t>
            </a:r>
          </a:p>
          <a:p>
            <a:pPr>
              <a:lnSpc>
                <a:spcPct val="80000"/>
              </a:lnSpc>
              <a:buFontTx/>
              <a:buNone/>
            </a:pPr>
            <a:r>
              <a:rPr lang="en-US" sz="1400"/>
              <a:t>   finally {</a:t>
            </a:r>
          </a:p>
          <a:p>
            <a:pPr>
              <a:lnSpc>
                <a:spcPct val="80000"/>
              </a:lnSpc>
              <a:buFontTx/>
              <a:buNone/>
            </a:pPr>
            <a:r>
              <a:rPr lang="en-US" sz="1400"/>
              <a:t>           if (rs != null) rs.close();  if (statement != null) statement.close();</a:t>
            </a:r>
          </a:p>
          <a:p>
            <a:pPr>
              <a:lnSpc>
                <a:spcPct val="80000"/>
              </a:lnSpc>
              <a:buFontTx/>
              <a:buNone/>
            </a:pPr>
            <a:r>
              <a:rPr lang="en-US" sz="1400"/>
              <a:t>   }</a:t>
            </a:r>
          </a:p>
          <a:p>
            <a:pPr>
              <a:lnSpc>
                <a:spcPct val="80000"/>
              </a:lnSpc>
              <a:buFontTx/>
              <a:buNone/>
            </a:pPr>
            <a:r>
              <a:rPr lang="en-US" sz="1400"/>
              <a:t>}</a:t>
            </a:r>
          </a:p>
        </p:txBody>
      </p:sp>
    </p:spTree>
    <p:extLst>
      <p:ext uri="{BB962C8B-B14F-4D97-AF65-F5344CB8AC3E}">
        <p14:creationId xmlns:p14="http://schemas.microsoft.com/office/powerpoint/2010/main" val="53684964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3CD3179C-AF94-254B-A78B-20F1FF39C51F}" type="slidenum">
              <a:rPr lang="en-US"/>
              <a:pPr/>
              <a:t>54</a:t>
            </a:fld>
            <a:endParaRPr lang="en-US"/>
          </a:p>
        </p:txBody>
      </p:sp>
      <p:sp>
        <p:nvSpPr>
          <p:cNvPr id="64514" name="Rectangle 2"/>
          <p:cNvSpPr>
            <a:spLocks noGrp="1" noChangeArrowheads="1"/>
          </p:cNvSpPr>
          <p:nvPr>
            <p:ph type="title"/>
          </p:nvPr>
        </p:nvSpPr>
        <p:spPr/>
        <p:txBody>
          <a:bodyPr/>
          <a:lstStyle/>
          <a:p>
            <a:r>
              <a:rPr lang="en-US"/>
              <a:t>Using Blobs</a:t>
            </a:r>
          </a:p>
        </p:txBody>
      </p:sp>
      <p:sp>
        <p:nvSpPr>
          <p:cNvPr id="64515" name="Rectangle 3"/>
          <p:cNvSpPr>
            <a:spLocks noGrp="1" noChangeArrowheads="1"/>
          </p:cNvSpPr>
          <p:nvPr>
            <p:ph type="body" idx="1"/>
          </p:nvPr>
        </p:nvSpPr>
        <p:spPr/>
        <p:txBody>
          <a:bodyPr/>
          <a:lstStyle/>
          <a:p>
            <a:pPr>
              <a:lnSpc>
                <a:spcPct val="90000"/>
              </a:lnSpc>
            </a:pPr>
            <a:r>
              <a:rPr lang="en-US" sz="2800"/>
              <a:t>Pros</a:t>
            </a:r>
          </a:p>
          <a:p>
            <a:pPr lvl="1">
              <a:lnSpc>
                <a:spcPct val="90000"/>
              </a:lnSpc>
            </a:pPr>
            <a:r>
              <a:rPr lang="en-US" sz="2400"/>
              <a:t>Good encapsulation of object properties</a:t>
            </a:r>
          </a:p>
          <a:p>
            <a:pPr>
              <a:lnSpc>
                <a:spcPct val="90000"/>
              </a:lnSpc>
            </a:pPr>
            <a:r>
              <a:rPr lang="en-US" sz="2800"/>
              <a:t>Cons</a:t>
            </a:r>
          </a:p>
          <a:p>
            <a:pPr lvl="1">
              <a:lnSpc>
                <a:spcPct val="90000"/>
              </a:lnSpc>
            </a:pPr>
            <a:r>
              <a:rPr lang="en-US" sz="2400"/>
              <a:t>Example still allows for accidental object duplication</a:t>
            </a:r>
          </a:p>
          <a:p>
            <a:pPr lvl="1">
              <a:lnSpc>
                <a:spcPct val="90000"/>
              </a:lnSpc>
            </a:pPr>
            <a:r>
              <a:rPr lang="en-US" sz="2400"/>
              <a:t>Slows database performance</a:t>
            </a:r>
          </a:p>
          <a:p>
            <a:pPr lvl="2">
              <a:lnSpc>
                <a:spcPct val="90000"/>
              </a:lnSpc>
            </a:pPr>
            <a:r>
              <a:rPr lang="en-US" sz="2000"/>
              <a:t>can segment object into multiple tables and make use of lazy instantiation</a:t>
            </a:r>
          </a:p>
          <a:p>
            <a:pPr lvl="1">
              <a:lnSpc>
                <a:spcPct val="90000"/>
              </a:lnSpc>
            </a:pPr>
            <a:r>
              <a:rPr lang="en-US" sz="2400"/>
              <a:t>Serialization brittle in the face of software changes/extended time</a:t>
            </a:r>
          </a:p>
          <a:p>
            <a:pPr lvl="2">
              <a:lnSpc>
                <a:spcPct val="90000"/>
              </a:lnSpc>
            </a:pPr>
            <a:r>
              <a:rPr lang="en-US" sz="2000"/>
              <a:t>better use as a cache</a:t>
            </a:r>
          </a:p>
          <a:p>
            <a:pPr lvl="2">
              <a:lnSpc>
                <a:spcPct val="90000"/>
              </a:lnSpc>
            </a:pPr>
            <a:r>
              <a:rPr lang="en-US" sz="2000"/>
              <a:t>possible use of XML or other stable marshalling forms</a:t>
            </a:r>
          </a:p>
        </p:txBody>
      </p:sp>
    </p:spTree>
    <p:extLst>
      <p:ext uri="{BB962C8B-B14F-4D97-AF65-F5344CB8AC3E}">
        <p14:creationId xmlns:p14="http://schemas.microsoft.com/office/powerpoint/2010/main" val="144454035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Slide Number Placeholder 3"/>
          <p:cNvSpPr>
            <a:spLocks noGrp="1"/>
          </p:cNvSpPr>
          <p:nvPr>
            <p:ph type="sldNum" sz="quarter" idx="4294967295"/>
          </p:nvPr>
        </p:nvSpPr>
        <p:spPr>
          <a:xfrm>
            <a:off x="6553200" y="6248400"/>
            <a:ext cx="1905000" cy="457200"/>
          </a:xfrm>
          <a:prstGeom prst="rect">
            <a:avLst/>
          </a:prstGeom>
        </p:spPr>
        <p:txBody>
          <a:bodyPr/>
          <a:lstStyle/>
          <a:p>
            <a:fld id="{0CE42F25-51E6-7D4F-9992-E3D6BCCA4EC3}" type="slidenum">
              <a:rPr lang="en-US"/>
              <a:pPr/>
              <a:t>55</a:t>
            </a:fld>
            <a:endParaRPr lang="en-US"/>
          </a:p>
        </p:txBody>
      </p:sp>
      <p:sp>
        <p:nvSpPr>
          <p:cNvPr id="56322" name="Rectangle 2"/>
          <p:cNvSpPr>
            <a:spLocks noGrp="1" noChangeArrowheads="1"/>
          </p:cNvSpPr>
          <p:nvPr>
            <p:ph type="title"/>
          </p:nvPr>
        </p:nvSpPr>
        <p:spPr/>
        <p:txBody>
          <a:bodyPr/>
          <a:lstStyle/>
          <a:p>
            <a:r>
              <a:rPr lang="en-US"/>
              <a:t>Horizontal Partitioning</a:t>
            </a:r>
          </a:p>
        </p:txBody>
      </p:sp>
      <p:sp>
        <p:nvSpPr>
          <p:cNvPr id="56323" name="Rectangle 3"/>
          <p:cNvSpPr>
            <a:spLocks noGrp="1" noChangeArrowheads="1"/>
          </p:cNvSpPr>
          <p:nvPr>
            <p:ph type="body" idx="1"/>
          </p:nvPr>
        </p:nvSpPr>
        <p:spPr/>
        <p:txBody>
          <a:bodyPr/>
          <a:lstStyle/>
          <a:p>
            <a:r>
              <a:rPr lang="en-US"/>
              <a:t>Each concrete class is mapped to a table</a:t>
            </a:r>
          </a:p>
        </p:txBody>
      </p:sp>
      <p:grpSp>
        <p:nvGrpSpPr>
          <p:cNvPr id="56324" name="Group 4"/>
          <p:cNvGrpSpPr>
            <a:grpSpLocks/>
          </p:cNvGrpSpPr>
          <p:nvPr/>
        </p:nvGrpSpPr>
        <p:grpSpPr bwMode="auto">
          <a:xfrm>
            <a:off x="3733800" y="2692400"/>
            <a:ext cx="4679950" cy="2690813"/>
            <a:chOff x="1344" y="1440"/>
            <a:chExt cx="2948" cy="1695"/>
          </a:xfrm>
        </p:grpSpPr>
        <p:sp>
          <p:nvSpPr>
            <p:cNvPr id="56325" name="Rectangle 5"/>
            <p:cNvSpPr>
              <a:spLocks noChangeArrowheads="1"/>
            </p:cNvSpPr>
            <p:nvPr/>
          </p:nvSpPr>
          <p:spPr bwMode="auto">
            <a:xfrm>
              <a:off x="1770" y="2514"/>
              <a:ext cx="1150" cy="621"/>
            </a:xfrm>
            <a:prstGeom prst="rect">
              <a:avLst/>
            </a:prstGeom>
            <a:noFill/>
            <a:ln w="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6326" name="Rectangle 6"/>
            <p:cNvSpPr>
              <a:spLocks noChangeArrowheads="1"/>
            </p:cNvSpPr>
            <p:nvPr/>
          </p:nvSpPr>
          <p:spPr bwMode="auto">
            <a:xfrm>
              <a:off x="1900" y="2540"/>
              <a:ext cx="914"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100">
                  <a:solidFill>
                    <a:srgbClr val="000000"/>
                  </a:solidFill>
                  <a:latin typeface="Arial" charset="0"/>
                </a:rPr>
                <a:t>InterestBearingAccount</a:t>
              </a:r>
              <a:endParaRPr lang="en-US" sz="1600"/>
            </a:p>
          </p:txBody>
        </p:sp>
        <p:sp>
          <p:nvSpPr>
            <p:cNvPr id="56327" name="Line 7"/>
            <p:cNvSpPr>
              <a:spLocks noChangeShapeType="1"/>
            </p:cNvSpPr>
            <p:nvPr/>
          </p:nvSpPr>
          <p:spPr bwMode="auto">
            <a:xfrm>
              <a:off x="1770" y="2658"/>
              <a:ext cx="1148" cy="1"/>
            </a:xfrm>
            <a:prstGeom prst="line">
              <a:avLst/>
            </a:prstGeom>
            <a:noFill/>
            <a:ln w="31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28" name="Line 8"/>
            <p:cNvSpPr>
              <a:spLocks noChangeShapeType="1"/>
            </p:cNvSpPr>
            <p:nvPr/>
          </p:nvSpPr>
          <p:spPr bwMode="auto">
            <a:xfrm>
              <a:off x="1770" y="2998"/>
              <a:ext cx="1148" cy="1"/>
            </a:xfrm>
            <a:prstGeom prst="line">
              <a:avLst/>
            </a:prstGeom>
            <a:noFill/>
            <a:ln w="31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29" name="Rectangle 9"/>
            <p:cNvSpPr>
              <a:spLocks noChangeArrowheads="1"/>
            </p:cNvSpPr>
            <p:nvPr/>
          </p:nvSpPr>
          <p:spPr bwMode="auto">
            <a:xfrm>
              <a:off x="1791" y="2672"/>
              <a:ext cx="537"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100">
                  <a:solidFill>
                    <a:srgbClr val="000000"/>
                  </a:solidFill>
                  <a:latin typeface="Arial" charset="0"/>
                </a:rPr>
                <a:t>rate_ : double</a:t>
              </a:r>
              <a:endParaRPr lang="en-US" sz="1600"/>
            </a:p>
          </p:txBody>
        </p:sp>
        <p:sp>
          <p:nvSpPr>
            <p:cNvPr id="56330" name="Rectangle 10"/>
            <p:cNvSpPr>
              <a:spLocks noChangeArrowheads="1"/>
            </p:cNvSpPr>
            <p:nvPr/>
          </p:nvSpPr>
          <p:spPr bwMode="auto">
            <a:xfrm>
              <a:off x="1791" y="2769"/>
              <a:ext cx="590"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100">
                  <a:solidFill>
                    <a:srgbClr val="000000"/>
                  </a:solidFill>
                  <a:latin typeface="Arial" charset="0"/>
                </a:rPr>
                <a:t>termDays_ : int</a:t>
              </a:r>
              <a:endParaRPr lang="en-US" sz="1600"/>
            </a:p>
          </p:txBody>
        </p:sp>
        <p:sp>
          <p:nvSpPr>
            <p:cNvPr id="56331" name="Rectangle 11"/>
            <p:cNvSpPr>
              <a:spLocks noChangeArrowheads="1"/>
            </p:cNvSpPr>
            <p:nvPr/>
          </p:nvSpPr>
          <p:spPr bwMode="auto">
            <a:xfrm>
              <a:off x="1791" y="2866"/>
              <a:ext cx="1062"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100">
                  <a:solidFill>
                    <a:srgbClr val="000000"/>
                  </a:solidFill>
                  <a:latin typeface="Arial" charset="0"/>
                </a:rPr>
                <a:t>minimumBalance_ : double</a:t>
              </a:r>
              <a:endParaRPr lang="en-US" sz="1600"/>
            </a:p>
          </p:txBody>
        </p:sp>
        <p:sp>
          <p:nvSpPr>
            <p:cNvPr id="56332" name="Rectangle 12"/>
            <p:cNvSpPr>
              <a:spLocks noChangeArrowheads="1"/>
            </p:cNvSpPr>
            <p:nvPr/>
          </p:nvSpPr>
          <p:spPr bwMode="auto">
            <a:xfrm>
              <a:off x="3472" y="2547"/>
              <a:ext cx="820" cy="403"/>
            </a:xfrm>
            <a:prstGeom prst="rect">
              <a:avLst/>
            </a:prstGeom>
            <a:noFill/>
            <a:ln w="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6333" name="Rectangle 13"/>
            <p:cNvSpPr>
              <a:spLocks noChangeArrowheads="1"/>
            </p:cNvSpPr>
            <p:nvPr/>
          </p:nvSpPr>
          <p:spPr bwMode="auto">
            <a:xfrm>
              <a:off x="3543" y="2572"/>
              <a:ext cx="686"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100">
                  <a:solidFill>
                    <a:srgbClr val="000000"/>
                  </a:solidFill>
                  <a:latin typeface="Arial" charset="0"/>
                </a:rPr>
                <a:t>CheckingAccount</a:t>
              </a:r>
              <a:endParaRPr lang="en-US" sz="1600"/>
            </a:p>
          </p:txBody>
        </p:sp>
        <p:sp>
          <p:nvSpPr>
            <p:cNvPr id="56334" name="Line 14"/>
            <p:cNvSpPr>
              <a:spLocks noChangeShapeType="1"/>
            </p:cNvSpPr>
            <p:nvPr/>
          </p:nvSpPr>
          <p:spPr bwMode="auto">
            <a:xfrm>
              <a:off x="3472" y="2690"/>
              <a:ext cx="818" cy="1"/>
            </a:xfrm>
            <a:prstGeom prst="line">
              <a:avLst/>
            </a:prstGeom>
            <a:noFill/>
            <a:ln w="31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35" name="Line 15"/>
            <p:cNvSpPr>
              <a:spLocks noChangeShapeType="1"/>
            </p:cNvSpPr>
            <p:nvPr/>
          </p:nvSpPr>
          <p:spPr bwMode="auto">
            <a:xfrm>
              <a:off x="3472" y="2836"/>
              <a:ext cx="818" cy="1"/>
            </a:xfrm>
            <a:prstGeom prst="line">
              <a:avLst/>
            </a:prstGeom>
            <a:noFill/>
            <a:ln w="31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36" name="Rectangle 16"/>
            <p:cNvSpPr>
              <a:spLocks noChangeArrowheads="1"/>
            </p:cNvSpPr>
            <p:nvPr/>
          </p:nvSpPr>
          <p:spPr bwMode="auto">
            <a:xfrm>
              <a:off x="3492" y="2704"/>
              <a:ext cx="720"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100">
                  <a:solidFill>
                    <a:srgbClr val="000000"/>
                  </a:solidFill>
                  <a:latin typeface="Arial" charset="0"/>
                </a:rPr>
                <a:t>checkFee_ double</a:t>
              </a:r>
              <a:endParaRPr lang="en-US" sz="1600"/>
            </a:p>
          </p:txBody>
        </p:sp>
        <p:sp>
          <p:nvSpPr>
            <p:cNvPr id="56337" name="Rectangle 17"/>
            <p:cNvSpPr>
              <a:spLocks noChangeArrowheads="1"/>
            </p:cNvSpPr>
            <p:nvPr/>
          </p:nvSpPr>
          <p:spPr bwMode="auto">
            <a:xfrm>
              <a:off x="1344" y="1472"/>
              <a:ext cx="630" cy="514"/>
            </a:xfrm>
            <a:prstGeom prst="rect">
              <a:avLst/>
            </a:prstGeom>
            <a:noFill/>
            <a:ln w="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6338" name="Rectangle 18"/>
            <p:cNvSpPr>
              <a:spLocks noChangeArrowheads="1"/>
            </p:cNvSpPr>
            <p:nvPr/>
          </p:nvSpPr>
          <p:spPr bwMode="auto">
            <a:xfrm>
              <a:off x="1532" y="1498"/>
              <a:ext cx="259"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100">
                  <a:solidFill>
                    <a:srgbClr val="000000"/>
                  </a:solidFill>
                  <a:latin typeface="Arial" charset="0"/>
                </a:rPr>
                <a:t>Owner</a:t>
              </a:r>
              <a:endParaRPr lang="en-US" sz="1600"/>
            </a:p>
          </p:txBody>
        </p:sp>
        <p:sp>
          <p:nvSpPr>
            <p:cNvPr id="56339" name="Line 19"/>
            <p:cNvSpPr>
              <a:spLocks noChangeShapeType="1"/>
            </p:cNvSpPr>
            <p:nvPr/>
          </p:nvSpPr>
          <p:spPr bwMode="auto">
            <a:xfrm>
              <a:off x="1344" y="1616"/>
              <a:ext cx="628" cy="1"/>
            </a:xfrm>
            <a:prstGeom prst="line">
              <a:avLst/>
            </a:prstGeom>
            <a:noFill/>
            <a:ln w="31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40" name="Line 20"/>
            <p:cNvSpPr>
              <a:spLocks noChangeShapeType="1"/>
            </p:cNvSpPr>
            <p:nvPr/>
          </p:nvSpPr>
          <p:spPr bwMode="auto">
            <a:xfrm>
              <a:off x="1344" y="1859"/>
              <a:ext cx="628" cy="1"/>
            </a:xfrm>
            <a:prstGeom prst="line">
              <a:avLst/>
            </a:prstGeom>
            <a:noFill/>
            <a:ln w="31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41" name="Rectangle 21"/>
            <p:cNvSpPr>
              <a:spLocks noChangeArrowheads="1"/>
            </p:cNvSpPr>
            <p:nvPr/>
          </p:nvSpPr>
          <p:spPr bwMode="auto">
            <a:xfrm>
              <a:off x="1365" y="1630"/>
              <a:ext cx="571"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100">
                  <a:solidFill>
                    <a:srgbClr val="000000"/>
                  </a:solidFill>
                  <a:latin typeface="Arial" charset="0"/>
                </a:rPr>
                <a:t>name_ : String</a:t>
              </a:r>
              <a:endParaRPr lang="en-US" sz="1600"/>
            </a:p>
          </p:txBody>
        </p:sp>
        <p:sp>
          <p:nvSpPr>
            <p:cNvPr id="56342" name="Rectangle 22"/>
            <p:cNvSpPr>
              <a:spLocks noChangeArrowheads="1"/>
            </p:cNvSpPr>
            <p:nvPr/>
          </p:nvSpPr>
          <p:spPr bwMode="auto">
            <a:xfrm>
              <a:off x="1365" y="1727"/>
              <a:ext cx="541"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100">
                  <a:solidFill>
                    <a:srgbClr val="000000"/>
                  </a:solidFill>
                  <a:latin typeface="Arial" charset="0"/>
                </a:rPr>
                <a:t>taxId_ : String</a:t>
              </a:r>
              <a:endParaRPr lang="en-US" sz="1600"/>
            </a:p>
          </p:txBody>
        </p:sp>
        <p:sp>
          <p:nvSpPr>
            <p:cNvPr id="56343" name="Rectangle 23"/>
            <p:cNvSpPr>
              <a:spLocks noChangeArrowheads="1"/>
            </p:cNvSpPr>
            <p:nvPr/>
          </p:nvSpPr>
          <p:spPr bwMode="auto">
            <a:xfrm>
              <a:off x="2881" y="1440"/>
              <a:ext cx="755" cy="621"/>
            </a:xfrm>
            <a:prstGeom prst="rect">
              <a:avLst/>
            </a:prstGeom>
            <a:noFill/>
            <a:ln w="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6344" name="Rectangle 24"/>
            <p:cNvSpPr>
              <a:spLocks noChangeArrowheads="1"/>
            </p:cNvSpPr>
            <p:nvPr/>
          </p:nvSpPr>
          <p:spPr bwMode="auto">
            <a:xfrm>
              <a:off x="3098" y="1465"/>
              <a:ext cx="318"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100">
                  <a:solidFill>
                    <a:srgbClr val="000000"/>
                  </a:solidFill>
                  <a:latin typeface="Arial" charset="0"/>
                </a:rPr>
                <a:t>Account</a:t>
              </a:r>
              <a:endParaRPr lang="en-US" sz="1600"/>
            </a:p>
          </p:txBody>
        </p:sp>
        <p:sp>
          <p:nvSpPr>
            <p:cNvPr id="56345" name="Line 25"/>
            <p:cNvSpPr>
              <a:spLocks noChangeShapeType="1"/>
            </p:cNvSpPr>
            <p:nvPr/>
          </p:nvSpPr>
          <p:spPr bwMode="auto">
            <a:xfrm>
              <a:off x="2881" y="1584"/>
              <a:ext cx="753" cy="1"/>
            </a:xfrm>
            <a:prstGeom prst="line">
              <a:avLst/>
            </a:prstGeom>
            <a:noFill/>
            <a:ln w="31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46" name="Line 26"/>
            <p:cNvSpPr>
              <a:spLocks noChangeShapeType="1"/>
            </p:cNvSpPr>
            <p:nvPr/>
          </p:nvSpPr>
          <p:spPr bwMode="auto">
            <a:xfrm>
              <a:off x="2881" y="1924"/>
              <a:ext cx="753" cy="1"/>
            </a:xfrm>
            <a:prstGeom prst="line">
              <a:avLst/>
            </a:prstGeom>
            <a:noFill/>
            <a:ln w="31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47" name="Rectangle 27"/>
            <p:cNvSpPr>
              <a:spLocks noChangeArrowheads="1"/>
            </p:cNvSpPr>
            <p:nvPr/>
          </p:nvSpPr>
          <p:spPr bwMode="auto">
            <a:xfrm>
              <a:off x="2901" y="1597"/>
              <a:ext cx="420"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100">
                  <a:solidFill>
                    <a:srgbClr val="000000"/>
                  </a:solidFill>
                  <a:latin typeface="Arial" charset="0"/>
                </a:rPr>
                <a:t>id_ : String</a:t>
              </a:r>
              <a:endParaRPr lang="en-US" sz="1600"/>
            </a:p>
          </p:txBody>
        </p:sp>
        <p:sp>
          <p:nvSpPr>
            <p:cNvPr id="56348" name="Rectangle 28"/>
            <p:cNvSpPr>
              <a:spLocks noChangeArrowheads="1"/>
            </p:cNvSpPr>
            <p:nvPr/>
          </p:nvSpPr>
          <p:spPr bwMode="auto">
            <a:xfrm>
              <a:off x="2901" y="1695"/>
              <a:ext cx="719"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100">
                  <a:solidFill>
                    <a:srgbClr val="000000"/>
                  </a:solidFill>
                  <a:latin typeface="Arial" charset="0"/>
                </a:rPr>
                <a:t>balance_ : double </a:t>
              </a:r>
              <a:endParaRPr lang="en-US" sz="1600"/>
            </a:p>
          </p:txBody>
        </p:sp>
        <p:sp>
          <p:nvSpPr>
            <p:cNvPr id="56349" name="Rectangle 29"/>
            <p:cNvSpPr>
              <a:spLocks noChangeArrowheads="1"/>
            </p:cNvSpPr>
            <p:nvPr/>
          </p:nvSpPr>
          <p:spPr bwMode="auto">
            <a:xfrm>
              <a:off x="2016" y="1584"/>
              <a:ext cx="289"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100">
                  <a:solidFill>
                    <a:srgbClr val="000000"/>
                  </a:solidFill>
                  <a:latin typeface="Arial" charset="0"/>
                </a:rPr>
                <a:t>owner_</a:t>
              </a:r>
              <a:endParaRPr lang="en-US" sz="1600"/>
            </a:p>
          </p:txBody>
        </p:sp>
        <p:sp>
          <p:nvSpPr>
            <p:cNvPr id="56350" name="Line 30"/>
            <p:cNvSpPr>
              <a:spLocks noChangeShapeType="1"/>
            </p:cNvSpPr>
            <p:nvPr/>
          </p:nvSpPr>
          <p:spPr bwMode="auto">
            <a:xfrm flipV="1">
              <a:off x="3200" y="2061"/>
              <a:ext cx="1" cy="28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51" name="Line 31"/>
            <p:cNvSpPr>
              <a:spLocks noChangeShapeType="1"/>
            </p:cNvSpPr>
            <p:nvPr/>
          </p:nvSpPr>
          <p:spPr bwMode="auto">
            <a:xfrm>
              <a:off x="2572" y="2345"/>
              <a:ext cx="1310"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52" name="Freeform 32"/>
            <p:cNvSpPr>
              <a:spLocks/>
            </p:cNvSpPr>
            <p:nvPr/>
          </p:nvSpPr>
          <p:spPr bwMode="auto">
            <a:xfrm>
              <a:off x="3149" y="2061"/>
              <a:ext cx="102" cy="139"/>
            </a:xfrm>
            <a:custGeom>
              <a:avLst/>
              <a:gdLst>
                <a:gd name="T0" fmla="*/ 51 w 102"/>
                <a:gd name="T1" fmla="*/ 0 h 139"/>
                <a:gd name="T2" fmla="*/ 102 w 102"/>
                <a:gd name="T3" fmla="*/ 139 h 139"/>
                <a:gd name="T4" fmla="*/ 0 w 102"/>
                <a:gd name="T5" fmla="*/ 139 h 139"/>
                <a:gd name="T6" fmla="*/ 51 w 102"/>
                <a:gd name="T7" fmla="*/ 0 h 139"/>
              </a:gdLst>
              <a:ahLst/>
              <a:cxnLst>
                <a:cxn ang="0">
                  <a:pos x="T0" y="T1"/>
                </a:cxn>
                <a:cxn ang="0">
                  <a:pos x="T2" y="T3"/>
                </a:cxn>
                <a:cxn ang="0">
                  <a:pos x="T4" y="T5"/>
                </a:cxn>
                <a:cxn ang="0">
                  <a:pos x="T6" y="T7"/>
                </a:cxn>
              </a:cxnLst>
              <a:rect l="0" t="0" r="r" b="b"/>
              <a:pathLst>
                <a:path w="102" h="139">
                  <a:moveTo>
                    <a:pt x="51" y="0"/>
                  </a:moveTo>
                  <a:lnTo>
                    <a:pt x="102" y="139"/>
                  </a:lnTo>
                  <a:lnTo>
                    <a:pt x="0" y="139"/>
                  </a:lnTo>
                  <a:lnTo>
                    <a:pt x="51" y="0"/>
                  </a:lnTo>
                  <a:close/>
                </a:path>
              </a:pathLst>
            </a:custGeom>
            <a:solidFill>
              <a:srgbClr val="FFFFFF"/>
            </a:solidFill>
            <a:ln w="0">
              <a:solidFill>
                <a:srgbClr val="000000"/>
              </a:solidFill>
              <a:prstDash val="solid"/>
              <a:round/>
              <a:headEnd/>
              <a:tailEnd/>
            </a:ln>
          </p:spPr>
          <p:txBody>
            <a:bodyPr/>
            <a:lstStyle/>
            <a:p>
              <a:endParaRPr lang="en-US"/>
            </a:p>
          </p:txBody>
        </p:sp>
        <p:sp>
          <p:nvSpPr>
            <p:cNvPr id="56353" name="Line 33"/>
            <p:cNvSpPr>
              <a:spLocks noChangeShapeType="1"/>
            </p:cNvSpPr>
            <p:nvPr/>
          </p:nvSpPr>
          <p:spPr bwMode="auto">
            <a:xfrm flipV="1">
              <a:off x="2572" y="2345"/>
              <a:ext cx="1" cy="169"/>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54" name="Line 34"/>
            <p:cNvSpPr>
              <a:spLocks noChangeShapeType="1"/>
            </p:cNvSpPr>
            <p:nvPr/>
          </p:nvSpPr>
          <p:spPr bwMode="auto">
            <a:xfrm flipV="1">
              <a:off x="3882" y="2345"/>
              <a:ext cx="1" cy="20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55" name="Line 35"/>
            <p:cNvSpPr>
              <a:spLocks noChangeShapeType="1"/>
            </p:cNvSpPr>
            <p:nvPr/>
          </p:nvSpPr>
          <p:spPr bwMode="auto">
            <a:xfrm>
              <a:off x="2426" y="1729"/>
              <a:ext cx="455"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56" name="Line 36"/>
            <p:cNvSpPr>
              <a:spLocks noChangeShapeType="1"/>
            </p:cNvSpPr>
            <p:nvPr/>
          </p:nvSpPr>
          <p:spPr bwMode="auto">
            <a:xfrm flipH="1">
              <a:off x="1974" y="1729"/>
              <a:ext cx="452"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57" name="Rectangle 37"/>
            <p:cNvSpPr>
              <a:spLocks noChangeArrowheads="1"/>
            </p:cNvSpPr>
            <p:nvPr/>
          </p:nvSpPr>
          <p:spPr bwMode="auto">
            <a:xfrm>
              <a:off x="2016" y="1776"/>
              <a:ext cx="49"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100">
                  <a:solidFill>
                    <a:srgbClr val="000000"/>
                  </a:solidFill>
                  <a:latin typeface="Arial" charset="0"/>
                </a:rPr>
                <a:t>1</a:t>
              </a:r>
              <a:endParaRPr lang="en-US" sz="1600"/>
            </a:p>
          </p:txBody>
        </p:sp>
        <p:sp>
          <p:nvSpPr>
            <p:cNvPr id="56358" name="Rectangle 38"/>
            <p:cNvSpPr>
              <a:spLocks noChangeArrowheads="1"/>
            </p:cNvSpPr>
            <p:nvPr/>
          </p:nvSpPr>
          <p:spPr bwMode="auto">
            <a:xfrm>
              <a:off x="2784" y="1776"/>
              <a:ext cx="34"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100">
                  <a:solidFill>
                    <a:srgbClr val="000000"/>
                  </a:solidFill>
                  <a:latin typeface="Arial" charset="0"/>
                </a:rPr>
                <a:t>*</a:t>
              </a:r>
              <a:endParaRPr lang="en-US" sz="1600"/>
            </a:p>
          </p:txBody>
        </p:sp>
      </p:grpSp>
      <p:graphicFrame>
        <p:nvGraphicFramePr>
          <p:cNvPr id="56360" name="Object 40"/>
          <p:cNvGraphicFramePr>
            <a:graphicFrameLocks noChangeAspect="1"/>
          </p:cNvGraphicFramePr>
          <p:nvPr/>
        </p:nvGraphicFramePr>
        <p:xfrm>
          <a:off x="762000" y="3759200"/>
          <a:ext cx="1447800" cy="584200"/>
        </p:xfrm>
        <a:graphic>
          <a:graphicData uri="http://schemas.openxmlformats.org/presentationml/2006/ole">
            <mc:AlternateContent xmlns:mc="http://schemas.openxmlformats.org/markup-compatibility/2006">
              <mc:Choice xmlns:v="urn:schemas-microsoft-com:vml" Requires="v">
                <p:oleObj spid="_x0000_s5124" name="Worksheet" r:id="rId3" imgW="1228725" imgH="495300" progId="Excel.Sheet.8">
                  <p:embed/>
                </p:oleObj>
              </mc:Choice>
              <mc:Fallback>
                <p:oleObj name="Worksheet" r:id="rId3" imgW="1228725" imgH="495300"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3759200"/>
                        <a:ext cx="1447800"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med" len="lg"/>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56363" name="Object 43"/>
          <p:cNvGraphicFramePr>
            <a:graphicFrameLocks noChangeAspect="1"/>
          </p:cNvGraphicFramePr>
          <p:nvPr/>
        </p:nvGraphicFramePr>
        <p:xfrm>
          <a:off x="762000" y="5740400"/>
          <a:ext cx="3605213" cy="584200"/>
        </p:xfrm>
        <a:graphic>
          <a:graphicData uri="http://schemas.openxmlformats.org/presentationml/2006/ole">
            <mc:AlternateContent xmlns:mc="http://schemas.openxmlformats.org/markup-compatibility/2006">
              <mc:Choice xmlns:v="urn:schemas-microsoft-com:vml" Requires="v">
                <p:oleObj spid="_x0000_s5125" name="Worksheet" r:id="rId5" imgW="3067050" imgH="495300" progId="Excel.Sheet.8">
                  <p:embed/>
                </p:oleObj>
              </mc:Choice>
              <mc:Fallback>
                <p:oleObj name="Worksheet" r:id="rId5" imgW="3067050" imgH="495300" progId="Excel.Sheet.8">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2000" y="5740400"/>
                        <a:ext cx="3605213"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med" len="lg"/>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56366" name="Object 46"/>
          <p:cNvGraphicFramePr>
            <a:graphicFrameLocks noChangeAspect="1"/>
          </p:cNvGraphicFramePr>
          <p:nvPr/>
        </p:nvGraphicFramePr>
        <p:xfrm>
          <a:off x="762000" y="4749800"/>
          <a:ext cx="2884488" cy="584200"/>
        </p:xfrm>
        <a:graphic>
          <a:graphicData uri="http://schemas.openxmlformats.org/presentationml/2006/ole">
            <mc:AlternateContent xmlns:mc="http://schemas.openxmlformats.org/markup-compatibility/2006">
              <mc:Choice xmlns:v="urn:schemas-microsoft-com:vml" Requires="v">
                <p:oleObj spid="_x0000_s5126" name="Worksheet" r:id="rId7" imgW="2457450" imgH="495300" progId="Excel.Sheet.8">
                  <p:embed/>
                </p:oleObj>
              </mc:Choice>
              <mc:Fallback>
                <p:oleObj name="Worksheet" r:id="rId7" imgW="2457450" imgH="495300" progId="Excel.Sheet.8">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62000" y="4749800"/>
                        <a:ext cx="2884488"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med" len="lg"/>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56367" name="Line 47"/>
          <p:cNvSpPr>
            <a:spLocks noChangeShapeType="1"/>
          </p:cNvSpPr>
          <p:nvPr/>
        </p:nvSpPr>
        <p:spPr bwMode="auto">
          <a:xfrm flipH="1" flipV="1">
            <a:off x="1066800" y="4216400"/>
            <a:ext cx="1600200" cy="1066800"/>
          </a:xfrm>
          <a:prstGeom prst="line">
            <a:avLst/>
          </a:prstGeom>
          <a:noFill/>
          <a:ln w="9525">
            <a:solidFill>
              <a:schemeClr val="tx1"/>
            </a:solidFill>
            <a:round/>
            <a:headE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6368" name="Line 48"/>
          <p:cNvSpPr>
            <a:spLocks noChangeShapeType="1"/>
          </p:cNvSpPr>
          <p:nvPr/>
        </p:nvSpPr>
        <p:spPr bwMode="auto">
          <a:xfrm flipH="1" flipV="1">
            <a:off x="990600" y="4292600"/>
            <a:ext cx="1676400" cy="1905000"/>
          </a:xfrm>
          <a:prstGeom prst="line">
            <a:avLst/>
          </a:prstGeom>
          <a:noFill/>
          <a:ln w="9525">
            <a:solidFill>
              <a:schemeClr val="tx1"/>
            </a:solidFill>
            <a:round/>
            <a:headE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219502530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Slide Number Placeholder 3"/>
          <p:cNvSpPr>
            <a:spLocks noGrp="1"/>
          </p:cNvSpPr>
          <p:nvPr>
            <p:ph type="sldNum" sz="quarter" idx="4294967295"/>
          </p:nvPr>
        </p:nvSpPr>
        <p:spPr>
          <a:xfrm>
            <a:off x="6553200" y="6248400"/>
            <a:ext cx="1905000" cy="457200"/>
          </a:xfrm>
          <a:prstGeom prst="rect">
            <a:avLst/>
          </a:prstGeom>
        </p:spPr>
        <p:txBody>
          <a:bodyPr/>
          <a:lstStyle/>
          <a:p>
            <a:fld id="{FB672E80-197F-5A4A-98D0-62EBCB165517}" type="slidenum">
              <a:rPr lang="en-US"/>
              <a:pPr/>
              <a:t>56</a:t>
            </a:fld>
            <a:endParaRPr lang="en-US"/>
          </a:p>
        </p:txBody>
      </p:sp>
      <p:sp>
        <p:nvSpPr>
          <p:cNvPr id="57346" name="Rectangle 2"/>
          <p:cNvSpPr>
            <a:spLocks noGrp="1" noChangeArrowheads="1"/>
          </p:cNvSpPr>
          <p:nvPr>
            <p:ph type="title"/>
          </p:nvPr>
        </p:nvSpPr>
        <p:spPr/>
        <p:txBody>
          <a:bodyPr/>
          <a:lstStyle/>
          <a:p>
            <a:r>
              <a:rPr lang="en-US"/>
              <a:t>Vertical Partitioning</a:t>
            </a:r>
          </a:p>
        </p:txBody>
      </p:sp>
      <p:sp>
        <p:nvSpPr>
          <p:cNvPr id="57347" name="Rectangle 3"/>
          <p:cNvSpPr>
            <a:spLocks noGrp="1" noChangeArrowheads="1"/>
          </p:cNvSpPr>
          <p:nvPr>
            <p:ph type="body" idx="1"/>
          </p:nvPr>
        </p:nvSpPr>
        <p:spPr/>
        <p:txBody>
          <a:bodyPr/>
          <a:lstStyle/>
          <a:p>
            <a:r>
              <a:rPr lang="en-US"/>
              <a:t>Each class is mapped to a table</a:t>
            </a:r>
          </a:p>
        </p:txBody>
      </p:sp>
      <p:grpSp>
        <p:nvGrpSpPr>
          <p:cNvPr id="57348" name="Group 4"/>
          <p:cNvGrpSpPr>
            <a:grpSpLocks/>
          </p:cNvGrpSpPr>
          <p:nvPr/>
        </p:nvGrpSpPr>
        <p:grpSpPr bwMode="auto">
          <a:xfrm>
            <a:off x="3733800" y="2967038"/>
            <a:ext cx="4679950" cy="2690812"/>
            <a:chOff x="1344" y="1440"/>
            <a:chExt cx="2948" cy="1695"/>
          </a:xfrm>
        </p:grpSpPr>
        <p:sp>
          <p:nvSpPr>
            <p:cNvPr id="57349" name="Rectangle 5"/>
            <p:cNvSpPr>
              <a:spLocks noChangeArrowheads="1"/>
            </p:cNvSpPr>
            <p:nvPr/>
          </p:nvSpPr>
          <p:spPr bwMode="auto">
            <a:xfrm>
              <a:off x="1770" y="2514"/>
              <a:ext cx="1150" cy="621"/>
            </a:xfrm>
            <a:prstGeom prst="rect">
              <a:avLst/>
            </a:prstGeom>
            <a:noFill/>
            <a:ln w="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7350" name="Rectangle 6"/>
            <p:cNvSpPr>
              <a:spLocks noChangeArrowheads="1"/>
            </p:cNvSpPr>
            <p:nvPr/>
          </p:nvSpPr>
          <p:spPr bwMode="auto">
            <a:xfrm>
              <a:off x="1900" y="2540"/>
              <a:ext cx="914"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100">
                  <a:solidFill>
                    <a:srgbClr val="000000"/>
                  </a:solidFill>
                  <a:latin typeface="Arial" charset="0"/>
                </a:rPr>
                <a:t>InterestBearingAccount</a:t>
              </a:r>
              <a:endParaRPr lang="en-US" sz="1600"/>
            </a:p>
          </p:txBody>
        </p:sp>
        <p:sp>
          <p:nvSpPr>
            <p:cNvPr id="57351" name="Line 7"/>
            <p:cNvSpPr>
              <a:spLocks noChangeShapeType="1"/>
            </p:cNvSpPr>
            <p:nvPr/>
          </p:nvSpPr>
          <p:spPr bwMode="auto">
            <a:xfrm>
              <a:off x="1770" y="2658"/>
              <a:ext cx="1148" cy="1"/>
            </a:xfrm>
            <a:prstGeom prst="line">
              <a:avLst/>
            </a:prstGeom>
            <a:noFill/>
            <a:ln w="31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52" name="Line 8"/>
            <p:cNvSpPr>
              <a:spLocks noChangeShapeType="1"/>
            </p:cNvSpPr>
            <p:nvPr/>
          </p:nvSpPr>
          <p:spPr bwMode="auto">
            <a:xfrm>
              <a:off x="1770" y="2998"/>
              <a:ext cx="1148" cy="1"/>
            </a:xfrm>
            <a:prstGeom prst="line">
              <a:avLst/>
            </a:prstGeom>
            <a:noFill/>
            <a:ln w="31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53" name="Rectangle 9"/>
            <p:cNvSpPr>
              <a:spLocks noChangeArrowheads="1"/>
            </p:cNvSpPr>
            <p:nvPr/>
          </p:nvSpPr>
          <p:spPr bwMode="auto">
            <a:xfrm>
              <a:off x="1791" y="2672"/>
              <a:ext cx="537"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100">
                  <a:solidFill>
                    <a:srgbClr val="000000"/>
                  </a:solidFill>
                  <a:latin typeface="Arial" charset="0"/>
                </a:rPr>
                <a:t>rate_ : double</a:t>
              </a:r>
              <a:endParaRPr lang="en-US" sz="1600"/>
            </a:p>
          </p:txBody>
        </p:sp>
        <p:sp>
          <p:nvSpPr>
            <p:cNvPr id="57354" name="Rectangle 10"/>
            <p:cNvSpPr>
              <a:spLocks noChangeArrowheads="1"/>
            </p:cNvSpPr>
            <p:nvPr/>
          </p:nvSpPr>
          <p:spPr bwMode="auto">
            <a:xfrm>
              <a:off x="1791" y="2769"/>
              <a:ext cx="590"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100">
                  <a:solidFill>
                    <a:srgbClr val="000000"/>
                  </a:solidFill>
                  <a:latin typeface="Arial" charset="0"/>
                </a:rPr>
                <a:t>termDays_ : int</a:t>
              </a:r>
              <a:endParaRPr lang="en-US" sz="1600"/>
            </a:p>
          </p:txBody>
        </p:sp>
        <p:sp>
          <p:nvSpPr>
            <p:cNvPr id="57355" name="Rectangle 11"/>
            <p:cNvSpPr>
              <a:spLocks noChangeArrowheads="1"/>
            </p:cNvSpPr>
            <p:nvPr/>
          </p:nvSpPr>
          <p:spPr bwMode="auto">
            <a:xfrm>
              <a:off x="1791" y="2866"/>
              <a:ext cx="1062"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100">
                  <a:solidFill>
                    <a:srgbClr val="000000"/>
                  </a:solidFill>
                  <a:latin typeface="Arial" charset="0"/>
                </a:rPr>
                <a:t>minimumBalance_ : double</a:t>
              </a:r>
              <a:endParaRPr lang="en-US" sz="1600"/>
            </a:p>
          </p:txBody>
        </p:sp>
        <p:sp>
          <p:nvSpPr>
            <p:cNvPr id="57356" name="Rectangle 12"/>
            <p:cNvSpPr>
              <a:spLocks noChangeArrowheads="1"/>
            </p:cNvSpPr>
            <p:nvPr/>
          </p:nvSpPr>
          <p:spPr bwMode="auto">
            <a:xfrm>
              <a:off x="3472" y="2547"/>
              <a:ext cx="820" cy="403"/>
            </a:xfrm>
            <a:prstGeom prst="rect">
              <a:avLst/>
            </a:prstGeom>
            <a:noFill/>
            <a:ln w="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7357" name="Rectangle 13"/>
            <p:cNvSpPr>
              <a:spLocks noChangeArrowheads="1"/>
            </p:cNvSpPr>
            <p:nvPr/>
          </p:nvSpPr>
          <p:spPr bwMode="auto">
            <a:xfrm>
              <a:off x="3543" y="2572"/>
              <a:ext cx="686"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100">
                  <a:solidFill>
                    <a:srgbClr val="000000"/>
                  </a:solidFill>
                  <a:latin typeface="Arial" charset="0"/>
                </a:rPr>
                <a:t>CheckingAccount</a:t>
              </a:r>
              <a:endParaRPr lang="en-US" sz="1600"/>
            </a:p>
          </p:txBody>
        </p:sp>
        <p:sp>
          <p:nvSpPr>
            <p:cNvPr id="57358" name="Line 14"/>
            <p:cNvSpPr>
              <a:spLocks noChangeShapeType="1"/>
            </p:cNvSpPr>
            <p:nvPr/>
          </p:nvSpPr>
          <p:spPr bwMode="auto">
            <a:xfrm>
              <a:off x="3472" y="2690"/>
              <a:ext cx="818" cy="1"/>
            </a:xfrm>
            <a:prstGeom prst="line">
              <a:avLst/>
            </a:prstGeom>
            <a:noFill/>
            <a:ln w="31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59" name="Line 15"/>
            <p:cNvSpPr>
              <a:spLocks noChangeShapeType="1"/>
            </p:cNvSpPr>
            <p:nvPr/>
          </p:nvSpPr>
          <p:spPr bwMode="auto">
            <a:xfrm>
              <a:off x="3472" y="2836"/>
              <a:ext cx="818" cy="1"/>
            </a:xfrm>
            <a:prstGeom prst="line">
              <a:avLst/>
            </a:prstGeom>
            <a:noFill/>
            <a:ln w="31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60" name="Rectangle 16"/>
            <p:cNvSpPr>
              <a:spLocks noChangeArrowheads="1"/>
            </p:cNvSpPr>
            <p:nvPr/>
          </p:nvSpPr>
          <p:spPr bwMode="auto">
            <a:xfrm>
              <a:off x="3492" y="2704"/>
              <a:ext cx="720"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100">
                  <a:solidFill>
                    <a:srgbClr val="000000"/>
                  </a:solidFill>
                  <a:latin typeface="Arial" charset="0"/>
                </a:rPr>
                <a:t>checkFee_ double</a:t>
              </a:r>
              <a:endParaRPr lang="en-US" sz="1600"/>
            </a:p>
          </p:txBody>
        </p:sp>
        <p:sp>
          <p:nvSpPr>
            <p:cNvPr id="57361" name="Rectangle 17"/>
            <p:cNvSpPr>
              <a:spLocks noChangeArrowheads="1"/>
            </p:cNvSpPr>
            <p:nvPr/>
          </p:nvSpPr>
          <p:spPr bwMode="auto">
            <a:xfrm>
              <a:off x="1344" y="1472"/>
              <a:ext cx="630" cy="514"/>
            </a:xfrm>
            <a:prstGeom prst="rect">
              <a:avLst/>
            </a:prstGeom>
            <a:noFill/>
            <a:ln w="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7362" name="Rectangle 18"/>
            <p:cNvSpPr>
              <a:spLocks noChangeArrowheads="1"/>
            </p:cNvSpPr>
            <p:nvPr/>
          </p:nvSpPr>
          <p:spPr bwMode="auto">
            <a:xfrm>
              <a:off x="1532" y="1498"/>
              <a:ext cx="259"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100">
                  <a:solidFill>
                    <a:srgbClr val="000000"/>
                  </a:solidFill>
                  <a:latin typeface="Arial" charset="0"/>
                </a:rPr>
                <a:t>Owner</a:t>
              </a:r>
              <a:endParaRPr lang="en-US" sz="1600"/>
            </a:p>
          </p:txBody>
        </p:sp>
        <p:sp>
          <p:nvSpPr>
            <p:cNvPr id="57363" name="Line 19"/>
            <p:cNvSpPr>
              <a:spLocks noChangeShapeType="1"/>
            </p:cNvSpPr>
            <p:nvPr/>
          </p:nvSpPr>
          <p:spPr bwMode="auto">
            <a:xfrm>
              <a:off x="1344" y="1616"/>
              <a:ext cx="628" cy="1"/>
            </a:xfrm>
            <a:prstGeom prst="line">
              <a:avLst/>
            </a:prstGeom>
            <a:noFill/>
            <a:ln w="31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64" name="Line 20"/>
            <p:cNvSpPr>
              <a:spLocks noChangeShapeType="1"/>
            </p:cNvSpPr>
            <p:nvPr/>
          </p:nvSpPr>
          <p:spPr bwMode="auto">
            <a:xfrm>
              <a:off x="1344" y="1859"/>
              <a:ext cx="628" cy="1"/>
            </a:xfrm>
            <a:prstGeom prst="line">
              <a:avLst/>
            </a:prstGeom>
            <a:noFill/>
            <a:ln w="31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65" name="Rectangle 21"/>
            <p:cNvSpPr>
              <a:spLocks noChangeArrowheads="1"/>
            </p:cNvSpPr>
            <p:nvPr/>
          </p:nvSpPr>
          <p:spPr bwMode="auto">
            <a:xfrm>
              <a:off x="1365" y="1630"/>
              <a:ext cx="571"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100">
                  <a:solidFill>
                    <a:srgbClr val="000000"/>
                  </a:solidFill>
                  <a:latin typeface="Arial" charset="0"/>
                </a:rPr>
                <a:t>name_ : String</a:t>
              </a:r>
              <a:endParaRPr lang="en-US" sz="1600"/>
            </a:p>
          </p:txBody>
        </p:sp>
        <p:sp>
          <p:nvSpPr>
            <p:cNvPr id="57366" name="Rectangle 22"/>
            <p:cNvSpPr>
              <a:spLocks noChangeArrowheads="1"/>
            </p:cNvSpPr>
            <p:nvPr/>
          </p:nvSpPr>
          <p:spPr bwMode="auto">
            <a:xfrm>
              <a:off x="1365" y="1727"/>
              <a:ext cx="541"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100">
                  <a:solidFill>
                    <a:srgbClr val="000000"/>
                  </a:solidFill>
                  <a:latin typeface="Arial" charset="0"/>
                </a:rPr>
                <a:t>taxId_ : String</a:t>
              </a:r>
              <a:endParaRPr lang="en-US" sz="1600"/>
            </a:p>
          </p:txBody>
        </p:sp>
        <p:sp>
          <p:nvSpPr>
            <p:cNvPr id="57367" name="Rectangle 23"/>
            <p:cNvSpPr>
              <a:spLocks noChangeArrowheads="1"/>
            </p:cNvSpPr>
            <p:nvPr/>
          </p:nvSpPr>
          <p:spPr bwMode="auto">
            <a:xfrm>
              <a:off x="2881" y="1440"/>
              <a:ext cx="755" cy="621"/>
            </a:xfrm>
            <a:prstGeom prst="rect">
              <a:avLst/>
            </a:prstGeom>
            <a:noFill/>
            <a:ln w="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7368" name="Rectangle 24"/>
            <p:cNvSpPr>
              <a:spLocks noChangeArrowheads="1"/>
            </p:cNvSpPr>
            <p:nvPr/>
          </p:nvSpPr>
          <p:spPr bwMode="auto">
            <a:xfrm>
              <a:off x="3098" y="1465"/>
              <a:ext cx="318"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100">
                  <a:solidFill>
                    <a:srgbClr val="000000"/>
                  </a:solidFill>
                  <a:latin typeface="Arial" charset="0"/>
                </a:rPr>
                <a:t>Account</a:t>
              </a:r>
              <a:endParaRPr lang="en-US" sz="1600"/>
            </a:p>
          </p:txBody>
        </p:sp>
        <p:sp>
          <p:nvSpPr>
            <p:cNvPr id="57369" name="Line 25"/>
            <p:cNvSpPr>
              <a:spLocks noChangeShapeType="1"/>
            </p:cNvSpPr>
            <p:nvPr/>
          </p:nvSpPr>
          <p:spPr bwMode="auto">
            <a:xfrm>
              <a:off x="2881" y="1584"/>
              <a:ext cx="753" cy="1"/>
            </a:xfrm>
            <a:prstGeom prst="line">
              <a:avLst/>
            </a:prstGeom>
            <a:noFill/>
            <a:ln w="31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70" name="Line 26"/>
            <p:cNvSpPr>
              <a:spLocks noChangeShapeType="1"/>
            </p:cNvSpPr>
            <p:nvPr/>
          </p:nvSpPr>
          <p:spPr bwMode="auto">
            <a:xfrm>
              <a:off x="2881" y="1924"/>
              <a:ext cx="753" cy="1"/>
            </a:xfrm>
            <a:prstGeom prst="line">
              <a:avLst/>
            </a:prstGeom>
            <a:noFill/>
            <a:ln w="31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71" name="Rectangle 27"/>
            <p:cNvSpPr>
              <a:spLocks noChangeArrowheads="1"/>
            </p:cNvSpPr>
            <p:nvPr/>
          </p:nvSpPr>
          <p:spPr bwMode="auto">
            <a:xfrm>
              <a:off x="2901" y="1597"/>
              <a:ext cx="420"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100">
                  <a:solidFill>
                    <a:srgbClr val="000000"/>
                  </a:solidFill>
                  <a:latin typeface="Arial" charset="0"/>
                </a:rPr>
                <a:t>id_ : String</a:t>
              </a:r>
              <a:endParaRPr lang="en-US" sz="1600"/>
            </a:p>
          </p:txBody>
        </p:sp>
        <p:sp>
          <p:nvSpPr>
            <p:cNvPr id="57372" name="Rectangle 28"/>
            <p:cNvSpPr>
              <a:spLocks noChangeArrowheads="1"/>
            </p:cNvSpPr>
            <p:nvPr/>
          </p:nvSpPr>
          <p:spPr bwMode="auto">
            <a:xfrm>
              <a:off x="2901" y="1695"/>
              <a:ext cx="719"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100">
                  <a:solidFill>
                    <a:srgbClr val="000000"/>
                  </a:solidFill>
                  <a:latin typeface="Arial" charset="0"/>
                </a:rPr>
                <a:t>balance_ : double </a:t>
              </a:r>
              <a:endParaRPr lang="en-US" sz="1600"/>
            </a:p>
          </p:txBody>
        </p:sp>
        <p:sp>
          <p:nvSpPr>
            <p:cNvPr id="57373" name="Rectangle 29"/>
            <p:cNvSpPr>
              <a:spLocks noChangeArrowheads="1"/>
            </p:cNvSpPr>
            <p:nvPr/>
          </p:nvSpPr>
          <p:spPr bwMode="auto">
            <a:xfrm>
              <a:off x="2016" y="1584"/>
              <a:ext cx="289"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100">
                  <a:solidFill>
                    <a:srgbClr val="000000"/>
                  </a:solidFill>
                  <a:latin typeface="Arial" charset="0"/>
                </a:rPr>
                <a:t>owner_</a:t>
              </a:r>
              <a:endParaRPr lang="en-US" sz="1600"/>
            </a:p>
          </p:txBody>
        </p:sp>
        <p:sp>
          <p:nvSpPr>
            <p:cNvPr id="57374" name="Line 30"/>
            <p:cNvSpPr>
              <a:spLocks noChangeShapeType="1"/>
            </p:cNvSpPr>
            <p:nvPr/>
          </p:nvSpPr>
          <p:spPr bwMode="auto">
            <a:xfrm flipV="1">
              <a:off x="3200" y="2061"/>
              <a:ext cx="1" cy="28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75" name="Line 31"/>
            <p:cNvSpPr>
              <a:spLocks noChangeShapeType="1"/>
            </p:cNvSpPr>
            <p:nvPr/>
          </p:nvSpPr>
          <p:spPr bwMode="auto">
            <a:xfrm>
              <a:off x="2572" y="2345"/>
              <a:ext cx="1310"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76" name="Freeform 32"/>
            <p:cNvSpPr>
              <a:spLocks/>
            </p:cNvSpPr>
            <p:nvPr/>
          </p:nvSpPr>
          <p:spPr bwMode="auto">
            <a:xfrm>
              <a:off x="3149" y="2061"/>
              <a:ext cx="102" cy="139"/>
            </a:xfrm>
            <a:custGeom>
              <a:avLst/>
              <a:gdLst>
                <a:gd name="T0" fmla="*/ 51 w 102"/>
                <a:gd name="T1" fmla="*/ 0 h 139"/>
                <a:gd name="T2" fmla="*/ 102 w 102"/>
                <a:gd name="T3" fmla="*/ 139 h 139"/>
                <a:gd name="T4" fmla="*/ 0 w 102"/>
                <a:gd name="T5" fmla="*/ 139 h 139"/>
                <a:gd name="T6" fmla="*/ 51 w 102"/>
                <a:gd name="T7" fmla="*/ 0 h 139"/>
              </a:gdLst>
              <a:ahLst/>
              <a:cxnLst>
                <a:cxn ang="0">
                  <a:pos x="T0" y="T1"/>
                </a:cxn>
                <a:cxn ang="0">
                  <a:pos x="T2" y="T3"/>
                </a:cxn>
                <a:cxn ang="0">
                  <a:pos x="T4" y="T5"/>
                </a:cxn>
                <a:cxn ang="0">
                  <a:pos x="T6" y="T7"/>
                </a:cxn>
              </a:cxnLst>
              <a:rect l="0" t="0" r="r" b="b"/>
              <a:pathLst>
                <a:path w="102" h="139">
                  <a:moveTo>
                    <a:pt x="51" y="0"/>
                  </a:moveTo>
                  <a:lnTo>
                    <a:pt x="102" y="139"/>
                  </a:lnTo>
                  <a:lnTo>
                    <a:pt x="0" y="139"/>
                  </a:lnTo>
                  <a:lnTo>
                    <a:pt x="51" y="0"/>
                  </a:lnTo>
                  <a:close/>
                </a:path>
              </a:pathLst>
            </a:custGeom>
            <a:solidFill>
              <a:srgbClr val="FFFFFF"/>
            </a:solidFill>
            <a:ln w="0">
              <a:solidFill>
                <a:srgbClr val="000000"/>
              </a:solidFill>
              <a:prstDash val="solid"/>
              <a:round/>
              <a:headEnd/>
              <a:tailEnd/>
            </a:ln>
          </p:spPr>
          <p:txBody>
            <a:bodyPr/>
            <a:lstStyle/>
            <a:p>
              <a:endParaRPr lang="en-US"/>
            </a:p>
          </p:txBody>
        </p:sp>
        <p:sp>
          <p:nvSpPr>
            <p:cNvPr id="57377" name="Line 33"/>
            <p:cNvSpPr>
              <a:spLocks noChangeShapeType="1"/>
            </p:cNvSpPr>
            <p:nvPr/>
          </p:nvSpPr>
          <p:spPr bwMode="auto">
            <a:xfrm flipV="1">
              <a:off x="2572" y="2345"/>
              <a:ext cx="1" cy="169"/>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78" name="Line 34"/>
            <p:cNvSpPr>
              <a:spLocks noChangeShapeType="1"/>
            </p:cNvSpPr>
            <p:nvPr/>
          </p:nvSpPr>
          <p:spPr bwMode="auto">
            <a:xfrm flipV="1">
              <a:off x="3882" y="2345"/>
              <a:ext cx="1" cy="20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79" name="Line 35"/>
            <p:cNvSpPr>
              <a:spLocks noChangeShapeType="1"/>
            </p:cNvSpPr>
            <p:nvPr/>
          </p:nvSpPr>
          <p:spPr bwMode="auto">
            <a:xfrm>
              <a:off x="2426" y="1729"/>
              <a:ext cx="455"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80" name="Line 36"/>
            <p:cNvSpPr>
              <a:spLocks noChangeShapeType="1"/>
            </p:cNvSpPr>
            <p:nvPr/>
          </p:nvSpPr>
          <p:spPr bwMode="auto">
            <a:xfrm flipH="1">
              <a:off x="1974" y="1729"/>
              <a:ext cx="452"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81" name="Rectangle 37"/>
            <p:cNvSpPr>
              <a:spLocks noChangeArrowheads="1"/>
            </p:cNvSpPr>
            <p:nvPr/>
          </p:nvSpPr>
          <p:spPr bwMode="auto">
            <a:xfrm>
              <a:off x="2016" y="1776"/>
              <a:ext cx="49"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100">
                  <a:solidFill>
                    <a:srgbClr val="000000"/>
                  </a:solidFill>
                  <a:latin typeface="Arial" charset="0"/>
                </a:rPr>
                <a:t>1</a:t>
              </a:r>
              <a:endParaRPr lang="en-US" sz="1600"/>
            </a:p>
          </p:txBody>
        </p:sp>
        <p:sp>
          <p:nvSpPr>
            <p:cNvPr id="57382" name="Rectangle 38"/>
            <p:cNvSpPr>
              <a:spLocks noChangeArrowheads="1"/>
            </p:cNvSpPr>
            <p:nvPr/>
          </p:nvSpPr>
          <p:spPr bwMode="auto">
            <a:xfrm>
              <a:off x="2784" y="1776"/>
              <a:ext cx="34"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100">
                  <a:solidFill>
                    <a:srgbClr val="000000"/>
                  </a:solidFill>
                  <a:latin typeface="Arial" charset="0"/>
                </a:rPr>
                <a:t>*</a:t>
              </a:r>
              <a:endParaRPr lang="en-US" sz="1600"/>
            </a:p>
          </p:txBody>
        </p:sp>
      </p:grpSp>
      <p:grpSp>
        <p:nvGrpSpPr>
          <p:cNvPr id="57396" name="Group 52"/>
          <p:cNvGrpSpPr>
            <a:grpSpLocks/>
          </p:cNvGrpSpPr>
          <p:nvPr/>
        </p:nvGrpSpPr>
        <p:grpSpPr bwMode="auto">
          <a:xfrm>
            <a:off x="914400" y="3652838"/>
            <a:ext cx="2889250" cy="2824162"/>
            <a:chOff x="576" y="1728"/>
            <a:chExt cx="1820" cy="1779"/>
          </a:xfrm>
        </p:grpSpPr>
        <p:graphicFrame>
          <p:nvGraphicFramePr>
            <p:cNvPr id="57386" name="Object 42"/>
            <p:cNvGraphicFramePr>
              <a:graphicFrameLocks noChangeAspect="1"/>
            </p:cNvGraphicFramePr>
            <p:nvPr/>
          </p:nvGraphicFramePr>
          <p:xfrm>
            <a:off x="576" y="2208"/>
            <a:ext cx="1436" cy="387"/>
          </p:xfrm>
          <a:graphic>
            <a:graphicData uri="http://schemas.openxmlformats.org/presentationml/2006/ole">
              <mc:AlternateContent xmlns:mc="http://schemas.openxmlformats.org/markup-compatibility/2006">
                <mc:Choice xmlns:v="urn:schemas-microsoft-com:vml" Requires="v">
                  <p:oleObj spid="_x0000_s6149" name="Worksheet" r:id="rId3" imgW="1838325" imgH="495300" progId="Excel.Sheet.8">
                    <p:embed/>
                  </p:oleObj>
                </mc:Choice>
                <mc:Fallback>
                  <p:oleObj name="Worksheet" r:id="rId3" imgW="1838325" imgH="495300"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6" y="2208"/>
                          <a:ext cx="1436" cy="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med" len="lg"/>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57387" name="Object 43"/>
            <p:cNvGraphicFramePr>
              <a:graphicFrameLocks noChangeAspect="1"/>
            </p:cNvGraphicFramePr>
            <p:nvPr/>
          </p:nvGraphicFramePr>
          <p:xfrm>
            <a:off x="576" y="1728"/>
            <a:ext cx="960" cy="387"/>
          </p:xfrm>
          <a:graphic>
            <a:graphicData uri="http://schemas.openxmlformats.org/presentationml/2006/ole">
              <mc:AlternateContent xmlns:mc="http://schemas.openxmlformats.org/markup-compatibility/2006">
                <mc:Choice xmlns:v="urn:schemas-microsoft-com:vml" Requires="v">
                  <p:oleObj spid="_x0000_s6150" name="Worksheet" r:id="rId5" imgW="1228725" imgH="495300" progId="Excel.Sheet.8">
                    <p:embed/>
                  </p:oleObj>
                </mc:Choice>
                <mc:Fallback>
                  <p:oleObj name="Worksheet" r:id="rId5" imgW="1228725" imgH="495300" progId="Excel.Sheet.8">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6" y="1728"/>
                          <a:ext cx="960" cy="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med" len="lg"/>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57388" name="Object 44"/>
            <p:cNvGraphicFramePr>
              <a:graphicFrameLocks noChangeAspect="1"/>
            </p:cNvGraphicFramePr>
            <p:nvPr/>
          </p:nvGraphicFramePr>
          <p:xfrm>
            <a:off x="960" y="2688"/>
            <a:ext cx="1436" cy="387"/>
          </p:xfrm>
          <a:graphic>
            <a:graphicData uri="http://schemas.openxmlformats.org/presentationml/2006/ole">
              <mc:AlternateContent xmlns:mc="http://schemas.openxmlformats.org/markup-compatibility/2006">
                <mc:Choice xmlns:v="urn:schemas-microsoft-com:vml" Requires="v">
                  <p:oleObj spid="_x0000_s6151" name="Worksheet" r:id="rId7" imgW="1838325" imgH="495300" progId="Excel.Sheet.8">
                    <p:embed/>
                  </p:oleObj>
                </mc:Choice>
                <mc:Fallback>
                  <p:oleObj name="Worksheet" r:id="rId7" imgW="1838325" imgH="495300" progId="Excel.Sheet.8">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60" y="2688"/>
                          <a:ext cx="1436" cy="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med" len="lg"/>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57389" name="Object 45"/>
            <p:cNvGraphicFramePr>
              <a:graphicFrameLocks noChangeAspect="1"/>
            </p:cNvGraphicFramePr>
            <p:nvPr/>
          </p:nvGraphicFramePr>
          <p:xfrm>
            <a:off x="960" y="3120"/>
            <a:ext cx="960" cy="387"/>
          </p:xfrm>
          <a:graphic>
            <a:graphicData uri="http://schemas.openxmlformats.org/presentationml/2006/ole">
              <mc:AlternateContent xmlns:mc="http://schemas.openxmlformats.org/markup-compatibility/2006">
                <mc:Choice xmlns:v="urn:schemas-microsoft-com:vml" Requires="v">
                  <p:oleObj spid="_x0000_s6152" name="Worksheet" r:id="rId9" imgW="1228725" imgH="495300" progId="Excel.Sheet.8">
                    <p:embed/>
                  </p:oleObj>
                </mc:Choice>
                <mc:Fallback>
                  <p:oleObj name="Worksheet" r:id="rId9" imgW="1228725" imgH="495300" progId="Excel.Sheet.8">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60" y="3120"/>
                          <a:ext cx="960" cy="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med" len="lg"/>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57393" name="Line 49"/>
            <p:cNvSpPr>
              <a:spLocks noChangeShapeType="1"/>
            </p:cNvSpPr>
            <p:nvPr/>
          </p:nvSpPr>
          <p:spPr bwMode="auto">
            <a:xfrm flipH="1" flipV="1">
              <a:off x="912" y="2064"/>
              <a:ext cx="864" cy="480"/>
            </a:xfrm>
            <a:prstGeom prst="line">
              <a:avLst/>
            </a:prstGeom>
            <a:noFill/>
            <a:ln w="9525">
              <a:solidFill>
                <a:schemeClr val="tx1"/>
              </a:solidFill>
              <a:round/>
              <a:headE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94" name="Line 50"/>
            <p:cNvSpPr>
              <a:spLocks noChangeShapeType="1"/>
            </p:cNvSpPr>
            <p:nvPr/>
          </p:nvSpPr>
          <p:spPr bwMode="auto">
            <a:xfrm flipH="1" flipV="1">
              <a:off x="864" y="2544"/>
              <a:ext cx="432" cy="480"/>
            </a:xfrm>
            <a:prstGeom prst="line">
              <a:avLst/>
            </a:prstGeom>
            <a:noFill/>
            <a:ln w="9525">
              <a:solidFill>
                <a:schemeClr val="tx1"/>
              </a:solidFill>
              <a:round/>
              <a:headE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95" name="Line 51"/>
            <p:cNvSpPr>
              <a:spLocks noChangeShapeType="1"/>
            </p:cNvSpPr>
            <p:nvPr/>
          </p:nvSpPr>
          <p:spPr bwMode="auto">
            <a:xfrm flipH="1" flipV="1">
              <a:off x="768" y="2544"/>
              <a:ext cx="480" cy="864"/>
            </a:xfrm>
            <a:prstGeom prst="line">
              <a:avLst/>
            </a:prstGeom>
            <a:noFill/>
            <a:ln w="9525">
              <a:solidFill>
                <a:schemeClr val="tx1"/>
              </a:solidFill>
              <a:round/>
              <a:headE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40570282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Slide Number Placeholder 3"/>
          <p:cNvSpPr>
            <a:spLocks noGrp="1"/>
          </p:cNvSpPr>
          <p:nvPr>
            <p:ph type="sldNum" sz="quarter" idx="4294967295"/>
          </p:nvPr>
        </p:nvSpPr>
        <p:spPr>
          <a:xfrm>
            <a:off x="6553200" y="6248400"/>
            <a:ext cx="1905000" cy="457200"/>
          </a:xfrm>
          <a:prstGeom prst="rect">
            <a:avLst/>
          </a:prstGeom>
        </p:spPr>
        <p:txBody>
          <a:bodyPr/>
          <a:lstStyle/>
          <a:p>
            <a:fld id="{D7C1C8A4-2EB9-E648-AE19-8E87F4136680}" type="slidenum">
              <a:rPr lang="en-US"/>
              <a:pPr/>
              <a:t>57</a:t>
            </a:fld>
            <a:endParaRPr lang="en-US"/>
          </a:p>
        </p:txBody>
      </p:sp>
      <p:sp>
        <p:nvSpPr>
          <p:cNvPr id="58370" name="Rectangle 2"/>
          <p:cNvSpPr>
            <a:spLocks noGrp="1" noChangeArrowheads="1"/>
          </p:cNvSpPr>
          <p:nvPr>
            <p:ph type="title"/>
          </p:nvPr>
        </p:nvSpPr>
        <p:spPr/>
        <p:txBody>
          <a:bodyPr/>
          <a:lstStyle/>
          <a:p>
            <a:r>
              <a:rPr lang="en-US"/>
              <a:t>Unification</a:t>
            </a:r>
          </a:p>
        </p:txBody>
      </p:sp>
      <p:sp>
        <p:nvSpPr>
          <p:cNvPr id="58371" name="Rectangle 3"/>
          <p:cNvSpPr>
            <a:spLocks noGrp="1" noChangeArrowheads="1"/>
          </p:cNvSpPr>
          <p:nvPr>
            <p:ph type="body" idx="1"/>
          </p:nvPr>
        </p:nvSpPr>
        <p:spPr/>
        <p:txBody>
          <a:bodyPr/>
          <a:lstStyle/>
          <a:p>
            <a:r>
              <a:rPr lang="en-US"/>
              <a:t>Each sub-class is mapped to the same table</a:t>
            </a:r>
          </a:p>
        </p:txBody>
      </p:sp>
      <p:grpSp>
        <p:nvGrpSpPr>
          <p:cNvPr id="58372" name="Group 4"/>
          <p:cNvGrpSpPr>
            <a:grpSpLocks/>
          </p:cNvGrpSpPr>
          <p:nvPr/>
        </p:nvGrpSpPr>
        <p:grpSpPr bwMode="auto">
          <a:xfrm>
            <a:off x="3733800" y="2857500"/>
            <a:ext cx="4679950" cy="2690813"/>
            <a:chOff x="1344" y="1440"/>
            <a:chExt cx="2948" cy="1695"/>
          </a:xfrm>
        </p:grpSpPr>
        <p:sp>
          <p:nvSpPr>
            <p:cNvPr id="58373" name="Rectangle 5"/>
            <p:cNvSpPr>
              <a:spLocks noChangeArrowheads="1"/>
            </p:cNvSpPr>
            <p:nvPr/>
          </p:nvSpPr>
          <p:spPr bwMode="auto">
            <a:xfrm>
              <a:off x="1770" y="2514"/>
              <a:ext cx="1150" cy="621"/>
            </a:xfrm>
            <a:prstGeom prst="rect">
              <a:avLst/>
            </a:prstGeom>
            <a:noFill/>
            <a:ln w="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8374" name="Rectangle 6"/>
            <p:cNvSpPr>
              <a:spLocks noChangeArrowheads="1"/>
            </p:cNvSpPr>
            <p:nvPr/>
          </p:nvSpPr>
          <p:spPr bwMode="auto">
            <a:xfrm>
              <a:off x="1900" y="2540"/>
              <a:ext cx="914"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100">
                  <a:solidFill>
                    <a:srgbClr val="000000"/>
                  </a:solidFill>
                  <a:latin typeface="Arial" charset="0"/>
                </a:rPr>
                <a:t>InterestBearingAccount</a:t>
              </a:r>
              <a:endParaRPr lang="en-US" sz="1600"/>
            </a:p>
          </p:txBody>
        </p:sp>
        <p:sp>
          <p:nvSpPr>
            <p:cNvPr id="58375" name="Line 7"/>
            <p:cNvSpPr>
              <a:spLocks noChangeShapeType="1"/>
            </p:cNvSpPr>
            <p:nvPr/>
          </p:nvSpPr>
          <p:spPr bwMode="auto">
            <a:xfrm>
              <a:off x="1770" y="2658"/>
              <a:ext cx="1148" cy="1"/>
            </a:xfrm>
            <a:prstGeom prst="line">
              <a:avLst/>
            </a:prstGeom>
            <a:noFill/>
            <a:ln w="31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76" name="Line 8"/>
            <p:cNvSpPr>
              <a:spLocks noChangeShapeType="1"/>
            </p:cNvSpPr>
            <p:nvPr/>
          </p:nvSpPr>
          <p:spPr bwMode="auto">
            <a:xfrm>
              <a:off x="1770" y="2998"/>
              <a:ext cx="1148" cy="1"/>
            </a:xfrm>
            <a:prstGeom prst="line">
              <a:avLst/>
            </a:prstGeom>
            <a:noFill/>
            <a:ln w="31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77" name="Rectangle 9"/>
            <p:cNvSpPr>
              <a:spLocks noChangeArrowheads="1"/>
            </p:cNvSpPr>
            <p:nvPr/>
          </p:nvSpPr>
          <p:spPr bwMode="auto">
            <a:xfrm>
              <a:off x="1791" y="2672"/>
              <a:ext cx="537"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100">
                  <a:solidFill>
                    <a:srgbClr val="000000"/>
                  </a:solidFill>
                  <a:latin typeface="Arial" charset="0"/>
                </a:rPr>
                <a:t>rate_ : double</a:t>
              </a:r>
              <a:endParaRPr lang="en-US" sz="1600"/>
            </a:p>
          </p:txBody>
        </p:sp>
        <p:sp>
          <p:nvSpPr>
            <p:cNvPr id="58378" name="Rectangle 10"/>
            <p:cNvSpPr>
              <a:spLocks noChangeArrowheads="1"/>
            </p:cNvSpPr>
            <p:nvPr/>
          </p:nvSpPr>
          <p:spPr bwMode="auto">
            <a:xfrm>
              <a:off x="1791" y="2769"/>
              <a:ext cx="590"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100">
                  <a:solidFill>
                    <a:srgbClr val="000000"/>
                  </a:solidFill>
                  <a:latin typeface="Arial" charset="0"/>
                </a:rPr>
                <a:t>termDays_ : int</a:t>
              </a:r>
              <a:endParaRPr lang="en-US" sz="1600"/>
            </a:p>
          </p:txBody>
        </p:sp>
        <p:sp>
          <p:nvSpPr>
            <p:cNvPr id="58379" name="Rectangle 11"/>
            <p:cNvSpPr>
              <a:spLocks noChangeArrowheads="1"/>
            </p:cNvSpPr>
            <p:nvPr/>
          </p:nvSpPr>
          <p:spPr bwMode="auto">
            <a:xfrm>
              <a:off x="1791" y="2866"/>
              <a:ext cx="1062"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100">
                  <a:solidFill>
                    <a:srgbClr val="000000"/>
                  </a:solidFill>
                  <a:latin typeface="Arial" charset="0"/>
                </a:rPr>
                <a:t>minimumBalance_ : double</a:t>
              </a:r>
              <a:endParaRPr lang="en-US" sz="1600"/>
            </a:p>
          </p:txBody>
        </p:sp>
        <p:sp>
          <p:nvSpPr>
            <p:cNvPr id="58380" name="Rectangle 12"/>
            <p:cNvSpPr>
              <a:spLocks noChangeArrowheads="1"/>
            </p:cNvSpPr>
            <p:nvPr/>
          </p:nvSpPr>
          <p:spPr bwMode="auto">
            <a:xfrm>
              <a:off x="3472" y="2547"/>
              <a:ext cx="820" cy="403"/>
            </a:xfrm>
            <a:prstGeom prst="rect">
              <a:avLst/>
            </a:prstGeom>
            <a:noFill/>
            <a:ln w="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8381" name="Rectangle 13"/>
            <p:cNvSpPr>
              <a:spLocks noChangeArrowheads="1"/>
            </p:cNvSpPr>
            <p:nvPr/>
          </p:nvSpPr>
          <p:spPr bwMode="auto">
            <a:xfrm>
              <a:off x="3543" y="2572"/>
              <a:ext cx="686"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100">
                  <a:solidFill>
                    <a:srgbClr val="000000"/>
                  </a:solidFill>
                  <a:latin typeface="Arial" charset="0"/>
                </a:rPr>
                <a:t>CheckingAccount</a:t>
              </a:r>
              <a:endParaRPr lang="en-US" sz="1600"/>
            </a:p>
          </p:txBody>
        </p:sp>
        <p:sp>
          <p:nvSpPr>
            <p:cNvPr id="58382" name="Line 14"/>
            <p:cNvSpPr>
              <a:spLocks noChangeShapeType="1"/>
            </p:cNvSpPr>
            <p:nvPr/>
          </p:nvSpPr>
          <p:spPr bwMode="auto">
            <a:xfrm>
              <a:off x="3472" y="2690"/>
              <a:ext cx="818" cy="1"/>
            </a:xfrm>
            <a:prstGeom prst="line">
              <a:avLst/>
            </a:prstGeom>
            <a:noFill/>
            <a:ln w="31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83" name="Line 15"/>
            <p:cNvSpPr>
              <a:spLocks noChangeShapeType="1"/>
            </p:cNvSpPr>
            <p:nvPr/>
          </p:nvSpPr>
          <p:spPr bwMode="auto">
            <a:xfrm>
              <a:off x="3472" y="2836"/>
              <a:ext cx="818" cy="1"/>
            </a:xfrm>
            <a:prstGeom prst="line">
              <a:avLst/>
            </a:prstGeom>
            <a:noFill/>
            <a:ln w="31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84" name="Rectangle 16"/>
            <p:cNvSpPr>
              <a:spLocks noChangeArrowheads="1"/>
            </p:cNvSpPr>
            <p:nvPr/>
          </p:nvSpPr>
          <p:spPr bwMode="auto">
            <a:xfrm>
              <a:off x="3492" y="2704"/>
              <a:ext cx="720"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100">
                  <a:solidFill>
                    <a:srgbClr val="000000"/>
                  </a:solidFill>
                  <a:latin typeface="Arial" charset="0"/>
                </a:rPr>
                <a:t>checkFee_ double</a:t>
              </a:r>
              <a:endParaRPr lang="en-US" sz="1600"/>
            </a:p>
          </p:txBody>
        </p:sp>
        <p:sp>
          <p:nvSpPr>
            <p:cNvPr id="58385" name="Rectangle 17"/>
            <p:cNvSpPr>
              <a:spLocks noChangeArrowheads="1"/>
            </p:cNvSpPr>
            <p:nvPr/>
          </p:nvSpPr>
          <p:spPr bwMode="auto">
            <a:xfrm>
              <a:off x="1344" y="1472"/>
              <a:ext cx="630" cy="514"/>
            </a:xfrm>
            <a:prstGeom prst="rect">
              <a:avLst/>
            </a:prstGeom>
            <a:noFill/>
            <a:ln w="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8386" name="Rectangle 18"/>
            <p:cNvSpPr>
              <a:spLocks noChangeArrowheads="1"/>
            </p:cNvSpPr>
            <p:nvPr/>
          </p:nvSpPr>
          <p:spPr bwMode="auto">
            <a:xfrm>
              <a:off x="1532" y="1498"/>
              <a:ext cx="259"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100">
                  <a:solidFill>
                    <a:srgbClr val="000000"/>
                  </a:solidFill>
                  <a:latin typeface="Arial" charset="0"/>
                </a:rPr>
                <a:t>Owner</a:t>
              </a:r>
              <a:endParaRPr lang="en-US" sz="1600"/>
            </a:p>
          </p:txBody>
        </p:sp>
        <p:sp>
          <p:nvSpPr>
            <p:cNvPr id="58387" name="Line 19"/>
            <p:cNvSpPr>
              <a:spLocks noChangeShapeType="1"/>
            </p:cNvSpPr>
            <p:nvPr/>
          </p:nvSpPr>
          <p:spPr bwMode="auto">
            <a:xfrm>
              <a:off x="1344" y="1616"/>
              <a:ext cx="628" cy="1"/>
            </a:xfrm>
            <a:prstGeom prst="line">
              <a:avLst/>
            </a:prstGeom>
            <a:noFill/>
            <a:ln w="31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88" name="Line 20"/>
            <p:cNvSpPr>
              <a:spLocks noChangeShapeType="1"/>
            </p:cNvSpPr>
            <p:nvPr/>
          </p:nvSpPr>
          <p:spPr bwMode="auto">
            <a:xfrm>
              <a:off x="1344" y="1859"/>
              <a:ext cx="628" cy="1"/>
            </a:xfrm>
            <a:prstGeom prst="line">
              <a:avLst/>
            </a:prstGeom>
            <a:noFill/>
            <a:ln w="31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89" name="Rectangle 21"/>
            <p:cNvSpPr>
              <a:spLocks noChangeArrowheads="1"/>
            </p:cNvSpPr>
            <p:nvPr/>
          </p:nvSpPr>
          <p:spPr bwMode="auto">
            <a:xfrm>
              <a:off x="1365" y="1630"/>
              <a:ext cx="571"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100">
                  <a:solidFill>
                    <a:srgbClr val="000000"/>
                  </a:solidFill>
                  <a:latin typeface="Arial" charset="0"/>
                </a:rPr>
                <a:t>name_ : String</a:t>
              </a:r>
              <a:endParaRPr lang="en-US" sz="1600"/>
            </a:p>
          </p:txBody>
        </p:sp>
        <p:sp>
          <p:nvSpPr>
            <p:cNvPr id="58390" name="Rectangle 22"/>
            <p:cNvSpPr>
              <a:spLocks noChangeArrowheads="1"/>
            </p:cNvSpPr>
            <p:nvPr/>
          </p:nvSpPr>
          <p:spPr bwMode="auto">
            <a:xfrm>
              <a:off x="1365" y="1727"/>
              <a:ext cx="541"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100">
                  <a:solidFill>
                    <a:srgbClr val="000000"/>
                  </a:solidFill>
                  <a:latin typeface="Arial" charset="0"/>
                </a:rPr>
                <a:t>taxId_ : String</a:t>
              </a:r>
              <a:endParaRPr lang="en-US" sz="1600"/>
            </a:p>
          </p:txBody>
        </p:sp>
        <p:sp>
          <p:nvSpPr>
            <p:cNvPr id="58391" name="Rectangle 23"/>
            <p:cNvSpPr>
              <a:spLocks noChangeArrowheads="1"/>
            </p:cNvSpPr>
            <p:nvPr/>
          </p:nvSpPr>
          <p:spPr bwMode="auto">
            <a:xfrm>
              <a:off x="2881" y="1440"/>
              <a:ext cx="755" cy="621"/>
            </a:xfrm>
            <a:prstGeom prst="rect">
              <a:avLst/>
            </a:prstGeom>
            <a:noFill/>
            <a:ln w="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8392" name="Rectangle 24"/>
            <p:cNvSpPr>
              <a:spLocks noChangeArrowheads="1"/>
            </p:cNvSpPr>
            <p:nvPr/>
          </p:nvSpPr>
          <p:spPr bwMode="auto">
            <a:xfrm>
              <a:off x="3098" y="1465"/>
              <a:ext cx="318"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100">
                  <a:solidFill>
                    <a:srgbClr val="000000"/>
                  </a:solidFill>
                  <a:latin typeface="Arial" charset="0"/>
                </a:rPr>
                <a:t>Account</a:t>
              </a:r>
              <a:endParaRPr lang="en-US" sz="1600"/>
            </a:p>
          </p:txBody>
        </p:sp>
        <p:sp>
          <p:nvSpPr>
            <p:cNvPr id="58393" name="Line 25"/>
            <p:cNvSpPr>
              <a:spLocks noChangeShapeType="1"/>
            </p:cNvSpPr>
            <p:nvPr/>
          </p:nvSpPr>
          <p:spPr bwMode="auto">
            <a:xfrm>
              <a:off x="2881" y="1584"/>
              <a:ext cx="753" cy="1"/>
            </a:xfrm>
            <a:prstGeom prst="line">
              <a:avLst/>
            </a:prstGeom>
            <a:noFill/>
            <a:ln w="31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94" name="Line 26"/>
            <p:cNvSpPr>
              <a:spLocks noChangeShapeType="1"/>
            </p:cNvSpPr>
            <p:nvPr/>
          </p:nvSpPr>
          <p:spPr bwMode="auto">
            <a:xfrm>
              <a:off x="2881" y="1924"/>
              <a:ext cx="753" cy="1"/>
            </a:xfrm>
            <a:prstGeom prst="line">
              <a:avLst/>
            </a:prstGeom>
            <a:noFill/>
            <a:ln w="31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95" name="Rectangle 27"/>
            <p:cNvSpPr>
              <a:spLocks noChangeArrowheads="1"/>
            </p:cNvSpPr>
            <p:nvPr/>
          </p:nvSpPr>
          <p:spPr bwMode="auto">
            <a:xfrm>
              <a:off x="2901" y="1597"/>
              <a:ext cx="420"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100">
                  <a:solidFill>
                    <a:srgbClr val="000000"/>
                  </a:solidFill>
                  <a:latin typeface="Arial" charset="0"/>
                </a:rPr>
                <a:t>id_ : String</a:t>
              </a:r>
              <a:endParaRPr lang="en-US" sz="1600"/>
            </a:p>
          </p:txBody>
        </p:sp>
        <p:sp>
          <p:nvSpPr>
            <p:cNvPr id="58396" name="Rectangle 28"/>
            <p:cNvSpPr>
              <a:spLocks noChangeArrowheads="1"/>
            </p:cNvSpPr>
            <p:nvPr/>
          </p:nvSpPr>
          <p:spPr bwMode="auto">
            <a:xfrm>
              <a:off x="2901" y="1695"/>
              <a:ext cx="719"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100">
                  <a:solidFill>
                    <a:srgbClr val="000000"/>
                  </a:solidFill>
                  <a:latin typeface="Arial" charset="0"/>
                </a:rPr>
                <a:t>balance_ : double </a:t>
              </a:r>
              <a:endParaRPr lang="en-US" sz="1600"/>
            </a:p>
          </p:txBody>
        </p:sp>
        <p:sp>
          <p:nvSpPr>
            <p:cNvPr id="58397" name="Rectangle 29"/>
            <p:cNvSpPr>
              <a:spLocks noChangeArrowheads="1"/>
            </p:cNvSpPr>
            <p:nvPr/>
          </p:nvSpPr>
          <p:spPr bwMode="auto">
            <a:xfrm>
              <a:off x="2016" y="1584"/>
              <a:ext cx="289"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100">
                  <a:solidFill>
                    <a:srgbClr val="000000"/>
                  </a:solidFill>
                  <a:latin typeface="Arial" charset="0"/>
                </a:rPr>
                <a:t>owner_</a:t>
              </a:r>
              <a:endParaRPr lang="en-US" sz="1600"/>
            </a:p>
          </p:txBody>
        </p:sp>
        <p:sp>
          <p:nvSpPr>
            <p:cNvPr id="58398" name="Line 30"/>
            <p:cNvSpPr>
              <a:spLocks noChangeShapeType="1"/>
            </p:cNvSpPr>
            <p:nvPr/>
          </p:nvSpPr>
          <p:spPr bwMode="auto">
            <a:xfrm flipV="1">
              <a:off x="3200" y="2061"/>
              <a:ext cx="1" cy="28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99" name="Line 31"/>
            <p:cNvSpPr>
              <a:spLocks noChangeShapeType="1"/>
            </p:cNvSpPr>
            <p:nvPr/>
          </p:nvSpPr>
          <p:spPr bwMode="auto">
            <a:xfrm>
              <a:off x="2572" y="2345"/>
              <a:ext cx="1310"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400" name="Freeform 32"/>
            <p:cNvSpPr>
              <a:spLocks/>
            </p:cNvSpPr>
            <p:nvPr/>
          </p:nvSpPr>
          <p:spPr bwMode="auto">
            <a:xfrm>
              <a:off x="3149" y="2061"/>
              <a:ext cx="102" cy="139"/>
            </a:xfrm>
            <a:custGeom>
              <a:avLst/>
              <a:gdLst>
                <a:gd name="T0" fmla="*/ 51 w 102"/>
                <a:gd name="T1" fmla="*/ 0 h 139"/>
                <a:gd name="T2" fmla="*/ 102 w 102"/>
                <a:gd name="T3" fmla="*/ 139 h 139"/>
                <a:gd name="T4" fmla="*/ 0 w 102"/>
                <a:gd name="T5" fmla="*/ 139 h 139"/>
                <a:gd name="T6" fmla="*/ 51 w 102"/>
                <a:gd name="T7" fmla="*/ 0 h 139"/>
              </a:gdLst>
              <a:ahLst/>
              <a:cxnLst>
                <a:cxn ang="0">
                  <a:pos x="T0" y="T1"/>
                </a:cxn>
                <a:cxn ang="0">
                  <a:pos x="T2" y="T3"/>
                </a:cxn>
                <a:cxn ang="0">
                  <a:pos x="T4" y="T5"/>
                </a:cxn>
                <a:cxn ang="0">
                  <a:pos x="T6" y="T7"/>
                </a:cxn>
              </a:cxnLst>
              <a:rect l="0" t="0" r="r" b="b"/>
              <a:pathLst>
                <a:path w="102" h="139">
                  <a:moveTo>
                    <a:pt x="51" y="0"/>
                  </a:moveTo>
                  <a:lnTo>
                    <a:pt x="102" y="139"/>
                  </a:lnTo>
                  <a:lnTo>
                    <a:pt x="0" y="139"/>
                  </a:lnTo>
                  <a:lnTo>
                    <a:pt x="51" y="0"/>
                  </a:lnTo>
                  <a:close/>
                </a:path>
              </a:pathLst>
            </a:custGeom>
            <a:solidFill>
              <a:srgbClr val="FFFFFF"/>
            </a:solidFill>
            <a:ln w="0">
              <a:solidFill>
                <a:srgbClr val="000000"/>
              </a:solidFill>
              <a:prstDash val="solid"/>
              <a:round/>
              <a:headEnd/>
              <a:tailEnd/>
            </a:ln>
          </p:spPr>
          <p:txBody>
            <a:bodyPr/>
            <a:lstStyle/>
            <a:p>
              <a:endParaRPr lang="en-US"/>
            </a:p>
          </p:txBody>
        </p:sp>
        <p:sp>
          <p:nvSpPr>
            <p:cNvPr id="58401" name="Line 33"/>
            <p:cNvSpPr>
              <a:spLocks noChangeShapeType="1"/>
            </p:cNvSpPr>
            <p:nvPr/>
          </p:nvSpPr>
          <p:spPr bwMode="auto">
            <a:xfrm flipV="1">
              <a:off x="2572" y="2345"/>
              <a:ext cx="1" cy="169"/>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402" name="Line 34"/>
            <p:cNvSpPr>
              <a:spLocks noChangeShapeType="1"/>
            </p:cNvSpPr>
            <p:nvPr/>
          </p:nvSpPr>
          <p:spPr bwMode="auto">
            <a:xfrm flipV="1">
              <a:off x="3882" y="2345"/>
              <a:ext cx="1" cy="20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403" name="Line 35"/>
            <p:cNvSpPr>
              <a:spLocks noChangeShapeType="1"/>
            </p:cNvSpPr>
            <p:nvPr/>
          </p:nvSpPr>
          <p:spPr bwMode="auto">
            <a:xfrm>
              <a:off x="2426" y="1729"/>
              <a:ext cx="455"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404" name="Line 36"/>
            <p:cNvSpPr>
              <a:spLocks noChangeShapeType="1"/>
            </p:cNvSpPr>
            <p:nvPr/>
          </p:nvSpPr>
          <p:spPr bwMode="auto">
            <a:xfrm flipH="1">
              <a:off x="1974" y="1729"/>
              <a:ext cx="452"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405" name="Rectangle 37"/>
            <p:cNvSpPr>
              <a:spLocks noChangeArrowheads="1"/>
            </p:cNvSpPr>
            <p:nvPr/>
          </p:nvSpPr>
          <p:spPr bwMode="auto">
            <a:xfrm>
              <a:off x="2016" y="1776"/>
              <a:ext cx="49"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100">
                  <a:solidFill>
                    <a:srgbClr val="000000"/>
                  </a:solidFill>
                  <a:latin typeface="Arial" charset="0"/>
                </a:rPr>
                <a:t>1</a:t>
              </a:r>
              <a:endParaRPr lang="en-US" sz="1600"/>
            </a:p>
          </p:txBody>
        </p:sp>
        <p:sp>
          <p:nvSpPr>
            <p:cNvPr id="58406" name="Rectangle 38"/>
            <p:cNvSpPr>
              <a:spLocks noChangeArrowheads="1"/>
            </p:cNvSpPr>
            <p:nvPr/>
          </p:nvSpPr>
          <p:spPr bwMode="auto">
            <a:xfrm>
              <a:off x="2784" y="1776"/>
              <a:ext cx="34"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100">
                  <a:solidFill>
                    <a:srgbClr val="000000"/>
                  </a:solidFill>
                  <a:latin typeface="Arial" charset="0"/>
                </a:rPr>
                <a:t>*</a:t>
              </a:r>
              <a:endParaRPr lang="en-US" sz="1600"/>
            </a:p>
          </p:txBody>
        </p:sp>
      </p:grpSp>
      <p:graphicFrame>
        <p:nvGraphicFramePr>
          <p:cNvPr id="58415" name="Object 47"/>
          <p:cNvGraphicFramePr>
            <a:graphicFrameLocks noChangeAspect="1"/>
          </p:cNvGraphicFramePr>
          <p:nvPr/>
        </p:nvGraphicFramePr>
        <p:xfrm>
          <a:off x="838200" y="5634038"/>
          <a:ext cx="5302250" cy="614362"/>
        </p:xfrm>
        <a:graphic>
          <a:graphicData uri="http://schemas.openxmlformats.org/presentationml/2006/ole">
            <mc:AlternateContent xmlns:mc="http://schemas.openxmlformats.org/markup-compatibility/2006">
              <mc:Choice xmlns:v="urn:schemas-microsoft-com:vml" Requires="v">
                <p:oleObj spid="_x0000_s7171" name="Worksheet" r:id="rId3" imgW="4286250" imgH="495300" progId="Excel.Sheet.8">
                  <p:embed/>
                </p:oleObj>
              </mc:Choice>
              <mc:Fallback>
                <p:oleObj name="Worksheet" r:id="rId3" imgW="4286250" imgH="495300"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5634038"/>
                        <a:ext cx="5302250" cy="614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med" len="lg"/>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58416" name="Object 48"/>
          <p:cNvGraphicFramePr>
            <a:graphicFrameLocks noChangeAspect="1"/>
          </p:cNvGraphicFramePr>
          <p:nvPr/>
        </p:nvGraphicFramePr>
        <p:xfrm>
          <a:off x="838200" y="4872038"/>
          <a:ext cx="1524000" cy="614362"/>
        </p:xfrm>
        <a:graphic>
          <a:graphicData uri="http://schemas.openxmlformats.org/presentationml/2006/ole">
            <mc:AlternateContent xmlns:mc="http://schemas.openxmlformats.org/markup-compatibility/2006">
              <mc:Choice xmlns:v="urn:schemas-microsoft-com:vml" Requires="v">
                <p:oleObj spid="_x0000_s7172" name="Worksheet" r:id="rId5" imgW="1228725" imgH="495300" progId="Excel.Sheet.8">
                  <p:embed/>
                </p:oleObj>
              </mc:Choice>
              <mc:Fallback>
                <p:oleObj name="Worksheet" r:id="rId5" imgW="1228725" imgH="495300" progId="Excel.Sheet.8">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8200" y="4872038"/>
                        <a:ext cx="1524000" cy="614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med" len="lg"/>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58417" name="Line 49"/>
          <p:cNvSpPr>
            <a:spLocks noChangeShapeType="1"/>
          </p:cNvSpPr>
          <p:nvPr/>
        </p:nvSpPr>
        <p:spPr bwMode="auto">
          <a:xfrm flipH="1" flipV="1">
            <a:off x="1371600" y="5372100"/>
            <a:ext cx="2133600" cy="762000"/>
          </a:xfrm>
          <a:prstGeom prst="line">
            <a:avLst/>
          </a:prstGeom>
          <a:noFill/>
          <a:ln w="9525">
            <a:solidFill>
              <a:schemeClr val="tx1"/>
            </a:solidFill>
            <a:round/>
            <a:headE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3027356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fld id="{1120090C-520C-7A4C-AC09-A456543003D0}" type="slidenum">
              <a:rPr lang="en-US"/>
              <a:pPr/>
              <a:t>58</a:t>
            </a:fld>
            <a:endParaRPr lang="en-US"/>
          </a:p>
        </p:txBody>
      </p:sp>
      <p:sp>
        <p:nvSpPr>
          <p:cNvPr id="59394" name="Rectangle 2"/>
          <p:cNvSpPr>
            <a:spLocks noGrp="1" noChangeArrowheads="1"/>
          </p:cNvSpPr>
          <p:nvPr>
            <p:ph type="title"/>
          </p:nvPr>
        </p:nvSpPr>
        <p:spPr/>
        <p:txBody>
          <a:bodyPr/>
          <a:lstStyle/>
          <a:p>
            <a:r>
              <a:rPr lang="en-US"/>
              <a:t>RDBMS Mapping</a:t>
            </a:r>
          </a:p>
        </p:txBody>
      </p:sp>
      <p:sp>
        <p:nvSpPr>
          <p:cNvPr id="59395" name="Rectangle 3"/>
          <p:cNvSpPr>
            <a:spLocks noGrp="1" noChangeArrowheads="1"/>
          </p:cNvSpPr>
          <p:nvPr>
            <p:ph type="body" sz="half" idx="1"/>
          </p:nvPr>
        </p:nvSpPr>
        <p:spPr/>
        <p:txBody>
          <a:bodyPr/>
          <a:lstStyle/>
          <a:p>
            <a:pPr>
              <a:lnSpc>
                <a:spcPct val="90000"/>
              </a:lnSpc>
            </a:pPr>
            <a:r>
              <a:rPr lang="en-US" sz="2000"/>
              <a:t>Horizontal Partitioning</a:t>
            </a:r>
          </a:p>
          <a:p>
            <a:pPr lvl="1">
              <a:lnSpc>
                <a:spcPct val="90000"/>
              </a:lnSpc>
            </a:pPr>
            <a:r>
              <a:rPr lang="en-US" sz="1800"/>
              <a:t>entire object within one table</a:t>
            </a:r>
          </a:p>
          <a:p>
            <a:pPr lvl="1">
              <a:lnSpc>
                <a:spcPct val="90000"/>
              </a:lnSpc>
            </a:pPr>
            <a:r>
              <a:rPr lang="en-US" sz="1800"/>
              <a:t>only one table required to activate object</a:t>
            </a:r>
          </a:p>
          <a:p>
            <a:pPr lvl="1">
              <a:lnSpc>
                <a:spcPct val="90000"/>
              </a:lnSpc>
            </a:pPr>
            <a:r>
              <a:rPr lang="en-US" sz="1800"/>
              <a:t>no unnecessary fields in the table</a:t>
            </a:r>
          </a:p>
          <a:p>
            <a:pPr lvl="1">
              <a:lnSpc>
                <a:spcPct val="90000"/>
              </a:lnSpc>
            </a:pPr>
            <a:r>
              <a:rPr lang="en-US" sz="1800"/>
              <a:t>must search over multiple tables for common properties</a:t>
            </a:r>
          </a:p>
          <a:p>
            <a:pPr>
              <a:lnSpc>
                <a:spcPct val="90000"/>
              </a:lnSpc>
            </a:pPr>
            <a:r>
              <a:rPr lang="en-US" sz="2000"/>
              <a:t>Vertical Partitioning</a:t>
            </a:r>
          </a:p>
          <a:p>
            <a:pPr lvl="1">
              <a:lnSpc>
                <a:spcPct val="90000"/>
              </a:lnSpc>
            </a:pPr>
            <a:r>
              <a:rPr lang="en-US" sz="1800"/>
              <a:t>object spread across different tables</a:t>
            </a:r>
          </a:p>
          <a:p>
            <a:pPr lvl="1">
              <a:lnSpc>
                <a:spcPct val="90000"/>
              </a:lnSpc>
            </a:pPr>
            <a:r>
              <a:rPr lang="en-US" sz="1800"/>
              <a:t>must join several tables to activate object</a:t>
            </a:r>
          </a:p>
          <a:p>
            <a:pPr>
              <a:lnSpc>
                <a:spcPct val="90000"/>
              </a:lnSpc>
            </a:pPr>
            <a:endParaRPr lang="en-US" sz="2000"/>
          </a:p>
        </p:txBody>
      </p:sp>
      <p:sp>
        <p:nvSpPr>
          <p:cNvPr id="59396" name="Rectangle 4"/>
          <p:cNvSpPr>
            <a:spLocks noGrp="1" noChangeArrowheads="1"/>
          </p:cNvSpPr>
          <p:nvPr>
            <p:ph type="body" sz="half" idx="2"/>
          </p:nvPr>
        </p:nvSpPr>
        <p:spPr/>
        <p:txBody>
          <a:bodyPr/>
          <a:lstStyle/>
          <a:p>
            <a:pPr>
              <a:lnSpc>
                <a:spcPct val="90000"/>
              </a:lnSpc>
            </a:pPr>
            <a:r>
              <a:rPr lang="en-US" sz="2000"/>
              <a:t>Vertical Partitioning (cont.)</a:t>
            </a:r>
          </a:p>
          <a:p>
            <a:pPr lvl="1">
              <a:lnSpc>
                <a:spcPct val="90000"/>
              </a:lnSpc>
            </a:pPr>
            <a:r>
              <a:rPr lang="en-US" sz="1800"/>
              <a:t>no unnecessary fields in each table</a:t>
            </a:r>
          </a:p>
          <a:p>
            <a:pPr lvl="1">
              <a:lnSpc>
                <a:spcPct val="90000"/>
              </a:lnSpc>
            </a:pPr>
            <a:r>
              <a:rPr lang="en-US" sz="1800"/>
              <a:t>only need to search over parent tables for common properties</a:t>
            </a:r>
          </a:p>
          <a:p>
            <a:pPr>
              <a:lnSpc>
                <a:spcPct val="90000"/>
              </a:lnSpc>
            </a:pPr>
            <a:r>
              <a:rPr lang="en-US" sz="2000"/>
              <a:t>Unification</a:t>
            </a:r>
          </a:p>
          <a:p>
            <a:pPr lvl="1">
              <a:lnSpc>
                <a:spcPct val="90000"/>
              </a:lnSpc>
            </a:pPr>
            <a:r>
              <a:rPr lang="en-US" sz="1800"/>
              <a:t>entire object within one table</a:t>
            </a:r>
          </a:p>
          <a:p>
            <a:pPr lvl="1">
              <a:lnSpc>
                <a:spcPct val="90000"/>
              </a:lnSpc>
            </a:pPr>
            <a:r>
              <a:rPr lang="en-US" sz="1800"/>
              <a:t>only one table required to activate object</a:t>
            </a:r>
          </a:p>
          <a:p>
            <a:pPr lvl="1">
              <a:lnSpc>
                <a:spcPct val="90000"/>
              </a:lnSpc>
            </a:pPr>
            <a:r>
              <a:rPr lang="en-US" sz="1800"/>
              <a:t>unnecessary fields in the table</a:t>
            </a:r>
          </a:p>
          <a:p>
            <a:pPr lvl="1">
              <a:lnSpc>
                <a:spcPct val="90000"/>
              </a:lnSpc>
            </a:pPr>
            <a:r>
              <a:rPr lang="en-US" sz="1800"/>
              <a:t>all sub-types will be located in a search of the common table</a:t>
            </a:r>
          </a:p>
        </p:txBody>
      </p:sp>
    </p:spTree>
    <p:extLst>
      <p:ext uri="{BB962C8B-B14F-4D97-AF65-F5344CB8AC3E}">
        <p14:creationId xmlns:p14="http://schemas.microsoft.com/office/powerpoint/2010/main" val="10417882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lstStyle/>
          <a:p>
            <a:r>
              <a:rPr lang="en-US" dirty="0" smtClean="0"/>
              <a:t>Persistence Technologies</a:t>
            </a:r>
            <a:endParaRPr lang="en-US" dirty="0"/>
          </a:p>
        </p:txBody>
      </p:sp>
      <p:sp>
        <p:nvSpPr>
          <p:cNvPr id="3" name="Content Placeholder 2"/>
          <p:cNvSpPr>
            <a:spLocks noGrp="1"/>
          </p:cNvSpPr>
          <p:nvPr>
            <p:ph sz="quarter" idx="1"/>
          </p:nvPr>
        </p:nvSpPr>
        <p:spPr>
          <a:xfrm>
            <a:off x="457200" y="1371600"/>
            <a:ext cx="8229600" cy="4709160"/>
          </a:xfrm>
        </p:spPr>
        <p:txBody>
          <a:bodyPr>
            <a:normAutofit fontScale="92500" lnSpcReduction="10000"/>
          </a:bodyPr>
          <a:lstStyle/>
          <a:p>
            <a:r>
              <a:rPr lang="en-US" dirty="0" smtClean="0"/>
              <a:t>Persistence Options</a:t>
            </a:r>
          </a:p>
          <a:p>
            <a:pPr lvl="1"/>
            <a:r>
              <a:rPr lang="en-US" dirty="0" smtClean="0"/>
              <a:t>Serialization</a:t>
            </a:r>
          </a:p>
          <a:p>
            <a:pPr lvl="1"/>
            <a:r>
              <a:rPr lang="en-US" dirty="0" smtClean="0"/>
              <a:t>XML</a:t>
            </a:r>
          </a:p>
          <a:p>
            <a:pPr lvl="1"/>
            <a:r>
              <a:rPr lang="en-US" dirty="0" smtClean="0"/>
              <a:t>Custom file format</a:t>
            </a:r>
          </a:p>
          <a:p>
            <a:pPr lvl="1"/>
            <a:r>
              <a:rPr lang="en-US" dirty="0" smtClean="0"/>
              <a:t>Database</a:t>
            </a:r>
          </a:p>
          <a:p>
            <a:pPr lvl="1"/>
            <a:r>
              <a:rPr lang="en-US" dirty="0" smtClean="0"/>
              <a:t>Cloud storage services (Amazon, Microsoft, Google, …)</a:t>
            </a:r>
          </a:p>
          <a:p>
            <a:pPr lvl="0"/>
            <a:r>
              <a:rPr lang="en-US" dirty="0" smtClean="0"/>
              <a:t>Each of these approaches is appropriate in different contexts</a:t>
            </a:r>
          </a:p>
          <a:p>
            <a:r>
              <a:rPr lang="en-US" dirty="0" smtClean="0"/>
              <a:t>Database advantages</a:t>
            </a:r>
          </a:p>
          <a:p>
            <a:pPr lvl="1"/>
            <a:r>
              <a:rPr lang="en-US" dirty="0" smtClean="0"/>
              <a:t>Easy to use</a:t>
            </a:r>
          </a:p>
          <a:p>
            <a:pPr lvl="1"/>
            <a:r>
              <a:rPr lang="en-US" dirty="0" smtClean="0"/>
              <a:t>Allows incremental updates</a:t>
            </a:r>
          </a:p>
          <a:p>
            <a:pPr lvl="1"/>
            <a:r>
              <a:rPr lang="en-US" dirty="0" smtClean="0"/>
              <a:t>Allows concurrent data sharing by multiple users and programs</a:t>
            </a:r>
          </a:p>
          <a:p>
            <a:r>
              <a:rPr lang="en-US" dirty="0" smtClean="0"/>
              <a:t>Relational Databases are the most common</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r>
              <a:rPr lang="en-US" dirty="0" smtClean="0"/>
              <a:t>Database Management Systems (DBMS)</a:t>
            </a:r>
            <a:endParaRPr lang="en-US" dirty="0"/>
          </a:p>
        </p:txBody>
      </p:sp>
      <p:sp>
        <p:nvSpPr>
          <p:cNvPr id="3" name="Content Placeholder 2"/>
          <p:cNvSpPr>
            <a:spLocks noGrp="1"/>
          </p:cNvSpPr>
          <p:nvPr>
            <p:ph sz="quarter" idx="1"/>
          </p:nvPr>
        </p:nvSpPr>
        <p:spPr/>
        <p:txBody>
          <a:bodyPr>
            <a:normAutofit/>
          </a:bodyPr>
          <a:lstStyle/>
          <a:p>
            <a:pPr lvl="0"/>
            <a:r>
              <a:rPr lang="en-US" dirty="0" smtClean="0"/>
              <a:t>Databases are implemented by software systems called Database Management Systems (DBMS)</a:t>
            </a:r>
          </a:p>
          <a:p>
            <a:pPr lvl="0"/>
            <a:endParaRPr lang="en-US" dirty="0" smtClean="0"/>
          </a:p>
          <a:p>
            <a:pPr lvl="0"/>
            <a:r>
              <a:rPr lang="en-US" dirty="0" smtClean="0"/>
              <a:t>Commonly used Relational DBMS’s include </a:t>
            </a:r>
            <a:r>
              <a:rPr lang="en-US" dirty="0" err="1" smtClean="0"/>
              <a:t>MySQL</a:t>
            </a:r>
            <a:r>
              <a:rPr lang="en-US" dirty="0" smtClean="0"/>
              <a:t>, MS SQL Server, and Oracle</a:t>
            </a:r>
          </a:p>
          <a:p>
            <a:pPr lvl="0"/>
            <a:endParaRPr lang="en-US" dirty="0" smtClean="0"/>
          </a:p>
          <a:p>
            <a:pPr lvl="0"/>
            <a:r>
              <a:rPr lang="en-US" dirty="0" smtClean="0"/>
              <a:t>DBMS’s store data in files in a way that scales to large amounts of data and allows data to be accessed efficiently</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normAutofit fontScale="90000"/>
          </a:bodyPr>
          <a:lstStyle/>
          <a:p>
            <a:r>
              <a:rPr lang="en-US" dirty="0" smtClean="0"/>
              <a:t>Programmatic vs. Interactive Database Access</a:t>
            </a:r>
            <a:endParaRPr lang="en-US" dirty="0"/>
          </a:p>
        </p:txBody>
      </p:sp>
      <p:sp>
        <p:nvSpPr>
          <p:cNvPr id="4" name="Can 3"/>
          <p:cNvSpPr/>
          <p:nvPr/>
        </p:nvSpPr>
        <p:spPr>
          <a:xfrm>
            <a:off x="4137154" y="3962400"/>
            <a:ext cx="1143000" cy="9906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DB</a:t>
            </a:r>
            <a:endParaRPr lang="en-US" dirty="0"/>
          </a:p>
        </p:txBody>
      </p:sp>
      <p:sp>
        <p:nvSpPr>
          <p:cNvPr id="5" name="Rectangle 4"/>
          <p:cNvSpPr/>
          <p:nvPr/>
        </p:nvSpPr>
        <p:spPr>
          <a:xfrm>
            <a:off x="3527554" y="1752600"/>
            <a:ext cx="2362200" cy="1752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4060954" y="1828800"/>
            <a:ext cx="1080745" cy="369332"/>
          </a:xfrm>
          <a:prstGeom prst="rect">
            <a:avLst/>
          </a:prstGeom>
          <a:noFill/>
        </p:spPr>
        <p:txBody>
          <a:bodyPr wrap="none" rtlCol="0">
            <a:spAutoFit/>
          </a:bodyPr>
          <a:lstStyle/>
          <a:p>
            <a:r>
              <a:rPr lang="en-US" dirty="0" smtClean="0"/>
              <a:t>Program</a:t>
            </a:r>
            <a:endParaRPr lang="en-US" dirty="0"/>
          </a:p>
        </p:txBody>
      </p:sp>
      <p:sp>
        <p:nvSpPr>
          <p:cNvPr id="7" name="Rectangle 6"/>
          <p:cNvSpPr/>
          <p:nvPr/>
        </p:nvSpPr>
        <p:spPr>
          <a:xfrm>
            <a:off x="3908554" y="2667000"/>
            <a:ext cx="1501646" cy="6858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8" name="TextBox 7"/>
          <p:cNvSpPr txBox="1"/>
          <p:nvPr/>
        </p:nvSpPr>
        <p:spPr>
          <a:xfrm>
            <a:off x="4060954" y="2819400"/>
            <a:ext cx="1229824" cy="369332"/>
          </a:xfrm>
          <a:prstGeom prst="rect">
            <a:avLst/>
          </a:prstGeom>
          <a:noFill/>
        </p:spPr>
        <p:txBody>
          <a:bodyPr wrap="none" rtlCol="0">
            <a:spAutoFit/>
          </a:bodyPr>
          <a:lstStyle/>
          <a:p>
            <a:r>
              <a:rPr lang="en-US" dirty="0" smtClean="0"/>
              <a:t>DB Driver</a:t>
            </a:r>
            <a:endParaRPr lang="en-US" dirty="0"/>
          </a:p>
        </p:txBody>
      </p:sp>
      <p:sp>
        <p:nvSpPr>
          <p:cNvPr id="9" name="Down Arrow 8"/>
          <p:cNvSpPr/>
          <p:nvPr/>
        </p:nvSpPr>
        <p:spPr>
          <a:xfrm>
            <a:off x="4518154" y="3352800"/>
            <a:ext cx="304800" cy="609600"/>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pic>
        <p:nvPicPr>
          <p:cNvPr id="1027" name="Picture 3" descr="C:\Program Files\Microsoft Office\MEDIA\CAGCAT10\j0195384.wmf"/>
          <p:cNvPicPr>
            <a:picLocks noChangeAspect="1" noChangeArrowheads="1"/>
          </p:cNvPicPr>
          <p:nvPr/>
        </p:nvPicPr>
        <p:blipFill>
          <a:blip r:embed="rId2" cstate="print"/>
          <a:srcRect/>
          <a:stretch>
            <a:fillRect/>
          </a:stretch>
        </p:blipFill>
        <p:spPr bwMode="auto">
          <a:xfrm>
            <a:off x="6532691" y="3733800"/>
            <a:ext cx="1795463" cy="1833563"/>
          </a:xfrm>
          <a:prstGeom prst="rect">
            <a:avLst/>
          </a:prstGeom>
          <a:noFill/>
        </p:spPr>
      </p:pic>
      <p:sp>
        <p:nvSpPr>
          <p:cNvPr id="14" name="Right Arrow 13"/>
          <p:cNvSpPr/>
          <p:nvPr/>
        </p:nvSpPr>
        <p:spPr>
          <a:xfrm flipH="1">
            <a:off x="5280154" y="4191000"/>
            <a:ext cx="1371600" cy="30480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5" name="TextBox 14"/>
          <p:cNvSpPr txBox="1"/>
          <p:nvPr/>
        </p:nvSpPr>
        <p:spPr>
          <a:xfrm>
            <a:off x="6194554" y="3281363"/>
            <a:ext cx="2416046" cy="369332"/>
          </a:xfrm>
          <a:prstGeom prst="rect">
            <a:avLst/>
          </a:prstGeom>
          <a:noFill/>
        </p:spPr>
        <p:txBody>
          <a:bodyPr wrap="none" rtlCol="0">
            <a:spAutoFit/>
          </a:bodyPr>
          <a:lstStyle/>
          <a:p>
            <a:r>
              <a:rPr lang="en-US" dirty="0" smtClean="0"/>
              <a:t>Management Console</a:t>
            </a:r>
            <a:endParaRPr lang="en-US" dirty="0"/>
          </a:p>
        </p:txBody>
      </p:sp>
      <p:sp>
        <p:nvSpPr>
          <p:cNvPr id="16" name="TextBox 15"/>
          <p:cNvSpPr txBox="1"/>
          <p:nvPr/>
        </p:nvSpPr>
        <p:spPr>
          <a:xfrm>
            <a:off x="304800" y="1752600"/>
            <a:ext cx="3124200" cy="3477875"/>
          </a:xfrm>
          <a:prstGeom prst="rect">
            <a:avLst/>
          </a:prstGeom>
          <a:noFill/>
        </p:spPr>
        <p:txBody>
          <a:bodyPr wrap="square" rtlCol="0">
            <a:spAutoFit/>
          </a:bodyPr>
          <a:lstStyle/>
          <a:p>
            <a:r>
              <a:rPr lang="en-US" sz="2000" dirty="0" smtClean="0"/>
              <a:t>Programs can access a database through APIs</a:t>
            </a:r>
          </a:p>
          <a:p>
            <a:r>
              <a:rPr lang="en-US" sz="2000" dirty="0" smtClean="0"/>
              <a:t>such as ADO.NET or JDBC.</a:t>
            </a:r>
          </a:p>
          <a:p>
            <a:endParaRPr lang="en-US" sz="2000" dirty="0" smtClean="0"/>
          </a:p>
          <a:p>
            <a:r>
              <a:rPr lang="en-US" sz="2000" dirty="0" smtClean="0"/>
              <a:t>End users can access a database through an</a:t>
            </a:r>
          </a:p>
          <a:p>
            <a:r>
              <a:rPr lang="en-US" sz="2000" dirty="0" smtClean="0"/>
              <a:t>interactive management application that allows</a:t>
            </a:r>
          </a:p>
          <a:p>
            <a:r>
              <a:rPr lang="en-US" sz="2000" dirty="0" smtClean="0"/>
              <a:t>them to query and modify the database.</a:t>
            </a:r>
            <a:endParaRPr lang="en-US" sz="2000" dirty="0"/>
          </a:p>
        </p:txBody>
      </p:sp>
      <p:sp>
        <p:nvSpPr>
          <p:cNvPr id="17" name="Rectangle 16"/>
          <p:cNvSpPr/>
          <p:nvPr/>
        </p:nvSpPr>
        <p:spPr>
          <a:xfrm>
            <a:off x="3886200" y="2362200"/>
            <a:ext cx="1524000" cy="304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DB API</a:t>
            </a:r>
            <a:endParaRPr lang="en-US" dirty="0">
              <a:solidFill>
                <a:schemeClr val="tx1"/>
              </a:solidFill>
            </a:endParaRP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90600"/>
          </a:xfrm>
        </p:spPr>
        <p:txBody>
          <a:bodyPr>
            <a:normAutofit fontScale="90000"/>
          </a:bodyPr>
          <a:lstStyle/>
          <a:p>
            <a:pPr lvl="0"/>
            <a:r>
              <a:rPr lang="en-US" dirty="0" smtClean="0"/>
              <a:t>Embedded vs. Client/Server</a:t>
            </a:r>
            <a:br>
              <a:rPr lang="en-US" dirty="0" smtClean="0"/>
            </a:br>
            <a:endParaRPr lang="en-US" dirty="0"/>
          </a:p>
        </p:txBody>
      </p:sp>
      <p:sp>
        <p:nvSpPr>
          <p:cNvPr id="4" name="Can 3"/>
          <p:cNvSpPr/>
          <p:nvPr/>
        </p:nvSpPr>
        <p:spPr>
          <a:xfrm>
            <a:off x="1905000" y="3733800"/>
            <a:ext cx="1143000" cy="9906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DB</a:t>
            </a:r>
            <a:endParaRPr lang="en-US" dirty="0"/>
          </a:p>
        </p:txBody>
      </p:sp>
      <p:sp>
        <p:nvSpPr>
          <p:cNvPr id="5" name="Rectangle 4"/>
          <p:cNvSpPr/>
          <p:nvPr/>
        </p:nvSpPr>
        <p:spPr>
          <a:xfrm>
            <a:off x="1295400" y="1219200"/>
            <a:ext cx="2362200" cy="1752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1828800" y="1295400"/>
            <a:ext cx="1080745" cy="369332"/>
          </a:xfrm>
          <a:prstGeom prst="rect">
            <a:avLst/>
          </a:prstGeom>
          <a:noFill/>
        </p:spPr>
        <p:txBody>
          <a:bodyPr wrap="none" rtlCol="0">
            <a:spAutoFit/>
          </a:bodyPr>
          <a:lstStyle/>
          <a:p>
            <a:r>
              <a:rPr lang="en-US" dirty="0" smtClean="0"/>
              <a:t>Program</a:t>
            </a:r>
            <a:endParaRPr lang="en-US" dirty="0"/>
          </a:p>
        </p:txBody>
      </p:sp>
      <p:sp>
        <p:nvSpPr>
          <p:cNvPr id="7" name="Rectangle 6"/>
          <p:cNvSpPr/>
          <p:nvPr/>
        </p:nvSpPr>
        <p:spPr>
          <a:xfrm>
            <a:off x="1676400" y="2133600"/>
            <a:ext cx="1524000" cy="6858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8" name="TextBox 7"/>
          <p:cNvSpPr txBox="1"/>
          <p:nvPr/>
        </p:nvSpPr>
        <p:spPr>
          <a:xfrm>
            <a:off x="1828800" y="2286000"/>
            <a:ext cx="1229824" cy="369332"/>
          </a:xfrm>
          <a:prstGeom prst="rect">
            <a:avLst/>
          </a:prstGeom>
          <a:noFill/>
        </p:spPr>
        <p:txBody>
          <a:bodyPr wrap="none" rtlCol="0">
            <a:spAutoFit/>
          </a:bodyPr>
          <a:lstStyle/>
          <a:p>
            <a:r>
              <a:rPr lang="en-US" dirty="0" smtClean="0"/>
              <a:t>DB Driver</a:t>
            </a:r>
            <a:endParaRPr lang="en-US" dirty="0"/>
          </a:p>
        </p:txBody>
      </p:sp>
      <p:sp>
        <p:nvSpPr>
          <p:cNvPr id="9" name="Down Arrow 8"/>
          <p:cNvSpPr/>
          <p:nvPr/>
        </p:nvSpPr>
        <p:spPr>
          <a:xfrm>
            <a:off x="2286000" y="2819400"/>
            <a:ext cx="304800" cy="914400"/>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0" name="Can 9"/>
          <p:cNvSpPr/>
          <p:nvPr/>
        </p:nvSpPr>
        <p:spPr>
          <a:xfrm>
            <a:off x="5791200" y="5486400"/>
            <a:ext cx="1143000" cy="9906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DB</a:t>
            </a:r>
            <a:endParaRPr lang="en-US" dirty="0"/>
          </a:p>
        </p:txBody>
      </p:sp>
      <p:sp>
        <p:nvSpPr>
          <p:cNvPr id="11" name="Rectangle 10"/>
          <p:cNvSpPr/>
          <p:nvPr/>
        </p:nvSpPr>
        <p:spPr>
          <a:xfrm>
            <a:off x="5181600" y="1219200"/>
            <a:ext cx="2362200" cy="1752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p:cNvSpPr txBox="1"/>
          <p:nvPr/>
        </p:nvSpPr>
        <p:spPr>
          <a:xfrm>
            <a:off x="5715000" y="1295400"/>
            <a:ext cx="1080745" cy="369332"/>
          </a:xfrm>
          <a:prstGeom prst="rect">
            <a:avLst/>
          </a:prstGeom>
          <a:noFill/>
        </p:spPr>
        <p:txBody>
          <a:bodyPr wrap="none" rtlCol="0">
            <a:spAutoFit/>
          </a:bodyPr>
          <a:lstStyle/>
          <a:p>
            <a:r>
              <a:rPr lang="en-US" dirty="0" smtClean="0"/>
              <a:t>Program</a:t>
            </a:r>
            <a:endParaRPr lang="en-US" dirty="0"/>
          </a:p>
        </p:txBody>
      </p:sp>
      <p:sp>
        <p:nvSpPr>
          <p:cNvPr id="13" name="Rectangle 12"/>
          <p:cNvSpPr/>
          <p:nvPr/>
        </p:nvSpPr>
        <p:spPr>
          <a:xfrm>
            <a:off x="5562600" y="2133600"/>
            <a:ext cx="1524000" cy="6858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4" name="TextBox 13"/>
          <p:cNvSpPr txBox="1"/>
          <p:nvPr/>
        </p:nvSpPr>
        <p:spPr>
          <a:xfrm>
            <a:off x="5715000" y="2286000"/>
            <a:ext cx="1229824" cy="369332"/>
          </a:xfrm>
          <a:prstGeom prst="rect">
            <a:avLst/>
          </a:prstGeom>
          <a:noFill/>
        </p:spPr>
        <p:txBody>
          <a:bodyPr wrap="none" rtlCol="0">
            <a:spAutoFit/>
          </a:bodyPr>
          <a:lstStyle/>
          <a:p>
            <a:r>
              <a:rPr lang="en-US" dirty="0" smtClean="0"/>
              <a:t>DB Driver</a:t>
            </a:r>
            <a:endParaRPr lang="en-US" dirty="0"/>
          </a:p>
        </p:txBody>
      </p:sp>
      <p:sp>
        <p:nvSpPr>
          <p:cNvPr id="15" name="Down Arrow 14"/>
          <p:cNvSpPr/>
          <p:nvPr/>
        </p:nvSpPr>
        <p:spPr>
          <a:xfrm>
            <a:off x="6172200" y="2819400"/>
            <a:ext cx="304800" cy="914400"/>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6" name="Rectangle 15"/>
          <p:cNvSpPr/>
          <p:nvPr/>
        </p:nvSpPr>
        <p:spPr>
          <a:xfrm>
            <a:off x="5181600" y="3733800"/>
            <a:ext cx="23622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p:cNvSpPr txBox="1"/>
          <p:nvPr/>
        </p:nvSpPr>
        <p:spPr>
          <a:xfrm>
            <a:off x="5715000" y="3962400"/>
            <a:ext cx="1217000" cy="369332"/>
          </a:xfrm>
          <a:prstGeom prst="rect">
            <a:avLst/>
          </a:prstGeom>
          <a:noFill/>
        </p:spPr>
        <p:txBody>
          <a:bodyPr wrap="none" rtlCol="0">
            <a:spAutoFit/>
          </a:bodyPr>
          <a:lstStyle/>
          <a:p>
            <a:r>
              <a:rPr lang="en-US" dirty="0" smtClean="0"/>
              <a:t>DB Server</a:t>
            </a:r>
            <a:endParaRPr lang="en-US" dirty="0"/>
          </a:p>
        </p:txBody>
      </p:sp>
      <p:sp>
        <p:nvSpPr>
          <p:cNvPr id="18" name="Down Arrow 17"/>
          <p:cNvSpPr/>
          <p:nvPr/>
        </p:nvSpPr>
        <p:spPr>
          <a:xfrm>
            <a:off x="6172200" y="4572000"/>
            <a:ext cx="304800" cy="914400"/>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9" name="TextBox 18"/>
          <p:cNvSpPr txBox="1"/>
          <p:nvPr/>
        </p:nvSpPr>
        <p:spPr>
          <a:xfrm>
            <a:off x="6442216" y="3048000"/>
            <a:ext cx="1101584" cy="369332"/>
          </a:xfrm>
          <a:prstGeom prst="rect">
            <a:avLst/>
          </a:prstGeom>
          <a:noFill/>
        </p:spPr>
        <p:txBody>
          <a:bodyPr wrap="none" rtlCol="0">
            <a:spAutoFit/>
          </a:bodyPr>
          <a:lstStyle/>
          <a:p>
            <a:r>
              <a:rPr lang="en-US" dirty="0" smtClean="0"/>
              <a:t>Network</a:t>
            </a:r>
            <a:endParaRPr lang="en-US" dirty="0"/>
          </a:p>
        </p:txBody>
      </p:sp>
      <p:sp>
        <p:nvSpPr>
          <p:cNvPr id="20" name="TextBox 19"/>
          <p:cNvSpPr txBox="1"/>
          <p:nvPr/>
        </p:nvSpPr>
        <p:spPr>
          <a:xfrm>
            <a:off x="6477000" y="4800600"/>
            <a:ext cx="1917513" cy="369332"/>
          </a:xfrm>
          <a:prstGeom prst="rect">
            <a:avLst/>
          </a:prstGeom>
          <a:noFill/>
        </p:spPr>
        <p:txBody>
          <a:bodyPr wrap="none" rtlCol="0">
            <a:spAutoFit/>
          </a:bodyPr>
          <a:lstStyle/>
          <a:p>
            <a:r>
              <a:rPr lang="en-US" dirty="0" smtClean="0"/>
              <a:t>Local File Access</a:t>
            </a:r>
            <a:endParaRPr lang="en-US" dirty="0"/>
          </a:p>
        </p:txBody>
      </p:sp>
      <p:sp>
        <p:nvSpPr>
          <p:cNvPr id="21" name="TextBox 20"/>
          <p:cNvSpPr txBox="1"/>
          <p:nvPr/>
        </p:nvSpPr>
        <p:spPr>
          <a:xfrm>
            <a:off x="2514600" y="3124200"/>
            <a:ext cx="1917513" cy="369332"/>
          </a:xfrm>
          <a:prstGeom prst="rect">
            <a:avLst/>
          </a:prstGeom>
          <a:noFill/>
        </p:spPr>
        <p:txBody>
          <a:bodyPr wrap="none" rtlCol="0">
            <a:spAutoFit/>
          </a:bodyPr>
          <a:lstStyle/>
          <a:p>
            <a:r>
              <a:rPr lang="en-US" dirty="0" smtClean="0"/>
              <a:t>Local File Access</a:t>
            </a:r>
            <a:endParaRPr lang="en-US" dirty="0"/>
          </a:p>
        </p:txBody>
      </p:sp>
      <p:sp>
        <p:nvSpPr>
          <p:cNvPr id="22" name="TextBox 21"/>
          <p:cNvSpPr txBox="1"/>
          <p:nvPr/>
        </p:nvSpPr>
        <p:spPr>
          <a:xfrm>
            <a:off x="656517" y="4953000"/>
            <a:ext cx="4144083" cy="1015663"/>
          </a:xfrm>
          <a:prstGeom prst="rect">
            <a:avLst/>
          </a:prstGeom>
          <a:noFill/>
        </p:spPr>
        <p:txBody>
          <a:bodyPr wrap="none" rtlCol="0">
            <a:spAutoFit/>
          </a:bodyPr>
          <a:lstStyle/>
          <a:p>
            <a:r>
              <a:rPr lang="en-US" sz="2000" dirty="0" smtClean="0"/>
              <a:t>Some DBMS’s are Embedded only.</a:t>
            </a:r>
          </a:p>
          <a:p>
            <a:r>
              <a:rPr lang="en-US" sz="2000" dirty="0" smtClean="0"/>
              <a:t>Some are Client/Server only.</a:t>
            </a:r>
          </a:p>
          <a:p>
            <a:r>
              <a:rPr lang="en-US" sz="2000" dirty="0" smtClean="0"/>
              <a:t>Some can work in either mode.</a:t>
            </a:r>
            <a:endParaRPr lang="en-US" sz="2000" dirty="0"/>
          </a:p>
        </p:txBody>
      </p:sp>
      <p:cxnSp>
        <p:nvCxnSpPr>
          <p:cNvPr id="30" name="Straight Connector 29"/>
          <p:cNvCxnSpPr/>
          <p:nvPr/>
        </p:nvCxnSpPr>
        <p:spPr>
          <a:xfrm>
            <a:off x="4876800" y="3429000"/>
            <a:ext cx="3048000" cy="0"/>
          </a:xfrm>
          <a:prstGeom prst="line">
            <a:avLst/>
          </a:prstGeom>
          <a:ln w="76200"/>
        </p:spPr>
        <p:style>
          <a:lnRef idx="1">
            <a:schemeClr val="accent3"/>
          </a:lnRef>
          <a:fillRef idx="0">
            <a:schemeClr val="accent3"/>
          </a:fillRef>
          <a:effectRef idx="0">
            <a:schemeClr val="accent3"/>
          </a:effectRef>
          <a:fontRef idx="minor">
            <a:schemeClr val="tx1"/>
          </a:fontRef>
        </p:style>
      </p:cxnSp>
      <p:sp>
        <p:nvSpPr>
          <p:cNvPr id="23" name="Rectangle 22"/>
          <p:cNvSpPr/>
          <p:nvPr/>
        </p:nvSpPr>
        <p:spPr>
          <a:xfrm>
            <a:off x="5562600" y="1828800"/>
            <a:ext cx="1524000" cy="304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DB API</a:t>
            </a:r>
            <a:endParaRPr lang="en-US" dirty="0">
              <a:solidFill>
                <a:schemeClr val="tx1"/>
              </a:solidFill>
            </a:endParaRPr>
          </a:p>
        </p:txBody>
      </p:sp>
      <p:sp>
        <p:nvSpPr>
          <p:cNvPr id="26" name="Rectangle 25"/>
          <p:cNvSpPr/>
          <p:nvPr/>
        </p:nvSpPr>
        <p:spPr>
          <a:xfrm>
            <a:off x="1676400" y="1828800"/>
            <a:ext cx="1524000" cy="304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DB API</a:t>
            </a:r>
            <a:endParaRPr lang="en-US" dirty="0">
              <a:solidFill>
                <a:schemeClr val="tx1"/>
              </a:solidFill>
            </a:endParaRPr>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18098</TotalTime>
  <Words>3687</Words>
  <Application>Microsoft Macintosh PowerPoint</Application>
  <PresentationFormat>On-screen Show (4:3)</PresentationFormat>
  <Paragraphs>849</Paragraphs>
  <Slides>58</Slides>
  <Notes>1</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58</vt:i4>
      </vt:variant>
    </vt:vector>
  </HeadingPairs>
  <TitlesOfParts>
    <vt:vector size="61" baseType="lpstr">
      <vt:lpstr>Origin</vt:lpstr>
      <vt:lpstr>Microsoft Excel Worksheet</vt:lpstr>
      <vt:lpstr>Microsoft Excel 97 - 2004 Worksheet</vt:lpstr>
      <vt:lpstr>Data Persistence</vt:lpstr>
      <vt:lpstr>Persistence Strategies</vt:lpstr>
      <vt:lpstr>Full in-memory object model with bulk updates</vt:lpstr>
      <vt:lpstr>Full in-memory object model with incremental updates </vt:lpstr>
      <vt:lpstr>Partial in-memory model with incremental updates </vt:lpstr>
      <vt:lpstr>Persistence Technologies</vt:lpstr>
      <vt:lpstr>Database Management Systems (DBMS)</vt:lpstr>
      <vt:lpstr>Programmatic vs. Interactive Database Access</vt:lpstr>
      <vt:lpstr>Embedded vs. Client/Server </vt:lpstr>
      <vt:lpstr>Relational Databases</vt:lpstr>
      <vt:lpstr>Book Club Schema</vt:lpstr>
      <vt:lpstr>Book Club Schema</vt:lpstr>
      <vt:lpstr>SQL – Structured Query Language</vt:lpstr>
      <vt:lpstr>SQL Data Types</vt:lpstr>
      <vt:lpstr>SQL Data Types</vt:lpstr>
      <vt:lpstr>SQL Data Types</vt:lpstr>
      <vt:lpstr>SQLite Data Types</vt:lpstr>
      <vt:lpstr>Creating and Deleting Tables</vt:lpstr>
      <vt:lpstr>Modeling Object Relationships</vt:lpstr>
      <vt:lpstr>Modeling Object Relationships</vt:lpstr>
      <vt:lpstr>Inserting Data into Tables</vt:lpstr>
      <vt:lpstr>Queries</vt:lpstr>
      <vt:lpstr>Queries</vt:lpstr>
      <vt:lpstr>Queries</vt:lpstr>
      <vt:lpstr>Queries</vt:lpstr>
      <vt:lpstr>Queries</vt:lpstr>
      <vt:lpstr>Queries</vt:lpstr>
      <vt:lpstr>Updates</vt:lpstr>
      <vt:lpstr>Deletes</vt:lpstr>
      <vt:lpstr>Database Transactions</vt:lpstr>
      <vt:lpstr>Database Transactions</vt:lpstr>
      <vt:lpstr>Programmatic Database Access -  accessing a database from Java</vt:lpstr>
      <vt:lpstr>Load Database Driver</vt:lpstr>
      <vt:lpstr>Open a Database Connection / Start a Transaction</vt:lpstr>
      <vt:lpstr>Execute a Query</vt:lpstr>
      <vt:lpstr>Execute an Update</vt:lpstr>
      <vt:lpstr>Commit or Rollback the Transaction / Close the database connection</vt:lpstr>
      <vt:lpstr>Retrieving Auto-increment IDs</vt:lpstr>
      <vt:lpstr>Data Access Object Pattern</vt:lpstr>
      <vt:lpstr>Data Access Object Pattern</vt:lpstr>
      <vt:lpstr>Data Access Object Pattern</vt:lpstr>
      <vt:lpstr>Data Access Object Pattern</vt:lpstr>
      <vt:lpstr>Book Club Example</vt:lpstr>
      <vt:lpstr>Setting Up SQLite in Eclipse</vt:lpstr>
      <vt:lpstr>At Least Two Methods to Get it Working</vt:lpstr>
      <vt:lpstr>At Least Two Methods to Get it Working</vt:lpstr>
      <vt:lpstr>Installing SQLite3 on Linux</vt:lpstr>
      <vt:lpstr>Installing SQLite3 on a Mac</vt:lpstr>
      <vt:lpstr>Installing SQLite3 on Windows</vt:lpstr>
      <vt:lpstr>Adding the SQLite Manager to Firefox</vt:lpstr>
      <vt:lpstr>Object/RDBMS</vt:lpstr>
      <vt:lpstr>Storing the Objects as Blobs</vt:lpstr>
      <vt:lpstr>Restoring Objects from Blobs </vt:lpstr>
      <vt:lpstr>Using Blobs</vt:lpstr>
      <vt:lpstr>Horizontal Partitioning</vt:lpstr>
      <vt:lpstr>Vertical Partitioning</vt:lpstr>
      <vt:lpstr>Unification</vt:lpstr>
      <vt:lpstr>RDBMS Mapping</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persistence</dc:title>
  <dc:creator>rodham</dc:creator>
  <cp:lastModifiedBy>Quinn Snell</cp:lastModifiedBy>
  <cp:revision>397</cp:revision>
  <dcterms:created xsi:type="dcterms:W3CDTF">2006-08-16T00:00:00Z</dcterms:created>
  <dcterms:modified xsi:type="dcterms:W3CDTF">2013-11-06T08:57:10Z</dcterms:modified>
</cp:coreProperties>
</file>