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63" r:id="rId4"/>
    <p:sldId id="267" r:id="rId5"/>
    <p:sldId id="268" r:id="rId6"/>
    <p:sldId id="265" r:id="rId7"/>
    <p:sldId id="260" r:id="rId8"/>
    <p:sldId id="269" r:id="rId9"/>
    <p:sldId id="266" r:id="rId10"/>
    <p:sldId id="261" r:id="rId11"/>
    <p:sldId id="264" r:id="rId12"/>
    <p:sldId id="259" r:id="rId13"/>
    <p:sldId id="270" r:id="rId1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0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1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E79519B1-727E-4FB5-8764-4D5404636293}" type="datetimeFigureOut">
              <a:rPr lang="en-US"/>
              <a:pPr>
                <a:defRPr/>
              </a:pPr>
              <a:t>5/23/2014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3671499-7A38-43F1-A726-741B68AE9232}" type="slidenum">
              <a:rPr lang="en-US"/>
              <a:pPr>
                <a:defRPr/>
              </a:pPr>
              <a:t>‹#›</a:t>
            </a:fld>
            <a:endParaRPr lang="en-US"/>
          </a:p>
        </p:txBody>
      </p:sp>
    </p:spTree>
    <p:extLst>
      <p:ext uri="{BB962C8B-B14F-4D97-AF65-F5344CB8AC3E}">
        <p14:creationId xmlns:p14="http://schemas.microsoft.com/office/powerpoint/2010/main" val="12584558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2C2C591-F1C0-40F4-835C-27CAD281B933}"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2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71AF85B-1503-466C-AAAF-A01BF81CBD26}"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8B99628-DB44-4D22-AC03-20FA67CECCE8}"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F200135-6652-4C86-A63D-1D1CFCB81CC8}" type="slidenum">
              <a:rPr lang="en-US" smtClean="0"/>
              <a:pPr/>
              <a:t>7</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9A0AD81-AD63-454B-8989-0896380F959F}" type="slidenum">
              <a:rPr lang="en-US" smtClean="0"/>
              <a:pPr/>
              <a:t>10</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3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B74F2CA-FC1B-4D69-BF1C-EAEA9FA91EAB}" type="slidenum">
              <a:rPr lang="en-US" smtClean="0"/>
              <a:pPr/>
              <a:t>11</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D9A0F95-A014-4591-81A1-F5A5FD931A2E}" type="slidenum">
              <a:rPr lang="en-US" smtClean="0"/>
              <a:pPr/>
              <a:t>12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475011-45B1-4592-8C05-A9EB772897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F124CB-3534-460E-98DF-ADFF4A9507C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5D0ACED-1C17-40CB-BE94-E273A2E05CE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C4D4D7-5B81-4949-B2C9-5BFC67E1588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D5C5CE7-C2F7-4B30-8D2B-432F8E87481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4B9E945-EDC5-48AB-A412-9BBD409215D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A1FAA29-6E9B-40A1-82FF-0D5E235E7B7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28F1F24-5F8D-442B-9FDE-38134631F6A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2912C57-BECE-4608-99EE-408391AAC85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1DD1AD7-AEE9-449F-A5BA-0B3970CE2D0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5301DAE-17C3-4F93-81E1-D65FA310656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E364E52-B490-4B8F-8458-4E6C0C389F1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imes New Roman" pitchFamily="18" charset="0"/>
        </a:defRPr>
      </a:lvl2pPr>
      <a:lvl3pPr algn="ctr" rtl="0" eaLnBrk="0" fontAlgn="base" hangingPunct="0">
        <a:spcBef>
          <a:spcPct val="0"/>
        </a:spcBef>
        <a:spcAft>
          <a:spcPct val="0"/>
        </a:spcAft>
        <a:defRPr sz="4000">
          <a:solidFill>
            <a:schemeClr val="tx2"/>
          </a:solidFill>
          <a:latin typeface="Times New Roman" pitchFamily="18" charset="0"/>
        </a:defRPr>
      </a:lvl3pPr>
      <a:lvl4pPr algn="ctr" rtl="0" eaLnBrk="0" fontAlgn="base" hangingPunct="0">
        <a:spcBef>
          <a:spcPct val="0"/>
        </a:spcBef>
        <a:spcAft>
          <a:spcPct val="0"/>
        </a:spcAft>
        <a:defRPr sz="4000">
          <a:solidFill>
            <a:schemeClr val="tx2"/>
          </a:solidFill>
          <a:latin typeface="Times New Roman" pitchFamily="18" charset="0"/>
        </a:defRPr>
      </a:lvl4pPr>
      <a:lvl5pPr algn="ctr" rtl="0" eaLnBrk="0" fontAlgn="base" hangingPunct="0">
        <a:spcBef>
          <a:spcPct val="0"/>
        </a:spcBef>
        <a:spcAft>
          <a:spcPct val="0"/>
        </a:spcAft>
        <a:defRPr sz="4000">
          <a:solidFill>
            <a:schemeClr val="tx2"/>
          </a:solidFill>
          <a:latin typeface="Times New Roman" pitchFamily="18" charset="0"/>
        </a:defRPr>
      </a:lvl5pPr>
      <a:lvl6pPr marL="457200" algn="ctr" rtl="0" fontAlgn="base">
        <a:spcBef>
          <a:spcPct val="0"/>
        </a:spcBef>
        <a:spcAft>
          <a:spcPct val="0"/>
        </a:spcAft>
        <a:defRPr sz="4000">
          <a:solidFill>
            <a:schemeClr val="tx2"/>
          </a:solidFill>
          <a:latin typeface="Times New Roman" pitchFamily="18" charset="0"/>
        </a:defRPr>
      </a:lvl6pPr>
      <a:lvl7pPr marL="914400" algn="ctr" rtl="0" fontAlgn="base">
        <a:spcBef>
          <a:spcPct val="0"/>
        </a:spcBef>
        <a:spcAft>
          <a:spcPct val="0"/>
        </a:spcAft>
        <a:defRPr sz="4000">
          <a:solidFill>
            <a:schemeClr val="tx2"/>
          </a:solidFill>
          <a:latin typeface="Times New Roman" pitchFamily="18" charset="0"/>
        </a:defRPr>
      </a:lvl7pPr>
      <a:lvl8pPr marL="1371600" algn="ctr" rtl="0" fontAlgn="base">
        <a:spcBef>
          <a:spcPct val="0"/>
        </a:spcBef>
        <a:spcAft>
          <a:spcPct val="0"/>
        </a:spcAft>
        <a:defRPr sz="4000">
          <a:solidFill>
            <a:schemeClr val="tx2"/>
          </a:solidFill>
          <a:latin typeface="Times New Roman" pitchFamily="18" charset="0"/>
        </a:defRPr>
      </a:lvl8pPr>
      <a:lvl9pPr marL="1828800" algn="ctr" rtl="0" fontAlgn="base">
        <a:spcBef>
          <a:spcPct val="0"/>
        </a:spcBef>
        <a:spcAft>
          <a:spcPct val="0"/>
        </a:spcAft>
        <a:defRPr sz="40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server.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DependencyInjection/DependencyInjection-SpellingChecker-4.tx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smtClean="0"/>
              <a:t>Designing For Testability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228600"/>
            <a:ext cx="7772400" cy="1143000"/>
          </a:xfrm>
        </p:spPr>
        <p:txBody>
          <a:bodyPr/>
          <a:lstStyle/>
          <a:p>
            <a:pPr eaLnBrk="1" hangingPunct="1"/>
            <a:r>
              <a:rPr lang="en-US" smtClean="0"/>
              <a:t>Provide automation interfaces</a:t>
            </a:r>
          </a:p>
        </p:txBody>
      </p:sp>
      <p:sp>
        <p:nvSpPr>
          <p:cNvPr id="7171" name="Rectangle 3"/>
          <p:cNvSpPr>
            <a:spLocks noGrp="1" noChangeArrowheads="1"/>
          </p:cNvSpPr>
          <p:nvPr>
            <p:ph type="body" idx="1"/>
          </p:nvPr>
        </p:nvSpPr>
        <p:spPr>
          <a:xfrm>
            <a:off x="685800" y="1447800"/>
            <a:ext cx="7620000" cy="4648200"/>
          </a:xfrm>
        </p:spPr>
        <p:txBody>
          <a:bodyPr/>
          <a:lstStyle/>
          <a:p>
            <a:pPr eaLnBrk="1" hangingPunct="1">
              <a:lnSpc>
                <a:spcPct val="90000"/>
              </a:lnSpc>
            </a:pPr>
            <a:r>
              <a:rPr lang="en-US" sz="1800" dirty="0" smtClean="0"/>
              <a:t>Automating </a:t>
            </a:r>
            <a:r>
              <a:rPr lang="en-US" sz="1800" u="sng" dirty="0" smtClean="0"/>
              <a:t>system-level</a:t>
            </a:r>
            <a:r>
              <a:rPr lang="en-US" sz="1800" dirty="0" smtClean="0"/>
              <a:t> tests</a:t>
            </a:r>
          </a:p>
          <a:p>
            <a:pPr eaLnBrk="1" hangingPunct="1">
              <a:lnSpc>
                <a:spcPct val="90000"/>
              </a:lnSpc>
            </a:pPr>
            <a:endParaRPr lang="en-US" sz="1800" dirty="0" smtClean="0"/>
          </a:p>
          <a:p>
            <a:pPr eaLnBrk="1" hangingPunct="1">
              <a:lnSpc>
                <a:spcPct val="90000"/>
              </a:lnSpc>
            </a:pPr>
            <a:r>
              <a:rPr lang="en-US" sz="1800" dirty="0" smtClean="0"/>
              <a:t>When </a:t>
            </a:r>
            <a:r>
              <a:rPr lang="en-US" sz="1800" dirty="0" smtClean="0"/>
              <a:t>possible, </a:t>
            </a:r>
            <a:r>
              <a:rPr lang="en-US" sz="1800" dirty="0" smtClean="0"/>
              <a:t>test </a:t>
            </a:r>
            <a:r>
              <a:rPr lang="en-US" sz="1800" dirty="0" smtClean="0"/>
              <a:t>cases should be </a:t>
            </a:r>
            <a:r>
              <a:rPr lang="en-US" sz="1800" u="sng" dirty="0" smtClean="0"/>
              <a:t>automated</a:t>
            </a:r>
            <a:r>
              <a:rPr lang="en-US" sz="1800" dirty="0" smtClean="0"/>
              <a:t> (i.e., test drivers that run test cases and automatically verify results)</a:t>
            </a:r>
          </a:p>
          <a:p>
            <a:pPr eaLnBrk="1" hangingPunct="1">
              <a:lnSpc>
                <a:spcPct val="90000"/>
              </a:lnSpc>
            </a:pPr>
            <a:endParaRPr lang="en-US" sz="1800" dirty="0" smtClean="0"/>
          </a:p>
          <a:p>
            <a:pPr eaLnBrk="1" hangingPunct="1">
              <a:lnSpc>
                <a:spcPct val="90000"/>
              </a:lnSpc>
            </a:pPr>
            <a:r>
              <a:rPr lang="en-US" sz="1800" dirty="0" smtClean="0"/>
              <a:t>User interfaces often do not lend themselves to automation (especially GUIs)</a:t>
            </a:r>
          </a:p>
          <a:p>
            <a:pPr lvl="1" eaLnBrk="1" hangingPunct="1">
              <a:lnSpc>
                <a:spcPct val="90000"/>
              </a:lnSpc>
            </a:pPr>
            <a:r>
              <a:rPr lang="en-US" sz="1800" dirty="0" smtClean="0"/>
              <a:t>Record and Playback tools</a:t>
            </a:r>
          </a:p>
          <a:p>
            <a:pPr lvl="1" eaLnBrk="1" hangingPunct="1">
              <a:lnSpc>
                <a:spcPct val="90000"/>
              </a:lnSpc>
            </a:pPr>
            <a:r>
              <a:rPr lang="en-US" sz="1800" dirty="0" smtClean="0"/>
              <a:t>Tools that </a:t>
            </a:r>
            <a:r>
              <a:rPr lang="en-US" sz="1800" dirty="0" smtClean="0"/>
              <a:t>let test scripts programmatically </a:t>
            </a:r>
            <a:r>
              <a:rPr lang="en-US" sz="1800" dirty="0" smtClean="0"/>
              <a:t>drive the application by generating simulated UI </a:t>
            </a:r>
            <a:r>
              <a:rPr lang="en-US" sz="1800" dirty="0" smtClean="0"/>
              <a:t>events</a:t>
            </a:r>
          </a:p>
          <a:p>
            <a:pPr lvl="1" eaLnBrk="1" hangingPunct="1">
              <a:lnSpc>
                <a:spcPct val="90000"/>
              </a:lnSpc>
            </a:pPr>
            <a:endParaRPr lang="en-US" sz="1800" dirty="0" smtClean="0"/>
          </a:p>
          <a:p>
            <a:pPr eaLnBrk="1" hangingPunct="1">
              <a:lnSpc>
                <a:spcPct val="90000"/>
              </a:lnSpc>
            </a:pPr>
            <a:r>
              <a:rPr lang="en-US" sz="1800" dirty="0" smtClean="0"/>
              <a:t>Programs can provide “automation interfaces” that allow test </a:t>
            </a:r>
            <a:r>
              <a:rPr lang="en-US" sz="1800" dirty="0" smtClean="0"/>
              <a:t>scripts to </a:t>
            </a:r>
            <a:r>
              <a:rPr lang="en-US" sz="1800" u="sng" dirty="0" smtClean="0"/>
              <a:t>run commands</a:t>
            </a:r>
            <a:r>
              <a:rPr lang="en-US" sz="1800" dirty="0" smtClean="0"/>
              <a:t> and </a:t>
            </a:r>
            <a:r>
              <a:rPr lang="en-US" sz="1800" u="sng" dirty="0" smtClean="0"/>
              <a:t>query application state</a:t>
            </a:r>
            <a:r>
              <a:rPr lang="en-US" sz="1800" dirty="0" smtClean="0"/>
              <a:t> without going through the user interface</a:t>
            </a:r>
          </a:p>
          <a:p>
            <a:pPr eaLnBrk="1" hangingPunct="1">
              <a:lnSpc>
                <a:spcPct val="90000"/>
              </a:lnSpc>
              <a:buFontTx/>
              <a:buNone/>
            </a:pPr>
            <a:r>
              <a:rPr lang="en-US" sz="1800" dirty="0" smtClean="0"/>
              <a:t>	</a:t>
            </a:r>
          </a:p>
          <a:p>
            <a:pPr lvl="1" eaLnBrk="1" hangingPunct="1">
              <a:lnSpc>
                <a:spcPct val="90000"/>
              </a:lnSpc>
            </a:pPr>
            <a:endParaRPr lang="en-US" sz="1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228600"/>
            <a:ext cx="7772400" cy="1143000"/>
          </a:xfrm>
        </p:spPr>
        <p:txBody>
          <a:bodyPr/>
          <a:lstStyle/>
          <a:p>
            <a:pPr eaLnBrk="1" hangingPunct="1"/>
            <a:r>
              <a:rPr lang="en-US" smtClean="0"/>
              <a:t>Provide automation interfaces</a:t>
            </a:r>
          </a:p>
        </p:txBody>
      </p:sp>
      <p:sp>
        <p:nvSpPr>
          <p:cNvPr id="8195" name="Rectangle 3"/>
          <p:cNvSpPr>
            <a:spLocks noGrp="1" noChangeArrowheads="1"/>
          </p:cNvSpPr>
          <p:nvPr>
            <p:ph type="body" idx="1"/>
          </p:nvPr>
        </p:nvSpPr>
        <p:spPr>
          <a:xfrm>
            <a:off x="685800" y="1447800"/>
            <a:ext cx="7620000" cy="4648200"/>
          </a:xfrm>
        </p:spPr>
        <p:txBody>
          <a:bodyPr/>
          <a:lstStyle/>
          <a:p>
            <a:pPr eaLnBrk="1" hangingPunct="1">
              <a:lnSpc>
                <a:spcPct val="90000"/>
              </a:lnSpc>
            </a:pPr>
            <a:r>
              <a:rPr lang="en-US" sz="1800" dirty="0" smtClean="0"/>
              <a:t>Automated test cases can exercise the application through:</a:t>
            </a:r>
          </a:p>
          <a:p>
            <a:pPr lvl="1" eaLnBrk="1" hangingPunct="1">
              <a:lnSpc>
                <a:spcPct val="90000"/>
              </a:lnSpc>
            </a:pPr>
            <a:endParaRPr lang="en-US" sz="1800" dirty="0" smtClean="0"/>
          </a:p>
          <a:p>
            <a:pPr lvl="1" eaLnBrk="1" hangingPunct="1">
              <a:lnSpc>
                <a:spcPct val="90000"/>
              </a:lnSpc>
            </a:pPr>
            <a:r>
              <a:rPr lang="en-US" sz="1800" dirty="0" smtClean="0"/>
              <a:t>A </a:t>
            </a:r>
            <a:r>
              <a:rPr lang="en-US" sz="1800" dirty="0" smtClean="0"/>
              <a:t>command-line interface (CLI)</a:t>
            </a:r>
          </a:p>
          <a:p>
            <a:pPr lvl="2" eaLnBrk="1" hangingPunct="1">
              <a:lnSpc>
                <a:spcPct val="90000"/>
              </a:lnSpc>
            </a:pPr>
            <a:r>
              <a:rPr lang="en-US" sz="1600" dirty="0" err="1">
                <a:latin typeface="Courier New" pitchFamily="49" charset="0"/>
              </a:rPr>
              <a:t>c</a:t>
            </a:r>
            <a:r>
              <a:rPr lang="en-US" sz="1600" dirty="0" err="1" smtClean="0">
                <a:latin typeface="Courier New" pitchFamily="49" charset="0"/>
              </a:rPr>
              <a:t>atan</a:t>
            </a:r>
            <a:r>
              <a:rPr lang="en-US" sz="1600" dirty="0" smtClean="0">
                <a:latin typeface="Courier New" pitchFamily="49" charset="0"/>
              </a:rPr>
              <a:t> place-road &lt;player-index&gt; &lt;edge-location&gt;</a:t>
            </a:r>
            <a:endParaRPr lang="en-US" sz="1600" dirty="0" smtClean="0">
              <a:latin typeface="Courier New" pitchFamily="49" charset="0"/>
            </a:endParaRPr>
          </a:p>
          <a:p>
            <a:pPr lvl="2" eaLnBrk="1" hangingPunct="1">
              <a:lnSpc>
                <a:spcPct val="90000"/>
              </a:lnSpc>
            </a:pPr>
            <a:r>
              <a:rPr lang="en-US" sz="1600" dirty="0" err="1" smtClean="0">
                <a:latin typeface="Courier New" pitchFamily="49" charset="0"/>
              </a:rPr>
              <a:t>catan</a:t>
            </a:r>
            <a:r>
              <a:rPr lang="en-US" sz="1600" dirty="0" smtClean="0">
                <a:latin typeface="Courier New" pitchFamily="49" charset="0"/>
              </a:rPr>
              <a:t> get-hex-contents &lt;hex-location&gt;</a:t>
            </a:r>
            <a:endParaRPr lang="en-US" sz="1600" dirty="0" smtClean="0">
              <a:latin typeface="Courier New" pitchFamily="49" charset="0"/>
            </a:endParaRPr>
          </a:p>
          <a:p>
            <a:pPr lvl="2" eaLnBrk="1" hangingPunct="1">
              <a:lnSpc>
                <a:spcPct val="90000"/>
              </a:lnSpc>
            </a:pPr>
            <a:r>
              <a:rPr lang="en-US" sz="1600" dirty="0" smtClean="0">
                <a:latin typeface="Courier New" pitchFamily="49" charset="0"/>
              </a:rPr>
              <a:t>Etc.</a:t>
            </a:r>
          </a:p>
          <a:p>
            <a:pPr lvl="2" eaLnBrk="1" hangingPunct="1">
              <a:lnSpc>
                <a:spcPct val="90000"/>
              </a:lnSpc>
            </a:pPr>
            <a:endParaRPr lang="en-US" sz="1800" dirty="0" smtClean="0"/>
          </a:p>
          <a:p>
            <a:pPr lvl="1" eaLnBrk="1" hangingPunct="1">
              <a:lnSpc>
                <a:spcPct val="90000"/>
              </a:lnSpc>
            </a:pPr>
            <a:r>
              <a:rPr lang="en-US" sz="1800" dirty="0" smtClean="0"/>
              <a:t>A web-service interface that allows test cases to drive the application remotely</a:t>
            </a:r>
          </a:p>
          <a:p>
            <a:pPr eaLnBrk="1" hangingPunct="1">
              <a:lnSpc>
                <a:spcPct val="90000"/>
              </a:lnSpc>
            </a:pPr>
            <a:endParaRPr lang="en-US" sz="1800" dirty="0" smtClean="0"/>
          </a:p>
          <a:p>
            <a:pPr lvl="1" eaLnBrk="1" hangingPunct="1">
              <a:lnSpc>
                <a:spcPct val="90000"/>
              </a:lnSpc>
            </a:pPr>
            <a:endParaRPr lang="en-US" sz="1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Data generators</a:t>
            </a:r>
          </a:p>
        </p:txBody>
      </p:sp>
      <p:sp>
        <p:nvSpPr>
          <p:cNvPr id="9219" name="Rectangle 3"/>
          <p:cNvSpPr>
            <a:spLocks noGrp="1" noChangeArrowheads="1"/>
          </p:cNvSpPr>
          <p:nvPr>
            <p:ph type="body" idx="1"/>
          </p:nvPr>
        </p:nvSpPr>
        <p:spPr>
          <a:xfrm>
            <a:off x="685800" y="1981200"/>
            <a:ext cx="7772400" cy="3657600"/>
          </a:xfrm>
        </p:spPr>
        <p:txBody>
          <a:bodyPr/>
          <a:lstStyle/>
          <a:p>
            <a:pPr eaLnBrk="1" hangingPunct="1"/>
            <a:r>
              <a:rPr lang="en-US" dirty="0" smtClean="0"/>
              <a:t>Creating large data sets by hand is not feasible</a:t>
            </a:r>
          </a:p>
          <a:p>
            <a:pPr lvl="1" eaLnBrk="1" hangingPunct="1"/>
            <a:r>
              <a:rPr lang="en-US" dirty="0" smtClean="0"/>
              <a:t>Think about trying to manually enter large amounts of item and product data into Inventory Tracker</a:t>
            </a:r>
          </a:p>
          <a:p>
            <a:pPr lvl="1" eaLnBrk="1" hangingPunct="1"/>
            <a:endParaRPr lang="en-US" dirty="0" smtClean="0"/>
          </a:p>
          <a:p>
            <a:pPr eaLnBrk="1" hangingPunct="1"/>
            <a:r>
              <a:rPr lang="en-US" dirty="0" smtClean="0"/>
              <a:t>Data Generator</a:t>
            </a:r>
          </a:p>
          <a:p>
            <a:pPr lvl="1" eaLnBrk="1" hangingPunct="1"/>
            <a:r>
              <a:rPr lang="en-US" dirty="0" smtClean="0"/>
              <a:t>A program that generates large amounts of test data</a:t>
            </a:r>
          </a:p>
          <a:p>
            <a:pPr lvl="1" eaLnBrk="1" hangingPunct="1"/>
            <a:r>
              <a:rPr lang="en-US" dirty="0" smtClean="0"/>
              <a:t>Configuration parameters let the user “shape” the generated data</a:t>
            </a:r>
          </a:p>
          <a:p>
            <a:pPr lvl="1" eaLnBrk="1" hangingPunct="1"/>
            <a:r>
              <a:rPr lang="en-US" dirty="0" smtClean="0"/>
              <a:t>Example: Generate an XML file that can be used with Inventory Tracker’s XML Importer</a:t>
            </a:r>
          </a:p>
          <a:p>
            <a:pPr lvl="1" eaLnBrk="1" hangingPunct="1"/>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dirty="0" smtClean="0"/>
              <a:t>Save/Restore System State</a:t>
            </a:r>
            <a:endParaRPr lang="en-US" dirty="0"/>
          </a:p>
        </p:txBody>
      </p:sp>
      <p:sp>
        <p:nvSpPr>
          <p:cNvPr id="3" name="Content Placeholder 2"/>
          <p:cNvSpPr>
            <a:spLocks noGrp="1"/>
          </p:cNvSpPr>
          <p:nvPr>
            <p:ph idx="1"/>
          </p:nvPr>
        </p:nvSpPr>
        <p:spPr>
          <a:xfrm>
            <a:off x="685800" y="1447800"/>
            <a:ext cx="7772400" cy="4114800"/>
          </a:xfrm>
        </p:spPr>
        <p:txBody>
          <a:bodyPr/>
          <a:lstStyle/>
          <a:p>
            <a:r>
              <a:rPr lang="en-US" dirty="0" smtClean="0"/>
              <a:t>Include ability to save and restore the current state of the system at arbitrary points</a:t>
            </a:r>
          </a:p>
          <a:p>
            <a:r>
              <a:rPr lang="en-US" dirty="0" smtClean="0"/>
              <a:t>This facilitates testing by enabling testers to quickly place the system in a state needed to run certain test cases</a:t>
            </a:r>
          </a:p>
          <a:p>
            <a:r>
              <a:rPr lang="en-US" dirty="0" smtClean="0"/>
              <a:t>This facilitates logging of bugs and subsequent debugging</a:t>
            </a:r>
          </a:p>
          <a:p>
            <a:pPr lvl="1"/>
            <a:r>
              <a:rPr lang="en-US" dirty="0" smtClean="0"/>
              <a:t>When a tester finds a bug, they can save the current state of the system, and attach it to the bug report</a:t>
            </a:r>
          </a:p>
          <a:p>
            <a:pPr lvl="1"/>
            <a:r>
              <a:rPr lang="en-US" dirty="0" smtClean="0"/>
              <a:t>Developers can use the attached state to restore the system to the erroneous state.</a:t>
            </a:r>
          </a:p>
          <a:p>
            <a:r>
              <a:rPr lang="en-US" dirty="0" smtClean="0"/>
              <a:t>EXAMPLE: The following web service APIs from </a:t>
            </a:r>
            <a:r>
              <a:rPr lang="en-US" dirty="0" err="1" smtClean="0"/>
              <a:t>Catan</a:t>
            </a:r>
            <a:endParaRPr lang="en-US" dirty="0" smtClean="0"/>
          </a:p>
          <a:p>
            <a:pPr lvl="1"/>
            <a:r>
              <a:rPr lang="en-US" dirty="0" smtClean="0"/>
              <a:t>/games/save</a:t>
            </a:r>
          </a:p>
          <a:p>
            <a:pPr lvl="1"/>
            <a:r>
              <a:rPr lang="en-US" dirty="0" smtClean="0"/>
              <a:t>/games/load</a:t>
            </a:r>
          </a:p>
          <a:p>
            <a:pPr lvl="1"/>
            <a:r>
              <a:rPr lang="en-US" dirty="0" smtClean="0"/>
              <a:t>/game/reset</a:t>
            </a:r>
          </a:p>
          <a:p>
            <a:pPr lvl="1"/>
            <a:r>
              <a:rPr lang="en-US" dirty="0" smtClean="0"/>
              <a:t>/game/commands (GET and POST)</a:t>
            </a:r>
            <a:endParaRPr lang="en-US" dirty="0"/>
          </a:p>
        </p:txBody>
      </p:sp>
    </p:spTree>
    <p:extLst>
      <p:ext uri="{BB962C8B-B14F-4D97-AF65-F5344CB8AC3E}">
        <p14:creationId xmlns:p14="http://schemas.microsoft.com/office/powerpoint/2010/main" val="3643241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mtClean="0"/>
              <a:t>Designing For Testability</a:t>
            </a:r>
          </a:p>
        </p:txBody>
      </p:sp>
      <p:sp>
        <p:nvSpPr>
          <p:cNvPr id="3075" name="Rectangle 3"/>
          <p:cNvSpPr>
            <a:spLocks noGrp="1" noChangeArrowheads="1"/>
          </p:cNvSpPr>
          <p:nvPr>
            <p:ph type="body" idx="1"/>
          </p:nvPr>
        </p:nvSpPr>
        <p:spPr/>
        <p:txBody>
          <a:bodyPr/>
          <a:lstStyle/>
          <a:p>
            <a:pPr eaLnBrk="1" hangingPunct="1"/>
            <a:r>
              <a:rPr lang="en-US" dirty="0" smtClean="0"/>
              <a:t>Incorporate design features that facilitate testing</a:t>
            </a:r>
          </a:p>
          <a:p>
            <a:pPr eaLnBrk="1" hangingPunct="1"/>
            <a:endParaRPr lang="en-US" dirty="0" smtClean="0"/>
          </a:p>
          <a:p>
            <a:pPr eaLnBrk="1" hangingPunct="1"/>
            <a:r>
              <a:rPr lang="en-US" dirty="0" smtClean="0"/>
              <a:t>Include features to:</a:t>
            </a:r>
          </a:p>
          <a:p>
            <a:pPr lvl="1" eaLnBrk="1" hangingPunct="1"/>
            <a:r>
              <a:rPr lang="en-US" dirty="0" smtClean="0"/>
              <a:t>Support </a:t>
            </a:r>
            <a:r>
              <a:rPr lang="en-US" u="sng" dirty="0" smtClean="0"/>
              <a:t>test automation</a:t>
            </a:r>
            <a:r>
              <a:rPr lang="en-US" dirty="0" smtClean="0"/>
              <a:t> at all levels (unit, integration, system)</a:t>
            </a:r>
          </a:p>
          <a:p>
            <a:pPr lvl="1" eaLnBrk="1" hangingPunct="1"/>
            <a:endParaRPr lang="en-US" dirty="0" smtClean="0"/>
          </a:p>
          <a:p>
            <a:pPr lvl="1" eaLnBrk="1" hangingPunct="1"/>
            <a:r>
              <a:rPr lang="en-US" dirty="0" smtClean="0"/>
              <a:t>Provide </a:t>
            </a:r>
            <a:r>
              <a:rPr lang="en-US" u="sng" dirty="0" smtClean="0"/>
              <a:t>visibility</a:t>
            </a:r>
            <a:r>
              <a:rPr lang="en-US" dirty="0" smtClean="0"/>
              <a:t> into the program’s internal state and activities</a:t>
            </a:r>
          </a:p>
          <a:p>
            <a:pPr lvl="2" eaLnBrk="1" hangingPunct="1"/>
            <a:r>
              <a:rPr lang="en-US" dirty="0" smtClean="0"/>
              <a:t>This allows more specific and accurate bug reports</a:t>
            </a:r>
          </a:p>
          <a:p>
            <a:pPr lvl="2" eaLnBrk="1" hangingPunct="1"/>
            <a:r>
              <a:rPr lang="en-US" dirty="0" smtClean="0"/>
              <a:t>It also helps during debugging</a:t>
            </a:r>
          </a:p>
          <a:p>
            <a:pPr lvl="1" eaLnBrk="1" hangingPunct="1"/>
            <a:endParaRPr lang="en-US" dirty="0" smtClean="0"/>
          </a:p>
          <a:p>
            <a:pPr lvl="1" eaLnBrk="1" hangingPunct="1"/>
            <a:r>
              <a:rPr lang="en-US" dirty="0" smtClean="0"/>
              <a:t>Tools for putting the system in particular states for different testing scenarios, and for saving/restoring the system’s state</a:t>
            </a:r>
            <a:endParaRPr lang="en-US" dirty="0" smtClean="0"/>
          </a:p>
          <a:p>
            <a:pPr lvl="1" eaLnBrk="1" hangingPunct="1"/>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819400" y="-76200"/>
            <a:ext cx="7772400" cy="1143000"/>
          </a:xfrm>
        </p:spPr>
        <p:txBody>
          <a:bodyPr/>
          <a:lstStyle/>
          <a:p>
            <a:pPr eaLnBrk="1" hangingPunct="1"/>
            <a:r>
              <a:rPr lang="en-US" smtClean="0"/>
              <a:t>Logs</a:t>
            </a:r>
          </a:p>
        </p:txBody>
      </p:sp>
      <p:sp>
        <p:nvSpPr>
          <p:cNvPr id="4099" name="Rectangle 5"/>
          <p:cNvSpPr>
            <a:spLocks noChangeArrowheads="1"/>
          </p:cNvSpPr>
          <p:nvPr/>
        </p:nvSpPr>
        <p:spPr bwMode="auto">
          <a:xfrm>
            <a:off x="457200" y="533400"/>
            <a:ext cx="6858000" cy="6124575"/>
          </a:xfrm>
          <a:prstGeom prst="rect">
            <a:avLst/>
          </a:prstGeom>
          <a:noFill/>
          <a:ln w="9525">
            <a:noFill/>
            <a:miter lim="800000"/>
            <a:headEnd/>
            <a:tailEnd/>
          </a:ln>
        </p:spPr>
        <p:txBody>
          <a:bodyPr>
            <a:spAutoFit/>
          </a:bodyPr>
          <a:lstStyle/>
          <a:p>
            <a:r>
              <a:rPr lang="en-US" sz="1400">
                <a:latin typeface="Courier New" pitchFamily="49" charset="0"/>
              </a:rPr>
              <a:t>class Log {</a:t>
            </a:r>
          </a:p>
          <a:p>
            <a:endParaRPr lang="en-US" sz="1400">
              <a:latin typeface="Courier New" pitchFamily="49" charset="0"/>
            </a:endParaRPr>
          </a:p>
          <a:p>
            <a:r>
              <a:rPr lang="en-US" sz="1400">
                <a:latin typeface="Courier New" pitchFamily="49" charset="0"/>
              </a:rPr>
              <a:t>public:</a:t>
            </a:r>
          </a:p>
          <a:p>
            <a:r>
              <a:rPr lang="en-US" sz="1400">
                <a:latin typeface="Courier New" pitchFamily="49" charset="0"/>
              </a:rPr>
              <a:t>    const int DEBUG   = 1;</a:t>
            </a:r>
          </a:p>
          <a:p>
            <a:r>
              <a:rPr lang="en-US" sz="1400">
                <a:latin typeface="Courier New" pitchFamily="49" charset="0"/>
              </a:rPr>
              <a:t>    const int INFO    = 2;</a:t>
            </a:r>
          </a:p>
          <a:p>
            <a:r>
              <a:rPr lang="en-US" sz="1400">
                <a:latin typeface="Courier New" pitchFamily="49" charset="0"/>
              </a:rPr>
              <a:t>    const int WARNING = 3;</a:t>
            </a:r>
          </a:p>
          <a:p>
            <a:r>
              <a:rPr lang="en-US" sz="1400">
                <a:latin typeface="Courier New" pitchFamily="49" charset="0"/>
              </a:rPr>
              <a:t>    const int ERROR   = 4;</a:t>
            </a:r>
          </a:p>
          <a:p>
            <a:r>
              <a:rPr lang="en-US" sz="1400">
                <a:latin typeface="Courier New" pitchFamily="49" charset="0"/>
              </a:rPr>
              <a:t>    const int FATAL   = 5;</a:t>
            </a:r>
          </a:p>
          <a:p>
            <a:endParaRPr lang="en-US" sz="1400">
              <a:latin typeface="Courier New" pitchFamily="49" charset="0"/>
            </a:endParaRPr>
          </a:p>
          <a:p>
            <a:r>
              <a:rPr lang="en-US" sz="1400">
                <a:latin typeface="Courier New" pitchFamily="49" charset="0"/>
              </a:rPr>
              <a:t>    // send log output to the console</a:t>
            </a:r>
          </a:p>
          <a:p>
            <a:r>
              <a:rPr lang="en-US" sz="1400">
                <a:latin typeface="Courier New" pitchFamily="49" charset="0"/>
              </a:rPr>
              <a:t>    Log();                      </a:t>
            </a:r>
          </a:p>
          <a:p>
            <a:r>
              <a:rPr lang="en-US" sz="1400">
                <a:latin typeface="Courier New" pitchFamily="49" charset="0"/>
              </a:rPr>
              <a:t>    // send log output to a file    </a:t>
            </a:r>
          </a:p>
          <a:p>
            <a:r>
              <a:rPr lang="en-US" sz="1400">
                <a:latin typeface="Courier New" pitchFamily="49" charset="0"/>
              </a:rPr>
              <a:t>    Log(const string &amp; file);   </a:t>
            </a:r>
          </a:p>
          <a:p>
            <a:r>
              <a:rPr lang="en-US" sz="1400">
                <a:latin typeface="Courier New" pitchFamily="49" charset="0"/>
              </a:rPr>
              <a:t>    // Send log output to a remote server</a:t>
            </a:r>
          </a:p>
          <a:p>
            <a:r>
              <a:rPr lang="en-US" sz="1400">
                <a:latin typeface="Courier New" pitchFamily="49" charset="0"/>
              </a:rPr>
              <a:t>    Log(const string &amp; serverIpAddress, int serverPort);</a:t>
            </a:r>
          </a:p>
          <a:p>
            <a:endParaRPr lang="en-US" sz="1400">
              <a:latin typeface="Courier New" pitchFamily="49" charset="0"/>
            </a:endParaRPr>
          </a:p>
          <a:p>
            <a:r>
              <a:rPr lang="en-US" sz="1400">
                <a:latin typeface="Courier New" pitchFamily="49" charset="0"/>
              </a:rPr>
              <a:t>    // enable/disable different message types</a:t>
            </a:r>
          </a:p>
          <a:p>
            <a:r>
              <a:rPr lang="en-US" sz="1400">
                <a:latin typeface="Courier New" pitchFamily="49" charset="0"/>
              </a:rPr>
              <a:t>    void EnableMessageType(int type);</a:t>
            </a:r>
          </a:p>
          <a:p>
            <a:r>
              <a:rPr lang="en-US" sz="1400">
                <a:latin typeface="Courier New" pitchFamily="49" charset="0"/>
              </a:rPr>
              <a:t>    void DisableMessageType(int type);</a:t>
            </a:r>
          </a:p>
          <a:p>
            <a:endParaRPr lang="en-US" sz="1400">
              <a:latin typeface="Courier New" pitchFamily="49" charset="0"/>
            </a:endParaRPr>
          </a:p>
          <a:p>
            <a:r>
              <a:rPr lang="en-US" sz="1400">
                <a:latin typeface="Courier New" pitchFamily="49" charset="0"/>
              </a:rPr>
              <a:t>    // Log messages of various types</a:t>
            </a:r>
          </a:p>
          <a:p>
            <a:r>
              <a:rPr lang="en-US" sz="1400">
                <a:latin typeface="Courier New" pitchFamily="49" charset="0"/>
              </a:rPr>
              <a:t>    void Debug(const string &amp; message);</a:t>
            </a:r>
          </a:p>
          <a:p>
            <a:r>
              <a:rPr lang="en-US" sz="1400">
                <a:latin typeface="Courier New" pitchFamily="49" charset="0"/>
              </a:rPr>
              <a:t>    void Info(const string &amp; message);</a:t>
            </a:r>
          </a:p>
          <a:p>
            <a:r>
              <a:rPr lang="en-US" sz="1400">
                <a:latin typeface="Courier New" pitchFamily="49" charset="0"/>
              </a:rPr>
              <a:t>    void Warning(const string &amp; message);</a:t>
            </a:r>
          </a:p>
          <a:p>
            <a:r>
              <a:rPr lang="en-US" sz="1400">
                <a:latin typeface="Courier New" pitchFamily="49" charset="0"/>
              </a:rPr>
              <a:t>    void Error(const string &amp; message);</a:t>
            </a:r>
          </a:p>
          <a:p>
            <a:r>
              <a:rPr lang="en-US" sz="1400">
                <a:latin typeface="Courier New" pitchFamily="49" charset="0"/>
              </a:rPr>
              <a:t>    void Fatal(const string &amp; message);</a:t>
            </a:r>
          </a:p>
          <a:p>
            <a:endParaRPr lang="en-US" sz="1400">
              <a:latin typeface="Courier New" pitchFamily="49" charset="0"/>
            </a:endParaRPr>
          </a:p>
          <a:p>
            <a:r>
              <a:rPr lang="en-US" sz="1400">
                <a:latin typeface="Courier New" pitchFamily="49" charset="0"/>
              </a:rPr>
              <a:t>};</a:t>
            </a:r>
          </a:p>
        </p:txBody>
      </p:sp>
      <p:sp>
        <p:nvSpPr>
          <p:cNvPr id="4100" name="Rectangle 7"/>
          <p:cNvSpPr>
            <a:spLocks noGrp="1" noChangeArrowheads="1"/>
          </p:cNvSpPr>
          <p:nvPr>
            <p:ph type="body" idx="1"/>
          </p:nvPr>
        </p:nvSpPr>
        <p:spPr>
          <a:xfrm>
            <a:off x="4800600" y="1066800"/>
            <a:ext cx="4114800" cy="2286000"/>
          </a:xfrm>
          <a:noFill/>
          <a:ln>
            <a:solidFill>
              <a:schemeClr val="tx1"/>
            </a:solidFill>
          </a:ln>
        </p:spPr>
        <p:txBody>
          <a:bodyPr/>
          <a:lstStyle/>
          <a:p>
            <a:pPr eaLnBrk="1" hangingPunct="1"/>
            <a:r>
              <a:rPr lang="en-US" sz="1800" smtClean="0"/>
              <a:t>Log important events to a log file</a:t>
            </a:r>
          </a:p>
          <a:p>
            <a:pPr eaLnBrk="1" hangingPunct="1"/>
            <a:endParaRPr lang="en-US" sz="1800" smtClean="0"/>
          </a:p>
          <a:p>
            <a:pPr eaLnBrk="1" hangingPunct="1"/>
            <a:r>
              <a:rPr lang="en-US" sz="1800" smtClean="0">
                <a:hlinkClick r:id="rId3" action="ppaction://hlinkfile"/>
              </a:rPr>
              <a:t>Example Log File</a:t>
            </a:r>
            <a:endParaRPr lang="en-US" sz="1800" smtClean="0"/>
          </a:p>
          <a:p>
            <a:pPr eaLnBrk="1" hangingPunct="1"/>
            <a:endParaRPr lang="en-US" sz="1800" smtClean="0"/>
          </a:p>
          <a:p>
            <a:pPr eaLnBrk="1" hangingPunct="1"/>
            <a:r>
              <a:rPr lang="en-US" sz="1800" smtClean="0"/>
              <a:t>Provide a configuration file that allows logging to be turned on and off in different application modules</a:t>
            </a:r>
          </a:p>
          <a:p>
            <a:pPr eaLnBrk="1" hangingPunct="1"/>
            <a:endParaRPr lang="en-US" sz="1800" smtClean="0"/>
          </a:p>
          <a:p>
            <a:pPr eaLnBrk="1" hangingPunct="1"/>
            <a:endParaRPr lang="en-US" sz="18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Logging</a:t>
            </a:r>
            <a:endParaRPr lang="en-US" dirty="0"/>
          </a:p>
        </p:txBody>
      </p:sp>
      <p:sp>
        <p:nvSpPr>
          <p:cNvPr id="3" name="Content Placeholder 2"/>
          <p:cNvSpPr>
            <a:spLocks noGrp="1"/>
          </p:cNvSpPr>
          <p:nvPr>
            <p:ph idx="1"/>
          </p:nvPr>
        </p:nvSpPr>
        <p:spPr>
          <a:xfrm>
            <a:off x="685800" y="1752600"/>
            <a:ext cx="7772400" cy="4114800"/>
          </a:xfrm>
        </p:spPr>
        <p:txBody>
          <a:bodyPr/>
          <a:lstStyle/>
          <a:p>
            <a:r>
              <a:rPr lang="en-US" dirty="0" smtClean="0"/>
              <a:t>Events to consider</a:t>
            </a:r>
          </a:p>
          <a:p>
            <a:pPr lvl="1"/>
            <a:r>
              <a:rPr lang="en-US" sz="1800" dirty="0"/>
              <a:t>Significant processing in a subsystem. </a:t>
            </a:r>
          </a:p>
          <a:p>
            <a:pPr lvl="1"/>
            <a:r>
              <a:rPr lang="en-US" sz="1800" dirty="0"/>
              <a:t>Major system milestones. These include the initialization or shutdown of </a:t>
            </a:r>
            <a:r>
              <a:rPr lang="en-US" sz="1800" dirty="0" smtClean="0"/>
              <a:t>a subsystem </a:t>
            </a:r>
            <a:r>
              <a:rPr lang="en-US" sz="1800" dirty="0"/>
              <a:t>or the establishment of a persistent connection. </a:t>
            </a:r>
          </a:p>
          <a:p>
            <a:pPr lvl="1"/>
            <a:r>
              <a:rPr lang="en-US" sz="1800" dirty="0"/>
              <a:t>Internal interface crossings. </a:t>
            </a:r>
          </a:p>
          <a:p>
            <a:pPr lvl="1"/>
            <a:r>
              <a:rPr lang="en-US" sz="1800" dirty="0"/>
              <a:t>Internal errors. </a:t>
            </a:r>
          </a:p>
          <a:p>
            <a:pPr lvl="1"/>
            <a:r>
              <a:rPr lang="en-US" sz="1800" dirty="0"/>
              <a:t>Unusual events. These may be logged as warnings and a sign of trouble if they </a:t>
            </a:r>
            <a:r>
              <a:rPr lang="en-US" sz="1800" dirty="0" smtClean="0"/>
              <a:t>happen </a:t>
            </a:r>
            <a:r>
              <a:rPr lang="en-US" sz="1800" dirty="0"/>
              <a:t>too often. </a:t>
            </a:r>
          </a:p>
          <a:p>
            <a:pPr lvl="1"/>
            <a:r>
              <a:rPr lang="en-US" sz="1800" dirty="0"/>
              <a:t>Completion of transactions. </a:t>
            </a:r>
          </a:p>
        </p:txBody>
      </p:sp>
    </p:spTree>
    <p:extLst>
      <p:ext uri="{BB962C8B-B14F-4D97-AF65-F5344CB8AC3E}">
        <p14:creationId xmlns:p14="http://schemas.microsoft.com/office/powerpoint/2010/main" val="40301626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Logging</a:t>
            </a:r>
            <a:endParaRPr lang="en-US" dirty="0"/>
          </a:p>
        </p:txBody>
      </p:sp>
      <p:sp>
        <p:nvSpPr>
          <p:cNvPr id="3" name="Content Placeholder 2"/>
          <p:cNvSpPr>
            <a:spLocks noGrp="1"/>
          </p:cNvSpPr>
          <p:nvPr>
            <p:ph idx="1"/>
          </p:nvPr>
        </p:nvSpPr>
        <p:spPr/>
        <p:txBody>
          <a:bodyPr/>
          <a:lstStyle/>
          <a:p>
            <a:r>
              <a:rPr lang="en-US" dirty="0" smtClean="0"/>
              <a:t>When an error occurs, save the ring buffer containing most recent logged events</a:t>
            </a:r>
          </a:p>
          <a:p>
            <a:r>
              <a:rPr lang="en-US" dirty="0" smtClean="0"/>
              <a:t>Include timestamps</a:t>
            </a:r>
          </a:p>
          <a:p>
            <a:r>
              <a:rPr lang="en-US" dirty="0" smtClean="0"/>
              <a:t>Variable logging levels</a:t>
            </a:r>
          </a:p>
          <a:p>
            <a:r>
              <a:rPr lang="en-US" dirty="0" smtClean="0"/>
              <a:t>Take advantage of logging already present</a:t>
            </a:r>
          </a:p>
          <a:p>
            <a:r>
              <a:rPr lang="en-US" dirty="0" smtClean="0"/>
              <a:t>May be able to instrument the executable</a:t>
            </a:r>
          </a:p>
          <a:p>
            <a:endParaRPr lang="en-US" dirty="0"/>
          </a:p>
          <a:p>
            <a:endParaRPr lang="en-US" dirty="0" smtClean="0"/>
          </a:p>
          <a:p>
            <a:r>
              <a:rPr lang="en-US" dirty="0" smtClean="0"/>
              <a:t>Determine how logs correlate to actions in the software</a:t>
            </a:r>
            <a:endParaRPr lang="en-US" dirty="0"/>
          </a:p>
        </p:txBody>
      </p:sp>
    </p:spTree>
    <p:extLst>
      <p:ext uri="{BB962C8B-B14F-4D97-AF65-F5344CB8AC3E}">
        <p14:creationId xmlns:p14="http://schemas.microsoft.com/office/powerpoint/2010/main" val="1253122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MVC</a:t>
            </a:r>
          </a:p>
        </p:txBody>
      </p:sp>
      <p:sp>
        <p:nvSpPr>
          <p:cNvPr id="5123" name="Content Placeholder 2"/>
          <p:cNvSpPr>
            <a:spLocks noGrp="1"/>
          </p:cNvSpPr>
          <p:nvPr>
            <p:ph idx="1"/>
          </p:nvPr>
        </p:nvSpPr>
        <p:spPr/>
        <p:txBody>
          <a:bodyPr/>
          <a:lstStyle/>
          <a:p>
            <a:r>
              <a:rPr lang="en-US" smtClean="0"/>
              <a:t>Using a Model-View-Controller design that separates Views and Controllers into separate classes allows automated testing of Controller logic</a:t>
            </a:r>
          </a:p>
          <a:p>
            <a:endParaRPr lang="en-US" smtClean="0"/>
          </a:p>
          <a:p>
            <a:r>
              <a:rPr lang="en-US" smtClean="0"/>
              <a:t>All code with any GUI library dependencies goes in the Views</a:t>
            </a:r>
          </a:p>
          <a:p>
            <a:r>
              <a:rPr lang="en-US" smtClean="0"/>
              <a:t>All other GUI code goes in the Controllers</a:t>
            </a:r>
          </a:p>
          <a:p>
            <a:endParaRPr lang="en-US" smtClean="0"/>
          </a:p>
          <a:p>
            <a:r>
              <a:rPr lang="en-US" smtClean="0"/>
              <a:t>This allows all GUI code that does not touch the GUI library to be tested in an automated fashion</a:t>
            </a:r>
          </a:p>
          <a:p>
            <a:r>
              <a:rPr lang="en-US" smtClean="0"/>
              <a:t>Test driver passes Controllers “mock” Views that implement the IView interface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smtClean="0"/>
              <a:t>The “Mock Object” design pattern</a:t>
            </a:r>
          </a:p>
        </p:txBody>
      </p:sp>
      <p:sp>
        <p:nvSpPr>
          <p:cNvPr id="6147" name="Rectangle 3"/>
          <p:cNvSpPr>
            <a:spLocks noGrp="1" noChangeArrowheads="1"/>
          </p:cNvSpPr>
          <p:nvPr>
            <p:ph type="body" idx="1"/>
          </p:nvPr>
        </p:nvSpPr>
        <p:spPr/>
        <p:txBody>
          <a:bodyPr/>
          <a:lstStyle/>
          <a:p>
            <a:pPr eaLnBrk="1" hangingPunct="1"/>
            <a:r>
              <a:rPr lang="en-US" dirty="0" smtClean="0"/>
              <a:t>Allows “mock objects” to be inserted anywhere in a program</a:t>
            </a:r>
          </a:p>
          <a:p>
            <a:pPr eaLnBrk="1" hangingPunct="1"/>
            <a:endParaRPr lang="en-US" dirty="0" smtClean="0"/>
          </a:p>
          <a:p>
            <a:pPr eaLnBrk="1" hangingPunct="1"/>
            <a:r>
              <a:rPr lang="en-US" dirty="0" smtClean="0"/>
              <a:t>Allows a class to be isolated from its dependencies during unit testing, or for other reasons (e.g., a class I depend on doesn’t exist yet, or I want to avoid calling it for some reason)</a:t>
            </a:r>
          </a:p>
          <a:p>
            <a:pPr eaLnBrk="1" hangingPunct="1"/>
            <a:endParaRPr lang="en-US" dirty="0" smtClean="0"/>
          </a:p>
          <a:p>
            <a:pPr eaLnBrk="1" hangingPunct="1"/>
            <a:r>
              <a:rPr lang="en-US" dirty="0" smtClean="0"/>
              <a:t>Supports “fault injection”</a:t>
            </a:r>
          </a:p>
          <a:p>
            <a:pPr lvl="1" eaLnBrk="1" hangingPunct="1"/>
            <a:r>
              <a:rPr lang="en-US" dirty="0" smtClean="0"/>
              <a:t>Cause the software to fail at points where it normally wouldn’t to test error handling code</a:t>
            </a:r>
          </a:p>
          <a:p>
            <a:pPr lvl="1" eaLnBrk="1" hangingPunct="1"/>
            <a:endParaRPr lang="en-US" dirty="0" smtClean="0"/>
          </a:p>
          <a:p>
            <a:pPr eaLnBrk="1" hangingPunct="1"/>
            <a:r>
              <a:rPr lang="en-US" dirty="0" smtClean="0"/>
              <a:t>Example: URL Spelling Checker</a:t>
            </a:r>
          </a:p>
          <a:p>
            <a:pPr eaLnBrk="1" hangingPunct="1"/>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8229600" cy="4114800"/>
          </a:xfrm>
        </p:spPr>
        <p:txBody>
          <a:bodyPr/>
          <a:lstStyle/>
          <a:p>
            <a:r>
              <a:rPr lang="en-US" sz="1800" dirty="0" smtClean="0"/>
              <a:t>Mock objects </a:t>
            </a:r>
            <a:r>
              <a:rPr lang="en-US" sz="1800" dirty="0"/>
              <a:t>can simulate the behavior of complex, real (non-mock) objects and are therefore useful when a real object is impractical or impossible to incorporate into a unit test. </a:t>
            </a:r>
            <a:endParaRPr lang="en-US" sz="1800" dirty="0" smtClean="0"/>
          </a:p>
          <a:p>
            <a:r>
              <a:rPr lang="en-US" sz="1800" dirty="0" smtClean="0"/>
              <a:t>If </a:t>
            </a:r>
            <a:r>
              <a:rPr lang="en-US" sz="1800" dirty="0"/>
              <a:t>an object has any of the following characteristics, it may be useful to use a mock object in its place:</a:t>
            </a:r>
          </a:p>
          <a:p>
            <a:pPr lvl="1"/>
            <a:r>
              <a:rPr lang="en-US" sz="1800" dirty="0"/>
              <a:t>supplies non-deterministic results (e.g., </a:t>
            </a:r>
            <a:r>
              <a:rPr lang="en-US" sz="1800" dirty="0" smtClean="0"/>
              <a:t>current </a:t>
            </a:r>
            <a:r>
              <a:rPr lang="en-US" sz="1800" dirty="0"/>
              <a:t>time or </a:t>
            </a:r>
            <a:r>
              <a:rPr lang="en-US" sz="1800" dirty="0" smtClean="0"/>
              <a:t>current </a:t>
            </a:r>
            <a:r>
              <a:rPr lang="en-US" sz="1800" dirty="0"/>
              <a:t>temperature);</a:t>
            </a:r>
          </a:p>
          <a:p>
            <a:pPr lvl="1"/>
            <a:r>
              <a:rPr lang="en-US" sz="1800" dirty="0"/>
              <a:t>has states that are difficult to create or reproduce (e.g., a network error);</a:t>
            </a:r>
          </a:p>
          <a:p>
            <a:pPr lvl="1"/>
            <a:r>
              <a:rPr lang="en-US" sz="1800" dirty="0"/>
              <a:t>is slow (e.g., a complete database, which would have to be </a:t>
            </a:r>
            <a:r>
              <a:rPr lang="en-US" sz="1800" dirty="0" smtClean="0"/>
              <a:t>initialized)</a:t>
            </a:r>
            <a:r>
              <a:rPr lang="en-US" sz="1800" dirty="0"/>
              <a:t>;</a:t>
            </a:r>
          </a:p>
          <a:p>
            <a:pPr lvl="1"/>
            <a:r>
              <a:rPr lang="en-US" sz="1800" dirty="0"/>
              <a:t>does not yet exist or may change behavior;</a:t>
            </a:r>
          </a:p>
          <a:p>
            <a:pPr lvl="1"/>
            <a:r>
              <a:rPr lang="en-US" sz="1800" dirty="0"/>
              <a:t>would have to include information and methods exclusively for testing purposes (and not for its actual task)</a:t>
            </a:r>
            <a:r>
              <a:rPr lang="en-US" sz="1800" dirty="0" smtClean="0"/>
              <a:t>.</a:t>
            </a:r>
          </a:p>
          <a:p>
            <a:r>
              <a:rPr lang="en-US" sz="1800" dirty="0" smtClean="0"/>
              <a:t>Mock object method </a:t>
            </a:r>
            <a:r>
              <a:rPr lang="en-US" sz="1800" dirty="0"/>
              <a:t>implementations </a:t>
            </a:r>
            <a:r>
              <a:rPr lang="en-US" sz="1800" dirty="0" smtClean="0"/>
              <a:t>can contain </a:t>
            </a:r>
            <a:r>
              <a:rPr lang="en-US" sz="1800" dirty="0"/>
              <a:t>assertions of their own. This means that a true mock, in this sense, will examine the context of each call— perhaps checking the order in which its methods are called, perhaps performing tests on the data passed into the method calls as arguments.</a:t>
            </a:r>
          </a:p>
        </p:txBody>
      </p:sp>
      <p:sp>
        <p:nvSpPr>
          <p:cNvPr id="4" name="Rectangle 2"/>
          <p:cNvSpPr>
            <a:spLocks noGrp="1" noChangeArrowheads="1"/>
          </p:cNvSpPr>
          <p:nvPr>
            <p:ph type="title"/>
          </p:nvPr>
        </p:nvSpPr>
        <p:spPr/>
        <p:txBody>
          <a:bodyPr/>
          <a:lstStyle/>
          <a:p>
            <a:pPr eaLnBrk="1" hangingPunct="1"/>
            <a:r>
              <a:rPr lang="en-US" dirty="0" smtClean="0"/>
              <a:t>The “Mock Object” design pattern</a:t>
            </a:r>
          </a:p>
        </p:txBody>
      </p:sp>
    </p:spTree>
    <p:extLst>
      <p:ext uri="{BB962C8B-B14F-4D97-AF65-F5344CB8AC3E}">
        <p14:creationId xmlns:p14="http://schemas.microsoft.com/office/powerpoint/2010/main" val="26830172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Dependency Injection</a:t>
            </a:r>
            <a:endParaRPr lang="en-US" dirty="0"/>
          </a:p>
        </p:txBody>
      </p:sp>
      <p:sp>
        <p:nvSpPr>
          <p:cNvPr id="3" name="Content Placeholder 2"/>
          <p:cNvSpPr>
            <a:spLocks noGrp="1"/>
          </p:cNvSpPr>
          <p:nvPr>
            <p:ph idx="1"/>
          </p:nvPr>
        </p:nvSpPr>
        <p:spPr>
          <a:xfrm>
            <a:off x="685800" y="1752600"/>
            <a:ext cx="7772400" cy="4114800"/>
          </a:xfrm>
        </p:spPr>
        <p:txBody>
          <a:bodyPr/>
          <a:lstStyle/>
          <a:p>
            <a:r>
              <a:rPr lang="en-US" dirty="0" smtClean="0"/>
              <a:t>Technique that allows “mock objects” to be inserted anywhere in a program</a:t>
            </a:r>
          </a:p>
          <a:p>
            <a:pPr lvl="1"/>
            <a:r>
              <a:rPr lang="en-US" dirty="0" smtClean="0"/>
              <a:t>Easier to implement than the Mock Object pattern</a:t>
            </a:r>
          </a:p>
          <a:p>
            <a:r>
              <a:rPr lang="en-US" dirty="0" smtClean="0"/>
              <a:t>Choose a “Dependency Injection Container”</a:t>
            </a:r>
          </a:p>
          <a:p>
            <a:pPr lvl="1"/>
            <a:r>
              <a:rPr lang="en-US" dirty="0" err="1" smtClean="0"/>
              <a:t>Ninject</a:t>
            </a:r>
            <a:r>
              <a:rPr lang="en-US" dirty="0" smtClean="0"/>
              <a:t>, Google </a:t>
            </a:r>
            <a:r>
              <a:rPr lang="en-US" dirty="0" err="1" smtClean="0"/>
              <a:t>Guice</a:t>
            </a:r>
            <a:r>
              <a:rPr lang="en-US" dirty="0" smtClean="0"/>
              <a:t>, etc.</a:t>
            </a:r>
          </a:p>
          <a:p>
            <a:r>
              <a:rPr lang="en-US" dirty="0" smtClean="0"/>
              <a:t>Configure your dependency injection container with a mapping from abstract interfaces to concrete classes that implement them</a:t>
            </a:r>
          </a:p>
          <a:p>
            <a:r>
              <a:rPr lang="en-US" dirty="0" smtClean="0"/>
              <a:t>Create objects by asking the dependency injection container for an implementation of an abstract interface</a:t>
            </a:r>
          </a:p>
          <a:p>
            <a:r>
              <a:rPr lang="en-US" dirty="0" smtClean="0"/>
              <a:t>Allows program code to depend on abstract interfaces, and not on concrete classes</a:t>
            </a:r>
          </a:p>
          <a:p>
            <a:r>
              <a:rPr lang="en-US" dirty="0" smtClean="0"/>
              <a:t>Allows mock objects to be easily inserted anywhere in the code</a:t>
            </a:r>
          </a:p>
          <a:p>
            <a:r>
              <a:rPr lang="en-US" dirty="0" smtClean="0">
                <a:hlinkClick r:id="rId2" action="ppaction://hlinkfile"/>
              </a:rPr>
              <a:t>Dependency Injection Example</a:t>
            </a: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7500</TotalTime>
  <Words>1093</Words>
  <Application>Microsoft Office PowerPoint</Application>
  <PresentationFormat>On-screen Show (4:3)</PresentationFormat>
  <Paragraphs>145</Paragraphs>
  <Slides>13</Slides>
  <Notes>7</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Designing For Testability</vt:lpstr>
      <vt:lpstr>Designing For Testability</vt:lpstr>
      <vt:lpstr>Logs</vt:lpstr>
      <vt:lpstr>Logging</vt:lpstr>
      <vt:lpstr>Logging</vt:lpstr>
      <vt:lpstr>MVC</vt:lpstr>
      <vt:lpstr>The “Mock Object” design pattern</vt:lpstr>
      <vt:lpstr>The “Mock Object” design pattern</vt:lpstr>
      <vt:lpstr>Dependency Injection</vt:lpstr>
      <vt:lpstr>Provide automation interfaces</vt:lpstr>
      <vt:lpstr>Provide automation interfaces</vt:lpstr>
      <vt:lpstr>Data generators</vt:lpstr>
      <vt:lpstr>Save/Restore System State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rodham</dc:creator>
  <cp:lastModifiedBy>rodham</cp:lastModifiedBy>
  <cp:revision>908</cp:revision>
  <dcterms:created xsi:type="dcterms:W3CDTF">1601-01-01T00:00:00Z</dcterms:created>
  <dcterms:modified xsi:type="dcterms:W3CDTF">2014-05-23T15:14:51Z</dcterms:modified>
</cp:coreProperties>
</file>