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84" r:id="rId4"/>
    <p:sldId id="285" r:id="rId5"/>
    <p:sldId id="286" r:id="rId6"/>
    <p:sldId id="294" r:id="rId7"/>
    <p:sldId id="287" r:id="rId8"/>
    <p:sldId id="289" r:id="rId9"/>
    <p:sldId id="288" r:id="rId10"/>
    <p:sldId id="290" r:id="rId11"/>
    <p:sldId id="291" r:id="rId12"/>
    <p:sldId id="324" r:id="rId13"/>
    <p:sldId id="314" r:id="rId14"/>
    <p:sldId id="316" r:id="rId15"/>
    <p:sldId id="317" r:id="rId16"/>
    <p:sldId id="318" r:id="rId17"/>
    <p:sldId id="292" r:id="rId18"/>
    <p:sldId id="293" r:id="rId19"/>
    <p:sldId id="295" r:id="rId20"/>
    <p:sldId id="315" r:id="rId21"/>
    <p:sldId id="319" r:id="rId22"/>
    <p:sldId id="296" r:id="rId23"/>
    <p:sldId id="297" r:id="rId24"/>
    <p:sldId id="298" r:id="rId25"/>
    <p:sldId id="299" r:id="rId26"/>
    <p:sldId id="323" r:id="rId27"/>
    <p:sldId id="300" r:id="rId28"/>
    <p:sldId id="320" r:id="rId29"/>
    <p:sldId id="303" r:id="rId30"/>
    <p:sldId id="301" r:id="rId31"/>
    <p:sldId id="302" r:id="rId32"/>
    <p:sldId id="304" r:id="rId33"/>
    <p:sldId id="306" r:id="rId34"/>
    <p:sldId id="307" r:id="rId35"/>
    <p:sldId id="308" r:id="rId36"/>
    <p:sldId id="309" r:id="rId37"/>
    <p:sldId id="305" r:id="rId38"/>
    <p:sldId id="310" r:id="rId39"/>
    <p:sldId id="311" r:id="rId40"/>
    <p:sldId id="321" r:id="rId41"/>
    <p:sldId id="312" r:id="rId42"/>
    <p:sldId id="313" r:id="rId43"/>
    <p:sldId id="322" r:id="rId4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00" autoAdjust="0"/>
  </p:normalViewPr>
  <p:slideViewPr>
    <p:cSldViewPr>
      <p:cViewPr varScale="1">
        <p:scale>
          <a:sx n="74" d="100"/>
          <a:sy n="74" d="100"/>
        </p:scale>
        <p:origin x="-168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8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5A4D8F0-0811-4F84-AFC9-AE0136AFB09A}" type="datetimeFigureOut">
              <a:rPr lang="en-US"/>
              <a:pPr>
                <a:defRPr/>
              </a:pPr>
              <a:t>10/26/2012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74CEC23-3873-4349-B872-B197D7EA0AC0}" type="slidenum">
              <a:rPr lang="en-US"/>
              <a:pPr>
                <a:defRPr/>
              </a:pPr>
              <a:t>‹#›</a:t>
            </a:fld>
            <a:endParaRPr lang="en-US"/>
          </a:p>
        </p:txBody>
      </p:sp>
    </p:spTree>
    <p:extLst>
      <p:ext uri="{BB962C8B-B14F-4D97-AF65-F5344CB8AC3E}">
        <p14:creationId xmlns:p14="http://schemas.microsoft.com/office/powerpoint/2010/main" val="17900650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B085FF-EBC7-468D-AB3F-3993B1EB5D32}"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1F146B-1065-4619-B4FA-B472B6D61B27}"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B2A3B2-3F27-4FC5-8543-AB018C5ECC06}"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AB6F3E-A3C1-4C0B-AAC0-97654B08D1E0}"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3BAEAA-3C15-42F7-BD6B-D7797F15C11E}"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FB1C6E-05F0-4599-9B1D-CDA6C41DC19A}"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CB2F20-1E96-4AE9-85FD-2CA15313075C}"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65D598-BF33-40FC-811E-68447B47BA65}"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C2ED28-2859-45EF-8A21-ABD5DB14C96C}"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53950F-E7B2-4FBE-9679-84A202E58D82}"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4CF62A-A77F-4F90-8AB1-9A10CB346E40}"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EE7703-3A21-4E5E-9659-8118B5650013}"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8B98FF-C050-42B3-86E2-C3A29661C7AA}"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34432A-5DD1-46A6-9E22-212720C41C27}"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FDF9BF-04A1-4416-8E2E-2BCA48493857}"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72B3CA-91D1-4923-96F0-3E2C105DBC0D}"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33DE63-5619-4283-8623-4FF229D1E2CB}"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9DCCF0-C4C8-45E8-AAF2-7B3B13328B04}"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2ECDE2-4F31-4581-A5FE-E3D1C915833E}"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34D211-42D2-460E-9185-FE699502858B}"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E18AE5-082E-4B2E-B413-D8444AF97E8A}"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AE3A27-1DAA-481C-BB3B-FDD6158A1998}"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9DE344-CCCE-44FD-A961-AD0AD270467B}"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CD3D22-DA14-48E4-A7C3-69AA96A62FBE}"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4DBE88-3F90-4896-A634-66A1C727BEE7}"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EX: </a:t>
            </a:r>
            <a:r>
              <a:rPr lang="en-US" dirty="0" err="1" smtClean="0"/>
              <a:t>Nvidia</a:t>
            </a:r>
            <a:r>
              <a:rPr lang="en-US" dirty="0" smtClean="0"/>
              <a:t> graphics chips specified with software simulation.  Real chip compared back-to-back with simulation to verify implementation.</a:t>
            </a:r>
          </a:p>
          <a:p>
            <a:pPr eaLnBrk="1" hangingPunct="1">
              <a:spcBef>
                <a:spcPct val="0"/>
              </a:spcBef>
            </a:pPr>
            <a:r>
              <a:rPr lang="en-US" dirty="0" smtClean="0"/>
              <a:t>EX: Database drivers</a:t>
            </a:r>
          </a:p>
          <a:p>
            <a:pPr eaLnBrk="1" hangingPunct="1">
              <a:spcBef>
                <a:spcPct val="0"/>
              </a:spcBef>
            </a:pPr>
            <a:r>
              <a:rPr lang="en-US" dirty="0" smtClean="0"/>
              <a:t>EX: Web Crawler in 240</a:t>
            </a:r>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EF87D4-D787-48CA-978F-94A456D144AB}"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519006-F20F-44E2-8A51-FEC3AE24983D}"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4A1DE9-23E6-4ECE-B87E-266548BEFA90}"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0B1EF4-4896-412F-9A53-CB578D683ADF}"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52725F-FD79-4C0F-9FD4-C71EB641A778}"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F5B9CA-0E31-4FD3-A6E7-04D1943BD58C}"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DFEA1B-BB35-42AE-9853-4A190A756E43}"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C559F6-A73C-462F-BD91-D5616C9EBEF5}" type="slidenum">
              <a:rPr lang="en-US" smtClean="0"/>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C8D88F-53BE-481F-9980-E692213B2C22}"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2AD481-ED8E-47FA-A2C8-7B62340AD125}" type="slidenum">
              <a:rPr lang="en-US" smtClean="0"/>
              <a:pPr/>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EA7EF7A-A71D-44AE-946A-32240C61BED2}" type="slidenum">
              <a:rPr lang="en-US" smtClean="0"/>
              <a:pPr/>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4E85F4-FF9A-497C-8BF6-96E5692490E0}" type="slidenum">
              <a:rPr lang="en-US" smtClean="0"/>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2C9CFF-8D0D-4B9C-BD53-BDD1B74EFE20}" type="slidenum">
              <a:rPr lang="en-US" smtClean="0"/>
              <a:pPr/>
              <a:t>43</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261AB5-68FC-4A1D-854D-AC7CCF6500D8}"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BAA529-CEA0-4A9A-A9AD-D2BF3DC6401F}"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A5D77C-859E-4411-8E4E-9F96C9452FE3}"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B6C7D2-F78C-433E-8F69-796B764401CF}"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3F421C-ED33-430C-ACCA-6867F6B7D6FC}"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275509-F19E-4288-B7DD-6137BDD98B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FCD845-66B2-48A6-8EEF-5FFBB1CAD46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95A70C-FBC2-4405-9640-EB98E092823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34ECE2-6857-4996-8188-212DF8EEEB8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A33A3F-6E87-465E-BB5F-F3AFC5F8852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82560E-6910-4B7E-9E91-102A639D5FA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0AA5A97-E133-42BD-BD8F-A894B25505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8D2472-9A5F-46AE-88F4-F735B8B43CF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324C33F-F261-48EA-B10B-B1B71072218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AA15356-4492-41FE-B453-56021EE4D37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49B93C6-4908-4154-AA6B-1E4B078211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478E5BB-6D89-4DDE-B92A-047D02C96F6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B27A612-93DE-488D-B133-719F48573B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fontAlgn="base">
        <a:spcBef>
          <a:spcPct val="0"/>
        </a:spcBef>
        <a:spcAft>
          <a:spcPct val="0"/>
        </a:spcAft>
        <a:defRPr sz="4000">
          <a:solidFill>
            <a:schemeClr val="tx2"/>
          </a:solidFill>
          <a:latin typeface="Times New Roman" pitchFamily="18" charset="0"/>
        </a:defRPr>
      </a:lvl6pPr>
      <a:lvl7pPr marL="914400" algn="ctr" rtl="0" fontAlgn="base">
        <a:spcBef>
          <a:spcPct val="0"/>
        </a:spcBef>
        <a:spcAft>
          <a:spcPct val="0"/>
        </a:spcAft>
        <a:defRPr sz="4000">
          <a:solidFill>
            <a:schemeClr val="tx2"/>
          </a:solidFill>
          <a:latin typeface="Times New Roman" pitchFamily="18" charset="0"/>
        </a:defRPr>
      </a:lvl7pPr>
      <a:lvl8pPr marL="1371600" algn="ctr" rtl="0" fontAlgn="base">
        <a:spcBef>
          <a:spcPct val="0"/>
        </a:spcBef>
        <a:spcAft>
          <a:spcPct val="0"/>
        </a:spcAft>
        <a:defRPr sz="4000">
          <a:solidFill>
            <a:schemeClr val="tx2"/>
          </a:solidFill>
          <a:latin typeface="Times New Roman" pitchFamily="18" charset="0"/>
        </a:defRPr>
      </a:lvl8pPr>
      <a:lvl9pPr marL="1828800" algn="ctr" rtl="0" fontAlgn="base">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StringOperations.pdf"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StringOperationsSolution.pdf"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BlackBoxExample-2.pdf"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NextDateExample.pdf"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BlackBoxExample-1.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mtClean="0"/>
              <a:t>Black Box Testing</a:t>
            </a:r>
          </a:p>
        </p:txBody>
      </p:sp>
      <p:sp>
        <p:nvSpPr>
          <p:cNvPr id="2051" name="Rectangle 8"/>
          <p:cNvSpPr>
            <a:spLocks noChangeArrowheads="1"/>
          </p:cNvSpPr>
          <p:nvPr/>
        </p:nvSpPr>
        <p:spPr bwMode="auto">
          <a:xfrm>
            <a:off x="1524000" y="3581400"/>
            <a:ext cx="6400800" cy="762000"/>
          </a:xfrm>
          <a:prstGeom prst="rect">
            <a:avLst/>
          </a:prstGeom>
          <a:noFill/>
          <a:ln w="9525">
            <a:noFill/>
            <a:miter lim="800000"/>
            <a:headEnd/>
            <a:tailEnd/>
          </a:ln>
        </p:spPr>
        <p:txBody>
          <a:bodyPr/>
          <a:lstStyle/>
          <a:p>
            <a:pPr algn="ctr">
              <a:lnSpc>
                <a:spcPct val="80000"/>
              </a:lnSpc>
              <a:spcBef>
                <a:spcPct val="20000"/>
              </a:spcBef>
            </a:pPr>
            <a:r>
              <a:rPr lang="en-US" sz="1400"/>
              <a:t>Sources: </a:t>
            </a:r>
          </a:p>
          <a:p>
            <a:pPr algn="ctr">
              <a:lnSpc>
                <a:spcPct val="80000"/>
              </a:lnSpc>
              <a:spcBef>
                <a:spcPct val="20000"/>
              </a:spcBef>
            </a:pPr>
            <a:r>
              <a:rPr lang="en-US" sz="1400"/>
              <a:t>Code Complete, 2</a:t>
            </a:r>
            <a:r>
              <a:rPr lang="en-US" sz="1400" baseline="30000"/>
              <a:t>nd</a:t>
            </a:r>
            <a:r>
              <a:rPr lang="en-US" sz="1400"/>
              <a:t> Ed., Steve McConnell</a:t>
            </a:r>
          </a:p>
          <a:p>
            <a:pPr algn="ctr">
              <a:lnSpc>
                <a:spcPct val="80000"/>
              </a:lnSpc>
              <a:spcBef>
                <a:spcPct val="20000"/>
              </a:spcBef>
            </a:pPr>
            <a:r>
              <a:rPr lang="en-US" sz="1400"/>
              <a:t>Software Engineering, 5</a:t>
            </a:r>
            <a:r>
              <a:rPr lang="en-US" sz="1400" baseline="30000"/>
              <a:t>th</a:t>
            </a:r>
            <a:r>
              <a:rPr lang="en-US" sz="1400"/>
              <a:t> Ed., Roger Pressman</a:t>
            </a:r>
          </a:p>
          <a:p>
            <a:pPr algn="ctr">
              <a:lnSpc>
                <a:spcPct val="80000"/>
              </a:lnSpc>
              <a:spcBef>
                <a:spcPct val="20000"/>
              </a:spcBef>
            </a:pPr>
            <a:r>
              <a:rPr lang="en-US" sz="1400"/>
              <a:t>Testing Computer Software, 2</a:t>
            </a:r>
            <a:r>
              <a:rPr lang="en-US" sz="1400" baseline="30000"/>
              <a:t>nd</a:t>
            </a:r>
            <a:r>
              <a:rPr lang="en-US" sz="1400"/>
              <a:t> Ed., Cem Kaner, et. Al.</a:t>
            </a:r>
          </a:p>
          <a:p>
            <a:pPr algn="ctr">
              <a:lnSpc>
                <a:spcPct val="80000"/>
              </a:lnSpc>
              <a:spcBef>
                <a:spcPct val="20000"/>
              </a:spcBef>
            </a:pPr>
            <a:endParaRPr lang="en-US" sz="1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val 2"/>
          <p:cNvSpPr>
            <a:spLocks noChangeArrowheads="1"/>
          </p:cNvSpPr>
          <p:nvPr/>
        </p:nvSpPr>
        <p:spPr bwMode="auto">
          <a:xfrm>
            <a:off x="2590800" y="2667000"/>
            <a:ext cx="4038600" cy="3733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67" name="Line 3"/>
          <p:cNvSpPr>
            <a:spLocks noChangeShapeType="1"/>
          </p:cNvSpPr>
          <p:nvPr/>
        </p:nvSpPr>
        <p:spPr bwMode="auto">
          <a:xfrm>
            <a:off x="4267200" y="2667000"/>
            <a:ext cx="0" cy="3733800"/>
          </a:xfrm>
          <a:prstGeom prst="line">
            <a:avLst/>
          </a:prstGeom>
          <a:noFill/>
          <a:ln w="38100">
            <a:solidFill>
              <a:srgbClr val="FFFF00"/>
            </a:solidFill>
            <a:round/>
            <a:headEnd/>
            <a:tailEnd/>
          </a:ln>
        </p:spPr>
        <p:txBody>
          <a:bodyPr/>
          <a:lstStyle/>
          <a:p>
            <a:endParaRPr lang="en-US"/>
          </a:p>
        </p:txBody>
      </p:sp>
      <p:sp>
        <p:nvSpPr>
          <p:cNvPr id="11268" name="Text Box 4"/>
          <p:cNvSpPr txBox="1">
            <a:spLocks noChangeArrowheads="1"/>
          </p:cNvSpPr>
          <p:nvPr/>
        </p:nvSpPr>
        <p:spPr bwMode="auto">
          <a:xfrm>
            <a:off x="4876800" y="4114800"/>
            <a:ext cx="860425" cy="457200"/>
          </a:xfrm>
          <a:prstGeom prst="rect">
            <a:avLst/>
          </a:prstGeom>
          <a:noFill/>
          <a:ln w="9525">
            <a:noFill/>
            <a:miter lim="800000"/>
            <a:headEnd/>
            <a:tailEnd/>
          </a:ln>
        </p:spPr>
        <p:txBody>
          <a:bodyPr wrap="none">
            <a:spAutoFit/>
          </a:bodyPr>
          <a:lstStyle/>
          <a:p>
            <a:r>
              <a:rPr lang="en-US"/>
              <a:t>Valid</a:t>
            </a:r>
          </a:p>
        </p:txBody>
      </p:sp>
      <p:sp>
        <p:nvSpPr>
          <p:cNvPr id="11269" name="Text Box 5"/>
          <p:cNvSpPr txBox="1">
            <a:spLocks noChangeArrowheads="1"/>
          </p:cNvSpPr>
          <p:nvPr/>
        </p:nvSpPr>
        <p:spPr bwMode="auto">
          <a:xfrm>
            <a:off x="3048000" y="4114800"/>
            <a:ext cx="1046163" cy="457200"/>
          </a:xfrm>
          <a:prstGeom prst="rect">
            <a:avLst/>
          </a:prstGeom>
          <a:noFill/>
          <a:ln w="9525">
            <a:noFill/>
            <a:miter lim="800000"/>
            <a:headEnd/>
            <a:tailEnd/>
          </a:ln>
        </p:spPr>
        <p:txBody>
          <a:bodyPr wrap="none">
            <a:spAutoFit/>
          </a:bodyPr>
          <a:lstStyle/>
          <a:p>
            <a:r>
              <a:rPr lang="en-US"/>
              <a:t>Invalid</a:t>
            </a:r>
          </a:p>
        </p:txBody>
      </p:sp>
      <p:sp>
        <p:nvSpPr>
          <p:cNvPr id="11270" name="Rectangle 6"/>
          <p:cNvSpPr>
            <a:spLocks noGrp="1" noChangeArrowheads="1"/>
          </p:cNvSpPr>
          <p:nvPr>
            <p:ph type="title"/>
          </p:nvPr>
        </p:nvSpPr>
        <p:spPr/>
        <p:txBody>
          <a:bodyPr/>
          <a:lstStyle/>
          <a:p>
            <a:pPr eaLnBrk="1" hangingPunct="1"/>
            <a:r>
              <a:rPr lang="en-US" smtClean="0"/>
              <a:t>Equivalence Partitioning</a:t>
            </a:r>
          </a:p>
        </p:txBody>
      </p:sp>
      <p:sp>
        <p:nvSpPr>
          <p:cNvPr id="11271" name="Rectangle 7"/>
          <p:cNvSpPr>
            <a:spLocks noGrp="1" noChangeArrowheads="1"/>
          </p:cNvSpPr>
          <p:nvPr>
            <p:ph type="body" idx="1"/>
          </p:nvPr>
        </p:nvSpPr>
        <p:spPr>
          <a:xfrm>
            <a:off x="685800" y="1981200"/>
            <a:ext cx="7772400" cy="838200"/>
          </a:xfrm>
        </p:spPr>
        <p:txBody>
          <a:bodyPr/>
          <a:lstStyle/>
          <a:p>
            <a:pPr eaLnBrk="1" hangingPunct="1"/>
            <a:r>
              <a:rPr lang="en-US" smtClean="0"/>
              <a:t>Partition valid and invalid values into equivalence classes</a:t>
            </a:r>
          </a:p>
        </p:txBody>
      </p:sp>
      <p:sp>
        <p:nvSpPr>
          <p:cNvPr id="11272" name="Line 8"/>
          <p:cNvSpPr>
            <a:spLocks noChangeShapeType="1"/>
          </p:cNvSpPr>
          <p:nvPr/>
        </p:nvSpPr>
        <p:spPr bwMode="auto">
          <a:xfrm flipH="1">
            <a:off x="4267200" y="2743200"/>
            <a:ext cx="838200" cy="838200"/>
          </a:xfrm>
          <a:prstGeom prst="line">
            <a:avLst/>
          </a:prstGeom>
          <a:noFill/>
          <a:ln w="38100">
            <a:solidFill>
              <a:srgbClr val="FFFF00"/>
            </a:solidFill>
            <a:round/>
            <a:headEnd/>
            <a:tailEnd/>
          </a:ln>
        </p:spPr>
        <p:txBody>
          <a:bodyPr/>
          <a:lstStyle/>
          <a:p>
            <a:endParaRPr lang="en-US"/>
          </a:p>
        </p:txBody>
      </p:sp>
      <p:sp>
        <p:nvSpPr>
          <p:cNvPr id="11273" name="Line 9"/>
          <p:cNvSpPr>
            <a:spLocks noChangeShapeType="1"/>
          </p:cNvSpPr>
          <p:nvPr/>
        </p:nvSpPr>
        <p:spPr bwMode="auto">
          <a:xfrm>
            <a:off x="4724400" y="3124200"/>
            <a:ext cx="1905000" cy="1066800"/>
          </a:xfrm>
          <a:prstGeom prst="line">
            <a:avLst/>
          </a:prstGeom>
          <a:noFill/>
          <a:ln w="38100">
            <a:solidFill>
              <a:srgbClr val="FFFF00"/>
            </a:solidFill>
            <a:round/>
            <a:headEnd/>
            <a:tailEnd/>
          </a:ln>
        </p:spPr>
        <p:txBody>
          <a:bodyPr/>
          <a:lstStyle/>
          <a:p>
            <a:endParaRPr lang="en-US"/>
          </a:p>
        </p:txBody>
      </p:sp>
      <p:sp>
        <p:nvSpPr>
          <p:cNvPr id="11274" name="Line 10"/>
          <p:cNvSpPr>
            <a:spLocks noChangeShapeType="1"/>
          </p:cNvSpPr>
          <p:nvPr/>
        </p:nvSpPr>
        <p:spPr bwMode="auto">
          <a:xfrm flipH="1">
            <a:off x="4267200" y="3733800"/>
            <a:ext cx="1524000" cy="533400"/>
          </a:xfrm>
          <a:prstGeom prst="line">
            <a:avLst/>
          </a:prstGeom>
          <a:noFill/>
          <a:ln w="38100">
            <a:solidFill>
              <a:srgbClr val="FFFF00"/>
            </a:solidFill>
            <a:round/>
            <a:headEnd/>
            <a:tailEnd/>
          </a:ln>
        </p:spPr>
        <p:txBody>
          <a:bodyPr/>
          <a:lstStyle/>
          <a:p>
            <a:endParaRPr lang="en-US"/>
          </a:p>
        </p:txBody>
      </p:sp>
      <p:sp>
        <p:nvSpPr>
          <p:cNvPr id="11275" name="Line 11"/>
          <p:cNvSpPr>
            <a:spLocks noChangeShapeType="1"/>
          </p:cNvSpPr>
          <p:nvPr/>
        </p:nvSpPr>
        <p:spPr bwMode="auto">
          <a:xfrm>
            <a:off x="4267200" y="4648200"/>
            <a:ext cx="2362200" cy="228600"/>
          </a:xfrm>
          <a:prstGeom prst="line">
            <a:avLst/>
          </a:prstGeom>
          <a:noFill/>
          <a:ln w="38100">
            <a:solidFill>
              <a:srgbClr val="FFFF00"/>
            </a:solidFill>
            <a:round/>
            <a:headEnd/>
            <a:tailEnd/>
          </a:ln>
        </p:spPr>
        <p:txBody>
          <a:bodyPr/>
          <a:lstStyle/>
          <a:p>
            <a:endParaRPr lang="en-US"/>
          </a:p>
        </p:txBody>
      </p:sp>
      <p:sp>
        <p:nvSpPr>
          <p:cNvPr id="11276" name="Line 12"/>
          <p:cNvSpPr>
            <a:spLocks noChangeShapeType="1"/>
          </p:cNvSpPr>
          <p:nvPr/>
        </p:nvSpPr>
        <p:spPr bwMode="auto">
          <a:xfrm flipH="1">
            <a:off x="4267200" y="4724400"/>
            <a:ext cx="1143000" cy="1066800"/>
          </a:xfrm>
          <a:prstGeom prst="line">
            <a:avLst/>
          </a:prstGeom>
          <a:noFill/>
          <a:ln w="38100">
            <a:solidFill>
              <a:srgbClr val="FFFF00"/>
            </a:solidFill>
            <a:round/>
            <a:headEnd/>
            <a:tailEnd/>
          </a:ln>
        </p:spPr>
        <p:txBody>
          <a:bodyPr/>
          <a:lstStyle/>
          <a:p>
            <a:endParaRPr lang="en-US"/>
          </a:p>
        </p:txBody>
      </p:sp>
      <p:sp>
        <p:nvSpPr>
          <p:cNvPr id="11277" name="Line 13"/>
          <p:cNvSpPr>
            <a:spLocks noChangeShapeType="1"/>
          </p:cNvSpPr>
          <p:nvPr/>
        </p:nvSpPr>
        <p:spPr bwMode="auto">
          <a:xfrm>
            <a:off x="4953000" y="5164138"/>
            <a:ext cx="990600" cy="779462"/>
          </a:xfrm>
          <a:prstGeom prst="line">
            <a:avLst/>
          </a:prstGeom>
          <a:noFill/>
          <a:ln w="38100">
            <a:solidFill>
              <a:srgbClr val="FFFF00"/>
            </a:solidFill>
            <a:round/>
            <a:headEnd/>
            <a:tailEnd/>
          </a:ln>
        </p:spPr>
        <p:txBody>
          <a:bodyPr/>
          <a:lstStyle/>
          <a:p>
            <a:endParaRPr lang="en-US"/>
          </a:p>
        </p:txBody>
      </p:sp>
      <p:sp>
        <p:nvSpPr>
          <p:cNvPr id="11278" name="Line 14"/>
          <p:cNvSpPr>
            <a:spLocks noChangeShapeType="1"/>
          </p:cNvSpPr>
          <p:nvPr/>
        </p:nvSpPr>
        <p:spPr bwMode="auto">
          <a:xfrm flipH="1" flipV="1">
            <a:off x="3276600" y="3124200"/>
            <a:ext cx="990600" cy="228600"/>
          </a:xfrm>
          <a:prstGeom prst="line">
            <a:avLst/>
          </a:prstGeom>
          <a:noFill/>
          <a:ln w="38100">
            <a:solidFill>
              <a:srgbClr val="FFFF00"/>
            </a:solidFill>
            <a:round/>
            <a:headEnd/>
            <a:tailEnd/>
          </a:ln>
        </p:spPr>
        <p:txBody>
          <a:bodyPr/>
          <a:lstStyle/>
          <a:p>
            <a:endParaRPr lang="en-US"/>
          </a:p>
        </p:txBody>
      </p:sp>
      <p:sp>
        <p:nvSpPr>
          <p:cNvPr id="11279" name="Line 15"/>
          <p:cNvSpPr>
            <a:spLocks noChangeShapeType="1"/>
          </p:cNvSpPr>
          <p:nvPr/>
        </p:nvSpPr>
        <p:spPr bwMode="auto">
          <a:xfrm flipH="1">
            <a:off x="2667000" y="4038600"/>
            <a:ext cx="1600200" cy="0"/>
          </a:xfrm>
          <a:prstGeom prst="line">
            <a:avLst/>
          </a:prstGeom>
          <a:noFill/>
          <a:ln w="38100">
            <a:solidFill>
              <a:srgbClr val="FFFF00"/>
            </a:solidFill>
            <a:round/>
            <a:headEnd/>
            <a:tailEnd/>
          </a:ln>
        </p:spPr>
        <p:txBody>
          <a:bodyPr/>
          <a:lstStyle/>
          <a:p>
            <a:endParaRPr lang="en-US"/>
          </a:p>
        </p:txBody>
      </p:sp>
      <p:sp>
        <p:nvSpPr>
          <p:cNvPr id="11280" name="Line 16"/>
          <p:cNvSpPr>
            <a:spLocks noChangeShapeType="1"/>
          </p:cNvSpPr>
          <p:nvPr/>
        </p:nvSpPr>
        <p:spPr bwMode="auto">
          <a:xfrm flipH="1">
            <a:off x="2590800" y="4495800"/>
            <a:ext cx="1676400" cy="381000"/>
          </a:xfrm>
          <a:prstGeom prst="line">
            <a:avLst/>
          </a:prstGeom>
          <a:noFill/>
          <a:ln w="38100">
            <a:solidFill>
              <a:srgbClr val="FFFF00"/>
            </a:solidFill>
            <a:round/>
            <a:headEnd/>
            <a:tailEnd/>
          </a:ln>
        </p:spPr>
        <p:txBody>
          <a:bodyPr/>
          <a:lstStyle/>
          <a:p>
            <a:endParaRPr lang="en-US"/>
          </a:p>
        </p:txBody>
      </p:sp>
      <p:sp>
        <p:nvSpPr>
          <p:cNvPr id="11281" name="Line 17"/>
          <p:cNvSpPr>
            <a:spLocks noChangeShapeType="1"/>
          </p:cNvSpPr>
          <p:nvPr/>
        </p:nvSpPr>
        <p:spPr bwMode="auto">
          <a:xfrm flipH="1" flipV="1">
            <a:off x="2743200" y="5334000"/>
            <a:ext cx="1524000" cy="609600"/>
          </a:xfrm>
          <a:prstGeom prst="line">
            <a:avLst/>
          </a:prstGeom>
          <a:noFill/>
          <a:ln w="38100">
            <a:solidFill>
              <a:srgbClr val="FF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val 2"/>
          <p:cNvSpPr>
            <a:spLocks noChangeArrowheads="1"/>
          </p:cNvSpPr>
          <p:nvPr/>
        </p:nvSpPr>
        <p:spPr bwMode="auto">
          <a:xfrm>
            <a:off x="2590800" y="2667000"/>
            <a:ext cx="4038600" cy="3733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291" name="Line 3"/>
          <p:cNvSpPr>
            <a:spLocks noChangeShapeType="1"/>
          </p:cNvSpPr>
          <p:nvPr/>
        </p:nvSpPr>
        <p:spPr bwMode="auto">
          <a:xfrm>
            <a:off x="4267200" y="2667000"/>
            <a:ext cx="0" cy="3733800"/>
          </a:xfrm>
          <a:prstGeom prst="line">
            <a:avLst/>
          </a:prstGeom>
          <a:noFill/>
          <a:ln w="38100">
            <a:solidFill>
              <a:srgbClr val="FFFF00"/>
            </a:solidFill>
            <a:round/>
            <a:headEnd/>
            <a:tailEnd/>
          </a:ln>
        </p:spPr>
        <p:txBody>
          <a:bodyPr/>
          <a:lstStyle/>
          <a:p>
            <a:endParaRPr lang="en-US"/>
          </a:p>
        </p:txBody>
      </p:sp>
      <p:sp>
        <p:nvSpPr>
          <p:cNvPr id="12292" name="Text Box 4"/>
          <p:cNvSpPr txBox="1">
            <a:spLocks noChangeArrowheads="1"/>
          </p:cNvSpPr>
          <p:nvPr/>
        </p:nvSpPr>
        <p:spPr bwMode="auto">
          <a:xfrm>
            <a:off x="4876800" y="4114800"/>
            <a:ext cx="860425" cy="457200"/>
          </a:xfrm>
          <a:prstGeom prst="rect">
            <a:avLst/>
          </a:prstGeom>
          <a:noFill/>
          <a:ln w="9525">
            <a:noFill/>
            <a:miter lim="800000"/>
            <a:headEnd/>
            <a:tailEnd/>
          </a:ln>
        </p:spPr>
        <p:txBody>
          <a:bodyPr wrap="none">
            <a:spAutoFit/>
          </a:bodyPr>
          <a:lstStyle/>
          <a:p>
            <a:r>
              <a:rPr lang="en-US"/>
              <a:t>Valid</a:t>
            </a:r>
          </a:p>
        </p:txBody>
      </p:sp>
      <p:sp>
        <p:nvSpPr>
          <p:cNvPr id="12293" name="Text Box 5"/>
          <p:cNvSpPr txBox="1">
            <a:spLocks noChangeArrowheads="1"/>
          </p:cNvSpPr>
          <p:nvPr/>
        </p:nvSpPr>
        <p:spPr bwMode="auto">
          <a:xfrm>
            <a:off x="3048000" y="4114800"/>
            <a:ext cx="1046163" cy="457200"/>
          </a:xfrm>
          <a:prstGeom prst="rect">
            <a:avLst/>
          </a:prstGeom>
          <a:noFill/>
          <a:ln w="9525">
            <a:noFill/>
            <a:miter lim="800000"/>
            <a:headEnd/>
            <a:tailEnd/>
          </a:ln>
        </p:spPr>
        <p:txBody>
          <a:bodyPr wrap="none">
            <a:spAutoFit/>
          </a:bodyPr>
          <a:lstStyle/>
          <a:p>
            <a:r>
              <a:rPr lang="en-US"/>
              <a:t>Invalid</a:t>
            </a:r>
          </a:p>
        </p:txBody>
      </p:sp>
      <p:sp>
        <p:nvSpPr>
          <p:cNvPr id="12294" name="Rectangle 6"/>
          <p:cNvSpPr>
            <a:spLocks noGrp="1" noChangeArrowheads="1"/>
          </p:cNvSpPr>
          <p:nvPr>
            <p:ph type="title"/>
          </p:nvPr>
        </p:nvSpPr>
        <p:spPr/>
        <p:txBody>
          <a:bodyPr/>
          <a:lstStyle/>
          <a:p>
            <a:pPr eaLnBrk="1" hangingPunct="1"/>
            <a:r>
              <a:rPr lang="en-US" smtClean="0"/>
              <a:t>Equivalence Partitioning</a:t>
            </a:r>
          </a:p>
        </p:txBody>
      </p:sp>
      <p:sp>
        <p:nvSpPr>
          <p:cNvPr id="12295" name="Rectangle 7"/>
          <p:cNvSpPr>
            <a:spLocks noGrp="1" noChangeArrowheads="1"/>
          </p:cNvSpPr>
          <p:nvPr>
            <p:ph type="body" idx="1"/>
          </p:nvPr>
        </p:nvSpPr>
        <p:spPr>
          <a:xfrm>
            <a:off x="685800" y="1981200"/>
            <a:ext cx="7772400" cy="838200"/>
          </a:xfrm>
        </p:spPr>
        <p:txBody>
          <a:bodyPr/>
          <a:lstStyle/>
          <a:p>
            <a:pPr eaLnBrk="1" hangingPunct="1"/>
            <a:r>
              <a:rPr lang="en-US" smtClean="0"/>
              <a:t>Create a test case for at least one value from each equivalence class</a:t>
            </a:r>
          </a:p>
        </p:txBody>
      </p:sp>
      <p:sp>
        <p:nvSpPr>
          <p:cNvPr id="12296" name="Line 8"/>
          <p:cNvSpPr>
            <a:spLocks noChangeShapeType="1"/>
          </p:cNvSpPr>
          <p:nvPr/>
        </p:nvSpPr>
        <p:spPr bwMode="auto">
          <a:xfrm flipH="1">
            <a:off x="4267200" y="2743200"/>
            <a:ext cx="838200" cy="838200"/>
          </a:xfrm>
          <a:prstGeom prst="line">
            <a:avLst/>
          </a:prstGeom>
          <a:noFill/>
          <a:ln w="38100">
            <a:solidFill>
              <a:srgbClr val="FFFF00"/>
            </a:solidFill>
            <a:round/>
            <a:headEnd/>
            <a:tailEnd/>
          </a:ln>
        </p:spPr>
        <p:txBody>
          <a:bodyPr/>
          <a:lstStyle/>
          <a:p>
            <a:endParaRPr lang="en-US"/>
          </a:p>
        </p:txBody>
      </p:sp>
      <p:sp>
        <p:nvSpPr>
          <p:cNvPr id="12297" name="Line 9"/>
          <p:cNvSpPr>
            <a:spLocks noChangeShapeType="1"/>
          </p:cNvSpPr>
          <p:nvPr/>
        </p:nvSpPr>
        <p:spPr bwMode="auto">
          <a:xfrm>
            <a:off x="4724400" y="3124200"/>
            <a:ext cx="1905000" cy="1066800"/>
          </a:xfrm>
          <a:prstGeom prst="line">
            <a:avLst/>
          </a:prstGeom>
          <a:noFill/>
          <a:ln w="38100">
            <a:solidFill>
              <a:srgbClr val="FFFF00"/>
            </a:solidFill>
            <a:round/>
            <a:headEnd/>
            <a:tailEnd/>
          </a:ln>
        </p:spPr>
        <p:txBody>
          <a:bodyPr/>
          <a:lstStyle/>
          <a:p>
            <a:endParaRPr lang="en-US"/>
          </a:p>
        </p:txBody>
      </p:sp>
      <p:sp>
        <p:nvSpPr>
          <p:cNvPr id="12298" name="Line 10"/>
          <p:cNvSpPr>
            <a:spLocks noChangeShapeType="1"/>
          </p:cNvSpPr>
          <p:nvPr/>
        </p:nvSpPr>
        <p:spPr bwMode="auto">
          <a:xfrm flipH="1">
            <a:off x="4267200" y="3733800"/>
            <a:ext cx="1524000" cy="533400"/>
          </a:xfrm>
          <a:prstGeom prst="line">
            <a:avLst/>
          </a:prstGeom>
          <a:noFill/>
          <a:ln w="38100">
            <a:solidFill>
              <a:srgbClr val="FFFF00"/>
            </a:solidFill>
            <a:round/>
            <a:headEnd/>
            <a:tailEnd/>
          </a:ln>
        </p:spPr>
        <p:txBody>
          <a:bodyPr/>
          <a:lstStyle/>
          <a:p>
            <a:endParaRPr lang="en-US"/>
          </a:p>
        </p:txBody>
      </p:sp>
      <p:sp>
        <p:nvSpPr>
          <p:cNvPr id="12299" name="Line 11"/>
          <p:cNvSpPr>
            <a:spLocks noChangeShapeType="1"/>
          </p:cNvSpPr>
          <p:nvPr/>
        </p:nvSpPr>
        <p:spPr bwMode="auto">
          <a:xfrm>
            <a:off x="4267200" y="4648200"/>
            <a:ext cx="2362200" cy="228600"/>
          </a:xfrm>
          <a:prstGeom prst="line">
            <a:avLst/>
          </a:prstGeom>
          <a:noFill/>
          <a:ln w="38100">
            <a:solidFill>
              <a:srgbClr val="FFFF00"/>
            </a:solidFill>
            <a:round/>
            <a:headEnd/>
            <a:tailEnd/>
          </a:ln>
        </p:spPr>
        <p:txBody>
          <a:bodyPr/>
          <a:lstStyle/>
          <a:p>
            <a:endParaRPr lang="en-US"/>
          </a:p>
        </p:txBody>
      </p:sp>
      <p:sp>
        <p:nvSpPr>
          <p:cNvPr id="12300" name="Line 12"/>
          <p:cNvSpPr>
            <a:spLocks noChangeShapeType="1"/>
          </p:cNvSpPr>
          <p:nvPr/>
        </p:nvSpPr>
        <p:spPr bwMode="auto">
          <a:xfrm flipH="1">
            <a:off x="4267200" y="4724400"/>
            <a:ext cx="1143000" cy="1066800"/>
          </a:xfrm>
          <a:prstGeom prst="line">
            <a:avLst/>
          </a:prstGeom>
          <a:noFill/>
          <a:ln w="38100">
            <a:solidFill>
              <a:srgbClr val="FFFF00"/>
            </a:solidFill>
            <a:round/>
            <a:headEnd/>
            <a:tailEnd/>
          </a:ln>
        </p:spPr>
        <p:txBody>
          <a:bodyPr/>
          <a:lstStyle/>
          <a:p>
            <a:endParaRPr lang="en-US"/>
          </a:p>
        </p:txBody>
      </p:sp>
      <p:sp>
        <p:nvSpPr>
          <p:cNvPr id="12301" name="Line 13"/>
          <p:cNvSpPr>
            <a:spLocks noChangeShapeType="1"/>
          </p:cNvSpPr>
          <p:nvPr/>
        </p:nvSpPr>
        <p:spPr bwMode="auto">
          <a:xfrm>
            <a:off x="4953000" y="5164138"/>
            <a:ext cx="990600" cy="779462"/>
          </a:xfrm>
          <a:prstGeom prst="line">
            <a:avLst/>
          </a:prstGeom>
          <a:noFill/>
          <a:ln w="38100">
            <a:solidFill>
              <a:srgbClr val="FFFF00"/>
            </a:solidFill>
            <a:round/>
            <a:headEnd/>
            <a:tailEnd/>
          </a:ln>
        </p:spPr>
        <p:txBody>
          <a:bodyPr/>
          <a:lstStyle/>
          <a:p>
            <a:endParaRPr lang="en-US"/>
          </a:p>
        </p:txBody>
      </p:sp>
      <p:sp>
        <p:nvSpPr>
          <p:cNvPr id="12302" name="Line 14"/>
          <p:cNvSpPr>
            <a:spLocks noChangeShapeType="1"/>
          </p:cNvSpPr>
          <p:nvPr/>
        </p:nvSpPr>
        <p:spPr bwMode="auto">
          <a:xfrm flipH="1" flipV="1">
            <a:off x="3276600" y="3124200"/>
            <a:ext cx="990600" cy="228600"/>
          </a:xfrm>
          <a:prstGeom prst="line">
            <a:avLst/>
          </a:prstGeom>
          <a:noFill/>
          <a:ln w="38100">
            <a:solidFill>
              <a:srgbClr val="FFFF00"/>
            </a:solidFill>
            <a:round/>
            <a:headEnd/>
            <a:tailEnd/>
          </a:ln>
        </p:spPr>
        <p:txBody>
          <a:bodyPr/>
          <a:lstStyle/>
          <a:p>
            <a:endParaRPr lang="en-US"/>
          </a:p>
        </p:txBody>
      </p:sp>
      <p:sp>
        <p:nvSpPr>
          <p:cNvPr id="12303" name="Line 15"/>
          <p:cNvSpPr>
            <a:spLocks noChangeShapeType="1"/>
          </p:cNvSpPr>
          <p:nvPr/>
        </p:nvSpPr>
        <p:spPr bwMode="auto">
          <a:xfrm flipH="1">
            <a:off x="2667000" y="4038600"/>
            <a:ext cx="1600200" cy="0"/>
          </a:xfrm>
          <a:prstGeom prst="line">
            <a:avLst/>
          </a:prstGeom>
          <a:noFill/>
          <a:ln w="38100">
            <a:solidFill>
              <a:srgbClr val="FFFF00"/>
            </a:solidFill>
            <a:round/>
            <a:headEnd/>
            <a:tailEnd/>
          </a:ln>
        </p:spPr>
        <p:txBody>
          <a:bodyPr/>
          <a:lstStyle/>
          <a:p>
            <a:endParaRPr lang="en-US"/>
          </a:p>
        </p:txBody>
      </p:sp>
      <p:sp>
        <p:nvSpPr>
          <p:cNvPr id="12304" name="Line 16"/>
          <p:cNvSpPr>
            <a:spLocks noChangeShapeType="1"/>
          </p:cNvSpPr>
          <p:nvPr/>
        </p:nvSpPr>
        <p:spPr bwMode="auto">
          <a:xfrm flipH="1">
            <a:off x="2590800" y="4495800"/>
            <a:ext cx="1676400" cy="381000"/>
          </a:xfrm>
          <a:prstGeom prst="line">
            <a:avLst/>
          </a:prstGeom>
          <a:noFill/>
          <a:ln w="38100">
            <a:solidFill>
              <a:srgbClr val="FFFF00"/>
            </a:solidFill>
            <a:round/>
            <a:headEnd/>
            <a:tailEnd/>
          </a:ln>
        </p:spPr>
        <p:txBody>
          <a:bodyPr/>
          <a:lstStyle/>
          <a:p>
            <a:endParaRPr lang="en-US"/>
          </a:p>
        </p:txBody>
      </p:sp>
      <p:sp>
        <p:nvSpPr>
          <p:cNvPr id="12305" name="Line 17"/>
          <p:cNvSpPr>
            <a:spLocks noChangeShapeType="1"/>
          </p:cNvSpPr>
          <p:nvPr/>
        </p:nvSpPr>
        <p:spPr bwMode="auto">
          <a:xfrm flipH="1" flipV="1">
            <a:off x="2743200" y="5334000"/>
            <a:ext cx="1524000" cy="609600"/>
          </a:xfrm>
          <a:prstGeom prst="line">
            <a:avLst/>
          </a:prstGeom>
          <a:noFill/>
          <a:ln w="38100">
            <a:solidFill>
              <a:srgbClr val="FFFF00"/>
            </a:solidFill>
            <a:round/>
            <a:headEnd/>
            <a:tailEnd/>
          </a:ln>
        </p:spPr>
        <p:txBody>
          <a:bodyPr/>
          <a:lstStyle/>
          <a:p>
            <a:endParaRPr lang="en-US"/>
          </a:p>
        </p:txBody>
      </p:sp>
      <p:sp>
        <p:nvSpPr>
          <p:cNvPr id="12306" name="Oval 18"/>
          <p:cNvSpPr>
            <a:spLocks noChangeArrowheads="1"/>
          </p:cNvSpPr>
          <p:nvPr/>
        </p:nvSpPr>
        <p:spPr bwMode="auto">
          <a:xfrm>
            <a:off x="4724400" y="36576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12307" name="Oval 19"/>
          <p:cNvSpPr>
            <a:spLocks noChangeArrowheads="1"/>
          </p:cNvSpPr>
          <p:nvPr/>
        </p:nvSpPr>
        <p:spPr bwMode="auto">
          <a:xfrm>
            <a:off x="4495800" y="28956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12308" name="Oval 20"/>
          <p:cNvSpPr>
            <a:spLocks noChangeArrowheads="1"/>
          </p:cNvSpPr>
          <p:nvPr/>
        </p:nvSpPr>
        <p:spPr bwMode="auto">
          <a:xfrm>
            <a:off x="5562600" y="32004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12309" name="Oval 21"/>
          <p:cNvSpPr>
            <a:spLocks noChangeArrowheads="1"/>
          </p:cNvSpPr>
          <p:nvPr/>
        </p:nvSpPr>
        <p:spPr bwMode="auto">
          <a:xfrm>
            <a:off x="4800600" y="43434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12310" name="Oval 22"/>
          <p:cNvSpPr>
            <a:spLocks noChangeArrowheads="1"/>
          </p:cNvSpPr>
          <p:nvPr/>
        </p:nvSpPr>
        <p:spPr bwMode="auto">
          <a:xfrm>
            <a:off x="4495800" y="5029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12311" name="Oval 23"/>
          <p:cNvSpPr>
            <a:spLocks noChangeArrowheads="1"/>
          </p:cNvSpPr>
          <p:nvPr/>
        </p:nvSpPr>
        <p:spPr bwMode="auto">
          <a:xfrm>
            <a:off x="5715000" y="51816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12312" name="Oval 24"/>
          <p:cNvSpPr>
            <a:spLocks noChangeArrowheads="1"/>
          </p:cNvSpPr>
          <p:nvPr/>
        </p:nvSpPr>
        <p:spPr bwMode="auto">
          <a:xfrm>
            <a:off x="4800600" y="5791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12313" name="Oval 25"/>
          <p:cNvSpPr>
            <a:spLocks noChangeArrowheads="1"/>
          </p:cNvSpPr>
          <p:nvPr/>
        </p:nvSpPr>
        <p:spPr bwMode="auto">
          <a:xfrm>
            <a:off x="3886200" y="29718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12314" name="Oval 26"/>
          <p:cNvSpPr>
            <a:spLocks noChangeArrowheads="1"/>
          </p:cNvSpPr>
          <p:nvPr/>
        </p:nvSpPr>
        <p:spPr bwMode="auto">
          <a:xfrm>
            <a:off x="3505200" y="36576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12315" name="Oval 27"/>
          <p:cNvSpPr>
            <a:spLocks noChangeArrowheads="1"/>
          </p:cNvSpPr>
          <p:nvPr/>
        </p:nvSpPr>
        <p:spPr bwMode="auto">
          <a:xfrm>
            <a:off x="2971800" y="43434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12316" name="Oval 28"/>
          <p:cNvSpPr>
            <a:spLocks noChangeArrowheads="1"/>
          </p:cNvSpPr>
          <p:nvPr/>
        </p:nvSpPr>
        <p:spPr bwMode="auto">
          <a:xfrm>
            <a:off x="3505200" y="5029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12317" name="Oval 29"/>
          <p:cNvSpPr>
            <a:spLocks noChangeArrowheads="1"/>
          </p:cNvSpPr>
          <p:nvPr/>
        </p:nvSpPr>
        <p:spPr bwMode="auto">
          <a:xfrm>
            <a:off x="3581400" y="59436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Equivalence Partitioning</a:t>
            </a:r>
          </a:p>
        </p:txBody>
      </p:sp>
      <p:sp>
        <p:nvSpPr>
          <p:cNvPr id="3" name="Text Placeholder 2"/>
          <p:cNvSpPr>
            <a:spLocks noGrp="1"/>
          </p:cNvSpPr>
          <p:nvPr>
            <p:ph type="body" sz="half" idx="1"/>
          </p:nvPr>
        </p:nvSpPr>
        <p:spPr>
          <a:xfrm>
            <a:off x="685800" y="1981200"/>
            <a:ext cx="7620000" cy="4114800"/>
          </a:xfrm>
        </p:spPr>
        <p:txBody>
          <a:bodyPr/>
          <a:lstStyle/>
          <a:p>
            <a:pPr>
              <a:defRPr/>
            </a:pPr>
            <a:r>
              <a:rPr lang="en-US" dirty="0" smtClean="0"/>
              <a:t>Equivalence classes can overlap</a:t>
            </a:r>
          </a:p>
          <a:p>
            <a:pPr>
              <a:buFontTx/>
              <a:buNone/>
              <a:defRPr/>
            </a:pPr>
            <a:endParaRPr lang="en-US" dirty="0" smtClean="0"/>
          </a:p>
          <a:p>
            <a:pPr>
              <a:defRPr/>
            </a:pPr>
            <a:r>
              <a:rPr lang="en-US" dirty="0" smtClean="0"/>
              <a:t>If an oracle is available, the test values in each equivalence class can be randomly generated.  This is more useful than always testing the same static values.</a:t>
            </a:r>
          </a:p>
          <a:p>
            <a:pPr lvl="1">
              <a:defRPr/>
            </a:pPr>
            <a:r>
              <a:rPr lang="en-US" dirty="0" smtClean="0">
                <a:ea typeface="+mn-ea"/>
                <a:cs typeface="+mn-cs"/>
              </a:rPr>
              <a:t>Oracle: something that can tell you whether a test passed or failed</a:t>
            </a:r>
          </a:p>
          <a:p>
            <a:pPr>
              <a:buFontTx/>
              <a:buNone/>
              <a:defRPr/>
            </a:pPr>
            <a:r>
              <a:rPr lang="en-US" dirty="0" smtClean="0"/>
              <a:t> </a:t>
            </a:r>
          </a:p>
          <a:p>
            <a:pPr>
              <a:defRPr/>
            </a:pPr>
            <a:r>
              <a:rPr lang="en-US" dirty="0" smtClean="0"/>
              <a:t>Test multiple values in each equivalence class.  Often you’re not sure if you have defined the equivalence classes correctly or completely, and testing multiple values in each class is more thorough than relying on a single value.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Equivalence Partitioning - examples</a:t>
            </a:r>
          </a:p>
        </p:txBody>
      </p:sp>
      <p:graphicFrame>
        <p:nvGraphicFramePr>
          <p:cNvPr id="194584" name="Group 24"/>
          <p:cNvGraphicFramePr>
            <a:graphicFrameLocks noGrp="1"/>
          </p:cNvGraphicFramePr>
          <p:nvPr>
            <p:ph sz="half" idx="2"/>
          </p:nvPr>
        </p:nvGraphicFramePr>
        <p:xfrm>
          <a:off x="685800" y="1981200"/>
          <a:ext cx="7772400" cy="2977896"/>
        </p:xfrm>
        <a:graphic>
          <a:graphicData uri="http://schemas.openxmlformats.org/drawingml/2006/table">
            <a:tbl>
              <a:tblPr/>
              <a:tblGrid>
                <a:gridCol w="2590800"/>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Equivalence Partitioning - examples</a:t>
            </a:r>
          </a:p>
        </p:txBody>
      </p:sp>
      <p:graphicFrame>
        <p:nvGraphicFramePr>
          <p:cNvPr id="198678" name="Group 22"/>
          <p:cNvGraphicFramePr>
            <a:graphicFrameLocks noGrp="1"/>
          </p:cNvGraphicFramePr>
          <p:nvPr>
            <p:ph sz="half" idx="2"/>
          </p:nvPr>
        </p:nvGraphicFramePr>
        <p:xfrm>
          <a:off x="685800" y="1981200"/>
          <a:ext cx="7772400" cy="3185160"/>
        </p:xfrm>
        <a:graphic>
          <a:graphicData uri="http://schemas.openxmlformats.org/drawingml/2006/table">
            <a:tbl>
              <a:tblPr/>
              <a:tblGrid>
                <a:gridCol w="2590800"/>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 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Equivalence Partitioning - examples</a:t>
            </a:r>
          </a:p>
        </p:txBody>
      </p:sp>
      <p:graphicFrame>
        <p:nvGraphicFramePr>
          <p:cNvPr id="199701" name="Group 21"/>
          <p:cNvGraphicFramePr>
            <a:graphicFrameLocks noGrp="1"/>
          </p:cNvGraphicFramePr>
          <p:nvPr>
            <p:ph sz="half" idx="2"/>
          </p:nvPr>
        </p:nvGraphicFramePr>
        <p:xfrm>
          <a:off x="685800" y="1981200"/>
          <a:ext cx="7772400" cy="3685032"/>
        </p:xfrm>
        <a:graphic>
          <a:graphicData uri="http://schemas.openxmlformats.org/drawingml/2006/table">
            <a:tbl>
              <a:tblPr/>
              <a:tblGrid>
                <a:gridCol w="2590800"/>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 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&lt;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&gt;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Malformed numbers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{12-, 1-2-3, …}</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Non-numeric strings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{junk, 1E2, $13}</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Empty value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Equivalence Partitioning - examples</a:t>
            </a:r>
          </a:p>
        </p:txBody>
      </p:sp>
      <p:graphicFrame>
        <p:nvGraphicFramePr>
          <p:cNvPr id="200725" name="Group 21"/>
          <p:cNvGraphicFramePr>
            <a:graphicFrameLocks noGrp="1"/>
          </p:cNvGraphicFramePr>
          <p:nvPr>
            <p:ph sz="half" idx="2"/>
          </p:nvPr>
        </p:nvGraphicFramePr>
        <p:xfrm>
          <a:off x="685800" y="1981200"/>
          <a:ext cx="7772400" cy="3977640"/>
        </p:xfrm>
        <a:graphic>
          <a:graphicData uri="http://schemas.openxmlformats.org/drawingml/2006/table">
            <a:tbl>
              <a:tblPr/>
              <a:tblGrid>
                <a:gridCol w="2590800"/>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 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&lt;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&gt;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Malformed numbers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{12-, 1-2-3, …}</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Non-numeric strings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{junk, 1E2, $13}</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Empty value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(555)555-5555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555-555-5555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200 &lt;= Area code &lt;=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200 &lt; Prefix &lt;= 999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Equivalence Partitioning - examples</a:t>
            </a:r>
          </a:p>
        </p:txBody>
      </p:sp>
      <p:graphicFrame>
        <p:nvGraphicFramePr>
          <p:cNvPr id="161849" name="Group 57"/>
          <p:cNvGraphicFramePr>
            <a:graphicFrameLocks noGrp="1"/>
          </p:cNvGraphicFramePr>
          <p:nvPr>
            <p:ph sz="half" idx="2"/>
          </p:nvPr>
        </p:nvGraphicFramePr>
        <p:xfrm>
          <a:off x="685800" y="1981200"/>
          <a:ext cx="7772400" cy="4172712"/>
        </p:xfrm>
        <a:graphic>
          <a:graphicData uri="http://schemas.openxmlformats.org/drawingml/2006/table">
            <a:tbl>
              <a:tblPr/>
              <a:tblGrid>
                <a:gridCol w="2590800"/>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 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&lt;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&gt;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Malformed numbers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{12-, 1-2-3, …}</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Non-numeric strings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{junk, 1E2, $13}</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Empty value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(555)555-5555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555-555-5555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200 &lt;= Area code &lt;=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200 &lt; Prefix &lt;= 999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Times New Roman" pitchFamily="18" charset="0"/>
                        </a:rPr>
                        <a:t>Invalid format 5555555, (555)(555)5555, etc.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Area code &lt; 200 or &gt;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Area code with non-numeric characters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rPr>
                        <a:t>Similar for Prefix and Suffix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Boundary Value Analysis</a:t>
            </a:r>
          </a:p>
        </p:txBody>
      </p:sp>
      <p:sp>
        <p:nvSpPr>
          <p:cNvPr id="19459" name="Rectangle 3"/>
          <p:cNvSpPr>
            <a:spLocks noGrp="1" noChangeArrowheads="1"/>
          </p:cNvSpPr>
          <p:nvPr>
            <p:ph type="body" idx="1"/>
          </p:nvPr>
        </p:nvSpPr>
        <p:spPr>
          <a:xfrm>
            <a:off x="685800" y="1752600"/>
            <a:ext cx="7772400" cy="3810000"/>
          </a:xfrm>
        </p:spPr>
        <p:txBody>
          <a:bodyPr/>
          <a:lstStyle/>
          <a:p>
            <a:pPr eaLnBrk="1" hangingPunct="1">
              <a:lnSpc>
                <a:spcPct val="80000"/>
              </a:lnSpc>
            </a:pPr>
            <a:r>
              <a:rPr lang="en-US" sz="1800" dirty="0" smtClean="0"/>
              <a:t>When choosing values from an equivalence class to test, use the values that are most likely to cause the program to fail</a:t>
            </a:r>
          </a:p>
          <a:p>
            <a:pPr eaLnBrk="1" hangingPunct="1">
              <a:lnSpc>
                <a:spcPct val="80000"/>
              </a:lnSpc>
            </a:pPr>
            <a:endParaRPr lang="en-US" sz="1800" dirty="0" smtClean="0"/>
          </a:p>
          <a:p>
            <a:pPr eaLnBrk="1" hangingPunct="1">
              <a:lnSpc>
                <a:spcPct val="80000"/>
              </a:lnSpc>
            </a:pPr>
            <a:r>
              <a:rPr lang="en-US" sz="1800" dirty="0" smtClean="0"/>
              <a:t>Errors tend to occur at the boundaries of equivalence classes rather than at the "center"</a:t>
            </a:r>
          </a:p>
          <a:p>
            <a:pPr lvl="1" eaLnBrk="1" hangingPunct="1">
              <a:lnSpc>
                <a:spcPct val="80000"/>
              </a:lnSpc>
            </a:pPr>
            <a:r>
              <a:rPr lang="en-US" sz="1800" dirty="0" smtClean="0"/>
              <a:t>If (200 &lt; </a:t>
            </a:r>
            <a:r>
              <a:rPr lang="en-US" sz="1800" dirty="0" err="1" smtClean="0"/>
              <a:t>areaCode</a:t>
            </a:r>
            <a:r>
              <a:rPr lang="en-US" sz="1800" dirty="0" smtClean="0"/>
              <a:t> &amp;&amp; </a:t>
            </a:r>
            <a:r>
              <a:rPr lang="en-US" sz="1800" dirty="0" err="1" smtClean="0"/>
              <a:t>areaCode</a:t>
            </a:r>
            <a:r>
              <a:rPr lang="en-US" sz="1800" dirty="0" smtClean="0"/>
              <a:t> &lt; 999) { // valid area code }</a:t>
            </a:r>
          </a:p>
          <a:p>
            <a:pPr lvl="1" eaLnBrk="1" hangingPunct="1">
              <a:lnSpc>
                <a:spcPct val="80000"/>
              </a:lnSpc>
            </a:pPr>
            <a:r>
              <a:rPr lang="en-US" sz="1800" dirty="0" smtClean="0"/>
              <a:t>Wrong!</a:t>
            </a:r>
          </a:p>
          <a:p>
            <a:pPr lvl="1" eaLnBrk="1" hangingPunct="1">
              <a:lnSpc>
                <a:spcPct val="80000"/>
              </a:lnSpc>
            </a:pPr>
            <a:r>
              <a:rPr lang="en-US" sz="1800" dirty="0" smtClean="0"/>
              <a:t>If (200 &lt;= </a:t>
            </a:r>
            <a:r>
              <a:rPr lang="en-US" sz="1800" dirty="0" err="1" smtClean="0"/>
              <a:t>areaCode</a:t>
            </a:r>
            <a:r>
              <a:rPr lang="en-US" sz="1800" dirty="0" smtClean="0"/>
              <a:t> &amp;&amp; </a:t>
            </a:r>
            <a:r>
              <a:rPr lang="en-US" sz="1800" dirty="0" err="1" smtClean="0"/>
              <a:t>areaCode</a:t>
            </a:r>
            <a:r>
              <a:rPr lang="en-US" sz="1800" dirty="0" smtClean="0"/>
              <a:t> &lt;= 999) { // valid area code }</a:t>
            </a:r>
          </a:p>
          <a:p>
            <a:pPr lvl="1" eaLnBrk="1" hangingPunct="1">
              <a:lnSpc>
                <a:spcPct val="80000"/>
              </a:lnSpc>
            </a:pPr>
            <a:r>
              <a:rPr lang="en-US" sz="1800" dirty="0" smtClean="0"/>
              <a:t>Testing area codes 200 and 999 would catch this error, but a center value </a:t>
            </a:r>
            <a:r>
              <a:rPr lang="en-US" sz="1800" smtClean="0"/>
              <a:t>like 770 would </a:t>
            </a:r>
            <a:r>
              <a:rPr lang="en-US" sz="1800" dirty="0" smtClean="0"/>
              <a:t>not</a:t>
            </a:r>
          </a:p>
          <a:p>
            <a:pPr eaLnBrk="1" hangingPunct="1">
              <a:lnSpc>
                <a:spcPct val="80000"/>
              </a:lnSpc>
            </a:pPr>
            <a:endParaRPr lang="en-US" sz="1800" dirty="0" smtClean="0"/>
          </a:p>
          <a:p>
            <a:pPr eaLnBrk="1" hangingPunct="1">
              <a:lnSpc>
                <a:spcPct val="80000"/>
              </a:lnSpc>
            </a:pPr>
            <a:r>
              <a:rPr lang="en-US" sz="1800" dirty="0" smtClean="0"/>
              <a:t>In addition to testing center values, we should also test boundary values</a:t>
            </a:r>
          </a:p>
          <a:p>
            <a:pPr lvl="1" eaLnBrk="1" hangingPunct="1">
              <a:lnSpc>
                <a:spcPct val="80000"/>
              </a:lnSpc>
            </a:pPr>
            <a:r>
              <a:rPr lang="en-US" sz="1800" dirty="0" smtClean="0"/>
              <a:t>Right on a boundary</a:t>
            </a:r>
          </a:p>
          <a:p>
            <a:pPr lvl="1" eaLnBrk="1" hangingPunct="1">
              <a:lnSpc>
                <a:spcPct val="80000"/>
              </a:lnSpc>
            </a:pPr>
            <a:r>
              <a:rPr lang="en-US" sz="1800" dirty="0" smtClean="0"/>
              <a:t>Very close to a boundary on either side</a:t>
            </a:r>
          </a:p>
          <a:p>
            <a:pPr eaLnBrk="1" hangingPunct="1">
              <a:lnSpc>
                <a:spcPct val="80000"/>
              </a:lnSpc>
            </a:pPr>
            <a:endParaRPr lang="en-US" sz="1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val 2"/>
          <p:cNvSpPr>
            <a:spLocks noChangeArrowheads="1"/>
          </p:cNvSpPr>
          <p:nvPr/>
        </p:nvSpPr>
        <p:spPr bwMode="auto">
          <a:xfrm>
            <a:off x="2590800" y="2667000"/>
            <a:ext cx="4038600" cy="3733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0483" name="Line 3"/>
          <p:cNvSpPr>
            <a:spLocks noChangeShapeType="1"/>
          </p:cNvSpPr>
          <p:nvPr/>
        </p:nvSpPr>
        <p:spPr bwMode="auto">
          <a:xfrm>
            <a:off x="4267200" y="2667000"/>
            <a:ext cx="0" cy="3733800"/>
          </a:xfrm>
          <a:prstGeom prst="line">
            <a:avLst/>
          </a:prstGeom>
          <a:noFill/>
          <a:ln w="38100">
            <a:solidFill>
              <a:srgbClr val="FFFF00"/>
            </a:solidFill>
            <a:round/>
            <a:headEnd/>
            <a:tailEnd/>
          </a:ln>
        </p:spPr>
        <p:txBody>
          <a:bodyPr/>
          <a:lstStyle/>
          <a:p>
            <a:endParaRPr lang="en-US"/>
          </a:p>
        </p:txBody>
      </p:sp>
      <p:sp>
        <p:nvSpPr>
          <p:cNvPr id="20484" name="Text Box 4"/>
          <p:cNvSpPr txBox="1">
            <a:spLocks noChangeArrowheads="1"/>
          </p:cNvSpPr>
          <p:nvPr/>
        </p:nvSpPr>
        <p:spPr bwMode="auto">
          <a:xfrm>
            <a:off x="4876800" y="4114800"/>
            <a:ext cx="860425" cy="457200"/>
          </a:xfrm>
          <a:prstGeom prst="rect">
            <a:avLst/>
          </a:prstGeom>
          <a:noFill/>
          <a:ln w="9525">
            <a:noFill/>
            <a:miter lim="800000"/>
            <a:headEnd/>
            <a:tailEnd/>
          </a:ln>
        </p:spPr>
        <p:txBody>
          <a:bodyPr wrap="none">
            <a:spAutoFit/>
          </a:bodyPr>
          <a:lstStyle/>
          <a:p>
            <a:r>
              <a:rPr lang="en-US"/>
              <a:t>Valid</a:t>
            </a:r>
          </a:p>
        </p:txBody>
      </p:sp>
      <p:sp>
        <p:nvSpPr>
          <p:cNvPr id="20485" name="Text Box 5"/>
          <p:cNvSpPr txBox="1">
            <a:spLocks noChangeArrowheads="1"/>
          </p:cNvSpPr>
          <p:nvPr/>
        </p:nvSpPr>
        <p:spPr bwMode="auto">
          <a:xfrm>
            <a:off x="3048000" y="4114800"/>
            <a:ext cx="1046163" cy="457200"/>
          </a:xfrm>
          <a:prstGeom prst="rect">
            <a:avLst/>
          </a:prstGeom>
          <a:noFill/>
          <a:ln w="9525">
            <a:noFill/>
            <a:miter lim="800000"/>
            <a:headEnd/>
            <a:tailEnd/>
          </a:ln>
        </p:spPr>
        <p:txBody>
          <a:bodyPr wrap="none">
            <a:spAutoFit/>
          </a:bodyPr>
          <a:lstStyle/>
          <a:p>
            <a:r>
              <a:rPr lang="en-US"/>
              <a:t>Invalid</a:t>
            </a:r>
          </a:p>
        </p:txBody>
      </p:sp>
      <p:sp>
        <p:nvSpPr>
          <p:cNvPr id="20486" name="Rectangle 6"/>
          <p:cNvSpPr>
            <a:spLocks noGrp="1" noChangeArrowheads="1"/>
          </p:cNvSpPr>
          <p:nvPr>
            <p:ph type="title"/>
          </p:nvPr>
        </p:nvSpPr>
        <p:spPr/>
        <p:txBody>
          <a:bodyPr/>
          <a:lstStyle/>
          <a:p>
            <a:pPr eaLnBrk="1" hangingPunct="1"/>
            <a:r>
              <a:rPr lang="en-US" smtClean="0"/>
              <a:t>Boundary Value Analysis</a:t>
            </a:r>
          </a:p>
        </p:txBody>
      </p:sp>
      <p:sp>
        <p:nvSpPr>
          <p:cNvPr id="20487" name="Rectangle 7"/>
          <p:cNvSpPr>
            <a:spLocks noGrp="1" noChangeArrowheads="1"/>
          </p:cNvSpPr>
          <p:nvPr>
            <p:ph type="body" idx="1"/>
          </p:nvPr>
        </p:nvSpPr>
        <p:spPr>
          <a:xfrm>
            <a:off x="685800" y="1981200"/>
            <a:ext cx="7772400" cy="838200"/>
          </a:xfrm>
        </p:spPr>
        <p:txBody>
          <a:bodyPr/>
          <a:lstStyle/>
          <a:p>
            <a:pPr eaLnBrk="1" hangingPunct="1"/>
            <a:r>
              <a:rPr lang="en-US" smtClean="0"/>
              <a:t>Create test cases to test boundaries of equivalence classes</a:t>
            </a:r>
          </a:p>
        </p:txBody>
      </p:sp>
      <p:sp>
        <p:nvSpPr>
          <p:cNvPr id="20488" name="Line 8"/>
          <p:cNvSpPr>
            <a:spLocks noChangeShapeType="1"/>
          </p:cNvSpPr>
          <p:nvPr/>
        </p:nvSpPr>
        <p:spPr bwMode="auto">
          <a:xfrm flipH="1">
            <a:off x="4267200" y="2743200"/>
            <a:ext cx="838200" cy="838200"/>
          </a:xfrm>
          <a:prstGeom prst="line">
            <a:avLst/>
          </a:prstGeom>
          <a:noFill/>
          <a:ln w="38100">
            <a:solidFill>
              <a:srgbClr val="FFFF00"/>
            </a:solidFill>
            <a:round/>
            <a:headEnd/>
            <a:tailEnd/>
          </a:ln>
        </p:spPr>
        <p:txBody>
          <a:bodyPr/>
          <a:lstStyle/>
          <a:p>
            <a:endParaRPr lang="en-US"/>
          </a:p>
        </p:txBody>
      </p:sp>
      <p:sp>
        <p:nvSpPr>
          <p:cNvPr id="20489" name="Line 9"/>
          <p:cNvSpPr>
            <a:spLocks noChangeShapeType="1"/>
          </p:cNvSpPr>
          <p:nvPr/>
        </p:nvSpPr>
        <p:spPr bwMode="auto">
          <a:xfrm>
            <a:off x="4724400" y="3124200"/>
            <a:ext cx="1905000" cy="1066800"/>
          </a:xfrm>
          <a:prstGeom prst="line">
            <a:avLst/>
          </a:prstGeom>
          <a:noFill/>
          <a:ln w="38100">
            <a:solidFill>
              <a:srgbClr val="FFFF00"/>
            </a:solidFill>
            <a:round/>
            <a:headEnd/>
            <a:tailEnd/>
          </a:ln>
        </p:spPr>
        <p:txBody>
          <a:bodyPr/>
          <a:lstStyle/>
          <a:p>
            <a:endParaRPr lang="en-US"/>
          </a:p>
        </p:txBody>
      </p:sp>
      <p:sp>
        <p:nvSpPr>
          <p:cNvPr id="20490" name="Line 10"/>
          <p:cNvSpPr>
            <a:spLocks noChangeShapeType="1"/>
          </p:cNvSpPr>
          <p:nvPr/>
        </p:nvSpPr>
        <p:spPr bwMode="auto">
          <a:xfrm flipH="1">
            <a:off x="4267200" y="3733800"/>
            <a:ext cx="1524000" cy="533400"/>
          </a:xfrm>
          <a:prstGeom prst="line">
            <a:avLst/>
          </a:prstGeom>
          <a:noFill/>
          <a:ln w="38100">
            <a:solidFill>
              <a:srgbClr val="FFFF00"/>
            </a:solidFill>
            <a:round/>
            <a:headEnd/>
            <a:tailEnd/>
          </a:ln>
        </p:spPr>
        <p:txBody>
          <a:bodyPr/>
          <a:lstStyle/>
          <a:p>
            <a:endParaRPr lang="en-US"/>
          </a:p>
        </p:txBody>
      </p:sp>
      <p:sp>
        <p:nvSpPr>
          <p:cNvPr id="20491" name="Line 11"/>
          <p:cNvSpPr>
            <a:spLocks noChangeShapeType="1"/>
          </p:cNvSpPr>
          <p:nvPr/>
        </p:nvSpPr>
        <p:spPr bwMode="auto">
          <a:xfrm>
            <a:off x="4267200" y="4648200"/>
            <a:ext cx="2362200" cy="228600"/>
          </a:xfrm>
          <a:prstGeom prst="line">
            <a:avLst/>
          </a:prstGeom>
          <a:noFill/>
          <a:ln w="38100">
            <a:solidFill>
              <a:srgbClr val="FFFF00"/>
            </a:solidFill>
            <a:round/>
            <a:headEnd/>
            <a:tailEnd/>
          </a:ln>
        </p:spPr>
        <p:txBody>
          <a:bodyPr/>
          <a:lstStyle/>
          <a:p>
            <a:endParaRPr lang="en-US"/>
          </a:p>
        </p:txBody>
      </p:sp>
      <p:sp>
        <p:nvSpPr>
          <p:cNvPr id="20492" name="Line 12"/>
          <p:cNvSpPr>
            <a:spLocks noChangeShapeType="1"/>
          </p:cNvSpPr>
          <p:nvPr/>
        </p:nvSpPr>
        <p:spPr bwMode="auto">
          <a:xfrm flipH="1">
            <a:off x="4267200" y="4724400"/>
            <a:ext cx="1143000" cy="1066800"/>
          </a:xfrm>
          <a:prstGeom prst="line">
            <a:avLst/>
          </a:prstGeom>
          <a:noFill/>
          <a:ln w="38100">
            <a:solidFill>
              <a:srgbClr val="FFFF00"/>
            </a:solidFill>
            <a:round/>
            <a:headEnd/>
            <a:tailEnd/>
          </a:ln>
        </p:spPr>
        <p:txBody>
          <a:bodyPr/>
          <a:lstStyle/>
          <a:p>
            <a:endParaRPr lang="en-US"/>
          </a:p>
        </p:txBody>
      </p:sp>
      <p:sp>
        <p:nvSpPr>
          <p:cNvPr id="20493" name="Line 13"/>
          <p:cNvSpPr>
            <a:spLocks noChangeShapeType="1"/>
          </p:cNvSpPr>
          <p:nvPr/>
        </p:nvSpPr>
        <p:spPr bwMode="auto">
          <a:xfrm>
            <a:off x="4953000" y="5164138"/>
            <a:ext cx="990600" cy="779462"/>
          </a:xfrm>
          <a:prstGeom prst="line">
            <a:avLst/>
          </a:prstGeom>
          <a:noFill/>
          <a:ln w="38100">
            <a:solidFill>
              <a:srgbClr val="FFFF00"/>
            </a:solidFill>
            <a:round/>
            <a:headEnd/>
            <a:tailEnd/>
          </a:ln>
        </p:spPr>
        <p:txBody>
          <a:bodyPr/>
          <a:lstStyle/>
          <a:p>
            <a:endParaRPr lang="en-US"/>
          </a:p>
        </p:txBody>
      </p:sp>
      <p:sp>
        <p:nvSpPr>
          <p:cNvPr id="20494" name="Line 14"/>
          <p:cNvSpPr>
            <a:spLocks noChangeShapeType="1"/>
          </p:cNvSpPr>
          <p:nvPr/>
        </p:nvSpPr>
        <p:spPr bwMode="auto">
          <a:xfrm flipH="1" flipV="1">
            <a:off x="3276600" y="3124200"/>
            <a:ext cx="990600" cy="228600"/>
          </a:xfrm>
          <a:prstGeom prst="line">
            <a:avLst/>
          </a:prstGeom>
          <a:noFill/>
          <a:ln w="38100">
            <a:solidFill>
              <a:srgbClr val="FFFF00"/>
            </a:solidFill>
            <a:round/>
            <a:headEnd/>
            <a:tailEnd/>
          </a:ln>
        </p:spPr>
        <p:txBody>
          <a:bodyPr/>
          <a:lstStyle/>
          <a:p>
            <a:endParaRPr lang="en-US"/>
          </a:p>
        </p:txBody>
      </p:sp>
      <p:sp>
        <p:nvSpPr>
          <p:cNvPr id="20495" name="Line 15"/>
          <p:cNvSpPr>
            <a:spLocks noChangeShapeType="1"/>
          </p:cNvSpPr>
          <p:nvPr/>
        </p:nvSpPr>
        <p:spPr bwMode="auto">
          <a:xfrm flipH="1">
            <a:off x="2667000" y="4038600"/>
            <a:ext cx="1600200" cy="0"/>
          </a:xfrm>
          <a:prstGeom prst="line">
            <a:avLst/>
          </a:prstGeom>
          <a:noFill/>
          <a:ln w="38100">
            <a:solidFill>
              <a:srgbClr val="FFFF00"/>
            </a:solidFill>
            <a:round/>
            <a:headEnd/>
            <a:tailEnd/>
          </a:ln>
        </p:spPr>
        <p:txBody>
          <a:bodyPr/>
          <a:lstStyle/>
          <a:p>
            <a:endParaRPr lang="en-US"/>
          </a:p>
        </p:txBody>
      </p:sp>
      <p:sp>
        <p:nvSpPr>
          <p:cNvPr id="20496" name="Line 16"/>
          <p:cNvSpPr>
            <a:spLocks noChangeShapeType="1"/>
          </p:cNvSpPr>
          <p:nvPr/>
        </p:nvSpPr>
        <p:spPr bwMode="auto">
          <a:xfrm flipH="1">
            <a:off x="2590800" y="4495800"/>
            <a:ext cx="1676400" cy="381000"/>
          </a:xfrm>
          <a:prstGeom prst="line">
            <a:avLst/>
          </a:prstGeom>
          <a:noFill/>
          <a:ln w="38100">
            <a:solidFill>
              <a:srgbClr val="FFFF00"/>
            </a:solidFill>
            <a:round/>
            <a:headEnd/>
            <a:tailEnd/>
          </a:ln>
        </p:spPr>
        <p:txBody>
          <a:bodyPr/>
          <a:lstStyle/>
          <a:p>
            <a:endParaRPr lang="en-US"/>
          </a:p>
        </p:txBody>
      </p:sp>
      <p:sp>
        <p:nvSpPr>
          <p:cNvPr id="20497" name="Line 17"/>
          <p:cNvSpPr>
            <a:spLocks noChangeShapeType="1"/>
          </p:cNvSpPr>
          <p:nvPr/>
        </p:nvSpPr>
        <p:spPr bwMode="auto">
          <a:xfrm flipH="1" flipV="1">
            <a:off x="2743200" y="5334000"/>
            <a:ext cx="1524000" cy="609600"/>
          </a:xfrm>
          <a:prstGeom prst="line">
            <a:avLst/>
          </a:prstGeom>
          <a:noFill/>
          <a:ln w="38100">
            <a:solidFill>
              <a:srgbClr val="FFFF00"/>
            </a:solidFill>
            <a:round/>
            <a:headEnd/>
            <a:tailEnd/>
          </a:ln>
        </p:spPr>
        <p:txBody>
          <a:bodyPr/>
          <a:lstStyle/>
          <a:p>
            <a:endParaRPr lang="en-US"/>
          </a:p>
        </p:txBody>
      </p:sp>
      <p:sp>
        <p:nvSpPr>
          <p:cNvPr id="20498" name="Oval 18"/>
          <p:cNvSpPr>
            <a:spLocks noChangeArrowheads="1"/>
          </p:cNvSpPr>
          <p:nvPr/>
        </p:nvSpPr>
        <p:spPr bwMode="auto">
          <a:xfrm>
            <a:off x="4724400" y="36576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499" name="Oval 19"/>
          <p:cNvSpPr>
            <a:spLocks noChangeArrowheads="1"/>
          </p:cNvSpPr>
          <p:nvPr/>
        </p:nvSpPr>
        <p:spPr bwMode="auto">
          <a:xfrm>
            <a:off x="4495800" y="28956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00" name="Oval 20"/>
          <p:cNvSpPr>
            <a:spLocks noChangeArrowheads="1"/>
          </p:cNvSpPr>
          <p:nvPr/>
        </p:nvSpPr>
        <p:spPr bwMode="auto">
          <a:xfrm>
            <a:off x="5562600" y="32004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01" name="Oval 21"/>
          <p:cNvSpPr>
            <a:spLocks noChangeArrowheads="1"/>
          </p:cNvSpPr>
          <p:nvPr/>
        </p:nvSpPr>
        <p:spPr bwMode="auto">
          <a:xfrm>
            <a:off x="4800600" y="43434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02" name="Oval 22"/>
          <p:cNvSpPr>
            <a:spLocks noChangeArrowheads="1"/>
          </p:cNvSpPr>
          <p:nvPr/>
        </p:nvSpPr>
        <p:spPr bwMode="auto">
          <a:xfrm>
            <a:off x="4495800" y="5029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03" name="Oval 23"/>
          <p:cNvSpPr>
            <a:spLocks noChangeArrowheads="1"/>
          </p:cNvSpPr>
          <p:nvPr/>
        </p:nvSpPr>
        <p:spPr bwMode="auto">
          <a:xfrm>
            <a:off x="5715000" y="51816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04" name="Oval 24"/>
          <p:cNvSpPr>
            <a:spLocks noChangeArrowheads="1"/>
          </p:cNvSpPr>
          <p:nvPr/>
        </p:nvSpPr>
        <p:spPr bwMode="auto">
          <a:xfrm>
            <a:off x="4800600" y="5791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05" name="Oval 25"/>
          <p:cNvSpPr>
            <a:spLocks noChangeArrowheads="1"/>
          </p:cNvSpPr>
          <p:nvPr/>
        </p:nvSpPr>
        <p:spPr bwMode="auto">
          <a:xfrm>
            <a:off x="3886200" y="29718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06" name="Oval 26"/>
          <p:cNvSpPr>
            <a:spLocks noChangeArrowheads="1"/>
          </p:cNvSpPr>
          <p:nvPr/>
        </p:nvSpPr>
        <p:spPr bwMode="auto">
          <a:xfrm>
            <a:off x="3505200" y="36576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07" name="Oval 27"/>
          <p:cNvSpPr>
            <a:spLocks noChangeArrowheads="1"/>
          </p:cNvSpPr>
          <p:nvPr/>
        </p:nvSpPr>
        <p:spPr bwMode="auto">
          <a:xfrm>
            <a:off x="2971800" y="43434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08" name="Oval 28"/>
          <p:cNvSpPr>
            <a:spLocks noChangeArrowheads="1"/>
          </p:cNvSpPr>
          <p:nvPr/>
        </p:nvSpPr>
        <p:spPr bwMode="auto">
          <a:xfrm>
            <a:off x="3505200" y="5029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09" name="Oval 29"/>
          <p:cNvSpPr>
            <a:spLocks noChangeArrowheads="1"/>
          </p:cNvSpPr>
          <p:nvPr/>
        </p:nvSpPr>
        <p:spPr bwMode="auto">
          <a:xfrm>
            <a:off x="3581400" y="59436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10" name="Oval 30"/>
          <p:cNvSpPr>
            <a:spLocks noChangeArrowheads="1"/>
          </p:cNvSpPr>
          <p:nvPr/>
        </p:nvSpPr>
        <p:spPr bwMode="auto">
          <a:xfrm>
            <a:off x="4495800" y="32766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11" name="Oval 31"/>
          <p:cNvSpPr>
            <a:spLocks noChangeArrowheads="1"/>
          </p:cNvSpPr>
          <p:nvPr/>
        </p:nvSpPr>
        <p:spPr bwMode="auto">
          <a:xfrm>
            <a:off x="4419600" y="32004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12" name="Oval 32"/>
          <p:cNvSpPr>
            <a:spLocks noChangeArrowheads="1"/>
          </p:cNvSpPr>
          <p:nvPr/>
        </p:nvSpPr>
        <p:spPr bwMode="auto">
          <a:xfrm>
            <a:off x="4572000" y="33528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13" name="Oval 33"/>
          <p:cNvSpPr>
            <a:spLocks noChangeArrowheads="1"/>
          </p:cNvSpPr>
          <p:nvPr/>
        </p:nvSpPr>
        <p:spPr bwMode="auto">
          <a:xfrm>
            <a:off x="5181600" y="33528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14" name="Oval 34"/>
          <p:cNvSpPr>
            <a:spLocks noChangeArrowheads="1"/>
          </p:cNvSpPr>
          <p:nvPr/>
        </p:nvSpPr>
        <p:spPr bwMode="auto">
          <a:xfrm>
            <a:off x="5105400" y="34290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15" name="Oval 35"/>
          <p:cNvSpPr>
            <a:spLocks noChangeArrowheads="1"/>
          </p:cNvSpPr>
          <p:nvPr/>
        </p:nvSpPr>
        <p:spPr bwMode="auto">
          <a:xfrm>
            <a:off x="5257800" y="32766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16" name="Oval 36"/>
          <p:cNvSpPr>
            <a:spLocks noChangeArrowheads="1"/>
          </p:cNvSpPr>
          <p:nvPr/>
        </p:nvSpPr>
        <p:spPr bwMode="auto">
          <a:xfrm>
            <a:off x="4953000" y="39624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17" name="Oval 37"/>
          <p:cNvSpPr>
            <a:spLocks noChangeArrowheads="1"/>
          </p:cNvSpPr>
          <p:nvPr/>
        </p:nvSpPr>
        <p:spPr bwMode="auto">
          <a:xfrm>
            <a:off x="4876800" y="3886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18" name="Oval 38"/>
          <p:cNvSpPr>
            <a:spLocks noChangeArrowheads="1"/>
          </p:cNvSpPr>
          <p:nvPr/>
        </p:nvSpPr>
        <p:spPr bwMode="auto">
          <a:xfrm>
            <a:off x="5029200" y="40386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19" name="Oval 39"/>
          <p:cNvSpPr>
            <a:spLocks noChangeArrowheads="1"/>
          </p:cNvSpPr>
          <p:nvPr/>
        </p:nvSpPr>
        <p:spPr bwMode="auto">
          <a:xfrm>
            <a:off x="6096000" y="3886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20" name="Oval 40"/>
          <p:cNvSpPr>
            <a:spLocks noChangeArrowheads="1"/>
          </p:cNvSpPr>
          <p:nvPr/>
        </p:nvSpPr>
        <p:spPr bwMode="auto">
          <a:xfrm>
            <a:off x="6019800" y="39624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21" name="Oval 41"/>
          <p:cNvSpPr>
            <a:spLocks noChangeArrowheads="1"/>
          </p:cNvSpPr>
          <p:nvPr/>
        </p:nvSpPr>
        <p:spPr bwMode="auto">
          <a:xfrm>
            <a:off x="6172200" y="38100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22" name="Oval 42"/>
          <p:cNvSpPr>
            <a:spLocks noChangeArrowheads="1"/>
          </p:cNvSpPr>
          <p:nvPr/>
        </p:nvSpPr>
        <p:spPr bwMode="auto">
          <a:xfrm>
            <a:off x="5867400" y="48006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23" name="Oval 43"/>
          <p:cNvSpPr>
            <a:spLocks noChangeArrowheads="1"/>
          </p:cNvSpPr>
          <p:nvPr/>
        </p:nvSpPr>
        <p:spPr bwMode="auto">
          <a:xfrm>
            <a:off x="5867400" y="47244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24" name="Oval 44"/>
          <p:cNvSpPr>
            <a:spLocks noChangeArrowheads="1"/>
          </p:cNvSpPr>
          <p:nvPr/>
        </p:nvSpPr>
        <p:spPr bwMode="auto">
          <a:xfrm>
            <a:off x="5867400" y="48768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25" name="Oval 45"/>
          <p:cNvSpPr>
            <a:spLocks noChangeArrowheads="1"/>
          </p:cNvSpPr>
          <p:nvPr/>
        </p:nvSpPr>
        <p:spPr bwMode="auto">
          <a:xfrm>
            <a:off x="5410200" y="54864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26" name="Oval 46"/>
          <p:cNvSpPr>
            <a:spLocks noChangeArrowheads="1"/>
          </p:cNvSpPr>
          <p:nvPr/>
        </p:nvSpPr>
        <p:spPr bwMode="auto">
          <a:xfrm>
            <a:off x="5334000" y="55626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27" name="Oval 47"/>
          <p:cNvSpPr>
            <a:spLocks noChangeArrowheads="1"/>
          </p:cNvSpPr>
          <p:nvPr/>
        </p:nvSpPr>
        <p:spPr bwMode="auto">
          <a:xfrm>
            <a:off x="5486400" y="5410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28" name="Oval 48"/>
          <p:cNvSpPr>
            <a:spLocks noChangeArrowheads="1"/>
          </p:cNvSpPr>
          <p:nvPr/>
        </p:nvSpPr>
        <p:spPr bwMode="auto">
          <a:xfrm>
            <a:off x="5105400" y="49530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29" name="Oval 49"/>
          <p:cNvSpPr>
            <a:spLocks noChangeArrowheads="1"/>
          </p:cNvSpPr>
          <p:nvPr/>
        </p:nvSpPr>
        <p:spPr bwMode="auto">
          <a:xfrm>
            <a:off x="5181600" y="5029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30" name="Oval 50"/>
          <p:cNvSpPr>
            <a:spLocks noChangeArrowheads="1"/>
          </p:cNvSpPr>
          <p:nvPr/>
        </p:nvSpPr>
        <p:spPr bwMode="auto">
          <a:xfrm>
            <a:off x="5029200" y="48768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31" name="Oval 51"/>
          <p:cNvSpPr>
            <a:spLocks noChangeArrowheads="1"/>
          </p:cNvSpPr>
          <p:nvPr/>
        </p:nvSpPr>
        <p:spPr bwMode="auto">
          <a:xfrm>
            <a:off x="4572000" y="5410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32" name="Oval 52"/>
          <p:cNvSpPr>
            <a:spLocks noChangeArrowheads="1"/>
          </p:cNvSpPr>
          <p:nvPr/>
        </p:nvSpPr>
        <p:spPr bwMode="auto">
          <a:xfrm>
            <a:off x="4648200" y="54864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33" name="Oval 53"/>
          <p:cNvSpPr>
            <a:spLocks noChangeArrowheads="1"/>
          </p:cNvSpPr>
          <p:nvPr/>
        </p:nvSpPr>
        <p:spPr bwMode="auto">
          <a:xfrm>
            <a:off x="4495800" y="53340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34" name="Oval 54"/>
          <p:cNvSpPr>
            <a:spLocks noChangeArrowheads="1"/>
          </p:cNvSpPr>
          <p:nvPr/>
        </p:nvSpPr>
        <p:spPr bwMode="auto">
          <a:xfrm>
            <a:off x="4495800" y="4648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35" name="Oval 55"/>
          <p:cNvSpPr>
            <a:spLocks noChangeArrowheads="1"/>
          </p:cNvSpPr>
          <p:nvPr/>
        </p:nvSpPr>
        <p:spPr bwMode="auto">
          <a:xfrm>
            <a:off x="4495800" y="45720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36" name="Oval 56"/>
          <p:cNvSpPr>
            <a:spLocks noChangeArrowheads="1"/>
          </p:cNvSpPr>
          <p:nvPr/>
        </p:nvSpPr>
        <p:spPr bwMode="auto">
          <a:xfrm>
            <a:off x="4495800" y="47244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37" name="Oval 57"/>
          <p:cNvSpPr>
            <a:spLocks noChangeArrowheads="1"/>
          </p:cNvSpPr>
          <p:nvPr/>
        </p:nvSpPr>
        <p:spPr bwMode="auto">
          <a:xfrm>
            <a:off x="4876800" y="28956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38" name="Oval 58"/>
          <p:cNvSpPr>
            <a:spLocks noChangeArrowheads="1"/>
          </p:cNvSpPr>
          <p:nvPr/>
        </p:nvSpPr>
        <p:spPr bwMode="auto">
          <a:xfrm>
            <a:off x="4953000" y="29718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39" name="Oval 59"/>
          <p:cNvSpPr>
            <a:spLocks noChangeArrowheads="1"/>
          </p:cNvSpPr>
          <p:nvPr/>
        </p:nvSpPr>
        <p:spPr bwMode="auto">
          <a:xfrm>
            <a:off x="4800600" y="28194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40" name="Oval 63"/>
          <p:cNvSpPr>
            <a:spLocks noChangeArrowheads="1"/>
          </p:cNvSpPr>
          <p:nvPr/>
        </p:nvSpPr>
        <p:spPr bwMode="auto">
          <a:xfrm>
            <a:off x="4191000" y="30480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41" name="Oval 64"/>
          <p:cNvSpPr>
            <a:spLocks noChangeArrowheads="1"/>
          </p:cNvSpPr>
          <p:nvPr/>
        </p:nvSpPr>
        <p:spPr bwMode="auto">
          <a:xfrm>
            <a:off x="4267200" y="30480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42" name="Oval 65"/>
          <p:cNvSpPr>
            <a:spLocks noChangeArrowheads="1"/>
          </p:cNvSpPr>
          <p:nvPr/>
        </p:nvSpPr>
        <p:spPr bwMode="auto">
          <a:xfrm>
            <a:off x="4343400" y="30480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43" name="Oval 69"/>
          <p:cNvSpPr>
            <a:spLocks noChangeArrowheads="1"/>
          </p:cNvSpPr>
          <p:nvPr/>
        </p:nvSpPr>
        <p:spPr bwMode="auto">
          <a:xfrm>
            <a:off x="4114800" y="37338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44" name="Oval 70"/>
          <p:cNvSpPr>
            <a:spLocks noChangeArrowheads="1"/>
          </p:cNvSpPr>
          <p:nvPr/>
        </p:nvSpPr>
        <p:spPr bwMode="auto">
          <a:xfrm>
            <a:off x="4191000" y="37338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45" name="Oval 71"/>
          <p:cNvSpPr>
            <a:spLocks noChangeArrowheads="1"/>
          </p:cNvSpPr>
          <p:nvPr/>
        </p:nvSpPr>
        <p:spPr bwMode="auto">
          <a:xfrm>
            <a:off x="4267200" y="37338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46" name="Oval 72"/>
          <p:cNvSpPr>
            <a:spLocks noChangeArrowheads="1"/>
          </p:cNvSpPr>
          <p:nvPr/>
        </p:nvSpPr>
        <p:spPr bwMode="auto">
          <a:xfrm>
            <a:off x="4114800" y="43434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47" name="Oval 73"/>
          <p:cNvSpPr>
            <a:spLocks noChangeArrowheads="1"/>
          </p:cNvSpPr>
          <p:nvPr/>
        </p:nvSpPr>
        <p:spPr bwMode="auto">
          <a:xfrm>
            <a:off x="4191000" y="43434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48" name="Oval 74"/>
          <p:cNvSpPr>
            <a:spLocks noChangeArrowheads="1"/>
          </p:cNvSpPr>
          <p:nvPr/>
        </p:nvSpPr>
        <p:spPr bwMode="auto">
          <a:xfrm>
            <a:off x="4267200" y="43434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49" name="Oval 78"/>
          <p:cNvSpPr>
            <a:spLocks noChangeArrowheads="1"/>
          </p:cNvSpPr>
          <p:nvPr/>
        </p:nvSpPr>
        <p:spPr bwMode="auto">
          <a:xfrm>
            <a:off x="4114800" y="52578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50" name="Oval 79"/>
          <p:cNvSpPr>
            <a:spLocks noChangeArrowheads="1"/>
          </p:cNvSpPr>
          <p:nvPr/>
        </p:nvSpPr>
        <p:spPr bwMode="auto">
          <a:xfrm>
            <a:off x="4191000" y="52578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51" name="Oval 80"/>
          <p:cNvSpPr>
            <a:spLocks noChangeArrowheads="1"/>
          </p:cNvSpPr>
          <p:nvPr/>
        </p:nvSpPr>
        <p:spPr bwMode="auto">
          <a:xfrm>
            <a:off x="4267200" y="52578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52" name="Oval 81"/>
          <p:cNvSpPr>
            <a:spLocks noChangeArrowheads="1"/>
          </p:cNvSpPr>
          <p:nvPr/>
        </p:nvSpPr>
        <p:spPr bwMode="auto">
          <a:xfrm>
            <a:off x="4191000" y="5791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53" name="Oval 82"/>
          <p:cNvSpPr>
            <a:spLocks noChangeArrowheads="1"/>
          </p:cNvSpPr>
          <p:nvPr/>
        </p:nvSpPr>
        <p:spPr bwMode="auto">
          <a:xfrm>
            <a:off x="4267200" y="5791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54" name="Oval 83"/>
          <p:cNvSpPr>
            <a:spLocks noChangeArrowheads="1"/>
          </p:cNvSpPr>
          <p:nvPr/>
        </p:nvSpPr>
        <p:spPr bwMode="auto">
          <a:xfrm>
            <a:off x="4343400" y="57912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grpSp>
        <p:nvGrpSpPr>
          <p:cNvPr id="20555" name="Group 94"/>
          <p:cNvGrpSpPr>
            <a:grpSpLocks/>
          </p:cNvGrpSpPr>
          <p:nvPr/>
        </p:nvGrpSpPr>
        <p:grpSpPr bwMode="auto">
          <a:xfrm>
            <a:off x="4114800" y="3352800"/>
            <a:ext cx="228600" cy="228600"/>
            <a:chOff x="1728" y="1680"/>
            <a:chExt cx="144" cy="144"/>
          </a:xfrm>
        </p:grpSpPr>
        <p:sp>
          <p:nvSpPr>
            <p:cNvPr id="20567" name="Oval 95"/>
            <p:cNvSpPr>
              <a:spLocks noChangeArrowheads="1"/>
            </p:cNvSpPr>
            <p:nvPr/>
          </p:nvSpPr>
          <p:spPr bwMode="auto">
            <a:xfrm>
              <a:off x="1728" y="17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68" name="Oval 96"/>
            <p:cNvSpPr>
              <a:spLocks noChangeArrowheads="1"/>
            </p:cNvSpPr>
            <p:nvPr/>
          </p:nvSpPr>
          <p:spPr bwMode="auto">
            <a:xfrm>
              <a:off x="1776" y="172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69" name="Oval 97"/>
            <p:cNvSpPr>
              <a:spLocks noChangeArrowheads="1"/>
            </p:cNvSpPr>
            <p:nvPr/>
          </p:nvSpPr>
          <p:spPr bwMode="auto">
            <a:xfrm>
              <a:off x="1824" y="1680"/>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grpSp>
        <p:nvGrpSpPr>
          <p:cNvPr id="20556" name="Group 98"/>
          <p:cNvGrpSpPr>
            <a:grpSpLocks/>
          </p:cNvGrpSpPr>
          <p:nvPr/>
        </p:nvGrpSpPr>
        <p:grpSpPr bwMode="auto">
          <a:xfrm>
            <a:off x="4114800" y="4038600"/>
            <a:ext cx="228600" cy="228600"/>
            <a:chOff x="1728" y="1680"/>
            <a:chExt cx="144" cy="144"/>
          </a:xfrm>
        </p:grpSpPr>
        <p:sp>
          <p:nvSpPr>
            <p:cNvPr id="20564" name="Oval 99"/>
            <p:cNvSpPr>
              <a:spLocks noChangeArrowheads="1"/>
            </p:cNvSpPr>
            <p:nvPr/>
          </p:nvSpPr>
          <p:spPr bwMode="auto">
            <a:xfrm>
              <a:off x="1728" y="17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65" name="Oval 100"/>
            <p:cNvSpPr>
              <a:spLocks noChangeArrowheads="1"/>
            </p:cNvSpPr>
            <p:nvPr/>
          </p:nvSpPr>
          <p:spPr bwMode="auto">
            <a:xfrm>
              <a:off x="1776" y="172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66" name="Oval 101"/>
            <p:cNvSpPr>
              <a:spLocks noChangeArrowheads="1"/>
            </p:cNvSpPr>
            <p:nvPr/>
          </p:nvSpPr>
          <p:spPr bwMode="auto">
            <a:xfrm>
              <a:off x="1824" y="1680"/>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grpSp>
        <p:nvGrpSpPr>
          <p:cNvPr id="20557" name="Group 102"/>
          <p:cNvGrpSpPr>
            <a:grpSpLocks/>
          </p:cNvGrpSpPr>
          <p:nvPr/>
        </p:nvGrpSpPr>
        <p:grpSpPr bwMode="auto">
          <a:xfrm>
            <a:off x="4114800" y="4495800"/>
            <a:ext cx="228600" cy="228600"/>
            <a:chOff x="1728" y="1680"/>
            <a:chExt cx="144" cy="144"/>
          </a:xfrm>
        </p:grpSpPr>
        <p:sp>
          <p:nvSpPr>
            <p:cNvPr id="20561" name="Oval 103"/>
            <p:cNvSpPr>
              <a:spLocks noChangeArrowheads="1"/>
            </p:cNvSpPr>
            <p:nvPr/>
          </p:nvSpPr>
          <p:spPr bwMode="auto">
            <a:xfrm>
              <a:off x="1728" y="17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62" name="Oval 104"/>
            <p:cNvSpPr>
              <a:spLocks noChangeArrowheads="1"/>
            </p:cNvSpPr>
            <p:nvPr/>
          </p:nvSpPr>
          <p:spPr bwMode="auto">
            <a:xfrm>
              <a:off x="1776" y="172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63" name="Oval 105"/>
            <p:cNvSpPr>
              <a:spLocks noChangeArrowheads="1"/>
            </p:cNvSpPr>
            <p:nvPr/>
          </p:nvSpPr>
          <p:spPr bwMode="auto">
            <a:xfrm>
              <a:off x="1824" y="1680"/>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sp>
        <p:nvSpPr>
          <p:cNvPr id="20558" name="Oval 106"/>
          <p:cNvSpPr>
            <a:spLocks noChangeArrowheads="1"/>
          </p:cNvSpPr>
          <p:nvPr/>
        </p:nvSpPr>
        <p:spPr bwMode="auto">
          <a:xfrm>
            <a:off x="4114800" y="60960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59" name="Oval 107"/>
          <p:cNvSpPr>
            <a:spLocks noChangeArrowheads="1"/>
          </p:cNvSpPr>
          <p:nvPr/>
        </p:nvSpPr>
        <p:spPr bwMode="auto">
          <a:xfrm>
            <a:off x="4191000" y="60960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
        <p:nvSpPr>
          <p:cNvPr id="20560" name="Oval 108"/>
          <p:cNvSpPr>
            <a:spLocks noChangeArrowheads="1"/>
          </p:cNvSpPr>
          <p:nvPr/>
        </p:nvSpPr>
        <p:spPr bwMode="auto">
          <a:xfrm>
            <a:off x="4267200" y="6096000"/>
            <a:ext cx="76200" cy="76200"/>
          </a:xfrm>
          <a:prstGeom prst="ellipse">
            <a:avLst/>
          </a:prstGeom>
          <a:solidFill>
            <a:srgbClr val="FF0000"/>
          </a:solidFill>
          <a:ln w="9525">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
            <a:ext cx="7772400" cy="1143000"/>
          </a:xfrm>
        </p:spPr>
        <p:txBody>
          <a:bodyPr/>
          <a:lstStyle/>
          <a:p>
            <a:pPr eaLnBrk="1" hangingPunct="1"/>
            <a:r>
              <a:rPr lang="en-US" smtClean="0"/>
              <a:t>Black Box Testing</a:t>
            </a:r>
          </a:p>
        </p:txBody>
      </p:sp>
      <p:sp>
        <p:nvSpPr>
          <p:cNvPr id="3075" name="Rectangle 3"/>
          <p:cNvSpPr>
            <a:spLocks noGrp="1" noChangeArrowheads="1"/>
          </p:cNvSpPr>
          <p:nvPr>
            <p:ph type="body" idx="1"/>
          </p:nvPr>
        </p:nvSpPr>
        <p:spPr>
          <a:xfrm>
            <a:off x="609600" y="1295400"/>
            <a:ext cx="7848600" cy="4495800"/>
          </a:xfrm>
        </p:spPr>
        <p:txBody>
          <a:bodyPr/>
          <a:lstStyle/>
          <a:p>
            <a:pPr eaLnBrk="1" hangingPunct="1"/>
            <a:r>
              <a:rPr lang="en-US" smtClean="0"/>
              <a:t>Testing software against a specification of its external behavior without knowledge of internal implementation details</a:t>
            </a:r>
          </a:p>
          <a:p>
            <a:pPr lvl="1" eaLnBrk="1" hangingPunct="1"/>
            <a:r>
              <a:rPr lang="en-US" smtClean="0"/>
              <a:t>Can be applied to software “units” (e.g., classes) or to entire programs</a:t>
            </a:r>
          </a:p>
          <a:p>
            <a:pPr lvl="1" eaLnBrk="1" hangingPunct="1"/>
            <a:r>
              <a:rPr lang="en-US" smtClean="0"/>
              <a:t>External behavior is defined in API docs, Functional specs, Requirements specs, etc.</a:t>
            </a:r>
          </a:p>
          <a:p>
            <a:pPr lvl="1" eaLnBrk="1" hangingPunct="1"/>
            <a:endParaRPr lang="en-US" smtClean="0"/>
          </a:p>
          <a:p>
            <a:pPr eaLnBrk="1" hangingPunct="1"/>
            <a:r>
              <a:rPr lang="en-US" smtClean="0"/>
              <a:t>Because black box testing purposely disregards the program's control structure, attention is focused primarily on the information domain (i.e., data that goes in, data that comes out)</a:t>
            </a:r>
          </a:p>
          <a:p>
            <a:pPr eaLnBrk="1" hangingPunct="1"/>
            <a:endParaRPr lang="en-US" smtClean="0"/>
          </a:p>
          <a:p>
            <a:pPr eaLnBrk="1" hangingPunct="1"/>
            <a:r>
              <a:rPr lang="en-US" smtClean="0"/>
              <a:t>The Goal: Derive sets of input conditions (test cases) that fully exercise the external functionality</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3600" smtClean="0"/>
              <a:t>Boundary Value Analysis - examples</a:t>
            </a:r>
          </a:p>
        </p:txBody>
      </p:sp>
      <p:graphicFrame>
        <p:nvGraphicFramePr>
          <p:cNvPr id="197650" name="Group 18"/>
          <p:cNvGraphicFramePr>
            <a:graphicFrameLocks noGrp="1"/>
          </p:cNvGraphicFramePr>
          <p:nvPr>
            <p:ph sz="half" idx="2"/>
          </p:nvPr>
        </p:nvGraphicFramePr>
        <p:xfrm>
          <a:off x="1828800" y="1981200"/>
          <a:ext cx="5181600" cy="2622804"/>
        </p:xfrm>
        <a:graphic>
          <a:graphicData uri="http://schemas.openxmlformats.org/drawingml/2006/table">
            <a:tbl>
              <a:tblPr/>
              <a:tblGrid>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Boundary Cases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number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3600" smtClean="0"/>
              <a:t>Boundary Value Analysis - examples</a:t>
            </a:r>
          </a:p>
        </p:txBody>
      </p:sp>
      <p:graphicFrame>
        <p:nvGraphicFramePr>
          <p:cNvPr id="201745" name="Group 17"/>
          <p:cNvGraphicFramePr>
            <a:graphicFrameLocks noGrp="1"/>
          </p:cNvGraphicFramePr>
          <p:nvPr>
            <p:ph sz="half" idx="2"/>
          </p:nvPr>
        </p:nvGraphicFramePr>
        <p:xfrm>
          <a:off x="1828800" y="1981200"/>
          <a:ext cx="5181600" cy="3099816"/>
        </p:xfrm>
        <a:graphic>
          <a:graphicData uri="http://schemas.openxmlformats.org/drawingml/2006/table">
            <a:tbl>
              <a:tblPr/>
              <a:tblGrid>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Boundary Cases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number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-100, -99, -98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-1, 0, 1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98, 99, 100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600" smtClean="0"/>
              <a:t>Boundary Value Analysis - examples</a:t>
            </a:r>
          </a:p>
        </p:txBody>
      </p:sp>
      <p:graphicFrame>
        <p:nvGraphicFramePr>
          <p:cNvPr id="166936" name="Group 24"/>
          <p:cNvGraphicFramePr>
            <a:graphicFrameLocks noGrp="1"/>
          </p:cNvGraphicFramePr>
          <p:nvPr>
            <p:ph sz="half" idx="2"/>
          </p:nvPr>
        </p:nvGraphicFramePr>
        <p:xfrm>
          <a:off x="1828800" y="1981200"/>
          <a:ext cx="5181600" cy="3392424"/>
        </p:xfrm>
        <a:graphic>
          <a:graphicData uri="http://schemas.openxmlformats.org/drawingml/2006/table">
            <a:tbl>
              <a:tblPr/>
              <a:tblGrid>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Boundary Cases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number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-100, -99, -98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-1, 0, 1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98, 99, 100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199, 200, 201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998, 999, 1000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199, 198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998, 999, 1000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3 digits, 5 digits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600" smtClean="0"/>
              <a:t>Boundary Value Analysis - examples</a:t>
            </a:r>
          </a:p>
        </p:txBody>
      </p:sp>
      <p:sp>
        <p:nvSpPr>
          <p:cNvPr id="24579" name="Rectangle 18"/>
          <p:cNvSpPr>
            <a:spLocks noGrp="1" noChangeArrowheads="1"/>
          </p:cNvSpPr>
          <p:nvPr>
            <p:ph type="body" sz="half" idx="1"/>
          </p:nvPr>
        </p:nvSpPr>
        <p:spPr>
          <a:xfrm>
            <a:off x="685800" y="1981200"/>
            <a:ext cx="7315200" cy="2362200"/>
          </a:xfrm>
        </p:spPr>
        <p:txBody>
          <a:bodyPr/>
          <a:lstStyle/>
          <a:p>
            <a:pPr eaLnBrk="1" hangingPunct="1"/>
            <a:r>
              <a:rPr lang="en-US" sz="1800" smtClean="0"/>
              <a:t>Numeric values are often entered as strings which are then converted to numbers internally [int x = atoi(str);]</a:t>
            </a:r>
          </a:p>
          <a:p>
            <a:pPr eaLnBrk="1" hangingPunct="1"/>
            <a:endParaRPr lang="en-US" sz="1800" smtClean="0"/>
          </a:p>
          <a:p>
            <a:pPr eaLnBrk="1" hangingPunct="1"/>
            <a:r>
              <a:rPr lang="en-US" sz="1800" smtClean="0"/>
              <a:t>This conversion requires the program to distinguish between digits and non-digits</a:t>
            </a:r>
          </a:p>
          <a:p>
            <a:pPr eaLnBrk="1" hangingPunct="1"/>
            <a:endParaRPr lang="en-US" sz="1800" smtClean="0"/>
          </a:p>
          <a:p>
            <a:pPr eaLnBrk="1" hangingPunct="1"/>
            <a:r>
              <a:rPr lang="en-US" sz="1800" smtClean="0"/>
              <a:t>A boundary case to consider: Will the program accept </a:t>
            </a:r>
            <a:r>
              <a:rPr lang="en-US" sz="1800" smtClean="0">
                <a:latin typeface="Courier New" pitchFamily="49" charset="0"/>
              </a:rPr>
              <a:t>/</a:t>
            </a:r>
            <a:r>
              <a:rPr lang="en-US" sz="1800" smtClean="0"/>
              <a:t> and </a:t>
            </a:r>
            <a:r>
              <a:rPr lang="en-US" sz="1800" smtClean="0">
                <a:latin typeface="Courier New" pitchFamily="49" charset="0"/>
              </a:rPr>
              <a:t>:</a:t>
            </a:r>
            <a:r>
              <a:rPr lang="en-US" sz="1800" smtClean="0"/>
              <a:t> as digits?</a:t>
            </a:r>
          </a:p>
        </p:txBody>
      </p:sp>
      <p:graphicFrame>
        <p:nvGraphicFramePr>
          <p:cNvPr id="168123" name="Group 187"/>
          <p:cNvGraphicFramePr>
            <a:graphicFrameLocks noGrp="1"/>
          </p:cNvGraphicFramePr>
          <p:nvPr>
            <p:ph sz="half" idx="2"/>
          </p:nvPr>
        </p:nvGraphicFramePr>
        <p:xfrm>
          <a:off x="2133600" y="4724400"/>
          <a:ext cx="6334125" cy="914400"/>
        </p:xfrm>
        <a:graphic>
          <a:graphicData uri="http://schemas.openxmlformats.org/drawingml/2006/table">
            <a:tbl>
              <a:tblPr/>
              <a:tblGrid>
                <a:gridCol w="527050"/>
                <a:gridCol w="530225"/>
                <a:gridCol w="527050"/>
                <a:gridCol w="527050"/>
                <a:gridCol w="527050"/>
                <a:gridCol w="530225"/>
                <a:gridCol w="527050"/>
                <a:gridCol w="527050"/>
                <a:gridCol w="530225"/>
                <a:gridCol w="527050"/>
                <a:gridCol w="527050"/>
                <a:gridCol w="527050"/>
              </a:tblGrid>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47</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48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49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21" name="Text Box 188"/>
          <p:cNvSpPr txBox="1">
            <a:spLocks noChangeArrowheads="1"/>
          </p:cNvSpPr>
          <p:nvPr/>
        </p:nvSpPr>
        <p:spPr bwMode="auto">
          <a:xfrm>
            <a:off x="762000" y="4724400"/>
            <a:ext cx="776288" cy="457200"/>
          </a:xfrm>
          <a:prstGeom prst="rect">
            <a:avLst/>
          </a:prstGeom>
          <a:noFill/>
          <a:ln w="9525">
            <a:noFill/>
            <a:miter lim="800000"/>
            <a:headEnd/>
            <a:tailEnd/>
          </a:ln>
        </p:spPr>
        <p:txBody>
          <a:bodyPr wrap="none">
            <a:spAutoFit/>
          </a:bodyPr>
          <a:lstStyle/>
          <a:p>
            <a:r>
              <a:rPr lang="en-US"/>
              <a:t>Char</a:t>
            </a:r>
          </a:p>
        </p:txBody>
      </p:sp>
      <p:sp>
        <p:nvSpPr>
          <p:cNvPr id="24622" name="Text Box 189"/>
          <p:cNvSpPr txBox="1">
            <a:spLocks noChangeArrowheads="1"/>
          </p:cNvSpPr>
          <p:nvPr/>
        </p:nvSpPr>
        <p:spPr bwMode="auto">
          <a:xfrm>
            <a:off x="762000" y="5181600"/>
            <a:ext cx="981075" cy="457200"/>
          </a:xfrm>
          <a:prstGeom prst="rect">
            <a:avLst/>
          </a:prstGeom>
          <a:noFill/>
          <a:ln w="9525">
            <a:noFill/>
            <a:miter lim="800000"/>
            <a:headEnd/>
            <a:tailEnd/>
          </a:ln>
        </p:spPr>
        <p:txBody>
          <a:bodyPr wrap="none">
            <a:spAutoFit/>
          </a:bodyPr>
          <a:lstStyle/>
          <a:p>
            <a:r>
              <a:rPr lang="en-US"/>
              <a:t>ASCII</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48"/>
          <p:cNvSpPr>
            <a:spLocks noGrp="1" noChangeArrowheads="1"/>
          </p:cNvSpPr>
          <p:nvPr>
            <p:ph type="title"/>
          </p:nvPr>
        </p:nvSpPr>
        <p:spPr>
          <a:xfrm>
            <a:off x="685800" y="457200"/>
            <a:ext cx="7772400" cy="1143000"/>
          </a:xfrm>
        </p:spPr>
        <p:txBody>
          <a:bodyPr/>
          <a:lstStyle/>
          <a:p>
            <a:pPr eaLnBrk="1" hangingPunct="1"/>
            <a:r>
              <a:rPr lang="en-US" smtClean="0"/>
              <a:t>Testing combinations of inputs</a:t>
            </a:r>
          </a:p>
        </p:txBody>
      </p:sp>
      <p:sp>
        <p:nvSpPr>
          <p:cNvPr id="25603" name="Rectangle 349"/>
          <p:cNvSpPr>
            <a:spLocks noGrp="1" noChangeArrowheads="1"/>
          </p:cNvSpPr>
          <p:nvPr>
            <p:ph type="body" idx="1"/>
          </p:nvPr>
        </p:nvSpPr>
        <p:spPr>
          <a:xfrm>
            <a:off x="685800" y="1828800"/>
            <a:ext cx="7772400" cy="2743200"/>
          </a:xfrm>
        </p:spPr>
        <p:txBody>
          <a:bodyPr/>
          <a:lstStyle/>
          <a:p>
            <a:pPr eaLnBrk="1" hangingPunct="1">
              <a:lnSpc>
                <a:spcPct val="90000"/>
              </a:lnSpc>
            </a:pPr>
            <a:r>
              <a:rPr lang="en-US" smtClean="0"/>
              <a:t>Equivalence Partitioning and Boundary Value Analysis are performed on each individual input, resulting in a set of test values for each input</a:t>
            </a:r>
          </a:p>
          <a:p>
            <a:pPr lvl="1" eaLnBrk="1" hangingPunct="1">
              <a:lnSpc>
                <a:spcPct val="90000"/>
              </a:lnSpc>
            </a:pPr>
            <a:r>
              <a:rPr lang="en-US" smtClean="0"/>
              <a:t>TV</a:t>
            </a:r>
            <a:r>
              <a:rPr lang="en-US" baseline="-25000" smtClean="0"/>
              <a:t>1</a:t>
            </a:r>
            <a:r>
              <a:rPr lang="en-US" smtClean="0"/>
              <a:t> = set of test values for Input 1</a:t>
            </a:r>
          </a:p>
          <a:p>
            <a:pPr lvl="1" eaLnBrk="1" hangingPunct="1">
              <a:lnSpc>
                <a:spcPct val="90000"/>
              </a:lnSpc>
            </a:pPr>
            <a:r>
              <a:rPr lang="en-US" smtClean="0"/>
              <a:t>TV</a:t>
            </a:r>
            <a:r>
              <a:rPr lang="en-US" baseline="-25000" smtClean="0"/>
              <a:t>2</a:t>
            </a:r>
            <a:r>
              <a:rPr lang="en-US" smtClean="0"/>
              <a:t> = set of test values for Input 2</a:t>
            </a:r>
          </a:p>
          <a:p>
            <a:pPr lvl="1" eaLnBrk="1" hangingPunct="1">
              <a:lnSpc>
                <a:spcPct val="90000"/>
              </a:lnSpc>
            </a:pPr>
            <a:r>
              <a:rPr lang="en-US" smtClean="0"/>
              <a:t>Etc.</a:t>
            </a:r>
          </a:p>
          <a:p>
            <a:pPr eaLnBrk="1" hangingPunct="1">
              <a:lnSpc>
                <a:spcPct val="90000"/>
              </a:lnSpc>
            </a:pPr>
            <a:endParaRPr lang="en-US" smtClean="0"/>
          </a:p>
          <a:p>
            <a:pPr eaLnBrk="1" hangingPunct="1">
              <a:lnSpc>
                <a:spcPct val="90000"/>
              </a:lnSpc>
            </a:pPr>
            <a:r>
              <a:rPr lang="en-US" smtClean="0"/>
              <a:t>Beyond testing individual inputs, we must also consider input combinations</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2"/>
          <p:cNvGrpSpPr>
            <a:grpSpLocks/>
          </p:cNvGrpSpPr>
          <p:nvPr/>
        </p:nvGrpSpPr>
        <p:grpSpPr bwMode="auto">
          <a:xfrm>
            <a:off x="685800" y="4495800"/>
            <a:ext cx="1600200" cy="1524000"/>
            <a:chOff x="1632" y="1680"/>
            <a:chExt cx="2544" cy="2352"/>
          </a:xfrm>
        </p:grpSpPr>
        <p:sp>
          <p:nvSpPr>
            <p:cNvPr id="26804" name="Oval 3"/>
            <p:cNvSpPr>
              <a:spLocks noChangeArrowheads="1"/>
            </p:cNvSpPr>
            <p:nvPr/>
          </p:nvSpPr>
          <p:spPr bwMode="auto">
            <a:xfrm>
              <a:off x="1632" y="1680"/>
              <a:ext cx="2544" cy="2352"/>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6805" name="Line 4"/>
            <p:cNvSpPr>
              <a:spLocks noChangeShapeType="1"/>
            </p:cNvSpPr>
            <p:nvPr/>
          </p:nvSpPr>
          <p:spPr bwMode="auto">
            <a:xfrm>
              <a:off x="2688" y="1680"/>
              <a:ext cx="1" cy="2352"/>
            </a:xfrm>
            <a:prstGeom prst="line">
              <a:avLst/>
            </a:prstGeom>
            <a:noFill/>
            <a:ln w="38100">
              <a:solidFill>
                <a:srgbClr val="FFFF00"/>
              </a:solidFill>
              <a:round/>
              <a:headEnd/>
              <a:tailEnd/>
            </a:ln>
          </p:spPr>
          <p:txBody>
            <a:bodyPr/>
            <a:lstStyle/>
            <a:p>
              <a:endParaRPr lang="en-US"/>
            </a:p>
          </p:txBody>
        </p:sp>
        <p:sp>
          <p:nvSpPr>
            <p:cNvPr id="26806" name="Line 5"/>
            <p:cNvSpPr>
              <a:spLocks noChangeShapeType="1"/>
            </p:cNvSpPr>
            <p:nvPr/>
          </p:nvSpPr>
          <p:spPr bwMode="auto">
            <a:xfrm flipH="1">
              <a:off x="2688" y="1728"/>
              <a:ext cx="528" cy="528"/>
            </a:xfrm>
            <a:prstGeom prst="line">
              <a:avLst/>
            </a:prstGeom>
            <a:noFill/>
            <a:ln w="38100">
              <a:solidFill>
                <a:srgbClr val="FFFF00"/>
              </a:solidFill>
              <a:round/>
              <a:headEnd/>
              <a:tailEnd/>
            </a:ln>
          </p:spPr>
          <p:txBody>
            <a:bodyPr/>
            <a:lstStyle/>
            <a:p>
              <a:endParaRPr lang="en-US"/>
            </a:p>
          </p:txBody>
        </p:sp>
        <p:sp>
          <p:nvSpPr>
            <p:cNvPr id="26807" name="Line 6"/>
            <p:cNvSpPr>
              <a:spLocks noChangeShapeType="1"/>
            </p:cNvSpPr>
            <p:nvPr/>
          </p:nvSpPr>
          <p:spPr bwMode="auto">
            <a:xfrm>
              <a:off x="2976" y="1968"/>
              <a:ext cx="1200" cy="672"/>
            </a:xfrm>
            <a:prstGeom prst="line">
              <a:avLst/>
            </a:prstGeom>
            <a:noFill/>
            <a:ln w="38100">
              <a:solidFill>
                <a:srgbClr val="FFFF00"/>
              </a:solidFill>
              <a:round/>
              <a:headEnd/>
              <a:tailEnd/>
            </a:ln>
          </p:spPr>
          <p:txBody>
            <a:bodyPr/>
            <a:lstStyle/>
            <a:p>
              <a:endParaRPr lang="en-US"/>
            </a:p>
          </p:txBody>
        </p:sp>
        <p:sp>
          <p:nvSpPr>
            <p:cNvPr id="26808" name="Line 7"/>
            <p:cNvSpPr>
              <a:spLocks noChangeShapeType="1"/>
            </p:cNvSpPr>
            <p:nvPr/>
          </p:nvSpPr>
          <p:spPr bwMode="auto">
            <a:xfrm flipH="1">
              <a:off x="2688" y="2352"/>
              <a:ext cx="960" cy="336"/>
            </a:xfrm>
            <a:prstGeom prst="line">
              <a:avLst/>
            </a:prstGeom>
            <a:noFill/>
            <a:ln w="38100">
              <a:solidFill>
                <a:srgbClr val="FFFF00"/>
              </a:solidFill>
              <a:round/>
              <a:headEnd/>
              <a:tailEnd/>
            </a:ln>
          </p:spPr>
          <p:txBody>
            <a:bodyPr/>
            <a:lstStyle/>
            <a:p>
              <a:endParaRPr lang="en-US"/>
            </a:p>
          </p:txBody>
        </p:sp>
        <p:sp>
          <p:nvSpPr>
            <p:cNvPr id="26809" name="Line 8"/>
            <p:cNvSpPr>
              <a:spLocks noChangeShapeType="1"/>
            </p:cNvSpPr>
            <p:nvPr/>
          </p:nvSpPr>
          <p:spPr bwMode="auto">
            <a:xfrm>
              <a:off x="2688" y="2928"/>
              <a:ext cx="1488" cy="144"/>
            </a:xfrm>
            <a:prstGeom prst="line">
              <a:avLst/>
            </a:prstGeom>
            <a:noFill/>
            <a:ln w="38100">
              <a:solidFill>
                <a:srgbClr val="FFFF00"/>
              </a:solidFill>
              <a:round/>
              <a:headEnd/>
              <a:tailEnd/>
            </a:ln>
          </p:spPr>
          <p:txBody>
            <a:bodyPr/>
            <a:lstStyle/>
            <a:p>
              <a:endParaRPr lang="en-US"/>
            </a:p>
          </p:txBody>
        </p:sp>
        <p:sp>
          <p:nvSpPr>
            <p:cNvPr id="26810" name="Line 9"/>
            <p:cNvSpPr>
              <a:spLocks noChangeShapeType="1"/>
            </p:cNvSpPr>
            <p:nvPr/>
          </p:nvSpPr>
          <p:spPr bwMode="auto">
            <a:xfrm flipH="1">
              <a:off x="2688" y="2976"/>
              <a:ext cx="720" cy="672"/>
            </a:xfrm>
            <a:prstGeom prst="line">
              <a:avLst/>
            </a:prstGeom>
            <a:noFill/>
            <a:ln w="38100">
              <a:solidFill>
                <a:srgbClr val="FFFF00"/>
              </a:solidFill>
              <a:round/>
              <a:headEnd/>
              <a:tailEnd/>
            </a:ln>
          </p:spPr>
          <p:txBody>
            <a:bodyPr/>
            <a:lstStyle/>
            <a:p>
              <a:endParaRPr lang="en-US"/>
            </a:p>
          </p:txBody>
        </p:sp>
        <p:sp>
          <p:nvSpPr>
            <p:cNvPr id="26811" name="Line 10"/>
            <p:cNvSpPr>
              <a:spLocks noChangeShapeType="1"/>
            </p:cNvSpPr>
            <p:nvPr/>
          </p:nvSpPr>
          <p:spPr bwMode="auto">
            <a:xfrm>
              <a:off x="3120" y="3253"/>
              <a:ext cx="624" cy="491"/>
            </a:xfrm>
            <a:prstGeom prst="line">
              <a:avLst/>
            </a:prstGeom>
            <a:noFill/>
            <a:ln w="38100">
              <a:solidFill>
                <a:srgbClr val="FFFF00"/>
              </a:solidFill>
              <a:round/>
              <a:headEnd/>
              <a:tailEnd/>
            </a:ln>
          </p:spPr>
          <p:txBody>
            <a:bodyPr/>
            <a:lstStyle/>
            <a:p>
              <a:endParaRPr lang="en-US"/>
            </a:p>
          </p:txBody>
        </p:sp>
        <p:sp>
          <p:nvSpPr>
            <p:cNvPr id="26812" name="Line 11"/>
            <p:cNvSpPr>
              <a:spLocks noChangeShapeType="1"/>
            </p:cNvSpPr>
            <p:nvPr/>
          </p:nvSpPr>
          <p:spPr bwMode="auto">
            <a:xfrm flipH="1" flipV="1">
              <a:off x="2064" y="1968"/>
              <a:ext cx="624" cy="144"/>
            </a:xfrm>
            <a:prstGeom prst="line">
              <a:avLst/>
            </a:prstGeom>
            <a:noFill/>
            <a:ln w="38100">
              <a:solidFill>
                <a:srgbClr val="FFFF00"/>
              </a:solidFill>
              <a:round/>
              <a:headEnd/>
              <a:tailEnd/>
            </a:ln>
          </p:spPr>
          <p:txBody>
            <a:bodyPr/>
            <a:lstStyle/>
            <a:p>
              <a:endParaRPr lang="en-US"/>
            </a:p>
          </p:txBody>
        </p:sp>
        <p:sp>
          <p:nvSpPr>
            <p:cNvPr id="26813" name="Line 12"/>
            <p:cNvSpPr>
              <a:spLocks noChangeShapeType="1"/>
            </p:cNvSpPr>
            <p:nvPr/>
          </p:nvSpPr>
          <p:spPr bwMode="auto">
            <a:xfrm flipH="1">
              <a:off x="1680" y="2544"/>
              <a:ext cx="1008" cy="1"/>
            </a:xfrm>
            <a:prstGeom prst="line">
              <a:avLst/>
            </a:prstGeom>
            <a:noFill/>
            <a:ln w="38100">
              <a:solidFill>
                <a:srgbClr val="FFFF00"/>
              </a:solidFill>
              <a:round/>
              <a:headEnd/>
              <a:tailEnd/>
            </a:ln>
          </p:spPr>
          <p:txBody>
            <a:bodyPr/>
            <a:lstStyle/>
            <a:p>
              <a:endParaRPr lang="en-US"/>
            </a:p>
          </p:txBody>
        </p:sp>
        <p:sp>
          <p:nvSpPr>
            <p:cNvPr id="26814" name="Line 13"/>
            <p:cNvSpPr>
              <a:spLocks noChangeShapeType="1"/>
            </p:cNvSpPr>
            <p:nvPr/>
          </p:nvSpPr>
          <p:spPr bwMode="auto">
            <a:xfrm flipH="1">
              <a:off x="1632" y="2832"/>
              <a:ext cx="1056" cy="240"/>
            </a:xfrm>
            <a:prstGeom prst="line">
              <a:avLst/>
            </a:prstGeom>
            <a:noFill/>
            <a:ln w="38100">
              <a:solidFill>
                <a:srgbClr val="FFFF00"/>
              </a:solidFill>
              <a:round/>
              <a:headEnd/>
              <a:tailEnd/>
            </a:ln>
          </p:spPr>
          <p:txBody>
            <a:bodyPr/>
            <a:lstStyle/>
            <a:p>
              <a:endParaRPr lang="en-US"/>
            </a:p>
          </p:txBody>
        </p:sp>
        <p:sp>
          <p:nvSpPr>
            <p:cNvPr id="26815" name="Line 14"/>
            <p:cNvSpPr>
              <a:spLocks noChangeShapeType="1"/>
            </p:cNvSpPr>
            <p:nvPr/>
          </p:nvSpPr>
          <p:spPr bwMode="auto">
            <a:xfrm flipH="1" flipV="1">
              <a:off x="1728" y="3360"/>
              <a:ext cx="960" cy="384"/>
            </a:xfrm>
            <a:prstGeom prst="line">
              <a:avLst/>
            </a:prstGeom>
            <a:noFill/>
            <a:ln w="38100">
              <a:solidFill>
                <a:srgbClr val="FFFF00"/>
              </a:solidFill>
              <a:round/>
              <a:headEnd/>
              <a:tailEnd/>
            </a:ln>
          </p:spPr>
          <p:txBody>
            <a:bodyPr/>
            <a:lstStyle/>
            <a:p>
              <a:endParaRPr lang="en-US"/>
            </a:p>
          </p:txBody>
        </p:sp>
        <p:sp>
          <p:nvSpPr>
            <p:cNvPr id="26816" name="Oval 15"/>
            <p:cNvSpPr>
              <a:spLocks noChangeArrowheads="1"/>
            </p:cNvSpPr>
            <p:nvPr/>
          </p:nvSpPr>
          <p:spPr bwMode="auto">
            <a:xfrm>
              <a:off x="2976" y="230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17" name="Oval 16"/>
            <p:cNvSpPr>
              <a:spLocks noChangeArrowheads="1"/>
            </p:cNvSpPr>
            <p:nvPr/>
          </p:nvSpPr>
          <p:spPr bwMode="auto">
            <a:xfrm>
              <a:off x="2832" y="182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18" name="Oval 17"/>
            <p:cNvSpPr>
              <a:spLocks noChangeArrowheads="1"/>
            </p:cNvSpPr>
            <p:nvPr/>
          </p:nvSpPr>
          <p:spPr bwMode="auto">
            <a:xfrm>
              <a:off x="3504" y="201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19" name="Oval 18"/>
            <p:cNvSpPr>
              <a:spLocks noChangeArrowheads="1"/>
            </p:cNvSpPr>
            <p:nvPr/>
          </p:nvSpPr>
          <p:spPr bwMode="auto">
            <a:xfrm>
              <a:off x="3024" y="273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20" name="Oval 19"/>
            <p:cNvSpPr>
              <a:spLocks noChangeArrowheads="1"/>
            </p:cNvSpPr>
            <p:nvPr/>
          </p:nvSpPr>
          <p:spPr bwMode="auto">
            <a:xfrm>
              <a:off x="2832" y="316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21" name="Oval 20"/>
            <p:cNvSpPr>
              <a:spLocks noChangeArrowheads="1"/>
            </p:cNvSpPr>
            <p:nvPr/>
          </p:nvSpPr>
          <p:spPr bwMode="auto">
            <a:xfrm>
              <a:off x="3600" y="326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22" name="Oval 21"/>
            <p:cNvSpPr>
              <a:spLocks noChangeArrowheads="1"/>
            </p:cNvSpPr>
            <p:nvPr/>
          </p:nvSpPr>
          <p:spPr bwMode="auto">
            <a:xfrm>
              <a:off x="3024" y="364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23" name="Oval 22"/>
            <p:cNvSpPr>
              <a:spLocks noChangeArrowheads="1"/>
            </p:cNvSpPr>
            <p:nvPr/>
          </p:nvSpPr>
          <p:spPr bwMode="auto">
            <a:xfrm>
              <a:off x="2448" y="187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24" name="Oval 23"/>
            <p:cNvSpPr>
              <a:spLocks noChangeArrowheads="1"/>
            </p:cNvSpPr>
            <p:nvPr/>
          </p:nvSpPr>
          <p:spPr bwMode="auto">
            <a:xfrm>
              <a:off x="2208" y="230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25" name="Oval 24"/>
            <p:cNvSpPr>
              <a:spLocks noChangeArrowheads="1"/>
            </p:cNvSpPr>
            <p:nvPr/>
          </p:nvSpPr>
          <p:spPr bwMode="auto">
            <a:xfrm>
              <a:off x="1872" y="273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26" name="Oval 25"/>
            <p:cNvSpPr>
              <a:spLocks noChangeArrowheads="1"/>
            </p:cNvSpPr>
            <p:nvPr/>
          </p:nvSpPr>
          <p:spPr bwMode="auto">
            <a:xfrm>
              <a:off x="2208" y="316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27" name="Oval 26"/>
            <p:cNvSpPr>
              <a:spLocks noChangeArrowheads="1"/>
            </p:cNvSpPr>
            <p:nvPr/>
          </p:nvSpPr>
          <p:spPr bwMode="auto">
            <a:xfrm>
              <a:off x="2256" y="374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28" name="Oval 27"/>
            <p:cNvSpPr>
              <a:spLocks noChangeArrowheads="1"/>
            </p:cNvSpPr>
            <p:nvPr/>
          </p:nvSpPr>
          <p:spPr bwMode="auto">
            <a:xfrm>
              <a:off x="2832" y="206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29" name="Oval 28"/>
            <p:cNvSpPr>
              <a:spLocks noChangeArrowheads="1"/>
            </p:cNvSpPr>
            <p:nvPr/>
          </p:nvSpPr>
          <p:spPr bwMode="auto">
            <a:xfrm>
              <a:off x="2784" y="201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30" name="Oval 29"/>
            <p:cNvSpPr>
              <a:spLocks noChangeArrowheads="1"/>
            </p:cNvSpPr>
            <p:nvPr/>
          </p:nvSpPr>
          <p:spPr bwMode="auto">
            <a:xfrm>
              <a:off x="2880" y="211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31" name="Oval 30"/>
            <p:cNvSpPr>
              <a:spLocks noChangeArrowheads="1"/>
            </p:cNvSpPr>
            <p:nvPr/>
          </p:nvSpPr>
          <p:spPr bwMode="auto">
            <a:xfrm>
              <a:off x="3264" y="211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32" name="Oval 31"/>
            <p:cNvSpPr>
              <a:spLocks noChangeArrowheads="1"/>
            </p:cNvSpPr>
            <p:nvPr/>
          </p:nvSpPr>
          <p:spPr bwMode="auto">
            <a:xfrm>
              <a:off x="3216" y="216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33" name="Oval 32"/>
            <p:cNvSpPr>
              <a:spLocks noChangeArrowheads="1"/>
            </p:cNvSpPr>
            <p:nvPr/>
          </p:nvSpPr>
          <p:spPr bwMode="auto">
            <a:xfrm>
              <a:off x="3312" y="206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34" name="Oval 33"/>
            <p:cNvSpPr>
              <a:spLocks noChangeArrowheads="1"/>
            </p:cNvSpPr>
            <p:nvPr/>
          </p:nvSpPr>
          <p:spPr bwMode="auto">
            <a:xfrm>
              <a:off x="3120" y="249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35" name="Oval 34"/>
            <p:cNvSpPr>
              <a:spLocks noChangeArrowheads="1"/>
            </p:cNvSpPr>
            <p:nvPr/>
          </p:nvSpPr>
          <p:spPr bwMode="auto">
            <a:xfrm>
              <a:off x="3072" y="244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36" name="Oval 35"/>
            <p:cNvSpPr>
              <a:spLocks noChangeArrowheads="1"/>
            </p:cNvSpPr>
            <p:nvPr/>
          </p:nvSpPr>
          <p:spPr bwMode="auto">
            <a:xfrm>
              <a:off x="3168" y="254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37" name="Oval 36"/>
            <p:cNvSpPr>
              <a:spLocks noChangeArrowheads="1"/>
            </p:cNvSpPr>
            <p:nvPr/>
          </p:nvSpPr>
          <p:spPr bwMode="auto">
            <a:xfrm>
              <a:off x="3840" y="244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38" name="Oval 37"/>
            <p:cNvSpPr>
              <a:spLocks noChangeArrowheads="1"/>
            </p:cNvSpPr>
            <p:nvPr/>
          </p:nvSpPr>
          <p:spPr bwMode="auto">
            <a:xfrm>
              <a:off x="3792" y="249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39" name="Oval 38"/>
            <p:cNvSpPr>
              <a:spLocks noChangeArrowheads="1"/>
            </p:cNvSpPr>
            <p:nvPr/>
          </p:nvSpPr>
          <p:spPr bwMode="auto">
            <a:xfrm>
              <a:off x="3888" y="240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40" name="Oval 39"/>
            <p:cNvSpPr>
              <a:spLocks noChangeArrowheads="1"/>
            </p:cNvSpPr>
            <p:nvPr/>
          </p:nvSpPr>
          <p:spPr bwMode="auto">
            <a:xfrm>
              <a:off x="3696" y="302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41" name="Oval 40"/>
            <p:cNvSpPr>
              <a:spLocks noChangeArrowheads="1"/>
            </p:cNvSpPr>
            <p:nvPr/>
          </p:nvSpPr>
          <p:spPr bwMode="auto">
            <a:xfrm>
              <a:off x="3696" y="29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42" name="Oval 41"/>
            <p:cNvSpPr>
              <a:spLocks noChangeArrowheads="1"/>
            </p:cNvSpPr>
            <p:nvPr/>
          </p:nvSpPr>
          <p:spPr bwMode="auto">
            <a:xfrm>
              <a:off x="3696" y="307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43" name="Oval 42"/>
            <p:cNvSpPr>
              <a:spLocks noChangeArrowheads="1"/>
            </p:cNvSpPr>
            <p:nvPr/>
          </p:nvSpPr>
          <p:spPr bwMode="auto">
            <a:xfrm>
              <a:off x="3408" y="345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44" name="Oval 43"/>
            <p:cNvSpPr>
              <a:spLocks noChangeArrowheads="1"/>
            </p:cNvSpPr>
            <p:nvPr/>
          </p:nvSpPr>
          <p:spPr bwMode="auto">
            <a:xfrm>
              <a:off x="3360" y="350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45" name="Oval 44"/>
            <p:cNvSpPr>
              <a:spLocks noChangeArrowheads="1"/>
            </p:cNvSpPr>
            <p:nvPr/>
          </p:nvSpPr>
          <p:spPr bwMode="auto">
            <a:xfrm>
              <a:off x="3456" y="340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46" name="Oval 45"/>
            <p:cNvSpPr>
              <a:spLocks noChangeArrowheads="1"/>
            </p:cNvSpPr>
            <p:nvPr/>
          </p:nvSpPr>
          <p:spPr bwMode="auto">
            <a:xfrm>
              <a:off x="3216" y="312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47" name="Oval 46"/>
            <p:cNvSpPr>
              <a:spLocks noChangeArrowheads="1"/>
            </p:cNvSpPr>
            <p:nvPr/>
          </p:nvSpPr>
          <p:spPr bwMode="auto">
            <a:xfrm>
              <a:off x="3264" y="316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48" name="Oval 47"/>
            <p:cNvSpPr>
              <a:spLocks noChangeArrowheads="1"/>
            </p:cNvSpPr>
            <p:nvPr/>
          </p:nvSpPr>
          <p:spPr bwMode="auto">
            <a:xfrm>
              <a:off x="3168" y="307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49" name="Oval 48"/>
            <p:cNvSpPr>
              <a:spLocks noChangeArrowheads="1"/>
            </p:cNvSpPr>
            <p:nvPr/>
          </p:nvSpPr>
          <p:spPr bwMode="auto">
            <a:xfrm>
              <a:off x="2880" y="340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50" name="Oval 49"/>
            <p:cNvSpPr>
              <a:spLocks noChangeArrowheads="1"/>
            </p:cNvSpPr>
            <p:nvPr/>
          </p:nvSpPr>
          <p:spPr bwMode="auto">
            <a:xfrm>
              <a:off x="2928" y="345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51" name="Oval 50"/>
            <p:cNvSpPr>
              <a:spLocks noChangeArrowheads="1"/>
            </p:cNvSpPr>
            <p:nvPr/>
          </p:nvSpPr>
          <p:spPr bwMode="auto">
            <a:xfrm>
              <a:off x="2832" y="336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52" name="Oval 51"/>
            <p:cNvSpPr>
              <a:spLocks noChangeArrowheads="1"/>
            </p:cNvSpPr>
            <p:nvPr/>
          </p:nvSpPr>
          <p:spPr bwMode="auto">
            <a:xfrm>
              <a:off x="2832" y="292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53" name="Oval 52"/>
            <p:cNvSpPr>
              <a:spLocks noChangeArrowheads="1"/>
            </p:cNvSpPr>
            <p:nvPr/>
          </p:nvSpPr>
          <p:spPr bwMode="auto">
            <a:xfrm>
              <a:off x="2832" y="288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54" name="Oval 53"/>
            <p:cNvSpPr>
              <a:spLocks noChangeArrowheads="1"/>
            </p:cNvSpPr>
            <p:nvPr/>
          </p:nvSpPr>
          <p:spPr bwMode="auto">
            <a:xfrm>
              <a:off x="2832" y="29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55" name="Oval 54"/>
            <p:cNvSpPr>
              <a:spLocks noChangeArrowheads="1"/>
            </p:cNvSpPr>
            <p:nvPr/>
          </p:nvSpPr>
          <p:spPr bwMode="auto">
            <a:xfrm>
              <a:off x="3072" y="182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56" name="Oval 55"/>
            <p:cNvSpPr>
              <a:spLocks noChangeArrowheads="1"/>
            </p:cNvSpPr>
            <p:nvPr/>
          </p:nvSpPr>
          <p:spPr bwMode="auto">
            <a:xfrm>
              <a:off x="3120" y="187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57" name="Oval 56"/>
            <p:cNvSpPr>
              <a:spLocks noChangeArrowheads="1"/>
            </p:cNvSpPr>
            <p:nvPr/>
          </p:nvSpPr>
          <p:spPr bwMode="auto">
            <a:xfrm>
              <a:off x="3024" y="17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58" name="Oval 57"/>
            <p:cNvSpPr>
              <a:spLocks noChangeArrowheads="1"/>
            </p:cNvSpPr>
            <p:nvPr/>
          </p:nvSpPr>
          <p:spPr bwMode="auto">
            <a:xfrm>
              <a:off x="2640" y="192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59" name="Oval 58"/>
            <p:cNvSpPr>
              <a:spLocks noChangeArrowheads="1"/>
            </p:cNvSpPr>
            <p:nvPr/>
          </p:nvSpPr>
          <p:spPr bwMode="auto">
            <a:xfrm>
              <a:off x="2688" y="192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60" name="Oval 59"/>
            <p:cNvSpPr>
              <a:spLocks noChangeArrowheads="1"/>
            </p:cNvSpPr>
            <p:nvPr/>
          </p:nvSpPr>
          <p:spPr bwMode="auto">
            <a:xfrm>
              <a:off x="2736" y="192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61" name="Oval 60"/>
            <p:cNvSpPr>
              <a:spLocks noChangeArrowheads="1"/>
            </p:cNvSpPr>
            <p:nvPr/>
          </p:nvSpPr>
          <p:spPr bwMode="auto">
            <a:xfrm>
              <a:off x="2592" y="235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62" name="Oval 61"/>
            <p:cNvSpPr>
              <a:spLocks noChangeArrowheads="1"/>
            </p:cNvSpPr>
            <p:nvPr/>
          </p:nvSpPr>
          <p:spPr bwMode="auto">
            <a:xfrm>
              <a:off x="2640" y="235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63" name="Oval 62"/>
            <p:cNvSpPr>
              <a:spLocks noChangeArrowheads="1"/>
            </p:cNvSpPr>
            <p:nvPr/>
          </p:nvSpPr>
          <p:spPr bwMode="auto">
            <a:xfrm>
              <a:off x="2688" y="235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64" name="Oval 63"/>
            <p:cNvSpPr>
              <a:spLocks noChangeArrowheads="1"/>
            </p:cNvSpPr>
            <p:nvPr/>
          </p:nvSpPr>
          <p:spPr bwMode="auto">
            <a:xfrm>
              <a:off x="2592" y="273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65" name="Oval 64"/>
            <p:cNvSpPr>
              <a:spLocks noChangeArrowheads="1"/>
            </p:cNvSpPr>
            <p:nvPr/>
          </p:nvSpPr>
          <p:spPr bwMode="auto">
            <a:xfrm>
              <a:off x="2640" y="273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66" name="Oval 65"/>
            <p:cNvSpPr>
              <a:spLocks noChangeArrowheads="1"/>
            </p:cNvSpPr>
            <p:nvPr/>
          </p:nvSpPr>
          <p:spPr bwMode="auto">
            <a:xfrm>
              <a:off x="2688" y="273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67" name="Oval 66"/>
            <p:cNvSpPr>
              <a:spLocks noChangeArrowheads="1"/>
            </p:cNvSpPr>
            <p:nvPr/>
          </p:nvSpPr>
          <p:spPr bwMode="auto">
            <a:xfrm>
              <a:off x="2592" y="331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68" name="Oval 67"/>
            <p:cNvSpPr>
              <a:spLocks noChangeArrowheads="1"/>
            </p:cNvSpPr>
            <p:nvPr/>
          </p:nvSpPr>
          <p:spPr bwMode="auto">
            <a:xfrm>
              <a:off x="2640" y="331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69" name="Oval 68"/>
            <p:cNvSpPr>
              <a:spLocks noChangeArrowheads="1"/>
            </p:cNvSpPr>
            <p:nvPr/>
          </p:nvSpPr>
          <p:spPr bwMode="auto">
            <a:xfrm>
              <a:off x="2688" y="331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70" name="Oval 69"/>
            <p:cNvSpPr>
              <a:spLocks noChangeArrowheads="1"/>
            </p:cNvSpPr>
            <p:nvPr/>
          </p:nvSpPr>
          <p:spPr bwMode="auto">
            <a:xfrm>
              <a:off x="2640" y="364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71" name="Oval 70"/>
            <p:cNvSpPr>
              <a:spLocks noChangeArrowheads="1"/>
            </p:cNvSpPr>
            <p:nvPr/>
          </p:nvSpPr>
          <p:spPr bwMode="auto">
            <a:xfrm>
              <a:off x="2688" y="364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72" name="Oval 71"/>
            <p:cNvSpPr>
              <a:spLocks noChangeArrowheads="1"/>
            </p:cNvSpPr>
            <p:nvPr/>
          </p:nvSpPr>
          <p:spPr bwMode="auto">
            <a:xfrm>
              <a:off x="2736" y="3648"/>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nvGrpSpPr>
            <p:cNvPr id="26873" name="Group 72"/>
            <p:cNvGrpSpPr>
              <a:grpSpLocks/>
            </p:cNvGrpSpPr>
            <p:nvPr/>
          </p:nvGrpSpPr>
          <p:grpSpPr bwMode="auto">
            <a:xfrm>
              <a:off x="2592" y="2112"/>
              <a:ext cx="144" cy="144"/>
              <a:chOff x="1728" y="1680"/>
              <a:chExt cx="144" cy="144"/>
            </a:xfrm>
          </p:grpSpPr>
          <p:sp>
            <p:nvSpPr>
              <p:cNvPr id="26885" name="Oval 73"/>
              <p:cNvSpPr>
                <a:spLocks noChangeArrowheads="1"/>
              </p:cNvSpPr>
              <p:nvPr/>
            </p:nvSpPr>
            <p:spPr bwMode="auto">
              <a:xfrm>
                <a:off x="1728" y="17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86" name="Oval 74"/>
              <p:cNvSpPr>
                <a:spLocks noChangeArrowheads="1"/>
              </p:cNvSpPr>
              <p:nvPr/>
            </p:nvSpPr>
            <p:spPr bwMode="auto">
              <a:xfrm>
                <a:off x="1776" y="172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87" name="Oval 75"/>
              <p:cNvSpPr>
                <a:spLocks noChangeArrowheads="1"/>
              </p:cNvSpPr>
              <p:nvPr/>
            </p:nvSpPr>
            <p:spPr bwMode="auto">
              <a:xfrm>
                <a:off x="1824" y="1680"/>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grpSp>
          <p:nvGrpSpPr>
            <p:cNvPr id="26874" name="Group 76"/>
            <p:cNvGrpSpPr>
              <a:grpSpLocks/>
            </p:cNvGrpSpPr>
            <p:nvPr/>
          </p:nvGrpSpPr>
          <p:grpSpPr bwMode="auto">
            <a:xfrm>
              <a:off x="2592" y="2544"/>
              <a:ext cx="144" cy="144"/>
              <a:chOff x="1728" y="1680"/>
              <a:chExt cx="144" cy="144"/>
            </a:xfrm>
          </p:grpSpPr>
          <p:sp>
            <p:nvSpPr>
              <p:cNvPr id="26882" name="Oval 77"/>
              <p:cNvSpPr>
                <a:spLocks noChangeArrowheads="1"/>
              </p:cNvSpPr>
              <p:nvPr/>
            </p:nvSpPr>
            <p:spPr bwMode="auto">
              <a:xfrm>
                <a:off x="1728" y="17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83" name="Oval 78"/>
              <p:cNvSpPr>
                <a:spLocks noChangeArrowheads="1"/>
              </p:cNvSpPr>
              <p:nvPr/>
            </p:nvSpPr>
            <p:spPr bwMode="auto">
              <a:xfrm>
                <a:off x="1776" y="172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84" name="Oval 79"/>
              <p:cNvSpPr>
                <a:spLocks noChangeArrowheads="1"/>
              </p:cNvSpPr>
              <p:nvPr/>
            </p:nvSpPr>
            <p:spPr bwMode="auto">
              <a:xfrm>
                <a:off x="1824" y="1680"/>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grpSp>
          <p:nvGrpSpPr>
            <p:cNvPr id="26875" name="Group 80"/>
            <p:cNvGrpSpPr>
              <a:grpSpLocks/>
            </p:cNvGrpSpPr>
            <p:nvPr/>
          </p:nvGrpSpPr>
          <p:grpSpPr bwMode="auto">
            <a:xfrm>
              <a:off x="2592" y="2832"/>
              <a:ext cx="144" cy="144"/>
              <a:chOff x="1728" y="1680"/>
              <a:chExt cx="144" cy="144"/>
            </a:xfrm>
          </p:grpSpPr>
          <p:sp>
            <p:nvSpPr>
              <p:cNvPr id="26879" name="Oval 81"/>
              <p:cNvSpPr>
                <a:spLocks noChangeArrowheads="1"/>
              </p:cNvSpPr>
              <p:nvPr/>
            </p:nvSpPr>
            <p:spPr bwMode="auto">
              <a:xfrm>
                <a:off x="1728" y="17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80" name="Oval 82"/>
              <p:cNvSpPr>
                <a:spLocks noChangeArrowheads="1"/>
              </p:cNvSpPr>
              <p:nvPr/>
            </p:nvSpPr>
            <p:spPr bwMode="auto">
              <a:xfrm>
                <a:off x="1776" y="172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81" name="Oval 83"/>
              <p:cNvSpPr>
                <a:spLocks noChangeArrowheads="1"/>
              </p:cNvSpPr>
              <p:nvPr/>
            </p:nvSpPr>
            <p:spPr bwMode="auto">
              <a:xfrm>
                <a:off x="1824" y="1680"/>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sp>
          <p:nvSpPr>
            <p:cNvPr id="26876" name="Oval 84"/>
            <p:cNvSpPr>
              <a:spLocks noChangeArrowheads="1"/>
            </p:cNvSpPr>
            <p:nvPr/>
          </p:nvSpPr>
          <p:spPr bwMode="auto">
            <a:xfrm>
              <a:off x="2592" y="384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77" name="Oval 85"/>
            <p:cNvSpPr>
              <a:spLocks noChangeArrowheads="1"/>
            </p:cNvSpPr>
            <p:nvPr/>
          </p:nvSpPr>
          <p:spPr bwMode="auto">
            <a:xfrm>
              <a:off x="2640" y="384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78" name="Oval 86"/>
            <p:cNvSpPr>
              <a:spLocks noChangeArrowheads="1"/>
            </p:cNvSpPr>
            <p:nvPr/>
          </p:nvSpPr>
          <p:spPr bwMode="auto">
            <a:xfrm>
              <a:off x="2688" y="3840"/>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grpSp>
        <p:nvGrpSpPr>
          <p:cNvPr id="26627" name="Group 87"/>
          <p:cNvGrpSpPr>
            <a:grpSpLocks/>
          </p:cNvGrpSpPr>
          <p:nvPr/>
        </p:nvGrpSpPr>
        <p:grpSpPr bwMode="auto">
          <a:xfrm>
            <a:off x="3352800" y="4495800"/>
            <a:ext cx="1600200" cy="1524000"/>
            <a:chOff x="1632" y="1680"/>
            <a:chExt cx="2544" cy="2352"/>
          </a:xfrm>
        </p:grpSpPr>
        <p:sp>
          <p:nvSpPr>
            <p:cNvPr id="26720" name="Oval 88"/>
            <p:cNvSpPr>
              <a:spLocks noChangeArrowheads="1"/>
            </p:cNvSpPr>
            <p:nvPr/>
          </p:nvSpPr>
          <p:spPr bwMode="auto">
            <a:xfrm>
              <a:off x="1632" y="1680"/>
              <a:ext cx="2544" cy="2352"/>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6721" name="Line 89"/>
            <p:cNvSpPr>
              <a:spLocks noChangeShapeType="1"/>
            </p:cNvSpPr>
            <p:nvPr/>
          </p:nvSpPr>
          <p:spPr bwMode="auto">
            <a:xfrm>
              <a:off x="2688" y="1680"/>
              <a:ext cx="1" cy="2352"/>
            </a:xfrm>
            <a:prstGeom prst="line">
              <a:avLst/>
            </a:prstGeom>
            <a:noFill/>
            <a:ln w="38100">
              <a:solidFill>
                <a:srgbClr val="FFFF00"/>
              </a:solidFill>
              <a:round/>
              <a:headEnd/>
              <a:tailEnd/>
            </a:ln>
          </p:spPr>
          <p:txBody>
            <a:bodyPr/>
            <a:lstStyle/>
            <a:p>
              <a:endParaRPr lang="en-US"/>
            </a:p>
          </p:txBody>
        </p:sp>
        <p:sp>
          <p:nvSpPr>
            <p:cNvPr id="26722" name="Line 90"/>
            <p:cNvSpPr>
              <a:spLocks noChangeShapeType="1"/>
            </p:cNvSpPr>
            <p:nvPr/>
          </p:nvSpPr>
          <p:spPr bwMode="auto">
            <a:xfrm flipH="1">
              <a:off x="2688" y="1728"/>
              <a:ext cx="528" cy="528"/>
            </a:xfrm>
            <a:prstGeom prst="line">
              <a:avLst/>
            </a:prstGeom>
            <a:noFill/>
            <a:ln w="38100">
              <a:solidFill>
                <a:srgbClr val="FFFF00"/>
              </a:solidFill>
              <a:round/>
              <a:headEnd/>
              <a:tailEnd/>
            </a:ln>
          </p:spPr>
          <p:txBody>
            <a:bodyPr/>
            <a:lstStyle/>
            <a:p>
              <a:endParaRPr lang="en-US"/>
            </a:p>
          </p:txBody>
        </p:sp>
        <p:sp>
          <p:nvSpPr>
            <p:cNvPr id="26723" name="Line 91"/>
            <p:cNvSpPr>
              <a:spLocks noChangeShapeType="1"/>
            </p:cNvSpPr>
            <p:nvPr/>
          </p:nvSpPr>
          <p:spPr bwMode="auto">
            <a:xfrm>
              <a:off x="2976" y="1968"/>
              <a:ext cx="1200" cy="672"/>
            </a:xfrm>
            <a:prstGeom prst="line">
              <a:avLst/>
            </a:prstGeom>
            <a:noFill/>
            <a:ln w="38100">
              <a:solidFill>
                <a:srgbClr val="FFFF00"/>
              </a:solidFill>
              <a:round/>
              <a:headEnd/>
              <a:tailEnd/>
            </a:ln>
          </p:spPr>
          <p:txBody>
            <a:bodyPr/>
            <a:lstStyle/>
            <a:p>
              <a:endParaRPr lang="en-US"/>
            </a:p>
          </p:txBody>
        </p:sp>
        <p:sp>
          <p:nvSpPr>
            <p:cNvPr id="26724" name="Line 92"/>
            <p:cNvSpPr>
              <a:spLocks noChangeShapeType="1"/>
            </p:cNvSpPr>
            <p:nvPr/>
          </p:nvSpPr>
          <p:spPr bwMode="auto">
            <a:xfrm flipH="1">
              <a:off x="2688" y="2352"/>
              <a:ext cx="960" cy="336"/>
            </a:xfrm>
            <a:prstGeom prst="line">
              <a:avLst/>
            </a:prstGeom>
            <a:noFill/>
            <a:ln w="38100">
              <a:solidFill>
                <a:srgbClr val="FFFF00"/>
              </a:solidFill>
              <a:round/>
              <a:headEnd/>
              <a:tailEnd/>
            </a:ln>
          </p:spPr>
          <p:txBody>
            <a:bodyPr/>
            <a:lstStyle/>
            <a:p>
              <a:endParaRPr lang="en-US"/>
            </a:p>
          </p:txBody>
        </p:sp>
        <p:sp>
          <p:nvSpPr>
            <p:cNvPr id="26725" name="Line 93"/>
            <p:cNvSpPr>
              <a:spLocks noChangeShapeType="1"/>
            </p:cNvSpPr>
            <p:nvPr/>
          </p:nvSpPr>
          <p:spPr bwMode="auto">
            <a:xfrm>
              <a:off x="2688" y="2928"/>
              <a:ext cx="1488" cy="144"/>
            </a:xfrm>
            <a:prstGeom prst="line">
              <a:avLst/>
            </a:prstGeom>
            <a:noFill/>
            <a:ln w="38100">
              <a:solidFill>
                <a:srgbClr val="FFFF00"/>
              </a:solidFill>
              <a:round/>
              <a:headEnd/>
              <a:tailEnd/>
            </a:ln>
          </p:spPr>
          <p:txBody>
            <a:bodyPr/>
            <a:lstStyle/>
            <a:p>
              <a:endParaRPr lang="en-US"/>
            </a:p>
          </p:txBody>
        </p:sp>
        <p:sp>
          <p:nvSpPr>
            <p:cNvPr id="26726" name="Line 94"/>
            <p:cNvSpPr>
              <a:spLocks noChangeShapeType="1"/>
            </p:cNvSpPr>
            <p:nvPr/>
          </p:nvSpPr>
          <p:spPr bwMode="auto">
            <a:xfrm flipH="1">
              <a:off x="2688" y="2976"/>
              <a:ext cx="720" cy="672"/>
            </a:xfrm>
            <a:prstGeom prst="line">
              <a:avLst/>
            </a:prstGeom>
            <a:noFill/>
            <a:ln w="38100">
              <a:solidFill>
                <a:srgbClr val="FFFF00"/>
              </a:solidFill>
              <a:round/>
              <a:headEnd/>
              <a:tailEnd/>
            </a:ln>
          </p:spPr>
          <p:txBody>
            <a:bodyPr/>
            <a:lstStyle/>
            <a:p>
              <a:endParaRPr lang="en-US"/>
            </a:p>
          </p:txBody>
        </p:sp>
        <p:sp>
          <p:nvSpPr>
            <p:cNvPr id="26727" name="Line 95"/>
            <p:cNvSpPr>
              <a:spLocks noChangeShapeType="1"/>
            </p:cNvSpPr>
            <p:nvPr/>
          </p:nvSpPr>
          <p:spPr bwMode="auto">
            <a:xfrm>
              <a:off x="3120" y="3253"/>
              <a:ext cx="624" cy="491"/>
            </a:xfrm>
            <a:prstGeom prst="line">
              <a:avLst/>
            </a:prstGeom>
            <a:noFill/>
            <a:ln w="38100">
              <a:solidFill>
                <a:srgbClr val="FFFF00"/>
              </a:solidFill>
              <a:round/>
              <a:headEnd/>
              <a:tailEnd/>
            </a:ln>
          </p:spPr>
          <p:txBody>
            <a:bodyPr/>
            <a:lstStyle/>
            <a:p>
              <a:endParaRPr lang="en-US"/>
            </a:p>
          </p:txBody>
        </p:sp>
        <p:sp>
          <p:nvSpPr>
            <p:cNvPr id="26728" name="Line 96"/>
            <p:cNvSpPr>
              <a:spLocks noChangeShapeType="1"/>
            </p:cNvSpPr>
            <p:nvPr/>
          </p:nvSpPr>
          <p:spPr bwMode="auto">
            <a:xfrm flipH="1" flipV="1">
              <a:off x="2064" y="1968"/>
              <a:ext cx="624" cy="144"/>
            </a:xfrm>
            <a:prstGeom prst="line">
              <a:avLst/>
            </a:prstGeom>
            <a:noFill/>
            <a:ln w="38100">
              <a:solidFill>
                <a:srgbClr val="FFFF00"/>
              </a:solidFill>
              <a:round/>
              <a:headEnd/>
              <a:tailEnd/>
            </a:ln>
          </p:spPr>
          <p:txBody>
            <a:bodyPr/>
            <a:lstStyle/>
            <a:p>
              <a:endParaRPr lang="en-US"/>
            </a:p>
          </p:txBody>
        </p:sp>
        <p:sp>
          <p:nvSpPr>
            <p:cNvPr id="26729" name="Line 97"/>
            <p:cNvSpPr>
              <a:spLocks noChangeShapeType="1"/>
            </p:cNvSpPr>
            <p:nvPr/>
          </p:nvSpPr>
          <p:spPr bwMode="auto">
            <a:xfrm flipH="1">
              <a:off x="1680" y="2544"/>
              <a:ext cx="1008" cy="1"/>
            </a:xfrm>
            <a:prstGeom prst="line">
              <a:avLst/>
            </a:prstGeom>
            <a:noFill/>
            <a:ln w="38100">
              <a:solidFill>
                <a:srgbClr val="FFFF00"/>
              </a:solidFill>
              <a:round/>
              <a:headEnd/>
              <a:tailEnd/>
            </a:ln>
          </p:spPr>
          <p:txBody>
            <a:bodyPr/>
            <a:lstStyle/>
            <a:p>
              <a:endParaRPr lang="en-US"/>
            </a:p>
          </p:txBody>
        </p:sp>
        <p:sp>
          <p:nvSpPr>
            <p:cNvPr id="26730" name="Line 98"/>
            <p:cNvSpPr>
              <a:spLocks noChangeShapeType="1"/>
            </p:cNvSpPr>
            <p:nvPr/>
          </p:nvSpPr>
          <p:spPr bwMode="auto">
            <a:xfrm flipH="1">
              <a:off x="1632" y="2832"/>
              <a:ext cx="1056" cy="240"/>
            </a:xfrm>
            <a:prstGeom prst="line">
              <a:avLst/>
            </a:prstGeom>
            <a:noFill/>
            <a:ln w="38100">
              <a:solidFill>
                <a:srgbClr val="FFFF00"/>
              </a:solidFill>
              <a:round/>
              <a:headEnd/>
              <a:tailEnd/>
            </a:ln>
          </p:spPr>
          <p:txBody>
            <a:bodyPr/>
            <a:lstStyle/>
            <a:p>
              <a:endParaRPr lang="en-US"/>
            </a:p>
          </p:txBody>
        </p:sp>
        <p:sp>
          <p:nvSpPr>
            <p:cNvPr id="26731" name="Line 99"/>
            <p:cNvSpPr>
              <a:spLocks noChangeShapeType="1"/>
            </p:cNvSpPr>
            <p:nvPr/>
          </p:nvSpPr>
          <p:spPr bwMode="auto">
            <a:xfrm flipH="1" flipV="1">
              <a:off x="1728" y="3360"/>
              <a:ext cx="960" cy="384"/>
            </a:xfrm>
            <a:prstGeom prst="line">
              <a:avLst/>
            </a:prstGeom>
            <a:noFill/>
            <a:ln w="38100">
              <a:solidFill>
                <a:srgbClr val="FFFF00"/>
              </a:solidFill>
              <a:round/>
              <a:headEnd/>
              <a:tailEnd/>
            </a:ln>
          </p:spPr>
          <p:txBody>
            <a:bodyPr/>
            <a:lstStyle/>
            <a:p>
              <a:endParaRPr lang="en-US"/>
            </a:p>
          </p:txBody>
        </p:sp>
        <p:sp>
          <p:nvSpPr>
            <p:cNvPr id="26732" name="Oval 100"/>
            <p:cNvSpPr>
              <a:spLocks noChangeArrowheads="1"/>
            </p:cNvSpPr>
            <p:nvPr/>
          </p:nvSpPr>
          <p:spPr bwMode="auto">
            <a:xfrm>
              <a:off x="2976" y="230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33" name="Oval 101"/>
            <p:cNvSpPr>
              <a:spLocks noChangeArrowheads="1"/>
            </p:cNvSpPr>
            <p:nvPr/>
          </p:nvSpPr>
          <p:spPr bwMode="auto">
            <a:xfrm>
              <a:off x="2832" y="182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34" name="Oval 102"/>
            <p:cNvSpPr>
              <a:spLocks noChangeArrowheads="1"/>
            </p:cNvSpPr>
            <p:nvPr/>
          </p:nvSpPr>
          <p:spPr bwMode="auto">
            <a:xfrm>
              <a:off x="3504" y="201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35" name="Oval 103"/>
            <p:cNvSpPr>
              <a:spLocks noChangeArrowheads="1"/>
            </p:cNvSpPr>
            <p:nvPr/>
          </p:nvSpPr>
          <p:spPr bwMode="auto">
            <a:xfrm>
              <a:off x="3024" y="273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36" name="Oval 104"/>
            <p:cNvSpPr>
              <a:spLocks noChangeArrowheads="1"/>
            </p:cNvSpPr>
            <p:nvPr/>
          </p:nvSpPr>
          <p:spPr bwMode="auto">
            <a:xfrm>
              <a:off x="2832" y="316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37" name="Oval 105"/>
            <p:cNvSpPr>
              <a:spLocks noChangeArrowheads="1"/>
            </p:cNvSpPr>
            <p:nvPr/>
          </p:nvSpPr>
          <p:spPr bwMode="auto">
            <a:xfrm>
              <a:off x="3600" y="326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38" name="Oval 106"/>
            <p:cNvSpPr>
              <a:spLocks noChangeArrowheads="1"/>
            </p:cNvSpPr>
            <p:nvPr/>
          </p:nvSpPr>
          <p:spPr bwMode="auto">
            <a:xfrm>
              <a:off x="3024" y="364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39" name="Oval 107"/>
            <p:cNvSpPr>
              <a:spLocks noChangeArrowheads="1"/>
            </p:cNvSpPr>
            <p:nvPr/>
          </p:nvSpPr>
          <p:spPr bwMode="auto">
            <a:xfrm>
              <a:off x="2448" y="187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40" name="Oval 108"/>
            <p:cNvSpPr>
              <a:spLocks noChangeArrowheads="1"/>
            </p:cNvSpPr>
            <p:nvPr/>
          </p:nvSpPr>
          <p:spPr bwMode="auto">
            <a:xfrm>
              <a:off x="2208" y="230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41" name="Oval 109"/>
            <p:cNvSpPr>
              <a:spLocks noChangeArrowheads="1"/>
            </p:cNvSpPr>
            <p:nvPr/>
          </p:nvSpPr>
          <p:spPr bwMode="auto">
            <a:xfrm>
              <a:off x="1872" y="273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42" name="Oval 110"/>
            <p:cNvSpPr>
              <a:spLocks noChangeArrowheads="1"/>
            </p:cNvSpPr>
            <p:nvPr/>
          </p:nvSpPr>
          <p:spPr bwMode="auto">
            <a:xfrm>
              <a:off x="2208" y="316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43" name="Oval 111"/>
            <p:cNvSpPr>
              <a:spLocks noChangeArrowheads="1"/>
            </p:cNvSpPr>
            <p:nvPr/>
          </p:nvSpPr>
          <p:spPr bwMode="auto">
            <a:xfrm>
              <a:off x="2256" y="374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44" name="Oval 112"/>
            <p:cNvSpPr>
              <a:spLocks noChangeArrowheads="1"/>
            </p:cNvSpPr>
            <p:nvPr/>
          </p:nvSpPr>
          <p:spPr bwMode="auto">
            <a:xfrm>
              <a:off x="2832" y="206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45" name="Oval 113"/>
            <p:cNvSpPr>
              <a:spLocks noChangeArrowheads="1"/>
            </p:cNvSpPr>
            <p:nvPr/>
          </p:nvSpPr>
          <p:spPr bwMode="auto">
            <a:xfrm>
              <a:off x="2784" y="201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46" name="Oval 114"/>
            <p:cNvSpPr>
              <a:spLocks noChangeArrowheads="1"/>
            </p:cNvSpPr>
            <p:nvPr/>
          </p:nvSpPr>
          <p:spPr bwMode="auto">
            <a:xfrm>
              <a:off x="2880" y="211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47" name="Oval 115"/>
            <p:cNvSpPr>
              <a:spLocks noChangeArrowheads="1"/>
            </p:cNvSpPr>
            <p:nvPr/>
          </p:nvSpPr>
          <p:spPr bwMode="auto">
            <a:xfrm>
              <a:off x="3264" y="211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48" name="Oval 116"/>
            <p:cNvSpPr>
              <a:spLocks noChangeArrowheads="1"/>
            </p:cNvSpPr>
            <p:nvPr/>
          </p:nvSpPr>
          <p:spPr bwMode="auto">
            <a:xfrm>
              <a:off x="3216" y="216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49" name="Oval 117"/>
            <p:cNvSpPr>
              <a:spLocks noChangeArrowheads="1"/>
            </p:cNvSpPr>
            <p:nvPr/>
          </p:nvSpPr>
          <p:spPr bwMode="auto">
            <a:xfrm>
              <a:off x="3312" y="206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50" name="Oval 118"/>
            <p:cNvSpPr>
              <a:spLocks noChangeArrowheads="1"/>
            </p:cNvSpPr>
            <p:nvPr/>
          </p:nvSpPr>
          <p:spPr bwMode="auto">
            <a:xfrm>
              <a:off x="3120" y="249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51" name="Oval 119"/>
            <p:cNvSpPr>
              <a:spLocks noChangeArrowheads="1"/>
            </p:cNvSpPr>
            <p:nvPr/>
          </p:nvSpPr>
          <p:spPr bwMode="auto">
            <a:xfrm>
              <a:off x="3072" y="244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52" name="Oval 120"/>
            <p:cNvSpPr>
              <a:spLocks noChangeArrowheads="1"/>
            </p:cNvSpPr>
            <p:nvPr/>
          </p:nvSpPr>
          <p:spPr bwMode="auto">
            <a:xfrm>
              <a:off x="3168" y="254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53" name="Oval 121"/>
            <p:cNvSpPr>
              <a:spLocks noChangeArrowheads="1"/>
            </p:cNvSpPr>
            <p:nvPr/>
          </p:nvSpPr>
          <p:spPr bwMode="auto">
            <a:xfrm>
              <a:off x="3840" y="244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54" name="Oval 122"/>
            <p:cNvSpPr>
              <a:spLocks noChangeArrowheads="1"/>
            </p:cNvSpPr>
            <p:nvPr/>
          </p:nvSpPr>
          <p:spPr bwMode="auto">
            <a:xfrm>
              <a:off x="3792" y="249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55" name="Oval 123"/>
            <p:cNvSpPr>
              <a:spLocks noChangeArrowheads="1"/>
            </p:cNvSpPr>
            <p:nvPr/>
          </p:nvSpPr>
          <p:spPr bwMode="auto">
            <a:xfrm>
              <a:off x="3888" y="240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56" name="Oval 124"/>
            <p:cNvSpPr>
              <a:spLocks noChangeArrowheads="1"/>
            </p:cNvSpPr>
            <p:nvPr/>
          </p:nvSpPr>
          <p:spPr bwMode="auto">
            <a:xfrm>
              <a:off x="3696" y="302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57" name="Oval 125"/>
            <p:cNvSpPr>
              <a:spLocks noChangeArrowheads="1"/>
            </p:cNvSpPr>
            <p:nvPr/>
          </p:nvSpPr>
          <p:spPr bwMode="auto">
            <a:xfrm>
              <a:off x="3696" y="29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58" name="Oval 126"/>
            <p:cNvSpPr>
              <a:spLocks noChangeArrowheads="1"/>
            </p:cNvSpPr>
            <p:nvPr/>
          </p:nvSpPr>
          <p:spPr bwMode="auto">
            <a:xfrm>
              <a:off x="3696" y="307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59" name="Oval 127"/>
            <p:cNvSpPr>
              <a:spLocks noChangeArrowheads="1"/>
            </p:cNvSpPr>
            <p:nvPr/>
          </p:nvSpPr>
          <p:spPr bwMode="auto">
            <a:xfrm>
              <a:off x="3408" y="345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60" name="Oval 128"/>
            <p:cNvSpPr>
              <a:spLocks noChangeArrowheads="1"/>
            </p:cNvSpPr>
            <p:nvPr/>
          </p:nvSpPr>
          <p:spPr bwMode="auto">
            <a:xfrm>
              <a:off x="3360" y="350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61" name="Oval 129"/>
            <p:cNvSpPr>
              <a:spLocks noChangeArrowheads="1"/>
            </p:cNvSpPr>
            <p:nvPr/>
          </p:nvSpPr>
          <p:spPr bwMode="auto">
            <a:xfrm>
              <a:off x="3456" y="340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62" name="Oval 130"/>
            <p:cNvSpPr>
              <a:spLocks noChangeArrowheads="1"/>
            </p:cNvSpPr>
            <p:nvPr/>
          </p:nvSpPr>
          <p:spPr bwMode="auto">
            <a:xfrm>
              <a:off x="3216" y="312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63" name="Oval 131"/>
            <p:cNvSpPr>
              <a:spLocks noChangeArrowheads="1"/>
            </p:cNvSpPr>
            <p:nvPr/>
          </p:nvSpPr>
          <p:spPr bwMode="auto">
            <a:xfrm>
              <a:off x="3264" y="316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64" name="Oval 132"/>
            <p:cNvSpPr>
              <a:spLocks noChangeArrowheads="1"/>
            </p:cNvSpPr>
            <p:nvPr/>
          </p:nvSpPr>
          <p:spPr bwMode="auto">
            <a:xfrm>
              <a:off x="3168" y="307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65" name="Oval 133"/>
            <p:cNvSpPr>
              <a:spLocks noChangeArrowheads="1"/>
            </p:cNvSpPr>
            <p:nvPr/>
          </p:nvSpPr>
          <p:spPr bwMode="auto">
            <a:xfrm>
              <a:off x="2880" y="340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66" name="Oval 134"/>
            <p:cNvSpPr>
              <a:spLocks noChangeArrowheads="1"/>
            </p:cNvSpPr>
            <p:nvPr/>
          </p:nvSpPr>
          <p:spPr bwMode="auto">
            <a:xfrm>
              <a:off x="2928" y="345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67" name="Oval 135"/>
            <p:cNvSpPr>
              <a:spLocks noChangeArrowheads="1"/>
            </p:cNvSpPr>
            <p:nvPr/>
          </p:nvSpPr>
          <p:spPr bwMode="auto">
            <a:xfrm>
              <a:off x="2832" y="336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68" name="Oval 136"/>
            <p:cNvSpPr>
              <a:spLocks noChangeArrowheads="1"/>
            </p:cNvSpPr>
            <p:nvPr/>
          </p:nvSpPr>
          <p:spPr bwMode="auto">
            <a:xfrm>
              <a:off x="2832" y="292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69" name="Oval 137"/>
            <p:cNvSpPr>
              <a:spLocks noChangeArrowheads="1"/>
            </p:cNvSpPr>
            <p:nvPr/>
          </p:nvSpPr>
          <p:spPr bwMode="auto">
            <a:xfrm>
              <a:off x="2832" y="288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70" name="Oval 138"/>
            <p:cNvSpPr>
              <a:spLocks noChangeArrowheads="1"/>
            </p:cNvSpPr>
            <p:nvPr/>
          </p:nvSpPr>
          <p:spPr bwMode="auto">
            <a:xfrm>
              <a:off x="2832" y="29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71" name="Oval 139"/>
            <p:cNvSpPr>
              <a:spLocks noChangeArrowheads="1"/>
            </p:cNvSpPr>
            <p:nvPr/>
          </p:nvSpPr>
          <p:spPr bwMode="auto">
            <a:xfrm>
              <a:off x="3072" y="182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72" name="Oval 140"/>
            <p:cNvSpPr>
              <a:spLocks noChangeArrowheads="1"/>
            </p:cNvSpPr>
            <p:nvPr/>
          </p:nvSpPr>
          <p:spPr bwMode="auto">
            <a:xfrm>
              <a:off x="3120" y="187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73" name="Oval 141"/>
            <p:cNvSpPr>
              <a:spLocks noChangeArrowheads="1"/>
            </p:cNvSpPr>
            <p:nvPr/>
          </p:nvSpPr>
          <p:spPr bwMode="auto">
            <a:xfrm>
              <a:off x="3024" y="17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74" name="Oval 142"/>
            <p:cNvSpPr>
              <a:spLocks noChangeArrowheads="1"/>
            </p:cNvSpPr>
            <p:nvPr/>
          </p:nvSpPr>
          <p:spPr bwMode="auto">
            <a:xfrm>
              <a:off x="2640" y="192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75" name="Oval 143"/>
            <p:cNvSpPr>
              <a:spLocks noChangeArrowheads="1"/>
            </p:cNvSpPr>
            <p:nvPr/>
          </p:nvSpPr>
          <p:spPr bwMode="auto">
            <a:xfrm>
              <a:off x="2688" y="192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76" name="Oval 144"/>
            <p:cNvSpPr>
              <a:spLocks noChangeArrowheads="1"/>
            </p:cNvSpPr>
            <p:nvPr/>
          </p:nvSpPr>
          <p:spPr bwMode="auto">
            <a:xfrm>
              <a:off x="2736" y="192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77" name="Oval 145"/>
            <p:cNvSpPr>
              <a:spLocks noChangeArrowheads="1"/>
            </p:cNvSpPr>
            <p:nvPr/>
          </p:nvSpPr>
          <p:spPr bwMode="auto">
            <a:xfrm>
              <a:off x="2592" y="235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78" name="Oval 146"/>
            <p:cNvSpPr>
              <a:spLocks noChangeArrowheads="1"/>
            </p:cNvSpPr>
            <p:nvPr/>
          </p:nvSpPr>
          <p:spPr bwMode="auto">
            <a:xfrm>
              <a:off x="2640" y="235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79" name="Oval 147"/>
            <p:cNvSpPr>
              <a:spLocks noChangeArrowheads="1"/>
            </p:cNvSpPr>
            <p:nvPr/>
          </p:nvSpPr>
          <p:spPr bwMode="auto">
            <a:xfrm>
              <a:off x="2688" y="235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80" name="Oval 148"/>
            <p:cNvSpPr>
              <a:spLocks noChangeArrowheads="1"/>
            </p:cNvSpPr>
            <p:nvPr/>
          </p:nvSpPr>
          <p:spPr bwMode="auto">
            <a:xfrm>
              <a:off x="2592" y="273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81" name="Oval 149"/>
            <p:cNvSpPr>
              <a:spLocks noChangeArrowheads="1"/>
            </p:cNvSpPr>
            <p:nvPr/>
          </p:nvSpPr>
          <p:spPr bwMode="auto">
            <a:xfrm>
              <a:off x="2640" y="273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82" name="Oval 150"/>
            <p:cNvSpPr>
              <a:spLocks noChangeArrowheads="1"/>
            </p:cNvSpPr>
            <p:nvPr/>
          </p:nvSpPr>
          <p:spPr bwMode="auto">
            <a:xfrm>
              <a:off x="2688" y="273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83" name="Oval 151"/>
            <p:cNvSpPr>
              <a:spLocks noChangeArrowheads="1"/>
            </p:cNvSpPr>
            <p:nvPr/>
          </p:nvSpPr>
          <p:spPr bwMode="auto">
            <a:xfrm>
              <a:off x="2592" y="331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84" name="Oval 152"/>
            <p:cNvSpPr>
              <a:spLocks noChangeArrowheads="1"/>
            </p:cNvSpPr>
            <p:nvPr/>
          </p:nvSpPr>
          <p:spPr bwMode="auto">
            <a:xfrm>
              <a:off x="2640" y="331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85" name="Oval 153"/>
            <p:cNvSpPr>
              <a:spLocks noChangeArrowheads="1"/>
            </p:cNvSpPr>
            <p:nvPr/>
          </p:nvSpPr>
          <p:spPr bwMode="auto">
            <a:xfrm>
              <a:off x="2688" y="331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86" name="Oval 154"/>
            <p:cNvSpPr>
              <a:spLocks noChangeArrowheads="1"/>
            </p:cNvSpPr>
            <p:nvPr/>
          </p:nvSpPr>
          <p:spPr bwMode="auto">
            <a:xfrm>
              <a:off x="2640" y="364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87" name="Oval 155"/>
            <p:cNvSpPr>
              <a:spLocks noChangeArrowheads="1"/>
            </p:cNvSpPr>
            <p:nvPr/>
          </p:nvSpPr>
          <p:spPr bwMode="auto">
            <a:xfrm>
              <a:off x="2688" y="364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88" name="Oval 156"/>
            <p:cNvSpPr>
              <a:spLocks noChangeArrowheads="1"/>
            </p:cNvSpPr>
            <p:nvPr/>
          </p:nvSpPr>
          <p:spPr bwMode="auto">
            <a:xfrm>
              <a:off x="2736" y="3648"/>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nvGrpSpPr>
            <p:cNvPr id="26789" name="Group 157"/>
            <p:cNvGrpSpPr>
              <a:grpSpLocks/>
            </p:cNvGrpSpPr>
            <p:nvPr/>
          </p:nvGrpSpPr>
          <p:grpSpPr bwMode="auto">
            <a:xfrm>
              <a:off x="2592" y="2112"/>
              <a:ext cx="144" cy="144"/>
              <a:chOff x="1728" y="1680"/>
              <a:chExt cx="144" cy="144"/>
            </a:xfrm>
          </p:grpSpPr>
          <p:sp>
            <p:nvSpPr>
              <p:cNvPr id="26801" name="Oval 158"/>
              <p:cNvSpPr>
                <a:spLocks noChangeArrowheads="1"/>
              </p:cNvSpPr>
              <p:nvPr/>
            </p:nvSpPr>
            <p:spPr bwMode="auto">
              <a:xfrm>
                <a:off x="1728" y="17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02" name="Oval 159"/>
              <p:cNvSpPr>
                <a:spLocks noChangeArrowheads="1"/>
              </p:cNvSpPr>
              <p:nvPr/>
            </p:nvSpPr>
            <p:spPr bwMode="auto">
              <a:xfrm>
                <a:off x="1776" y="172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03" name="Oval 160"/>
              <p:cNvSpPr>
                <a:spLocks noChangeArrowheads="1"/>
              </p:cNvSpPr>
              <p:nvPr/>
            </p:nvSpPr>
            <p:spPr bwMode="auto">
              <a:xfrm>
                <a:off x="1824" y="1680"/>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grpSp>
          <p:nvGrpSpPr>
            <p:cNvPr id="26790" name="Group 161"/>
            <p:cNvGrpSpPr>
              <a:grpSpLocks/>
            </p:cNvGrpSpPr>
            <p:nvPr/>
          </p:nvGrpSpPr>
          <p:grpSpPr bwMode="auto">
            <a:xfrm>
              <a:off x="2592" y="2544"/>
              <a:ext cx="144" cy="144"/>
              <a:chOff x="1728" y="1680"/>
              <a:chExt cx="144" cy="144"/>
            </a:xfrm>
          </p:grpSpPr>
          <p:sp>
            <p:nvSpPr>
              <p:cNvPr id="26798" name="Oval 162"/>
              <p:cNvSpPr>
                <a:spLocks noChangeArrowheads="1"/>
              </p:cNvSpPr>
              <p:nvPr/>
            </p:nvSpPr>
            <p:spPr bwMode="auto">
              <a:xfrm>
                <a:off x="1728" y="17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99" name="Oval 163"/>
              <p:cNvSpPr>
                <a:spLocks noChangeArrowheads="1"/>
              </p:cNvSpPr>
              <p:nvPr/>
            </p:nvSpPr>
            <p:spPr bwMode="auto">
              <a:xfrm>
                <a:off x="1776" y="172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800" name="Oval 164"/>
              <p:cNvSpPr>
                <a:spLocks noChangeArrowheads="1"/>
              </p:cNvSpPr>
              <p:nvPr/>
            </p:nvSpPr>
            <p:spPr bwMode="auto">
              <a:xfrm>
                <a:off x="1824" y="1680"/>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grpSp>
          <p:nvGrpSpPr>
            <p:cNvPr id="26791" name="Group 165"/>
            <p:cNvGrpSpPr>
              <a:grpSpLocks/>
            </p:cNvGrpSpPr>
            <p:nvPr/>
          </p:nvGrpSpPr>
          <p:grpSpPr bwMode="auto">
            <a:xfrm>
              <a:off x="2592" y="2832"/>
              <a:ext cx="144" cy="144"/>
              <a:chOff x="1728" y="1680"/>
              <a:chExt cx="144" cy="144"/>
            </a:xfrm>
          </p:grpSpPr>
          <p:sp>
            <p:nvSpPr>
              <p:cNvPr id="26795" name="Oval 166"/>
              <p:cNvSpPr>
                <a:spLocks noChangeArrowheads="1"/>
              </p:cNvSpPr>
              <p:nvPr/>
            </p:nvSpPr>
            <p:spPr bwMode="auto">
              <a:xfrm>
                <a:off x="1728" y="17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96" name="Oval 167"/>
              <p:cNvSpPr>
                <a:spLocks noChangeArrowheads="1"/>
              </p:cNvSpPr>
              <p:nvPr/>
            </p:nvSpPr>
            <p:spPr bwMode="auto">
              <a:xfrm>
                <a:off x="1776" y="172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97" name="Oval 168"/>
              <p:cNvSpPr>
                <a:spLocks noChangeArrowheads="1"/>
              </p:cNvSpPr>
              <p:nvPr/>
            </p:nvSpPr>
            <p:spPr bwMode="auto">
              <a:xfrm>
                <a:off x="1824" y="1680"/>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sp>
          <p:nvSpPr>
            <p:cNvPr id="26792" name="Oval 169"/>
            <p:cNvSpPr>
              <a:spLocks noChangeArrowheads="1"/>
            </p:cNvSpPr>
            <p:nvPr/>
          </p:nvSpPr>
          <p:spPr bwMode="auto">
            <a:xfrm>
              <a:off x="2592" y="384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93" name="Oval 170"/>
            <p:cNvSpPr>
              <a:spLocks noChangeArrowheads="1"/>
            </p:cNvSpPr>
            <p:nvPr/>
          </p:nvSpPr>
          <p:spPr bwMode="auto">
            <a:xfrm>
              <a:off x="2640" y="384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94" name="Oval 171"/>
            <p:cNvSpPr>
              <a:spLocks noChangeArrowheads="1"/>
            </p:cNvSpPr>
            <p:nvPr/>
          </p:nvSpPr>
          <p:spPr bwMode="auto">
            <a:xfrm>
              <a:off x="2688" y="3840"/>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grpSp>
        <p:nvGrpSpPr>
          <p:cNvPr id="26628" name="Group 172"/>
          <p:cNvGrpSpPr>
            <a:grpSpLocks/>
          </p:cNvGrpSpPr>
          <p:nvPr/>
        </p:nvGrpSpPr>
        <p:grpSpPr bwMode="auto">
          <a:xfrm>
            <a:off x="5943600" y="4495800"/>
            <a:ext cx="1600200" cy="1524000"/>
            <a:chOff x="1632" y="1680"/>
            <a:chExt cx="2544" cy="2352"/>
          </a:xfrm>
        </p:grpSpPr>
        <p:sp>
          <p:nvSpPr>
            <p:cNvPr id="26636" name="Oval 173"/>
            <p:cNvSpPr>
              <a:spLocks noChangeArrowheads="1"/>
            </p:cNvSpPr>
            <p:nvPr/>
          </p:nvSpPr>
          <p:spPr bwMode="auto">
            <a:xfrm>
              <a:off x="1632" y="1680"/>
              <a:ext cx="2544" cy="2352"/>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6637" name="Line 174"/>
            <p:cNvSpPr>
              <a:spLocks noChangeShapeType="1"/>
            </p:cNvSpPr>
            <p:nvPr/>
          </p:nvSpPr>
          <p:spPr bwMode="auto">
            <a:xfrm>
              <a:off x="2688" y="1680"/>
              <a:ext cx="1" cy="2352"/>
            </a:xfrm>
            <a:prstGeom prst="line">
              <a:avLst/>
            </a:prstGeom>
            <a:noFill/>
            <a:ln w="38100">
              <a:solidFill>
                <a:srgbClr val="FFFF00"/>
              </a:solidFill>
              <a:round/>
              <a:headEnd/>
              <a:tailEnd/>
            </a:ln>
          </p:spPr>
          <p:txBody>
            <a:bodyPr/>
            <a:lstStyle/>
            <a:p>
              <a:endParaRPr lang="en-US"/>
            </a:p>
          </p:txBody>
        </p:sp>
        <p:sp>
          <p:nvSpPr>
            <p:cNvPr id="26638" name="Line 175"/>
            <p:cNvSpPr>
              <a:spLocks noChangeShapeType="1"/>
            </p:cNvSpPr>
            <p:nvPr/>
          </p:nvSpPr>
          <p:spPr bwMode="auto">
            <a:xfrm flipH="1">
              <a:off x="2688" y="1728"/>
              <a:ext cx="528" cy="528"/>
            </a:xfrm>
            <a:prstGeom prst="line">
              <a:avLst/>
            </a:prstGeom>
            <a:noFill/>
            <a:ln w="38100">
              <a:solidFill>
                <a:srgbClr val="FFFF00"/>
              </a:solidFill>
              <a:round/>
              <a:headEnd/>
              <a:tailEnd/>
            </a:ln>
          </p:spPr>
          <p:txBody>
            <a:bodyPr/>
            <a:lstStyle/>
            <a:p>
              <a:endParaRPr lang="en-US"/>
            </a:p>
          </p:txBody>
        </p:sp>
        <p:sp>
          <p:nvSpPr>
            <p:cNvPr id="26639" name="Line 176"/>
            <p:cNvSpPr>
              <a:spLocks noChangeShapeType="1"/>
            </p:cNvSpPr>
            <p:nvPr/>
          </p:nvSpPr>
          <p:spPr bwMode="auto">
            <a:xfrm>
              <a:off x="2976" y="1968"/>
              <a:ext cx="1200" cy="672"/>
            </a:xfrm>
            <a:prstGeom prst="line">
              <a:avLst/>
            </a:prstGeom>
            <a:noFill/>
            <a:ln w="38100">
              <a:solidFill>
                <a:srgbClr val="FFFF00"/>
              </a:solidFill>
              <a:round/>
              <a:headEnd/>
              <a:tailEnd/>
            </a:ln>
          </p:spPr>
          <p:txBody>
            <a:bodyPr/>
            <a:lstStyle/>
            <a:p>
              <a:endParaRPr lang="en-US"/>
            </a:p>
          </p:txBody>
        </p:sp>
        <p:sp>
          <p:nvSpPr>
            <p:cNvPr id="26640" name="Line 177"/>
            <p:cNvSpPr>
              <a:spLocks noChangeShapeType="1"/>
            </p:cNvSpPr>
            <p:nvPr/>
          </p:nvSpPr>
          <p:spPr bwMode="auto">
            <a:xfrm flipH="1">
              <a:off x="2688" y="2352"/>
              <a:ext cx="960" cy="336"/>
            </a:xfrm>
            <a:prstGeom prst="line">
              <a:avLst/>
            </a:prstGeom>
            <a:noFill/>
            <a:ln w="38100">
              <a:solidFill>
                <a:srgbClr val="FFFF00"/>
              </a:solidFill>
              <a:round/>
              <a:headEnd/>
              <a:tailEnd/>
            </a:ln>
          </p:spPr>
          <p:txBody>
            <a:bodyPr/>
            <a:lstStyle/>
            <a:p>
              <a:endParaRPr lang="en-US"/>
            </a:p>
          </p:txBody>
        </p:sp>
        <p:sp>
          <p:nvSpPr>
            <p:cNvPr id="26641" name="Line 178"/>
            <p:cNvSpPr>
              <a:spLocks noChangeShapeType="1"/>
            </p:cNvSpPr>
            <p:nvPr/>
          </p:nvSpPr>
          <p:spPr bwMode="auto">
            <a:xfrm>
              <a:off x="2688" y="2928"/>
              <a:ext cx="1488" cy="144"/>
            </a:xfrm>
            <a:prstGeom prst="line">
              <a:avLst/>
            </a:prstGeom>
            <a:noFill/>
            <a:ln w="38100">
              <a:solidFill>
                <a:srgbClr val="FFFF00"/>
              </a:solidFill>
              <a:round/>
              <a:headEnd/>
              <a:tailEnd/>
            </a:ln>
          </p:spPr>
          <p:txBody>
            <a:bodyPr/>
            <a:lstStyle/>
            <a:p>
              <a:endParaRPr lang="en-US"/>
            </a:p>
          </p:txBody>
        </p:sp>
        <p:sp>
          <p:nvSpPr>
            <p:cNvPr id="26642" name="Line 179"/>
            <p:cNvSpPr>
              <a:spLocks noChangeShapeType="1"/>
            </p:cNvSpPr>
            <p:nvPr/>
          </p:nvSpPr>
          <p:spPr bwMode="auto">
            <a:xfrm flipH="1">
              <a:off x="2688" y="2976"/>
              <a:ext cx="720" cy="672"/>
            </a:xfrm>
            <a:prstGeom prst="line">
              <a:avLst/>
            </a:prstGeom>
            <a:noFill/>
            <a:ln w="38100">
              <a:solidFill>
                <a:srgbClr val="FFFF00"/>
              </a:solidFill>
              <a:round/>
              <a:headEnd/>
              <a:tailEnd/>
            </a:ln>
          </p:spPr>
          <p:txBody>
            <a:bodyPr/>
            <a:lstStyle/>
            <a:p>
              <a:endParaRPr lang="en-US"/>
            </a:p>
          </p:txBody>
        </p:sp>
        <p:sp>
          <p:nvSpPr>
            <p:cNvPr id="26643" name="Line 180"/>
            <p:cNvSpPr>
              <a:spLocks noChangeShapeType="1"/>
            </p:cNvSpPr>
            <p:nvPr/>
          </p:nvSpPr>
          <p:spPr bwMode="auto">
            <a:xfrm>
              <a:off x="3120" y="3253"/>
              <a:ext cx="624" cy="491"/>
            </a:xfrm>
            <a:prstGeom prst="line">
              <a:avLst/>
            </a:prstGeom>
            <a:noFill/>
            <a:ln w="38100">
              <a:solidFill>
                <a:srgbClr val="FFFF00"/>
              </a:solidFill>
              <a:round/>
              <a:headEnd/>
              <a:tailEnd/>
            </a:ln>
          </p:spPr>
          <p:txBody>
            <a:bodyPr/>
            <a:lstStyle/>
            <a:p>
              <a:endParaRPr lang="en-US"/>
            </a:p>
          </p:txBody>
        </p:sp>
        <p:sp>
          <p:nvSpPr>
            <p:cNvPr id="26644" name="Line 181"/>
            <p:cNvSpPr>
              <a:spLocks noChangeShapeType="1"/>
            </p:cNvSpPr>
            <p:nvPr/>
          </p:nvSpPr>
          <p:spPr bwMode="auto">
            <a:xfrm flipH="1" flipV="1">
              <a:off x="2064" y="1968"/>
              <a:ext cx="624" cy="144"/>
            </a:xfrm>
            <a:prstGeom prst="line">
              <a:avLst/>
            </a:prstGeom>
            <a:noFill/>
            <a:ln w="38100">
              <a:solidFill>
                <a:srgbClr val="FFFF00"/>
              </a:solidFill>
              <a:round/>
              <a:headEnd/>
              <a:tailEnd/>
            </a:ln>
          </p:spPr>
          <p:txBody>
            <a:bodyPr/>
            <a:lstStyle/>
            <a:p>
              <a:endParaRPr lang="en-US"/>
            </a:p>
          </p:txBody>
        </p:sp>
        <p:sp>
          <p:nvSpPr>
            <p:cNvPr id="26645" name="Line 182"/>
            <p:cNvSpPr>
              <a:spLocks noChangeShapeType="1"/>
            </p:cNvSpPr>
            <p:nvPr/>
          </p:nvSpPr>
          <p:spPr bwMode="auto">
            <a:xfrm flipH="1">
              <a:off x="1680" y="2544"/>
              <a:ext cx="1008" cy="1"/>
            </a:xfrm>
            <a:prstGeom prst="line">
              <a:avLst/>
            </a:prstGeom>
            <a:noFill/>
            <a:ln w="38100">
              <a:solidFill>
                <a:srgbClr val="FFFF00"/>
              </a:solidFill>
              <a:round/>
              <a:headEnd/>
              <a:tailEnd/>
            </a:ln>
          </p:spPr>
          <p:txBody>
            <a:bodyPr/>
            <a:lstStyle/>
            <a:p>
              <a:endParaRPr lang="en-US"/>
            </a:p>
          </p:txBody>
        </p:sp>
        <p:sp>
          <p:nvSpPr>
            <p:cNvPr id="26646" name="Line 183"/>
            <p:cNvSpPr>
              <a:spLocks noChangeShapeType="1"/>
            </p:cNvSpPr>
            <p:nvPr/>
          </p:nvSpPr>
          <p:spPr bwMode="auto">
            <a:xfrm flipH="1">
              <a:off x="1632" y="2832"/>
              <a:ext cx="1056" cy="240"/>
            </a:xfrm>
            <a:prstGeom prst="line">
              <a:avLst/>
            </a:prstGeom>
            <a:noFill/>
            <a:ln w="38100">
              <a:solidFill>
                <a:srgbClr val="FFFF00"/>
              </a:solidFill>
              <a:round/>
              <a:headEnd/>
              <a:tailEnd/>
            </a:ln>
          </p:spPr>
          <p:txBody>
            <a:bodyPr/>
            <a:lstStyle/>
            <a:p>
              <a:endParaRPr lang="en-US"/>
            </a:p>
          </p:txBody>
        </p:sp>
        <p:sp>
          <p:nvSpPr>
            <p:cNvPr id="26647" name="Line 184"/>
            <p:cNvSpPr>
              <a:spLocks noChangeShapeType="1"/>
            </p:cNvSpPr>
            <p:nvPr/>
          </p:nvSpPr>
          <p:spPr bwMode="auto">
            <a:xfrm flipH="1" flipV="1">
              <a:off x="1728" y="3360"/>
              <a:ext cx="960" cy="384"/>
            </a:xfrm>
            <a:prstGeom prst="line">
              <a:avLst/>
            </a:prstGeom>
            <a:noFill/>
            <a:ln w="38100">
              <a:solidFill>
                <a:srgbClr val="FFFF00"/>
              </a:solidFill>
              <a:round/>
              <a:headEnd/>
              <a:tailEnd/>
            </a:ln>
          </p:spPr>
          <p:txBody>
            <a:bodyPr/>
            <a:lstStyle/>
            <a:p>
              <a:endParaRPr lang="en-US"/>
            </a:p>
          </p:txBody>
        </p:sp>
        <p:sp>
          <p:nvSpPr>
            <p:cNvPr id="26648" name="Oval 185"/>
            <p:cNvSpPr>
              <a:spLocks noChangeArrowheads="1"/>
            </p:cNvSpPr>
            <p:nvPr/>
          </p:nvSpPr>
          <p:spPr bwMode="auto">
            <a:xfrm>
              <a:off x="2976" y="230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49" name="Oval 186"/>
            <p:cNvSpPr>
              <a:spLocks noChangeArrowheads="1"/>
            </p:cNvSpPr>
            <p:nvPr/>
          </p:nvSpPr>
          <p:spPr bwMode="auto">
            <a:xfrm>
              <a:off x="2832" y="182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50" name="Oval 187"/>
            <p:cNvSpPr>
              <a:spLocks noChangeArrowheads="1"/>
            </p:cNvSpPr>
            <p:nvPr/>
          </p:nvSpPr>
          <p:spPr bwMode="auto">
            <a:xfrm>
              <a:off x="3504" y="201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51" name="Oval 188"/>
            <p:cNvSpPr>
              <a:spLocks noChangeArrowheads="1"/>
            </p:cNvSpPr>
            <p:nvPr/>
          </p:nvSpPr>
          <p:spPr bwMode="auto">
            <a:xfrm>
              <a:off x="3024" y="273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52" name="Oval 189"/>
            <p:cNvSpPr>
              <a:spLocks noChangeArrowheads="1"/>
            </p:cNvSpPr>
            <p:nvPr/>
          </p:nvSpPr>
          <p:spPr bwMode="auto">
            <a:xfrm>
              <a:off x="2832" y="316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53" name="Oval 190"/>
            <p:cNvSpPr>
              <a:spLocks noChangeArrowheads="1"/>
            </p:cNvSpPr>
            <p:nvPr/>
          </p:nvSpPr>
          <p:spPr bwMode="auto">
            <a:xfrm>
              <a:off x="3600" y="326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54" name="Oval 191"/>
            <p:cNvSpPr>
              <a:spLocks noChangeArrowheads="1"/>
            </p:cNvSpPr>
            <p:nvPr/>
          </p:nvSpPr>
          <p:spPr bwMode="auto">
            <a:xfrm>
              <a:off x="3024" y="364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55" name="Oval 192"/>
            <p:cNvSpPr>
              <a:spLocks noChangeArrowheads="1"/>
            </p:cNvSpPr>
            <p:nvPr/>
          </p:nvSpPr>
          <p:spPr bwMode="auto">
            <a:xfrm>
              <a:off x="2448" y="187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56" name="Oval 193"/>
            <p:cNvSpPr>
              <a:spLocks noChangeArrowheads="1"/>
            </p:cNvSpPr>
            <p:nvPr/>
          </p:nvSpPr>
          <p:spPr bwMode="auto">
            <a:xfrm>
              <a:off x="2208" y="230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57" name="Oval 194"/>
            <p:cNvSpPr>
              <a:spLocks noChangeArrowheads="1"/>
            </p:cNvSpPr>
            <p:nvPr/>
          </p:nvSpPr>
          <p:spPr bwMode="auto">
            <a:xfrm>
              <a:off x="1872" y="273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58" name="Oval 195"/>
            <p:cNvSpPr>
              <a:spLocks noChangeArrowheads="1"/>
            </p:cNvSpPr>
            <p:nvPr/>
          </p:nvSpPr>
          <p:spPr bwMode="auto">
            <a:xfrm>
              <a:off x="2208" y="316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59" name="Oval 196"/>
            <p:cNvSpPr>
              <a:spLocks noChangeArrowheads="1"/>
            </p:cNvSpPr>
            <p:nvPr/>
          </p:nvSpPr>
          <p:spPr bwMode="auto">
            <a:xfrm>
              <a:off x="2256" y="374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60" name="Oval 197"/>
            <p:cNvSpPr>
              <a:spLocks noChangeArrowheads="1"/>
            </p:cNvSpPr>
            <p:nvPr/>
          </p:nvSpPr>
          <p:spPr bwMode="auto">
            <a:xfrm>
              <a:off x="2832" y="206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61" name="Oval 198"/>
            <p:cNvSpPr>
              <a:spLocks noChangeArrowheads="1"/>
            </p:cNvSpPr>
            <p:nvPr/>
          </p:nvSpPr>
          <p:spPr bwMode="auto">
            <a:xfrm>
              <a:off x="2784" y="201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62" name="Oval 199"/>
            <p:cNvSpPr>
              <a:spLocks noChangeArrowheads="1"/>
            </p:cNvSpPr>
            <p:nvPr/>
          </p:nvSpPr>
          <p:spPr bwMode="auto">
            <a:xfrm>
              <a:off x="2880" y="211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63" name="Oval 200"/>
            <p:cNvSpPr>
              <a:spLocks noChangeArrowheads="1"/>
            </p:cNvSpPr>
            <p:nvPr/>
          </p:nvSpPr>
          <p:spPr bwMode="auto">
            <a:xfrm>
              <a:off x="3264" y="211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64" name="Oval 201"/>
            <p:cNvSpPr>
              <a:spLocks noChangeArrowheads="1"/>
            </p:cNvSpPr>
            <p:nvPr/>
          </p:nvSpPr>
          <p:spPr bwMode="auto">
            <a:xfrm>
              <a:off x="3216" y="216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65" name="Oval 202"/>
            <p:cNvSpPr>
              <a:spLocks noChangeArrowheads="1"/>
            </p:cNvSpPr>
            <p:nvPr/>
          </p:nvSpPr>
          <p:spPr bwMode="auto">
            <a:xfrm>
              <a:off x="3312" y="206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66" name="Oval 203"/>
            <p:cNvSpPr>
              <a:spLocks noChangeArrowheads="1"/>
            </p:cNvSpPr>
            <p:nvPr/>
          </p:nvSpPr>
          <p:spPr bwMode="auto">
            <a:xfrm>
              <a:off x="3120" y="249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67" name="Oval 204"/>
            <p:cNvSpPr>
              <a:spLocks noChangeArrowheads="1"/>
            </p:cNvSpPr>
            <p:nvPr/>
          </p:nvSpPr>
          <p:spPr bwMode="auto">
            <a:xfrm>
              <a:off x="3072" y="244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68" name="Oval 205"/>
            <p:cNvSpPr>
              <a:spLocks noChangeArrowheads="1"/>
            </p:cNvSpPr>
            <p:nvPr/>
          </p:nvSpPr>
          <p:spPr bwMode="auto">
            <a:xfrm>
              <a:off x="3168" y="254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69" name="Oval 206"/>
            <p:cNvSpPr>
              <a:spLocks noChangeArrowheads="1"/>
            </p:cNvSpPr>
            <p:nvPr/>
          </p:nvSpPr>
          <p:spPr bwMode="auto">
            <a:xfrm>
              <a:off x="3840" y="244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70" name="Oval 207"/>
            <p:cNvSpPr>
              <a:spLocks noChangeArrowheads="1"/>
            </p:cNvSpPr>
            <p:nvPr/>
          </p:nvSpPr>
          <p:spPr bwMode="auto">
            <a:xfrm>
              <a:off x="3792" y="249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71" name="Oval 208"/>
            <p:cNvSpPr>
              <a:spLocks noChangeArrowheads="1"/>
            </p:cNvSpPr>
            <p:nvPr/>
          </p:nvSpPr>
          <p:spPr bwMode="auto">
            <a:xfrm>
              <a:off x="3888" y="240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72" name="Oval 209"/>
            <p:cNvSpPr>
              <a:spLocks noChangeArrowheads="1"/>
            </p:cNvSpPr>
            <p:nvPr/>
          </p:nvSpPr>
          <p:spPr bwMode="auto">
            <a:xfrm>
              <a:off x="3696" y="302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73" name="Oval 210"/>
            <p:cNvSpPr>
              <a:spLocks noChangeArrowheads="1"/>
            </p:cNvSpPr>
            <p:nvPr/>
          </p:nvSpPr>
          <p:spPr bwMode="auto">
            <a:xfrm>
              <a:off x="3696" y="29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74" name="Oval 211"/>
            <p:cNvSpPr>
              <a:spLocks noChangeArrowheads="1"/>
            </p:cNvSpPr>
            <p:nvPr/>
          </p:nvSpPr>
          <p:spPr bwMode="auto">
            <a:xfrm>
              <a:off x="3696" y="307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75" name="Oval 212"/>
            <p:cNvSpPr>
              <a:spLocks noChangeArrowheads="1"/>
            </p:cNvSpPr>
            <p:nvPr/>
          </p:nvSpPr>
          <p:spPr bwMode="auto">
            <a:xfrm>
              <a:off x="3408" y="345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76" name="Oval 213"/>
            <p:cNvSpPr>
              <a:spLocks noChangeArrowheads="1"/>
            </p:cNvSpPr>
            <p:nvPr/>
          </p:nvSpPr>
          <p:spPr bwMode="auto">
            <a:xfrm>
              <a:off x="3360" y="350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77" name="Oval 214"/>
            <p:cNvSpPr>
              <a:spLocks noChangeArrowheads="1"/>
            </p:cNvSpPr>
            <p:nvPr/>
          </p:nvSpPr>
          <p:spPr bwMode="auto">
            <a:xfrm>
              <a:off x="3456" y="340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78" name="Oval 215"/>
            <p:cNvSpPr>
              <a:spLocks noChangeArrowheads="1"/>
            </p:cNvSpPr>
            <p:nvPr/>
          </p:nvSpPr>
          <p:spPr bwMode="auto">
            <a:xfrm>
              <a:off x="3216" y="312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79" name="Oval 216"/>
            <p:cNvSpPr>
              <a:spLocks noChangeArrowheads="1"/>
            </p:cNvSpPr>
            <p:nvPr/>
          </p:nvSpPr>
          <p:spPr bwMode="auto">
            <a:xfrm>
              <a:off x="3264" y="316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80" name="Oval 217"/>
            <p:cNvSpPr>
              <a:spLocks noChangeArrowheads="1"/>
            </p:cNvSpPr>
            <p:nvPr/>
          </p:nvSpPr>
          <p:spPr bwMode="auto">
            <a:xfrm>
              <a:off x="3168" y="307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81" name="Oval 218"/>
            <p:cNvSpPr>
              <a:spLocks noChangeArrowheads="1"/>
            </p:cNvSpPr>
            <p:nvPr/>
          </p:nvSpPr>
          <p:spPr bwMode="auto">
            <a:xfrm>
              <a:off x="2880" y="340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82" name="Oval 219"/>
            <p:cNvSpPr>
              <a:spLocks noChangeArrowheads="1"/>
            </p:cNvSpPr>
            <p:nvPr/>
          </p:nvSpPr>
          <p:spPr bwMode="auto">
            <a:xfrm>
              <a:off x="2928" y="345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83" name="Oval 220"/>
            <p:cNvSpPr>
              <a:spLocks noChangeArrowheads="1"/>
            </p:cNvSpPr>
            <p:nvPr/>
          </p:nvSpPr>
          <p:spPr bwMode="auto">
            <a:xfrm>
              <a:off x="2832" y="336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84" name="Oval 221"/>
            <p:cNvSpPr>
              <a:spLocks noChangeArrowheads="1"/>
            </p:cNvSpPr>
            <p:nvPr/>
          </p:nvSpPr>
          <p:spPr bwMode="auto">
            <a:xfrm>
              <a:off x="2832" y="292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85" name="Oval 222"/>
            <p:cNvSpPr>
              <a:spLocks noChangeArrowheads="1"/>
            </p:cNvSpPr>
            <p:nvPr/>
          </p:nvSpPr>
          <p:spPr bwMode="auto">
            <a:xfrm>
              <a:off x="2832" y="288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86" name="Oval 223"/>
            <p:cNvSpPr>
              <a:spLocks noChangeArrowheads="1"/>
            </p:cNvSpPr>
            <p:nvPr/>
          </p:nvSpPr>
          <p:spPr bwMode="auto">
            <a:xfrm>
              <a:off x="2832" y="29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87" name="Oval 224"/>
            <p:cNvSpPr>
              <a:spLocks noChangeArrowheads="1"/>
            </p:cNvSpPr>
            <p:nvPr/>
          </p:nvSpPr>
          <p:spPr bwMode="auto">
            <a:xfrm>
              <a:off x="3072" y="182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88" name="Oval 225"/>
            <p:cNvSpPr>
              <a:spLocks noChangeArrowheads="1"/>
            </p:cNvSpPr>
            <p:nvPr/>
          </p:nvSpPr>
          <p:spPr bwMode="auto">
            <a:xfrm>
              <a:off x="3120" y="187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89" name="Oval 226"/>
            <p:cNvSpPr>
              <a:spLocks noChangeArrowheads="1"/>
            </p:cNvSpPr>
            <p:nvPr/>
          </p:nvSpPr>
          <p:spPr bwMode="auto">
            <a:xfrm>
              <a:off x="3024" y="17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90" name="Oval 227"/>
            <p:cNvSpPr>
              <a:spLocks noChangeArrowheads="1"/>
            </p:cNvSpPr>
            <p:nvPr/>
          </p:nvSpPr>
          <p:spPr bwMode="auto">
            <a:xfrm>
              <a:off x="2640" y="192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91" name="Oval 228"/>
            <p:cNvSpPr>
              <a:spLocks noChangeArrowheads="1"/>
            </p:cNvSpPr>
            <p:nvPr/>
          </p:nvSpPr>
          <p:spPr bwMode="auto">
            <a:xfrm>
              <a:off x="2688" y="192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92" name="Oval 229"/>
            <p:cNvSpPr>
              <a:spLocks noChangeArrowheads="1"/>
            </p:cNvSpPr>
            <p:nvPr/>
          </p:nvSpPr>
          <p:spPr bwMode="auto">
            <a:xfrm>
              <a:off x="2736" y="192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93" name="Oval 230"/>
            <p:cNvSpPr>
              <a:spLocks noChangeArrowheads="1"/>
            </p:cNvSpPr>
            <p:nvPr/>
          </p:nvSpPr>
          <p:spPr bwMode="auto">
            <a:xfrm>
              <a:off x="2592" y="235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94" name="Oval 231"/>
            <p:cNvSpPr>
              <a:spLocks noChangeArrowheads="1"/>
            </p:cNvSpPr>
            <p:nvPr/>
          </p:nvSpPr>
          <p:spPr bwMode="auto">
            <a:xfrm>
              <a:off x="2640" y="235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95" name="Oval 232"/>
            <p:cNvSpPr>
              <a:spLocks noChangeArrowheads="1"/>
            </p:cNvSpPr>
            <p:nvPr/>
          </p:nvSpPr>
          <p:spPr bwMode="auto">
            <a:xfrm>
              <a:off x="2688" y="235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96" name="Oval 233"/>
            <p:cNvSpPr>
              <a:spLocks noChangeArrowheads="1"/>
            </p:cNvSpPr>
            <p:nvPr/>
          </p:nvSpPr>
          <p:spPr bwMode="auto">
            <a:xfrm>
              <a:off x="2592" y="273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97" name="Oval 234"/>
            <p:cNvSpPr>
              <a:spLocks noChangeArrowheads="1"/>
            </p:cNvSpPr>
            <p:nvPr/>
          </p:nvSpPr>
          <p:spPr bwMode="auto">
            <a:xfrm>
              <a:off x="2640" y="273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98" name="Oval 235"/>
            <p:cNvSpPr>
              <a:spLocks noChangeArrowheads="1"/>
            </p:cNvSpPr>
            <p:nvPr/>
          </p:nvSpPr>
          <p:spPr bwMode="auto">
            <a:xfrm>
              <a:off x="2688" y="273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699" name="Oval 236"/>
            <p:cNvSpPr>
              <a:spLocks noChangeArrowheads="1"/>
            </p:cNvSpPr>
            <p:nvPr/>
          </p:nvSpPr>
          <p:spPr bwMode="auto">
            <a:xfrm>
              <a:off x="2592" y="331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00" name="Oval 237"/>
            <p:cNvSpPr>
              <a:spLocks noChangeArrowheads="1"/>
            </p:cNvSpPr>
            <p:nvPr/>
          </p:nvSpPr>
          <p:spPr bwMode="auto">
            <a:xfrm>
              <a:off x="2640" y="331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01" name="Oval 238"/>
            <p:cNvSpPr>
              <a:spLocks noChangeArrowheads="1"/>
            </p:cNvSpPr>
            <p:nvPr/>
          </p:nvSpPr>
          <p:spPr bwMode="auto">
            <a:xfrm>
              <a:off x="2688" y="331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02" name="Oval 239"/>
            <p:cNvSpPr>
              <a:spLocks noChangeArrowheads="1"/>
            </p:cNvSpPr>
            <p:nvPr/>
          </p:nvSpPr>
          <p:spPr bwMode="auto">
            <a:xfrm>
              <a:off x="2640" y="364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03" name="Oval 240"/>
            <p:cNvSpPr>
              <a:spLocks noChangeArrowheads="1"/>
            </p:cNvSpPr>
            <p:nvPr/>
          </p:nvSpPr>
          <p:spPr bwMode="auto">
            <a:xfrm>
              <a:off x="2688" y="364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04" name="Oval 241"/>
            <p:cNvSpPr>
              <a:spLocks noChangeArrowheads="1"/>
            </p:cNvSpPr>
            <p:nvPr/>
          </p:nvSpPr>
          <p:spPr bwMode="auto">
            <a:xfrm>
              <a:off x="2736" y="3648"/>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nvGrpSpPr>
            <p:cNvPr id="26705" name="Group 242"/>
            <p:cNvGrpSpPr>
              <a:grpSpLocks/>
            </p:cNvGrpSpPr>
            <p:nvPr/>
          </p:nvGrpSpPr>
          <p:grpSpPr bwMode="auto">
            <a:xfrm>
              <a:off x="2592" y="2112"/>
              <a:ext cx="144" cy="144"/>
              <a:chOff x="1728" y="1680"/>
              <a:chExt cx="144" cy="144"/>
            </a:xfrm>
          </p:grpSpPr>
          <p:sp>
            <p:nvSpPr>
              <p:cNvPr id="26717" name="Oval 243"/>
              <p:cNvSpPr>
                <a:spLocks noChangeArrowheads="1"/>
              </p:cNvSpPr>
              <p:nvPr/>
            </p:nvSpPr>
            <p:spPr bwMode="auto">
              <a:xfrm>
                <a:off x="1728" y="17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18" name="Oval 244"/>
              <p:cNvSpPr>
                <a:spLocks noChangeArrowheads="1"/>
              </p:cNvSpPr>
              <p:nvPr/>
            </p:nvSpPr>
            <p:spPr bwMode="auto">
              <a:xfrm>
                <a:off x="1776" y="172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19" name="Oval 245"/>
              <p:cNvSpPr>
                <a:spLocks noChangeArrowheads="1"/>
              </p:cNvSpPr>
              <p:nvPr/>
            </p:nvSpPr>
            <p:spPr bwMode="auto">
              <a:xfrm>
                <a:off x="1824" y="1680"/>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grpSp>
          <p:nvGrpSpPr>
            <p:cNvPr id="26706" name="Group 246"/>
            <p:cNvGrpSpPr>
              <a:grpSpLocks/>
            </p:cNvGrpSpPr>
            <p:nvPr/>
          </p:nvGrpSpPr>
          <p:grpSpPr bwMode="auto">
            <a:xfrm>
              <a:off x="2592" y="2544"/>
              <a:ext cx="144" cy="144"/>
              <a:chOff x="1728" y="1680"/>
              <a:chExt cx="144" cy="144"/>
            </a:xfrm>
          </p:grpSpPr>
          <p:sp>
            <p:nvSpPr>
              <p:cNvPr id="26714" name="Oval 247"/>
              <p:cNvSpPr>
                <a:spLocks noChangeArrowheads="1"/>
              </p:cNvSpPr>
              <p:nvPr/>
            </p:nvSpPr>
            <p:spPr bwMode="auto">
              <a:xfrm>
                <a:off x="1728" y="17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15" name="Oval 248"/>
              <p:cNvSpPr>
                <a:spLocks noChangeArrowheads="1"/>
              </p:cNvSpPr>
              <p:nvPr/>
            </p:nvSpPr>
            <p:spPr bwMode="auto">
              <a:xfrm>
                <a:off x="1776" y="172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16" name="Oval 249"/>
              <p:cNvSpPr>
                <a:spLocks noChangeArrowheads="1"/>
              </p:cNvSpPr>
              <p:nvPr/>
            </p:nvSpPr>
            <p:spPr bwMode="auto">
              <a:xfrm>
                <a:off x="1824" y="1680"/>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grpSp>
          <p:nvGrpSpPr>
            <p:cNvPr id="26707" name="Group 250"/>
            <p:cNvGrpSpPr>
              <a:grpSpLocks/>
            </p:cNvGrpSpPr>
            <p:nvPr/>
          </p:nvGrpSpPr>
          <p:grpSpPr bwMode="auto">
            <a:xfrm>
              <a:off x="2592" y="2832"/>
              <a:ext cx="144" cy="144"/>
              <a:chOff x="1728" y="1680"/>
              <a:chExt cx="144" cy="144"/>
            </a:xfrm>
          </p:grpSpPr>
          <p:sp>
            <p:nvSpPr>
              <p:cNvPr id="26711" name="Oval 251"/>
              <p:cNvSpPr>
                <a:spLocks noChangeArrowheads="1"/>
              </p:cNvSpPr>
              <p:nvPr/>
            </p:nvSpPr>
            <p:spPr bwMode="auto">
              <a:xfrm>
                <a:off x="1728" y="17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12" name="Oval 252"/>
              <p:cNvSpPr>
                <a:spLocks noChangeArrowheads="1"/>
              </p:cNvSpPr>
              <p:nvPr/>
            </p:nvSpPr>
            <p:spPr bwMode="auto">
              <a:xfrm>
                <a:off x="1776" y="172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13" name="Oval 253"/>
              <p:cNvSpPr>
                <a:spLocks noChangeArrowheads="1"/>
              </p:cNvSpPr>
              <p:nvPr/>
            </p:nvSpPr>
            <p:spPr bwMode="auto">
              <a:xfrm>
                <a:off x="1824" y="1680"/>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sp>
          <p:nvSpPr>
            <p:cNvPr id="26708" name="Oval 254"/>
            <p:cNvSpPr>
              <a:spLocks noChangeArrowheads="1"/>
            </p:cNvSpPr>
            <p:nvPr/>
          </p:nvSpPr>
          <p:spPr bwMode="auto">
            <a:xfrm>
              <a:off x="2592" y="384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09" name="Oval 255"/>
            <p:cNvSpPr>
              <a:spLocks noChangeArrowheads="1"/>
            </p:cNvSpPr>
            <p:nvPr/>
          </p:nvSpPr>
          <p:spPr bwMode="auto">
            <a:xfrm>
              <a:off x="2640" y="384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6710" name="Oval 256"/>
            <p:cNvSpPr>
              <a:spLocks noChangeArrowheads="1"/>
            </p:cNvSpPr>
            <p:nvPr/>
          </p:nvSpPr>
          <p:spPr bwMode="auto">
            <a:xfrm>
              <a:off x="2688" y="3840"/>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sp>
        <p:nvSpPr>
          <p:cNvPr id="26629" name="Rectangle 257"/>
          <p:cNvSpPr>
            <a:spLocks noGrp="1" noChangeArrowheads="1"/>
          </p:cNvSpPr>
          <p:nvPr>
            <p:ph type="title"/>
          </p:nvPr>
        </p:nvSpPr>
        <p:spPr>
          <a:xfrm>
            <a:off x="685800" y="76200"/>
            <a:ext cx="7772400" cy="1143000"/>
          </a:xfrm>
        </p:spPr>
        <p:txBody>
          <a:bodyPr/>
          <a:lstStyle/>
          <a:p>
            <a:pPr eaLnBrk="1" hangingPunct="1"/>
            <a:r>
              <a:rPr lang="en-US" smtClean="0"/>
              <a:t>Testing combinations of inputs</a:t>
            </a:r>
          </a:p>
        </p:txBody>
      </p:sp>
      <p:sp>
        <p:nvSpPr>
          <p:cNvPr id="26630" name="Rectangle 258"/>
          <p:cNvSpPr>
            <a:spLocks noGrp="1" noChangeArrowheads="1"/>
          </p:cNvSpPr>
          <p:nvPr>
            <p:ph type="body" idx="1"/>
          </p:nvPr>
        </p:nvSpPr>
        <p:spPr>
          <a:xfrm>
            <a:off x="685800" y="1066800"/>
            <a:ext cx="7848600" cy="2819400"/>
          </a:xfrm>
        </p:spPr>
        <p:txBody>
          <a:bodyPr/>
          <a:lstStyle/>
          <a:p>
            <a:pPr eaLnBrk="1" hangingPunct="1">
              <a:lnSpc>
                <a:spcPct val="80000"/>
              </a:lnSpc>
            </a:pPr>
            <a:r>
              <a:rPr lang="en-US" sz="1800" smtClean="0"/>
              <a:t>Suppose there are 3 inputs</a:t>
            </a:r>
          </a:p>
          <a:p>
            <a:pPr eaLnBrk="1" hangingPunct="1">
              <a:lnSpc>
                <a:spcPct val="80000"/>
              </a:lnSpc>
            </a:pPr>
            <a:r>
              <a:rPr lang="en-US" sz="1800" smtClean="0"/>
              <a:t>An input combination is a 3-tuple (tv</a:t>
            </a:r>
            <a:r>
              <a:rPr lang="en-US" sz="1800" baseline="-25000" smtClean="0"/>
              <a:t>1</a:t>
            </a:r>
            <a:r>
              <a:rPr lang="en-US" sz="1800" smtClean="0"/>
              <a:t>, tv</a:t>
            </a:r>
            <a:r>
              <a:rPr lang="en-US" sz="1800" baseline="-25000" smtClean="0"/>
              <a:t>2</a:t>
            </a:r>
            <a:r>
              <a:rPr lang="en-US" sz="1800" smtClean="0"/>
              <a:t>, tv</a:t>
            </a:r>
            <a:r>
              <a:rPr lang="en-US" sz="1800" baseline="-25000" smtClean="0"/>
              <a:t>3</a:t>
            </a:r>
            <a:r>
              <a:rPr lang="en-US" sz="1800" smtClean="0"/>
              <a:t>)</a:t>
            </a:r>
          </a:p>
          <a:p>
            <a:pPr lvl="1" eaLnBrk="1" hangingPunct="1">
              <a:lnSpc>
                <a:spcPct val="80000"/>
              </a:lnSpc>
            </a:pPr>
            <a:r>
              <a:rPr lang="en-US" sz="1800" smtClean="0"/>
              <a:t>where tv</a:t>
            </a:r>
            <a:r>
              <a:rPr lang="en-US" sz="1800" baseline="-25000" smtClean="0"/>
              <a:t>1</a:t>
            </a:r>
            <a:r>
              <a:rPr lang="en-US" sz="1800" smtClean="0"/>
              <a:t> </a:t>
            </a:r>
            <a:r>
              <a:rPr lang="en-US" sz="1800" smtClean="0">
                <a:sym typeface="Symbol" pitchFamily="18" charset="2"/>
              </a:rPr>
              <a:t></a:t>
            </a:r>
            <a:r>
              <a:rPr lang="en-US" sz="1800" smtClean="0"/>
              <a:t> TV</a:t>
            </a:r>
            <a:r>
              <a:rPr lang="en-US" sz="1800" baseline="-25000" smtClean="0"/>
              <a:t>1</a:t>
            </a:r>
            <a:r>
              <a:rPr lang="en-US" sz="1800" smtClean="0"/>
              <a:t>, tv</a:t>
            </a:r>
            <a:r>
              <a:rPr lang="en-US" sz="1800" baseline="-25000" smtClean="0"/>
              <a:t>2</a:t>
            </a:r>
            <a:r>
              <a:rPr lang="en-US" sz="1800" smtClean="0"/>
              <a:t> </a:t>
            </a:r>
            <a:r>
              <a:rPr lang="en-US" sz="1800" smtClean="0">
                <a:sym typeface="Symbol" pitchFamily="18" charset="2"/>
              </a:rPr>
              <a:t> </a:t>
            </a:r>
            <a:r>
              <a:rPr lang="en-US" sz="1800" smtClean="0"/>
              <a:t>TV</a:t>
            </a:r>
            <a:r>
              <a:rPr lang="en-US" sz="1800" baseline="-25000" smtClean="0"/>
              <a:t>2</a:t>
            </a:r>
            <a:r>
              <a:rPr lang="en-US" sz="1800" smtClean="0"/>
              <a:t>, tv</a:t>
            </a:r>
            <a:r>
              <a:rPr lang="en-US" sz="1800" baseline="-25000" smtClean="0"/>
              <a:t>3</a:t>
            </a:r>
            <a:r>
              <a:rPr lang="en-US" sz="1800" smtClean="0"/>
              <a:t> </a:t>
            </a:r>
            <a:r>
              <a:rPr lang="en-US" sz="1800" smtClean="0">
                <a:sym typeface="Symbol" pitchFamily="18" charset="2"/>
              </a:rPr>
              <a:t> </a:t>
            </a:r>
            <a:r>
              <a:rPr lang="en-US" sz="1800" smtClean="0"/>
              <a:t>TV</a:t>
            </a:r>
            <a:r>
              <a:rPr lang="en-US" sz="1800" baseline="-25000" smtClean="0"/>
              <a:t>3</a:t>
            </a:r>
            <a:endParaRPr lang="en-US" sz="1800" smtClean="0"/>
          </a:p>
          <a:p>
            <a:pPr eaLnBrk="1" hangingPunct="1">
              <a:lnSpc>
                <a:spcPct val="80000"/>
              </a:lnSpc>
              <a:buFontTx/>
              <a:buNone/>
            </a:pPr>
            <a:endParaRPr lang="en-US" sz="1800" smtClean="0"/>
          </a:p>
          <a:p>
            <a:pPr eaLnBrk="1" hangingPunct="1">
              <a:lnSpc>
                <a:spcPct val="80000"/>
              </a:lnSpc>
            </a:pPr>
            <a:r>
              <a:rPr lang="en-US" sz="1800" smtClean="0"/>
              <a:t>Test as many different combinations as possible</a:t>
            </a:r>
          </a:p>
          <a:p>
            <a:pPr eaLnBrk="1" hangingPunct="1">
              <a:lnSpc>
                <a:spcPct val="80000"/>
              </a:lnSpc>
            </a:pPr>
            <a:endParaRPr lang="en-US" sz="1800" smtClean="0"/>
          </a:p>
          <a:p>
            <a:pPr eaLnBrk="1" hangingPunct="1">
              <a:lnSpc>
                <a:spcPct val="80000"/>
              </a:lnSpc>
            </a:pPr>
            <a:r>
              <a:rPr lang="en-US" sz="1800" smtClean="0"/>
              <a:t>Avoid testing redundant combinations (ones that follow the same path thru the code)</a:t>
            </a:r>
          </a:p>
          <a:p>
            <a:pPr eaLnBrk="1" hangingPunct="1">
              <a:lnSpc>
                <a:spcPct val="80000"/>
              </a:lnSpc>
            </a:pPr>
            <a:endParaRPr lang="en-US" sz="1800" smtClean="0"/>
          </a:p>
          <a:p>
            <a:pPr eaLnBrk="1" hangingPunct="1">
              <a:lnSpc>
                <a:spcPct val="80000"/>
              </a:lnSpc>
            </a:pPr>
            <a:r>
              <a:rPr lang="en-US" sz="1800" smtClean="0"/>
              <a:t>Vary multiple inputs at once to better cover the input domain</a:t>
            </a:r>
          </a:p>
        </p:txBody>
      </p:sp>
      <p:sp>
        <p:nvSpPr>
          <p:cNvPr id="26631" name="Text Box 259"/>
          <p:cNvSpPr txBox="1">
            <a:spLocks noChangeArrowheads="1"/>
          </p:cNvSpPr>
          <p:nvPr/>
        </p:nvSpPr>
        <p:spPr bwMode="auto">
          <a:xfrm>
            <a:off x="2574925" y="4918075"/>
            <a:ext cx="404813" cy="457200"/>
          </a:xfrm>
          <a:prstGeom prst="rect">
            <a:avLst/>
          </a:prstGeom>
          <a:noFill/>
          <a:ln w="9525">
            <a:noFill/>
            <a:miter lim="800000"/>
            <a:headEnd/>
            <a:tailEnd/>
          </a:ln>
        </p:spPr>
        <p:txBody>
          <a:bodyPr wrap="none">
            <a:spAutoFit/>
          </a:bodyPr>
          <a:lstStyle/>
          <a:p>
            <a:r>
              <a:rPr lang="en-US"/>
              <a:t>X</a:t>
            </a:r>
          </a:p>
        </p:txBody>
      </p:sp>
      <p:sp>
        <p:nvSpPr>
          <p:cNvPr id="26632" name="Text Box 260"/>
          <p:cNvSpPr txBox="1">
            <a:spLocks noChangeArrowheads="1"/>
          </p:cNvSpPr>
          <p:nvPr/>
        </p:nvSpPr>
        <p:spPr bwMode="auto">
          <a:xfrm>
            <a:off x="5181600" y="4953000"/>
            <a:ext cx="404813" cy="457200"/>
          </a:xfrm>
          <a:prstGeom prst="rect">
            <a:avLst/>
          </a:prstGeom>
          <a:noFill/>
          <a:ln w="9525">
            <a:noFill/>
            <a:miter lim="800000"/>
            <a:headEnd/>
            <a:tailEnd/>
          </a:ln>
        </p:spPr>
        <p:txBody>
          <a:bodyPr wrap="none">
            <a:spAutoFit/>
          </a:bodyPr>
          <a:lstStyle/>
          <a:p>
            <a:r>
              <a:rPr lang="en-US"/>
              <a:t>X</a:t>
            </a:r>
          </a:p>
        </p:txBody>
      </p:sp>
      <p:sp>
        <p:nvSpPr>
          <p:cNvPr id="26633" name="Text Box 261"/>
          <p:cNvSpPr txBox="1">
            <a:spLocks noChangeArrowheads="1"/>
          </p:cNvSpPr>
          <p:nvPr/>
        </p:nvSpPr>
        <p:spPr bwMode="auto">
          <a:xfrm>
            <a:off x="1212850" y="3962400"/>
            <a:ext cx="692150" cy="457200"/>
          </a:xfrm>
          <a:prstGeom prst="rect">
            <a:avLst/>
          </a:prstGeom>
          <a:noFill/>
          <a:ln w="9525">
            <a:noFill/>
            <a:miter lim="800000"/>
            <a:headEnd/>
            <a:tailEnd/>
          </a:ln>
        </p:spPr>
        <p:txBody>
          <a:bodyPr wrap="none">
            <a:spAutoFit/>
          </a:bodyPr>
          <a:lstStyle/>
          <a:p>
            <a:r>
              <a:rPr lang="en-US"/>
              <a:t>TV</a:t>
            </a:r>
            <a:r>
              <a:rPr lang="en-US" baseline="-25000"/>
              <a:t>1</a:t>
            </a:r>
          </a:p>
        </p:txBody>
      </p:sp>
      <p:sp>
        <p:nvSpPr>
          <p:cNvPr id="26634" name="Text Box 262"/>
          <p:cNvSpPr txBox="1">
            <a:spLocks noChangeArrowheads="1"/>
          </p:cNvSpPr>
          <p:nvPr/>
        </p:nvSpPr>
        <p:spPr bwMode="auto">
          <a:xfrm>
            <a:off x="3886200" y="3962400"/>
            <a:ext cx="692150" cy="457200"/>
          </a:xfrm>
          <a:prstGeom prst="rect">
            <a:avLst/>
          </a:prstGeom>
          <a:noFill/>
          <a:ln w="9525">
            <a:noFill/>
            <a:miter lim="800000"/>
            <a:headEnd/>
            <a:tailEnd/>
          </a:ln>
        </p:spPr>
        <p:txBody>
          <a:bodyPr wrap="none">
            <a:spAutoFit/>
          </a:bodyPr>
          <a:lstStyle/>
          <a:p>
            <a:r>
              <a:rPr lang="en-US"/>
              <a:t>TV</a:t>
            </a:r>
            <a:r>
              <a:rPr lang="en-US" baseline="-25000"/>
              <a:t>2</a:t>
            </a:r>
          </a:p>
        </p:txBody>
      </p:sp>
      <p:sp>
        <p:nvSpPr>
          <p:cNvPr id="26635" name="Text Box 263"/>
          <p:cNvSpPr txBox="1">
            <a:spLocks noChangeArrowheads="1"/>
          </p:cNvSpPr>
          <p:nvPr/>
        </p:nvSpPr>
        <p:spPr bwMode="auto">
          <a:xfrm>
            <a:off x="6470650" y="3962400"/>
            <a:ext cx="692150" cy="457200"/>
          </a:xfrm>
          <a:prstGeom prst="rect">
            <a:avLst/>
          </a:prstGeom>
          <a:noFill/>
          <a:ln w="9525">
            <a:noFill/>
            <a:miter lim="800000"/>
            <a:headEnd/>
            <a:tailEnd/>
          </a:ln>
        </p:spPr>
        <p:txBody>
          <a:bodyPr wrap="none">
            <a:spAutoFit/>
          </a:bodyPr>
          <a:lstStyle/>
          <a:p>
            <a:r>
              <a:rPr lang="en-US"/>
              <a:t>TV</a:t>
            </a:r>
            <a:r>
              <a:rPr lang="en-US" baseline="-25000"/>
              <a:t>3</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48"/>
          <p:cNvSpPr>
            <a:spLocks noGrp="1" noChangeArrowheads="1"/>
          </p:cNvSpPr>
          <p:nvPr>
            <p:ph type="title"/>
          </p:nvPr>
        </p:nvSpPr>
        <p:spPr>
          <a:xfrm>
            <a:off x="685800" y="457200"/>
            <a:ext cx="7772400" cy="1143000"/>
          </a:xfrm>
        </p:spPr>
        <p:txBody>
          <a:bodyPr/>
          <a:lstStyle/>
          <a:p>
            <a:pPr eaLnBrk="1" hangingPunct="1"/>
            <a:r>
              <a:rPr lang="en-US" smtClean="0"/>
              <a:t>Testing combinations of inputs</a:t>
            </a:r>
          </a:p>
        </p:txBody>
      </p:sp>
      <p:sp>
        <p:nvSpPr>
          <p:cNvPr id="27651" name="Rectangle 349"/>
          <p:cNvSpPr>
            <a:spLocks noGrp="1" noChangeArrowheads="1"/>
          </p:cNvSpPr>
          <p:nvPr>
            <p:ph type="body" idx="1"/>
          </p:nvPr>
        </p:nvSpPr>
        <p:spPr>
          <a:xfrm>
            <a:off x="685800" y="1524000"/>
            <a:ext cx="7772400" cy="2743200"/>
          </a:xfrm>
        </p:spPr>
        <p:txBody>
          <a:bodyPr/>
          <a:lstStyle/>
          <a:p>
            <a:pPr eaLnBrk="1" hangingPunct="1">
              <a:lnSpc>
                <a:spcPct val="90000"/>
              </a:lnSpc>
            </a:pPr>
            <a:r>
              <a:rPr lang="en-US" smtClean="0"/>
              <a:t>Rather than analyzing each input individually, it often makes sense to do EP and BVA on multiple inputs together</a:t>
            </a:r>
          </a:p>
          <a:p>
            <a:pPr eaLnBrk="1" hangingPunct="1">
              <a:lnSpc>
                <a:spcPct val="90000"/>
              </a:lnSpc>
            </a:pPr>
            <a:r>
              <a:rPr lang="en-US" smtClean="0"/>
              <a:t>If two or more inputs interact heavily with each other, effective testing often requires their values to be selected together</a:t>
            </a:r>
          </a:p>
          <a:p>
            <a:pPr eaLnBrk="1" hangingPunct="1">
              <a:lnSpc>
                <a:spcPct val="90000"/>
              </a:lnSpc>
            </a:pPr>
            <a:r>
              <a:rPr lang="en-US" smtClean="0"/>
              <a:t>In this case, each “test value” is actually a tuple of values</a:t>
            </a:r>
          </a:p>
          <a:p>
            <a:pPr eaLnBrk="1" hangingPunct="1">
              <a:lnSpc>
                <a:spcPct val="90000"/>
              </a:lnSpc>
            </a:pPr>
            <a:r>
              <a:rPr lang="en-US" smtClean="0"/>
              <a:t>Example: </a:t>
            </a:r>
            <a:r>
              <a:rPr lang="en-US" smtClean="0">
                <a:hlinkClick r:id="rId3" action="ppaction://hlinkfile"/>
              </a:rPr>
              <a:t>Substring Search</a:t>
            </a:r>
            <a:r>
              <a:rPr lang="en-US" smtClean="0"/>
              <a:t> (</a:t>
            </a:r>
            <a:r>
              <a:rPr lang="en-US" smtClean="0">
                <a:hlinkClick r:id="rId4" action="ppaction://hlinkfile"/>
              </a:rPr>
              <a:t>solution</a:t>
            </a:r>
            <a:r>
              <a:rPr lang="en-US" smtClean="0"/>
              <a:t>)</a:t>
            </a:r>
          </a:p>
        </p:txBody>
      </p:sp>
      <p:grpSp>
        <p:nvGrpSpPr>
          <p:cNvPr id="27652" name="Group 2"/>
          <p:cNvGrpSpPr>
            <a:grpSpLocks/>
          </p:cNvGrpSpPr>
          <p:nvPr/>
        </p:nvGrpSpPr>
        <p:grpSpPr bwMode="auto">
          <a:xfrm>
            <a:off x="3124200" y="3886200"/>
            <a:ext cx="2743200" cy="2590800"/>
            <a:chOff x="1632" y="1680"/>
            <a:chExt cx="2544" cy="2352"/>
          </a:xfrm>
        </p:grpSpPr>
        <p:sp>
          <p:nvSpPr>
            <p:cNvPr id="27657" name="Oval 3"/>
            <p:cNvSpPr>
              <a:spLocks noChangeArrowheads="1"/>
            </p:cNvSpPr>
            <p:nvPr/>
          </p:nvSpPr>
          <p:spPr bwMode="auto">
            <a:xfrm>
              <a:off x="1632" y="1680"/>
              <a:ext cx="2544" cy="2352"/>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7658" name="Line 4"/>
            <p:cNvSpPr>
              <a:spLocks noChangeShapeType="1"/>
            </p:cNvSpPr>
            <p:nvPr/>
          </p:nvSpPr>
          <p:spPr bwMode="auto">
            <a:xfrm>
              <a:off x="2688" y="1680"/>
              <a:ext cx="1" cy="2352"/>
            </a:xfrm>
            <a:prstGeom prst="line">
              <a:avLst/>
            </a:prstGeom>
            <a:noFill/>
            <a:ln w="38100">
              <a:solidFill>
                <a:srgbClr val="FFFF00"/>
              </a:solidFill>
              <a:round/>
              <a:headEnd/>
              <a:tailEnd/>
            </a:ln>
          </p:spPr>
          <p:txBody>
            <a:bodyPr/>
            <a:lstStyle/>
            <a:p>
              <a:endParaRPr lang="en-US"/>
            </a:p>
          </p:txBody>
        </p:sp>
        <p:sp>
          <p:nvSpPr>
            <p:cNvPr id="27659" name="Line 5"/>
            <p:cNvSpPr>
              <a:spLocks noChangeShapeType="1"/>
            </p:cNvSpPr>
            <p:nvPr/>
          </p:nvSpPr>
          <p:spPr bwMode="auto">
            <a:xfrm flipH="1">
              <a:off x="2688" y="1728"/>
              <a:ext cx="528" cy="528"/>
            </a:xfrm>
            <a:prstGeom prst="line">
              <a:avLst/>
            </a:prstGeom>
            <a:noFill/>
            <a:ln w="38100">
              <a:solidFill>
                <a:srgbClr val="FFFF00"/>
              </a:solidFill>
              <a:round/>
              <a:headEnd/>
              <a:tailEnd/>
            </a:ln>
          </p:spPr>
          <p:txBody>
            <a:bodyPr/>
            <a:lstStyle/>
            <a:p>
              <a:endParaRPr lang="en-US"/>
            </a:p>
          </p:txBody>
        </p:sp>
        <p:sp>
          <p:nvSpPr>
            <p:cNvPr id="27660" name="Line 6"/>
            <p:cNvSpPr>
              <a:spLocks noChangeShapeType="1"/>
            </p:cNvSpPr>
            <p:nvPr/>
          </p:nvSpPr>
          <p:spPr bwMode="auto">
            <a:xfrm>
              <a:off x="2976" y="1968"/>
              <a:ext cx="1200" cy="672"/>
            </a:xfrm>
            <a:prstGeom prst="line">
              <a:avLst/>
            </a:prstGeom>
            <a:noFill/>
            <a:ln w="38100">
              <a:solidFill>
                <a:srgbClr val="FFFF00"/>
              </a:solidFill>
              <a:round/>
              <a:headEnd/>
              <a:tailEnd/>
            </a:ln>
          </p:spPr>
          <p:txBody>
            <a:bodyPr/>
            <a:lstStyle/>
            <a:p>
              <a:endParaRPr lang="en-US"/>
            </a:p>
          </p:txBody>
        </p:sp>
        <p:sp>
          <p:nvSpPr>
            <p:cNvPr id="27661" name="Line 7"/>
            <p:cNvSpPr>
              <a:spLocks noChangeShapeType="1"/>
            </p:cNvSpPr>
            <p:nvPr/>
          </p:nvSpPr>
          <p:spPr bwMode="auto">
            <a:xfrm flipH="1">
              <a:off x="2688" y="2352"/>
              <a:ext cx="960" cy="336"/>
            </a:xfrm>
            <a:prstGeom prst="line">
              <a:avLst/>
            </a:prstGeom>
            <a:noFill/>
            <a:ln w="38100">
              <a:solidFill>
                <a:srgbClr val="FFFF00"/>
              </a:solidFill>
              <a:round/>
              <a:headEnd/>
              <a:tailEnd/>
            </a:ln>
          </p:spPr>
          <p:txBody>
            <a:bodyPr/>
            <a:lstStyle/>
            <a:p>
              <a:endParaRPr lang="en-US"/>
            </a:p>
          </p:txBody>
        </p:sp>
        <p:sp>
          <p:nvSpPr>
            <p:cNvPr id="27662" name="Line 8"/>
            <p:cNvSpPr>
              <a:spLocks noChangeShapeType="1"/>
            </p:cNvSpPr>
            <p:nvPr/>
          </p:nvSpPr>
          <p:spPr bwMode="auto">
            <a:xfrm>
              <a:off x="2688" y="2928"/>
              <a:ext cx="1488" cy="144"/>
            </a:xfrm>
            <a:prstGeom prst="line">
              <a:avLst/>
            </a:prstGeom>
            <a:noFill/>
            <a:ln w="38100">
              <a:solidFill>
                <a:srgbClr val="FFFF00"/>
              </a:solidFill>
              <a:round/>
              <a:headEnd/>
              <a:tailEnd/>
            </a:ln>
          </p:spPr>
          <p:txBody>
            <a:bodyPr/>
            <a:lstStyle/>
            <a:p>
              <a:endParaRPr lang="en-US"/>
            </a:p>
          </p:txBody>
        </p:sp>
        <p:sp>
          <p:nvSpPr>
            <p:cNvPr id="27663" name="Line 9"/>
            <p:cNvSpPr>
              <a:spLocks noChangeShapeType="1"/>
            </p:cNvSpPr>
            <p:nvPr/>
          </p:nvSpPr>
          <p:spPr bwMode="auto">
            <a:xfrm flipH="1">
              <a:off x="2688" y="2976"/>
              <a:ext cx="720" cy="672"/>
            </a:xfrm>
            <a:prstGeom prst="line">
              <a:avLst/>
            </a:prstGeom>
            <a:noFill/>
            <a:ln w="38100">
              <a:solidFill>
                <a:srgbClr val="FFFF00"/>
              </a:solidFill>
              <a:round/>
              <a:headEnd/>
              <a:tailEnd/>
            </a:ln>
          </p:spPr>
          <p:txBody>
            <a:bodyPr/>
            <a:lstStyle/>
            <a:p>
              <a:endParaRPr lang="en-US"/>
            </a:p>
          </p:txBody>
        </p:sp>
        <p:sp>
          <p:nvSpPr>
            <p:cNvPr id="27664" name="Line 10"/>
            <p:cNvSpPr>
              <a:spLocks noChangeShapeType="1"/>
            </p:cNvSpPr>
            <p:nvPr/>
          </p:nvSpPr>
          <p:spPr bwMode="auto">
            <a:xfrm>
              <a:off x="3120" y="3253"/>
              <a:ext cx="624" cy="491"/>
            </a:xfrm>
            <a:prstGeom prst="line">
              <a:avLst/>
            </a:prstGeom>
            <a:noFill/>
            <a:ln w="38100">
              <a:solidFill>
                <a:srgbClr val="FFFF00"/>
              </a:solidFill>
              <a:round/>
              <a:headEnd/>
              <a:tailEnd/>
            </a:ln>
          </p:spPr>
          <p:txBody>
            <a:bodyPr/>
            <a:lstStyle/>
            <a:p>
              <a:endParaRPr lang="en-US"/>
            </a:p>
          </p:txBody>
        </p:sp>
        <p:sp>
          <p:nvSpPr>
            <p:cNvPr id="27665" name="Line 11"/>
            <p:cNvSpPr>
              <a:spLocks noChangeShapeType="1"/>
            </p:cNvSpPr>
            <p:nvPr/>
          </p:nvSpPr>
          <p:spPr bwMode="auto">
            <a:xfrm flipH="1" flipV="1">
              <a:off x="2064" y="1968"/>
              <a:ext cx="624" cy="144"/>
            </a:xfrm>
            <a:prstGeom prst="line">
              <a:avLst/>
            </a:prstGeom>
            <a:noFill/>
            <a:ln w="38100">
              <a:solidFill>
                <a:srgbClr val="FFFF00"/>
              </a:solidFill>
              <a:round/>
              <a:headEnd/>
              <a:tailEnd/>
            </a:ln>
          </p:spPr>
          <p:txBody>
            <a:bodyPr/>
            <a:lstStyle/>
            <a:p>
              <a:endParaRPr lang="en-US"/>
            </a:p>
          </p:txBody>
        </p:sp>
        <p:sp>
          <p:nvSpPr>
            <p:cNvPr id="27666" name="Line 12"/>
            <p:cNvSpPr>
              <a:spLocks noChangeShapeType="1"/>
            </p:cNvSpPr>
            <p:nvPr/>
          </p:nvSpPr>
          <p:spPr bwMode="auto">
            <a:xfrm flipH="1">
              <a:off x="1680" y="2544"/>
              <a:ext cx="1008" cy="1"/>
            </a:xfrm>
            <a:prstGeom prst="line">
              <a:avLst/>
            </a:prstGeom>
            <a:noFill/>
            <a:ln w="38100">
              <a:solidFill>
                <a:srgbClr val="FFFF00"/>
              </a:solidFill>
              <a:round/>
              <a:headEnd/>
              <a:tailEnd/>
            </a:ln>
          </p:spPr>
          <p:txBody>
            <a:bodyPr/>
            <a:lstStyle/>
            <a:p>
              <a:endParaRPr lang="en-US"/>
            </a:p>
          </p:txBody>
        </p:sp>
        <p:sp>
          <p:nvSpPr>
            <p:cNvPr id="27667" name="Line 13"/>
            <p:cNvSpPr>
              <a:spLocks noChangeShapeType="1"/>
            </p:cNvSpPr>
            <p:nvPr/>
          </p:nvSpPr>
          <p:spPr bwMode="auto">
            <a:xfrm flipH="1">
              <a:off x="1632" y="2832"/>
              <a:ext cx="1056" cy="240"/>
            </a:xfrm>
            <a:prstGeom prst="line">
              <a:avLst/>
            </a:prstGeom>
            <a:noFill/>
            <a:ln w="38100">
              <a:solidFill>
                <a:srgbClr val="FFFF00"/>
              </a:solidFill>
              <a:round/>
              <a:headEnd/>
              <a:tailEnd/>
            </a:ln>
          </p:spPr>
          <p:txBody>
            <a:bodyPr/>
            <a:lstStyle/>
            <a:p>
              <a:endParaRPr lang="en-US"/>
            </a:p>
          </p:txBody>
        </p:sp>
        <p:sp>
          <p:nvSpPr>
            <p:cNvPr id="27668" name="Line 14"/>
            <p:cNvSpPr>
              <a:spLocks noChangeShapeType="1"/>
            </p:cNvSpPr>
            <p:nvPr/>
          </p:nvSpPr>
          <p:spPr bwMode="auto">
            <a:xfrm flipH="1" flipV="1">
              <a:off x="1728" y="3360"/>
              <a:ext cx="960" cy="384"/>
            </a:xfrm>
            <a:prstGeom prst="line">
              <a:avLst/>
            </a:prstGeom>
            <a:noFill/>
            <a:ln w="38100">
              <a:solidFill>
                <a:srgbClr val="FFFF00"/>
              </a:solidFill>
              <a:round/>
              <a:headEnd/>
              <a:tailEnd/>
            </a:ln>
          </p:spPr>
          <p:txBody>
            <a:bodyPr/>
            <a:lstStyle/>
            <a:p>
              <a:endParaRPr lang="en-US"/>
            </a:p>
          </p:txBody>
        </p:sp>
        <p:sp>
          <p:nvSpPr>
            <p:cNvPr id="27669" name="Oval 15"/>
            <p:cNvSpPr>
              <a:spLocks noChangeArrowheads="1"/>
            </p:cNvSpPr>
            <p:nvPr/>
          </p:nvSpPr>
          <p:spPr bwMode="auto">
            <a:xfrm>
              <a:off x="2976" y="230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70" name="Oval 16"/>
            <p:cNvSpPr>
              <a:spLocks noChangeArrowheads="1"/>
            </p:cNvSpPr>
            <p:nvPr/>
          </p:nvSpPr>
          <p:spPr bwMode="auto">
            <a:xfrm>
              <a:off x="2832" y="182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71" name="Oval 17"/>
            <p:cNvSpPr>
              <a:spLocks noChangeArrowheads="1"/>
            </p:cNvSpPr>
            <p:nvPr/>
          </p:nvSpPr>
          <p:spPr bwMode="auto">
            <a:xfrm>
              <a:off x="3504" y="201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72" name="Oval 18"/>
            <p:cNvSpPr>
              <a:spLocks noChangeArrowheads="1"/>
            </p:cNvSpPr>
            <p:nvPr/>
          </p:nvSpPr>
          <p:spPr bwMode="auto">
            <a:xfrm>
              <a:off x="3024" y="273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73" name="Oval 19"/>
            <p:cNvSpPr>
              <a:spLocks noChangeArrowheads="1"/>
            </p:cNvSpPr>
            <p:nvPr/>
          </p:nvSpPr>
          <p:spPr bwMode="auto">
            <a:xfrm>
              <a:off x="2832" y="316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74" name="Oval 20"/>
            <p:cNvSpPr>
              <a:spLocks noChangeArrowheads="1"/>
            </p:cNvSpPr>
            <p:nvPr/>
          </p:nvSpPr>
          <p:spPr bwMode="auto">
            <a:xfrm>
              <a:off x="3600" y="326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75" name="Oval 21"/>
            <p:cNvSpPr>
              <a:spLocks noChangeArrowheads="1"/>
            </p:cNvSpPr>
            <p:nvPr/>
          </p:nvSpPr>
          <p:spPr bwMode="auto">
            <a:xfrm>
              <a:off x="3024" y="364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76" name="Oval 22"/>
            <p:cNvSpPr>
              <a:spLocks noChangeArrowheads="1"/>
            </p:cNvSpPr>
            <p:nvPr/>
          </p:nvSpPr>
          <p:spPr bwMode="auto">
            <a:xfrm>
              <a:off x="2448" y="187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77" name="Oval 23"/>
            <p:cNvSpPr>
              <a:spLocks noChangeArrowheads="1"/>
            </p:cNvSpPr>
            <p:nvPr/>
          </p:nvSpPr>
          <p:spPr bwMode="auto">
            <a:xfrm>
              <a:off x="2208" y="230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78" name="Oval 24"/>
            <p:cNvSpPr>
              <a:spLocks noChangeArrowheads="1"/>
            </p:cNvSpPr>
            <p:nvPr/>
          </p:nvSpPr>
          <p:spPr bwMode="auto">
            <a:xfrm>
              <a:off x="1872" y="273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79" name="Oval 25"/>
            <p:cNvSpPr>
              <a:spLocks noChangeArrowheads="1"/>
            </p:cNvSpPr>
            <p:nvPr/>
          </p:nvSpPr>
          <p:spPr bwMode="auto">
            <a:xfrm>
              <a:off x="2208" y="316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80" name="Oval 26"/>
            <p:cNvSpPr>
              <a:spLocks noChangeArrowheads="1"/>
            </p:cNvSpPr>
            <p:nvPr/>
          </p:nvSpPr>
          <p:spPr bwMode="auto">
            <a:xfrm>
              <a:off x="2256" y="374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81" name="Oval 27"/>
            <p:cNvSpPr>
              <a:spLocks noChangeArrowheads="1"/>
            </p:cNvSpPr>
            <p:nvPr/>
          </p:nvSpPr>
          <p:spPr bwMode="auto">
            <a:xfrm>
              <a:off x="2832" y="206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82" name="Oval 28"/>
            <p:cNvSpPr>
              <a:spLocks noChangeArrowheads="1"/>
            </p:cNvSpPr>
            <p:nvPr/>
          </p:nvSpPr>
          <p:spPr bwMode="auto">
            <a:xfrm>
              <a:off x="2784" y="201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83" name="Oval 29"/>
            <p:cNvSpPr>
              <a:spLocks noChangeArrowheads="1"/>
            </p:cNvSpPr>
            <p:nvPr/>
          </p:nvSpPr>
          <p:spPr bwMode="auto">
            <a:xfrm>
              <a:off x="2880" y="211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84" name="Oval 30"/>
            <p:cNvSpPr>
              <a:spLocks noChangeArrowheads="1"/>
            </p:cNvSpPr>
            <p:nvPr/>
          </p:nvSpPr>
          <p:spPr bwMode="auto">
            <a:xfrm>
              <a:off x="3264" y="211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85" name="Oval 31"/>
            <p:cNvSpPr>
              <a:spLocks noChangeArrowheads="1"/>
            </p:cNvSpPr>
            <p:nvPr/>
          </p:nvSpPr>
          <p:spPr bwMode="auto">
            <a:xfrm>
              <a:off x="3216" y="216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86" name="Oval 32"/>
            <p:cNvSpPr>
              <a:spLocks noChangeArrowheads="1"/>
            </p:cNvSpPr>
            <p:nvPr/>
          </p:nvSpPr>
          <p:spPr bwMode="auto">
            <a:xfrm>
              <a:off x="3312" y="206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87" name="Oval 33"/>
            <p:cNvSpPr>
              <a:spLocks noChangeArrowheads="1"/>
            </p:cNvSpPr>
            <p:nvPr/>
          </p:nvSpPr>
          <p:spPr bwMode="auto">
            <a:xfrm>
              <a:off x="3120" y="249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88" name="Oval 34"/>
            <p:cNvSpPr>
              <a:spLocks noChangeArrowheads="1"/>
            </p:cNvSpPr>
            <p:nvPr/>
          </p:nvSpPr>
          <p:spPr bwMode="auto">
            <a:xfrm>
              <a:off x="3072" y="244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89" name="Oval 35"/>
            <p:cNvSpPr>
              <a:spLocks noChangeArrowheads="1"/>
            </p:cNvSpPr>
            <p:nvPr/>
          </p:nvSpPr>
          <p:spPr bwMode="auto">
            <a:xfrm>
              <a:off x="3168" y="254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90" name="Oval 36"/>
            <p:cNvSpPr>
              <a:spLocks noChangeArrowheads="1"/>
            </p:cNvSpPr>
            <p:nvPr/>
          </p:nvSpPr>
          <p:spPr bwMode="auto">
            <a:xfrm>
              <a:off x="3840" y="244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91" name="Oval 37"/>
            <p:cNvSpPr>
              <a:spLocks noChangeArrowheads="1"/>
            </p:cNvSpPr>
            <p:nvPr/>
          </p:nvSpPr>
          <p:spPr bwMode="auto">
            <a:xfrm>
              <a:off x="3792" y="249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92" name="Oval 38"/>
            <p:cNvSpPr>
              <a:spLocks noChangeArrowheads="1"/>
            </p:cNvSpPr>
            <p:nvPr/>
          </p:nvSpPr>
          <p:spPr bwMode="auto">
            <a:xfrm>
              <a:off x="3888" y="240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93" name="Oval 39"/>
            <p:cNvSpPr>
              <a:spLocks noChangeArrowheads="1"/>
            </p:cNvSpPr>
            <p:nvPr/>
          </p:nvSpPr>
          <p:spPr bwMode="auto">
            <a:xfrm>
              <a:off x="3696" y="302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94" name="Oval 40"/>
            <p:cNvSpPr>
              <a:spLocks noChangeArrowheads="1"/>
            </p:cNvSpPr>
            <p:nvPr/>
          </p:nvSpPr>
          <p:spPr bwMode="auto">
            <a:xfrm>
              <a:off x="3696" y="29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95" name="Oval 41"/>
            <p:cNvSpPr>
              <a:spLocks noChangeArrowheads="1"/>
            </p:cNvSpPr>
            <p:nvPr/>
          </p:nvSpPr>
          <p:spPr bwMode="auto">
            <a:xfrm>
              <a:off x="3696" y="307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96" name="Oval 42"/>
            <p:cNvSpPr>
              <a:spLocks noChangeArrowheads="1"/>
            </p:cNvSpPr>
            <p:nvPr/>
          </p:nvSpPr>
          <p:spPr bwMode="auto">
            <a:xfrm>
              <a:off x="3408" y="345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97" name="Oval 43"/>
            <p:cNvSpPr>
              <a:spLocks noChangeArrowheads="1"/>
            </p:cNvSpPr>
            <p:nvPr/>
          </p:nvSpPr>
          <p:spPr bwMode="auto">
            <a:xfrm>
              <a:off x="3360" y="350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98" name="Oval 44"/>
            <p:cNvSpPr>
              <a:spLocks noChangeArrowheads="1"/>
            </p:cNvSpPr>
            <p:nvPr/>
          </p:nvSpPr>
          <p:spPr bwMode="auto">
            <a:xfrm>
              <a:off x="3456" y="340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699" name="Oval 45"/>
            <p:cNvSpPr>
              <a:spLocks noChangeArrowheads="1"/>
            </p:cNvSpPr>
            <p:nvPr/>
          </p:nvSpPr>
          <p:spPr bwMode="auto">
            <a:xfrm>
              <a:off x="3216" y="312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00" name="Oval 46"/>
            <p:cNvSpPr>
              <a:spLocks noChangeArrowheads="1"/>
            </p:cNvSpPr>
            <p:nvPr/>
          </p:nvSpPr>
          <p:spPr bwMode="auto">
            <a:xfrm>
              <a:off x="3264" y="316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01" name="Oval 47"/>
            <p:cNvSpPr>
              <a:spLocks noChangeArrowheads="1"/>
            </p:cNvSpPr>
            <p:nvPr/>
          </p:nvSpPr>
          <p:spPr bwMode="auto">
            <a:xfrm>
              <a:off x="3168" y="307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02" name="Oval 48"/>
            <p:cNvSpPr>
              <a:spLocks noChangeArrowheads="1"/>
            </p:cNvSpPr>
            <p:nvPr/>
          </p:nvSpPr>
          <p:spPr bwMode="auto">
            <a:xfrm>
              <a:off x="2880" y="340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03" name="Oval 49"/>
            <p:cNvSpPr>
              <a:spLocks noChangeArrowheads="1"/>
            </p:cNvSpPr>
            <p:nvPr/>
          </p:nvSpPr>
          <p:spPr bwMode="auto">
            <a:xfrm>
              <a:off x="2928" y="345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04" name="Oval 50"/>
            <p:cNvSpPr>
              <a:spLocks noChangeArrowheads="1"/>
            </p:cNvSpPr>
            <p:nvPr/>
          </p:nvSpPr>
          <p:spPr bwMode="auto">
            <a:xfrm>
              <a:off x="2832" y="336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05" name="Oval 51"/>
            <p:cNvSpPr>
              <a:spLocks noChangeArrowheads="1"/>
            </p:cNvSpPr>
            <p:nvPr/>
          </p:nvSpPr>
          <p:spPr bwMode="auto">
            <a:xfrm>
              <a:off x="2832" y="292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06" name="Oval 52"/>
            <p:cNvSpPr>
              <a:spLocks noChangeArrowheads="1"/>
            </p:cNvSpPr>
            <p:nvPr/>
          </p:nvSpPr>
          <p:spPr bwMode="auto">
            <a:xfrm>
              <a:off x="2832" y="288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07" name="Oval 53"/>
            <p:cNvSpPr>
              <a:spLocks noChangeArrowheads="1"/>
            </p:cNvSpPr>
            <p:nvPr/>
          </p:nvSpPr>
          <p:spPr bwMode="auto">
            <a:xfrm>
              <a:off x="2832" y="29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08" name="Oval 54"/>
            <p:cNvSpPr>
              <a:spLocks noChangeArrowheads="1"/>
            </p:cNvSpPr>
            <p:nvPr/>
          </p:nvSpPr>
          <p:spPr bwMode="auto">
            <a:xfrm>
              <a:off x="3072" y="1824"/>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09" name="Oval 55"/>
            <p:cNvSpPr>
              <a:spLocks noChangeArrowheads="1"/>
            </p:cNvSpPr>
            <p:nvPr/>
          </p:nvSpPr>
          <p:spPr bwMode="auto">
            <a:xfrm>
              <a:off x="3120" y="187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10" name="Oval 56"/>
            <p:cNvSpPr>
              <a:spLocks noChangeArrowheads="1"/>
            </p:cNvSpPr>
            <p:nvPr/>
          </p:nvSpPr>
          <p:spPr bwMode="auto">
            <a:xfrm>
              <a:off x="3024" y="17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11" name="Oval 57"/>
            <p:cNvSpPr>
              <a:spLocks noChangeArrowheads="1"/>
            </p:cNvSpPr>
            <p:nvPr/>
          </p:nvSpPr>
          <p:spPr bwMode="auto">
            <a:xfrm>
              <a:off x="2640" y="192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12" name="Oval 58"/>
            <p:cNvSpPr>
              <a:spLocks noChangeArrowheads="1"/>
            </p:cNvSpPr>
            <p:nvPr/>
          </p:nvSpPr>
          <p:spPr bwMode="auto">
            <a:xfrm>
              <a:off x="2688" y="192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13" name="Oval 59"/>
            <p:cNvSpPr>
              <a:spLocks noChangeArrowheads="1"/>
            </p:cNvSpPr>
            <p:nvPr/>
          </p:nvSpPr>
          <p:spPr bwMode="auto">
            <a:xfrm>
              <a:off x="2736" y="192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14" name="Oval 60"/>
            <p:cNvSpPr>
              <a:spLocks noChangeArrowheads="1"/>
            </p:cNvSpPr>
            <p:nvPr/>
          </p:nvSpPr>
          <p:spPr bwMode="auto">
            <a:xfrm>
              <a:off x="2592" y="235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15" name="Oval 61"/>
            <p:cNvSpPr>
              <a:spLocks noChangeArrowheads="1"/>
            </p:cNvSpPr>
            <p:nvPr/>
          </p:nvSpPr>
          <p:spPr bwMode="auto">
            <a:xfrm>
              <a:off x="2640" y="235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16" name="Oval 62"/>
            <p:cNvSpPr>
              <a:spLocks noChangeArrowheads="1"/>
            </p:cNvSpPr>
            <p:nvPr/>
          </p:nvSpPr>
          <p:spPr bwMode="auto">
            <a:xfrm>
              <a:off x="2688" y="235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17" name="Oval 63"/>
            <p:cNvSpPr>
              <a:spLocks noChangeArrowheads="1"/>
            </p:cNvSpPr>
            <p:nvPr/>
          </p:nvSpPr>
          <p:spPr bwMode="auto">
            <a:xfrm>
              <a:off x="2592" y="273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18" name="Oval 64"/>
            <p:cNvSpPr>
              <a:spLocks noChangeArrowheads="1"/>
            </p:cNvSpPr>
            <p:nvPr/>
          </p:nvSpPr>
          <p:spPr bwMode="auto">
            <a:xfrm>
              <a:off x="2640" y="273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19" name="Oval 65"/>
            <p:cNvSpPr>
              <a:spLocks noChangeArrowheads="1"/>
            </p:cNvSpPr>
            <p:nvPr/>
          </p:nvSpPr>
          <p:spPr bwMode="auto">
            <a:xfrm>
              <a:off x="2688" y="273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20" name="Oval 66"/>
            <p:cNvSpPr>
              <a:spLocks noChangeArrowheads="1"/>
            </p:cNvSpPr>
            <p:nvPr/>
          </p:nvSpPr>
          <p:spPr bwMode="auto">
            <a:xfrm>
              <a:off x="2592" y="331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21" name="Oval 67"/>
            <p:cNvSpPr>
              <a:spLocks noChangeArrowheads="1"/>
            </p:cNvSpPr>
            <p:nvPr/>
          </p:nvSpPr>
          <p:spPr bwMode="auto">
            <a:xfrm>
              <a:off x="2640" y="331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22" name="Oval 68"/>
            <p:cNvSpPr>
              <a:spLocks noChangeArrowheads="1"/>
            </p:cNvSpPr>
            <p:nvPr/>
          </p:nvSpPr>
          <p:spPr bwMode="auto">
            <a:xfrm>
              <a:off x="2688" y="3312"/>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23" name="Oval 69"/>
            <p:cNvSpPr>
              <a:spLocks noChangeArrowheads="1"/>
            </p:cNvSpPr>
            <p:nvPr/>
          </p:nvSpPr>
          <p:spPr bwMode="auto">
            <a:xfrm>
              <a:off x="2640" y="364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24" name="Oval 70"/>
            <p:cNvSpPr>
              <a:spLocks noChangeArrowheads="1"/>
            </p:cNvSpPr>
            <p:nvPr/>
          </p:nvSpPr>
          <p:spPr bwMode="auto">
            <a:xfrm>
              <a:off x="2688" y="364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25" name="Oval 71"/>
            <p:cNvSpPr>
              <a:spLocks noChangeArrowheads="1"/>
            </p:cNvSpPr>
            <p:nvPr/>
          </p:nvSpPr>
          <p:spPr bwMode="auto">
            <a:xfrm>
              <a:off x="2736" y="3648"/>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nvGrpSpPr>
            <p:cNvPr id="27726" name="Group 72"/>
            <p:cNvGrpSpPr>
              <a:grpSpLocks/>
            </p:cNvGrpSpPr>
            <p:nvPr/>
          </p:nvGrpSpPr>
          <p:grpSpPr bwMode="auto">
            <a:xfrm>
              <a:off x="2592" y="2112"/>
              <a:ext cx="144" cy="144"/>
              <a:chOff x="1728" y="1680"/>
              <a:chExt cx="144" cy="144"/>
            </a:xfrm>
          </p:grpSpPr>
          <p:sp>
            <p:nvSpPr>
              <p:cNvPr id="27738" name="Oval 73"/>
              <p:cNvSpPr>
                <a:spLocks noChangeArrowheads="1"/>
              </p:cNvSpPr>
              <p:nvPr/>
            </p:nvSpPr>
            <p:spPr bwMode="auto">
              <a:xfrm>
                <a:off x="1728" y="17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39" name="Oval 74"/>
              <p:cNvSpPr>
                <a:spLocks noChangeArrowheads="1"/>
              </p:cNvSpPr>
              <p:nvPr/>
            </p:nvSpPr>
            <p:spPr bwMode="auto">
              <a:xfrm>
                <a:off x="1776" y="172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40" name="Oval 75"/>
              <p:cNvSpPr>
                <a:spLocks noChangeArrowheads="1"/>
              </p:cNvSpPr>
              <p:nvPr/>
            </p:nvSpPr>
            <p:spPr bwMode="auto">
              <a:xfrm>
                <a:off x="1824" y="1680"/>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grpSp>
          <p:nvGrpSpPr>
            <p:cNvPr id="27727" name="Group 76"/>
            <p:cNvGrpSpPr>
              <a:grpSpLocks/>
            </p:cNvGrpSpPr>
            <p:nvPr/>
          </p:nvGrpSpPr>
          <p:grpSpPr bwMode="auto">
            <a:xfrm>
              <a:off x="2592" y="2544"/>
              <a:ext cx="144" cy="144"/>
              <a:chOff x="1728" y="1680"/>
              <a:chExt cx="144" cy="144"/>
            </a:xfrm>
          </p:grpSpPr>
          <p:sp>
            <p:nvSpPr>
              <p:cNvPr id="27735" name="Oval 77"/>
              <p:cNvSpPr>
                <a:spLocks noChangeArrowheads="1"/>
              </p:cNvSpPr>
              <p:nvPr/>
            </p:nvSpPr>
            <p:spPr bwMode="auto">
              <a:xfrm>
                <a:off x="1728" y="17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36" name="Oval 78"/>
              <p:cNvSpPr>
                <a:spLocks noChangeArrowheads="1"/>
              </p:cNvSpPr>
              <p:nvPr/>
            </p:nvSpPr>
            <p:spPr bwMode="auto">
              <a:xfrm>
                <a:off x="1776" y="172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37" name="Oval 79"/>
              <p:cNvSpPr>
                <a:spLocks noChangeArrowheads="1"/>
              </p:cNvSpPr>
              <p:nvPr/>
            </p:nvSpPr>
            <p:spPr bwMode="auto">
              <a:xfrm>
                <a:off x="1824" y="1680"/>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grpSp>
          <p:nvGrpSpPr>
            <p:cNvPr id="27728" name="Group 80"/>
            <p:cNvGrpSpPr>
              <a:grpSpLocks/>
            </p:cNvGrpSpPr>
            <p:nvPr/>
          </p:nvGrpSpPr>
          <p:grpSpPr bwMode="auto">
            <a:xfrm>
              <a:off x="2592" y="2832"/>
              <a:ext cx="144" cy="144"/>
              <a:chOff x="1728" y="1680"/>
              <a:chExt cx="144" cy="144"/>
            </a:xfrm>
          </p:grpSpPr>
          <p:sp>
            <p:nvSpPr>
              <p:cNvPr id="27732" name="Oval 81"/>
              <p:cNvSpPr>
                <a:spLocks noChangeArrowheads="1"/>
              </p:cNvSpPr>
              <p:nvPr/>
            </p:nvSpPr>
            <p:spPr bwMode="auto">
              <a:xfrm>
                <a:off x="1728" y="1776"/>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33" name="Oval 82"/>
              <p:cNvSpPr>
                <a:spLocks noChangeArrowheads="1"/>
              </p:cNvSpPr>
              <p:nvPr/>
            </p:nvSpPr>
            <p:spPr bwMode="auto">
              <a:xfrm>
                <a:off x="1776" y="1728"/>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34" name="Oval 83"/>
              <p:cNvSpPr>
                <a:spLocks noChangeArrowheads="1"/>
              </p:cNvSpPr>
              <p:nvPr/>
            </p:nvSpPr>
            <p:spPr bwMode="auto">
              <a:xfrm>
                <a:off x="1824" y="1680"/>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sp>
          <p:nvSpPr>
            <p:cNvPr id="27729" name="Oval 84"/>
            <p:cNvSpPr>
              <a:spLocks noChangeArrowheads="1"/>
            </p:cNvSpPr>
            <p:nvPr/>
          </p:nvSpPr>
          <p:spPr bwMode="auto">
            <a:xfrm>
              <a:off x="2592" y="384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30" name="Oval 85"/>
            <p:cNvSpPr>
              <a:spLocks noChangeArrowheads="1"/>
            </p:cNvSpPr>
            <p:nvPr/>
          </p:nvSpPr>
          <p:spPr bwMode="auto">
            <a:xfrm>
              <a:off x="2640" y="3840"/>
              <a:ext cx="48" cy="48"/>
            </a:xfrm>
            <a:prstGeom prst="ellipse">
              <a:avLst/>
            </a:prstGeom>
            <a:solidFill>
              <a:srgbClr val="FF0000"/>
            </a:solidFill>
            <a:ln w="9525">
              <a:solidFill>
                <a:srgbClr val="FF0000"/>
              </a:solidFill>
              <a:round/>
              <a:headEnd/>
              <a:tailEnd/>
            </a:ln>
          </p:spPr>
          <p:txBody>
            <a:bodyPr wrap="none" anchor="ctr"/>
            <a:lstStyle/>
            <a:p>
              <a:endParaRPr lang="en-US"/>
            </a:p>
          </p:txBody>
        </p:sp>
        <p:sp>
          <p:nvSpPr>
            <p:cNvPr id="27731" name="Oval 86"/>
            <p:cNvSpPr>
              <a:spLocks noChangeArrowheads="1"/>
            </p:cNvSpPr>
            <p:nvPr/>
          </p:nvSpPr>
          <p:spPr bwMode="auto">
            <a:xfrm>
              <a:off x="2688" y="3840"/>
              <a:ext cx="48" cy="48"/>
            </a:xfrm>
            <a:prstGeom prst="ellipse">
              <a:avLst/>
            </a:prstGeom>
            <a:solidFill>
              <a:srgbClr val="FF0000"/>
            </a:solidFill>
            <a:ln w="9525">
              <a:solidFill>
                <a:srgbClr val="FF0000"/>
              </a:solidFill>
              <a:round/>
              <a:headEnd/>
              <a:tailEnd/>
            </a:ln>
          </p:spPr>
          <p:txBody>
            <a:bodyPr wrap="none" anchor="ctr"/>
            <a:lstStyle/>
            <a:p>
              <a:endParaRPr lang="en-US"/>
            </a:p>
          </p:txBody>
        </p:sp>
      </p:grpSp>
      <p:sp>
        <p:nvSpPr>
          <p:cNvPr id="27653" name="TextBox 175"/>
          <p:cNvSpPr txBox="1">
            <a:spLocks noChangeArrowheads="1"/>
          </p:cNvSpPr>
          <p:nvPr/>
        </p:nvSpPr>
        <p:spPr bwMode="auto">
          <a:xfrm>
            <a:off x="1676400" y="4038600"/>
            <a:ext cx="1277938" cy="461963"/>
          </a:xfrm>
          <a:prstGeom prst="rect">
            <a:avLst/>
          </a:prstGeom>
          <a:noFill/>
          <a:ln w="9525">
            <a:noFill/>
            <a:miter lim="800000"/>
            <a:headEnd/>
            <a:tailEnd/>
          </a:ln>
        </p:spPr>
        <p:txBody>
          <a:bodyPr wrap="none">
            <a:spAutoFit/>
          </a:bodyPr>
          <a:lstStyle/>
          <a:p>
            <a:r>
              <a:rPr lang="en-US"/>
              <a:t>(a</a:t>
            </a:r>
            <a:r>
              <a:rPr lang="en-US" baseline="-25000"/>
              <a:t>1</a:t>
            </a:r>
            <a:r>
              <a:rPr lang="en-US"/>
              <a:t>,b</a:t>
            </a:r>
            <a:r>
              <a:rPr lang="en-US" baseline="-25000"/>
              <a:t>1</a:t>
            </a:r>
            <a:r>
              <a:rPr lang="en-US"/>
              <a:t>,c</a:t>
            </a:r>
            <a:r>
              <a:rPr lang="en-US" baseline="-25000"/>
              <a:t>1</a:t>
            </a:r>
            <a:r>
              <a:rPr lang="en-US"/>
              <a:t>)</a:t>
            </a:r>
          </a:p>
        </p:txBody>
      </p:sp>
      <p:sp>
        <p:nvSpPr>
          <p:cNvPr id="27654" name="TextBox 176"/>
          <p:cNvSpPr txBox="1">
            <a:spLocks noChangeArrowheads="1"/>
          </p:cNvSpPr>
          <p:nvPr/>
        </p:nvSpPr>
        <p:spPr bwMode="auto">
          <a:xfrm>
            <a:off x="1600200" y="4876800"/>
            <a:ext cx="1277938" cy="461963"/>
          </a:xfrm>
          <a:prstGeom prst="rect">
            <a:avLst/>
          </a:prstGeom>
          <a:noFill/>
          <a:ln w="9525">
            <a:noFill/>
            <a:miter lim="800000"/>
            <a:headEnd/>
            <a:tailEnd/>
          </a:ln>
        </p:spPr>
        <p:txBody>
          <a:bodyPr wrap="none">
            <a:spAutoFit/>
          </a:bodyPr>
          <a:lstStyle/>
          <a:p>
            <a:r>
              <a:rPr lang="en-US"/>
              <a:t>(a</a:t>
            </a:r>
            <a:r>
              <a:rPr lang="en-US" baseline="-25000"/>
              <a:t>2</a:t>
            </a:r>
            <a:r>
              <a:rPr lang="en-US"/>
              <a:t>,b</a:t>
            </a:r>
            <a:r>
              <a:rPr lang="en-US" baseline="-25000"/>
              <a:t>2</a:t>
            </a:r>
            <a:r>
              <a:rPr lang="en-US"/>
              <a:t>,c</a:t>
            </a:r>
            <a:r>
              <a:rPr lang="en-US" baseline="-25000"/>
              <a:t>2</a:t>
            </a:r>
            <a:r>
              <a:rPr lang="en-US"/>
              <a:t>)</a:t>
            </a:r>
          </a:p>
        </p:txBody>
      </p:sp>
      <p:cxnSp>
        <p:nvCxnSpPr>
          <p:cNvPr id="179" name="Straight Arrow Connector 178"/>
          <p:cNvCxnSpPr/>
          <p:nvPr/>
        </p:nvCxnSpPr>
        <p:spPr>
          <a:xfrm>
            <a:off x="2895600" y="4343400"/>
            <a:ext cx="798513" cy="2349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1" name="Straight Arrow Connector 180"/>
          <p:cNvCxnSpPr/>
          <p:nvPr/>
        </p:nvCxnSpPr>
        <p:spPr>
          <a:xfrm flipV="1">
            <a:off x="2819400" y="5105400"/>
            <a:ext cx="533400" cy="76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Mainstream usage testing</a:t>
            </a:r>
          </a:p>
        </p:txBody>
      </p:sp>
      <p:sp>
        <p:nvSpPr>
          <p:cNvPr id="28675" name="Rectangle 3"/>
          <p:cNvSpPr>
            <a:spLocks noGrp="1" noChangeArrowheads="1"/>
          </p:cNvSpPr>
          <p:nvPr>
            <p:ph type="body" idx="1"/>
          </p:nvPr>
        </p:nvSpPr>
        <p:spPr/>
        <p:txBody>
          <a:bodyPr/>
          <a:lstStyle/>
          <a:p>
            <a:pPr eaLnBrk="1" hangingPunct="1"/>
            <a:r>
              <a:rPr lang="en-US" smtClean="0"/>
              <a:t>Don't get so wrapped up in testing boundary cases that you neglect to test "normal" input values</a:t>
            </a:r>
          </a:p>
          <a:p>
            <a:pPr lvl="1" eaLnBrk="1" hangingPunct="1"/>
            <a:r>
              <a:rPr lang="en-US" smtClean="0"/>
              <a:t>Values that users would typically enter during mainstream usage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More black box testing examples</a:t>
            </a:r>
          </a:p>
        </p:txBody>
      </p:sp>
      <p:sp>
        <p:nvSpPr>
          <p:cNvPr id="29699" name="Rectangle 3"/>
          <p:cNvSpPr>
            <a:spLocks noGrp="1" noChangeArrowheads="1"/>
          </p:cNvSpPr>
          <p:nvPr>
            <p:ph type="body" idx="1"/>
          </p:nvPr>
        </p:nvSpPr>
        <p:spPr/>
        <p:txBody>
          <a:bodyPr/>
          <a:lstStyle/>
          <a:p>
            <a:pPr eaLnBrk="1" hangingPunct="1"/>
            <a:r>
              <a:rPr lang="en-US" smtClean="0">
                <a:hlinkClick r:id="rId3" action="ppaction://hlinkfile"/>
              </a:rPr>
              <a:t>Black Box Example #2</a:t>
            </a:r>
            <a:endParaRPr lang="en-US" smtClean="0"/>
          </a:p>
          <a:p>
            <a:pPr eaLnBrk="1" hangingPunct="1"/>
            <a:r>
              <a:rPr lang="en-US" smtClean="0">
                <a:hlinkClick r:id="rId4" action="ppaction://hlinkfile"/>
              </a:rPr>
              <a:t>Black Box Example #3</a:t>
            </a:r>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Error Guessing</a:t>
            </a:r>
          </a:p>
        </p:txBody>
      </p:sp>
      <p:sp>
        <p:nvSpPr>
          <p:cNvPr id="30723" name="Rectangle 3"/>
          <p:cNvSpPr>
            <a:spLocks noGrp="1" noChangeArrowheads="1"/>
          </p:cNvSpPr>
          <p:nvPr>
            <p:ph type="body" idx="1"/>
          </p:nvPr>
        </p:nvSpPr>
        <p:spPr/>
        <p:txBody>
          <a:bodyPr/>
          <a:lstStyle/>
          <a:p>
            <a:pPr eaLnBrk="1" hangingPunct="1">
              <a:lnSpc>
                <a:spcPct val="90000"/>
              </a:lnSpc>
            </a:pPr>
            <a:r>
              <a:rPr lang="en-US" dirty="0" smtClean="0"/>
              <a:t>Based on intuition, guess what kinds of inputs might cause the program to fail</a:t>
            </a:r>
          </a:p>
          <a:p>
            <a:pPr eaLnBrk="1" hangingPunct="1">
              <a:lnSpc>
                <a:spcPct val="90000"/>
              </a:lnSpc>
            </a:pPr>
            <a:endParaRPr lang="en-US" dirty="0" smtClean="0"/>
          </a:p>
          <a:p>
            <a:pPr eaLnBrk="1" hangingPunct="1">
              <a:lnSpc>
                <a:spcPct val="90000"/>
              </a:lnSpc>
            </a:pPr>
            <a:r>
              <a:rPr lang="en-US" dirty="0" smtClean="0"/>
              <a:t>Create some test cases based on your guesses</a:t>
            </a:r>
          </a:p>
          <a:p>
            <a:pPr eaLnBrk="1" hangingPunct="1">
              <a:lnSpc>
                <a:spcPct val="90000"/>
              </a:lnSpc>
            </a:pPr>
            <a:endParaRPr lang="en-US" dirty="0" smtClean="0"/>
          </a:p>
          <a:p>
            <a:pPr eaLnBrk="1" hangingPunct="1">
              <a:lnSpc>
                <a:spcPct val="90000"/>
              </a:lnSpc>
            </a:pPr>
            <a:r>
              <a:rPr lang="en-US" dirty="0" smtClean="0"/>
              <a:t>Intuition will often lead you toward boundary cases, but not always</a:t>
            </a:r>
          </a:p>
          <a:p>
            <a:pPr eaLnBrk="1" hangingPunct="1">
              <a:lnSpc>
                <a:spcPct val="90000"/>
              </a:lnSpc>
            </a:pPr>
            <a:endParaRPr lang="en-US" dirty="0" smtClean="0"/>
          </a:p>
          <a:p>
            <a:pPr eaLnBrk="1" hangingPunct="1">
              <a:lnSpc>
                <a:spcPct val="90000"/>
              </a:lnSpc>
            </a:pPr>
            <a:r>
              <a:rPr lang="en-US" dirty="0" smtClean="0"/>
              <a:t>Some special cases aren't boundary values, but are mishandled by many programs</a:t>
            </a:r>
          </a:p>
          <a:p>
            <a:pPr lvl="1" eaLnBrk="1" hangingPunct="1">
              <a:lnSpc>
                <a:spcPct val="90000"/>
              </a:lnSpc>
            </a:pPr>
            <a:r>
              <a:rPr lang="en-US" dirty="0" smtClean="0"/>
              <a:t>Try exiting the program while it's still starting up</a:t>
            </a:r>
          </a:p>
          <a:p>
            <a:pPr lvl="1" eaLnBrk="1" hangingPunct="1">
              <a:lnSpc>
                <a:spcPct val="90000"/>
              </a:lnSpc>
            </a:pPr>
            <a:r>
              <a:rPr lang="en-US" dirty="0" smtClean="0"/>
              <a:t>Try loading a corrupted file</a:t>
            </a:r>
          </a:p>
          <a:p>
            <a:pPr lvl="1" eaLnBrk="1" hangingPunct="1">
              <a:lnSpc>
                <a:spcPct val="90000"/>
              </a:lnSpc>
            </a:pPr>
            <a:r>
              <a:rPr lang="en-US" dirty="0" smtClean="0"/>
              <a:t>Try strange but legal URLs:  hTtP://Www.bYu.EDU/</a:t>
            </a:r>
          </a:p>
          <a:p>
            <a:pPr lvl="1"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76200"/>
            <a:ext cx="7772400" cy="1143000"/>
          </a:xfrm>
        </p:spPr>
        <p:txBody>
          <a:bodyPr/>
          <a:lstStyle/>
          <a:p>
            <a:pPr eaLnBrk="1" hangingPunct="1"/>
            <a:r>
              <a:rPr lang="en-US" smtClean="0"/>
              <a:t>Black Box Testing</a:t>
            </a:r>
          </a:p>
        </p:txBody>
      </p:sp>
      <p:sp>
        <p:nvSpPr>
          <p:cNvPr id="4099" name="Rectangle 3"/>
          <p:cNvSpPr>
            <a:spLocks noGrp="1" noChangeArrowheads="1"/>
          </p:cNvSpPr>
          <p:nvPr>
            <p:ph type="body" idx="1"/>
          </p:nvPr>
        </p:nvSpPr>
        <p:spPr>
          <a:xfrm>
            <a:off x="685800" y="1371600"/>
            <a:ext cx="7772400" cy="3657600"/>
          </a:xfrm>
        </p:spPr>
        <p:txBody>
          <a:bodyPr/>
          <a:lstStyle/>
          <a:p>
            <a:pPr eaLnBrk="1" hangingPunct="1">
              <a:lnSpc>
                <a:spcPct val="90000"/>
              </a:lnSpc>
            </a:pPr>
            <a:r>
              <a:rPr lang="en-US" sz="1800" smtClean="0"/>
              <a:t>Black box testing tends to find different kinds of errors than white box testing</a:t>
            </a:r>
          </a:p>
          <a:p>
            <a:pPr lvl="1" eaLnBrk="1" hangingPunct="1">
              <a:lnSpc>
                <a:spcPct val="90000"/>
              </a:lnSpc>
            </a:pPr>
            <a:r>
              <a:rPr lang="en-US" sz="1800" smtClean="0"/>
              <a:t>Missing functions</a:t>
            </a:r>
          </a:p>
          <a:p>
            <a:pPr lvl="1" eaLnBrk="1" hangingPunct="1">
              <a:lnSpc>
                <a:spcPct val="90000"/>
              </a:lnSpc>
            </a:pPr>
            <a:r>
              <a:rPr lang="en-US" sz="1800" smtClean="0"/>
              <a:t>Usability problems</a:t>
            </a:r>
          </a:p>
          <a:p>
            <a:pPr lvl="1" eaLnBrk="1" hangingPunct="1">
              <a:lnSpc>
                <a:spcPct val="90000"/>
              </a:lnSpc>
            </a:pPr>
            <a:r>
              <a:rPr lang="en-US" sz="1800" smtClean="0"/>
              <a:t>Performance problems</a:t>
            </a:r>
          </a:p>
          <a:p>
            <a:pPr lvl="1" eaLnBrk="1" hangingPunct="1">
              <a:lnSpc>
                <a:spcPct val="90000"/>
              </a:lnSpc>
            </a:pPr>
            <a:r>
              <a:rPr lang="en-US" sz="1800" smtClean="0"/>
              <a:t>Concurrency and timing errors</a:t>
            </a:r>
          </a:p>
          <a:p>
            <a:pPr lvl="1" eaLnBrk="1" hangingPunct="1">
              <a:lnSpc>
                <a:spcPct val="90000"/>
              </a:lnSpc>
            </a:pPr>
            <a:r>
              <a:rPr lang="en-US" sz="1800" smtClean="0"/>
              <a:t>Initialization and termination errors</a:t>
            </a:r>
          </a:p>
          <a:p>
            <a:pPr lvl="1" eaLnBrk="1" hangingPunct="1">
              <a:lnSpc>
                <a:spcPct val="90000"/>
              </a:lnSpc>
            </a:pPr>
            <a:r>
              <a:rPr lang="en-US" sz="1800" smtClean="0"/>
              <a:t>Etc.</a:t>
            </a:r>
          </a:p>
          <a:p>
            <a:pPr eaLnBrk="1" hangingPunct="1">
              <a:lnSpc>
                <a:spcPct val="90000"/>
              </a:lnSpc>
            </a:pPr>
            <a:endParaRPr lang="en-US" sz="1800" smtClean="0"/>
          </a:p>
          <a:p>
            <a:pPr eaLnBrk="1" hangingPunct="1">
              <a:lnSpc>
                <a:spcPct val="90000"/>
              </a:lnSpc>
            </a:pPr>
            <a:r>
              <a:rPr lang="en-US" sz="1800" smtClean="0"/>
              <a:t>Unlike white box testing, black box testing tends to be applied later in the development process</a:t>
            </a:r>
          </a:p>
          <a:p>
            <a:pPr eaLnBrk="1" hangingPunct="1">
              <a:lnSpc>
                <a:spcPct val="90000"/>
              </a:lnSpc>
            </a:pPr>
            <a:endParaRPr lang="en-US" sz="1800" smtClean="0"/>
          </a:p>
          <a:p>
            <a:pPr eaLnBrk="1" hangingPunct="1">
              <a:lnSpc>
                <a:spcPct val="90000"/>
              </a:lnSpc>
            </a:pPr>
            <a:r>
              <a:rPr lang="en-US" sz="1800" smtClean="0">
                <a:hlinkClick r:id="rId3" action="ppaction://hlinkfile"/>
              </a:rPr>
              <a:t>Black Box Testing Example #1</a:t>
            </a:r>
            <a:endParaRPr lang="en-US" sz="18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State Transition testing</a:t>
            </a:r>
          </a:p>
        </p:txBody>
      </p:sp>
      <p:sp>
        <p:nvSpPr>
          <p:cNvPr id="31747" name="Rectangle 3"/>
          <p:cNvSpPr>
            <a:spLocks noGrp="1" noChangeArrowheads="1"/>
          </p:cNvSpPr>
          <p:nvPr>
            <p:ph type="body" sz="half" idx="1"/>
          </p:nvPr>
        </p:nvSpPr>
        <p:spPr/>
        <p:txBody>
          <a:bodyPr/>
          <a:lstStyle/>
          <a:p>
            <a:pPr eaLnBrk="1" hangingPunct="1"/>
            <a:r>
              <a:rPr lang="en-US" sz="1800" smtClean="0"/>
              <a:t>Every interactive program has user observable states</a:t>
            </a:r>
          </a:p>
          <a:p>
            <a:pPr lvl="1" eaLnBrk="1" hangingPunct="1"/>
            <a:r>
              <a:rPr lang="en-US" sz="1800" smtClean="0"/>
              <a:t>What screen the user is on</a:t>
            </a:r>
          </a:p>
          <a:p>
            <a:pPr lvl="1" eaLnBrk="1" hangingPunct="1"/>
            <a:r>
              <a:rPr lang="en-US" sz="1800" smtClean="0"/>
              <a:t>What information is displayed to the user</a:t>
            </a:r>
          </a:p>
          <a:p>
            <a:pPr lvl="1" eaLnBrk="1" hangingPunct="1"/>
            <a:r>
              <a:rPr lang="en-US" sz="1800" smtClean="0"/>
              <a:t>What actions the user is allowed to perform</a:t>
            </a:r>
          </a:p>
          <a:p>
            <a:pPr lvl="1" eaLnBrk="1" hangingPunct="1"/>
            <a:endParaRPr lang="en-US" sz="1800" smtClean="0"/>
          </a:p>
          <a:p>
            <a:pPr eaLnBrk="1" hangingPunct="1"/>
            <a:r>
              <a:rPr lang="en-US" sz="1800" smtClean="0"/>
              <a:t>User observable states are often modeled using a screen flow diagram that shows how users can move from screen to screen</a:t>
            </a:r>
          </a:p>
          <a:p>
            <a:pPr lvl="1" eaLnBrk="1" hangingPunct="1"/>
            <a:endParaRPr lang="en-US" sz="1800" smtClean="0"/>
          </a:p>
        </p:txBody>
      </p:sp>
      <p:pic>
        <p:nvPicPr>
          <p:cNvPr id="31748" name="Picture 7" descr="screen-flow-cropped"/>
          <p:cNvPicPr>
            <a:picLocks noGrp="1" noChangeAspect="1" noChangeArrowheads="1"/>
          </p:cNvPicPr>
          <p:nvPr>
            <p:ph sz="half" idx="2"/>
          </p:nvPr>
        </p:nvPicPr>
        <p:blipFill>
          <a:blip r:embed="rId3" cstate="print"/>
          <a:srcRect/>
          <a:stretch>
            <a:fillRect/>
          </a:stretch>
        </p:blipFill>
        <p:spPr>
          <a:xfrm>
            <a:off x="4648200" y="2490788"/>
            <a:ext cx="3810000" cy="3094037"/>
          </a:xfr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State Transition testing</a:t>
            </a:r>
          </a:p>
        </p:txBody>
      </p:sp>
      <p:sp>
        <p:nvSpPr>
          <p:cNvPr id="32771" name="Rectangle 3"/>
          <p:cNvSpPr>
            <a:spLocks noGrp="1" noChangeArrowheads="1"/>
          </p:cNvSpPr>
          <p:nvPr>
            <p:ph type="body" idx="1"/>
          </p:nvPr>
        </p:nvSpPr>
        <p:spPr/>
        <p:txBody>
          <a:bodyPr/>
          <a:lstStyle/>
          <a:p>
            <a:pPr eaLnBrk="1" hangingPunct="1"/>
            <a:r>
              <a:rPr lang="en-US" sz="1800" smtClean="0"/>
              <a:t>Ideally, you will test all of the different paths that a user may follow to reach each screen, and ensure that the program is always in the correct state</a:t>
            </a:r>
          </a:p>
          <a:p>
            <a:pPr lvl="1" eaLnBrk="1" hangingPunct="1"/>
            <a:endParaRPr lang="en-US" sz="1800" smtClean="0"/>
          </a:p>
          <a:p>
            <a:pPr lvl="1" eaLnBrk="1" hangingPunct="1"/>
            <a:r>
              <a:rPr lang="en-US" sz="1800" smtClean="0"/>
              <a:t>Example: Test all of the different paths for reaching the “Order Confirmation" screen on an e-commerce web site.  Can you trick the software into letting you submit an order without entering payment information?</a:t>
            </a:r>
          </a:p>
          <a:p>
            <a:pPr lvl="1" eaLnBrk="1" hangingPunct="1"/>
            <a:endParaRPr lang="en-US" sz="1800" smtClean="0"/>
          </a:p>
          <a:p>
            <a:pPr eaLnBrk="1" hangingPunct="1"/>
            <a:r>
              <a:rPr lang="en-US" sz="1800" smtClean="0"/>
              <a:t>It's not only where you are, but also how you got there</a:t>
            </a:r>
          </a:p>
          <a:p>
            <a:pPr lvl="1" eaLnBrk="1" hangingPunct="1"/>
            <a:endParaRPr lang="en-US" sz="18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Comparison Testing</a:t>
            </a:r>
          </a:p>
        </p:txBody>
      </p:sp>
      <p:sp>
        <p:nvSpPr>
          <p:cNvPr id="33795" name="Rectangle 3"/>
          <p:cNvSpPr>
            <a:spLocks noGrp="1" noChangeArrowheads="1"/>
          </p:cNvSpPr>
          <p:nvPr>
            <p:ph type="body" idx="1"/>
          </p:nvPr>
        </p:nvSpPr>
        <p:spPr/>
        <p:txBody>
          <a:bodyPr/>
          <a:lstStyle/>
          <a:p>
            <a:pPr eaLnBrk="1" hangingPunct="1">
              <a:lnSpc>
                <a:spcPct val="80000"/>
              </a:lnSpc>
            </a:pPr>
            <a:r>
              <a:rPr lang="en-US" sz="1800" dirty="0" smtClean="0"/>
              <a:t>Also called Back-to-Back testing</a:t>
            </a:r>
          </a:p>
          <a:p>
            <a:pPr eaLnBrk="1" hangingPunct="1">
              <a:lnSpc>
                <a:spcPct val="80000"/>
              </a:lnSpc>
            </a:pPr>
            <a:endParaRPr lang="en-US" sz="1800" dirty="0" smtClean="0"/>
          </a:p>
          <a:p>
            <a:pPr eaLnBrk="1" hangingPunct="1">
              <a:lnSpc>
                <a:spcPct val="80000"/>
              </a:lnSpc>
            </a:pPr>
            <a:r>
              <a:rPr lang="en-US" sz="1800" dirty="0" smtClean="0"/>
              <a:t>If you have multiple implementations of the same functionality, you can run test inputs through both implementations, and compare the results for equality</a:t>
            </a:r>
          </a:p>
          <a:p>
            <a:pPr eaLnBrk="1" hangingPunct="1">
              <a:lnSpc>
                <a:spcPct val="80000"/>
              </a:lnSpc>
            </a:pPr>
            <a:endParaRPr lang="en-US" sz="1800" dirty="0" smtClean="0"/>
          </a:p>
          <a:p>
            <a:pPr eaLnBrk="1" hangingPunct="1">
              <a:lnSpc>
                <a:spcPct val="80000"/>
              </a:lnSpc>
            </a:pPr>
            <a:r>
              <a:rPr lang="en-US" sz="1800" dirty="0" smtClean="0"/>
              <a:t>Why would you have access to multiple implementations?</a:t>
            </a:r>
          </a:p>
          <a:p>
            <a:pPr lvl="1" eaLnBrk="1" hangingPunct="1">
              <a:lnSpc>
                <a:spcPct val="80000"/>
              </a:lnSpc>
            </a:pPr>
            <a:r>
              <a:rPr lang="en-US" sz="1800" dirty="0" smtClean="0"/>
              <a:t>Safety-critical systems sometimes use multiple, independent implementations of critical modules to ensure the accuracy of results</a:t>
            </a:r>
          </a:p>
          <a:p>
            <a:pPr lvl="1" eaLnBrk="1" hangingPunct="1">
              <a:lnSpc>
                <a:spcPct val="80000"/>
              </a:lnSpc>
            </a:pPr>
            <a:r>
              <a:rPr lang="en-US" sz="1800" dirty="0" smtClean="0"/>
              <a:t>You might use a competitor's product, or an earlier version of your own, as the second implementation</a:t>
            </a:r>
          </a:p>
          <a:p>
            <a:pPr lvl="1" eaLnBrk="1" hangingPunct="1">
              <a:lnSpc>
                <a:spcPct val="80000"/>
              </a:lnSpc>
            </a:pPr>
            <a:r>
              <a:rPr lang="en-US" sz="1800" dirty="0" smtClean="0"/>
              <a:t>You might write a software simulation of a new chip that serves as the specification to the hardware designers.  After building the chip, you could compare the results computed by the chip hardware with the results computed by the software simulator</a:t>
            </a:r>
          </a:p>
          <a:p>
            <a:pPr eaLnBrk="1" hangingPunct="1">
              <a:lnSpc>
                <a:spcPct val="80000"/>
              </a:lnSpc>
            </a:pPr>
            <a:endParaRPr lang="en-US" sz="1800" dirty="0" smtClean="0"/>
          </a:p>
          <a:p>
            <a:pPr eaLnBrk="1" hangingPunct="1">
              <a:lnSpc>
                <a:spcPct val="80000"/>
              </a:lnSpc>
            </a:pPr>
            <a:r>
              <a:rPr lang="en-US" sz="1800" dirty="0" smtClean="0"/>
              <a:t>Inputs may be randomly generated or designed manually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3600" smtClean="0"/>
              <a:t>Testing for race conditions and other timing dependencies</a:t>
            </a:r>
          </a:p>
        </p:txBody>
      </p:sp>
      <p:sp>
        <p:nvSpPr>
          <p:cNvPr id="35843" name="Rectangle 3"/>
          <p:cNvSpPr>
            <a:spLocks noGrp="1" noChangeArrowheads="1"/>
          </p:cNvSpPr>
          <p:nvPr>
            <p:ph type="body" idx="1"/>
          </p:nvPr>
        </p:nvSpPr>
        <p:spPr/>
        <p:txBody>
          <a:bodyPr/>
          <a:lstStyle/>
          <a:p>
            <a:pPr eaLnBrk="1" hangingPunct="1">
              <a:lnSpc>
                <a:spcPct val="90000"/>
              </a:lnSpc>
            </a:pPr>
            <a:r>
              <a:rPr lang="en-US" sz="1800" smtClean="0"/>
              <a:t>Many systems perform multiple concurrent activities</a:t>
            </a:r>
          </a:p>
          <a:p>
            <a:pPr lvl="1" eaLnBrk="1" hangingPunct="1">
              <a:lnSpc>
                <a:spcPct val="90000"/>
              </a:lnSpc>
            </a:pPr>
            <a:r>
              <a:rPr lang="en-US" sz="1800" smtClean="0"/>
              <a:t>Operating systems manage concurrent programs, interrupts, etc.</a:t>
            </a:r>
          </a:p>
          <a:p>
            <a:pPr lvl="1" eaLnBrk="1" hangingPunct="1">
              <a:lnSpc>
                <a:spcPct val="90000"/>
              </a:lnSpc>
            </a:pPr>
            <a:r>
              <a:rPr lang="en-US" sz="1800" smtClean="0"/>
              <a:t>Servers service many clients simultaneously</a:t>
            </a:r>
          </a:p>
          <a:p>
            <a:pPr lvl="1" eaLnBrk="1" hangingPunct="1">
              <a:lnSpc>
                <a:spcPct val="90000"/>
              </a:lnSpc>
            </a:pPr>
            <a:r>
              <a:rPr lang="en-US" sz="1800" smtClean="0"/>
              <a:t>Applications let users perform multiple concurrent actions</a:t>
            </a:r>
          </a:p>
          <a:p>
            <a:pPr lvl="1" eaLnBrk="1" hangingPunct="1">
              <a:lnSpc>
                <a:spcPct val="90000"/>
              </a:lnSpc>
            </a:pPr>
            <a:endParaRPr lang="en-US" sz="1800" smtClean="0"/>
          </a:p>
          <a:p>
            <a:pPr eaLnBrk="1" hangingPunct="1">
              <a:lnSpc>
                <a:spcPct val="90000"/>
              </a:lnSpc>
            </a:pPr>
            <a:r>
              <a:rPr lang="en-US" sz="1800" smtClean="0"/>
              <a:t>Test a variety of different concurrency scenarios, focusing on activities that are likely to share resources (and therefore conflict)</a:t>
            </a:r>
          </a:p>
          <a:p>
            <a:pPr eaLnBrk="1" hangingPunct="1">
              <a:lnSpc>
                <a:spcPct val="90000"/>
              </a:lnSpc>
            </a:pPr>
            <a:endParaRPr lang="en-US" sz="1800" smtClean="0"/>
          </a:p>
          <a:p>
            <a:pPr eaLnBrk="1" hangingPunct="1">
              <a:lnSpc>
                <a:spcPct val="90000"/>
              </a:lnSpc>
            </a:pPr>
            <a:r>
              <a:rPr lang="en-US" sz="1800" smtClean="0"/>
              <a:t>"Race conditions" are bugs that occur only when concurrent activities interleave in particular ways, thus making them difficult to reproduce</a:t>
            </a:r>
          </a:p>
          <a:p>
            <a:pPr eaLnBrk="1" hangingPunct="1">
              <a:lnSpc>
                <a:spcPct val="90000"/>
              </a:lnSpc>
            </a:pPr>
            <a:endParaRPr lang="en-US" sz="1800" smtClean="0"/>
          </a:p>
          <a:p>
            <a:pPr eaLnBrk="1" hangingPunct="1">
              <a:lnSpc>
                <a:spcPct val="90000"/>
              </a:lnSpc>
            </a:pPr>
            <a:r>
              <a:rPr lang="en-US" sz="1800" smtClean="0"/>
              <a:t>Test on hardware of various speeds to ensure that your system works well on both slower and faster machines</a:t>
            </a:r>
          </a:p>
          <a:p>
            <a:pPr eaLnBrk="1" hangingPunct="1">
              <a:lnSpc>
                <a:spcPct val="90000"/>
              </a:lnSpc>
            </a:pPr>
            <a:endParaRPr lang="en-US" sz="1800" smtClean="0"/>
          </a:p>
          <a:p>
            <a:pPr eaLnBrk="1" hangingPunct="1">
              <a:lnSpc>
                <a:spcPct val="90000"/>
              </a:lnSpc>
            </a:pPr>
            <a:endParaRPr lang="en-US" sz="18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Performance Testing</a:t>
            </a:r>
          </a:p>
        </p:txBody>
      </p:sp>
      <p:sp>
        <p:nvSpPr>
          <p:cNvPr id="36867" name="Rectangle 3"/>
          <p:cNvSpPr>
            <a:spLocks noGrp="1" noChangeArrowheads="1"/>
          </p:cNvSpPr>
          <p:nvPr>
            <p:ph type="body" idx="1"/>
          </p:nvPr>
        </p:nvSpPr>
        <p:spPr/>
        <p:txBody>
          <a:bodyPr/>
          <a:lstStyle/>
          <a:p>
            <a:pPr eaLnBrk="1" hangingPunct="1"/>
            <a:r>
              <a:rPr lang="en-US" dirty="0" smtClean="0"/>
              <a:t>Measure the system's performance</a:t>
            </a:r>
          </a:p>
          <a:p>
            <a:pPr lvl="1" eaLnBrk="1" hangingPunct="1"/>
            <a:r>
              <a:rPr lang="en-US" dirty="0" smtClean="0"/>
              <a:t>Running times of various tasks</a:t>
            </a:r>
          </a:p>
          <a:p>
            <a:pPr lvl="1" eaLnBrk="1" hangingPunct="1"/>
            <a:r>
              <a:rPr lang="en-US" dirty="0" smtClean="0"/>
              <a:t>Memory usage, including memory leaks</a:t>
            </a:r>
          </a:p>
          <a:p>
            <a:pPr lvl="1" eaLnBrk="1" hangingPunct="1"/>
            <a:r>
              <a:rPr lang="en-US" dirty="0" smtClean="0"/>
              <a:t>Network usage (Does it consume too much bandwidth?  Does it open too many connections?)</a:t>
            </a:r>
          </a:p>
          <a:p>
            <a:pPr lvl="1" eaLnBrk="1" hangingPunct="1"/>
            <a:r>
              <a:rPr lang="en-US" dirty="0" smtClean="0"/>
              <a:t>Disk usage (Is the disk footprint reasonable?  Does it clean up temporary files properly?)</a:t>
            </a:r>
          </a:p>
          <a:p>
            <a:pPr lvl="1" eaLnBrk="1" hangingPunct="1"/>
            <a:r>
              <a:rPr lang="en-US" dirty="0" smtClean="0"/>
              <a:t>Process/thread priorities (Does it play well with other applications, or does it hog the whole machine?)</a:t>
            </a:r>
          </a:p>
          <a:p>
            <a:pPr lvl="1" eaLnBrk="1" hangingPunct="1"/>
            <a:endParaRPr lang="en-US" dirty="0" smtClean="0"/>
          </a:p>
          <a:p>
            <a:pPr lvl="1" eaLnBrk="1" hangingPunct="1"/>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dirty="0" smtClean="0"/>
              <a:t>Limit Testing</a:t>
            </a:r>
          </a:p>
        </p:txBody>
      </p:sp>
      <p:sp>
        <p:nvSpPr>
          <p:cNvPr id="37891" name="Rectangle 3"/>
          <p:cNvSpPr>
            <a:spLocks noGrp="1" noChangeArrowheads="1"/>
          </p:cNvSpPr>
          <p:nvPr>
            <p:ph type="body" idx="1"/>
          </p:nvPr>
        </p:nvSpPr>
        <p:spPr>
          <a:xfrm>
            <a:off x="685800" y="1981200"/>
            <a:ext cx="7772400" cy="3657600"/>
          </a:xfrm>
        </p:spPr>
        <p:txBody>
          <a:bodyPr/>
          <a:lstStyle/>
          <a:p>
            <a:pPr eaLnBrk="1" hangingPunct="1">
              <a:lnSpc>
                <a:spcPct val="90000"/>
              </a:lnSpc>
            </a:pPr>
            <a:r>
              <a:rPr lang="en-US" sz="1800" smtClean="0"/>
              <a:t>Test the system </a:t>
            </a:r>
            <a:r>
              <a:rPr lang="en-US" sz="1800" u="sng" smtClean="0"/>
              <a:t>at the limits of normal use</a:t>
            </a:r>
          </a:p>
          <a:p>
            <a:pPr eaLnBrk="1" hangingPunct="1">
              <a:lnSpc>
                <a:spcPct val="90000"/>
              </a:lnSpc>
            </a:pPr>
            <a:endParaRPr lang="en-US" sz="1800" smtClean="0"/>
          </a:p>
          <a:p>
            <a:pPr eaLnBrk="1" hangingPunct="1">
              <a:lnSpc>
                <a:spcPct val="90000"/>
              </a:lnSpc>
            </a:pPr>
            <a:r>
              <a:rPr lang="en-US" sz="1800" smtClean="0"/>
              <a:t>Test every limit on the program's behavior defined in the requirements</a:t>
            </a:r>
          </a:p>
          <a:p>
            <a:pPr lvl="1" eaLnBrk="1" hangingPunct="1">
              <a:lnSpc>
                <a:spcPct val="90000"/>
              </a:lnSpc>
            </a:pPr>
            <a:r>
              <a:rPr lang="en-US" sz="1800" smtClean="0"/>
              <a:t>Maximum number of concurrent users or connections</a:t>
            </a:r>
          </a:p>
          <a:p>
            <a:pPr lvl="1" eaLnBrk="1" hangingPunct="1">
              <a:lnSpc>
                <a:spcPct val="90000"/>
              </a:lnSpc>
            </a:pPr>
            <a:r>
              <a:rPr lang="en-US" sz="1800" smtClean="0"/>
              <a:t>Maximum number of open files</a:t>
            </a:r>
          </a:p>
          <a:p>
            <a:pPr lvl="1" eaLnBrk="1" hangingPunct="1">
              <a:lnSpc>
                <a:spcPct val="90000"/>
              </a:lnSpc>
            </a:pPr>
            <a:r>
              <a:rPr lang="en-US" sz="1800" smtClean="0"/>
              <a:t>Maximum request size</a:t>
            </a:r>
          </a:p>
          <a:p>
            <a:pPr lvl="1" eaLnBrk="1" hangingPunct="1">
              <a:lnSpc>
                <a:spcPct val="90000"/>
              </a:lnSpc>
            </a:pPr>
            <a:r>
              <a:rPr lang="en-US" sz="1800" smtClean="0"/>
              <a:t>Maximum file size</a:t>
            </a:r>
          </a:p>
          <a:p>
            <a:pPr lvl="1" eaLnBrk="1" hangingPunct="1">
              <a:lnSpc>
                <a:spcPct val="90000"/>
              </a:lnSpc>
            </a:pPr>
            <a:r>
              <a:rPr lang="en-US" sz="1800" smtClean="0"/>
              <a:t>Etc.</a:t>
            </a:r>
          </a:p>
          <a:p>
            <a:pPr lvl="1" eaLnBrk="1" hangingPunct="1">
              <a:lnSpc>
                <a:spcPct val="90000"/>
              </a:lnSpc>
            </a:pPr>
            <a:endParaRPr lang="en-US" sz="1800" smtClean="0"/>
          </a:p>
          <a:p>
            <a:pPr eaLnBrk="1" hangingPunct="1">
              <a:lnSpc>
                <a:spcPct val="90000"/>
              </a:lnSpc>
            </a:pPr>
            <a:r>
              <a:rPr lang="en-US" sz="1800" smtClean="0"/>
              <a:t>What happens when you go slightly beyond the specified limits?</a:t>
            </a:r>
          </a:p>
          <a:p>
            <a:pPr lvl="1" eaLnBrk="1" hangingPunct="1">
              <a:lnSpc>
                <a:spcPct val="90000"/>
              </a:lnSpc>
            </a:pPr>
            <a:r>
              <a:rPr lang="en-US" sz="1800" smtClean="0"/>
              <a:t>Does the system's performance degrade dramatically, or gracefully?</a:t>
            </a:r>
          </a:p>
          <a:p>
            <a:pPr lvl="1" eaLnBrk="1" hangingPunct="1">
              <a:lnSpc>
                <a:spcPct val="90000"/>
              </a:lnSpc>
            </a:pPr>
            <a:endParaRPr lang="en-US" sz="18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Stress Testing</a:t>
            </a:r>
          </a:p>
        </p:txBody>
      </p:sp>
      <p:sp>
        <p:nvSpPr>
          <p:cNvPr id="38915" name="Rectangle 3"/>
          <p:cNvSpPr>
            <a:spLocks noGrp="1" noChangeArrowheads="1"/>
          </p:cNvSpPr>
          <p:nvPr>
            <p:ph type="body" idx="1"/>
          </p:nvPr>
        </p:nvSpPr>
        <p:spPr>
          <a:xfrm>
            <a:off x="685800" y="1828800"/>
            <a:ext cx="8001000" cy="4114800"/>
          </a:xfrm>
        </p:spPr>
        <p:txBody>
          <a:bodyPr/>
          <a:lstStyle/>
          <a:p>
            <a:pPr eaLnBrk="1" hangingPunct="1">
              <a:lnSpc>
                <a:spcPct val="80000"/>
              </a:lnSpc>
            </a:pPr>
            <a:r>
              <a:rPr lang="en-US" sz="1800" dirty="0" smtClean="0"/>
              <a:t>Test the system under extreme conditions (i.e., </a:t>
            </a:r>
            <a:r>
              <a:rPr lang="en-US" sz="1800" u="sng" dirty="0" smtClean="0"/>
              <a:t>beyond the limits of normal use</a:t>
            </a:r>
            <a:r>
              <a:rPr lang="en-US" sz="1800" dirty="0" smtClean="0"/>
              <a:t>)</a:t>
            </a:r>
          </a:p>
          <a:p>
            <a:pPr eaLnBrk="1" hangingPunct="1">
              <a:lnSpc>
                <a:spcPct val="80000"/>
              </a:lnSpc>
            </a:pPr>
            <a:endParaRPr lang="en-US" sz="1800" dirty="0" smtClean="0"/>
          </a:p>
          <a:p>
            <a:pPr eaLnBrk="1" hangingPunct="1">
              <a:lnSpc>
                <a:spcPct val="80000"/>
              </a:lnSpc>
            </a:pPr>
            <a:r>
              <a:rPr lang="en-US" sz="1800" dirty="0" smtClean="0"/>
              <a:t>Create test cases that demand resources in abnormal quantity, frequency, or volume</a:t>
            </a:r>
          </a:p>
          <a:p>
            <a:pPr lvl="1" eaLnBrk="1" hangingPunct="1">
              <a:lnSpc>
                <a:spcPct val="80000"/>
              </a:lnSpc>
            </a:pPr>
            <a:r>
              <a:rPr lang="en-US" sz="1800" dirty="0" smtClean="0"/>
              <a:t>Low memory conditions</a:t>
            </a:r>
          </a:p>
          <a:p>
            <a:pPr lvl="1" eaLnBrk="1" hangingPunct="1">
              <a:lnSpc>
                <a:spcPct val="80000"/>
              </a:lnSpc>
            </a:pPr>
            <a:r>
              <a:rPr lang="en-US" sz="1800" dirty="0" smtClean="0"/>
              <a:t>Disk faults (read/write failures, full disk, file corruption, etc.)</a:t>
            </a:r>
          </a:p>
          <a:p>
            <a:pPr lvl="1" eaLnBrk="1" hangingPunct="1">
              <a:lnSpc>
                <a:spcPct val="80000"/>
              </a:lnSpc>
            </a:pPr>
            <a:r>
              <a:rPr lang="en-US" sz="1800" dirty="0" smtClean="0"/>
              <a:t>Network faults</a:t>
            </a:r>
          </a:p>
          <a:p>
            <a:pPr lvl="1" eaLnBrk="1" hangingPunct="1">
              <a:lnSpc>
                <a:spcPct val="80000"/>
              </a:lnSpc>
            </a:pPr>
            <a:r>
              <a:rPr lang="en-US" sz="1800" dirty="0" smtClean="0"/>
              <a:t>Unusually high number of requests</a:t>
            </a:r>
          </a:p>
          <a:p>
            <a:pPr lvl="1" eaLnBrk="1" hangingPunct="1">
              <a:lnSpc>
                <a:spcPct val="80000"/>
              </a:lnSpc>
            </a:pPr>
            <a:r>
              <a:rPr lang="en-US" sz="1800" dirty="0" smtClean="0"/>
              <a:t>Unusually large requests or files</a:t>
            </a:r>
          </a:p>
          <a:p>
            <a:pPr lvl="1" eaLnBrk="1" hangingPunct="1">
              <a:lnSpc>
                <a:spcPct val="80000"/>
              </a:lnSpc>
            </a:pPr>
            <a:r>
              <a:rPr lang="en-US" sz="1800" dirty="0" smtClean="0"/>
              <a:t>Unusually high data rates (what happens if the network suddenly becomes ten times faster?)</a:t>
            </a:r>
          </a:p>
          <a:p>
            <a:pPr lvl="1" eaLnBrk="1" hangingPunct="1">
              <a:lnSpc>
                <a:spcPct val="80000"/>
              </a:lnSpc>
            </a:pPr>
            <a:endParaRPr lang="en-US" sz="1800" dirty="0" smtClean="0"/>
          </a:p>
          <a:p>
            <a:pPr eaLnBrk="1" hangingPunct="1">
              <a:lnSpc>
                <a:spcPct val="80000"/>
              </a:lnSpc>
            </a:pPr>
            <a:r>
              <a:rPr lang="en-US" sz="1800" dirty="0" smtClean="0"/>
              <a:t>Even if the system doesn't need to work in such extreme conditions, stress testing is an excellent way to find bugs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457200"/>
            <a:ext cx="7772400" cy="1143000"/>
          </a:xfrm>
        </p:spPr>
        <p:txBody>
          <a:bodyPr/>
          <a:lstStyle/>
          <a:p>
            <a:pPr eaLnBrk="1" hangingPunct="1"/>
            <a:r>
              <a:rPr lang="en-US" smtClean="0"/>
              <a:t>Random Testing</a:t>
            </a:r>
          </a:p>
        </p:txBody>
      </p:sp>
      <p:sp>
        <p:nvSpPr>
          <p:cNvPr id="34819" name="Rectangle 3"/>
          <p:cNvSpPr>
            <a:spLocks noGrp="1" noChangeArrowheads="1"/>
          </p:cNvSpPr>
          <p:nvPr>
            <p:ph type="body" idx="1"/>
          </p:nvPr>
        </p:nvSpPr>
        <p:spPr>
          <a:xfrm>
            <a:off x="685800" y="1676400"/>
            <a:ext cx="8001000" cy="4343400"/>
          </a:xfrm>
        </p:spPr>
        <p:txBody>
          <a:bodyPr/>
          <a:lstStyle/>
          <a:p>
            <a:pPr eaLnBrk="1" hangingPunct="1">
              <a:lnSpc>
                <a:spcPct val="80000"/>
              </a:lnSpc>
            </a:pPr>
            <a:r>
              <a:rPr lang="en-US" sz="1600" dirty="0" smtClean="0"/>
              <a:t>Randomly generate test inputs</a:t>
            </a:r>
          </a:p>
          <a:p>
            <a:pPr lvl="1" eaLnBrk="1" hangingPunct="1">
              <a:lnSpc>
                <a:spcPct val="80000"/>
              </a:lnSpc>
            </a:pPr>
            <a:r>
              <a:rPr lang="en-US" sz="1600" dirty="0" smtClean="0"/>
              <a:t>Could be based on some statistical model</a:t>
            </a:r>
          </a:p>
          <a:p>
            <a:pPr eaLnBrk="1" hangingPunct="1">
              <a:lnSpc>
                <a:spcPct val="80000"/>
              </a:lnSpc>
            </a:pPr>
            <a:endParaRPr lang="en-US" sz="1600" dirty="0" smtClean="0"/>
          </a:p>
          <a:p>
            <a:pPr eaLnBrk="1" hangingPunct="1">
              <a:lnSpc>
                <a:spcPct val="80000"/>
              </a:lnSpc>
            </a:pPr>
            <a:r>
              <a:rPr lang="en-US" sz="1600" dirty="0" smtClean="0"/>
              <a:t>How do you tell if the test case succeeded?</a:t>
            </a:r>
          </a:p>
          <a:p>
            <a:pPr lvl="1" eaLnBrk="1" hangingPunct="1">
              <a:lnSpc>
                <a:spcPct val="80000"/>
              </a:lnSpc>
            </a:pPr>
            <a:r>
              <a:rPr lang="en-US" sz="1600" dirty="0" smtClean="0"/>
              <a:t>Where do the expected results come from?</a:t>
            </a:r>
          </a:p>
          <a:p>
            <a:pPr lvl="1" eaLnBrk="1" hangingPunct="1">
              <a:lnSpc>
                <a:spcPct val="80000"/>
              </a:lnSpc>
            </a:pPr>
            <a:r>
              <a:rPr lang="en-US" sz="1600" dirty="0" smtClean="0"/>
              <a:t>Some type of “oracle” is needed</a:t>
            </a:r>
          </a:p>
          <a:p>
            <a:pPr lvl="1" eaLnBrk="1" hangingPunct="1">
              <a:lnSpc>
                <a:spcPct val="80000"/>
              </a:lnSpc>
            </a:pPr>
            <a:endParaRPr lang="en-US" sz="1600" dirty="0" smtClean="0"/>
          </a:p>
          <a:p>
            <a:pPr eaLnBrk="1" hangingPunct="1">
              <a:lnSpc>
                <a:spcPct val="80000"/>
              </a:lnSpc>
            </a:pPr>
            <a:r>
              <a:rPr lang="en-US" sz="1600" dirty="0" smtClean="0"/>
              <a:t>Expected results could be calculated manually</a:t>
            </a:r>
          </a:p>
          <a:p>
            <a:pPr lvl="1" eaLnBrk="1" hangingPunct="1">
              <a:lnSpc>
                <a:spcPct val="80000"/>
              </a:lnSpc>
            </a:pPr>
            <a:r>
              <a:rPr lang="en-US" sz="1600" dirty="0" smtClean="0"/>
              <a:t>Possible, but lots of work</a:t>
            </a:r>
          </a:p>
          <a:p>
            <a:pPr eaLnBrk="1" hangingPunct="1">
              <a:lnSpc>
                <a:spcPct val="80000"/>
              </a:lnSpc>
            </a:pPr>
            <a:endParaRPr lang="en-US" sz="1600" dirty="0" smtClean="0"/>
          </a:p>
          <a:p>
            <a:pPr eaLnBrk="1" hangingPunct="1">
              <a:lnSpc>
                <a:spcPct val="80000"/>
              </a:lnSpc>
            </a:pPr>
            <a:r>
              <a:rPr lang="en-US" sz="1600" dirty="0" smtClean="0"/>
              <a:t>Automated oracles can often be created to measure characteristics of the system</a:t>
            </a:r>
          </a:p>
          <a:p>
            <a:pPr lvl="1" eaLnBrk="1" hangingPunct="1">
              <a:lnSpc>
                <a:spcPct val="80000"/>
              </a:lnSpc>
            </a:pPr>
            <a:r>
              <a:rPr lang="en-US" sz="1600" dirty="0" smtClean="0"/>
              <a:t>Performance (memory usage, bandwidth, running times, etc.)</a:t>
            </a:r>
          </a:p>
          <a:p>
            <a:pPr lvl="1" eaLnBrk="1" hangingPunct="1">
              <a:lnSpc>
                <a:spcPct val="80000"/>
              </a:lnSpc>
            </a:pPr>
            <a:r>
              <a:rPr lang="en-US" sz="1600" dirty="0" smtClean="0"/>
              <a:t>Did the system crash?</a:t>
            </a:r>
          </a:p>
          <a:p>
            <a:pPr lvl="1" eaLnBrk="1" hangingPunct="1">
              <a:lnSpc>
                <a:spcPct val="80000"/>
              </a:lnSpc>
            </a:pPr>
            <a:r>
              <a:rPr lang="en-US" sz="1600" dirty="0" smtClean="0"/>
              <a:t>Maximum and average user response time under simulated user load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Security Testing</a:t>
            </a:r>
          </a:p>
        </p:txBody>
      </p:sp>
      <p:sp>
        <p:nvSpPr>
          <p:cNvPr id="39939" name="Rectangle 3"/>
          <p:cNvSpPr>
            <a:spLocks noGrp="1" noChangeArrowheads="1"/>
          </p:cNvSpPr>
          <p:nvPr>
            <p:ph type="body" idx="1"/>
          </p:nvPr>
        </p:nvSpPr>
        <p:spPr/>
        <p:txBody>
          <a:bodyPr/>
          <a:lstStyle/>
          <a:p>
            <a:pPr eaLnBrk="1" hangingPunct="1"/>
            <a:r>
              <a:rPr lang="en-US" smtClean="0"/>
              <a:t>Any system that manages sensitive information or performs sensitive functions may become a target for intrusion (i.e., hackers)</a:t>
            </a:r>
          </a:p>
          <a:p>
            <a:pPr eaLnBrk="1" hangingPunct="1"/>
            <a:endParaRPr lang="en-US" smtClean="0"/>
          </a:p>
          <a:p>
            <a:pPr eaLnBrk="1" hangingPunct="1"/>
            <a:r>
              <a:rPr lang="en-US" smtClean="0"/>
              <a:t>How feasible is it to break into the system?</a:t>
            </a:r>
          </a:p>
          <a:p>
            <a:pPr eaLnBrk="1" hangingPunct="1"/>
            <a:r>
              <a:rPr lang="en-US" smtClean="0"/>
              <a:t>Learn the techniques used by hackers</a:t>
            </a:r>
          </a:p>
          <a:p>
            <a:pPr eaLnBrk="1" hangingPunct="1"/>
            <a:r>
              <a:rPr lang="en-US" smtClean="0"/>
              <a:t>Try whatever attacks you can think of</a:t>
            </a:r>
          </a:p>
          <a:p>
            <a:pPr eaLnBrk="1" hangingPunct="1"/>
            <a:r>
              <a:rPr lang="en-US" smtClean="0"/>
              <a:t>Hire a security expert to break into the system</a:t>
            </a:r>
          </a:p>
          <a:p>
            <a:pPr eaLnBrk="1" hangingPunct="1"/>
            <a:endParaRPr lang="en-US" smtClean="0"/>
          </a:p>
          <a:p>
            <a:pPr eaLnBrk="1" hangingPunct="1"/>
            <a:r>
              <a:rPr lang="en-US" smtClean="0"/>
              <a:t>If somebody broke in, what damage could they do?</a:t>
            </a:r>
          </a:p>
          <a:p>
            <a:pPr eaLnBrk="1" hangingPunct="1"/>
            <a:r>
              <a:rPr lang="en-US" smtClean="0"/>
              <a:t>If an authorized user became disgruntled, what damage could they do?</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Usability Testing</a:t>
            </a:r>
          </a:p>
        </p:txBody>
      </p:sp>
      <p:sp>
        <p:nvSpPr>
          <p:cNvPr id="40963" name="Rectangle 3"/>
          <p:cNvSpPr>
            <a:spLocks noGrp="1" noChangeArrowheads="1"/>
          </p:cNvSpPr>
          <p:nvPr>
            <p:ph type="body" idx="1"/>
          </p:nvPr>
        </p:nvSpPr>
        <p:spPr/>
        <p:txBody>
          <a:bodyPr/>
          <a:lstStyle/>
          <a:p>
            <a:pPr eaLnBrk="1" hangingPunct="1">
              <a:lnSpc>
                <a:spcPct val="90000"/>
              </a:lnSpc>
            </a:pPr>
            <a:r>
              <a:rPr lang="en-US" dirty="0" smtClean="0"/>
              <a:t>Is the user interface intuitive, easy to use, organized, logical?</a:t>
            </a:r>
          </a:p>
          <a:p>
            <a:pPr eaLnBrk="1" hangingPunct="1">
              <a:lnSpc>
                <a:spcPct val="90000"/>
              </a:lnSpc>
            </a:pPr>
            <a:r>
              <a:rPr lang="en-US" dirty="0" smtClean="0"/>
              <a:t>Does it frustrate users?</a:t>
            </a:r>
          </a:p>
          <a:p>
            <a:pPr eaLnBrk="1" hangingPunct="1">
              <a:lnSpc>
                <a:spcPct val="90000"/>
              </a:lnSpc>
            </a:pPr>
            <a:r>
              <a:rPr lang="en-US" dirty="0" smtClean="0"/>
              <a:t>Are common tasks simple to do?</a:t>
            </a:r>
          </a:p>
          <a:p>
            <a:pPr eaLnBrk="1" hangingPunct="1">
              <a:lnSpc>
                <a:spcPct val="90000"/>
              </a:lnSpc>
            </a:pPr>
            <a:r>
              <a:rPr lang="en-US" dirty="0" smtClean="0"/>
              <a:t>Does it conform to platform-specific conventions?</a:t>
            </a:r>
          </a:p>
          <a:p>
            <a:pPr eaLnBrk="1" hangingPunct="1">
              <a:lnSpc>
                <a:spcPct val="90000"/>
              </a:lnSpc>
            </a:pPr>
            <a:endParaRPr lang="en-US" dirty="0" smtClean="0"/>
          </a:p>
          <a:p>
            <a:pPr eaLnBrk="1" hangingPunct="1">
              <a:lnSpc>
                <a:spcPct val="90000"/>
              </a:lnSpc>
            </a:pPr>
            <a:r>
              <a:rPr lang="en-US" dirty="0" smtClean="0"/>
              <a:t>Get real users to sit down and use the software to perform some tasks</a:t>
            </a:r>
          </a:p>
          <a:p>
            <a:pPr eaLnBrk="1" hangingPunct="1">
              <a:lnSpc>
                <a:spcPct val="90000"/>
              </a:lnSpc>
            </a:pPr>
            <a:r>
              <a:rPr lang="en-US" smtClean="0"/>
              <a:t>Watch them </a:t>
            </a:r>
            <a:r>
              <a:rPr lang="en-US" dirty="0" smtClean="0"/>
              <a:t>performing the tasks, noting things that seem to give them trouble</a:t>
            </a:r>
          </a:p>
          <a:p>
            <a:pPr eaLnBrk="1" hangingPunct="1">
              <a:lnSpc>
                <a:spcPct val="90000"/>
              </a:lnSpc>
            </a:pPr>
            <a:r>
              <a:rPr lang="en-US" dirty="0" smtClean="0"/>
              <a:t>Get their feedback on the user interface and any suggested improvements</a:t>
            </a:r>
          </a:p>
          <a:p>
            <a:pPr eaLnBrk="1" hangingPunct="1">
              <a:lnSpc>
                <a:spcPct val="90000"/>
              </a:lnSpc>
            </a:pPr>
            <a:endParaRPr lang="en-US" dirty="0" smtClean="0"/>
          </a:p>
          <a:p>
            <a:pPr eaLnBrk="1" hangingPunct="1">
              <a:lnSpc>
                <a:spcPct val="90000"/>
              </a:lnSpc>
            </a:pPr>
            <a:r>
              <a:rPr lang="en-US" dirty="0" smtClean="0"/>
              <a:t>Report bugs for any problems encountered</a:t>
            </a:r>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286125" y="152400"/>
            <a:ext cx="16011525" cy="1143000"/>
          </a:xfrm>
        </p:spPr>
        <p:txBody>
          <a:bodyPr/>
          <a:lstStyle/>
          <a:p>
            <a:pPr eaLnBrk="1" hangingPunct="1"/>
            <a:r>
              <a:rPr lang="en-US" sz="3600" smtClean="0"/>
              <a:t>The Information Domain: </a:t>
            </a:r>
            <a:br>
              <a:rPr lang="en-US" sz="3600" smtClean="0"/>
            </a:br>
            <a:r>
              <a:rPr lang="en-US" sz="3600" smtClean="0"/>
              <a:t>inputs and outputs</a:t>
            </a:r>
          </a:p>
        </p:txBody>
      </p:sp>
      <p:sp>
        <p:nvSpPr>
          <p:cNvPr id="5123" name="Rectangle 3"/>
          <p:cNvSpPr>
            <a:spLocks noGrp="1" noChangeArrowheads="1"/>
          </p:cNvSpPr>
          <p:nvPr>
            <p:ph type="body" sz="half" idx="1"/>
          </p:nvPr>
        </p:nvSpPr>
        <p:spPr>
          <a:xfrm>
            <a:off x="381000" y="1143000"/>
            <a:ext cx="7848600" cy="4114800"/>
          </a:xfrm>
        </p:spPr>
        <p:txBody>
          <a:bodyPr/>
          <a:lstStyle/>
          <a:p>
            <a:pPr eaLnBrk="1" hangingPunct="1"/>
            <a:r>
              <a:rPr lang="en-US" sz="1800" smtClean="0"/>
              <a:t>Inputs</a:t>
            </a:r>
          </a:p>
          <a:p>
            <a:pPr lvl="1" eaLnBrk="1" hangingPunct="1"/>
            <a:r>
              <a:rPr lang="en-US" sz="1800" smtClean="0"/>
              <a:t>Individual input values</a:t>
            </a:r>
          </a:p>
          <a:p>
            <a:pPr lvl="2" eaLnBrk="1" hangingPunct="1"/>
            <a:r>
              <a:rPr lang="en-US" sz="1800" smtClean="0"/>
              <a:t>Try many different values for each individual input</a:t>
            </a:r>
          </a:p>
          <a:p>
            <a:pPr lvl="2" eaLnBrk="1" hangingPunct="1"/>
            <a:endParaRPr lang="en-US" sz="1800" smtClean="0"/>
          </a:p>
          <a:p>
            <a:pPr lvl="1" eaLnBrk="1" hangingPunct="1"/>
            <a:r>
              <a:rPr lang="en-US" sz="1800" smtClean="0"/>
              <a:t>Combinations of inputs</a:t>
            </a:r>
          </a:p>
          <a:p>
            <a:pPr lvl="2" eaLnBrk="1" hangingPunct="1"/>
            <a:r>
              <a:rPr lang="en-US" sz="1800" smtClean="0"/>
              <a:t>Individual inputs are not independent from each other</a:t>
            </a:r>
          </a:p>
          <a:p>
            <a:pPr lvl="2" eaLnBrk="1" hangingPunct="1"/>
            <a:r>
              <a:rPr lang="en-US" sz="1800" smtClean="0"/>
              <a:t>Programs process multiple input values together, not just one at a time</a:t>
            </a:r>
          </a:p>
          <a:p>
            <a:pPr lvl="2" eaLnBrk="1" hangingPunct="1"/>
            <a:r>
              <a:rPr lang="en-US" sz="1800" smtClean="0"/>
              <a:t>Try many different combinations of inputs in order to achieve good coverage of the input domain</a:t>
            </a:r>
          </a:p>
          <a:p>
            <a:pPr lvl="2" eaLnBrk="1" hangingPunct="1"/>
            <a:r>
              <a:rPr lang="en-US" sz="1800" smtClean="0"/>
              <a:t>Vary more than one input at a time to more completely cover the input domain</a:t>
            </a:r>
          </a:p>
          <a:p>
            <a:pPr lvl="2" eaLnBrk="1" hangingPunct="1"/>
            <a:endParaRPr lang="en-US" sz="1800" smtClean="0"/>
          </a:p>
        </p:txBody>
      </p:sp>
      <p:pic>
        <p:nvPicPr>
          <p:cNvPr id="5124" name="Picture 10" descr="cube-cropped"/>
          <p:cNvPicPr>
            <a:picLocks noGrp="1" noChangeAspect="1" noChangeArrowheads="1"/>
          </p:cNvPicPr>
          <p:nvPr>
            <p:ph sz="half" idx="2"/>
          </p:nvPr>
        </p:nvPicPr>
        <p:blipFill>
          <a:blip r:embed="rId3" cstate="print"/>
          <a:srcRect/>
          <a:stretch>
            <a:fillRect/>
          </a:stretch>
        </p:blipFill>
        <p:spPr>
          <a:xfrm>
            <a:off x="2743200" y="4724400"/>
            <a:ext cx="4191000" cy="1752600"/>
          </a:xfr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Recovery Testing</a:t>
            </a:r>
          </a:p>
        </p:txBody>
      </p:sp>
      <p:sp>
        <p:nvSpPr>
          <p:cNvPr id="41987" name="Rectangle 3"/>
          <p:cNvSpPr>
            <a:spLocks noGrp="1" noChangeArrowheads="1"/>
          </p:cNvSpPr>
          <p:nvPr>
            <p:ph type="body" idx="1"/>
          </p:nvPr>
        </p:nvSpPr>
        <p:spPr>
          <a:xfrm>
            <a:off x="685800" y="1981200"/>
            <a:ext cx="7924800" cy="4114800"/>
          </a:xfrm>
        </p:spPr>
        <p:txBody>
          <a:bodyPr/>
          <a:lstStyle/>
          <a:p>
            <a:pPr eaLnBrk="1" hangingPunct="1"/>
            <a:r>
              <a:rPr lang="en-US" smtClean="0"/>
              <a:t>Try turning the power off or otherwise crashing the program at arbitrary points during its execution</a:t>
            </a:r>
          </a:p>
          <a:p>
            <a:pPr lvl="1" eaLnBrk="1" hangingPunct="1"/>
            <a:r>
              <a:rPr lang="en-US" smtClean="0"/>
              <a:t>Does the program come back up correctly when you restart it?</a:t>
            </a:r>
          </a:p>
          <a:p>
            <a:pPr lvl="1" eaLnBrk="1" hangingPunct="1"/>
            <a:r>
              <a:rPr lang="en-US" smtClean="0"/>
              <a:t>Was the program’s persistent data corrupted (files, databases, etc.)?</a:t>
            </a:r>
          </a:p>
          <a:p>
            <a:pPr lvl="1" eaLnBrk="1" hangingPunct="1"/>
            <a:r>
              <a:rPr lang="en-US" smtClean="0"/>
              <a:t>Was the extent of user data loss within acceptable limits?</a:t>
            </a:r>
          </a:p>
          <a:p>
            <a:pPr eaLnBrk="1" hangingPunct="1"/>
            <a:endParaRPr lang="en-US" smtClean="0"/>
          </a:p>
          <a:p>
            <a:pPr eaLnBrk="1" hangingPunct="1"/>
            <a:r>
              <a:rPr lang="en-US" smtClean="0"/>
              <a:t>Can the program recover if its configuration files have been corrupted or deleted?</a:t>
            </a:r>
          </a:p>
          <a:p>
            <a:pPr eaLnBrk="1" hangingPunct="1"/>
            <a:endParaRPr lang="en-US" smtClean="0"/>
          </a:p>
          <a:p>
            <a:pPr eaLnBrk="1" hangingPunct="1"/>
            <a:r>
              <a:rPr lang="en-US" smtClean="0"/>
              <a:t>What about hardware failures?  Does the system need to keep working when its hardware fails?  If so, verify that it does so.</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Configuration Testing</a:t>
            </a:r>
          </a:p>
        </p:txBody>
      </p:sp>
      <p:sp>
        <p:nvSpPr>
          <p:cNvPr id="44035" name="Rectangle 3"/>
          <p:cNvSpPr>
            <a:spLocks noGrp="1" noChangeArrowheads="1"/>
          </p:cNvSpPr>
          <p:nvPr>
            <p:ph type="body" idx="1"/>
          </p:nvPr>
        </p:nvSpPr>
        <p:spPr/>
        <p:txBody>
          <a:bodyPr/>
          <a:lstStyle/>
          <a:p>
            <a:pPr eaLnBrk="1" hangingPunct="1"/>
            <a:r>
              <a:rPr lang="en-US" smtClean="0"/>
              <a:t>Test on all required hardware configurations</a:t>
            </a:r>
          </a:p>
          <a:p>
            <a:pPr lvl="1" eaLnBrk="1" hangingPunct="1"/>
            <a:r>
              <a:rPr lang="en-US" smtClean="0"/>
              <a:t>CPU, memory, disk, graphics card, network card, etc.</a:t>
            </a:r>
          </a:p>
          <a:p>
            <a:pPr eaLnBrk="1" hangingPunct="1"/>
            <a:endParaRPr lang="en-US" smtClean="0"/>
          </a:p>
          <a:p>
            <a:pPr eaLnBrk="1" hangingPunct="1"/>
            <a:r>
              <a:rPr lang="en-US" smtClean="0"/>
              <a:t>Test on all required operating systems and versions thereof</a:t>
            </a:r>
          </a:p>
          <a:p>
            <a:pPr lvl="1" eaLnBrk="1" hangingPunct="1"/>
            <a:r>
              <a:rPr lang="en-US" smtClean="0"/>
              <a:t>Virtualization technologies such as VMWare and Virtual PC are very helpful for this</a:t>
            </a:r>
          </a:p>
          <a:p>
            <a:pPr eaLnBrk="1" hangingPunct="1"/>
            <a:endParaRPr lang="en-US" smtClean="0"/>
          </a:p>
          <a:p>
            <a:pPr eaLnBrk="1" hangingPunct="1"/>
            <a:r>
              <a:rPr lang="en-US" smtClean="0"/>
              <a:t>Test as many Hardware/OS combinations as you can</a:t>
            </a:r>
          </a:p>
          <a:p>
            <a:pPr eaLnBrk="1" hangingPunct="1"/>
            <a:endParaRPr lang="en-US" smtClean="0"/>
          </a:p>
          <a:p>
            <a:pPr eaLnBrk="1" hangingPunct="1"/>
            <a:r>
              <a:rPr lang="en-US" smtClean="0"/>
              <a:t>Test installation programs and procedures on all relevant configurations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Compatibility Testing</a:t>
            </a:r>
          </a:p>
        </p:txBody>
      </p:sp>
      <p:sp>
        <p:nvSpPr>
          <p:cNvPr id="45059" name="Rectangle 3"/>
          <p:cNvSpPr>
            <a:spLocks noGrp="1" noChangeArrowheads="1"/>
          </p:cNvSpPr>
          <p:nvPr>
            <p:ph type="body" idx="1"/>
          </p:nvPr>
        </p:nvSpPr>
        <p:spPr/>
        <p:txBody>
          <a:bodyPr/>
          <a:lstStyle/>
          <a:p>
            <a:pPr eaLnBrk="1" hangingPunct="1"/>
            <a:r>
              <a:rPr lang="en-US" smtClean="0"/>
              <a:t>Test to make sure the program is compatible with other programs it is supposed to work with</a:t>
            </a:r>
          </a:p>
          <a:p>
            <a:pPr eaLnBrk="1" hangingPunct="1"/>
            <a:endParaRPr lang="en-US" smtClean="0"/>
          </a:p>
          <a:p>
            <a:pPr eaLnBrk="1" hangingPunct="1"/>
            <a:r>
              <a:rPr lang="en-US" smtClean="0"/>
              <a:t>Ex: Can Word 12.0 load files created with Word 11.0?</a:t>
            </a:r>
          </a:p>
          <a:p>
            <a:pPr eaLnBrk="1" hangingPunct="1"/>
            <a:r>
              <a:rPr lang="en-US" smtClean="0"/>
              <a:t>Ex: "Save As… Word, Word Perfect, PDF, HTML, Plain Text"</a:t>
            </a:r>
          </a:p>
          <a:p>
            <a:pPr eaLnBrk="1" hangingPunct="1"/>
            <a:r>
              <a:rPr lang="en-US" smtClean="0"/>
              <a:t>Ex: "This program is compatible with Internet Explorer and Firefox"</a:t>
            </a:r>
          </a:p>
          <a:p>
            <a:pPr eaLnBrk="1" hangingPunct="1"/>
            <a:endParaRPr lang="en-US" smtClean="0"/>
          </a:p>
          <a:p>
            <a:pPr eaLnBrk="1" hangingPunct="1"/>
            <a:r>
              <a:rPr lang="en-US" smtClean="0"/>
              <a:t>Test all compatibility requirements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Documentation Testing</a:t>
            </a:r>
          </a:p>
        </p:txBody>
      </p:sp>
      <p:sp>
        <p:nvSpPr>
          <p:cNvPr id="43011" name="Rectangle 3"/>
          <p:cNvSpPr>
            <a:spLocks noGrp="1" noChangeArrowheads="1"/>
          </p:cNvSpPr>
          <p:nvPr>
            <p:ph type="body" idx="1"/>
          </p:nvPr>
        </p:nvSpPr>
        <p:spPr/>
        <p:txBody>
          <a:bodyPr/>
          <a:lstStyle/>
          <a:p>
            <a:pPr eaLnBrk="1" hangingPunct="1"/>
            <a:r>
              <a:rPr lang="en-US" smtClean="0"/>
              <a:t>Test all instructions given in the documentation to ensure their completeness and accuracy</a:t>
            </a:r>
          </a:p>
          <a:p>
            <a:pPr eaLnBrk="1" hangingPunct="1"/>
            <a:endParaRPr lang="en-US" smtClean="0"/>
          </a:p>
          <a:p>
            <a:pPr eaLnBrk="1" hangingPunct="1"/>
            <a:r>
              <a:rPr lang="en-US" smtClean="0"/>
              <a:t>For example, “How To ...” instructions are sometimes not updated to reflect changes in the user interface</a:t>
            </a:r>
          </a:p>
          <a:p>
            <a:pPr eaLnBrk="1" hangingPunct="1"/>
            <a:endParaRPr lang="en-US" smtClean="0"/>
          </a:p>
          <a:p>
            <a:pPr eaLnBrk="1" hangingPunct="1"/>
            <a:r>
              <a:rPr lang="en-US" smtClean="0"/>
              <a:t>Test user documentation on real users to ensure it is clear and complete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600" smtClean="0"/>
              <a:t>The Information Domain: </a:t>
            </a:r>
            <a:br>
              <a:rPr lang="en-US" sz="3600" smtClean="0"/>
            </a:br>
            <a:r>
              <a:rPr lang="en-US" sz="3600" smtClean="0"/>
              <a:t>inputs and outputs</a:t>
            </a:r>
          </a:p>
        </p:txBody>
      </p:sp>
      <p:sp>
        <p:nvSpPr>
          <p:cNvPr id="6147" name="Rectangle 3"/>
          <p:cNvSpPr>
            <a:spLocks noGrp="1" noChangeArrowheads="1"/>
          </p:cNvSpPr>
          <p:nvPr>
            <p:ph type="body" idx="1"/>
          </p:nvPr>
        </p:nvSpPr>
        <p:spPr/>
        <p:txBody>
          <a:bodyPr/>
          <a:lstStyle/>
          <a:p>
            <a:pPr eaLnBrk="1" hangingPunct="1"/>
            <a:r>
              <a:rPr lang="en-US" smtClean="0"/>
              <a:t>Inputs (continued)</a:t>
            </a:r>
          </a:p>
          <a:p>
            <a:pPr lvl="1" eaLnBrk="1" hangingPunct="1"/>
            <a:r>
              <a:rPr lang="en-US" smtClean="0"/>
              <a:t>Ordering and Timing of inputs</a:t>
            </a:r>
          </a:p>
          <a:p>
            <a:pPr lvl="1" eaLnBrk="1" hangingPunct="1"/>
            <a:r>
              <a:rPr lang="en-US" smtClean="0"/>
              <a:t>In addition to the particular combination of input values chosen, the ordering and timing of the inputs can also make a difference</a:t>
            </a:r>
          </a:p>
          <a:p>
            <a:pPr lvl="2" eaLnBrk="1" hangingPunct="1"/>
            <a:endParaRPr lang="en-US" smtClean="0"/>
          </a:p>
          <a:p>
            <a:pPr eaLnBrk="1" hangingPunct="1"/>
            <a:r>
              <a:rPr lang="en-US" smtClean="0"/>
              <a:t>Outputs</a:t>
            </a:r>
          </a:p>
          <a:p>
            <a:pPr lvl="1" eaLnBrk="1" hangingPunct="1"/>
            <a:r>
              <a:rPr lang="en-US" smtClean="0"/>
              <a:t>In addition to covering the input domain, make sure your tests thoroughly cover the output domain</a:t>
            </a:r>
          </a:p>
          <a:p>
            <a:pPr lvl="1" eaLnBrk="1" hangingPunct="1"/>
            <a:r>
              <a:rPr lang="en-US" smtClean="0"/>
              <a:t>What are the legal output values?</a:t>
            </a:r>
          </a:p>
          <a:p>
            <a:pPr lvl="1" eaLnBrk="1" hangingPunct="1"/>
            <a:r>
              <a:rPr lang="en-US" smtClean="0"/>
              <a:t>Is it possible to select inputs that produce invalid outputs?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600" smtClean="0"/>
              <a:t>The Information Domain: </a:t>
            </a:r>
            <a:br>
              <a:rPr lang="en-US" sz="3600" smtClean="0"/>
            </a:br>
            <a:r>
              <a:rPr lang="en-US" sz="3600" smtClean="0"/>
              <a:t>inputs and outputs</a:t>
            </a:r>
          </a:p>
        </p:txBody>
      </p:sp>
      <p:sp>
        <p:nvSpPr>
          <p:cNvPr id="7171" name="Rectangle 3"/>
          <p:cNvSpPr>
            <a:spLocks noGrp="1" noChangeArrowheads="1"/>
          </p:cNvSpPr>
          <p:nvPr>
            <p:ph type="body" idx="1"/>
          </p:nvPr>
        </p:nvSpPr>
        <p:spPr/>
        <p:txBody>
          <a:bodyPr/>
          <a:lstStyle/>
          <a:p>
            <a:pPr eaLnBrk="1" hangingPunct="1">
              <a:lnSpc>
                <a:spcPct val="90000"/>
              </a:lnSpc>
            </a:pPr>
            <a:r>
              <a:rPr lang="en-US" sz="1600" smtClean="0"/>
              <a:t>Defining the input domain</a:t>
            </a:r>
          </a:p>
          <a:p>
            <a:pPr lvl="1" eaLnBrk="1" hangingPunct="1">
              <a:lnSpc>
                <a:spcPct val="90000"/>
              </a:lnSpc>
            </a:pPr>
            <a:r>
              <a:rPr lang="en-US" sz="1600" smtClean="0"/>
              <a:t>Boolean value</a:t>
            </a:r>
          </a:p>
          <a:p>
            <a:pPr lvl="2" eaLnBrk="1" hangingPunct="1">
              <a:lnSpc>
                <a:spcPct val="90000"/>
              </a:lnSpc>
            </a:pPr>
            <a:r>
              <a:rPr lang="en-US" sz="1600" smtClean="0"/>
              <a:t>T or F</a:t>
            </a:r>
          </a:p>
          <a:p>
            <a:pPr lvl="1" eaLnBrk="1" hangingPunct="1">
              <a:lnSpc>
                <a:spcPct val="90000"/>
              </a:lnSpc>
            </a:pPr>
            <a:r>
              <a:rPr lang="en-US" sz="1600" smtClean="0"/>
              <a:t>Numeric value in a particular range</a:t>
            </a:r>
          </a:p>
          <a:p>
            <a:pPr lvl="2" eaLnBrk="1" hangingPunct="1">
              <a:lnSpc>
                <a:spcPct val="90000"/>
              </a:lnSpc>
            </a:pPr>
            <a:r>
              <a:rPr lang="en-US" sz="1600" smtClean="0"/>
              <a:t>99 &lt;= N &lt;= 99</a:t>
            </a:r>
          </a:p>
          <a:p>
            <a:pPr lvl="2" eaLnBrk="1" hangingPunct="1">
              <a:lnSpc>
                <a:spcPct val="90000"/>
              </a:lnSpc>
            </a:pPr>
            <a:r>
              <a:rPr lang="en-US" sz="1600" smtClean="0"/>
              <a:t>Integer, Floating point</a:t>
            </a:r>
          </a:p>
          <a:p>
            <a:pPr lvl="1" eaLnBrk="1" hangingPunct="1">
              <a:lnSpc>
                <a:spcPct val="90000"/>
              </a:lnSpc>
            </a:pPr>
            <a:r>
              <a:rPr lang="en-US" sz="1600" smtClean="0"/>
              <a:t>One of a fixed set of enumerated values</a:t>
            </a:r>
          </a:p>
          <a:p>
            <a:pPr lvl="2" eaLnBrk="1" hangingPunct="1">
              <a:lnSpc>
                <a:spcPct val="90000"/>
              </a:lnSpc>
            </a:pPr>
            <a:r>
              <a:rPr lang="en-US" sz="1600" smtClean="0"/>
              <a:t>{Jan, Feb, Mar, …}</a:t>
            </a:r>
          </a:p>
          <a:p>
            <a:pPr lvl="2" eaLnBrk="1" hangingPunct="1">
              <a:lnSpc>
                <a:spcPct val="90000"/>
              </a:lnSpc>
            </a:pPr>
            <a:r>
              <a:rPr lang="en-US" sz="1600" smtClean="0"/>
              <a:t>{Visa, MasterCard, Discover, …}</a:t>
            </a:r>
          </a:p>
          <a:p>
            <a:pPr lvl="1" eaLnBrk="1" hangingPunct="1">
              <a:lnSpc>
                <a:spcPct val="90000"/>
              </a:lnSpc>
            </a:pPr>
            <a:r>
              <a:rPr lang="en-US" sz="1600" smtClean="0"/>
              <a:t>Formatted strings</a:t>
            </a:r>
          </a:p>
          <a:p>
            <a:pPr lvl="2" eaLnBrk="1" hangingPunct="1">
              <a:lnSpc>
                <a:spcPct val="90000"/>
              </a:lnSpc>
            </a:pPr>
            <a:r>
              <a:rPr lang="en-US" sz="1600" smtClean="0"/>
              <a:t>Phone numbers</a:t>
            </a:r>
          </a:p>
          <a:p>
            <a:pPr lvl="2" eaLnBrk="1" hangingPunct="1">
              <a:lnSpc>
                <a:spcPct val="90000"/>
              </a:lnSpc>
            </a:pPr>
            <a:r>
              <a:rPr lang="en-US" sz="1600" smtClean="0"/>
              <a:t>File names</a:t>
            </a:r>
          </a:p>
          <a:p>
            <a:pPr lvl="2" eaLnBrk="1" hangingPunct="1">
              <a:lnSpc>
                <a:spcPct val="90000"/>
              </a:lnSpc>
            </a:pPr>
            <a:r>
              <a:rPr lang="en-US" sz="1600" smtClean="0"/>
              <a:t>URLs</a:t>
            </a:r>
          </a:p>
          <a:p>
            <a:pPr lvl="2" eaLnBrk="1" hangingPunct="1">
              <a:lnSpc>
                <a:spcPct val="90000"/>
              </a:lnSpc>
            </a:pPr>
            <a:r>
              <a:rPr lang="en-US" sz="1600" smtClean="0"/>
              <a:t>Credit card numbers</a:t>
            </a:r>
          </a:p>
          <a:p>
            <a:pPr lvl="2" eaLnBrk="1" hangingPunct="1">
              <a:lnSpc>
                <a:spcPct val="90000"/>
              </a:lnSpc>
            </a:pPr>
            <a:r>
              <a:rPr lang="en-US" sz="1600" smtClean="0"/>
              <a:t>Regular expressions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Equivalence Partitioning</a:t>
            </a:r>
          </a:p>
        </p:txBody>
      </p:sp>
      <p:sp>
        <p:nvSpPr>
          <p:cNvPr id="8195" name="Rectangle 3"/>
          <p:cNvSpPr>
            <a:spLocks noGrp="1" noChangeArrowheads="1"/>
          </p:cNvSpPr>
          <p:nvPr>
            <p:ph type="body" idx="1"/>
          </p:nvPr>
        </p:nvSpPr>
        <p:spPr/>
        <p:txBody>
          <a:bodyPr/>
          <a:lstStyle/>
          <a:p>
            <a:pPr eaLnBrk="1" hangingPunct="1"/>
            <a:r>
              <a:rPr lang="en-US" smtClean="0"/>
              <a:t>Consider all of the possible values for a single input (i.e., the input's domain)</a:t>
            </a:r>
          </a:p>
          <a:p>
            <a:pPr eaLnBrk="1" hangingPunct="1"/>
            <a:endParaRPr lang="en-US" smtClean="0"/>
          </a:p>
          <a:p>
            <a:pPr eaLnBrk="1" hangingPunct="1"/>
            <a:r>
              <a:rPr lang="en-US" smtClean="0"/>
              <a:t>Frequently the domain is so large that you can't test all possible values</a:t>
            </a:r>
          </a:p>
          <a:p>
            <a:pPr eaLnBrk="1" hangingPunct="1"/>
            <a:endParaRPr lang="en-US" smtClean="0"/>
          </a:p>
          <a:p>
            <a:pPr eaLnBrk="1" hangingPunct="1"/>
            <a:r>
              <a:rPr lang="en-US" smtClean="0"/>
              <a:t>You have to select a relatively small number of values to actually test</a:t>
            </a:r>
          </a:p>
          <a:p>
            <a:pPr eaLnBrk="1" hangingPunct="1"/>
            <a:endParaRPr lang="en-US" smtClean="0"/>
          </a:p>
          <a:p>
            <a:pPr eaLnBrk="1" hangingPunct="1"/>
            <a:r>
              <a:rPr lang="en-US" smtClean="0"/>
              <a:t>Which values should you choose?</a:t>
            </a:r>
          </a:p>
          <a:p>
            <a:pPr eaLnBrk="1" hangingPunct="1"/>
            <a:endParaRPr lang="en-US" smtClean="0"/>
          </a:p>
          <a:p>
            <a:pPr eaLnBrk="1" hangingPunct="1"/>
            <a:r>
              <a:rPr lang="en-US" smtClean="0"/>
              <a:t>Equivalence partitioning helps answer this question</a:t>
            </a:r>
          </a:p>
          <a:p>
            <a:pPr eaLnBrk="1" hangingPunct="1"/>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Equivalence Partitioning</a:t>
            </a:r>
          </a:p>
        </p:txBody>
      </p:sp>
      <p:sp>
        <p:nvSpPr>
          <p:cNvPr id="9219" name="Rectangle 3"/>
          <p:cNvSpPr>
            <a:spLocks noGrp="1" noChangeArrowheads="1"/>
          </p:cNvSpPr>
          <p:nvPr>
            <p:ph type="body" idx="1"/>
          </p:nvPr>
        </p:nvSpPr>
        <p:spPr/>
        <p:txBody>
          <a:bodyPr/>
          <a:lstStyle/>
          <a:p>
            <a:pPr eaLnBrk="1" hangingPunct="1"/>
            <a:r>
              <a:rPr lang="en-US" smtClean="0"/>
              <a:t>Partition the input's domain into "equivalence classes"</a:t>
            </a:r>
          </a:p>
          <a:p>
            <a:pPr eaLnBrk="1" hangingPunct="1"/>
            <a:endParaRPr lang="en-US" smtClean="0"/>
          </a:p>
          <a:p>
            <a:pPr eaLnBrk="1" hangingPunct="1"/>
            <a:r>
              <a:rPr lang="en-US" smtClean="0"/>
              <a:t>Each equivalence class contains a set of "equivalent" values</a:t>
            </a:r>
          </a:p>
          <a:p>
            <a:pPr eaLnBrk="1" hangingPunct="1"/>
            <a:endParaRPr lang="en-US" smtClean="0"/>
          </a:p>
          <a:p>
            <a:pPr eaLnBrk="1" hangingPunct="1"/>
            <a:r>
              <a:rPr lang="en-US" smtClean="0"/>
              <a:t>Two values are considered to be equivalent if we expect the program to process them both in the same way</a:t>
            </a:r>
          </a:p>
          <a:p>
            <a:pPr eaLnBrk="1" hangingPunct="1"/>
            <a:endParaRPr lang="en-US" smtClean="0"/>
          </a:p>
          <a:p>
            <a:pPr eaLnBrk="1" hangingPunct="1"/>
            <a:r>
              <a:rPr lang="en-US" smtClean="0"/>
              <a:t>If you expect the program to process two values in the same way, only test one of them, thus reducing the number of test cases you have to run</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val 4"/>
          <p:cNvSpPr>
            <a:spLocks noChangeArrowheads="1"/>
          </p:cNvSpPr>
          <p:nvPr/>
        </p:nvSpPr>
        <p:spPr bwMode="auto">
          <a:xfrm>
            <a:off x="2590800" y="2667000"/>
            <a:ext cx="4038600" cy="3733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0243" name="Line 5"/>
          <p:cNvSpPr>
            <a:spLocks noChangeShapeType="1"/>
          </p:cNvSpPr>
          <p:nvPr/>
        </p:nvSpPr>
        <p:spPr bwMode="auto">
          <a:xfrm>
            <a:off x="4267200" y="2667000"/>
            <a:ext cx="0" cy="3733800"/>
          </a:xfrm>
          <a:prstGeom prst="line">
            <a:avLst/>
          </a:prstGeom>
          <a:noFill/>
          <a:ln w="38100">
            <a:solidFill>
              <a:srgbClr val="FFFF00"/>
            </a:solidFill>
            <a:round/>
            <a:headEnd/>
            <a:tailEnd/>
          </a:ln>
        </p:spPr>
        <p:txBody>
          <a:bodyPr/>
          <a:lstStyle/>
          <a:p>
            <a:endParaRPr lang="en-US"/>
          </a:p>
        </p:txBody>
      </p:sp>
      <p:sp>
        <p:nvSpPr>
          <p:cNvPr id="10244" name="Text Box 6"/>
          <p:cNvSpPr txBox="1">
            <a:spLocks noChangeArrowheads="1"/>
          </p:cNvSpPr>
          <p:nvPr/>
        </p:nvSpPr>
        <p:spPr bwMode="auto">
          <a:xfrm>
            <a:off x="4876800" y="4114800"/>
            <a:ext cx="860425" cy="457200"/>
          </a:xfrm>
          <a:prstGeom prst="rect">
            <a:avLst/>
          </a:prstGeom>
          <a:noFill/>
          <a:ln w="9525">
            <a:noFill/>
            <a:miter lim="800000"/>
            <a:headEnd/>
            <a:tailEnd/>
          </a:ln>
        </p:spPr>
        <p:txBody>
          <a:bodyPr wrap="none">
            <a:spAutoFit/>
          </a:bodyPr>
          <a:lstStyle/>
          <a:p>
            <a:r>
              <a:rPr lang="en-US"/>
              <a:t>Valid</a:t>
            </a:r>
          </a:p>
        </p:txBody>
      </p:sp>
      <p:sp>
        <p:nvSpPr>
          <p:cNvPr id="10245" name="Text Box 7"/>
          <p:cNvSpPr txBox="1">
            <a:spLocks noChangeArrowheads="1"/>
          </p:cNvSpPr>
          <p:nvPr/>
        </p:nvSpPr>
        <p:spPr bwMode="auto">
          <a:xfrm>
            <a:off x="3048000" y="4114800"/>
            <a:ext cx="1046163" cy="457200"/>
          </a:xfrm>
          <a:prstGeom prst="rect">
            <a:avLst/>
          </a:prstGeom>
          <a:noFill/>
          <a:ln w="9525">
            <a:noFill/>
            <a:miter lim="800000"/>
            <a:headEnd/>
            <a:tailEnd/>
          </a:ln>
        </p:spPr>
        <p:txBody>
          <a:bodyPr wrap="none">
            <a:spAutoFit/>
          </a:bodyPr>
          <a:lstStyle/>
          <a:p>
            <a:r>
              <a:rPr lang="en-US"/>
              <a:t>Invalid</a:t>
            </a:r>
          </a:p>
        </p:txBody>
      </p:sp>
      <p:sp>
        <p:nvSpPr>
          <p:cNvPr id="10246" name="Rectangle 8"/>
          <p:cNvSpPr>
            <a:spLocks noGrp="1" noChangeArrowheads="1"/>
          </p:cNvSpPr>
          <p:nvPr>
            <p:ph type="title"/>
          </p:nvPr>
        </p:nvSpPr>
        <p:spPr/>
        <p:txBody>
          <a:bodyPr/>
          <a:lstStyle/>
          <a:p>
            <a:pPr eaLnBrk="1" hangingPunct="1"/>
            <a:r>
              <a:rPr lang="en-US" smtClean="0"/>
              <a:t>Equivalence Partitioning</a:t>
            </a:r>
          </a:p>
        </p:txBody>
      </p:sp>
      <p:sp>
        <p:nvSpPr>
          <p:cNvPr id="10247" name="Rectangle 9"/>
          <p:cNvSpPr>
            <a:spLocks noGrp="1" noChangeArrowheads="1"/>
          </p:cNvSpPr>
          <p:nvPr>
            <p:ph type="body" idx="1"/>
          </p:nvPr>
        </p:nvSpPr>
        <p:spPr>
          <a:xfrm>
            <a:off x="685800" y="1981200"/>
            <a:ext cx="7772400" cy="838200"/>
          </a:xfrm>
        </p:spPr>
        <p:txBody>
          <a:bodyPr/>
          <a:lstStyle/>
          <a:p>
            <a:pPr eaLnBrk="1" hangingPunct="1"/>
            <a:r>
              <a:rPr lang="en-US" smtClean="0"/>
              <a:t>First-level partitioning: Valid vs. Invalid values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19833</TotalTime>
  <Words>3021</Words>
  <Application>Microsoft Office PowerPoint</Application>
  <PresentationFormat>On-screen Show (4:3)</PresentationFormat>
  <Paragraphs>532</Paragraphs>
  <Slides>43</Slides>
  <Notes>43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Default Design</vt:lpstr>
      <vt:lpstr>Black Box Testing</vt:lpstr>
      <vt:lpstr>Black Box Testing</vt:lpstr>
      <vt:lpstr>Black Box Testing</vt:lpstr>
      <vt:lpstr>The Information Domain:  inputs and outputs</vt:lpstr>
      <vt:lpstr>The Information Domain:  inputs and outputs</vt:lpstr>
      <vt:lpstr>The Information Domain:  inputs and outputs</vt:lpstr>
      <vt:lpstr>Equivalence Partitioning</vt:lpstr>
      <vt:lpstr>Equivalence Partitioning</vt:lpstr>
      <vt:lpstr>Equivalence Partitioning</vt:lpstr>
      <vt:lpstr>Equivalence Partitioning</vt:lpstr>
      <vt:lpstr>Equivalence Partitioning</vt:lpstr>
      <vt:lpstr>Equivalence Partitioning</vt:lpstr>
      <vt:lpstr>Equivalence Partitioning - examples</vt:lpstr>
      <vt:lpstr>Equivalence Partitioning - examples</vt:lpstr>
      <vt:lpstr>Equivalence Partitioning - examples</vt:lpstr>
      <vt:lpstr>Equivalence Partitioning - examples</vt:lpstr>
      <vt:lpstr>Equivalence Partitioning - examples</vt:lpstr>
      <vt:lpstr>Boundary Value Analysis</vt:lpstr>
      <vt:lpstr>Boundary Value Analysis</vt:lpstr>
      <vt:lpstr>Boundary Value Analysis - examples</vt:lpstr>
      <vt:lpstr>Boundary Value Analysis - examples</vt:lpstr>
      <vt:lpstr>Boundary Value Analysis - examples</vt:lpstr>
      <vt:lpstr>Boundary Value Analysis - examples</vt:lpstr>
      <vt:lpstr>Testing combinations of inputs</vt:lpstr>
      <vt:lpstr>Testing combinations of inputs</vt:lpstr>
      <vt:lpstr>Testing combinations of inputs</vt:lpstr>
      <vt:lpstr>Mainstream usage testing</vt:lpstr>
      <vt:lpstr>More black box testing examples</vt:lpstr>
      <vt:lpstr>Error Guessing</vt:lpstr>
      <vt:lpstr>State Transition testing</vt:lpstr>
      <vt:lpstr>State Transition testing</vt:lpstr>
      <vt:lpstr>Comparison Testing</vt:lpstr>
      <vt:lpstr>Testing for race conditions and other timing dependencies</vt:lpstr>
      <vt:lpstr>Performance Testing</vt:lpstr>
      <vt:lpstr>Limit Testing</vt:lpstr>
      <vt:lpstr>Stress Testing</vt:lpstr>
      <vt:lpstr>Random Testing</vt:lpstr>
      <vt:lpstr>Security Testing</vt:lpstr>
      <vt:lpstr>Usability Testing</vt:lpstr>
      <vt:lpstr>Recovery Testing</vt:lpstr>
      <vt:lpstr>Configuration Testing</vt:lpstr>
      <vt:lpstr>Compatibility Testing</vt:lpstr>
      <vt:lpstr>Documentation Testing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rodham</dc:creator>
  <cp:lastModifiedBy>rodham</cp:lastModifiedBy>
  <cp:revision>889</cp:revision>
  <dcterms:created xsi:type="dcterms:W3CDTF">1601-01-01T00:00:00Z</dcterms:created>
  <dcterms:modified xsi:type="dcterms:W3CDTF">2012-10-26T20:34:21Z</dcterms:modified>
</cp:coreProperties>
</file>