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4" r:id="rId3"/>
    <p:sldId id="273" r:id="rId4"/>
    <p:sldId id="274" r:id="rId5"/>
    <p:sldId id="272" r:id="rId6"/>
    <p:sldId id="278" r:id="rId7"/>
    <p:sldId id="275" r:id="rId8"/>
    <p:sldId id="276" r:id="rId9"/>
    <p:sldId id="279" r:id="rId10"/>
    <p:sldId id="258" r:id="rId11"/>
    <p:sldId id="259" r:id="rId12"/>
    <p:sldId id="263" r:id="rId13"/>
    <p:sldId id="257" r:id="rId14"/>
    <p:sldId id="261" r:id="rId15"/>
    <p:sldId id="262" r:id="rId16"/>
    <p:sldId id="270" r:id="rId17"/>
    <p:sldId id="271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6" autoAdjust="0"/>
    <p:restoredTop sz="90664" autoAdjust="0"/>
  </p:normalViewPr>
  <p:slideViewPr>
    <p:cSldViewPr>
      <p:cViewPr varScale="1">
        <p:scale>
          <a:sx n="106" d="100"/>
          <a:sy n="106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8ECDDD-8F89-40FA-8B51-DBD28E3437F8}" type="datetimeFigureOut">
              <a:rPr lang="en-US"/>
              <a:pPr>
                <a:defRPr/>
              </a:pPr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42D3EB-DDF8-4DD3-A3FB-97F4CFD0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4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73855-A86E-47D5-B72E-A7DFE69C8B3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05626-1BD8-4E1C-A123-885E1E5F9CA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60A656-03DB-45BC-BAE5-96F28D50DC4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BE3B3-96DF-4E67-A51A-8EBBD0D4D01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6F310A-381C-4106-9245-312B641B0E3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623C9C-48FE-4439-B40C-5D212975662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04F014-1853-4D47-8734-A3DBE2FB807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1CDE1A-EC4B-44B4-91FE-24A7F5080459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C709-40DC-490F-A98E-600B3126010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C7D769-3B8F-4BA4-B470-2BBA423D29F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1B70DF-4D7F-48AE-A478-80DDBB3CE13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99947-7B4C-4C0E-A872-84866A04FBD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A20DFF-200B-4277-8016-9F155063353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6A8ED8-00CB-47FE-A26A-39BF38D718B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E166C2-E79E-45B1-BA78-675ACEEF6AB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8CF574-463F-4150-A309-19FCA417BB2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06322-6944-43D4-A17E-FDAF731E9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D7558-7EFC-4004-A2F1-D8630BF56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3F6D4-5CD0-4FE2-BDC5-C20FB079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4E89-179B-494A-BE4A-46DBA334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8ED5-7271-40A6-8E9C-B5B8B88F4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AE17-9667-4D53-998E-165A8BF43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DC89-BAEC-4F69-A414-666A6CABE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6F147-FD25-4D5A-9538-D25CF1BA7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446B3-E85E-4C6F-B555-81CDDE8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C5FD-35AE-4F07-AA80-069DCA07A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8528-FE8C-4CE8-AF57-3C471A3AA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8FD80A-77A7-411D-8CCF-92A488BB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Software Quality Assurance &amp; Testing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524000" y="38100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Sources: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Code Complete, 2</a:t>
            </a:r>
            <a:r>
              <a:rPr lang="en-US" sz="1400" baseline="30000"/>
              <a:t>nd</a:t>
            </a:r>
            <a:r>
              <a:rPr lang="en-US" sz="1400"/>
              <a:t> Ed., Steve McConnell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Software Engineering, 5</a:t>
            </a:r>
            <a:r>
              <a:rPr lang="en-US" sz="1400" baseline="30000"/>
              <a:t>th</a:t>
            </a:r>
            <a:r>
              <a:rPr lang="en-US" sz="1400"/>
              <a:t> Ed., Roger Pressman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/>
              <a:t>Testing Computer Software, 2</a:t>
            </a:r>
            <a:r>
              <a:rPr lang="en-US" sz="1400" baseline="30000"/>
              <a:t>nd</a:t>
            </a:r>
            <a:r>
              <a:rPr lang="en-US" sz="1400"/>
              <a:t> Ed., Cem Kaner, et. Al.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the process of detecting errors by running the actual software and verifying that it works as it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Test cases, Expected results, Actual results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Testing is by far the most popular QA activity (but not the most effective)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Formal technical reviews are cheaper and more effective than testing, but are often ignored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Research has shown that all forms of testing combined usually find less than 60% of the errors present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 typical project might expend 50% of its resources on testing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Exhaustively testing software is not feasible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possible input combinations is effectively infinite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number of unique paths through the code is effectively infinite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You might not live long enough to exhaustively test a non-trivial software system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We must do partial testing because we only have enough resources (time and money) to run relatively few test cases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Partial testing can never prove the absence of defects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If the system passes all your test cases, there could still be defects, you just need more or better test cases to find them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Effective testing lies in intelligently choosing the relatively few test cases that will actually be executed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all requirements and features defined in the requirements spec. and functional spec.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Focus on scenarios that users are likely to encounter in practice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cases should not be redundant (i.e., each one should follow a different path through the code)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the program’s design and code to find potential weak areas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Analyze all points at which data enters the system and look for ways to attack it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Code coverage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Approaches for test case design are generally divided into two broad categories: Black Box Testing and White Box Testing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Black Box Testing</a:t>
            </a:r>
          </a:p>
          <a:p>
            <a:pPr lvl="1" eaLnBrk="1" hangingPunct="1"/>
            <a:r>
              <a:rPr lang="en-US" sz="1800" smtClean="0"/>
              <a:t>The tester has limited knowledge of the inner workings of the item being tested</a:t>
            </a:r>
          </a:p>
          <a:p>
            <a:pPr lvl="1" eaLnBrk="1" hangingPunct="1"/>
            <a:r>
              <a:rPr lang="en-US" sz="1800" smtClean="0"/>
              <a:t>Test cases are based on the specification of the item's external behavior</a:t>
            </a:r>
          </a:p>
          <a:p>
            <a:pPr lvl="1" eaLnBrk="1" hangingPunct="1"/>
            <a:endParaRPr lang="en-US" sz="1800" smtClean="0"/>
          </a:p>
          <a:p>
            <a:pPr eaLnBrk="1" hangingPunct="1"/>
            <a:r>
              <a:rPr lang="en-US" sz="1800" smtClean="0"/>
              <a:t>White Box Testing</a:t>
            </a:r>
          </a:p>
          <a:p>
            <a:pPr lvl="1" eaLnBrk="1" hangingPunct="1"/>
            <a:r>
              <a:rPr lang="en-US" sz="1800" smtClean="0"/>
              <a:t>The tester has knowledge of the inner workings of the item being tested</a:t>
            </a:r>
          </a:p>
          <a:p>
            <a:pPr lvl="1" eaLnBrk="1" hangingPunct="1"/>
            <a:r>
              <a:rPr lang="en-US" sz="1800" smtClean="0"/>
              <a:t>Test cases are based on the specification of the item's external behavior AND knowledge of its internal implementation</a:t>
            </a:r>
          </a:p>
          <a:p>
            <a:pPr lvl="1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Testing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is unlike other software development activities because the goal is to break the software rather than to create it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Effective testing requires the assumption that you will find defects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Effective testing requires that you want to find defects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If you think you won't find defects, or you don't want to, you will have set up a self-fulfilling prophecy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Testing by both developers and an independent testing group are essential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have different perspectives and motivations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They do different kinds of tests (developer does white box, test team does black box), which tend to discover different types of defects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Defects are not evenly distributed (i.e., they tend to cluster)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Research has shown that: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80% of a system's defects are found in 20% of its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50% of a system's defects are found in 5% of its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There is a high correlation between bugs and complex code.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Use tools to measure code complexity, and focus testing on those modules with the most complex code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One goal of testing is to identify the most problematic modules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Redesign may be needed if there is an inherent design flaw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Or, replace buggy module with a third-party library/product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pPr eaLnBrk="1" hangingPunct="1"/>
            <a:r>
              <a:rPr lang="en-US" smtClean="0"/>
              <a:t>How many defects should you expect to find?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It depends on your development process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Most projects experience between 1 and 25 errors per 1000 LOC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Applications Division at Microsoft reports 10 to 20 errors per 1000 LOC, with 0.5 errors per 1000 LOC in released products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Testing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Automation of test cases is essential to make frequent re-running of test cases feasible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 lot of the interesting testing work is found in inventing and creating ways to automate test cases (i.e., create programs whose purpose is to test other programs)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Automation requires a lot of software design and implementation (sometimes called “Test Engineering”)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Some tests are difficult to automate and must be run manually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a specific module in a controlled environment</a:t>
            </a:r>
          </a:p>
          <a:p>
            <a:r>
              <a:rPr lang="en-US" dirty="0" smtClean="0"/>
              <a:t>Typically involves</a:t>
            </a:r>
          </a:p>
          <a:p>
            <a:pPr lvl="1"/>
            <a:r>
              <a:rPr lang="en-US" dirty="0" smtClean="0"/>
              <a:t>Scaffolding</a:t>
            </a:r>
          </a:p>
          <a:p>
            <a:pPr lvl="1"/>
            <a:r>
              <a:rPr lang="en-US" dirty="0" smtClean="0"/>
              <a:t>Stubs and drivers</a:t>
            </a:r>
          </a:p>
          <a:p>
            <a:r>
              <a:rPr lang="en-US" dirty="0" smtClean="0"/>
              <a:t>Stubs</a:t>
            </a:r>
          </a:p>
          <a:p>
            <a:pPr lvl="1"/>
            <a:r>
              <a:rPr lang="en-US" dirty="0" smtClean="0"/>
              <a:t>Modules below a unit to mimic behavior of dependent modules</a:t>
            </a:r>
          </a:p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Modules above a unit that drive the unit in the same fashion its calling modules do</a:t>
            </a:r>
          </a:p>
          <a:p>
            <a:r>
              <a:rPr lang="en-US" dirty="0" smtClean="0"/>
              <a:t>Involves both white box and black box testing</a:t>
            </a:r>
          </a:p>
        </p:txBody>
      </p:sp>
    </p:spTree>
    <p:extLst>
      <p:ext uri="{BB962C8B-B14F-4D97-AF65-F5344CB8AC3E}">
        <p14:creationId xmlns:p14="http://schemas.microsoft.com/office/powerpoint/2010/main" val="1330238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unit testing – put them together to do testing</a:t>
            </a:r>
          </a:p>
          <a:p>
            <a:r>
              <a:rPr lang="en-US" dirty="0" smtClean="0"/>
              <a:t>Top down or bottom up</a:t>
            </a:r>
          </a:p>
          <a:p>
            <a:r>
              <a:rPr lang="en-US" dirty="0" smtClean="0"/>
              <a:t>Tester needs to understand the behavior of integrated modules</a:t>
            </a:r>
          </a:p>
          <a:p>
            <a:pPr lvl="1"/>
            <a:r>
              <a:rPr lang="en-US" dirty="0" smtClean="0"/>
              <a:t>Module hierarchy can help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7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The purpose of SQA is to find and report defects AND succeed in getting them fixed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What is a software defect?</a:t>
            </a:r>
          </a:p>
          <a:p>
            <a:pPr lvl="1" eaLnBrk="1" hangingPunct="1"/>
            <a:r>
              <a:rPr lang="en-US" sz="1800" dirty="0" smtClean="0"/>
              <a:t>Definition </a:t>
            </a:r>
            <a:r>
              <a:rPr lang="en-US" sz="1800" dirty="0" smtClean="0"/>
              <a:t>#1: There is a mismatch between the program and its requirements spec or functional spec</a:t>
            </a:r>
          </a:p>
          <a:p>
            <a:pPr lvl="2" eaLnBrk="1" hangingPunct="1"/>
            <a:r>
              <a:rPr lang="en-US" sz="1800" dirty="0" smtClean="0"/>
              <a:t>This definition is fine if a requirements specification exists and is complete and correct (not always true)</a:t>
            </a:r>
          </a:p>
          <a:p>
            <a:pPr lvl="1" eaLnBrk="1" hangingPunct="1"/>
            <a:r>
              <a:rPr lang="en-US" sz="1800" dirty="0" smtClean="0"/>
              <a:t>Definition #2: The program does not do what its end user reasonably expects it to do</a:t>
            </a:r>
          </a:p>
          <a:p>
            <a:pPr lvl="2" eaLnBrk="1" hangingPunct="1"/>
            <a:r>
              <a:rPr lang="en-US" sz="1800" dirty="0" smtClean="0"/>
              <a:t>This definition always applies, even when there's no specification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of the entire system</a:t>
            </a:r>
          </a:p>
          <a:p>
            <a:pPr lvl="1"/>
            <a:r>
              <a:rPr lang="en-US" dirty="0" smtClean="0"/>
              <a:t>Does it conform to the overall system requirements</a:t>
            </a:r>
          </a:p>
          <a:p>
            <a:pPr lvl="1"/>
            <a:r>
              <a:rPr lang="en-US" dirty="0" smtClean="0"/>
              <a:t>Depends on the document</a:t>
            </a:r>
          </a:p>
          <a:p>
            <a:r>
              <a:rPr lang="en-US" dirty="0" smtClean="0"/>
              <a:t>May be simulated</a:t>
            </a:r>
          </a:p>
          <a:p>
            <a:pPr lvl="1"/>
            <a:r>
              <a:rPr lang="en-US" dirty="0" smtClean="0"/>
              <a:t>Depends on accuracy of the simulator</a:t>
            </a:r>
          </a:p>
          <a:p>
            <a:r>
              <a:rPr lang="en-US" dirty="0" smtClean="0"/>
              <a:t>Tests</a:t>
            </a:r>
          </a:p>
          <a:p>
            <a:pPr lvl="1"/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Usability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49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to see that an update does not re-introduce errors</a:t>
            </a:r>
          </a:p>
          <a:p>
            <a:r>
              <a:rPr lang="en-US" dirty="0" smtClean="0"/>
              <a:t>Check </a:t>
            </a:r>
          </a:p>
          <a:p>
            <a:pPr lvl="1"/>
            <a:r>
              <a:rPr lang="en-US" dirty="0" smtClean="0"/>
              <a:t>Functionality – typically black box tests</a:t>
            </a:r>
          </a:p>
          <a:p>
            <a:pPr lvl="1"/>
            <a:r>
              <a:rPr lang="en-US" dirty="0" smtClean="0"/>
              <a:t>Architecture – gray box tests (some knowledge of inner workings)</a:t>
            </a:r>
          </a:p>
          <a:p>
            <a:endParaRPr lang="en-US" dirty="0"/>
          </a:p>
          <a:p>
            <a:r>
              <a:rPr lang="en-US" dirty="0" smtClean="0"/>
              <a:t>Typically a large suite of tests</a:t>
            </a:r>
          </a:p>
          <a:p>
            <a:pPr lvl="1"/>
            <a:r>
              <a:rPr lang="en-US" dirty="0" smtClean="0"/>
              <a:t>All functionality </a:t>
            </a:r>
          </a:p>
          <a:p>
            <a:pPr lvl="1"/>
            <a:r>
              <a:rPr lang="en-US" dirty="0" smtClean="0"/>
              <a:t>All changes</a:t>
            </a:r>
          </a:p>
          <a:p>
            <a:endParaRPr lang="en-US" dirty="0"/>
          </a:p>
          <a:p>
            <a:r>
              <a:rPr lang="en-US" dirty="0" smtClean="0"/>
              <a:t>Needs to be automated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89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557337" y="1773238"/>
            <a:ext cx="6138863" cy="4105275"/>
            <a:chOff x="250" y="1117"/>
            <a:chExt cx="3867" cy="258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95" y="2296"/>
              <a:ext cx="1043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95" y="1117"/>
              <a:ext cx="998" cy="635"/>
            </a:xfrm>
            <a:prstGeom prst="flowChartMultidocumen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5" y="2296"/>
              <a:ext cx="9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Build tests </a:t>
              </a:r>
              <a:br>
                <a:rPr lang="en-US" sz="1800"/>
              </a:br>
              <a:r>
                <a:rPr lang="en-US" sz="1800"/>
                <a:t>for version x 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703" y="1842"/>
              <a:ext cx="181" cy="409"/>
            </a:xfrm>
            <a:prstGeom prst="downArrow">
              <a:avLst>
                <a:gd name="adj1" fmla="val 50000"/>
                <a:gd name="adj2" fmla="val 564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85" y="1344"/>
              <a:ext cx="7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Test data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0" y="3249"/>
              <a:ext cx="1043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40" y="3249"/>
              <a:ext cx="9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Run tests </a:t>
              </a:r>
              <a:br>
                <a:rPr lang="en-US" sz="1800"/>
              </a:br>
              <a:r>
                <a:rPr lang="en-US" sz="1800"/>
                <a:t>for version x 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657" y="2795"/>
              <a:ext cx="181" cy="409"/>
            </a:xfrm>
            <a:prstGeom prst="downArrow">
              <a:avLst>
                <a:gd name="adj1" fmla="val 50000"/>
                <a:gd name="adj2" fmla="val 564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83" y="1162"/>
              <a:ext cx="1043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973" y="1162"/>
              <a:ext cx="90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Build results </a:t>
              </a:r>
              <a:br>
                <a:rPr lang="en-US" sz="1800" dirty="0"/>
              </a:br>
              <a:r>
                <a:rPr lang="en-US" sz="1800" dirty="0"/>
                <a:t>for version x 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1383" y="1253"/>
              <a:ext cx="453" cy="181"/>
            </a:xfrm>
            <a:prstGeom prst="rightArrow">
              <a:avLst>
                <a:gd name="adj1" fmla="val 50000"/>
                <a:gd name="adj2" fmla="val 625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383" y="3385"/>
              <a:ext cx="454" cy="181"/>
            </a:xfrm>
            <a:prstGeom prst="rightArrow">
              <a:avLst>
                <a:gd name="adj1" fmla="val 50000"/>
                <a:gd name="adj2" fmla="val 62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27" y="3249"/>
              <a:ext cx="907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972" y="3385"/>
              <a:ext cx="7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Compare 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2245" y="1706"/>
              <a:ext cx="227" cy="1497"/>
            </a:xfrm>
            <a:prstGeom prst="downArrow">
              <a:avLst>
                <a:gd name="adj1" fmla="val 50000"/>
                <a:gd name="adj2" fmla="val 16486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2971" y="3385"/>
              <a:ext cx="454" cy="181"/>
            </a:xfrm>
            <a:prstGeom prst="rightArrow">
              <a:avLst>
                <a:gd name="adj1" fmla="val 50000"/>
                <a:gd name="adj2" fmla="val 627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3548" y="3352"/>
              <a:ext cx="5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Verdict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4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Automating Regression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Challenging</a:t>
            </a:r>
          </a:p>
          <a:p>
            <a:r>
              <a:rPr lang="en-US" dirty="0" smtClean="0"/>
              <a:t>What parts of program output should be checked?</a:t>
            </a:r>
          </a:p>
          <a:p>
            <a:r>
              <a:rPr lang="en-US" dirty="0" smtClean="0"/>
              <a:t>Simple but annoying issues</a:t>
            </a:r>
          </a:p>
          <a:p>
            <a:pPr lvl="1"/>
            <a:r>
              <a:rPr lang="en-US" dirty="0" smtClean="0"/>
              <a:t>Use of dates in output</a:t>
            </a:r>
          </a:p>
          <a:p>
            <a:pPr lvl="1"/>
            <a:r>
              <a:rPr lang="en-US" dirty="0" smtClean="0"/>
              <a:t>Changes in whitespace </a:t>
            </a:r>
          </a:p>
          <a:p>
            <a:pPr lvl="1"/>
            <a:r>
              <a:rPr lang="en-US" dirty="0" smtClean="0"/>
              <a:t>Format changes</a:t>
            </a:r>
          </a:p>
          <a:p>
            <a:pPr lvl="1"/>
            <a:r>
              <a:rPr lang="en-US" dirty="0" smtClean="0"/>
              <a:t>Lead text changes</a:t>
            </a:r>
          </a:p>
          <a:p>
            <a:r>
              <a:rPr lang="en-US" dirty="0" smtClean="0"/>
              <a:t>Answer</a:t>
            </a:r>
          </a:p>
          <a:p>
            <a:pPr lvl="1"/>
            <a:r>
              <a:rPr lang="en-US" dirty="0" smtClean="0"/>
              <a:t>Don’t use complete output</a:t>
            </a:r>
          </a:p>
          <a:p>
            <a:pPr lvl="1"/>
            <a:r>
              <a:rPr lang="en-US" dirty="0" smtClean="0"/>
              <a:t>Just extract the relevant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39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updated!</a:t>
            </a:r>
          </a:p>
          <a:p>
            <a:pPr lvl="1"/>
            <a:r>
              <a:rPr lang="en-US" dirty="0" smtClean="0"/>
              <a:t>Bug fixes – tests to ensure they stay fixed</a:t>
            </a:r>
          </a:p>
          <a:p>
            <a:pPr lvl="1"/>
            <a:r>
              <a:rPr lang="en-US" dirty="0" smtClean="0"/>
              <a:t>Functionality additions</a:t>
            </a:r>
          </a:p>
          <a:p>
            <a:pPr lvl="1"/>
            <a:r>
              <a:rPr lang="en-US" dirty="0" smtClean="0"/>
              <a:t>Platform changes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If you branch the code, you must branch the regression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1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Verification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 addition to Technical Reviews and Software Testing, Formal Verification is another approach to QA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Create a formal “model” of the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Some kind of automaton (i.e., state machine) or other mathematical abstraction that precisely captures the system’s behavior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“Check” the model by formally proving that it implements the desired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Automated theorem proving systems are often applied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Or, prove that the model does not behave correctly, thus revealing a defect 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Historically, formal verification has been expensive and limited to relatively small programs, but techniques are improving all the time.  Challenges include: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Complex systems are hard to formalize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State space explosion: real systems have so many possible states that proving things about them is hard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Ensuring that the “model” accurately captures the system’s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Making it accessible to people who aren’t formal verification experts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Categories of Defects</a:t>
            </a:r>
          </a:p>
          <a:p>
            <a:pPr lvl="1" eaLnBrk="1" hangingPunct="1"/>
            <a:r>
              <a:rPr lang="en-US" dirty="0" smtClean="0"/>
              <a:t>Functional defects</a:t>
            </a:r>
          </a:p>
          <a:p>
            <a:pPr lvl="2" eaLnBrk="1" hangingPunct="1"/>
            <a:r>
              <a:rPr lang="en-US" dirty="0" smtClean="0"/>
              <a:t>The program’s features don’t work as they should</a:t>
            </a:r>
          </a:p>
          <a:p>
            <a:pPr lvl="1" eaLnBrk="1" hangingPunct="1"/>
            <a:r>
              <a:rPr lang="en-US" dirty="0" smtClean="0"/>
              <a:t>User Interface defects</a:t>
            </a:r>
          </a:p>
          <a:p>
            <a:pPr lvl="2" eaLnBrk="1" hangingPunct="1"/>
            <a:r>
              <a:rPr lang="en-US" dirty="0" smtClean="0"/>
              <a:t>Usability problems</a:t>
            </a:r>
          </a:p>
          <a:p>
            <a:pPr lvl="1" eaLnBrk="1" hangingPunct="1"/>
            <a:r>
              <a:rPr lang="en-US" dirty="0" smtClean="0"/>
              <a:t>Performance defects</a:t>
            </a:r>
          </a:p>
          <a:p>
            <a:pPr lvl="2" eaLnBrk="1" hangingPunct="1"/>
            <a:r>
              <a:rPr lang="en-US" dirty="0" smtClean="0"/>
              <a:t>Too slow, Uses too much memory/disk space/bandwidth/etc.</a:t>
            </a:r>
          </a:p>
          <a:p>
            <a:pPr lvl="1" eaLnBrk="1" hangingPunct="1"/>
            <a:r>
              <a:rPr lang="en-US" dirty="0" smtClean="0"/>
              <a:t>Error Handling defects</a:t>
            </a:r>
          </a:p>
          <a:p>
            <a:pPr lvl="2" eaLnBrk="1" hangingPunct="1"/>
            <a:r>
              <a:rPr lang="en-US" dirty="0" smtClean="0"/>
              <a:t>Failure to anticipate and handle possible errors, or deal with them in a reasonable way</a:t>
            </a:r>
          </a:p>
          <a:p>
            <a:pPr lvl="1" eaLnBrk="1" hangingPunct="1"/>
            <a:r>
              <a:rPr lang="en-US" dirty="0" smtClean="0"/>
              <a:t>Security defects</a:t>
            </a:r>
          </a:p>
          <a:p>
            <a:pPr lvl="2" eaLnBrk="1" hangingPunct="1"/>
            <a:r>
              <a:rPr lang="en-US" dirty="0" smtClean="0"/>
              <a:t>Attackers can compromise the system and access sensitive data or other resources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Categories of Defects</a:t>
            </a:r>
          </a:p>
          <a:p>
            <a:pPr lvl="1" eaLnBrk="1" hangingPunct="1"/>
            <a:r>
              <a:rPr lang="en-US" dirty="0" smtClean="0"/>
              <a:t>Load defects</a:t>
            </a:r>
          </a:p>
          <a:p>
            <a:pPr lvl="2" eaLnBrk="1" hangingPunct="1"/>
            <a:r>
              <a:rPr lang="en-US" dirty="0" smtClean="0"/>
              <a:t>Can't handle many concurrent users, can't handle large data sets</a:t>
            </a:r>
          </a:p>
          <a:p>
            <a:pPr lvl="1" eaLnBrk="1" hangingPunct="1"/>
            <a:r>
              <a:rPr lang="en-US" dirty="0" smtClean="0"/>
              <a:t>Configuration defects</a:t>
            </a:r>
          </a:p>
          <a:p>
            <a:pPr lvl="2" eaLnBrk="1" hangingPunct="1"/>
            <a:r>
              <a:rPr lang="en-US" dirty="0" smtClean="0"/>
              <a:t>Doesn't work on the required hardware/OS/browser configurations</a:t>
            </a:r>
          </a:p>
          <a:p>
            <a:pPr lvl="1" eaLnBrk="1" hangingPunct="1"/>
            <a:r>
              <a:rPr lang="en-US" dirty="0" smtClean="0"/>
              <a:t>Race conditions</a:t>
            </a:r>
          </a:p>
          <a:p>
            <a:pPr lvl="2" eaLnBrk="1" hangingPunct="1"/>
            <a:r>
              <a:rPr lang="en-US" dirty="0" smtClean="0"/>
              <a:t>Behavior depends on the interleaving of concurrent activities</a:t>
            </a:r>
          </a:p>
          <a:p>
            <a:pPr lvl="1" eaLnBrk="1" hangingPunct="1"/>
            <a:r>
              <a:rPr lang="en-US" dirty="0" smtClean="0"/>
              <a:t>Documentation defects</a:t>
            </a:r>
          </a:p>
          <a:p>
            <a:pPr lvl="2" eaLnBrk="1" hangingPunct="1"/>
            <a:r>
              <a:rPr lang="en-US" dirty="0" smtClean="0"/>
              <a:t>User manuals or online help isn't clear, complete, well-organized</a:t>
            </a:r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Quality Assurance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The longer defects remain in the system, the more expensive they become</a:t>
            </a:r>
          </a:p>
          <a:p>
            <a:pPr lvl="1" eaLnBrk="1" hangingPunct="1"/>
            <a:r>
              <a:rPr lang="en-US" sz="1800" dirty="0" smtClean="0"/>
              <a:t>The cost of a defect grows dramatically the longer it remains in the system</a:t>
            </a:r>
          </a:p>
          <a:p>
            <a:pPr lvl="1" eaLnBrk="1" hangingPunct="1"/>
            <a:r>
              <a:rPr lang="en-US" sz="1800" dirty="0" smtClean="0"/>
              <a:t>What is the cost of a defect in the requirements specification if it’s found </a:t>
            </a:r>
            <a:r>
              <a:rPr lang="en-US" sz="1800" dirty="0" err="1" smtClean="0"/>
              <a:t>found</a:t>
            </a:r>
            <a:endParaRPr lang="en-US" sz="1800" dirty="0" smtClean="0"/>
          </a:p>
          <a:p>
            <a:pPr lvl="2" eaLnBrk="1" hangingPunct="1"/>
            <a:r>
              <a:rPr lang="en-US" sz="1800" dirty="0" smtClean="0"/>
              <a:t>during requirements phase?</a:t>
            </a:r>
          </a:p>
          <a:p>
            <a:pPr lvl="2" eaLnBrk="1" hangingPunct="1"/>
            <a:r>
              <a:rPr lang="en-US" sz="1800" dirty="0" smtClean="0"/>
              <a:t>during implementation?</a:t>
            </a:r>
          </a:p>
          <a:p>
            <a:pPr lvl="2" eaLnBrk="1" hangingPunct="1"/>
            <a:r>
              <a:rPr lang="en-US" sz="1800" dirty="0" smtClean="0"/>
              <a:t>after product ships?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SQA should be performed throughout the software development life cycle</a:t>
            </a:r>
          </a:p>
          <a:p>
            <a:pPr lvl="1" eaLnBrk="1" hangingPunct="1"/>
            <a:r>
              <a:rPr lang="en-US" sz="1800" dirty="0" smtClean="0"/>
              <a:t>It's not something you do only at the end after everything's pretty much done</a:t>
            </a:r>
          </a:p>
          <a:p>
            <a:pPr lvl="1" eaLnBrk="1" hangingPunct="1"/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971800"/>
            <a:ext cx="4318000" cy="264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&amp;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Build the right product</a:t>
            </a:r>
          </a:p>
          <a:p>
            <a:pPr lvl="1"/>
            <a:r>
              <a:rPr lang="en-US" dirty="0" smtClean="0"/>
              <a:t>Those activities that attempt to determine that customer needs can be met by a product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Build the product </a:t>
            </a:r>
            <a:r>
              <a:rPr lang="en-US" dirty="0"/>
              <a:t>r</a:t>
            </a:r>
            <a:r>
              <a:rPr lang="en-US" dirty="0" smtClean="0"/>
              <a:t>ight</a:t>
            </a:r>
          </a:p>
          <a:p>
            <a:pPr lvl="1"/>
            <a:r>
              <a:rPr lang="en-US" dirty="0" smtClean="0"/>
              <a:t>Transformational activities that are performed at each step of the product life cycle</a:t>
            </a:r>
          </a:p>
          <a:p>
            <a:pPr lvl="1"/>
            <a:r>
              <a:rPr lang="en-US" dirty="0" smtClean="0"/>
              <a:t>Evaluating at each stage of the life cycle to ensure the software meets the requirements</a:t>
            </a:r>
          </a:p>
          <a:p>
            <a:pPr lvl="1"/>
            <a:endParaRPr lang="en-US" dirty="0"/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Completeness, Consistency, Feasibility, Testability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4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Software Quality Assurance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two primary SQA activities:</a:t>
            </a:r>
          </a:p>
          <a:p>
            <a:pPr lvl="1" eaLnBrk="1" hangingPunct="1"/>
            <a:r>
              <a:rPr lang="en-US" dirty="0" smtClean="0"/>
              <a:t>Technical Reviews</a:t>
            </a:r>
          </a:p>
          <a:p>
            <a:pPr lvl="1" eaLnBrk="1" hangingPunct="1"/>
            <a:r>
              <a:rPr lang="en-US" dirty="0" smtClean="0"/>
              <a:t>Software Testing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Technical Reviews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A “review” is a meeting where a work product is reviewed by a small group of people who are qualified to give feedback, find problems, suggest improvements, etc.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Anything can be reviewed: requirements spec, functional spec, design, code, test plan, user documentation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Reviews range in formality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In the morning, spend some time reviewing your work of the previous day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Informal requests for feedback from peers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Pair programming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US" sz="1600" dirty="0" smtClean="0"/>
              <a:t>Formal meetings, pre-scheduled, specific invitees, prior preparation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dirty="0" smtClean="0"/>
              <a:t>Problems found during reviews are fixed, resulting in improved quality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600" u="sng" dirty="0" smtClean="0"/>
              <a:t>Reviews are the most effective QA technique</a:t>
            </a:r>
            <a:r>
              <a:rPr lang="en-US" sz="1600" dirty="0" smtClean="0"/>
              <a:t>, both in terms of cost and number of defects discovered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product – not the producer</a:t>
            </a:r>
          </a:p>
          <a:p>
            <a:r>
              <a:rPr lang="en-US" dirty="0" smtClean="0"/>
              <a:t>Set an agenda and keep it</a:t>
            </a:r>
          </a:p>
          <a:p>
            <a:r>
              <a:rPr lang="en-US" dirty="0" smtClean="0"/>
              <a:t>Limit debate and rebuttal</a:t>
            </a:r>
          </a:p>
          <a:p>
            <a:r>
              <a:rPr lang="en-US" dirty="0" smtClean="0"/>
              <a:t>Enunciate problem areas but don</a:t>
            </a:r>
            <a:r>
              <a:rPr lang="fr-FR" dirty="0" smtClean="0"/>
              <a:t>’</a:t>
            </a:r>
            <a:r>
              <a:rPr lang="en-US" dirty="0" smtClean="0"/>
              <a:t>t try to fix anything</a:t>
            </a:r>
          </a:p>
          <a:p>
            <a:r>
              <a:rPr lang="en-US" dirty="0" smtClean="0"/>
              <a:t>Take written notes</a:t>
            </a:r>
          </a:p>
          <a:p>
            <a:r>
              <a:rPr lang="en-US" dirty="0" smtClean="0"/>
              <a:t>Limit the number of participants</a:t>
            </a:r>
          </a:p>
          <a:p>
            <a:r>
              <a:rPr lang="en-US" dirty="0" smtClean="0"/>
              <a:t>Insist upon advance preparation</a:t>
            </a:r>
          </a:p>
          <a:p>
            <a:r>
              <a:rPr lang="en-US" dirty="0" smtClean="0"/>
              <a:t>Develop a checklist</a:t>
            </a:r>
          </a:p>
          <a:p>
            <a:r>
              <a:rPr lang="en-US" dirty="0" smtClean="0"/>
              <a:t>Allocate resources and time schedules</a:t>
            </a:r>
          </a:p>
          <a:p>
            <a:r>
              <a:rPr lang="en-US" dirty="0" smtClean="0"/>
              <a:t>Conduct meaningful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5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16411</TotalTime>
  <Words>1647</Words>
  <Application>Microsoft Macintosh PowerPoint</Application>
  <PresentationFormat>On-screen Show (4:3)</PresentationFormat>
  <Paragraphs>280</Paragraphs>
  <Slides>25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Introduction to Software Quality Assurance &amp; Testing</vt:lpstr>
      <vt:lpstr>Software Quality Assurance</vt:lpstr>
      <vt:lpstr>Software Quality Assurance</vt:lpstr>
      <vt:lpstr>Software Quality Assurance</vt:lpstr>
      <vt:lpstr>Software Quality Assurance</vt:lpstr>
      <vt:lpstr>Verification &amp; Validation</vt:lpstr>
      <vt:lpstr>Software Quality Assurance</vt:lpstr>
      <vt:lpstr>Technical Reviews</vt:lpstr>
      <vt:lpstr>Review Meetings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Software Testing</vt:lpstr>
      <vt:lpstr>Unit Testing</vt:lpstr>
      <vt:lpstr>Integration Testing</vt:lpstr>
      <vt:lpstr>System Testing</vt:lpstr>
      <vt:lpstr>Regression Testing</vt:lpstr>
      <vt:lpstr>Regression Testing</vt:lpstr>
      <vt:lpstr>Automating Regression Testing</vt:lpstr>
      <vt:lpstr>Regression Testing</vt:lpstr>
      <vt:lpstr>Formal Verification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rodham</dc:creator>
  <cp:lastModifiedBy>Quinn Snell</cp:lastModifiedBy>
  <cp:revision>702</cp:revision>
  <dcterms:created xsi:type="dcterms:W3CDTF">1601-01-01T00:00:00Z</dcterms:created>
  <dcterms:modified xsi:type="dcterms:W3CDTF">2013-10-16T04:28:32Z</dcterms:modified>
</cp:coreProperties>
</file>