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4" r:id="rId3"/>
    <p:sldId id="273" r:id="rId4"/>
    <p:sldId id="274" r:id="rId5"/>
    <p:sldId id="272" r:id="rId6"/>
    <p:sldId id="275" r:id="rId7"/>
    <p:sldId id="276" r:id="rId8"/>
    <p:sldId id="278" r:id="rId9"/>
    <p:sldId id="258" r:id="rId10"/>
    <p:sldId id="259" r:id="rId11"/>
    <p:sldId id="263" r:id="rId12"/>
    <p:sldId id="257" r:id="rId13"/>
    <p:sldId id="261" r:id="rId14"/>
    <p:sldId id="262" r:id="rId15"/>
    <p:sldId id="270" r:id="rId16"/>
    <p:sldId id="271" r:id="rId17"/>
    <p:sldId id="27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6" autoAdjust="0"/>
    <p:restoredTop sz="90664" autoAdjust="0"/>
  </p:normalViewPr>
  <p:slideViewPr>
    <p:cSldViewPr>
      <p:cViewPr varScale="1">
        <p:scale>
          <a:sx n="104" d="100"/>
          <a:sy n="104" d="100"/>
        </p:scale>
        <p:origin x="223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88ECDDD-8F89-40FA-8B51-DBD28E3437F8}" type="datetimeFigureOut">
              <a:rPr lang="en-US"/>
              <a:pPr>
                <a:defRPr/>
              </a:pPr>
              <a:t>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542D3EB-DDF8-4DD3-A3FB-97F4CFD0C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94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473855-A86E-47D5-B72E-A7DFE69C8B3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105626-1BD8-4E1C-A123-885E1E5F9CAB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60A656-03DB-45BC-BAE5-96F28D50DC45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0BE3B3-96DF-4E67-A51A-8EBBD0D4D01D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6F310A-381C-4106-9245-312B641B0E31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623C9C-48FE-4439-B40C-5D2129756628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04F014-1853-4D47-8734-A3DBE2FB8079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1CDE1A-EC4B-44B4-91FE-24A7F5080459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C709-40DC-490F-A98E-600B3126010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C7D769-3B8F-4BA4-B470-2BBA423D29F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1B70DF-4D7F-48AE-A478-80DDBB3CE13B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E99947-7B4C-4C0E-A872-84866A04FBDC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A20DFF-200B-4277-8016-9F1550633534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6A8ED8-00CB-47FE-A26A-39BF38D718B5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E166C2-E79E-45B1-BA78-675ACEEF6ABE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8CF574-463F-4150-A309-19FCA417BB2A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06322-6944-43D4-A17E-FDAF731E9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D7558-7EFC-4004-A2F1-D8630BF56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3F6D4-5CD0-4FE2-BDC5-C20FB079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44E89-179B-494A-BE4A-46DBA3348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D8ED5-7271-40A6-8E9C-B5B8B88F4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0AE17-9667-4D53-998E-165A8BF43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8DC89-BAEC-4F69-A414-666A6CABE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6F147-FD25-4D5A-9538-D25CF1BA7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446B3-E85E-4C6F-B555-81CDDE8CA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3C5FD-35AE-4F07-AA80-069DCA07A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8528-FE8C-4CE8-AF57-3C471A3AA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98FD80A-77A7-411D-8CCF-92A488BB4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Software Quality Assurance &amp; Testing</a:t>
            </a: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1524000" y="38100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Sources: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Code Complete, 2</a:t>
            </a:r>
            <a:r>
              <a:rPr lang="en-US" sz="1400" baseline="30000"/>
              <a:t>nd</a:t>
            </a:r>
            <a:r>
              <a:rPr lang="en-US" sz="1400"/>
              <a:t> Ed., Steve McConnell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Software Engineering, 5</a:t>
            </a:r>
            <a:r>
              <a:rPr lang="en-US" sz="1400" baseline="30000"/>
              <a:t>th</a:t>
            </a:r>
            <a:r>
              <a:rPr lang="en-US" sz="1400"/>
              <a:t> Ed., Roger Pressman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Testing Computer Software, 2</a:t>
            </a:r>
            <a:r>
              <a:rPr lang="en-US" sz="1400" baseline="30000"/>
              <a:t>nd</a:t>
            </a:r>
            <a:r>
              <a:rPr lang="en-US" sz="1400"/>
              <a:t> Ed., Cem Kaner, et. Al.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Software Testing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Exhaustively testing software is not feasible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The number of possible input combinations is effectively infinite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The number of unique paths through the code is effectively infinite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You might not live long enough to exhaustively test a non-trivial software system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We must do partial testing because we only have enough resources (time and money) to run relatively few test cases</a:t>
            </a:r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Partial testing can never prove the absence of defects</a:t>
            </a:r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If the system passes all your test cases, there could still be defects, you just need more or better test cases to find them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Software Testing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Effective testing lies in intelligently choosing the relatively few test cases that will actually be executed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Test all requirements and features defined in the requirements spec. and functional spec.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Focus on scenarios that users are likely to encounter in practice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Test cases should not be redundant (i.e., each one should follow a different path through the code)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Analyze the program’s design and code to find potential weak areas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Analyze all points at which data enters the system and look for ways to attack it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Testing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Approaches for test case design are generally divided into two broad categories: Black Box Testing and White Box Testing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Black Box Testing</a:t>
            </a:r>
          </a:p>
          <a:p>
            <a:pPr lvl="1" eaLnBrk="1" hangingPunct="1"/>
            <a:r>
              <a:rPr lang="en-US" sz="1800" smtClean="0"/>
              <a:t>The tester has limited knowledge of the inner workings of the item being tested</a:t>
            </a:r>
          </a:p>
          <a:p>
            <a:pPr lvl="1" eaLnBrk="1" hangingPunct="1"/>
            <a:r>
              <a:rPr lang="en-US" sz="1800" smtClean="0"/>
              <a:t>Test cases are based on the specification of the item's external behavior</a:t>
            </a:r>
          </a:p>
          <a:p>
            <a:pPr lvl="1" eaLnBrk="1" hangingPunct="1"/>
            <a:endParaRPr lang="en-US" sz="1800" smtClean="0"/>
          </a:p>
          <a:p>
            <a:pPr eaLnBrk="1" hangingPunct="1"/>
            <a:r>
              <a:rPr lang="en-US" sz="1800" smtClean="0"/>
              <a:t>White Box Testing</a:t>
            </a:r>
          </a:p>
          <a:p>
            <a:pPr lvl="1" eaLnBrk="1" hangingPunct="1"/>
            <a:r>
              <a:rPr lang="en-US" sz="1800" smtClean="0"/>
              <a:t>The tester has knowledge of the inner workings of the item being tested</a:t>
            </a:r>
          </a:p>
          <a:p>
            <a:pPr lvl="1" eaLnBrk="1" hangingPunct="1"/>
            <a:r>
              <a:rPr lang="en-US" sz="1800" smtClean="0"/>
              <a:t>Test cases are based on the specification of the item's external behavior AND knowledge of its internal implementation</a:t>
            </a:r>
          </a:p>
          <a:p>
            <a:pPr lvl="1" eaLnBrk="1" hangingPunct="1"/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Software Testing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Testing is unlike other software development activities because the goal is to break the software rather than to create it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Effective testing requires the assumption that you will find defects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Effective testing requires that you want to find defects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If you think you won't find defects, or you don't want to, you will have set up a self-fulfilling prophecy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Testing by both developers and an independent testing group are essential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They have different perspectives and motivations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They do different kinds of tests (developer does white box, test team does black box), which tend to discover different types of defects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Testing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Defects are not evenly distributed (i.e., they tend to cluster)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Research has shown that: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80% of a system's defects are found in 20% of its code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50% of a system's defects are found in 5% of its code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There is a high correlation between bugs and complex code.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Use tools to measure code complexity, and focus testing on those modules with the most complex code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One goal of testing is to identify the most problematic modules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Redesign may be needed if there is an inherent design flaw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Or, replace buggy module with a third-party library/product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Testing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pPr eaLnBrk="1" hangingPunct="1"/>
            <a:r>
              <a:rPr lang="en-US" smtClean="0"/>
              <a:t>How many defects should you expect to find?</a:t>
            </a:r>
          </a:p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It depends on your development process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Most projects experience between 1 and 25 errors per 1000 LOC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The Applications Division at Microsoft reports 10 to 20 errors per 1000 LOC, with 0.5 errors per 1000 LOC in released products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Testing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Automation of test cases is essential to make frequent re-running of test cases feasible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A lot of the interesting testing work is found in inventing and creating ways to automate test cases (i.e., create programs whose purpose is to test other programs)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Automation requires a lot of software design and implementation (sometimes called “Test Engineering”)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Some tests are difficult to automate and must be run manually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Formal Verification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In addition to Technical Reviews and Software Testing, Formal Verification is another approach to QA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Create a formal “model” of the system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Some kind of automaton (i.e., state machine) or other mathematical abstraction that precisely captures the system’s behavior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“Check” the model by formally proving that it implements the desired behavior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Automated theorem proving systems are often applied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Or, prove that the model does not behave correctly, thus revealing a defect 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Historically, formal verification has been expensive and limited to relatively small programs, but techniques are improving all the time.  Challenges include: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Complex systems are hard to </a:t>
            </a:r>
            <a:r>
              <a:rPr lang="en-US" sz="1600" smtClean="0"/>
              <a:t>formalize with a </a:t>
            </a:r>
            <a:r>
              <a:rPr lang="en-US" sz="1600" dirty="0" smtClean="0"/>
              <a:t>“model”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Ensuring that the “model” accurately captures the system’s behavior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State space explosion: real systems have so many possible states that proving things about them is hard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Making it accessible to people who aren’t formal verification experts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Quality Assurance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6576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The purpose of SQA is to find and report defects AND succeed in getting them fixed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What is a software defect?</a:t>
            </a:r>
          </a:p>
          <a:p>
            <a:pPr lvl="1" eaLnBrk="1" hangingPunct="1"/>
            <a:r>
              <a:rPr lang="en-US" sz="1800" dirty="0" err="1" smtClean="0"/>
              <a:t>Defintion</a:t>
            </a:r>
            <a:r>
              <a:rPr lang="en-US" sz="1800" dirty="0" smtClean="0"/>
              <a:t> #1: There is a mismatch between the program and its requirements spec or functional spec</a:t>
            </a:r>
          </a:p>
          <a:p>
            <a:pPr lvl="2" eaLnBrk="1" hangingPunct="1"/>
            <a:r>
              <a:rPr lang="en-US" sz="1800" dirty="0" smtClean="0"/>
              <a:t>This definition is fine if a requirements specification exists and is complete and correct (not always true)</a:t>
            </a:r>
          </a:p>
          <a:p>
            <a:pPr lvl="1" eaLnBrk="1" hangingPunct="1"/>
            <a:r>
              <a:rPr lang="en-US" sz="1800" dirty="0" smtClean="0"/>
              <a:t>Definition #2: The program does not do what its end user reasonably expects it to do</a:t>
            </a:r>
          </a:p>
          <a:p>
            <a:pPr lvl="2" eaLnBrk="1" hangingPunct="1"/>
            <a:r>
              <a:rPr lang="en-US" sz="1800" dirty="0" smtClean="0"/>
              <a:t>This definition always applies, even when there's no specification</a:t>
            </a:r>
          </a:p>
          <a:p>
            <a:pPr lvl="1" eaLnBrk="1" hangingPunct="1"/>
            <a:endParaRPr lang="en-US" sz="1800" dirty="0" smtClean="0"/>
          </a:p>
          <a:p>
            <a:pPr lvl="1" eaLnBrk="1" hangingPunct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Software Quality Assurance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153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Categories of Defects</a:t>
            </a:r>
          </a:p>
          <a:p>
            <a:pPr lvl="1" eaLnBrk="1" hangingPunct="1"/>
            <a:r>
              <a:rPr lang="en-US" dirty="0" smtClean="0"/>
              <a:t>Functional defects</a:t>
            </a:r>
          </a:p>
          <a:p>
            <a:pPr lvl="2" eaLnBrk="1" hangingPunct="1"/>
            <a:r>
              <a:rPr lang="en-US" dirty="0" smtClean="0"/>
              <a:t>The program’s features don’t work as they should</a:t>
            </a:r>
          </a:p>
          <a:p>
            <a:pPr lvl="1" eaLnBrk="1" hangingPunct="1"/>
            <a:r>
              <a:rPr lang="en-US" dirty="0" smtClean="0"/>
              <a:t>User Interface defects</a:t>
            </a:r>
          </a:p>
          <a:p>
            <a:pPr lvl="2" eaLnBrk="1" hangingPunct="1"/>
            <a:r>
              <a:rPr lang="en-US" dirty="0" smtClean="0"/>
              <a:t>Usability problems</a:t>
            </a:r>
          </a:p>
          <a:p>
            <a:pPr lvl="1" eaLnBrk="1" hangingPunct="1"/>
            <a:r>
              <a:rPr lang="en-US" dirty="0" smtClean="0"/>
              <a:t>Performance defects</a:t>
            </a:r>
          </a:p>
          <a:p>
            <a:pPr lvl="2" eaLnBrk="1" hangingPunct="1"/>
            <a:r>
              <a:rPr lang="en-US" dirty="0" smtClean="0"/>
              <a:t>Too slow, Uses too much memory/disk space/bandwidth/etc.</a:t>
            </a:r>
          </a:p>
          <a:p>
            <a:pPr lvl="1" eaLnBrk="1" hangingPunct="1"/>
            <a:r>
              <a:rPr lang="en-US" dirty="0" smtClean="0"/>
              <a:t>Error Handling defects</a:t>
            </a:r>
          </a:p>
          <a:p>
            <a:pPr lvl="2" eaLnBrk="1" hangingPunct="1"/>
            <a:r>
              <a:rPr lang="en-US" dirty="0" smtClean="0"/>
              <a:t>Failure to anticipate and handle possible errors, or deal with them in a reasonable way</a:t>
            </a:r>
          </a:p>
          <a:p>
            <a:pPr lvl="1" eaLnBrk="1" hangingPunct="1"/>
            <a:r>
              <a:rPr lang="en-US" dirty="0" smtClean="0"/>
              <a:t>Security defects</a:t>
            </a:r>
          </a:p>
          <a:p>
            <a:pPr lvl="2" eaLnBrk="1" hangingPunct="1"/>
            <a:r>
              <a:rPr lang="en-US" dirty="0" smtClean="0"/>
              <a:t>Attackers can compromise the system and access sensitive data or other resources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Quality Assurance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Categories of Defects</a:t>
            </a:r>
          </a:p>
          <a:p>
            <a:pPr lvl="1" eaLnBrk="1" hangingPunct="1"/>
            <a:r>
              <a:rPr lang="en-US" dirty="0" smtClean="0"/>
              <a:t>Load defects</a:t>
            </a:r>
          </a:p>
          <a:p>
            <a:pPr lvl="2" eaLnBrk="1" hangingPunct="1"/>
            <a:r>
              <a:rPr lang="en-US" dirty="0" smtClean="0"/>
              <a:t>Can't handle many concurrent users, can't handle large data sets</a:t>
            </a:r>
          </a:p>
          <a:p>
            <a:pPr lvl="1" eaLnBrk="1" hangingPunct="1"/>
            <a:r>
              <a:rPr lang="en-US" dirty="0" smtClean="0"/>
              <a:t>Configuration defects</a:t>
            </a:r>
          </a:p>
          <a:p>
            <a:pPr lvl="2" eaLnBrk="1" hangingPunct="1"/>
            <a:r>
              <a:rPr lang="en-US" dirty="0" smtClean="0"/>
              <a:t>Doesn't work on the required hardware/OS/browser configurations</a:t>
            </a:r>
          </a:p>
          <a:p>
            <a:pPr lvl="1" eaLnBrk="1" hangingPunct="1"/>
            <a:r>
              <a:rPr lang="en-US" dirty="0" smtClean="0"/>
              <a:t>Race conditions</a:t>
            </a:r>
          </a:p>
          <a:p>
            <a:pPr lvl="2" eaLnBrk="1" hangingPunct="1"/>
            <a:r>
              <a:rPr lang="en-US" dirty="0" smtClean="0"/>
              <a:t>Behavior depends on the interleaving of concurrent activities</a:t>
            </a:r>
          </a:p>
          <a:p>
            <a:pPr lvl="1" eaLnBrk="1" hangingPunct="1"/>
            <a:r>
              <a:rPr lang="en-US" dirty="0" smtClean="0"/>
              <a:t>Documentation defects</a:t>
            </a:r>
          </a:p>
          <a:p>
            <a:pPr lvl="2" eaLnBrk="1" hangingPunct="1"/>
            <a:r>
              <a:rPr lang="en-US" dirty="0" smtClean="0"/>
              <a:t>User manuals or online help isn't clear, complete, well-organized</a:t>
            </a:r>
          </a:p>
          <a:p>
            <a:pPr lvl="2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Quality Assurance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The longer defects remain in the system, the more expensive they become</a:t>
            </a:r>
          </a:p>
          <a:p>
            <a:pPr lvl="1" eaLnBrk="1" hangingPunct="1"/>
            <a:r>
              <a:rPr lang="en-US" sz="1800" dirty="0" smtClean="0"/>
              <a:t>The cost of a defect grows dramatically the longer it remains in the system</a:t>
            </a:r>
          </a:p>
          <a:p>
            <a:pPr lvl="1" eaLnBrk="1" hangingPunct="1"/>
            <a:r>
              <a:rPr lang="en-US" sz="1800" dirty="0" smtClean="0"/>
              <a:t>What is the cost of a defect in the requirements specification if it’s found </a:t>
            </a:r>
            <a:r>
              <a:rPr lang="en-US" sz="1800" dirty="0" err="1" smtClean="0"/>
              <a:t>found</a:t>
            </a:r>
            <a:endParaRPr lang="en-US" sz="1800" dirty="0" smtClean="0"/>
          </a:p>
          <a:p>
            <a:pPr lvl="2" eaLnBrk="1" hangingPunct="1"/>
            <a:r>
              <a:rPr lang="en-US" sz="1800" dirty="0" smtClean="0"/>
              <a:t>during requirements phase?</a:t>
            </a:r>
          </a:p>
          <a:p>
            <a:pPr lvl="2" eaLnBrk="1" hangingPunct="1"/>
            <a:r>
              <a:rPr lang="en-US" sz="1800" dirty="0" smtClean="0"/>
              <a:t>during implementation?</a:t>
            </a:r>
          </a:p>
          <a:p>
            <a:pPr lvl="2" eaLnBrk="1" hangingPunct="1"/>
            <a:r>
              <a:rPr lang="en-US" sz="1800" dirty="0" smtClean="0"/>
              <a:t>after product ships?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SQA should be performed throughout the software development life cycle</a:t>
            </a:r>
          </a:p>
          <a:p>
            <a:pPr lvl="1" eaLnBrk="1" hangingPunct="1"/>
            <a:r>
              <a:rPr lang="en-US" sz="1800" dirty="0" smtClean="0"/>
              <a:t>It's not something you do only at the end after everything's pretty much done</a:t>
            </a:r>
          </a:p>
          <a:p>
            <a:pPr lvl="1" eaLnBrk="1" hangingPunct="1"/>
            <a:endParaRPr lang="en-US" sz="1800" dirty="0" smtClean="0"/>
          </a:p>
          <a:p>
            <a:pPr eaLnBrk="1" hangingPunct="1">
              <a:buFontTx/>
              <a:buNone/>
            </a:pPr>
            <a:endParaRPr lang="en-US" sz="1800" dirty="0" smtClean="0"/>
          </a:p>
          <a:p>
            <a:pPr lvl="1" eaLnBrk="1" hangingPunct="1"/>
            <a:endParaRPr lang="en-US" sz="1800" dirty="0" smtClean="0"/>
          </a:p>
          <a:p>
            <a:pPr lvl="1" eaLnBrk="1" hangingPunct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Software Quality Assurance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three primary SQA activities:</a:t>
            </a:r>
          </a:p>
          <a:p>
            <a:pPr lvl="1" eaLnBrk="1" hangingPunct="1"/>
            <a:r>
              <a:rPr lang="en-US" dirty="0" smtClean="0"/>
              <a:t>Technical Reviews</a:t>
            </a:r>
          </a:p>
          <a:p>
            <a:pPr lvl="1" eaLnBrk="1" hangingPunct="1"/>
            <a:r>
              <a:rPr lang="en-US" dirty="0" smtClean="0"/>
              <a:t>Software Testing</a:t>
            </a:r>
          </a:p>
          <a:p>
            <a:pPr lvl="1" eaLnBrk="1" hangingPunct="1"/>
            <a:r>
              <a:rPr lang="en-US" dirty="0" smtClean="0"/>
              <a:t>Formal Verification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Technical Reviews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</a:pPr>
            <a:r>
              <a:rPr lang="en-US" sz="1600" dirty="0" smtClean="0"/>
              <a:t>A “review” is a meeting where a work product is reviewed by a small group of people who are qualified to give feedback, find problems, suggest improvements, etc.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en-US" sz="1600" dirty="0" smtClean="0"/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1600" dirty="0" smtClean="0"/>
              <a:t>Anything can be reviewed: requirements spec, functional spec, design, code, test cases, user documentation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en-US" sz="1600" dirty="0" smtClean="0"/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1600" dirty="0" smtClean="0"/>
              <a:t>Reviews range in formality</a:t>
            </a:r>
          </a:p>
          <a:p>
            <a:pPr marL="838200" lvl="1" indent="-381000" eaLnBrk="1" hangingPunct="1">
              <a:lnSpc>
                <a:spcPct val="80000"/>
              </a:lnSpc>
            </a:pPr>
            <a:r>
              <a:rPr lang="en-US" sz="1600" dirty="0" smtClean="0"/>
              <a:t>In the morning, spend some time reviewing your work of the previous day</a:t>
            </a:r>
          </a:p>
          <a:p>
            <a:pPr marL="838200" lvl="1" indent="-381000" eaLnBrk="1" hangingPunct="1">
              <a:lnSpc>
                <a:spcPct val="80000"/>
              </a:lnSpc>
            </a:pPr>
            <a:r>
              <a:rPr lang="en-US" sz="1600" dirty="0" smtClean="0"/>
              <a:t>Informal requests for feedback from peers</a:t>
            </a:r>
          </a:p>
          <a:p>
            <a:pPr marL="838200" lvl="1" indent="-381000" eaLnBrk="1" hangingPunct="1">
              <a:lnSpc>
                <a:spcPct val="80000"/>
              </a:lnSpc>
            </a:pPr>
            <a:r>
              <a:rPr lang="en-US" sz="1600" dirty="0" smtClean="0"/>
              <a:t>Mandatory code reviews before committing code to the repository</a:t>
            </a:r>
          </a:p>
          <a:p>
            <a:pPr marL="838200" lvl="1" indent="-381000" eaLnBrk="1" hangingPunct="1">
              <a:lnSpc>
                <a:spcPct val="80000"/>
              </a:lnSpc>
            </a:pPr>
            <a:r>
              <a:rPr lang="en-US" sz="1600" dirty="0" smtClean="0"/>
              <a:t>Formal meetings, pre-scheduled, specific invitees, prior preparation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en-US" sz="1600" dirty="0" smtClean="0"/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1600" dirty="0" smtClean="0"/>
              <a:t>Problems found during reviews are fixed, resulting in improved quality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en-US" sz="1600" dirty="0" smtClean="0"/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1600" u="sng" dirty="0" smtClean="0"/>
              <a:t>Reviews are the most effective QA technique</a:t>
            </a:r>
            <a:r>
              <a:rPr lang="en-US" sz="1600" dirty="0" smtClean="0"/>
              <a:t>, both in terms of cost and number of defects discovered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product – not the producer</a:t>
            </a:r>
          </a:p>
          <a:p>
            <a:r>
              <a:rPr lang="en-US" dirty="0" smtClean="0"/>
              <a:t>Set an agenda and keep it</a:t>
            </a:r>
          </a:p>
          <a:p>
            <a:r>
              <a:rPr lang="en-US" dirty="0" smtClean="0"/>
              <a:t>Limit debate and rebuttal</a:t>
            </a:r>
          </a:p>
          <a:p>
            <a:r>
              <a:rPr lang="en-US" dirty="0" smtClean="0"/>
              <a:t>Enunciate problem areas but don</a:t>
            </a:r>
            <a:r>
              <a:rPr lang="fr-FR" dirty="0" smtClean="0"/>
              <a:t>’</a:t>
            </a:r>
            <a:r>
              <a:rPr lang="en-US" dirty="0" smtClean="0"/>
              <a:t>t try to fix anything</a:t>
            </a:r>
          </a:p>
          <a:p>
            <a:r>
              <a:rPr lang="en-US" dirty="0" smtClean="0"/>
              <a:t>Take written notes</a:t>
            </a:r>
          </a:p>
          <a:p>
            <a:r>
              <a:rPr lang="en-US" dirty="0" smtClean="0"/>
              <a:t>Limit the number of participants</a:t>
            </a:r>
          </a:p>
          <a:p>
            <a:r>
              <a:rPr lang="en-US" dirty="0" smtClean="0"/>
              <a:t>Insist upon advance preparation</a:t>
            </a:r>
          </a:p>
          <a:p>
            <a:r>
              <a:rPr lang="en-US" dirty="0" smtClean="0"/>
              <a:t>Develop a checklist</a:t>
            </a:r>
          </a:p>
          <a:p>
            <a:r>
              <a:rPr lang="en-US" dirty="0" smtClean="0"/>
              <a:t>Allocate resources and time schedules</a:t>
            </a:r>
          </a:p>
          <a:p>
            <a:r>
              <a:rPr lang="en-US" dirty="0" smtClean="0"/>
              <a:t>Conduct meaningful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66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Testing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Testing is the process of detecting errors by running the actual software and verifying that it works as it should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Test cases, Expected results, Actual results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Testing is by far the most popular QA activity (but not the most effective)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Formal technical reviews are cheaper and more effective than testing, but are often ignored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Research has shown that all forms of testing combined usually find less than 60% of the errors present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A typical project might expend 50% of its resources on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13144</TotalTime>
  <Words>1319</Words>
  <Application>Microsoft Office PowerPoint</Application>
  <PresentationFormat>On-screen Show (4:3)</PresentationFormat>
  <Paragraphs>202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Times New Roman</vt:lpstr>
      <vt:lpstr>Default Design</vt:lpstr>
      <vt:lpstr>Introduction to Software Quality Assurance &amp; Testing</vt:lpstr>
      <vt:lpstr>Software Quality Assurance</vt:lpstr>
      <vt:lpstr>Software Quality Assurance</vt:lpstr>
      <vt:lpstr>Software Quality Assurance</vt:lpstr>
      <vt:lpstr>Software Quality Assurance</vt:lpstr>
      <vt:lpstr>Software Quality Assurance</vt:lpstr>
      <vt:lpstr>Technical Reviews</vt:lpstr>
      <vt:lpstr>Review Meetings</vt:lpstr>
      <vt:lpstr>Software Testing</vt:lpstr>
      <vt:lpstr>Software Testing</vt:lpstr>
      <vt:lpstr>Software Testing</vt:lpstr>
      <vt:lpstr>Software Testing</vt:lpstr>
      <vt:lpstr>Software Testing</vt:lpstr>
      <vt:lpstr>Software Testing</vt:lpstr>
      <vt:lpstr>Software Testing</vt:lpstr>
      <vt:lpstr>Software Testing</vt:lpstr>
      <vt:lpstr>Formal Verification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rodham</dc:creator>
  <cp:lastModifiedBy>User</cp:lastModifiedBy>
  <cp:revision>700</cp:revision>
  <dcterms:created xsi:type="dcterms:W3CDTF">1601-01-01T00:00:00Z</dcterms:created>
  <dcterms:modified xsi:type="dcterms:W3CDTF">2017-02-06T21:36:15Z</dcterms:modified>
</cp:coreProperties>
</file>