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80" r:id="rId4"/>
    <p:sldId id="267" r:id="rId5"/>
    <p:sldId id="268" r:id="rId6"/>
    <p:sldId id="263" r:id="rId7"/>
    <p:sldId id="264" r:id="rId8"/>
    <p:sldId id="265" r:id="rId9"/>
    <p:sldId id="266" r:id="rId10"/>
    <p:sldId id="269" r:id="rId11"/>
    <p:sldId id="270" r:id="rId12"/>
    <p:sldId id="271" r:id="rId13"/>
    <p:sldId id="272" r:id="rId14"/>
    <p:sldId id="279" r:id="rId15"/>
    <p:sldId id="273" r:id="rId16"/>
    <p:sldId id="276" r:id="rId17"/>
    <p:sldId id="278" r:id="rId18"/>
  </p:sldIdLst>
  <p:sldSz cx="9144000" cy="6858000" type="screen4x3"/>
  <p:notesSz cx="7315200" cy="9601200"/>
  <p:embeddedFontLst>
    <p:embeddedFont>
      <p:font typeface="Arial Narrow" panose="020B0606020202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186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825AD2EE-8A43-4B85-AA68-B30B671BF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8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t" anchorCtr="0" compatLnSpc="1">
            <a:prstTxWarp prst="textNoShape">
              <a:avLst/>
            </a:prstTxWarp>
          </a:bodyPr>
          <a:lstStyle>
            <a:lvl1pPr defTabSz="966788">
              <a:defRPr kumimoji="0"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t" anchorCtr="0" compatLnSpc="1">
            <a:prstTxWarp prst="textNoShape">
              <a:avLst/>
            </a:prstTxWarp>
          </a:bodyPr>
          <a:lstStyle>
            <a:lvl1pPr algn="r" defTabSz="966788">
              <a:defRPr kumimoji="0"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b" anchorCtr="0" compatLnSpc="1">
            <a:prstTxWarp prst="textNoShape">
              <a:avLst/>
            </a:prstTxWarp>
          </a:bodyPr>
          <a:lstStyle>
            <a:lvl1pPr defTabSz="966788">
              <a:defRPr kumimoji="0"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6" tIns="48313" rIns="96626" bIns="48313" numCol="1" anchor="b" anchorCtr="0" compatLnSpc="1">
            <a:prstTxWarp prst="textNoShape">
              <a:avLst/>
            </a:prstTxWarp>
          </a:bodyPr>
          <a:lstStyle>
            <a:lvl1pPr algn="r" defTabSz="966788">
              <a:defRPr kumimoji="0" sz="1300"/>
            </a:lvl1pPr>
          </a:lstStyle>
          <a:p>
            <a:pPr>
              <a:defRPr/>
            </a:pPr>
            <a:fld id="{717B10AA-1E52-4304-87F7-E78F1159A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47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F10C0-3250-4A65-8E38-4F5A9E402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85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E4636-768A-45DD-AF77-CEFE510DC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CDCBA-1B40-4F0F-B3D1-BE07AE137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9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C96AC-9484-4FD7-85B7-64C3BE914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8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3E369-BAA1-45F7-A2C8-EEB152239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6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20830-D74E-420F-B192-B15D70EE2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043E9-0E0E-4F65-A045-33463AAC1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8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24B6F-F83F-46FE-8581-7AC49BC86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7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8BE72-AD4B-48CF-BE1F-71445E4EE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7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7C88E-DE24-4092-AD1A-08D0221C3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4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63E26-4FAE-487B-B515-1741FF3FA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2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fld id="{6CA66E5E-D476-4EC2-94B3-9C7D7B035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  <p:bldP spid="5837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83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83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83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83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83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83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83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83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83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583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08288" y="681038"/>
            <a:ext cx="3505200" cy="911225"/>
          </a:xfrm>
        </p:spPr>
        <p:txBody>
          <a:bodyPr/>
          <a:lstStyle/>
          <a:p>
            <a:r>
              <a:rPr lang="en-US" altLang="en-US" smtClean="0"/>
              <a:t>Chapter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9863" y="2205038"/>
            <a:ext cx="6629400" cy="1752600"/>
          </a:xfrm>
        </p:spPr>
        <p:txBody>
          <a:bodyPr/>
          <a:lstStyle/>
          <a:p>
            <a:pPr algn="ctr"/>
            <a:r>
              <a:rPr lang="en-US" altLang="en-US" sz="5400" smtClean="0"/>
              <a:t>Properties of Regular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3CE848-8013-458C-AEF0-782BE0297D1D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87563" y="228600"/>
            <a:ext cx="5678487" cy="536575"/>
          </a:xfrm>
        </p:spPr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6.3  Regular Grammars and FA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207375" cy="5581650"/>
          </a:xfrm>
        </p:spPr>
        <p:txBody>
          <a:bodyPr/>
          <a:lstStyle/>
          <a:p>
            <a:r>
              <a:rPr lang="en-US" altLang="en-US" sz="2400" smtClean="0"/>
              <a:t>Given a regular grammar </a:t>
            </a:r>
            <a:r>
              <a:rPr lang="en-US" altLang="en-US" sz="2400" i="1" smtClean="0"/>
              <a:t>G</a:t>
            </a:r>
            <a:r>
              <a:rPr lang="en-US" altLang="en-US" sz="2400" smtClean="0"/>
              <a:t>, there exists a NFA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 such 	that </a:t>
            </a:r>
            <a:r>
              <a:rPr lang="en-US" altLang="en-US" sz="2400" i="1" smtClean="0">
                <a:sym typeface="Symbol" pitchFamily="18" charset="2"/>
              </a:rPr>
              <a:t>L</a:t>
            </a:r>
            <a:r>
              <a:rPr lang="en-US" altLang="en-US" sz="2400" smtClean="0">
                <a:sym typeface="Symbol" pitchFamily="18" charset="2"/>
              </a:rPr>
              <a:t>(</a:t>
            </a:r>
            <a:r>
              <a:rPr lang="en-US" altLang="en-US" sz="2400" i="1" smtClean="0">
                <a:sym typeface="Symbol" pitchFamily="18" charset="2"/>
              </a:rPr>
              <a:t>G</a:t>
            </a:r>
            <a:r>
              <a:rPr lang="en-US" altLang="en-US" sz="2400" smtClean="0">
                <a:sym typeface="Symbol" pitchFamily="18" charset="2"/>
              </a:rPr>
              <a:t>) = </a:t>
            </a:r>
            <a:r>
              <a:rPr lang="en-US" altLang="en-US" sz="2400" i="1" smtClean="0">
                <a:sym typeface="Symbol" pitchFamily="18" charset="2"/>
              </a:rPr>
              <a:t>L</a:t>
            </a:r>
            <a:r>
              <a:rPr lang="en-US" altLang="en-US" sz="2400" smtClean="0">
                <a:sym typeface="Symbol" pitchFamily="18" charset="2"/>
              </a:rPr>
              <a:t>(</a:t>
            </a:r>
            <a:r>
              <a:rPr lang="en-US" altLang="en-US" sz="2400" i="1" smtClean="0">
                <a:sym typeface="Symbol" pitchFamily="18" charset="2"/>
              </a:rPr>
              <a:t>M</a:t>
            </a:r>
            <a:r>
              <a:rPr lang="en-US" altLang="en-US" sz="2400" smtClean="0">
                <a:sym typeface="Symbol" pitchFamily="18" charset="2"/>
              </a:rPr>
              <a:t>)</a:t>
            </a:r>
          </a:p>
          <a:p>
            <a:pPr>
              <a:spcBef>
                <a:spcPct val="75000"/>
              </a:spcBef>
            </a:pPr>
            <a:r>
              <a:rPr lang="en-US" altLang="en-US" sz="2400" u="sng" smtClean="0">
                <a:sym typeface="Symbol" pitchFamily="18" charset="2"/>
              </a:rPr>
              <a:t>Theorem. 6.3.1</a:t>
            </a:r>
            <a:r>
              <a:rPr lang="en-US" altLang="en-US" sz="2400" smtClean="0">
                <a:sym typeface="Symbol" pitchFamily="18" charset="2"/>
              </a:rPr>
              <a:t> </a:t>
            </a:r>
            <a:r>
              <a:rPr lang="en-US" altLang="en-US" sz="2400" smtClean="0"/>
              <a:t>Let </a:t>
            </a:r>
            <a:r>
              <a:rPr lang="en-US" altLang="en-US" sz="2400" i="1" smtClean="0"/>
              <a:t>G</a:t>
            </a:r>
            <a:r>
              <a:rPr lang="en-US" altLang="en-US" sz="2400" smtClean="0"/>
              <a:t> = (</a:t>
            </a:r>
            <a:r>
              <a:rPr lang="en-US" altLang="en-US" sz="2400" i="1" smtClean="0"/>
              <a:t>V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</a:t>
            </a:r>
            <a:r>
              <a:rPr lang="en-US" altLang="en-US" sz="2400" smtClean="0"/>
              <a:t> ,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S</a:t>
            </a:r>
            <a:r>
              <a:rPr lang="en-US" altLang="en-US" sz="2400" smtClean="0"/>
              <a:t>) be a </a:t>
            </a:r>
            <a:r>
              <a:rPr lang="en-US" altLang="en-US" sz="2400" i="1" smtClean="0"/>
              <a:t>regular </a:t>
            </a:r>
            <a:r>
              <a:rPr lang="en-US" altLang="en-US" sz="2400" smtClean="0"/>
              <a:t>	grammar. Define the NFA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 = (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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</a:t>
            </a:r>
            <a:r>
              <a:rPr lang="en-US" altLang="en-US" sz="2400" smtClean="0"/>
              <a:t> , </a:t>
            </a:r>
            <a:r>
              <a:rPr lang="en-US" altLang="en-US" sz="2400" i="1" smtClean="0"/>
              <a:t>S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) as 	follows:</a:t>
            </a:r>
          </a:p>
          <a:p>
            <a:pPr lvl="1"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200" smtClean="0"/>
              <a:t> a)            </a:t>
            </a:r>
            <a:r>
              <a:rPr lang="en-US" altLang="en-US" sz="2200" i="1" smtClean="0"/>
              <a:t>V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 { </a:t>
            </a:r>
            <a:r>
              <a:rPr lang="en-US" altLang="en-US" sz="2200" i="1" smtClean="0">
                <a:sym typeface="Symbol" pitchFamily="18" charset="2"/>
              </a:rPr>
              <a:t>Z</a:t>
            </a:r>
            <a:r>
              <a:rPr lang="en-US" altLang="en-US" sz="2200" smtClean="0">
                <a:sym typeface="Symbol" pitchFamily="18" charset="2"/>
              </a:rPr>
              <a:t> }, where </a:t>
            </a:r>
            <a:r>
              <a:rPr lang="en-US" altLang="en-US" sz="2200" i="1" smtClean="0">
                <a:sym typeface="Symbol" pitchFamily="18" charset="2"/>
              </a:rPr>
              <a:t>Z </a:t>
            </a:r>
            <a:r>
              <a:rPr lang="en-US" altLang="en-US" sz="2200" smtClean="0">
                <a:sym typeface="Symbol" pitchFamily="18" charset="2"/>
              </a:rPr>
              <a:t>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, if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 contains a rule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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</a:t>
            </a:r>
            <a:endParaRPr lang="en-US" altLang="en-US" sz="2200" smtClean="0"/>
          </a:p>
          <a:p>
            <a:pPr lvl="1">
              <a:buFont typeface="Monotype Sorts" pitchFamily="2" charset="2"/>
              <a:buNone/>
            </a:pPr>
            <a:r>
              <a:rPr lang="en-US" altLang="en-US" sz="2200" smtClean="0"/>
              <a:t>                </a:t>
            </a:r>
            <a:r>
              <a:rPr lang="en-US" altLang="en-US" sz="2200" i="1" smtClean="0">
                <a:sym typeface="WP MathExtendedA"/>
              </a:rPr>
              <a:t>V </a:t>
            </a:r>
            <a:r>
              <a:rPr lang="en-US" altLang="en-US" sz="2200" smtClean="0">
                <a:sym typeface="WP MathExtendedA"/>
              </a:rPr>
              <a:t>                                 O.W.</a:t>
            </a:r>
          </a:p>
          <a:p>
            <a:pPr lvl="1">
              <a:spcBef>
                <a:spcPct val="5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WP MathExtendedA"/>
              </a:rPr>
              <a:t> b)   </a:t>
            </a:r>
            <a:r>
              <a:rPr lang="en-US" altLang="en-US" sz="2200" smtClean="0">
                <a:sym typeface="Symbol" pitchFamily="18" charset="2"/>
              </a:rPr>
              <a:t>(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a) =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  whenever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 </a:t>
            </a:r>
            <a:r>
              <a:rPr lang="en-US" altLang="en-US" sz="2200" i="1" smtClean="0">
                <a:sym typeface="Symbol" pitchFamily="18" charset="2"/>
              </a:rPr>
              <a:t>aB</a:t>
            </a:r>
            <a:r>
              <a:rPr lang="en-US" altLang="en-US" sz="2200" smtClean="0">
                <a:sym typeface="Symbol" pitchFamily="18" charset="2"/>
              </a:rPr>
              <a:t>  </a:t>
            </a:r>
            <a:r>
              <a:rPr lang="en-US" altLang="en-US" sz="2200" i="1" smtClean="0">
                <a:sym typeface="Symbol" pitchFamily="18" charset="2"/>
              </a:rPr>
              <a:t>P</a:t>
            </a:r>
          </a:p>
          <a:p>
            <a:pPr lvl="1"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       (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a) = </a:t>
            </a:r>
            <a:r>
              <a:rPr lang="en-US" altLang="en-US" sz="2200" i="1" smtClean="0">
                <a:sym typeface="Symbol" pitchFamily="18" charset="2"/>
              </a:rPr>
              <a:t>Z</a:t>
            </a:r>
            <a:r>
              <a:rPr lang="en-US" altLang="en-US" sz="2200" smtClean="0">
                <a:sym typeface="Symbol" pitchFamily="18" charset="2"/>
              </a:rPr>
              <a:t>  whenever</a:t>
            </a:r>
            <a:r>
              <a:rPr lang="en-US" altLang="en-US" sz="2200" smtClean="0">
                <a:sym typeface="WP MathExtendedA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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 </a:t>
            </a:r>
            <a:r>
              <a:rPr lang="en-US" altLang="en-US" sz="2200" i="1" smtClean="0">
                <a:sym typeface="Symbol" pitchFamily="18" charset="2"/>
              </a:rPr>
              <a:t>P</a:t>
            </a:r>
          </a:p>
          <a:p>
            <a:pPr lvl="1">
              <a:spcBef>
                <a:spcPct val="7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 c)            {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|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   </a:t>
            </a:r>
            <a:r>
              <a:rPr lang="en-US" altLang="en-US" sz="2200" i="1" smtClean="0">
                <a:sym typeface="Symbol" pitchFamily="18" charset="2"/>
              </a:rPr>
              <a:t>P </a:t>
            </a:r>
            <a:r>
              <a:rPr lang="en-US" altLang="en-US" sz="2200" smtClean="0">
                <a:sym typeface="Symbol" pitchFamily="18" charset="2"/>
              </a:rPr>
              <a:t>}  { </a:t>
            </a:r>
            <a:r>
              <a:rPr lang="en-US" altLang="en-US" sz="2200" i="1" smtClean="0">
                <a:sym typeface="Symbol" pitchFamily="18" charset="2"/>
              </a:rPr>
              <a:t>Z</a:t>
            </a:r>
            <a:r>
              <a:rPr lang="en-US" altLang="en-US" sz="2200" smtClean="0">
                <a:sym typeface="Symbol" pitchFamily="18" charset="2"/>
              </a:rPr>
              <a:t> },  if </a:t>
            </a:r>
            <a:r>
              <a:rPr lang="en-US" altLang="en-US" sz="2200" i="1" smtClean="0">
                <a:sym typeface="Symbol" pitchFamily="18" charset="2"/>
              </a:rPr>
              <a:t>Z </a:t>
            </a:r>
            <a:r>
              <a:rPr lang="en-US" altLang="en-US" sz="2200" smtClean="0">
                <a:sym typeface="Symbol" pitchFamily="18" charset="2"/>
              </a:rPr>
              <a:t> </a:t>
            </a:r>
            <a:r>
              <a:rPr lang="en-US" altLang="en-US" sz="2200" i="1" smtClean="0">
                <a:sym typeface="Symbol" pitchFamily="18" charset="2"/>
              </a:rPr>
              <a:t>Q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                {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|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  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 }              O.W.</a:t>
            </a:r>
          </a:p>
          <a:p>
            <a:pPr lvl="1">
              <a:spcBef>
                <a:spcPct val="7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Then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) =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G</a:t>
            </a:r>
            <a:r>
              <a:rPr lang="en-US" altLang="en-US" sz="2200" smtClean="0">
                <a:sym typeface="Symbol" pitchFamily="18" charset="2"/>
              </a:rPr>
              <a:t>)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608138" y="3355975"/>
            <a:ext cx="768350" cy="612775"/>
            <a:chOff x="1013" y="2114"/>
            <a:chExt cx="484" cy="386"/>
          </a:xfrm>
        </p:grpSpPr>
        <p:sp>
          <p:nvSpPr>
            <p:cNvPr id="12297" name="Text Box 5"/>
            <p:cNvSpPr txBox="1">
              <a:spLocks noChangeArrowheads="1"/>
            </p:cNvSpPr>
            <p:nvPr/>
          </p:nvSpPr>
          <p:spPr bwMode="auto">
            <a:xfrm>
              <a:off x="1013" y="2144"/>
              <a:ext cx="3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2400">
                  <a:latin typeface="Times New Roman" pitchFamily="18" charset="0"/>
                </a:rPr>
                <a:t>Q </a:t>
              </a:r>
              <a:r>
                <a:rPr kumimoji="0" lang="en-US" altLang="en-US" sz="2000"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12298" name="AutoShape 6"/>
            <p:cNvSpPr>
              <a:spLocks/>
            </p:cNvSpPr>
            <p:nvPr/>
          </p:nvSpPr>
          <p:spPr bwMode="auto">
            <a:xfrm>
              <a:off x="1406" y="2114"/>
              <a:ext cx="91" cy="386"/>
            </a:xfrm>
            <a:prstGeom prst="leftBrace">
              <a:avLst>
                <a:gd name="adj1" fmla="val 35348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692275" y="5156200"/>
            <a:ext cx="720725" cy="612775"/>
            <a:chOff x="1066" y="3248"/>
            <a:chExt cx="454" cy="386"/>
          </a:xfrm>
        </p:grpSpPr>
        <p:sp>
          <p:nvSpPr>
            <p:cNvPr id="12295" name="Text Box 4"/>
            <p:cNvSpPr txBox="1">
              <a:spLocks noChangeArrowheads="1"/>
            </p:cNvSpPr>
            <p:nvPr/>
          </p:nvSpPr>
          <p:spPr bwMode="auto">
            <a:xfrm>
              <a:off x="1066" y="3249"/>
              <a:ext cx="3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2400" i="1">
                  <a:latin typeface="Times New Roman" pitchFamily="18" charset="0"/>
                  <a:sym typeface="Symbol" pitchFamily="18" charset="2"/>
                </a:rPr>
                <a:t>F</a:t>
              </a:r>
              <a:r>
                <a:rPr kumimoji="0" lang="en-US" altLang="en-US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kumimoji="0" lang="en-US" altLang="en-US" sz="2000">
                  <a:latin typeface="Times New Roman" pitchFamily="18" charset="0"/>
                  <a:sym typeface="Symbol" pitchFamily="18" charset="2"/>
                </a:rPr>
                <a:t>=</a:t>
              </a:r>
            </a:p>
          </p:txBody>
        </p:sp>
        <p:sp>
          <p:nvSpPr>
            <p:cNvPr id="12296" name="AutoShape 7"/>
            <p:cNvSpPr>
              <a:spLocks/>
            </p:cNvSpPr>
            <p:nvPr/>
          </p:nvSpPr>
          <p:spPr bwMode="auto">
            <a:xfrm>
              <a:off x="1429" y="3248"/>
              <a:ext cx="91" cy="386"/>
            </a:xfrm>
            <a:prstGeom prst="leftBrace">
              <a:avLst>
                <a:gd name="adj1" fmla="val 35348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ACBBA9-EA0C-438F-A7B9-46BFA30E29ED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50963" y="188913"/>
            <a:ext cx="6424612" cy="533400"/>
          </a:xfrm>
        </p:spPr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6.3  Regular Grammars and FA</a:t>
            </a:r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38200" y="728663"/>
            <a:ext cx="7772400" cy="6048375"/>
          </a:xfrm>
        </p:spPr>
        <p:txBody>
          <a:bodyPr/>
          <a:lstStyle/>
          <a:p>
            <a:r>
              <a:rPr lang="en-US" altLang="en-US" sz="2200" u="sng" smtClean="0">
                <a:sym typeface="Symbol" pitchFamily="18" charset="2"/>
              </a:rPr>
              <a:t>Example 6.3.1</a:t>
            </a:r>
            <a:r>
              <a:rPr lang="en-US" altLang="en-US" sz="2200" smtClean="0">
                <a:sym typeface="Symbol" pitchFamily="18" charset="2"/>
              </a:rPr>
              <a:t> Given </a:t>
            </a:r>
            <a:r>
              <a:rPr lang="en-US" altLang="en-US" sz="2200" i="1" smtClean="0">
                <a:sym typeface="Symbol" pitchFamily="18" charset="2"/>
              </a:rPr>
              <a:t>G</a:t>
            </a:r>
            <a:r>
              <a:rPr lang="en-US" altLang="en-US" sz="2200" smtClean="0">
                <a:sym typeface="Symbol" pitchFamily="18" charset="2"/>
              </a:rPr>
              <a:t> = (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, ,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), where 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 = {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B </a:t>
            </a:r>
            <a:r>
              <a:rPr lang="en-US" altLang="en-US" sz="2200" smtClean="0">
                <a:sym typeface="Symbol" pitchFamily="18" charset="2"/>
              </a:rPr>
              <a:t>}, 	 = {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b </a:t>
            </a:r>
            <a:r>
              <a:rPr lang="en-US" altLang="en-US" sz="2200" smtClean="0">
                <a:sym typeface="Symbol" pitchFamily="18" charset="2"/>
              </a:rPr>
              <a:t>}, and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 = {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  </a:t>
            </a:r>
            <a:r>
              <a:rPr lang="en-US" altLang="en-US" sz="2200" i="1" smtClean="0">
                <a:sym typeface="Symbol" pitchFamily="18" charset="2"/>
              </a:rPr>
              <a:t>aS</a:t>
            </a:r>
            <a:r>
              <a:rPr lang="en-US" altLang="en-US" sz="2200" smtClean="0">
                <a:sym typeface="Symbol" pitchFamily="18" charset="2"/>
              </a:rPr>
              <a:t> | </a:t>
            </a:r>
            <a:r>
              <a:rPr lang="en-US" altLang="en-US" sz="2200" i="1" smtClean="0">
                <a:sym typeface="Symbol" pitchFamily="18" charset="2"/>
              </a:rPr>
              <a:t>bB</a:t>
            </a:r>
            <a:r>
              <a:rPr lang="en-US" altLang="en-US" sz="2200" smtClean="0">
                <a:sym typeface="Symbol" pitchFamily="18" charset="2"/>
              </a:rPr>
              <a:t> |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  </a:t>
            </a:r>
            <a:r>
              <a:rPr lang="en-US" altLang="en-US" sz="2200" i="1" smtClean="0">
                <a:sym typeface="Symbol" pitchFamily="18" charset="2"/>
              </a:rPr>
              <a:t>bB</a:t>
            </a:r>
            <a:r>
              <a:rPr lang="en-US" altLang="en-US" sz="2200" smtClean="0">
                <a:sym typeface="Symbol" pitchFamily="18" charset="2"/>
              </a:rPr>
              <a:t> | }, 	the corresponding NFA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 = (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smtClean="0">
                <a:sym typeface="Symbol" pitchFamily="18" charset="2"/>
              </a:rPr>
              <a:t>, , ,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), where </a:t>
            </a:r>
          </a:p>
          <a:p>
            <a:pPr lvl="1"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	 Q = { 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Z </a:t>
            </a:r>
            <a:r>
              <a:rPr lang="en-US" altLang="en-US" sz="2000" smtClean="0">
                <a:sym typeface="Symbol" pitchFamily="18" charset="2"/>
              </a:rPr>
              <a:t>},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	  = {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b </a:t>
            </a:r>
            <a:r>
              <a:rPr lang="en-US" altLang="en-US" sz="2000" smtClean="0">
                <a:sym typeface="Symbol" pitchFamily="18" charset="2"/>
              </a:rPr>
              <a:t>},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	 (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= S, (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, (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Z</a:t>
            </a:r>
            <a:r>
              <a:rPr lang="en-US" altLang="en-US" sz="2000" smtClean="0">
                <a:sym typeface="Symbol" pitchFamily="18" charset="2"/>
              </a:rPr>
              <a:t>, (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 =</a:t>
            </a:r>
            <a:r>
              <a:rPr lang="en-US" altLang="en-US" sz="2000" i="1" smtClean="0">
                <a:sym typeface="Symbol" pitchFamily="18" charset="2"/>
              </a:rPr>
              <a:t> B,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	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 = {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Z </a:t>
            </a:r>
            <a:r>
              <a:rPr lang="en-US" altLang="en-US" sz="2000" smtClean="0">
                <a:sym typeface="Symbol" pitchFamily="18" charset="2"/>
              </a:rPr>
              <a:t>}</a:t>
            </a:r>
            <a:r>
              <a:rPr lang="en-US" altLang="en-US" sz="2000" smtClean="0"/>
              <a:t> </a:t>
            </a:r>
          </a:p>
          <a:p>
            <a:pPr>
              <a:spcBef>
                <a:spcPct val="75000"/>
              </a:spcBef>
            </a:pPr>
            <a:r>
              <a:rPr lang="en-US" altLang="en-US" sz="2200" u="sng" smtClean="0"/>
              <a:t>Theorem 6.3.2</a:t>
            </a:r>
            <a:r>
              <a:rPr lang="en-US" altLang="en-US" sz="2200" smtClean="0"/>
              <a:t> Given an NFA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, there exists a regular 	grammar G .</a:t>
            </a:r>
            <a:r>
              <a:rPr lang="en-US" altLang="en-US" sz="2200" smtClean="0">
                <a:sym typeface="Symbol" pitchFamily="18" charset="2"/>
              </a:rPr>
              <a:t>.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) =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G</a:t>
            </a:r>
            <a:r>
              <a:rPr lang="en-US" altLang="en-US" sz="2200" smtClean="0">
                <a:sym typeface="Symbol" pitchFamily="18" charset="2"/>
              </a:rPr>
              <a:t>).</a:t>
            </a:r>
          </a:p>
          <a:p>
            <a:pPr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     </a:t>
            </a:r>
            <a:r>
              <a:rPr lang="en-US" altLang="en-US" sz="2000" smtClean="0">
                <a:sym typeface="Symbol" pitchFamily="18" charset="2"/>
              </a:rPr>
              <a:t>(i) </a:t>
            </a:r>
            <a:r>
              <a:rPr lang="en-US" altLang="en-US" sz="2000" i="1" smtClean="0">
                <a:sym typeface="Symbol" pitchFamily="18" charset="2"/>
              </a:rPr>
              <a:t>V</a:t>
            </a:r>
            <a:r>
              <a:rPr lang="en-US" altLang="en-US" sz="2000" smtClean="0">
                <a:sym typeface="Symbol" pitchFamily="18" charset="2"/>
              </a:rPr>
              <a:t> = </a:t>
            </a:r>
            <a:r>
              <a:rPr lang="en-US" altLang="en-US" sz="2000" i="1" smtClean="0">
                <a:sym typeface="Symbol" pitchFamily="18" charset="2"/>
              </a:rPr>
              <a:t>Q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smtClean="0"/>
              <a:t>	(ii) The transition </a:t>
            </a:r>
            <a:r>
              <a:rPr lang="en-US" altLang="en-US" sz="2000" smtClean="0">
                <a:sym typeface="Symbol" pitchFamily="18" charset="2"/>
              </a:rPr>
              <a:t>(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 yields the rule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aB</a:t>
            </a:r>
            <a:r>
              <a:rPr lang="en-US" altLang="en-US" sz="2000" smtClean="0">
                <a:sym typeface="Symbol" pitchFamily="18" charset="2"/>
              </a:rPr>
              <a:t> in </a:t>
            </a:r>
            <a:r>
              <a:rPr lang="en-US" altLang="en-US" sz="2000" i="1" smtClean="0">
                <a:sym typeface="Symbol" pitchFamily="18" charset="2"/>
              </a:rPr>
              <a:t>G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(iii) For each accepting state </a:t>
            </a:r>
            <a:r>
              <a:rPr lang="en-US" altLang="en-US" sz="2000" i="1" smtClean="0">
                <a:sym typeface="Symbol" pitchFamily="18" charset="2"/>
              </a:rPr>
              <a:t>C</a:t>
            </a:r>
            <a:r>
              <a:rPr lang="en-US" altLang="en-US" sz="2000" smtClean="0">
                <a:sym typeface="Symbol" pitchFamily="18" charset="2"/>
              </a:rPr>
              <a:t>, create the rule </a:t>
            </a:r>
            <a:r>
              <a:rPr lang="en-US" altLang="en-US" sz="2000" i="1" smtClean="0">
                <a:sym typeface="Symbol" pitchFamily="18" charset="2"/>
              </a:rPr>
              <a:t>C</a:t>
            </a:r>
            <a:r>
              <a:rPr lang="en-US" altLang="en-US" sz="2000" smtClean="0">
                <a:sym typeface="Symbol" pitchFamily="18" charset="2"/>
              </a:rPr>
              <a:t>   in </a:t>
            </a:r>
            <a:r>
              <a:rPr lang="en-US" altLang="en-US" sz="2000" i="1" smtClean="0">
                <a:sym typeface="Symbol" pitchFamily="18" charset="2"/>
              </a:rPr>
              <a:t>G</a:t>
            </a:r>
          </a:p>
          <a:p>
            <a:pPr>
              <a:spcBef>
                <a:spcPct val="75000"/>
              </a:spcBef>
            </a:pPr>
            <a:r>
              <a:rPr lang="en-US" altLang="en-US" sz="2000" u="sng" smtClean="0">
                <a:sym typeface="Symbol" pitchFamily="18" charset="2"/>
              </a:rPr>
              <a:t>Example 6.3.4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i="1" smtClean="0">
                <a:sym typeface="Symbol" pitchFamily="18" charset="2"/>
              </a:rPr>
              <a:t>P</a:t>
            </a:r>
            <a:r>
              <a:rPr lang="en-US" altLang="en-US" sz="2000" smtClean="0">
                <a:sym typeface="Symbol" pitchFamily="18" charset="2"/>
              </a:rPr>
              <a:t>: 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bB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aA</a:t>
            </a:r>
            <a:r>
              <a:rPr lang="en-US" altLang="en-US" sz="2000" smtClean="0">
                <a:sym typeface="Symbol" pitchFamily="18" charset="2"/>
              </a:rPr>
              <a:t>; 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sz="2000" i="1" smtClean="0">
                <a:sym typeface="Symbol" pitchFamily="18" charset="2"/>
              </a:rPr>
              <a:t>    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aS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bC</a:t>
            </a:r>
            <a:r>
              <a:rPr lang="en-US" altLang="en-US" sz="2000" smtClean="0">
                <a:sym typeface="Symbol" pitchFamily="18" charset="2"/>
              </a:rPr>
              <a:t>;                      </a:t>
            </a:r>
          </a:p>
        </p:txBody>
      </p:sp>
      <p:sp>
        <p:nvSpPr>
          <p:cNvPr id="43012" name="Text Box 1028"/>
          <p:cNvSpPr txBox="1">
            <a:spLocks noChangeArrowheads="1"/>
          </p:cNvSpPr>
          <p:nvPr/>
        </p:nvSpPr>
        <p:spPr bwMode="auto">
          <a:xfrm>
            <a:off x="4367213" y="5911850"/>
            <a:ext cx="3517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>
              <a:buFont typeface="Monotype Sorts" pitchFamily="2" charset="2"/>
              <a:buNone/>
            </a:pPr>
            <a:r>
              <a:rPr lang="en-US" altLang="en-US" sz="2000" i="1">
                <a:sym typeface="Symbol" pitchFamily="18" charset="2"/>
              </a:rPr>
              <a:t>B</a:t>
            </a:r>
            <a:r>
              <a:rPr lang="en-US" altLang="en-US" sz="2000">
                <a:sym typeface="Symbol" pitchFamily="18" charset="2"/>
              </a:rPr>
              <a:t>  </a:t>
            </a:r>
            <a:r>
              <a:rPr lang="en-US" altLang="en-US" sz="2000" i="1">
                <a:sym typeface="Symbol" pitchFamily="18" charset="2"/>
              </a:rPr>
              <a:t>bS</a:t>
            </a:r>
            <a:r>
              <a:rPr lang="en-US" altLang="en-US" sz="2000">
                <a:sym typeface="Symbol" pitchFamily="18" charset="2"/>
              </a:rPr>
              <a:t>,  </a:t>
            </a:r>
            <a:r>
              <a:rPr lang="en-US" altLang="en-US" sz="2000" i="1">
                <a:sym typeface="Symbol" pitchFamily="18" charset="2"/>
              </a:rPr>
              <a:t>B </a:t>
            </a:r>
            <a:r>
              <a:rPr lang="en-US" altLang="en-US" sz="2000">
                <a:sym typeface="Symbol" pitchFamily="18" charset="2"/>
              </a:rPr>
              <a:t> </a:t>
            </a:r>
            <a:r>
              <a:rPr lang="en-US" altLang="en-US" sz="2000" i="1">
                <a:sym typeface="Symbol" pitchFamily="18" charset="2"/>
              </a:rPr>
              <a:t>aC</a:t>
            </a:r>
            <a:r>
              <a:rPr lang="en-US" altLang="en-US" sz="2000">
                <a:sym typeface="Symbol" pitchFamily="18" charset="2"/>
              </a:rPr>
              <a:t>, </a:t>
            </a:r>
            <a:r>
              <a:rPr lang="en-US" altLang="en-US" sz="2000" i="1">
                <a:sym typeface="Symbol" pitchFamily="18" charset="2"/>
              </a:rPr>
              <a:t>B</a:t>
            </a:r>
            <a:r>
              <a:rPr lang="en-US" altLang="en-US" sz="2000">
                <a:sym typeface="Symbol" pitchFamily="18" charset="2"/>
              </a:rPr>
              <a:t>  ;</a:t>
            </a: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43013" name="Text Box 1029"/>
          <p:cNvSpPr txBox="1">
            <a:spLocks noChangeArrowheads="1"/>
          </p:cNvSpPr>
          <p:nvPr/>
        </p:nvSpPr>
        <p:spPr bwMode="auto">
          <a:xfrm>
            <a:off x="4819650" y="6302375"/>
            <a:ext cx="2165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sym typeface="Symbol" pitchFamily="18" charset="2"/>
              </a:rPr>
              <a:t>C</a:t>
            </a:r>
            <a:r>
              <a:rPr lang="en-US" altLang="en-US" sz="2000">
                <a:sym typeface="Symbol" pitchFamily="18" charset="2"/>
              </a:rPr>
              <a:t>  </a:t>
            </a:r>
            <a:r>
              <a:rPr lang="en-US" altLang="en-US" sz="2000" i="1">
                <a:sym typeface="Symbol" pitchFamily="18" charset="2"/>
              </a:rPr>
              <a:t>bA</a:t>
            </a:r>
            <a:r>
              <a:rPr lang="en-US" altLang="en-US" sz="2000">
                <a:sym typeface="Symbol" pitchFamily="18" charset="2"/>
              </a:rPr>
              <a:t>, </a:t>
            </a:r>
            <a:r>
              <a:rPr lang="en-US" altLang="en-US" sz="2000" i="1">
                <a:sym typeface="Symbol" pitchFamily="18" charset="2"/>
              </a:rPr>
              <a:t>C</a:t>
            </a:r>
            <a:r>
              <a:rPr lang="en-US" altLang="en-US" sz="2000">
                <a:sym typeface="Symbol" pitchFamily="18" charset="2"/>
              </a:rPr>
              <a:t>  </a:t>
            </a:r>
            <a:r>
              <a:rPr lang="en-US" altLang="en-US" sz="2000" i="1">
                <a:sym typeface="Symbol" pitchFamily="18" charset="2"/>
              </a:rPr>
              <a:t>aB</a:t>
            </a:r>
            <a:r>
              <a:rPr lang="en-US" altLang="en-US" sz="2000">
                <a:sym typeface="Symbol" pitchFamily="18" charset="2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  <p:bldP spid="43012" grpId="0"/>
      <p:bldP spid="430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7BD123-800D-4CEA-BFE8-1A5FB75DD42E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228600"/>
            <a:ext cx="4876800" cy="500063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6.4  Regular Languages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6613"/>
            <a:ext cx="77724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 smtClean="0"/>
              <a:t>A language over an alphabet </a:t>
            </a:r>
            <a:r>
              <a:rPr lang="en-US" altLang="en-US" sz="2200" smtClean="0">
                <a:sym typeface="Symbol" pitchFamily="18" charset="2"/>
              </a:rPr>
              <a:t> is </a:t>
            </a:r>
            <a:r>
              <a:rPr lang="en-US" altLang="en-US" sz="2200" u="sng" smtClean="0">
                <a:sym typeface="Symbol" pitchFamily="18" charset="2"/>
              </a:rPr>
              <a:t>regular</a:t>
            </a:r>
            <a:r>
              <a:rPr lang="en-US" altLang="en-US" sz="2200" smtClean="0">
                <a:sym typeface="Symbol" pitchFamily="18" charset="2"/>
              </a:rPr>
              <a:t> if it can be</a:t>
            </a:r>
            <a:r>
              <a:rPr lang="en-US" altLang="en-US" sz="2400" smtClean="0">
                <a:sym typeface="Symbol" pitchFamily="18" charset="2"/>
              </a:rPr>
              <a:t> </a:t>
            </a:r>
          </a:p>
          <a:p>
            <a:pPr lvl="1">
              <a:lnSpc>
                <a:spcPct val="90000"/>
              </a:lnSpc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200" smtClean="0"/>
              <a:t>	i)   specified as a </a:t>
            </a:r>
            <a:r>
              <a:rPr lang="en-US" altLang="en-US" sz="2200" i="1" smtClean="0"/>
              <a:t>regular set/expression</a:t>
            </a:r>
            <a:r>
              <a:rPr lang="en-US" altLang="en-US" sz="2200" smtClean="0"/>
              <a:t> over </a:t>
            </a:r>
            <a:r>
              <a:rPr lang="en-US" altLang="en-US" sz="2200" smtClean="0">
                <a:sym typeface="Symbol" pitchFamily="18" charset="2"/>
              </a:rPr>
              <a:t></a:t>
            </a: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ii)  accepted by </a:t>
            </a:r>
            <a:r>
              <a:rPr lang="en-US" altLang="en-US" sz="2200" i="1" smtClean="0">
                <a:sym typeface="Symbol" pitchFamily="18" charset="2"/>
              </a:rPr>
              <a:t>DFA / NFA / NFA-</a:t>
            </a:r>
            <a:endParaRPr lang="en-US" altLang="en-US" sz="22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iii) generated by a </a:t>
            </a:r>
            <a:r>
              <a:rPr lang="en-US" altLang="en-US" sz="2200" i="1" smtClean="0">
                <a:sym typeface="Symbol" pitchFamily="18" charset="2"/>
              </a:rPr>
              <a:t>regular grammar</a:t>
            </a:r>
            <a:endParaRPr lang="en-US" altLang="en-US" sz="220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200" smtClean="0">
                <a:sym typeface="Symbol" pitchFamily="18" charset="2"/>
              </a:rPr>
              <a:t>Regular languages are </a:t>
            </a:r>
            <a:r>
              <a:rPr lang="en-US" altLang="en-US" sz="2200" u="sng" smtClean="0">
                <a:sym typeface="Symbol" pitchFamily="18" charset="2"/>
              </a:rPr>
              <a:t>closed</a:t>
            </a:r>
            <a:r>
              <a:rPr lang="en-US" altLang="en-US" sz="2200" smtClean="0">
                <a:sym typeface="Symbol" pitchFamily="18" charset="2"/>
              </a:rPr>
              <a:t> under , , *, </a:t>
            </a:r>
            <a:r>
              <a:rPr lang="en-US" altLang="en-US" sz="1800" smtClean="0">
                <a:sym typeface="Symbol" pitchFamily="18" charset="2"/>
              </a:rPr>
              <a:t>¯</a:t>
            </a:r>
            <a:r>
              <a:rPr lang="en-US" altLang="en-US" sz="2200" smtClean="0">
                <a:sym typeface="Symbol" pitchFamily="18" charset="2"/>
              </a:rPr>
              <a:t>, and  	since applying any of these operations to regular 	languages produces a regular language.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200" u="sng" smtClean="0">
                <a:sym typeface="Symbol" pitchFamily="18" charset="2"/>
              </a:rPr>
              <a:t>Theorems 6.4.1, 6.4.2, 6.4.3</a:t>
            </a:r>
            <a:endParaRPr lang="en-US" altLang="en-US" sz="22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spcBef>
                <a:spcPct val="75000"/>
              </a:spcBef>
              <a:buSzPct val="60000"/>
              <a:buFont typeface="Wingdings" pitchFamily="2" charset="2"/>
              <a:buChar char="Ø"/>
            </a:pPr>
            <a:r>
              <a:rPr lang="en-US" altLang="en-US" sz="2200" smtClean="0">
                <a:sym typeface="Symbol" pitchFamily="18" charset="2"/>
              </a:rPr>
              <a:t>Let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 and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  <a:r>
              <a:rPr lang="en-US" altLang="en-US" sz="2200" smtClean="0">
                <a:sym typeface="Symbol" pitchFamily="18" charset="2"/>
              </a:rPr>
              <a:t> be two regular languages. Then</a:t>
            </a:r>
          </a:p>
          <a:p>
            <a:pPr lvl="1">
              <a:lnSpc>
                <a:spcPct val="90000"/>
              </a:lnSpc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		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 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  <a:r>
              <a:rPr lang="en-US" altLang="en-US" sz="2200" smtClean="0">
                <a:sym typeface="Symbol" pitchFamily="18" charset="2"/>
              </a:rPr>
              <a:t>,  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  <a:r>
              <a:rPr lang="en-US" altLang="en-US" sz="2200" smtClean="0">
                <a:sym typeface="Symbol" pitchFamily="18" charset="2"/>
              </a:rPr>
              <a:t>,  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*,  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, and 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 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</a:p>
          <a:p>
            <a:pPr lvl="1">
              <a:lnSpc>
                <a:spcPct val="90000"/>
              </a:lnSpc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are regular languages.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200" u="sng" smtClean="0">
                <a:sym typeface="Symbol" pitchFamily="18" charset="2"/>
              </a:rPr>
              <a:t>Example 6.4.1</a:t>
            </a:r>
            <a:endParaRPr lang="en-US" altLang="en-US" sz="22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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)*</a:t>
            </a:r>
            <a:r>
              <a:rPr lang="en-US" altLang="en-US" sz="2200" i="1" smtClean="0">
                <a:sym typeface="Symbol" pitchFamily="18" charset="2"/>
              </a:rPr>
              <a:t>aa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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)*  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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)*</a:t>
            </a:r>
            <a:r>
              <a:rPr lang="en-US" altLang="en-US" sz="2200" i="1" smtClean="0">
                <a:sym typeface="Symbol" pitchFamily="18" charset="2"/>
              </a:rPr>
              <a:t>bb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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)* is regular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5292725" y="4797425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4191000" y="6172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  <p:bldP spid="44036" grpId="0" animBg="1"/>
      <p:bldP spid="440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EEECA4-0F14-40AA-BB9B-C8574AAACD08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55763" y="260350"/>
            <a:ext cx="5791200" cy="533400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6.5  A Nonregular Language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928688"/>
            <a:ext cx="8135937" cy="5561012"/>
          </a:xfrm>
        </p:spPr>
        <p:txBody>
          <a:bodyPr/>
          <a:lstStyle/>
          <a:p>
            <a:r>
              <a:rPr lang="en-US" altLang="en-US" sz="2400" smtClean="0"/>
              <a:t>The language {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i</a:t>
            </a:r>
            <a:r>
              <a:rPr lang="en-US" altLang="en-US" sz="2400" i="1" smtClean="0"/>
              <a:t>b</a:t>
            </a:r>
            <a:r>
              <a:rPr lang="en-US" altLang="en-US" sz="2400" i="1" baseline="30000" smtClean="0"/>
              <a:t>i</a:t>
            </a:r>
            <a:r>
              <a:rPr lang="en-US" altLang="en-US" sz="2400" smtClean="0"/>
              <a:t> | 0</a:t>
            </a:r>
            <a:r>
              <a:rPr lang="en-US" altLang="en-US" sz="2400" smtClean="0">
                <a:sym typeface="Symbol" pitchFamily="18" charset="2"/>
              </a:rPr>
              <a:t> 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</a:t>
            </a:r>
            <a:r>
              <a:rPr lang="en-US" altLang="en-US" sz="2400" smtClean="0">
                <a:sym typeface="WP MathA"/>
              </a:rPr>
              <a:t> </a:t>
            </a:r>
            <a:r>
              <a:rPr lang="en-US" altLang="en-US" sz="2400" i="1" smtClean="0"/>
              <a:t>n </a:t>
            </a:r>
            <a:r>
              <a:rPr lang="en-US" altLang="en-US" sz="2400" smtClean="0"/>
              <a:t>} is regular, but the 	language {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i</a:t>
            </a:r>
            <a:r>
              <a:rPr lang="en-US" altLang="en-US" sz="2400" baseline="-25000" smtClean="0"/>
              <a:t> </a:t>
            </a:r>
            <a:r>
              <a:rPr lang="en-US" altLang="en-US" sz="2400" i="1" smtClean="0"/>
              <a:t>b</a:t>
            </a:r>
            <a:r>
              <a:rPr lang="en-US" altLang="en-US" sz="2400" i="1" baseline="30000" smtClean="0"/>
              <a:t>i</a:t>
            </a:r>
            <a:r>
              <a:rPr lang="en-US" altLang="en-US" sz="2400" smtClean="0"/>
              <a:t> |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 </a:t>
            </a:r>
            <a:r>
              <a:rPr lang="en-US" altLang="en-US" sz="2400" smtClean="0"/>
              <a:t>0 } is not. </a:t>
            </a:r>
          </a:p>
          <a:p>
            <a:pPr lvl="1"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en-US" sz="2200" u="sng" smtClean="0"/>
              <a:t>Proof</a:t>
            </a:r>
            <a:r>
              <a:rPr lang="en-US" altLang="en-US" sz="2200" smtClean="0"/>
              <a:t>.</a:t>
            </a:r>
          </a:p>
          <a:p>
            <a:endParaRPr lang="en-US" altLang="en-US" sz="2400" smtClean="0"/>
          </a:p>
          <a:p>
            <a:endParaRPr lang="en-US" altLang="en-US" sz="2400" smtClean="0"/>
          </a:p>
          <a:p>
            <a:endParaRPr lang="en-US" altLang="en-US" sz="2400" smtClean="0"/>
          </a:p>
          <a:p>
            <a:endParaRPr lang="en-US" altLang="en-US" sz="2400" smtClean="0"/>
          </a:p>
          <a:p>
            <a:pPr>
              <a:buFont typeface="Monotype Sorts" pitchFamily="2" charset="2"/>
              <a:buNone/>
            </a:pPr>
            <a:endParaRPr lang="en-US" altLang="en-US" sz="2400" smtClean="0"/>
          </a:p>
          <a:p>
            <a:endParaRPr lang="en-US" altLang="en-US" sz="2400" smtClean="0"/>
          </a:p>
          <a:p>
            <a:endParaRPr lang="en-US" altLang="en-US" sz="2400" smtClean="0"/>
          </a:p>
          <a:p>
            <a:pPr>
              <a:spcBef>
                <a:spcPct val="100000"/>
              </a:spcBef>
            </a:pPr>
            <a:r>
              <a:rPr lang="en-US" altLang="en-US" sz="2400" u="sng" smtClean="0"/>
              <a:t>Theorem 6.5.1</a:t>
            </a:r>
            <a:r>
              <a:rPr lang="en-US" altLang="en-US" sz="2400" smtClean="0"/>
              <a:t> (P. 204). The language {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i</a:t>
            </a:r>
            <a:r>
              <a:rPr lang="en-US" altLang="en-US" sz="2400" i="1" smtClean="0"/>
              <a:t>b</a:t>
            </a:r>
            <a:r>
              <a:rPr lang="en-US" altLang="en-US" sz="2400" i="1" baseline="30000" smtClean="0"/>
              <a:t>i</a:t>
            </a:r>
            <a:r>
              <a:rPr lang="en-US" altLang="en-US" sz="2400" smtClean="0"/>
              <a:t> |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</a:t>
            </a:r>
            <a:r>
              <a:rPr lang="en-US" altLang="en-US" sz="2400" smtClean="0"/>
              <a:t> 0 } is 	</a:t>
            </a:r>
            <a:r>
              <a:rPr lang="en-US" altLang="en-US" sz="2400" u="sng" smtClean="0"/>
              <a:t>not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regular</a:t>
            </a:r>
            <a:r>
              <a:rPr lang="en-US" altLang="en-US" sz="2400" smtClean="0"/>
              <a:t> (see a sketched proof in Example 6.6.3).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258888" y="2241550"/>
            <a:ext cx="6473825" cy="1676400"/>
            <a:chOff x="748" y="2147"/>
            <a:chExt cx="4078" cy="1056"/>
          </a:xfrm>
        </p:grpSpPr>
        <p:sp>
          <p:nvSpPr>
            <p:cNvPr id="15367" name="Oval 5"/>
            <p:cNvSpPr>
              <a:spLocks noChangeArrowheads="1"/>
            </p:cNvSpPr>
            <p:nvPr/>
          </p:nvSpPr>
          <p:spPr bwMode="auto">
            <a:xfrm>
              <a:off x="1645" y="2228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  <a:r>
                <a:rPr lang="en-US" altLang="en-US" sz="180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368" name="Oval 6"/>
            <p:cNvSpPr>
              <a:spLocks noChangeArrowheads="1"/>
            </p:cNvSpPr>
            <p:nvPr/>
          </p:nvSpPr>
          <p:spPr bwMode="auto">
            <a:xfrm>
              <a:off x="924" y="2243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369" name="Oval 7"/>
            <p:cNvSpPr>
              <a:spLocks noChangeArrowheads="1"/>
            </p:cNvSpPr>
            <p:nvPr/>
          </p:nvSpPr>
          <p:spPr bwMode="auto">
            <a:xfrm>
              <a:off x="972" y="2291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370" name="Text Box 8"/>
            <p:cNvSpPr txBox="1">
              <a:spLocks noChangeArrowheads="1"/>
            </p:cNvSpPr>
            <p:nvPr/>
          </p:nvSpPr>
          <p:spPr bwMode="auto">
            <a:xfrm>
              <a:off x="748" y="2243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chemeClr val="bg2"/>
                  </a:solidFill>
                  <a:latin typeface="Times New Roman" pitchFamily="18" charset="0"/>
                </a:rPr>
                <a:t>&gt;</a:t>
              </a:r>
            </a:p>
          </p:txBody>
        </p:sp>
        <p:sp>
          <p:nvSpPr>
            <p:cNvPr id="15371" name="Line 9"/>
            <p:cNvSpPr>
              <a:spLocks noChangeShapeType="1"/>
            </p:cNvSpPr>
            <p:nvPr/>
          </p:nvSpPr>
          <p:spPr bwMode="auto">
            <a:xfrm>
              <a:off x="1164" y="233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Oval 10"/>
            <p:cNvSpPr>
              <a:spLocks noChangeArrowheads="1"/>
            </p:cNvSpPr>
            <p:nvPr/>
          </p:nvSpPr>
          <p:spPr bwMode="auto">
            <a:xfrm>
              <a:off x="2310" y="2240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  <a:r>
                <a:rPr lang="en-US" altLang="en-US" sz="180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5373" name="Text Box 11"/>
            <p:cNvSpPr txBox="1">
              <a:spLocks noChangeArrowheads="1"/>
            </p:cNvSpPr>
            <p:nvPr/>
          </p:nvSpPr>
          <p:spPr bwMode="auto">
            <a:xfrm>
              <a:off x="924" y="2204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  <a:r>
                <a:rPr lang="en-US" altLang="en-US" sz="18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5374" name="Line 12"/>
            <p:cNvSpPr>
              <a:spLocks noChangeShapeType="1"/>
            </p:cNvSpPr>
            <p:nvPr/>
          </p:nvSpPr>
          <p:spPr bwMode="auto">
            <a:xfrm flipV="1">
              <a:off x="1837" y="2339"/>
              <a:ext cx="479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Text Box 13"/>
            <p:cNvSpPr txBox="1">
              <a:spLocks noChangeArrowheads="1"/>
            </p:cNvSpPr>
            <p:nvPr/>
          </p:nvSpPr>
          <p:spPr bwMode="auto">
            <a:xfrm>
              <a:off x="1298" y="21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76" name="Text Box 14"/>
            <p:cNvSpPr txBox="1">
              <a:spLocks noChangeArrowheads="1"/>
            </p:cNvSpPr>
            <p:nvPr/>
          </p:nvSpPr>
          <p:spPr bwMode="auto">
            <a:xfrm>
              <a:off x="1944" y="21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77" name="Line 15"/>
            <p:cNvSpPr>
              <a:spLocks noChangeShapeType="1"/>
            </p:cNvSpPr>
            <p:nvPr/>
          </p:nvSpPr>
          <p:spPr bwMode="auto">
            <a:xfrm>
              <a:off x="2508" y="233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Text Box 16"/>
            <p:cNvSpPr txBox="1">
              <a:spLocks noChangeArrowheads="1"/>
            </p:cNvSpPr>
            <p:nvPr/>
          </p:nvSpPr>
          <p:spPr bwMode="auto">
            <a:xfrm>
              <a:off x="2616" y="21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79" name="Text Box 17"/>
            <p:cNvSpPr txBox="1">
              <a:spLocks noChangeArrowheads="1"/>
            </p:cNvSpPr>
            <p:nvPr/>
          </p:nvSpPr>
          <p:spPr bwMode="auto">
            <a:xfrm>
              <a:off x="3026" y="2147"/>
              <a:ext cx="3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. . .</a:t>
              </a:r>
            </a:p>
          </p:txBody>
        </p:sp>
        <p:sp>
          <p:nvSpPr>
            <p:cNvPr id="15380" name="Line 18"/>
            <p:cNvSpPr>
              <a:spLocks noChangeShapeType="1"/>
            </p:cNvSpPr>
            <p:nvPr/>
          </p:nvSpPr>
          <p:spPr bwMode="auto">
            <a:xfrm>
              <a:off x="3372" y="233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Text Box 19"/>
            <p:cNvSpPr txBox="1">
              <a:spLocks noChangeArrowheads="1"/>
            </p:cNvSpPr>
            <p:nvPr/>
          </p:nvSpPr>
          <p:spPr bwMode="auto">
            <a:xfrm>
              <a:off x="3480" y="21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82" name="Oval 20"/>
            <p:cNvSpPr>
              <a:spLocks noChangeArrowheads="1"/>
            </p:cNvSpPr>
            <p:nvPr/>
          </p:nvSpPr>
          <p:spPr bwMode="auto">
            <a:xfrm>
              <a:off x="3852" y="223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383" name="Rectangle 21"/>
            <p:cNvSpPr>
              <a:spLocks noChangeArrowheads="1"/>
            </p:cNvSpPr>
            <p:nvPr/>
          </p:nvSpPr>
          <p:spPr bwMode="auto">
            <a:xfrm>
              <a:off x="3807" y="2195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  <a:r>
                <a:rPr lang="en-US" altLang="en-US" sz="1800" i="1" baseline="-25000">
                  <a:latin typeface="Times New Roman" pitchFamily="18" charset="0"/>
                </a:rPr>
                <a:t>n</a:t>
              </a:r>
              <a:r>
                <a:rPr lang="en-US" altLang="en-US" sz="1800" baseline="-25000">
                  <a:latin typeface="Times New Roman" pitchFamily="18" charset="0"/>
                </a:rPr>
                <a:t>-1</a:t>
              </a:r>
            </a:p>
          </p:txBody>
        </p:sp>
        <p:sp>
          <p:nvSpPr>
            <p:cNvPr id="15384" name="Line 22"/>
            <p:cNvSpPr>
              <a:spLocks noChangeShapeType="1"/>
            </p:cNvSpPr>
            <p:nvPr/>
          </p:nvSpPr>
          <p:spPr bwMode="auto">
            <a:xfrm>
              <a:off x="4092" y="233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Text Box 23"/>
            <p:cNvSpPr txBox="1">
              <a:spLocks noChangeArrowheads="1"/>
            </p:cNvSpPr>
            <p:nvPr/>
          </p:nvSpPr>
          <p:spPr bwMode="auto">
            <a:xfrm>
              <a:off x="4200" y="21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86" name="Oval 24"/>
            <p:cNvSpPr>
              <a:spLocks noChangeArrowheads="1"/>
            </p:cNvSpPr>
            <p:nvPr/>
          </p:nvSpPr>
          <p:spPr bwMode="auto">
            <a:xfrm>
              <a:off x="4572" y="2195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387" name="Rectangle 25"/>
            <p:cNvSpPr>
              <a:spLocks noChangeArrowheads="1"/>
            </p:cNvSpPr>
            <p:nvPr/>
          </p:nvSpPr>
          <p:spPr bwMode="auto">
            <a:xfrm>
              <a:off x="4552" y="219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a</a:t>
              </a:r>
              <a:r>
                <a:rPr lang="en-US" altLang="en-US" sz="1800" i="1" baseline="-25000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15388" name="Line 26"/>
            <p:cNvSpPr>
              <a:spLocks noChangeShapeType="1"/>
            </p:cNvSpPr>
            <p:nvPr/>
          </p:nvSpPr>
          <p:spPr bwMode="auto">
            <a:xfrm flipH="1">
              <a:off x="1723" y="2409"/>
              <a:ext cx="0" cy="5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Text Box 27"/>
            <p:cNvSpPr txBox="1">
              <a:spLocks noChangeArrowheads="1"/>
            </p:cNvSpPr>
            <p:nvPr/>
          </p:nvSpPr>
          <p:spPr bwMode="auto">
            <a:xfrm>
              <a:off x="1548" y="24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0" name="Oval 28"/>
            <p:cNvSpPr>
              <a:spLocks noChangeArrowheads="1"/>
            </p:cNvSpPr>
            <p:nvPr/>
          </p:nvSpPr>
          <p:spPr bwMode="auto">
            <a:xfrm>
              <a:off x="2310" y="2966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  <a:r>
                <a:rPr lang="en-US" altLang="en-US" sz="180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391" name="Line 29"/>
            <p:cNvSpPr>
              <a:spLocks noChangeShapeType="1"/>
            </p:cNvSpPr>
            <p:nvPr/>
          </p:nvSpPr>
          <p:spPr bwMode="auto">
            <a:xfrm flipH="1">
              <a:off x="1836" y="305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Text Box 30"/>
            <p:cNvSpPr txBox="1">
              <a:spLocks noChangeArrowheads="1"/>
            </p:cNvSpPr>
            <p:nvPr/>
          </p:nvSpPr>
          <p:spPr bwMode="auto">
            <a:xfrm>
              <a:off x="2028" y="286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3" name="Line 31"/>
            <p:cNvSpPr>
              <a:spLocks noChangeShapeType="1"/>
            </p:cNvSpPr>
            <p:nvPr/>
          </p:nvSpPr>
          <p:spPr bwMode="auto">
            <a:xfrm flipH="1">
              <a:off x="2508" y="305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Text Box 32"/>
            <p:cNvSpPr txBox="1">
              <a:spLocks noChangeArrowheads="1"/>
            </p:cNvSpPr>
            <p:nvPr/>
          </p:nvSpPr>
          <p:spPr bwMode="auto">
            <a:xfrm>
              <a:off x="2700" y="286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5" name="Line 33"/>
            <p:cNvSpPr>
              <a:spLocks noChangeShapeType="1"/>
            </p:cNvSpPr>
            <p:nvPr/>
          </p:nvSpPr>
          <p:spPr bwMode="auto">
            <a:xfrm>
              <a:off x="4668" y="2435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Text Box 34"/>
            <p:cNvSpPr txBox="1">
              <a:spLocks noChangeArrowheads="1"/>
            </p:cNvSpPr>
            <p:nvPr/>
          </p:nvSpPr>
          <p:spPr bwMode="auto">
            <a:xfrm>
              <a:off x="4476" y="24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7" name="Line 35"/>
            <p:cNvSpPr>
              <a:spLocks noChangeShapeType="1"/>
            </p:cNvSpPr>
            <p:nvPr/>
          </p:nvSpPr>
          <p:spPr bwMode="auto">
            <a:xfrm>
              <a:off x="3948" y="2483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Text Box 36"/>
            <p:cNvSpPr txBox="1">
              <a:spLocks noChangeArrowheads="1"/>
            </p:cNvSpPr>
            <p:nvPr/>
          </p:nvSpPr>
          <p:spPr bwMode="auto">
            <a:xfrm>
              <a:off x="3756" y="2540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9" name="Oval 37"/>
            <p:cNvSpPr>
              <a:spLocks noChangeArrowheads="1"/>
            </p:cNvSpPr>
            <p:nvPr/>
          </p:nvSpPr>
          <p:spPr bwMode="auto">
            <a:xfrm>
              <a:off x="4544" y="2915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400" name="Rectangle 38"/>
            <p:cNvSpPr>
              <a:spLocks noChangeArrowheads="1"/>
            </p:cNvSpPr>
            <p:nvPr/>
          </p:nvSpPr>
          <p:spPr bwMode="auto">
            <a:xfrm>
              <a:off x="4510" y="2898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  <a:r>
                <a:rPr lang="en-US" altLang="en-US" sz="1800" i="1" baseline="-25000">
                  <a:latin typeface="Times New Roman" pitchFamily="18" charset="0"/>
                </a:rPr>
                <a:t>n</a:t>
              </a:r>
              <a:r>
                <a:rPr lang="en-US" altLang="en-US" sz="1800" baseline="-25000">
                  <a:latin typeface="Times New Roman" pitchFamily="18" charset="0"/>
                </a:rPr>
                <a:t>-1</a:t>
              </a:r>
            </a:p>
          </p:txBody>
        </p:sp>
        <p:sp>
          <p:nvSpPr>
            <p:cNvPr id="15401" name="Oval 39"/>
            <p:cNvSpPr>
              <a:spLocks noChangeArrowheads="1"/>
            </p:cNvSpPr>
            <p:nvPr/>
          </p:nvSpPr>
          <p:spPr bwMode="auto">
            <a:xfrm>
              <a:off x="3844" y="2963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402" name="Rectangle 40"/>
            <p:cNvSpPr>
              <a:spLocks noChangeArrowheads="1"/>
            </p:cNvSpPr>
            <p:nvPr/>
          </p:nvSpPr>
          <p:spPr bwMode="auto">
            <a:xfrm>
              <a:off x="3807" y="2943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  <a:r>
                <a:rPr lang="en-US" altLang="en-US" sz="1800" i="1" baseline="-25000">
                  <a:latin typeface="Times New Roman" pitchFamily="18" charset="0"/>
                </a:rPr>
                <a:t>n</a:t>
              </a:r>
              <a:r>
                <a:rPr lang="en-US" altLang="en-US" sz="1800" baseline="-25000">
                  <a:latin typeface="Times New Roman" pitchFamily="18" charset="0"/>
                </a:rPr>
                <a:t>-2</a:t>
              </a:r>
            </a:p>
          </p:txBody>
        </p:sp>
        <p:sp>
          <p:nvSpPr>
            <p:cNvPr id="15403" name="Line 41"/>
            <p:cNvSpPr>
              <a:spLocks noChangeShapeType="1"/>
            </p:cNvSpPr>
            <p:nvPr/>
          </p:nvSpPr>
          <p:spPr bwMode="auto">
            <a:xfrm flipH="1">
              <a:off x="4079" y="3056"/>
              <a:ext cx="464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Text Box 42"/>
            <p:cNvSpPr txBox="1">
              <a:spLocks noChangeArrowheads="1"/>
            </p:cNvSpPr>
            <p:nvPr/>
          </p:nvSpPr>
          <p:spPr bwMode="auto">
            <a:xfrm>
              <a:off x="4284" y="286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405" name="Line 43"/>
            <p:cNvSpPr>
              <a:spLocks noChangeShapeType="1"/>
            </p:cNvSpPr>
            <p:nvPr/>
          </p:nvSpPr>
          <p:spPr bwMode="auto">
            <a:xfrm flipH="1">
              <a:off x="3372" y="305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Text Box 44"/>
            <p:cNvSpPr txBox="1">
              <a:spLocks noChangeArrowheads="1"/>
            </p:cNvSpPr>
            <p:nvPr/>
          </p:nvSpPr>
          <p:spPr bwMode="auto">
            <a:xfrm>
              <a:off x="3564" y="286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407" name="Text Box 45"/>
            <p:cNvSpPr txBox="1">
              <a:spLocks noChangeArrowheads="1"/>
            </p:cNvSpPr>
            <p:nvPr/>
          </p:nvSpPr>
          <p:spPr bwMode="auto">
            <a:xfrm>
              <a:off x="3084" y="2867"/>
              <a:ext cx="3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. . .</a:t>
              </a:r>
            </a:p>
          </p:txBody>
        </p:sp>
        <p:sp>
          <p:nvSpPr>
            <p:cNvPr id="15408" name="Oval 46"/>
            <p:cNvSpPr>
              <a:spLocks noChangeArrowheads="1"/>
            </p:cNvSpPr>
            <p:nvPr/>
          </p:nvSpPr>
          <p:spPr bwMode="auto">
            <a:xfrm>
              <a:off x="1585" y="2966"/>
              <a:ext cx="251" cy="2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409" name="Oval 47"/>
            <p:cNvSpPr>
              <a:spLocks noChangeArrowheads="1"/>
            </p:cNvSpPr>
            <p:nvPr/>
          </p:nvSpPr>
          <p:spPr bwMode="auto">
            <a:xfrm>
              <a:off x="1607" y="2988"/>
              <a:ext cx="204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5410" name="Text Box 48"/>
            <p:cNvSpPr txBox="1">
              <a:spLocks noChangeArrowheads="1"/>
            </p:cNvSpPr>
            <p:nvPr/>
          </p:nvSpPr>
          <p:spPr bwMode="auto">
            <a:xfrm>
              <a:off x="1585" y="2958"/>
              <a:ext cx="2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latin typeface="Times New Roman" pitchFamily="18" charset="0"/>
                </a:rPr>
                <a:t>b</a:t>
              </a:r>
              <a:r>
                <a:rPr lang="en-US" altLang="en-US" sz="18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5411" name="Line 49"/>
            <p:cNvSpPr>
              <a:spLocks noChangeShapeType="1"/>
            </p:cNvSpPr>
            <p:nvPr/>
          </p:nvSpPr>
          <p:spPr bwMode="auto">
            <a:xfrm>
              <a:off x="2412" y="2435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Text Box 50"/>
            <p:cNvSpPr txBox="1">
              <a:spLocks noChangeArrowheads="1"/>
            </p:cNvSpPr>
            <p:nvPr/>
          </p:nvSpPr>
          <p:spPr bwMode="auto">
            <a:xfrm>
              <a:off x="2220" y="249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i="1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45107" name="Text Box 51"/>
          <p:cNvSpPr txBox="1">
            <a:spLocks noChangeArrowheads="1"/>
          </p:cNvSpPr>
          <p:nvPr/>
        </p:nvSpPr>
        <p:spPr bwMode="auto">
          <a:xfrm>
            <a:off x="1295400" y="4257675"/>
            <a:ext cx="7237413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tabLst>
                <a:tab pos="461963" algn="l"/>
              </a:tabLst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tabLst>
                <a:tab pos="461963" algn="l"/>
              </a:tabLst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tabLst>
                <a:tab pos="461963" algn="l"/>
              </a:tabLst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tabLst>
                <a:tab pos="461963" algn="l"/>
              </a:tabLst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/>
              <a:t>However, this technique cannot be extended to accept   	the language { </a:t>
            </a:r>
            <a:r>
              <a:rPr lang="en-US" altLang="en-US" sz="2200" i="1"/>
              <a:t>a</a:t>
            </a:r>
            <a:r>
              <a:rPr lang="en-US" altLang="en-US" sz="2200" i="1" baseline="30000"/>
              <a:t>i</a:t>
            </a:r>
            <a:r>
              <a:rPr lang="en-US" altLang="en-US" sz="2200" i="1"/>
              <a:t>b</a:t>
            </a:r>
            <a:r>
              <a:rPr lang="en-US" altLang="en-US" sz="2200" i="1" baseline="30000"/>
              <a:t>i</a:t>
            </a:r>
            <a:r>
              <a:rPr lang="en-US" altLang="en-US" sz="2200"/>
              <a:t> | </a:t>
            </a:r>
            <a:r>
              <a:rPr lang="en-US" altLang="en-US" sz="2200" i="1"/>
              <a:t>i </a:t>
            </a:r>
            <a:r>
              <a:rPr lang="en-US" altLang="en-US" sz="2200">
                <a:sym typeface="Symbol" pitchFamily="18" charset="2"/>
              </a:rPr>
              <a:t> 0 } since an </a:t>
            </a:r>
            <a:r>
              <a:rPr lang="en-US" altLang="en-US" sz="2200" i="1">
                <a:sym typeface="Symbol" pitchFamily="18" charset="2"/>
              </a:rPr>
              <a:t>infinite</a:t>
            </a:r>
            <a:r>
              <a:rPr lang="en-US" altLang="en-US" sz="2200">
                <a:sym typeface="Symbol" pitchFamily="18" charset="2"/>
              </a:rPr>
              <a:t> number of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>
                <a:sym typeface="Symbol" pitchFamily="18" charset="2"/>
              </a:rPr>
              <a:t>	states are needed.</a:t>
            </a:r>
            <a:endParaRPr lang="en-US" altLang="en-US" sz="2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  <p:bldP spid="451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5F2A4A-850E-4FC1-B83B-CF3BDE6F505B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55763" y="260350"/>
            <a:ext cx="5791200" cy="533400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6.5  A Nonregular Language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944563"/>
            <a:ext cx="8062912" cy="5545137"/>
          </a:xfrm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 sz="2200" u="sng" smtClean="0"/>
              <a:t>Corollary 6.5.2</a:t>
            </a:r>
            <a:r>
              <a:rPr lang="en-US" altLang="en-US" sz="2200" smtClean="0"/>
              <a:t> (Proof of Theorem 6.5.1) Let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be a 	language over </a:t>
            </a:r>
            <a:r>
              <a:rPr lang="en-US" altLang="en-US" sz="2200" smtClean="0">
                <a:sym typeface="Symbol" pitchFamily="18" charset="2"/>
              </a:rPr>
              <a:t>. If 	</a:t>
            </a:r>
          </a:p>
          <a:p>
            <a:pPr>
              <a:spcBef>
                <a:spcPct val="75000"/>
              </a:spcBef>
              <a:buFont typeface="Monotype Sorts" pitchFamily="2" charset="2"/>
              <a:buNone/>
            </a:pPr>
            <a:r>
              <a:rPr lang="en-US" altLang="en-US" sz="2400" smtClean="0">
                <a:sym typeface="Symbol" pitchFamily="18" charset="2"/>
              </a:rPr>
              <a:t>	           </a:t>
            </a:r>
            <a:r>
              <a:rPr lang="en-US" altLang="en-US" sz="2000" i="1" smtClean="0">
                <a:sym typeface="Symbol" pitchFamily="18" charset="2"/>
              </a:rPr>
              <a:t>U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baseline="-25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* and </a:t>
            </a:r>
            <a:r>
              <a:rPr lang="en-US" altLang="en-US" sz="2000" i="1" smtClean="0">
                <a:sym typeface="Symbol" pitchFamily="18" charset="2"/>
              </a:rPr>
              <a:t>V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baseline="30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*, </a:t>
            </a:r>
            <a:r>
              <a:rPr lang="en-US" altLang="en-US" sz="2000" i="1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</a:t>
            </a:r>
            <a:r>
              <a:rPr lang="en-US" altLang="en-US" sz="2000" smtClean="0">
                <a:sym typeface="Symbol" pitchFamily="18" charset="2"/>
              </a:rPr>
              <a:t> 0, .. </a:t>
            </a:r>
            <a:r>
              <a:rPr lang="en-US" altLang="en-US" sz="2000" i="1" smtClean="0">
                <a:sym typeface="Symbol" pitchFamily="18" charset="2"/>
              </a:rPr>
              <a:t>U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i="1" smtClean="0">
                <a:sym typeface="Symbol" pitchFamily="18" charset="2"/>
              </a:rPr>
              <a:t>V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i="1" baseline="30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 and </a:t>
            </a:r>
            <a:r>
              <a:rPr lang="en-US" altLang="en-US" sz="2000" i="1" smtClean="0">
                <a:sym typeface="Symbol" pitchFamily="18" charset="2"/>
              </a:rPr>
              <a:t>U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i="1" smtClean="0">
                <a:sym typeface="Symbol" pitchFamily="18" charset="2"/>
              </a:rPr>
              <a:t>V</a:t>
            </a:r>
            <a:r>
              <a:rPr lang="en-US" altLang="en-US" sz="2000" i="1" baseline="-10000" smtClean="0">
                <a:sym typeface="Symbol" pitchFamily="18" charset="2"/>
              </a:rPr>
              <a:t>j</a:t>
            </a:r>
            <a:r>
              <a:rPr lang="en-US" altLang="en-US" sz="2000" i="1" baseline="-25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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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, </a:t>
            </a:r>
          </a:p>
          <a:p>
            <a:pPr>
              <a:spcBef>
                <a:spcPct val="7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then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 is </a:t>
            </a:r>
            <a:r>
              <a:rPr lang="en-US" altLang="en-US" sz="2000" u="sng" smtClean="0">
                <a:sym typeface="Symbol" pitchFamily="18" charset="2"/>
              </a:rPr>
              <a:t>not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regular</a:t>
            </a:r>
            <a:r>
              <a:rPr lang="en-US" altLang="en-US" sz="2000" smtClean="0">
                <a:sym typeface="Symbol" pitchFamily="18" charset="2"/>
              </a:rPr>
              <a:t>, i.e., a language that generates strings 	with </a:t>
            </a:r>
            <a:r>
              <a:rPr lang="en-US" altLang="en-US" sz="2000" i="1" smtClean="0">
                <a:sym typeface="Symbol" pitchFamily="18" charset="2"/>
              </a:rPr>
              <a:t>equal length</a:t>
            </a:r>
            <a:r>
              <a:rPr lang="en-US" altLang="en-US" sz="2000" smtClean="0">
                <a:sym typeface="Symbol" pitchFamily="18" charset="2"/>
              </a:rPr>
              <a:t> of two distinct substrings is </a:t>
            </a:r>
            <a:r>
              <a:rPr lang="en-US" altLang="en-US" sz="2000" u="sng" smtClean="0">
                <a:sym typeface="Symbol" pitchFamily="18" charset="2"/>
              </a:rPr>
              <a:t>not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regular</a:t>
            </a:r>
            <a:r>
              <a:rPr lang="en-US" altLang="en-US" sz="2000" smtClean="0">
                <a:sym typeface="Symbol" pitchFamily="18" charset="2"/>
              </a:rPr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200" u="sng" smtClean="0"/>
              <a:t>Example 6.5.1</a:t>
            </a:r>
            <a:r>
              <a:rPr lang="en-US" altLang="en-US" sz="2200" smtClean="0"/>
              <a:t>  The set of </a:t>
            </a:r>
            <a:r>
              <a:rPr lang="en-US" altLang="en-US" sz="2200" i="1" smtClean="0"/>
              <a:t>palindromes</a:t>
            </a:r>
            <a:r>
              <a:rPr lang="en-US" altLang="en-US" sz="2200" smtClean="0"/>
              <a:t> over { a, b } is </a:t>
            </a:r>
            <a:r>
              <a:rPr lang="en-US" altLang="en-US" sz="2200" u="sng" smtClean="0"/>
              <a:t>not</a:t>
            </a:r>
            <a:r>
              <a:rPr lang="en-US" altLang="en-US" sz="2200" smtClean="0"/>
              <a:t> 	regular.</a:t>
            </a:r>
          </a:p>
          <a:p>
            <a:pPr>
              <a:spcBef>
                <a:spcPct val="75000"/>
              </a:spcBef>
            </a:pPr>
            <a:r>
              <a:rPr lang="en-US" altLang="en-US" sz="2200" u="sng" smtClean="0"/>
              <a:t>Example 6.5.2</a:t>
            </a:r>
            <a:r>
              <a:rPr lang="en-US" altLang="en-US" sz="2200" smtClean="0"/>
              <a:t>  Regular grammars are not a sufficiently 	powerful tool to define programming languages 	containing </a:t>
            </a:r>
            <a:r>
              <a:rPr lang="en-US" altLang="en-US" sz="2200" i="1" smtClean="0"/>
              <a:t>nesting</a:t>
            </a:r>
            <a:r>
              <a:rPr lang="en-US" altLang="en-US" sz="2200" smtClean="0"/>
              <a:t> of </a:t>
            </a:r>
            <a:r>
              <a:rPr lang="en-US" altLang="en-US" sz="2200" i="1" smtClean="0"/>
              <a:t>parentheses</a:t>
            </a:r>
            <a:r>
              <a:rPr lang="en-US" altLang="en-US" sz="2200" smtClean="0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200" u="sng" smtClean="0"/>
              <a:t>Example 6.5.3</a:t>
            </a:r>
            <a:r>
              <a:rPr lang="en-US" altLang="en-US" sz="2200" smtClean="0"/>
              <a:t>  The language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= {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i</a:t>
            </a:r>
            <a:r>
              <a:rPr lang="en-US" altLang="en-US" sz="2200" i="1" smtClean="0"/>
              <a:t>b</a:t>
            </a:r>
            <a:r>
              <a:rPr lang="en-US" altLang="en-US" sz="2200" i="1" baseline="30000" smtClean="0"/>
              <a:t>j</a:t>
            </a:r>
            <a:r>
              <a:rPr lang="en-US" altLang="en-US" sz="2200" smtClean="0"/>
              <a:t> | </a:t>
            </a:r>
            <a:r>
              <a:rPr lang="en-US" altLang="en-US" sz="2200" i="1" smtClean="0"/>
              <a:t>i</a:t>
            </a:r>
            <a:r>
              <a:rPr lang="en-US" altLang="en-US" sz="2200" smtClean="0"/>
              <a:t>, </a:t>
            </a:r>
            <a:r>
              <a:rPr lang="en-US" altLang="en-US" sz="2200" i="1" smtClean="0"/>
              <a:t>j </a:t>
            </a:r>
            <a:r>
              <a:rPr lang="en-US" altLang="en-US" sz="2200" b="1" smtClean="0">
                <a:sym typeface="Symbol" pitchFamily="18" charset="2"/>
              </a:rPr>
              <a:t></a:t>
            </a:r>
            <a:r>
              <a:rPr lang="en-US" altLang="en-US" sz="2200" smtClean="0">
                <a:sym typeface="Symbol" pitchFamily="18" charset="2"/>
              </a:rPr>
              <a:t> 0 and </a:t>
            </a:r>
            <a:r>
              <a:rPr lang="en-US" altLang="en-US" sz="2200" i="1" smtClean="0">
                <a:sym typeface="Symbol" pitchFamily="18" charset="2"/>
              </a:rPr>
              <a:t>i</a:t>
            </a:r>
            <a:r>
              <a:rPr lang="en-US" altLang="en-US" sz="2200" smtClean="0">
                <a:sym typeface="Symbol" pitchFamily="18" charset="2"/>
              </a:rPr>
              <a:t> </a:t>
            </a:r>
            <a:r>
              <a:rPr lang="en-US" altLang="en-US" sz="2200" i="1" smtClean="0">
                <a:sym typeface="Symbol" pitchFamily="18" charset="2"/>
              </a:rPr>
              <a:t> j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i="1" smtClean="0"/>
              <a:t> </a:t>
            </a:r>
            <a:r>
              <a:rPr lang="en-US" altLang="en-US" sz="2200" smtClean="0"/>
              <a:t>} is 	</a:t>
            </a:r>
            <a:r>
              <a:rPr lang="en-US" altLang="en-US" sz="2200" u="sng" smtClean="0"/>
              <a:t>not</a:t>
            </a:r>
            <a:r>
              <a:rPr lang="en-US" altLang="en-US" sz="2200" smtClean="0"/>
              <a:t> regular; otherwise,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, i.e., </a:t>
            </a:r>
            <a:r>
              <a:rPr lang="en-US" altLang="en-US" sz="2400" smtClean="0"/>
              <a:t>{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i</a:t>
            </a:r>
            <a:r>
              <a:rPr lang="en-US" altLang="en-US" sz="2400" i="1" smtClean="0"/>
              <a:t>b</a:t>
            </a:r>
            <a:r>
              <a:rPr lang="en-US" altLang="en-US" sz="2400" i="1" baseline="30000" smtClean="0"/>
              <a:t>i</a:t>
            </a:r>
            <a:r>
              <a:rPr lang="en-US" altLang="en-US" sz="2400" smtClean="0"/>
              <a:t> |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</a:t>
            </a:r>
            <a:r>
              <a:rPr lang="en-US" altLang="en-US" sz="2400" smtClean="0"/>
              <a:t> 0 }, is regular.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4500563" y="594995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  <p:bldP spid="706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5AAAF3-A64B-44A4-A8A0-90839536D525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15888"/>
            <a:ext cx="8389938" cy="541337"/>
          </a:xfrm>
        </p:spPr>
        <p:txBody>
          <a:bodyPr/>
          <a:lstStyle/>
          <a:p>
            <a:pPr algn="ctr"/>
            <a:r>
              <a:rPr lang="en-US" altLang="en-US" sz="3400" smtClean="0">
                <a:solidFill>
                  <a:schemeClr val="tx1"/>
                </a:solidFill>
              </a:rPr>
              <a:t>6.6 The Pumping Lemma for Regular Languages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74675"/>
            <a:ext cx="7975600" cy="6130925"/>
          </a:xfrm>
        </p:spPr>
        <p:txBody>
          <a:bodyPr/>
          <a:lstStyle/>
          <a:p>
            <a:pPr>
              <a:tabLst>
                <a:tab pos="738188" algn="l"/>
              </a:tabLst>
            </a:pPr>
            <a:r>
              <a:rPr lang="en-US" altLang="en-US" sz="2200" smtClean="0"/>
              <a:t>The pumping lemma can be used to show a language is 	</a:t>
            </a:r>
            <a:r>
              <a:rPr lang="en-US" altLang="en-US" sz="2200" i="1" smtClean="0"/>
              <a:t>nonregular</a:t>
            </a:r>
            <a:r>
              <a:rPr lang="en-US" altLang="en-US" sz="2200" smtClean="0"/>
              <a:t>.</a:t>
            </a:r>
          </a:p>
          <a:p>
            <a:pPr>
              <a:spcBef>
                <a:spcPts val="1800"/>
              </a:spcBef>
              <a:tabLst>
                <a:tab pos="738188" algn="l"/>
              </a:tabLst>
            </a:pPr>
            <a:r>
              <a:rPr lang="en-US" altLang="en-US" sz="2200" smtClean="0"/>
              <a:t>Pumping a string refers to constructing new strings by 	</a:t>
            </a:r>
            <a:r>
              <a:rPr lang="en-US" altLang="en-US" sz="2200" i="1" smtClean="0"/>
              <a:t>repeating/pumping</a:t>
            </a:r>
            <a:r>
              <a:rPr lang="en-US" altLang="en-US" sz="2200" smtClean="0"/>
              <a:t> substrings in the original string.</a:t>
            </a:r>
          </a:p>
          <a:p>
            <a:pPr>
              <a:spcBef>
                <a:spcPts val="1800"/>
              </a:spcBef>
              <a:tabLst>
                <a:tab pos="738188" algn="l"/>
              </a:tabLst>
            </a:pPr>
            <a:r>
              <a:rPr lang="en-US" altLang="en-US" sz="2200" smtClean="0"/>
              <a:t>Processing a substring of a string in a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correspond to 	</a:t>
            </a:r>
            <a:r>
              <a:rPr lang="en-US" altLang="en-US" sz="2200" i="1" smtClean="0"/>
              <a:t>generating</a:t>
            </a:r>
            <a:r>
              <a:rPr lang="en-US" altLang="en-US" sz="2200" smtClean="0"/>
              <a:t> a path in the state diagram of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.</a:t>
            </a:r>
          </a:p>
          <a:p>
            <a:pPr>
              <a:spcBef>
                <a:spcPts val="1800"/>
              </a:spcBef>
              <a:tabLst>
                <a:tab pos="738188" algn="l"/>
              </a:tabLst>
            </a:pPr>
            <a:r>
              <a:rPr lang="en-US" altLang="en-US" sz="2200" smtClean="0"/>
              <a:t>The proofs of nonregular languages using </a:t>
            </a:r>
            <a:r>
              <a:rPr lang="en-US" altLang="en-US" sz="2200" smtClean="0">
                <a:solidFill>
                  <a:srgbClr val="FF0000"/>
                </a:solidFill>
              </a:rPr>
              <a:t>pumping lemma</a:t>
            </a:r>
            <a:r>
              <a:rPr lang="en-US" altLang="en-US" sz="2200" smtClean="0"/>
              <a:t> 	adopts a simple counting argument known as the 	</a:t>
            </a:r>
            <a:r>
              <a:rPr lang="en-US" altLang="en-US" sz="2200" smtClean="0">
                <a:solidFill>
                  <a:srgbClr val="FF0000"/>
                </a:solidFill>
              </a:rPr>
              <a:t>pigeonhole principle</a:t>
            </a:r>
            <a:r>
              <a:rPr lang="en-US" altLang="en-US" sz="2200" smtClean="0"/>
              <a:t>.</a:t>
            </a:r>
          </a:p>
          <a:p>
            <a:pPr>
              <a:spcBef>
                <a:spcPts val="1800"/>
              </a:spcBef>
              <a:tabLst>
                <a:tab pos="738188" algn="l"/>
              </a:tabLst>
            </a:pPr>
            <a:r>
              <a:rPr lang="en-US" altLang="en-US" sz="2200" u="sng" smtClean="0"/>
              <a:t>Lemma 6.6.1</a:t>
            </a:r>
            <a:r>
              <a:rPr lang="en-US" altLang="en-US" sz="2200" smtClean="0"/>
              <a:t> Let </a:t>
            </a:r>
            <a:r>
              <a:rPr lang="en-US" altLang="en-US" sz="2200" i="1" smtClean="0"/>
              <a:t>G</a:t>
            </a:r>
            <a:r>
              <a:rPr lang="en-US" altLang="en-US" sz="2200" smtClean="0"/>
              <a:t> be the state diagram of a DFA with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	states. Any path of length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in </a:t>
            </a:r>
            <a:r>
              <a:rPr lang="en-US" altLang="en-US" sz="2200" i="1" smtClean="0"/>
              <a:t>G</a:t>
            </a:r>
            <a:r>
              <a:rPr lang="en-US" altLang="en-US" sz="2200" smtClean="0"/>
              <a:t> contains a </a:t>
            </a:r>
            <a:r>
              <a:rPr lang="en-US" altLang="en-US" sz="2200" i="1" smtClean="0"/>
              <a:t>cycle</a:t>
            </a:r>
            <a:r>
              <a:rPr lang="en-US" altLang="en-US" sz="2200" smtClean="0"/>
              <a:t>.</a:t>
            </a:r>
          </a:p>
          <a:p>
            <a:pPr>
              <a:spcBef>
                <a:spcPts val="1200"/>
              </a:spcBef>
              <a:buFont typeface="Monotype Sorts" pitchFamily="2" charset="2"/>
              <a:buNone/>
              <a:tabLst>
                <a:tab pos="738188" algn="l"/>
              </a:tabLst>
            </a:pPr>
            <a:r>
              <a:rPr lang="en-US" altLang="en-US" sz="2400" smtClean="0"/>
              <a:t>	</a:t>
            </a:r>
            <a:r>
              <a:rPr lang="en-US" altLang="en-US" sz="2000" u="sng" smtClean="0"/>
              <a:t>Proof</a:t>
            </a:r>
            <a:r>
              <a:rPr lang="en-US" altLang="en-US" sz="2000" smtClean="0"/>
              <a:t>:  A </a:t>
            </a:r>
            <a:r>
              <a:rPr lang="en-US" altLang="en-US" sz="2000" i="1" smtClean="0"/>
              <a:t>path P</a:t>
            </a:r>
            <a:r>
              <a:rPr lang="en-US" altLang="en-US" sz="2000" smtClean="0"/>
              <a:t> of length </a:t>
            </a:r>
            <a:r>
              <a:rPr lang="en-US" altLang="en-US" sz="2000" i="1" smtClean="0"/>
              <a:t>k</a:t>
            </a:r>
            <a:r>
              <a:rPr lang="en-US" altLang="en-US" sz="2000" smtClean="0"/>
              <a:t> contains </a:t>
            </a:r>
            <a:r>
              <a:rPr lang="en-US" altLang="en-US" sz="2000" i="1" smtClean="0"/>
              <a:t>k</a:t>
            </a:r>
            <a:r>
              <a:rPr lang="en-US" altLang="en-US" sz="2000" smtClean="0"/>
              <a:t>+1 nodes (states).  Since 	there are only </a:t>
            </a:r>
            <a:r>
              <a:rPr lang="en-US" altLang="en-US" sz="2000" i="1" smtClean="0"/>
              <a:t>k</a:t>
            </a:r>
            <a:r>
              <a:rPr lang="en-US" altLang="en-US" sz="2000" smtClean="0"/>
              <a:t> nodes in </a:t>
            </a:r>
            <a:r>
              <a:rPr lang="en-US" altLang="en-US" sz="2000" i="1" smtClean="0"/>
              <a:t>G</a:t>
            </a:r>
            <a:r>
              <a:rPr lang="en-US" altLang="en-US" sz="2000" smtClean="0"/>
              <a:t>, one of the nodes, 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, must occurs 	in </a:t>
            </a:r>
            <a:r>
              <a:rPr lang="en-US" altLang="en-US" sz="2000" i="1" smtClean="0"/>
              <a:t>P</a:t>
            </a:r>
            <a:r>
              <a:rPr lang="en-US" altLang="en-US" sz="2000" smtClean="0"/>
              <a:t> at least twice.  The subpath from the first 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 to the second 	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 yields a </a:t>
            </a:r>
            <a:r>
              <a:rPr lang="en-US" altLang="en-US" sz="2000" smtClean="0">
                <a:solidFill>
                  <a:srgbClr val="FF0000"/>
                </a:solidFill>
              </a:rPr>
              <a:t>cycle</a:t>
            </a:r>
            <a:r>
              <a:rPr lang="en-US" altLang="en-US" sz="2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2B524B-CE56-4A4C-ABAA-137D1443FCDC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pic>
        <p:nvPicPr>
          <p:cNvPr id="49154" name="Picture 2" descr="img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62000"/>
            <a:ext cx="70104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5" name="Picture 3" descr="img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29000"/>
            <a:ext cx="7105650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b="1">
                <a:latin typeface="Times New Roman" pitchFamily="18" charset="0"/>
              </a:rPr>
              <a:t>The portion of a transition that accepts both </a:t>
            </a:r>
            <a:r>
              <a:rPr kumimoji="0" lang="en-US" altLang="en-US" sz="2400" b="1" i="1">
                <a:latin typeface="Times New Roman" pitchFamily="18" charset="0"/>
              </a:rPr>
              <a:t>x</a:t>
            </a:r>
            <a:r>
              <a:rPr kumimoji="0" lang="en-US" altLang="en-US" sz="2400" b="1" i="1" baseline="30000">
                <a:latin typeface="Times New Roman" pitchFamily="18" charset="0"/>
              </a:rPr>
              <a:t>k</a:t>
            </a:r>
            <a:r>
              <a:rPr kumimoji="0" lang="en-US" altLang="en-US" sz="2400" b="1" i="1">
                <a:latin typeface="Times New Roman" pitchFamily="18" charset="0"/>
              </a:rPr>
              <a:t>y</a:t>
            </a:r>
            <a:r>
              <a:rPr kumimoji="0" lang="en-US" altLang="en-US" sz="2400" b="1" i="1" baseline="30000">
                <a:latin typeface="Times New Roman" pitchFamily="18" charset="0"/>
              </a:rPr>
              <a:t>k</a:t>
            </a:r>
            <a:r>
              <a:rPr kumimoji="0" lang="en-US" altLang="en-US" sz="2400" b="1">
                <a:latin typeface="Times New Roman" pitchFamily="18" charset="0"/>
              </a:rPr>
              <a:t> and </a:t>
            </a:r>
            <a:r>
              <a:rPr kumimoji="0" lang="en-US" altLang="en-US" sz="2400" b="1" i="1">
                <a:latin typeface="Times New Roman" pitchFamily="18" charset="0"/>
              </a:rPr>
              <a:t>x</a:t>
            </a:r>
            <a:r>
              <a:rPr kumimoji="0" lang="en-US" altLang="en-US" sz="2400" b="1" i="1" baseline="30000">
                <a:latin typeface="Times New Roman" pitchFamily="18" charset="0"/>
              </a:rPr>
              <a:t>k+n</a:t>
            </a:r>
            <a:r>
              <a:rPr kumimoji="0" lang="en-US" altLang="en-US" sz="2400" b="1" i="1">
                <a:latin typeface="Times New Roman" pitchFamily="18" charset="0"/>
              </a:rPr>
              <a:t>y</a:t>
            </a:r>
            <a:r>
              <a:rPr kumimoji="0" lang="en-US" altLang="en-US" sz="2400" b="1" i="1" baseline="30000">
                <a:latin typeface="Times New Roman" pitchFamily="18" charset="0"/>
              </a:rPr>
              <a:t>k</a:t>
            </a:r>
            <a:endParaRPr kumimoji="0" lang="en-US" altLang="en-US" sz="2400">
              <a:latin typeface="Times New Roman" pitchFamily="18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066800" y="30480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800">
                <a:latin typeface="Times New Roman" pitchFamily="18" charset="0"/>
              </a:rPr>
              <a:t>a. The path traversed when accepting </a:t>
            </a:r>
            <a:r>
              <a:rPr kumimoji="0" lang="en-US" altLang="en-US" sz="1800" i="1">
                <a:latin typeface="Times New Roman" pitchFamily="18" charset="0"/>
              </a:rPr>
              <a:t>x</a:t>
            </a:r>
            <a:r>
              <a:rPr kumimoji="0" lang="en-US" altLang="en-US" sz="1800" i="1" baseline="30000">
                <a:latin typeface="Times New Roman" pitchFamily="18" charset="0"/>
              </a:rPr>
              <a:t>k</a:t>
            </a:r>
            <a:r>
              <a:rPr kumimoji="0" lang="en-US" altLang="en-US" sz="1800" i="1">
                <a:latin typeface="Times New Roman" pitchFamily="18" charset="0"/>
              </a:rPr>
              <a:t>y</a:t>
            </a:r>
            <a:r>
              <a:rPr kumimoji="0" lang="en-US" altLang="en-US" sz="1800" i="1" baseline="30000">
                <a:latin typeface="Times New Roman" pitchFamily="18" charset="0"/>
              </a:rPr>
              <a:t>k</a:t>
            </a:r>
            <a:endParaRPr kumimoji="0" lang="en-US" altLang="en-US" sz="2400">
              <a:latin typeface="Times New Roman" pitchFamily="18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066800" y="6248400"/>
            <a:ext cx="7466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800">
                <a:latin typeface="Times New Roman" pitchFamily="18" charset="0"/>
              </a:rPr>
              <a:t>b. The path traversed when accepting </a:t>
            </a:r>
            <a:r>
              <a:rPr kumimoji="0" lang="en-US" altLang="en-US" sz="1800" i="1">
                <a:latin typeface="Times New Roman" pitchFamily="18" charset="0"/>
              </a:rPr>
              <a:t>x</a:t>
            </a:r>
            <a:r>
              <a:rPr kumimoji="0" lang="en-US" altLang="en-US" sz="1800" i="1" baseline="30000">
                <a:latin typeface="Times New Roman" pitchFamily="18" charset="0"/>
              </a:rPr>
              <a:t>k+n</a:t>
            </a:r>
            <a:r>
              <a:rPr kumimoji="0" lang="en-US" altLang="en-US" sz="1800" i="1">
                <a:latin typeface="Times New Roman" pitchFamily="18" charset="0"/>
              </a:rPr>
              <a:t>y</a:t>
            </a:r>
            <a:r>
              <a:rPr kumimoji="0" lang="en-US" altLang="en-US" sz="1800" i="1" baseline="30000">
                <a:latin typeface="Times New Roman" pitchFamily="18" charset="0"/>
              </a:rPr>
              <a:t>k</a:t>
            </a:r>
            <a:r>
              <a:rPr kumimoji="0" lang="en-US" altLang="en-US" sz="1800">
                <a:latin typeface="Times New Roman" pitchFamily="18" charset="0"/>
              </a:rPr>
              <a:t>, where </a:t>
            </a:r>
            <a:r>
              <a:rPr kumimoji="0" lang="en-US" altLang="en-US" sz="1800" i="1">
                <a:latin typeface="Times New Roman" pitchFamily="18" charset="0"/>
              </a:rPr>
              <a:t>n</a:t>
            </a:r>
            <a:r>
              <a:rPr kumimoji="0" lang="en-US" altLang="en-US" sz="1800">
                <a:latin typeface="Times New Roman" pitchFamily="18" charset="0"/>
              </a:rPr>
              <a:t> is the length of the cycle</a:t>
            </a:r>
            <a:endParaRPr kumimoji="0" lang="en-US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/>
      <p:bldP spid="491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B6547F-0137-4B69-9B7E-AE326A798C0E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152400"/>
            <a:ext cx="7993063" cy="576263"/>
          </a:xfrm>
        </p:spPr>
        <p:txBody>
          <a:bodyPr/>
          <a:lstStyle/>
          <a:p>
            <a:pPr algn="ctr"/>
            <a:r>
              <a:rPr lang="en-US" altLang="en-US" sz="3200" smtClean="0">
                <a:solidFill>
                  <a:schemeClr val="tx1"/>
                </a:solidFill>
              </a:rPr>
              <a:t>6.6 The Pumping Lemma for Regular Languages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263" y="800100"/>
            <a:ext cx="7991475" cy="5905500"/>
          </a:xfrm>
        </p:spPr>
        <p:txBody>
          <a:bodyPr/>
          <a:lstStyle/>
          <a:p>
            <a:pPr>
              <a:tabLst>
                <a:tab pos="746125" algn="l"/>
              </a:tabLst>
            </a:pPr>
            <a:r>
              <a:rPr lang="en-US" altLang="en-US" sz="2200" u="sng" smtClean="0"/>
              <a:t>Corollary 6.6.2.</a:t>
            </a:r>
            <a:r>
              <a:rPr lang="en-US" altLang="en-US" sz="2200" smtClean="0"/>
              <a:t> Let </a:t>
            </a:r>
            <a:r>
              <a:rPr lang="en-US" altLang="en-US" sz="2200" i="1" smtClean="0"/>
              <a:t>G</a:t>
            </a:r>
            <a:r>
              <a:rPr lang="en-US" altLang="en-US" sz="2200" smtClean="0"/>
              <a:t> be the state diagram of a DFA with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	states, and let </a:t>
            </a:r>
            <a:r>
              <a:rPr lang="en-US" altLang="en-US" sz="2200" i="1" smtClean="0"/>
              <a:t>p</a:t>
            </a:r>
            <a:r>
              <a:rPr lang="en-US" altLang="en-US" sz="2200" smtClean="0"/>
              <a:t> be a path of length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or more. The path 	</a:t>
            </a:r>
            <a:r>
              <a:rPr lang="en-US" altLang="en-US" sz="2200" i="1" smtClean="0"/>
              <a:t>p</a:t>
            </a:r>
            <a:r>
              <a:rPr lang="en-US" altLang="en-US" sz="2200" smtClean="0"/>
              <a:t> can be decomposed into sub paths (some of them can 	be empty) </a:t>
            </a:r>
            <a:r>
              <a:rPr lang="en-US" altLang="en-US" sz="2200" b="1" i="1" smtClean="0"/>
              <a:t>q</a:t>
            </a:r>
            <a:r>
              <a:rPr lang="en-US" altLang="en-US" sz="2200" smtClean="0"/>
              <a:t>, </a:t>
            </a:r>
            <a:r>
              <a:rPr lang="en-US" altLang="en-US" sz="2200" b="1" i="1" smtClean="0"/>
              <a:t>r</a:t>
            </a:r>
            <a:r>
              <a:rPr lang="en-US" altLang="en-US" sz="2200" smtClean="0"/>
              <a:t>, &amp; </a:t>
            </a:r>
            <a:r>
              <a:rPr lang="en-US" altLang="en-US" sz="2200" b="1" i="1" smtClean="0"/>
              <a:t>s</a:t>
            </a:r>
            <a:r>
              <a:rPr lang="en-US" altLang="en-US" sz="2200" smtClean="0"/>
              <a:t>, where </a:t>
            </a:r>
            <a:r>
              <a:rPr lang="en-US" altLang="en-US" sz="2200" i="1" smtClean="0"/>
              <a:t>p</a:t>
            </a:r>
            <a:r>
              <a:rPr lang="en-US" altLang="en-US" sz="2200" smtClean="0"/>
              <a:t> = </a:t>
            </a:r>
            <a:r>
              <a:rPr lang="en-US" altLang="en-US" sz="2200" b="1" i="1" smtClean="0"/>
              <a:t>qrs</a:t>
            </a:r>
            <a:r>
              <a:rPr lang="en-US" altLang="en-US" sz="2200" smtClean="0"/>
              <a:t>, |</a:t>
            </a:r>
            <a:r>
              <a:rPr lang="en-US" altLang="en-US" sz="2200" b="1" i="1" smtClean="0"/>
              <a:t>qr</a:t>
            </a:r>
            <a:r>
              <a:rPr lang="en-US" altLang="en-US" sz="2200" smtClean="0"/>
              <a:t>| </a:t>
            </a:r>
            <a:r>
              <a:rPr lang="en-US" altLang="en-US" sz="2200" smtClean="0">
                <a:sym typeface="Symbol" pitchFamily="18" charset="2"/>
              </a:rPr>
              <a:t></a:t>
            </a:r>
            <a:r>
              <a:rPr lang="en-US" altLang="en-US" sz="2200" smtClean="0"/>
              <a:t>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&amp; </a:t>
            </a:r>
            <a:r>
              <a:rPr lang="en-US" altLang="en-US" sz="2200" b="1" i="1" smtClean="0"/>
              <a:t>r</a:t>
            </a:r>
            <a:r>
              <a:rPr lang="en-US" altLang="en-US" sz="2200" smtClean="0"/>
              <a:t> is a </a:t>
            </a:r>
            <a:r>
              <a:rPr lang="en-US" altLang="en-US" sz="2200" i="1" smtClean="0"/>
              <a:t>cycle</a:t>
            </a:r>
            <a:r>
              <a:rPr lang="en-US" altLang="en-US" sz="2200" smtClean="0"/>
              <a:t>.</a:t>
            </a:r>
          </a:p>
          <a:p>
            <a:pPr>
              <a:spcBef>
                <a:spcPct val="0"/>
              </a:spcBef>
              <a:tabLst>
                <a:tab pos="746125" algn="l"/>
              </a:tabLst>
            </a:pPr>
            <a:endParaRPr lang="en-US" altLang="en-US" sz="2200" smtClean="0"/>
          </a:p>
          <a:p>
            <a:pPr>
              <a:spcBef>
                <a:spcPct val="0"/>
              </a:spcBef>
              <a:tabLst>
                <a:tab pos="746125" algn="l"/>
              </a:tabLst>
            </a:pPr>
            <a:r>
              <a:rPr lang="en-US" altLang="en-US" sz="2200" u="sng" smtClean="0"/>
              <a:t>Theorem 6.6.3</a:t>
            </a:r>
            <a:r>
              <a:rPr lang="en-US" altLang="en-US" sz="2200" smtClean="0"/>
              <a:t> (</a:t>
            </a:r>
            <a:r>
              <a:rPr lang="en-US" altLang="en-US" sz="2200" smtClean="0">
                <a:solidFill>
                  <a:srgbClr val="FF0000"/>
                </a:solidFill>
              </a:rPr>
              <a:t>Pumping Lemma for Regular Languages</a:t>
            </a:r>
            <a:r>
              <a:rPr lang="en-US" altLang="en-US" sz="2200" smtClean="0"/>
              <a:t>)</a:t>
            </a:r>
          </a:p>
          <a:p>
            <a:pPr lvl="1">
              <a:spcBef>
                <a:spcPct val="0"/>
              </a:spcBef>
              <a:buFont typeface="Monotype Sorts" pitchFamily="2" charset="2"/>
              <a:buNone/>
              <a:tabLst>
                <a:tab pos="746125" algn="l"/>
              </a:tabLst>
            </a:pPr>
            <a:r>
              <a:rPr lang="en-US" altLang="en-US" sz="2200" smtClean="0"/>
              <a:t>	Let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be a regular language that is accepted by a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with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states. Let </a:t>
            </a:r>
            <a:r>
              <a:rPr lang="en-US" altLang="en-US" sz="2200" i="1" smtClean="0"/>
              <a:t>Z </a:t>
            </a:r>
            <a:r>
              <a:rPr lang="en-US" altLang="en-US" sz="2200" smtClean="0">
                <a:sym typeface="Symbol" pitchFamily="18" charset="2"/>
              </a:rPr>
              <a:t>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with |</a:t>
            </a:r>
            <a:r>
              <a:rPr lang="en-US" altLang="en-US" sz="2200" i="1" smtClean="0"/>
              <a:t>Z</a:t>
            </a:r>
            <a:r>
              <a:rPr lang="en-US" altLang="en-US" sz="2200" smtClean="0"/>
              <a:t>| </a:t>
            </a:r>
            <a:r>
              <a:rPr lang="en-US" altLang="en-US" sz="2200" smtClean="0">
                <a:sym typeface="Symbol" pitchFamily="18" charset="2"/>
              </a:rPr>
              <a:t>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, and let </a:t>
            </a:r>
            <a:r>
              <a:rPr lang="en-US" altLang="en-US" sz="2200" i="1" smtClean="0"/>
              <a:t>Z</a:t>
            </a:r>
            <a:r>
              <a:rPr lang="en-US" altLang="en-US" sz="2200" smtClean="0"/>
              <a:t> = </a:t>
            </a:r>
            <a:r>
              <a:rPr lang="en-US" altLang="en-US" sz="2200" i="1" smtClean="0"/>
              <a:t>uvw</a:t>
            </a:r>
            <a:r>
              <a:rPr lang="en-US" altLang="en-US" sz="2200" smtClean="0"/>
              <a:t> such that |</a:t>
            </a:r>
            <a:r>
              <a:rPr lang="en-US" altLang="en-US" sz="2200" i="1" smtClean="0"/>
              <a:t>uv</a:t>
            </a:r>
            <a:r>
              <a:rPr lang="en-US" altLang="en-US" sz="2200" smtClean="0"/>
              <a:t>| </a:t>
            </a:r>
            <a:r>
              <a:rPr lang="en-US" altLang="en-US" sz="2200" smtClean="0">
                <a:sym typeface="Symbol" pitchFamily="18" charset="2"/>
              </a:rPr>
              <a:t>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, |</a:t>
            </a:r>
            <a:r>
              <a:rPr lang="en-US" altLang="en-US" sz="2200" i="1" smtClean="0"/>
              <a:t>v</a:t>
            </a:r>
            <a:r>
              <a:rPr lang="en-US" altLang="en-US" sz="2200" smtClean="0"/>
              <a:t>| &gt; 0, and </a:t>
            </a:r>
            <a:r>
              <a:rPr lang="en-US" altLang="en-US" sz="2200" i="1" smtClean="0"/>
              <a:t>uv</a:t>
            </a:r>
            <a:r>
              <a:rPr lang="en-US" altLang="en-US" sz="2200" i="1" baseline="30000" smtClean="0"/>
              <a:t>i</a:t>
            </a:r>
            <a:r>
              <a:rPr lang="en-US" altLang="en-US" sz="2200" i="1" smtClean="0"/>
              <a:t>w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</a:t>
            </a:r>
            <a:r>
              <a:rPr lang="en-US" altLang="en-US" sz="2200" smtClean="0"/>
              <a:t>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</a:t>
            </a:r>
            <a:r>
              <a:rPr lang="en-US" altLang="en-US" sz="2200" i="1" baseline="-12000" smtClean="0">
                <a:sym typeface="Symbol" pitchFamily="18" charset="2"/>
              </a:rPr>
              <a:t>i</a:t>
            </a:r>
            <a:r>
              <a:rPr lang="en-US" altLang="en-US" sz="2200" baseline="-12000" smtClean="0"/>
              <a:t> </a:t>
            </a:r>
            <a:r>
              <a:rPr lang="en-US" altLang="en-US" sz="2200" b="1" baseline="-12000" smtClean="0">
                <a:sym typeface="Symbol" pitchFamily="18" charset="2"/>
              </a:rPr>
              <a:t></a:t>
            </a:r>
            <a:r>
              <a:rPr lang="en-US" altLang="en-US" sz="2200" baseline="-12000" smtClean="0">
                <a:sym typeface="Symbol" pitchFamily="18" charset="2"/>
              </a:rPr>
              <a:t> </a:t>
            </a:r>
            <a:r>
              <a:rPr lang="en-US" altLang="en-US" sz="2200" baseline="-12000" smtClean="0"/>
              <a:t>0</a:t>
            </a:r>
          </a:p>
          <a:p>
            <a:pPr>
              <a:spcBef>
                <a:spcPct val="0"/>
              </a:spcBef>
              <a:tabLst>
                <a:tab pos="746125" algn="l"/>
              </a:tabLst>
            </a:pPr>
            <a:endParaRPr lang="en-US" altLang="en-US" sz="2200" smtClean="0"/>
          </a:p>
          <a:p>
            <a:pPr>
              <a:spcBef>
                <a:spcPct val="0"/>
              </a:spcBef>
              <a:tabLst>
                <a:tab pos="746125" algn="l"/>
              </a:tabLst>
            </a:pPr>
            <a:r>
              <a:rPr lang="en-US" altLang="en-US" sz="2200" u="sng" smtClean="0"/>
              <a:t>Example 6.6.3.</a:t>
            </a:r>
            <a:r>
              <a:rPr lang="en-US" altLang="en-US" sz="2200" smtClean="0"/>
              <a:t> Show that L = {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i</a:t>
            </a:r>
            <a:r>
              <a:rPr lang="en-US" altLang="en-US" sz="2200" i="1" smtClean="0"/>
              <a:t>b</a:t>
            </a:r>
            <a:r>
              <a:rPr lang="en-US" altLang="en-US" sz="2200" i="1" baseline="30000" smtClean="0"/>
              <a:t>i</a:t>
            </a:r>
            <a:r>
              <a:rPr lang="en-US" altLang="en-US" sz="2200" smtClean="0"/>
              <a:t> | </a:t>
            </a:r>
            <a:r>
              <a:rPr lang="en-US" altLang="en-US" sz="2200" i="1" smtClean="0"/>
              <a:t>i</a:t>
            </a:r>
            <a:r>
              <a:rPr lang="en-US" altLang="en-US" sz="2200" smtClean="0"/>
              <a:t>  </a:t>
            </a:r>
            <a:r>
              <a:rPr lang="en-US" altLang="en-US" sz="2200" smtClean="0">
                <a:sym typeface="Symbol" pitchFamily="18" charset="2"/>
              </a:rPr>
              <a:t> </a:t>
            </a:r>
            <a:r>
              <a:rPr lang="en-US" altLang="en-US" sz="2200" smtClean="0"/>
              <a:t>0} is nonregular.</a:t>
            </a:r>
          </a:p>
          <a:p>
            <a:pPr lvl="1">
              <a:buFont typeface="Monotype Sorts" pitchFamily="2" charset="2"/>
              <a:buNone/>
              <a:tabLst>
                <a:tab pos="746125" algn="l"/>
              </a:tabLst>
            </a:pPr>
            <a:r>
              <a:rPr lang="en-US" altLang="en-US" sz="2200" smtClean="0"/>
              <a:t>	Assume that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is regular accepted by a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with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states. Let </a:t>
            </a:r>
            <a:r>
              <a:rPr lang="en-US" altLang="en-US" sz="2200" i="1" smtClean="0"/>
              <a:t>Z </a:t>
            </a:r>
            <a:r>
              <a:rPr lang="en-US" altLang="en-US" sz="2200" smtClean="0">
                <a:sym typeface="Symbol" pitchFamily="18" charset="2"/>
              </a:rPr>
              <a:t> </a:t>
            </a:r>
            <a:r>
              <a:rPr lang="en-US" altLang="en-US" sz="2200" i="1" smtClean="0"/>
              <a:t>L</a:t>
            </a:r>
            <a:r>
              <a:rPr lang="en-US" altLang="en-US" sz="2200" smtClean="0"/>
              <a:t> with |</a:t>
            </a:r>
            <a:r>
              <a:rPr lang="en-US" altLang="en-US" sz="2200" i="1" smtClean="0"/>
              <a:t>Z</a:t>
            </a:r>
            <a:r>
              <a:rPr lang="en-US" altLang="en-US" sz="2200" smtClean="0"/>
              <a:t>| </a:t>
            </a:r>
            <a:r>
              <a:rPr lang="en-US" altLang="en-US" sz="2200" smtClean="0">
                <a:sym typeface="Symbol" pitchFamily="18" charset="2"/>
              </a:rPr>
              <a:t>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&gt; 0 &amp; </a:t>
            </a:r>
            <a:r>
              <a:rPr lang="en-US" altLang="en-US" sz="2200" i="1" smtClean="0"/>
              <a:t>Z</a:t>
            </a:r>
            <a:r>
              <a:rPr lang="en-US" altLang="en-US" sz="2200" smtClean="0"/>
              <a:t> =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k</a:t>
            </a:r>
            <a:r>
              <a:rPr lang="en-US" altLang="en-US" sz="2200" i="1" smtClean="0"/>
              <a:t>b</a:t>
            </a:r>
            <a:r>
              <a:rPr lang="en-US" altLang="en-US" sz="2200" i="1" baseline="30000" smtClean="0"/>
              <a:t>k</a:t>
            </a:r>
            <a:r>
              <a:rPr lang="en-US" altLang="en-US" sz="2200" smtClean="0"/>
              <a:t> such that</a:t>
            </a:r>
          </a:p>
          <a:p>
            <a:pPr lvl="1">
              <a:buFont typeface="Monotype Sorts" pitchFamily="2" charset="2"/>
              <a:buNone/>
              <a:tabLst>
                <a:tab pos="746125" algn="l"/>
              </a:tabLst>
            </a:pPr>
            <a:r>
              <a:rPr lang="en-US" altLang="en-US" sz="2400" smtClean="0"/>
              <a:t>                 </a:t>
            </a:r>
            <a:r>
              <a:rPr lang="en-US" altLang="en-US" sz="2400" i="1" smtClean="0"/>
              <a:t>u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i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v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j</a:t>
            </a:r>
            <a:r>
              <a:rPr lang="en-US" altLang="en-US" sz="2400" smtClean="0"/>
              <a:t>, and </a:t>
            </a:r>
            <a:r>
              <a:rPr lang="en-US" altLang="en-US" sz="2400" i="1" smtClean="0"/>
              <a:t>w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a</a:t>
            </a:r>
            <a:r>
              <a:rPr lang="en-US" altLang="en-US" sz="2400" i="1" baseline="30000" smtClean="0"/>
              <a:t>k-i-j</a:t>
            </a:r>
            <a:r>
              <a:rPr lang="en-US" altLang="en-US" sz="2400" i="1" smtClean="0"/>
              <a:t>b</a:t>
            </a:r>
            <a:r>
              <a:rPr lang="en-US" altLang="en-US" sz="2400" i="1" baseline="30000" smtClean="0"/>
              <a:t>k</a:t>
            </a:r>
            <a:endParaRPr lang="en-US" altLang="en-US" sz="2400" i="1" smtClean="0"/>
          </a:p>
          <a:p>
            <a:pPr lvl="1">
              <a:buFont typeface="Monotype Sorts" pitchFamily="2" charset="2"/>
              <a:buNone/>
              <a:tabLst>
                <a:tab pos="746125" algn="l"/>
              </a:tabLst>
            </a:pPr>
            <a:r>
              <a:rPr lang="en-US" altLang="en-US" sz="2400" i="1" smtClean="0"/>
              <a:t>    </a:t>
            </a:r>
            <a:r>
              <a:rPr lang="en-US" altLang="en-US" sz="2200" smtClean="0"/>
              <a:t>Pumping </a:t>
            </a:r>
            <a:r>
              <a:rPr lang="en-US" altLang="en-US" sz="2200" i="1" smtClean="0"/>
              <a:t>v</a:t>
            </a:r>
            <a:r>
              <a:rPr lang="en-US" altLang="en-US" sz="2200" smtClean="0"/>
              <a:t> </a:t>
            </a:r>
            <a:r>
              <a:rPr lang="en-US" altLang="en-US" sz="2200" u="sng" smtClean="0"/>
              <a:t>twice</a:t>
            </a:r>
            <a:r>
              <a:rPr lang="en-US" altLang="en-US" sz="2200" smtClean="0"/>
              <a:t> yields the string </a:t>
            </a:r>
          </a:p>
          <a:p>
            <a:pPr lvl="1">
              <a:buFont typeface="Monotype Sorts" pitchFamily="2" charset="2"/>
              <a:buNone/>
              <a:tabLst>
                <a:tab pos="746125" algn="l"/>
              </a:tabLst>
            </a:pPr>
            <a:r>
              <a:rPr lang="en-US" altLang="en-US" sz="2200" smtClean="0"/>
              <a:t>            </a:t>
            </a:r>
            <a:r>
              <a:rPr lang="en-US" altLang="en-US" sz="2200" i="1" smtClean="0"/>
              <a:t>uv</a:t>
            </a:r>
            <a:r>
              <a:rPr lang="en-US" altLang="en-US" sz="2200" baseline="30000" smtClean="0"/>
              <a:t>2</a:t>
            </a:r>
            <a:r>
              <a:rPr lang="en-US" altLang="en-US" sz="2200" i="1" smtClean="0"/>
              <a:t>w</a:t>
            </a:r>
            <a:r>
              <a:rPr lang="en-US" altLang="en-US" sz="2200" smtClean="0"/>
              <a:t> =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i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j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j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k-i-j </a:t>
            </a:r>
            <a:r>
              <a:rPr lang="en-US" altLang="en-US" sz="2200" i="1" smtClean="0"/>
              <a:t>b</a:t>
            </a:r>
            <a:r>
              <a:rPr lang="en-US" altLang="en-US" sz="2200" i="1" baseline="30000" smtClean="0"/>
              <a:t>k</a:t>
            </a:r>
            <a:r>
              <a:rPr lang="en-US" altLang="en-US" sz="2200" smtClean="0"/>
              <a:t> =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k </a:t>
            </a:r>
            <a:r>
              <a:rPr lang="en-US" altLang="en-US" sz="2200" i="1" smtClean="0"/>
              <a:t>a</a:t>
            </a:r>
            <a:r>
              <a:rPr lang="en-US" altLang="en-US" sz="2200" i="1" baseline="30000" smtClean="0"/>
              <a:t>j </a:t>
            </a:r>
            <a:r>
              <a:rPr lang="en-US" altLang="en-US" sz="2200" i="1" smtClean="0"/>
              <a:t>b</a:t>
            </a:r>
            <a:r>
              <a:rPr lang="en-US" altLang="en-US" sz="2200" i="1" baseline="30000" smtClean="0"/>
              <a:t>k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 </a:t>
            </a:r>
            <a:r>
              <a:rPr lang="en-US" altLang="en-US" sz="2200" i="1" smtClean="0"/>
              <a:t>L, </a:t>
            </a:r>
            <a:r>
              <a:rPr lang="en-US" altLang="en-US" sz="2200" smtClean="0"/>
              <a:t>since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 + </a:t>
            </a:r>
            <a:r>
              <a:rPr lang="en-US" altLang="en-US" sz="2200" i="1" smtClean="0"/>
              <a:t>j</a:t>
            </a:r>
            <a:r>
              <a:rPr lang="en-US" altLang="en-US" sz="2200" smtClean="0"/>
              <a:t> &gt;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.</a:t>
            </a:r>
            <a:endParaRPr lang="en-US" altLang="en-US" sz="2400" smtClean="0"/>
          </a:p>
          <a:p>
            <a:pPr lvl="1">
              <a:buFont typeface="Monotype Sorts" pitchFamily="2" charset="2"/>
              <a:buNone/>
              <a:tabLst>
                <a:tab pos="746125" algn="l"/>
              </a:tabLst>
            </a:pPr>
            <a:endParaRPr lang="en-US" altLang="en-US" sz="2400" baseline="-1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F297B2-0EF6-4B63-8116-60CC2FAA5776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5411788" cy="576262"/>
          </a:xfrm>
        </p:spPr>
        <p:txBody>
          <a:bodyPr/>
          <a:lstStyle/>
          <a:p>
            <a:r>
              <a:rPr lang="en-US" altLang="en-US" sz="3600" smtClean="0"/>
              <a:t>Regular Sets and Languages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382000" cy="6019800"/>
          </a:xfrm>
        </p:spPr>
        <p:txBody>
          <a:bodyPr/>
          <a:lstStyle/>
          <a:p>
            <a:pPr>
              <a:spcBef>
                <a:spcPct val="0"/>
              </a:spcBef>
              <a:buSzPct val="90000"/>
              <a:buFont typeface="Wingdings" pitchFamily="2" charset="2"/>
              <a:buChar char="§"/>
            </a:pPr>
            <a:r>
              <a:rPr lang="en-US" altLang="en-US" sz="2200" smtClean="0">
                <a:solidFill>
                  <a:srgbClr val="FF0000"/>
                </a:solidFill>
              </a:rPr>
              <a:t>Claim(1)</a:t>
            </a:r>
            <a:r>
              <a:rPr lang="en-US" altLang="en-US" sz="2200" smtClean="0"/>
              <a:t>. The family of languages accepted by FSAs consists 	of precisely the </a:t>
            </a:r>
            <a:r>
              <a:rPr lang="en-US" altLang="en-US" sz="2200" i="1" smtClean="0"/>
              <a:t>regular sets</a:t>
            </a:r>
            <a:r>
              <a:rPr lang="en-US" altLang="en-US" sz="2200" smtClean="0"/>
              <a:t> over a given alphabet.</a:t>
            </a:r>
            <a:endParaRPr lang="en-US" altLang="en-US" sz="2200" u="sng" smtClean="0"/>
          </a:p>
          <a:p>
            <a:pPr>
              <a:spcBef>
                <a:spcPct val="75000"/>
              </a:spcBef>
              <a:buSzPct val="90000"/>
              <a:buFont typeface="Wingdings" pitchFamily="2" charset="2"/>
              <a:buChar char="§"/>
            </a:pPr>
            <a:r>
              <a:rPr lang="en-US" altLang="en-US" sz="2200" smtClean="0">
                <a:sym typeface="Symbol" pitchFamily="18" charset="2"/>
              </a:rPr>
              <a:t>Every </a:t>
            </a:r>
            <a:r>
              <a:rPr lang="en-US" altLang="en-US" sz="2200" i="1" smtClean="0">
                <a:sym typeface="Symbol" pitchFamily="18" charset="2"/>
              </a:rPr>
              <a:t>regular set</a:t>
            </a:r>
            <a:r>
              <a:rPr lang="en-US" altLang="en-US" sz="2200" smtClean="0">
                <a:sym typeface="Symbol" pitchFamily="18" charset="2"/>
              </a:rPr>
              <a:t> is accepted by some </a:t>
            </a:r>
            <a:r>
              <a:rPr lang="en-US" altLang="en-US" sz="2200" i="1" smtClean="0">
                <a:sym typeface="Symbol" pitchFamily="18" charset="2"/>
              </a:rPr>
              <a:t>NFA-</a:t>
            </a:r>
            <a:r>
              <a:rPr lang="en-US" altLang="en-US" sz="2200" smtClean="0">
                <a:sym typeface="Symbol" pitchFamily="18" charset="2"/>
              </a:rPr>
              <a:t>,</a:t>
            </a:r>
            <a:endParaRPr lang="en-US" altLang="en-US" sz="2000" smtClean="0">
              <a:sym typeface="Symbol" pitchFamily="18" charset="2"/>
            </a:endParaRPr>
          </a:p>
          <a:p>
            <a:pPr>
              <a:spcBef>
                <a:spcPct val="45000"/>
              </a:spcBef>
              <a:buFont typeface="Wingding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a) :</a:t>
            </a:r>
          </a:p>
          <a:p>
            <a:pPr>
              <a:spcBef>
                <a:spcPct val="85000"/>
              </a:spcBef>
              <a:buFont typeface="Wingding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b) :</a:t>
            </a:r>
          </a:p>
          <a:p>
            <a:pPr>
              <a:spcBef>
                <a:spcPct val="85000"/>
              </a:spcBef>
              <a:buFont typeface="Wingding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c) 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 :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endParaRPr lang="en-US" altLang="en-US" sz="2200" u="sng" smtClean="0"/>
          </a:p>
          <a:p>
            <a:pPr>
              <a:spcBef>
                <a:spcPct val="0"/>
              </a:spcBef>
              <a:buSzPct val="90000"/>
              <a:buFont typeface="Wingdings" pitchFamily="2" charset="2"/>
              <a:buChar char="§"/>
            </a:pPr>
            <a:r>
              <a:rPr lang="en-US" altLang="en-US" sz="2200" u="sng" smtClean="0"/>
              <a:t>Defn. 2.3.1</a:t>
            </a:r>
            <a:r>
              <a:rPr lang="en-US" altLang="en-US" sz="2200" smtClean="0"/>
              <a:t> (on </a:t>
            </a:r>
            <a:r>
              <a:rPr lang="en-US" altLang="en-US" sz="2200" smtClean="0">
                <a:solidFill>
                  <a:schemeClr val="bg2"/>
                </a:solidFill>
              </a:rPr>
              <a:t>regular sets</a:t>
            </a:r>
            <a:r>
              <a:rPr lang="en-US" altLang="en-US" sz="2200" smtClean="0"/>
              <a:t>):  Let </a:t>
            </a:r>
            <a:r>
              <a:rPr lang="en-US" altLang="en-US" sz="2200" smtClean="0">
                <a:sym typeface="Symbol" pitchFamily="18" charset="2"/>
              </a:rPr>
              <a:t> be an alphabet. The 	</a:t>
            </a:r>
            <a:r>
              <a:rPr lang="en-US" altLang="en-US" sz="2200" smtClean="0">
                <a:solidFill>
                  <a:srgbClr val="FF0000"/>
                </a:solidFill>
                <a:sym typeface="Symbol" pitchFamily="18" charset="2"/>
              </a:rPr>
              <a:t>regular sets </a:t>
            </a:r>
            <a:r>
              <a:rPr lang="en-US" altLang="en-US" sz="2200" smtClean="0">
                <a:sym typeface="Symbol" pitchFamily="18" charset="2"/>
              </a:rPr>
              <a:t>over  are defined recursively as follows:</a:t>
            </a:r>
          </a:p>
          <a:p>
            <a:pPr lvl="2"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	</a:t>
            </a:r>
            <a:r>
              <a:rPr lang="en-US" altLang="en-US" sz="2000" smtClean="0">
                <a:sym typeface="Symbol" pitchFamily="18" charset="2"/>
              </a:rPr>
              <a:t>i)   Basis: , {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 }, and { </a:t>
            </a:r>
            <a:r>
              <a:rPr lang="en-US" altLang="en-US" sz="2000" i="1" smtClean="0">
                <a:sym typeface="Symbol" pitchFamily="18" charset="2"/>
              </a:rPr>
              <a:t>a </a:t>
            </a:r>
            <a:r>
              <a:rPr lang="en-US" altLang="en-US" sz="2000" smtClean="0">
                <a:sym typeface="Symbol" pitchFamily="18" charset="2"/>
              </a:rPr>
              <a:t>}, 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, are regular sets over </a:t>
            </a:r>
          </a:p>
          <a:p>
            <a:pPr lvl="2"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ii)  Recursion: Let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and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be regular sets over .  The sets </a:t>
            </a:r>
            <a:r>
              <a:rPr lang="en-US" altLang="en-US" sz="2000" i="1" smtClean="0">
                <a:sym typeface="Symbol" pitchFamily="18" charset="2"/>
              </a:rPr>
              <a:t>X 	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XY</a:t>
            </a:r>
            <a:r>
              <a:rPr lang="en-US" altLang="en-US" sz="2000" smtClean="0">
                <a:sym typeface="Symbol" pitchFamily="18" charset="2"/>
              </a:rPr>
              <a:t>, and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* are regular sets over .</a:t>
            </a:r>
          </a:p>
          <a:p>
            <a:pPr lvl="2"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iii) Closure: Every regular set is obtained from (i) by a finite 	number of application of (ii)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448050" y="2081213"/>
            <a:ext cx="1447800" cy="381000"/>
            <a:chOff x="2172" y="1311"/>
            <a:chExt cx="912" cy="240"/>
          </a:xfrm>
        </p:grpSpPr>
        <p:sp>
          <p:nvSpPr>
            <p:cNvPr id="4132" name="Text Box 5"/>
            <p:cNvSpPr txBox="1">
              <a:spLocks noChangeArrowheads="1"/>
            </p:cNvSpPr>
            <p:nvPr/>
          </p:nvSpPr>
          <p:spPr bwMode="auto">
            <a:xfrm>
              <a:off x="2268" y="1311"/>
              <a:ext cx="2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q</a:t>
              </a:r>
              <a:r>
                <a:rPr kumimoji="0" lang="en-US" altLang="en-US" sz="1600" i="1" baseline="-25000">
                  <a:latin typeface="Times New Roman" pitchFamily="18" charset="0"/>
                </a:rPr>
                <a:t>0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4133" name="Oval 6"/>
            <p:cNvSpPr>
              <a:spLocks noChangeArrowheads="1"/>
            </p:cNvSpPr>
            <p:nvPr/>
          </p:nvSpPr>
          <p:spPr bwMode="auto">
            <a:xfrm>
              <a:off x="2700" y="1311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4134" name="Text Box 7"/>
            <p:cNvSpPr txBox="1">
              <a:spLocks noChangeArrowheads="1"/>
            </p:cNvSpPr>
            <p:nvPr/>
          </p:nvSpPr>
          <p:spPr bwMode="auto">
            <a:xfrm>
              <a:off x="2700" y="1311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q</a:t>
              </a:r>
              <a:r>
                <a:rPr kumimoji="0" lang="en-US" altLang="en-US" sz="1600" i="1" baseline="-25000">
                  <a:latin typeface="Times New Roman" pitchFamily="18" charset="0"/>
                </a:rPr>
                <a:t>f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grpSp>
          <p:nvGrpSpPr>
            <p:cNvPr id="4135" name="Group 8"/>
            <p:cNvGrpSpPr>
              <a:grpSpLocks/>
            </p:cNvGrpSpPr>
            <p:nvPr/>
          </p:nvGrpSpPr>
          <p:grpSpPr bwMode="auto">
            <a:xfrm>
              <a:off x="2172" y="1359"/>
              <a:ext cx="720" cy="192"/>
              <a:chOff x="1728" y="2784"/>
              <a:chExt cx="720" cy="192"/>
            </a:xfrm>
          </p:grpSpPr>
          <p:sp>
            <p:nvSpPr>
              <p:cNvPr id="4136" name="Oval 9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4137" name="Oval 10"/>
              <p:cNvSpPr>
                <a:spLocks noChangeArrowheads="1"/>
              </p:cNvSpPr>
              <p:nvPr/>
            </p:nvSpPr>
            <p:spPr bwMode="auto">
              <a:xfrm>
                <a:off x="2304" y="278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4138" name="Line 11"/>
              <p:cNvSpPr>
                <a:spLocks noChangeShapeType="1"/>
              </p:cNvSpPr>
              <p:nvPr/>
            </p:nvSpPr>
            <p:spPr bwMode="auto">
              <a:xfrm>
                <a:off x="1728" y="2832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9" name="Line 12"/>
              <p:cNvSpPr>
                <a:spLocks noChangeShapeType="1"/>
              </p:cNvSpPr>
              <p:nvPr/>
            </p:nvSpPr>
            <p:spPr bwMode="auto">
              <a:xfrm flipV="1">
                <a:off x="1728" y="2880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3384550" y="3141663"/>
            <a:ext cx="1447800" cy="488950"/>
            <a:chOff x="3651" y="2024"/>
            <a:chExt cx="912" cy="308"/>
          </a:xfrm>
        </p:grpSpPr>
        <p:sp>
          <p:nvSpPr>
            <p:cNvPr id="4122" name="Text Box 25"/>
            <p:cNvSpPr txBox="1">
              <a:spLocks noChangeArrowheads="1"/>
            </p:cNvSpPr>
            <p:nvPr/>
          </p:nvSpPr>
          <p:spPr bwMode="auto">
            <a:xfrm>
              <a:off x="3747" y="2092"/>
              <a:ext cx="2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q</a:t>
              </a:r>
              <a:r>
                <a:rPr kumimoji="0" lang="en-US" altLang="en-US" sz="1600" i="1" baseline="-25000">
                  <a:latin typeface="Times New Roman" pitchFamily="18" charset="0"/>
                </a:rPr>
                <a:t>0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4123" name="Oval 26"/>
            <p:cNvSpPr>
              <a:spLocks noChangeArrowheads="1"/>
            </p:cNvSpPr>
            <p:nvPr/>
          </p:nvSpPr>
          <p:spPr bwMode="auto">
            <a:xfrm>
              <a:off x="4179" y="2092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4124" name="Text Box 27"/>
            <p:cNvSpPr txBox="1">
              <a:spLocks noChangeArrowheads="1"/>
            </p:cNvSpPr>
            <p:nvPr/>
          </p:nvSpPr>
          <p:spPr bwMode="auto">
            <a:xfrm>
              <a:off x="4179" y="2092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q</a:t>
              </a:r>
              <a:r>
                <a:rPr kumimoji="0" lang="en-US" altLang="en-US" sz="1600" i="1" baseline="-25000">
                  <a:latin typeface="Times New Roman" pitchFamily="18" charset="0"/>
                </a:rPr>
                <a:t>f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grpSp>
          <p:nvGrpSpPr>
            <p:cNvPr id="4125" name="Group 28"/>
            <p:cNvGrpSpPr>
              <a:grpSpLocks/>
            </p:cNvGrpSpPr>
            <p:nvPr/>
          </p:nvGrpSpPr>
          <p:grpSpPr bwMode="auto">
            <a:xfrm>
              <a:off x="3651" y="2140"/>
              <a:ext cx="720" cy="192"/>
              <a:chOff x="1728" y="2784"/>
              <a:chExt cx="720" cy="192"/>
            </a:xfrm>
          </p:grpSpPr>
          <p:sp>
            <p:nvSpPr>
              <p:cNvPr id="4128" name="Oval 29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4129" name="Oval 30"/>
              <p:cNvSpPr>
                <a:spLocks noChangeArrowheads="1"/>
              </p:cNvSpPr>
              <p:nvPr/>
            </p:nvSpPr>
            <p:spPr bwMode="auto">
              <a:xfrm>
                <a:off x="2304" y="278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4130" name="Line 31"/>
              <p:cNvSpPr>
                <a:spLocks noChangeShapeType="1"/>
              </p:cNvSpPr>
              <p:nvPr/>
            </p:nvSpPr>
            <p:spPr bwMode="auto">
              <a:xfrm>
                <a:off x="1728" y="2832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Line 32"/>
              <p:cNvSpPr>
                <a:spLocks noChangeShapeType="1"/>
              </p:cNvSpPr>
              <p:nvPr/>
            </p:nvSpPr>
            <p:spPr bwMode="auto">
              <a:xfrm flipV="1">
                <a:off x="1728" y="2880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26" name="Line 33"/>
            <p:cNvSpPr>
              <a:spLocks noChangeShapeType="1"/>
            </p:cNvSpPr>
            <p:nvPr/>
          </p:nvSpPr>
          <p:spPr bwMode="auto">
            <a:xfrm>
              <a:off x="3939" y="22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Text Box 34"/>
            <p:cNvSpPr txBox="1">
              <a:spLocks noChangeArrowheads="1"/>
            </p:cNvSpPr>
            <p:nvPr/>
          </p:nvSpPr>
          <p:spPr bwMode="auto">
            <a:xfrm>
              <a:off x="3955" y="2024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a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3419475" y="2492375"/>
            <a:ext cx="1447800" cy="512763"/>
            <a:chOff x="3878" y="1601"/>
            <a:chExt cx="912" cy="323"/>
          </a:xfrm>
        </p:grpSpPr>
        <p:grpSp>
          <p:nvGrpSpPr>
            <p:cNvPr id="4111" name="Group 40"/>
            <p:cNvGrpSpPr>
              <a:grpSpLocks/>
            </p:cNvGrpSpPr>
            <p:nvPr/>
          </p:nvGrpSpPr>
          <p:grpSpPr bwMode="auto">
            <a:xfrm>
              <a:off x="3878" y="1684"/>
              <a:ext cx="912" cy="240"/>
              <a:chOff x="2172" y="1695"/>
              <a:chExt cx="912" cy="240"/>
            </a:xfrm>
          </p:grpSpPr>
          <p:sp>
            <p:nvSpPr>
              <p:cNvPr id="4113" name="Text Box 14"/>
              <p:cNvSpPr txBox="1">
                <a:spLocks noChangeArrowheads="1"/>
              </p:cNvSpPr>
              <p:nvPr/>
            </p:nvSpPr>
            <p:spPr bwMode="auto">
              <a:xfrm>
                <a:off x="2268" y="1695"/>
                <a:ext cx="22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 sz="1600" i="1">
                    <a:latin typeface="Times New Roman" pitchFamily="18" charset="0"/>
                  </a:rPr>
                  <a:t>q</a:t>
                </a:r>
                <a:r>
                  <a:rPr kumimoji="0" lang="en-US" altLang="en-US" sz="1600" i="1" baseline="-25000">
                    <a:latin typeface="Times New Roman" pitchFamily="18" charset="0"/>
                  </a:rPr>
                  <a:t>0</a:t>
                </a:r>
                <a:endParaRPr kumimoji="0" lang="en-US" altLang="en-US" sz="2400" i="1">
                  <a:latin typeface="Times New Roman" pitchFamily="18" charset="0"/>
                </a:endParaRPr>
              </a:p>
            </p:txBody>
          </p:sp>
          <p:sp>
            <p:nvSpPr>
              <p:cNvPr id="4114" name="Oval 15"/>
              <p:cNvSpPr>
                <a:spLocks noChangeArrowheads="1"/>
              </p:cNvSpPr>
              <p:nvPr/>
            </p:nvSpPr>
            <p:spPr bwMode="auto">
              <a:xfrm>
                <a:off x="2700" y="1695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4115" name="Text Box 16"/>
              <p:cNvSpPr txBox="1">
                <a:spLocks noChangeArrowheads="1"/>
              </p:cNvSpPr>
              <p:nvPr/>
            </p:nvSpPr>
            <p:spPr bwMode="auto">
              <a:xfrm>
                <a:off x="2700" y="169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0" lang="en-US" altLang="en-US" sz="1600" i="1">
                    <a:latin typeface="Times New Roman" pitchFamily="18" charset="0"/>
                  </a:rPr>
                  <a:t>q</a:t>
                </a:r>
                <a:r>
                  <a:rPr kumimoji="0" lang="en-US" altLang="en-US" sz="1600" i="1" baseline="-25000">
                    <a:latin typeface="Times New Roman" pitchFamily="18" charset="0"/>
                  </a:rPr>
                  <a:t>f</a:t>
                </a:r>
                <a:endParaRPr kumimoji="0" lang="en-US" altLang="en-US" sz="2400" i="1">
                  <a:latin typeface="Times New Roman" pitchFamily="18" charset="0"/>
                </a:endParaRPr>
              </a:p>
            </p:txBody>
          </p:sp>
          <p:grpSp>
            <p:nvGrpSpPr>
              <p:cNvPr id="4116" name="Group 17"/>
              <p:cNvGrpSpPr>
                <a:grpSpLocks/>
              </p:cNvGrpSpPr>
              <p:nvPr/>
            </p:nvGrpSpPr>
            <p:grpSpPr bwMode="auto">
              <a:xfrm>
                <a:off x="2172" y="1743"/>
                <a:ext cx="720" cy="192"/>
                <a:chOff x="1728" y="2784"/>
                <a:chExt cx="720" cy="192"/>
              </a:xfrm>
            </p:grpSpPr>
            <p:sp>
              <p:nvSpPr>
                <p:cNvPr id="4118" name="Oval 18"/>
                <p:cNvSpPr>
                  <a:spLocks noChangeArrowheads="1"/>
                </p:cNvSpPr>
                <p:nvPr/>
              </p:nvSpPr>
              <p:spPr bwMode="auto">
                <a:xfrm>
                  <a:off x="1824" y="2784"/>
                  <a:ext cx="192" cy="19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4119" name="Oval 19"/>
                <p:cNvSpPr>
                  <a:spLocks noChangeArrowheads="1"/>
                </p:cNvSpPr>
                <p:nvPr/>
              </p:nvSpPr>
              <p:spPr bwMode="auto">
                <a:xfrm>
                  <a:off x="2304" y="2784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4120" name="Line 20"/>
                <p:cNvSpPr>
                  <a:spLocks noChangeShapeType="1"/>
                </p:cNvSpPr>
                <p:nvPr/>
              </p:nvSpPr>
              <p:spPr bwMode="auto">
                <a:xfrm>
                  <a:off x="1728" y="2832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728" y="2880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17" name="Line 22"/>
              <p:cNvSpPr>
                <a:spLocks noChangeShapeType="1"/>
              </p:cNvSpPr>
              <p:nvPr/>
            </p:nvSpPr>
            <p:spPr bwMode="auto">
              <a:xfrm>
                <a:off x="2460" y="1839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2" name="Text Box 43"/>
            <p:cNvSpPr txBox="1">
              <a:spLocks noChangeArrowheads="1"/>
            </p:cNvSpPr>
            <p:nvPr/>
          </p:nvSpPr>
          <p:spPr bwMode="auto">
            <a:xfrm>
              <a:off x="4195" y="1601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4852988" y="2589213"/>
            <a:ext cx="1103312" cy="415925"/>
            <a:chOff x="4853455" y="2589201"/>
            <a:chExt cx="1102857" cy="415932"/>
          </a:xfrm>
        </p:grpSpPr>
        <p:sp>
          <p:nvSpPr>
            <p:cNvPr id="4105" name="Text Box 14"/>
            <p:cNvSpPr txBox="1">
              <a:spLocks noChangeArrowheads="1"/>
            </p:cNvSpPr>
            <p:nvPr/>
          </p:nvSpPr>
          <p:spPr bwMode="auto">
            <a:xfrm>
              <a:off x="5600712" y="2589201"/>
              <a:ext cx="355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q</a:t>
              </a:r>
              <a:r>
                <a:rPr kumimoji="0" lang="en-US" altLang="en-US" sz="1600" i="1" baseline="-25000">
                  <a:latin typeface="Times New Roman" pitchFamily="18" charset="0"/>
                </a:rPr>
                <a:t>0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4106" name="Oval 15"/>
            <p:cNvSpPr>
              <a:spLocks noChangeArrowheads="1"/>
            </p:cNvSpPr>
            <p:nvPr/>
          </p:nvSpPr>
          <p:spPr bwMode="auto">
            <a:xfrm>
              <a:off x="5557851" y="2624133"/>
              <a:ext cx="381000" cy="3810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4107" name="Oval 18"/>
            <p:cNvSpPr>
              <a:spLocks noChangeArrowheads="1"/>
            </p:cNvSpPr>
            <p:nvPr/>
          </p:nvSpPr>
          <p:spPr bwMode="auto">
            <a:xfrm>
              <a:off x="5600712" y="2665401"/>
              <a:ext cx="304800" cy="3048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4108" name="Line 20"/>
            <p:cNvSpPr>
              <a:spLocks noChangeShapeType="1"/>
            </p:cNvSpPr>
            <p:nvPr/>
          </p:nvSpPr>
          <p:spPr bwMode="auto">
            <a:xfrm>
              <a:off x="5411799" y="2727312"/>
              <a:ext cx="152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21"/>
            <p:cNvSpPr>
              <a:spLocks noChangeShapeType="1"/>
            </p:cNvSpPr>
            <p:nvPr/>
          </p:nvSpPr>
          <p:spPr bwMode="auto">
            <a:xfrm flipV="1">
              <a:off x="5411799" y="2803512"/>
              <a:ext cx="152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853455" y="2589201"/>
              <a:ext cx="412580" cy="40005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or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3888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7668C5-EC16-4150-80B6-83159DE606BF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75" y="228600"/>
            <a:ext cx="6019800" cy="500063"/>
          </a:xfrm>
        </p:spPr>
        <p:txBody>
          <a:bodyPr/>
          <a:lstStyle/>
          <a:p>
            <a:r>
              <a:rPr lang="en-US" altLang="en-US" sz="4000" smtClean="0"/>
              <a:t>Regular Sets and Languages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888" y="762000"/>
            <a:ext cx="8837612" cy="3433763"/>
          </a:xfrm>
        </p:spPr>
        <p:txBody>
          <a:bodyPr/>
          <a:lstStyle/>
          <a:p>
            <a:pPr lvl="1">
              <a:buClr>
                <a:schemeClr val="hlink"/>
              </a:buClr>
              <a:buSzPct val="90000"/>
              <a:buFont typeface="Wingdings" pitchFamily="2" charset="2"/>
              <a:buChar char="§"/>
            </a:pPr>
            <a:r>
              <a:rPr lang="en-US" altLang="en-US" sz="2200" smtClean="0">
                <a:sym typeface="Symbol" pitchFamily="18" charset="2"/>
              </a:rPr>
              <a:t>Let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 and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  <a:r>
              <a:rPr lang="en-US" altLang="en-US" sz="2200" smtClean="0">
                <a:sym typeface="Symbol" pitchFamily="18" charset="2"/>
              </a:rPr>
              <a:t> be two FSAs, and let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i="1" baseline="-25000" smtClean="0">
                <a:sym typeface="Symbol" pitchFamily="18" charset="2"/>
              </a:rPr>
              <a:t>m</a:t>
            </a:r>
            <a:r>
              <a:rPr lang="en-US" altLang="en-US" sz="2200" baseline="-50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i="1" baseline="-25000" smtClean="0">
                <a:sym typeface="Symbol" pitchFamily="18" charset="2"/>
              </a:rPr>
              <a:t>m</a:t>
            </a:r>
            <a:r>
              <a:rPr lang="en-US" altLang="en-US" sz="2200" baseline="-50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i="1" baseline="-25000" smtClean="0">
                <a:sym typeface="Symbol" pitchFamily="18" charset="2"/>
              </a:rPr>
              <a:t>m</a:t>
            </a:r>
            <a:r>
              <a:rPr lang="en-US" altLang="en-US" sz="2200" baseline="-50000" smtClean="0">
                <a:sym typeface="Symbol" pitchFamily="18" charset="2"/>
              </a:rPr>
              <a:t>2 </a:t>
            </a:r>
            <a:r>
              <a:rPr lang="en-US" altLang="en-US" sz="2200" smtClean="0">
                <a:sym typeface="Symbol" pitchFamily="18" charset="2"/>
              </a:rPr>
              <a:t>,</a:t>
            </a:r>
            <a:r>
              <a:rPr lang="en-US" altLang="en-US" sz="2200" baseline="-50000" smtClean="0">
                <a:sym typeface="Symbol" pitchFamily="18" charset="2"/>
              </a:rPr>
              <a:t> </a:t>
            </a:r>
            <a:r>
              <a:rPr lang="en-US" altLang="en-US" sz="2200" smtClean="0">
                <a:sym typeface="Symbol" pitchFamily="18" charset="2"/>
              </a:rPr>
              <a:t>and</a:t>
            </a:r>
            <a:r>
              <a:rPr lang="en-US" altLang="en-US" sz="2200" baseline="-50000" smtClean="0">
                <a:sym typeface="Symbol" pitchFamily="18" charset="2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i="1" baseline="-25000" smtClean="0">
                <a:sym typeface="Symbol" pitchFamily="18" charset="2"/>
              </a:rPr>
              <a:t>m</a:t>
            </a:r>
            <a:r>
              <a:rPr lang="en-US" altLang="en-US" sz="2200" baseline="-50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, be</a:t>
            </a:r>
            <a:r>
              <a:rPr lang="en-US" altLang="en-US" sz="2200" i="1" smtClean="0">
                <a:sym typeface="Symbol" pitchFamily="18" charset="2"/>
              </a:rPr>
              <a:t> 	 </a:t>
            </a:r>
            <a:r>
              <a:rPr lang="en-US" altLang="en-US" sz="2200" smtClean="0">
                <a:sym typeface="Symbol" pitchFamily="18" charset="2"/>
              </a:rPr>
              <a:t>the new </a:t>
            </a:r>
            <a:r>
              <a:rPr lang="en-US" altLang="en-US" sz="2200" i="1" smtClean="0">
                <a:sym typeface="Symbol" pitchFamily="18" charset="2"/>
              </a:rPr>
              <a:t>start </a:t>
            </a:r>
            <a:r>
              <a:rPr lang="en-US" altLang="en-US" sz="2200" smtClean="0">
                <a:sym typeface="Symbol" pitchFamily="18" charset="2"/>
              </a:rPr>
              <a:t>and</a:t>
            </a:r>
            <a:r>
              <a:rPr lang="en-US" altLang="en-US" sz="2200" i="1" smtClean="0">
                <a:sym typeface="Symbol" pitchFamily="18" charset="2"/>
              </a:rPr>
              <a:t> accepting</a:t>
            </a:r>
            <a:r>
              <a:rPr lang="en-US" altLang="en-US" sz="2200" smtClean="0">
                <a:sym typeface="Symbol" pitchFamily="18" charset="2"/>
              </a:rPr>
              <a:t> states of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baseline="-25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 and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baseline="-25000" smtClean="0">
                <a:sym typeface="Symbol" pitchFamily="18" charset="2"/>
              </a:rPr>
              <a:t>2</a:t>
            </a:r>
            <a:r>
              <a:rPr lang="en-US" altLang="en-US" sz="2200" smtClean="0">
                <a:sym typeface="Symbol" pitchFamily="18" charset="2"/>
              </a:rPr>
              <a:t>, respectively:</a:t>
            </a:r>
          </a:p>
          <a:p>
            <a:pPr lvl="1">
              <a:spcBef>
                <a:spcPct val="75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a)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)  L(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): a string can be processed by 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 and 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 in parallel</a:t>
            </a:r>
          </a:p>
          <a:p>
            <a:pPr>
              <a:spcBef>
                <a:spcPct val="1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</a:t>
            </a:r>
          </a:p>
          <a:p>
            <a:pPr>
              <a:spcBef>
                <a:spcPct val="2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b)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)  L(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): a string is processed by the composite machine 	  	      sequentially</a:t>
            </a:r>
          </a:p>
          <a:p>
            <a:pPr>
              <a:spcBef>
                <a:spcPct val="1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</a:t>
            </a:r>
          </a:p>
          <a:p>
            <a:pPr>
              <a:spcBef>
                <a:spcPct val="13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c) </a:t>
            </a:r>
            <a:r>
              <a:rPr lang="en-US" altLang="en-US" sz="2000" i="1" smtClean="0">
                <a:sym typeface="Symbol" pitchFamily="18" charset="2"/>
              </a:rPr>
              <a:t>L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)*</a:t>
            </a:r>
          </a:p>
          <a:p>
            <a:pPr lvl="2"/>
            <a:endParaRPr lang="en-US" altLang="en-US" sz="2000" smtClean="0">
              <a:sym typeface="Symbol" pitchFamily="18" charset="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25688" y="2155825"/>
            <a:ext cx="4343400" cy="1093788"/>
            <a:chOff x="1488" y="1358"/>
            <a:chExt cx="2736" cy="689"/>
          </a:xfrm>
        </p:grpSpPr>
        <p:sp>
          <p:nvSpPr>
            <p:cNvPr id="5177" name="Text Box 5"/>
            <p:cNvSpPr txBox="1">
              <a:spLocks noChangeArrowheads="1"/>
            </p:cNvSpPr>
            <p:nvPr/>
          </p:nvSpPr>
          <p:spPr bwMode="auto">
            <a:xfrm>
              <a:off x="2112" y="1855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S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2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78" name="Text Box 6"/>
            <p:cNvSpPr txBox="1">
              <a:spLocks noChangeArrowheads="1"/>
            </p:cNvSpPr>
            <p:nvPr/>
          </p:nvSpPr>
          <p:spPr bwMode="auto">
            <a:xfrm>
              <a:off x="3264" y="1826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F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2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79" name="Text Box 7"/>
            <p:cNvSpPr txBox="1">
              <a:spLocks noChangeArrowheads="1"/>
            </p:cNvSpPr>
            <p:nvPr/>
          </p:nvSpPr>
          <p:spPr bwMode="auto">
            <a:xfrm>
              <a:off x="2688" y="1403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M</a:t>
              </a:r>
              <a:r>
                <a:rPr kumimoji="0" lang="en-US" altLang="en-US" sz="1600" baseline="-25000">
                  <a:latin typeface="Times New Roman" pitchFamily="18" charset="0"/>
                </a:rPr>
                <a:t>1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80" name="Text Box 8"/>
            <p:cNvSpPr txBox="1">
              <a:spLocks noChangeArrowheads="1"/>
            </p:cNvSpPr>
            <p:nvPr/>
          </p:nvSpPr>
          <p:spPr bwMode="auto">
            <a:xfrm>
              <a:off x="2688" y="1835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M</a:t>
              </a:r>
              <a:r>
                <a:rPr kumimoji="0" lang="en-US" altLang="en-US" sz="1600" baseline="-25000">
                  <a:latin typeface="Times New Roman" pitchFamily="18" charset="0"/>
                </a:rPr>
                <a:t>2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81" name="Oval 9"/>
            <p:cNvSpPr>
              <a:spLocks noChangeArrowheads="1"/>
            </p:cNvSpPr>
            <p:nvPr/>
          </p:nvSpPr>
          <p:spPr bwMode="auto">
            <a:xfrm>
              <a:off x="1584" y="1643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82" name="Oval 10"/>
            <p:cNvSpPr>
              <a:spLocks noChangeArrowheads="1"/>
            </p:cNvSpPr>
            <p:nvPr/>
          </p:nvSpPr>
          <p:spPr bwMode="auto">
            <a:xfrm>
              <a:off x="2160" y="1451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83" name="Oval 11"/>
            <p:cNvSpPr>
              <a:spLocks noChangeArrowheads="1"/>
            </p:cNvSpPr>
            <p:nvPr/>
          </p:nvSpPr>
          <p:spPr bwMode="auto">
            <a:xfrm>
              <a:off x="2160" y="1835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84" name="Oval 12"/>
            <p:cNvSpPr>
              <a:spLocks noChangeArrowheads="1"/>
            </p:cNvSpPr>
            <p:nvPr/>
          </p:nvSpPr>
          <p:spPr bwMode="auto">
            <a:xfrm>
              <a:off x="3312" y="1835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85" name="Oval 13"/>
            <p:cNvSpPr>
              <a:spLocks noChangeArrowheads="1"/>
            </p:cNvSpPr>
            <p:nvPr/>
          </p:nvSpPr>
          <p:spPr bwMode="auto">
            <a:xfrm>
              <a:off x="3936" y="1595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86" name="Line 14"/>
            <p:cNvSpPr>
              <a:spLocks noChangeShapeType="1"/>
            </p:cNvSpPr>
            <p:nvPr/>
          </p:nvSpPr>
          <p:spPr bwMode="auto">
            <a:xfrm flipV="1">
              <a:off x="1776" y="1547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7" name="Line 15"/>
            <p:cNvSpPr>
              <a:spLocks noChangeShapeType="1"/>
            </p:cNvSpPr>
            <p:nvPr/>
          </p:nvSpPr>
          <p:spPr bwMode="auto">
            <a:xfrm>
              <a:off x="1776" y="1787"/>
              <a:ext cx="38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8" name="Line 16"/>
            <p:cNvSpPr>
              <a:spLocks noChangeShapeType="1"/>
            </p:cNvSpPr>
            <p:nvPr/>
          </p:nvSpPr>
          <p:spPr bwMode="auto">
            <a:xfrm>
              <a:off x="3552" y="1567"/>
              <a:ext cx="384" cy="1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9" name="Line 17"/>
            <p:cNvSpPr>
              <a:spLocks noChangeShapeType="1"/>
            </p:cNvSpPr>
            <p:nvPr/>
          </p:nvSpPr>
          <p:spPr bwMode="auto">
            <a:xfrm flipV="1">
              <a:off x="3504" y="1739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0" name="Rectangle 18"/>
            <p:cNvSpPr>
              <a:spLocks noChangeArrowheads="1"/>
            </p:cNvSpPr>
            <p:nvPr/>
          </p:nvSpPr>
          <p:spPr bwMode="auto">
            <a:xfrm>
              <a:off x="2736" y="1451"/>
              <a:ext cx="192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91" name="Rectangle 19"/>
            <p:cNvSpPr>
              <a:spLocks noChangeArrowheads="1"/>
            </p:cNvSpPr>
            <p:nvPr/>
          </p:nvSpPr>
          <p:spPr bwMode="auto">
            <a:xfrm>
              <a:off x="2736" y="1883"/>
              <a:ext cx="192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92" name="Line 20"/>
            <p:cNvSpPr>
              <a:spLocks noChangeShapeType="1"/>
            </p:cNvSpPr>
            <p:nvPr/>
          </p:nvSpPr>
          <p:spPr bwMode="auto">
            <a:xfrm>
              <a:off x="2352" y="15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3" name="Line 21"/>
            <p:cNvSpPr>
              <a:spLocks noChangeShapeType="1"/>
            </p:cNvSpPr>
            <p:nvPr/>
          </p:nvSpPr>
          <p:spPr bwMode="auto">
            <a:xfrm>
              <a:off x="2352" y="1931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4" name="Line 22"/>
            <p:cNvSpPr>
              <a:spLocks noChangeShapeType="1"/>
            </p:cNvSpPr>
            <p:nvPr/>
          </p:nvSpPr>
          <p:spPr bwMode="auto">
            <a:xfrm>
              <a:off x="2928" y="15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5" name="Line 23"/>
            <p:cNvSpPr>
              <a:spLocks noChangeShapeType="1"/>
            </p:cNvSpPr>
            <p:nvPr/>
          </p:nvSpPr>
          <p:spPr bwMode="auto">
            <a:xfrm>
              <a:off x="2928" y="1931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6" name="Oval 24"/>
            <p:cNvSpPr>
              <a:spLocks noChangeArrowheads="1"/>
            </p:cNvSpPr>
            <p:nvPr/>
          </p:nvSpPr>
          <p:spPr bwMode="auto">
            <a:xfrm>
              <a:off x="3984" y="1643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97" name="Line 25"/>
            <p:cNvSpPr>
              <a:spLocks noChangeShapeType="1"/>
            </p:cNvSpPr>
            <p:nvPr/>
          </p:nvSpPr>
          <p:spPr bwMode="auto">
            <a:xfrm>
              <a:off x="1488" y="164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8" name="Line 26"/>
            <p:cNvSpPr>
              <a:spLocks noChangeShapeType="1"/>
            </p:cNvSpPr>
            <p:nvPr/>
          </p:nvSpPr>
          <p:spPr bwMode="auto">
            <a:xfrm flipV="1">
              <a:off x="1488" y="1739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9" name="Text Box 27"/>
            <p:cNvSpPr txBox="1">
              <a:spLocks noChangeArrowheads="1"/>
            </p:cNvSpPr>
            <p:nvPr/>
          </p:nvSpPr>
          <p:spPr bwMode="auto">
            <a:xfrm>
              <a:off x="1584" y="1643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S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0" name="Text Box 28"/>
            <p:cNvSpPr txBox="1">
              <a:spLocks noChangeArrowheads="1"/>
            </p:cNvSpPr>
            <p:nvPr/>
          </p:nvSpPr>
          <p:spPr bwMode="auto">
            <a:xfrm>
              <a:off x="3984" y="1643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F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1" name="Text Box 29"/>
            <p:cNvSpPr txBox="1">
              <a:spLocks noChangeArrowheads="1"/>
            </p:cNvSpPr>
            <p:nvPr/>
          </p:nvSpPr>
          <p:spPr bwMode="auto">
            <a:xfrm>
              <a:off x="2112" y="1451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S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202" name="Text Box 30"/>
            <p:cNvSpPr txBox="1">
              <a:spLocks noChangeArrowheads="1"/>
            </p:cNvSpPr>
            <p:nvPr/>
          </p:nvSpPr>
          <p:spPr bwMode="auto">
            <a:xfrm>
              <a:off x="3312" y="1442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F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203" name="Text Box 31"/>
            <p:cNvSpPr txBox="1">
              <a:spLocks noChangeArrowheads="1"/>
            </p:cNvSpPr>
            <p:nvPr/>
          </p:nvSpPr>
          <p:spPr bwMode="auto">
            <a:xfrm>
              <a:off x="1824" y="1451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4" name="Text Box 32"/>
            <p:cNvSpPr txBox="1">
              <a:spLocks noChangeArrowheads="1"/>
            </p:cNvSpPr>
            <p:nvPr/>
          </p:nvSpPr>
          <p:spPr bwMode="auto">
            <a:xfrm>
              <a:off x="1824" y="1835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5" name="Text Box 33"/>
            <p:cNvSpPr txBox="1">
              <a:spLocks noChangeArrowheads="1"/>
            </p:cNvSpPr>
            <p:nvPr/>
          </p:nvSpPr>
          <p:spPr bwMode="auto">
            <a:xfrm>
              <a:off x="3696" y="1403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6" name="Text Box 34"/>
            <p:cNvSpPr txBox="1">
              <a:spLocks noChangeArrowheads="1"/>
            </p:cNvSpPr>
            <p:nvPr/>
          </p:nvSpPr>
          <p:spPr bwMode="auto">
            <a:xfrm>
              <a:off x="3696" y="1835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207" name="Oval 35"/>
            <p:cNvSpPr>
              <a:spLocks noChangeArrowheads="1"/>
            </p:cNvSpPr>
            <p:nvPr/>
          </p:nvSpPr>
          <p:spPr bwMode="auto">
            <a:xfrm>
              <a:off x="3360" y="1423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208" name="Text Box 36"/>
            <p:cNvSpPr txBox="1">
              <a:spLocks noChangeArrowheads="1"/>
            </p:cNvSpPr>
            <p:nvPr/>
          </p:nvSpPr>
          <p:spPr bwMode="auto">
            <a:xfrm>
              <a:off x="2445" y="1358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209" name="Text Box 37"/>
            <p:cNvSpPr txBox="1">
              <a:spLocks noChangeArrowheads="1"/>
            </p:cNvSpPr>
            <p:nvPr/>
          </p:nvSpPr>
          <p:spPr bwMode="auto">
            <a:xfrm>
              <a:off x="3039" y="1358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210" name="Text Box 38"/>
            <p:cNvSpPr txBox="1">
              <a:spLocks noChangeArrowheads="1"/>
            </p:cNvSpPr>
            <p:nvPr/>
          </p:nvSpPr>
          <p:spPr bwMode="auto">
            <a:xfrm>
              <a:off x="2445" y="1729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211" name="Text Box 39"/>
            <p:cNvSpPr txBox="1">
              <a:spLocks noChangeArrowheads="1"/>
            </p:cNvSpPr>
            <p:nvPr/>
          </p:nvSpPr>
          <p:spPr bwMode="auto">
            <a:xfrm>
              <a:off x="3034" y="1729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2173288" y="4279900"/>
            <a:ext cx="5181600" cy="546100"/>
            <a:chOff x="1392" y="2696"/>
            <a:chExt cx="3264" cy="344"/>
          </a:xfrm>
        </p:grpSpPr>
        <p:sp>
          <p:nvSpPr>
            <p:cNvPr id="5154" name="Oval 41"/>
            <p:cNvSpPr>
              <a:spLocks noChangeArrowheads="1"/>
            </p:cNvSpPr>
            <p:nvPr/>
          </p:nvSpPr>
          <p:spPr bwMode="auto">
            <a:xfrm>
              <a:off x="1440" y="2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55" name="Oval 42"/>
            <p:cNvSpPr>
              <a:spLocks noChangeArrowheads="1"/>
            </p:cNvSpPr>
            <p:nvPr/>
          </p:nvSpPr>
          <p:spPr bwMode="auto">
            <a:xfrm>
              <a:off x="2640" y="2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56" name="Oval 43"/>
            <p:cNvSpPr>
              <a:spLocks noChangeArrowheads="1"/>
            </p:cNvSpPr>
            <p:nvPr/>
          </p:nvSpPr>
          <p:spPr bwMode="auto">
            <a:xfrm>
              <a:off x="3216" y="2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57" name="Text Box 44"/>
            <p:cNvSpPr txBox="1">
              <a:spLocks noChangeArrowheads="1"/>
            </p:cNvSpPr>
            <p:nvPr/>
          </p:nvSpPr>
          <p:spPr bwMode="auto">
            <a:xfrm>
              <a:off x="2016" y="2800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M</a:t>
              </a:r>
              <a:r>
                <a:rPr kumimoji="0" lang="en-US" altLang="en-US" sz="1600" baseline="-25000">
                  <a:latin typeface="Times New Roman" pitchFamily="18" charset="0"/>
                </a:rPr>
                <a:t>1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58" name="Rectangle 45"/>
            <p:cNvSpPr>
              <a:spLocks noChangeArrowheads="1"/>
            </p:cNvSpPr>
            <p:nvPr/>
          </p:nvSpPr>
          <p:spPr bwMode="auto">
            <a:xfrm>
              <a:off x="2016" y="28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59" name="Rectangle 46"/>
            <p:cNvSpPr>
              <a:spLocks noChangeArrowheads="1"/>
            </p:cNvSpPr>
            <p:nvPr/>
          </p:nvSpPr>
          <p:spPr bwMode="auto">
            <a:xfrm>
              <a:off x="3744" y="28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60" name="Oval 47"/>
            <p:cNvSpPr>
              <a:spLocks noChangeArrowheads="1"/>
            </p:cNvSpPr>
            <p:nvPr/>
          </p:nvSpPr>
          <p:spPr bwMode="auto">
            <a:xfrm>
              <a:off x="4320" y="2752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61" name="Oval 48"/>
            <p:cNvSpPr>
              <a:spLocks noChangeArrowheads="1"/>
            </p:cNvSpPr>
            <p:nvPr/>
          </p:nvSpPr>
          <p:spPr bwMode="auto">
            <a:xfrm>
              <a:off x="4368" y="2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62" name="Text Box 49"/>
            <p:cNvSpPr txBox="1">
              <a:spLocks noChangeArrowheads="1"/>
            </p:cNvSpPr>
            <p:nvPr/>
          </p:nvSpPr>
          <p:spPr bwMode="auto">
            <a:xfrm>
              <a:off x="3744" y="2800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M</a:t>
              </a:r>
              <a:r>
                <a:rPr kumimoji="0" lang="en-US" altLang="en-US" sz="1600" baseline="-25000">
                  <a:latin typeface="Times New Roman" pitchFamily="18" charset="0"/>
                </a:rPr>
                <a:t>2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63" name="Text Box 50"/>
            <p:cNvSpPr txBox="1">
              <a:spLocks noChangeArrowheads="1"/>
            </p:cNvSpPr>
            <p:nvPr/>
          </p:nvSpPr>
          <p:spPr bwMode="auto">
            <a:xfrm>
              <a:off x="1392" y="2819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S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64" name="Text Box 51"/>
            <p:cNvSpPr txBox="1">
              <a:spLocks noChangeArrowheads="1"/>
            </p:cNvSpPr>
            <p:nvPr/>
          </p:nvSpPr>
          <p:spPr bwMode="auto">
            <a:xfrm>
              <a:off x="3168" y="2800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S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2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65" name="Text Box 52"/>
            <p:cNvSpPr txBox="1">
              <a:spLocks noChangeArrowheads="1"/>
            </p:cNvSpPr>
            <p:nvPr/>
          </p:nvSpPr>
          <p:spPr bwMode="auto">
            <a:xfrm>
              <a:off x="2592" y="2800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F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66" name="Text Box 53"/>
            <p:cNvSpPr txBox="1">
              <a:spLocks noChangeArrowheads="1"/>
            </p:cNvSpPr>
            <p:nvPr/>
          </p:nvSpPr>
          <p:spPr bwMode="auto">
            <a:xfrm>
              <a:off x="4320" y="2800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F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2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67" name="Line 54"/>
            <p:cNvSpPr>
              <a:spLocks noChangeShapeType="1"/>
            </p:cNvSpPr>
            <p:nvPr/>
          </p:nvSpPr>
          <p:spPr bwMode="auto">
            <a:xfrm>
              <a:off x="1632" y="28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Line 55"/>
            <p:cNvSpPr>
              <a:spLocks noChangeShapeType="1"/>
            </p:cNvSpPr>
            <p:nvPr/>
          </p:nvSpPr>
          <p:spPr bwMode="auto">
            <a:xfrm>
              <a:off x="2256" y="28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9" name="Line 56"/>
            <p:cNvSpPr>
              <a:spLocks noChangeShapeType="1"/>
            </p:cNvSpPr>
            <p:nvPr/>
          </p:nvSpPr>
          <p:spPr bwMode="auto">
            <a:xfrm>
              <a:off x="2832" y="28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Line 57"/>
            <p:cNvSpPr>
              <a:spLocks noChangeShapeType="1"/>
            </p:cNvSpPr>
            <p:nvPr/>
          </p:nvSpPr>
          <p:spPr bwMode="auto">
            <a:xfrm>
              <a:off x="3408" y="289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1" name="Line 58"/>
            <p:cNvSpPr>
              <a:spLocks noChangeShapeType="1"/>
            </p:cNvSpPr>
            <p:nvPr/>
          </p:nvSpPr>
          <p:spPr bwMode="auto">
            <a:xfrm>
              <a:off x="3984" y="289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Text Box 59"/>
            <p:cNvSpPr txBox="1">
              <a:spLocks noChangeArrowheads="1"/>
            </p:cNvSpPr>
            <p:nvPr/>
          </p:nvSpPr>
          <p:spPr bwMode="auto">
            <a:xfrm>
              <a:off x="2928" y="2704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73" name="Text Box 60"/>
            <p:cNvSpPr txBox="1">
              <a:spLocks noChangeArrowheads="1"/>
            </p:cNvSpPr>
            <p:nvPr/>
          </p:nvSpPr>
          <p:spPr bwMode="auto">
            <a:xfrm>
              <a:off x="1723" y="2696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74" name="Text Box 61"/>
            <p:cNvSpPr txBox="1">
              <a:spLocks noChangeArrowheads="1"/>
            </p:cNvSpPr>
            <p:nvPr/>
          </p:nvSpPr>
          <p:spPr bwMode="auto">
            <a:xfrm>
              <a:off x="2358" y="2704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75" name="Text Box 62"/>
            <p:cNvSpPr txBox="1">
              <a:spLocks noChangeArrowheads="1"/>
            </p:cNvSpPr>
            <p:nvPr/>
          </p:nvSpPr>
          <p:spPr bwMode="auto">
            <a:xfrm>
              <a:off x="3470" y="2704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76" name="Text Box 63"/>
            <p:cNvSpPr txBox="1">
              <a:spLocks noChangeArrowheads="1"/>
            </p:cNvSpPr>
            <p:nvPr/>
          </p:nvSpPr>
          <p:spPr bwMode="auto">
            <a:xfrm>
              <a:off x="4059" y="2704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lang="en-US" altLang="en-US" sz="2400">
                <a:latin typeface="Times New Roman" pitchFamily="18" charset="0"/>
              </a:endParaRP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706688" y="5226050"/>
            <a:ext cx="4191000" cy="1555750"/>
            <a:chOff x="1728" y="3292"/>
            <a:chExt cx="2640" cy="980"/>
          </a:xfrm>
        </p:grpSpPr>
        <p:sp>
          <p:nvSpPr>
            <p:cNvPr id="5128" name="Text Box 65"/>
            <p:cNvSpPr txBox="1">
              <a:spLocks noChangeArrowheads="1"/>
            </p:cNvSpPr>
            <p:nvPr/>
          </p:nvSpPr>
          <p:spPr bwMode="auto">
            <a:xfrm>
              <a:off x="2832" y="4060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29" name="Oval 66"/>
            <p:cNvSpPr>
              <a:spLocks noChangeArrowheads="1"/>
            </p:cNvSpPr>
            <p:nvPr/>
          </p:nvSpPr>
          <p:spPr bwMode="auto">
            <a:xfrm>
              <a:off x="2256" y="36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30" name="Oval 67"/>
            <p:cNvSpPr>
              <a:spLocks noChangeArrowheads="1"/>
            </p:cNvSpPr>
            <p:nvPr/>
          </p:nvSpPr>
          <p:spPr bwMode="auto">
            <a:xfrm>
              <a:off x="3456" y="36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31" name="Text Box 68"/>
            <p:cNvSpPr txBox="1">
              <a:spLocks noChangeArrowheads="1"/>
            </p:cNvSpPr>
            <p:nvPr/>
          </p:nvSpPr>
          <p:spPr bwMode="auto">
            <a:xfrm>
              <a:off x="2832" y="3676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M</a:t>
              </a:r>
              <a:r>
                <a:rPr kumimoji="0" lang="en-US" altLang="en-US" sz="1600" baseline="-25000">
                  <a:latin typeface="Times New Roman" pitchFamily="18" charset="0"/>
                </a:rPr>
                <a:t>1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32" name="Rectangle 69"/>
            <p:cNvSpPr>
              <a:spLocks noChangeArrowheads="1"/>
            </p:cNvSpPr>
            <p:nvPr/>
          </p:nvSpPr>
          <p:spPr bwMode="auto">
            <a:xfrm>
              <a:off x="2832" y="367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33" name="Text Box 70"/>
            <p:cNvSpPr txBox="1">
              <a:spLocks noChangeArrowheads="1"/>
            </p:cNvSpPr>
            <p:nvPr/>
          </p:nvSpPr>
          <p:spPr bwMode="auto">
            <a:xfrm>
              <a:off x="2208" y="3676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S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34" name="Text Box 71"/>
            <p:cNvSpPr txBox="1">
              <a:spLocks noChangeArrowheads="1"/>
            </p:cNvSpPr>
            <p:nvPr/>
          </p:nvSpPr>
          <p:spPr bwMode="auto">
            <a:xfrm>
              <a:off x="3408" y="3676"/>
              <a:ext cx="3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200">
                  <a:latin typeface="Times New Roman" pitchFamily="18" charset="0"/>
                </a:rPr>
                <a:t>F</a:t>
              </a:r>
              <a:r>
                <a:rPr kumimoji="0" lang="en-US" altLang="en-US" sz="1200" baseline="-25000">
                  <a:latin typeface="Times New Roman" pitchFamily="18" charset="0"/>
                </a:rPr>
                <a:t>m</a:t>
              </a:r>
              <a:r>
                <a:rPr kumimoji="0" lang="en-US" altLang="en-US" sz="1200" baseline="-50000">
                  <a:latin typeface="Times New Roman" pitchFamily="18" charset="0"/>
                </a:rPr>
                <a:t>1</a:t>
              </a:r>
              <a:endParaRPr kumimoji="0" lang="en-US" altLang="en-US" sz="1200">
                <a:latin typeface="Times New Roman" pitchFamily="18" charset="0"/>
              </a:endParaRPr>
            </a:p>
          </p:txBody>
        </p:sp>
        <p:sp>
          <p:nvSpPr>
            <p:cNvPr id="5135" name="Line 72"/>
            <p:cNvSpPr>
              <a:spLocks noChangeShapeType="1"/>
            </p:cNvSpPr>
            <p:nvPr/>
          </p:nvSpPr>
          <p:spPr bwMode="auto">
            <a:xfrm>
              <a:off x="2448" y="37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Oval 73"/>
            <p:cNvSpPr>
              <a:spLocks noChangeArrowheads="1"/>
            </p:cNvSpPr>
            <p:nvPr/>
          </p:nvSpPr>
          <p:spPr bwMode="auto">
            <a:xfrm>
              <a:off x="3984" y="362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37" name="Oval 74"/>
            <p:cNvSpPr>
              <a:spLocks noChangeArrowheads="1"/>
            </p:cNvSpPr>
            <p:nvPr/>
          </p:nvSpPr>
          <p:spPr bwMode="auto">
            <a:xfrm>
              <a:off x="4032" y="36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38" name="Text Box 75"/>
            <p:cNvSpPr txBox="1">
              <a:spLocks noChangeArrowheads="1"/>
            </p:cNvSpPr>
            <p:nvPr/>
          </p:nvSpPr>
          <p:spPr bwMode="auto">
            <a:xfrm>
              <a:off x="4032" y="3676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F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5139" name="Line 76"/>
            <p:cNvSpPr>
              <a:spLocks noChangeShapeType="1"/>
            </p:cNvSpPr>
            <p:nvPr/>
          </p:nvSpPr>
          <p:spPr bwMode="auto">
            <a:xfrm>
              <a:off x="3648" y="37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Oval 77"/>
            <p:cNvSpPr>
              <a:spLocks noChangeArrowheads="1"/>
            </p:cNvSpPr>
            <p:nvPr/>
          </p:nvSpPr>
          <p:spPr bwMode="auto">
            <a:xfrm>
              <a:off x="1824" y="36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5141" name="Text Box 78"/>
            <p:cNvSpPr txBox="1">
              <a:spLocks noChangeArrowheads="1"/>
            </p:cNvSpPr>
            <p:nvPr/>
          </p:nvSpPr>
          <p:spPr bwMode="auto">
            <a:xfrm>
              <a:off x="1824" y="3676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S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5142" name="Line 79"/>
            <p:cNvSpPr>
              <a:spLocks noChangeShapeType="1"/>
            </p:cNvSpPr>
            <p:nvPr/>
          </p:nvSpPr>
          <p:spPr bwMode="auto">
            <a:xfrm>
              <a:off x="2016" y="37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Line 80"/>
            <p:cNvSpPr>
              <a:spLocks noChangeShapeType="1"/>
            </p:cNvSpPr>
            <p:nvPr/>
          </p:nvSpPr>
          <p:spPr bwMode="auto">
            <a:xfrm>
              <a:off x="1728" y="367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Line 81"/>
            <p:cNvSpPr>
              <a:spLocks noChangeShapeType="1"/>
            </p:cNvSpPr>
            <p:nvPr/>
          </p:nvSpPr>
          <p:spPr bwMode="auto">
            <a:xfrm flipV="1">
              <a:off x="1728" y="377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Text Box 82"/>
            <p:cNvSpPr txBox="1">
              <a:spLocks noChangeArrowheads="1"/>
            </p:cNvSpPr>
            <p:nvPr/>
          </p:nvSpPr>
          <p:spPr bwMode="auto">
            <a:xfrm>
              <a:off x="2064" y="3580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46" name="Text Box 83"/>
            <p:cNvSpPr txBox="1">
              <a:spLocks noChangeArrowheads="1"/>
            </p:cNvSpPr>
            <p:nvPr/>
          </p:nvSpPr>
          <p:spPr bwMode="auto">
            <a:xfrm>
              <a:off x="3168" y="3580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47" name="Text Box 84"/>
            <p:cNvSpPr txBox="1">
              <a:spLocks noChangeArrowheads="1"/>
            </p:cNvSpPr>
            <p:nvPr/>
          </p:nvSpPr>
          <p:spPr bwMode="auto">
            <a:xfrm>
              <a:off x="3744" y="3580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48" name="Freeform 85"/>
            <p:cNvSpPr>
              <a:spLocks/>
            </p:cNvSpPr>
            <p:nvPr/>
          </p:nvSpPr>
          <p:spPr bwMode="auto">
            <a:xfrm>
              <a:off x="2352" y="3868"/>
              <a:ext cx="1200" cy="224"/>
            </a:xfrm>
            <a:custGeom>
              <a:avLst/>
              <a:gdLst>
                <a:gd name="T0" fmla="*/ 1200 w 1200"/>
                <a:gd name="T1" fmla="*/ 0 h 224"/>
                <a:gd name="T2" fmla="*/ 816 w 1200"/>
                <a:gd name="T3" fmla="*/ 192 h 224"/>
                <a:gd name="T4" fmla="*/ 384 w 1200"/>
                <a:gd name="T5" fmla="*/ 192 h 224"/>
                <a:gd name="T6" fmla="*/ 0 w 1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224"/>
                <a:gd name="T14" fmla="*/ 1200 w 1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224">
                  <a:moveTo>
                    <a:pt x="1200" y="0"/>
                  </a:moveTo>
                  <a:cubicBezTo>
                    <a:pt x="1076" y="80"/>
                    <a:pt x="952" y="160"/>
                    <a:pt x="816" y="192"/>
                  </a:cubicBezTo>
                  <a:cubicBezTo>
                    <a:pt x="680" y="224"/>
                    <a:pt x="520" y="224"/>
                    <a:pt x="384" y="192"/>
                  </a:cubicBezTo>
                  <a:cubicBezTo>
                    <a:pt x="248" y="160"/>
                    <a:pt x="124" y="80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Freeform 86"/>
            <p:cNvSpPr>
              <a:spLocks/>
            </p:cNvSpPr>
            <p:nvPr/>
          </p:nvSpPr>
          <p:spPr bwMode="auto">
            <a:xfrm>
              <a:off x="1920" y="3436"/>
              <a:ext cx="2160" cy="224"/>
            </a:xfrm>
            <a:custGeom>
              <a:avLst/>
              <a:gdLst>
                <a:gd name="T0" fmla="*/ 0 w 2160"/>
                <a:gd name="T1" fmla="*/ 224 h 224"/>
                <a:gd name="T2" fmla="*/ 432 w 2160"/>
                <a:gd name="T3" fmla="*/ 32 h 224"/>
                <a:gd name="T4" fmla="*/ 1152 w 2160"/>
                <a:gd name="T5" fmla="*/ 32 h 224"/>
                <a:gd name="T6" fmla="*/ 1728 w 2160"/>
                <a:gd name="T7" fmla="*/ 32 h 224"/>
                <a:gd name="T8" fmla="*/ 2160 w 2160"/>
                <a:gd name="T9" fmla="*/ 176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"/>
                <a:gd name="T16" fmla="*/ 0 h 224"/>
                <a:gd name="T17" fmla="*/ 2160 w 2160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" h="224">
                  <a:moveTo>
                    <a:pt x="0" y="224"/>
                  </a:moveTo>
                  <a:cubicBezTo>
                    <a:pt x="120" y="144"/>
                    <a:pt x="240" y="64"/>
                    <a:pt x="432" y="32"/>
                  </a:cubicBezTo>
                  <a:cubicBezTo>
                    <a:pt x="624" y="0"/>
                    <a:pt x="936" y="32"/>
                    <a:pt x="1152" y="32"/>
                  </a:cubicBezTo>
                  <a:cubicBezTo>
                    <a:pt x="1368" y="32"/>
                    <a:pt x="1560" y="8"/>
                    <a:pt x="1728" y="32"/>
                  </a:cubicBezTo>
                  <a:cubicBezTo>
                    <a:pt x="1896" y="56"/>
                    <a:pt x="2028" y="116"/>
                    <a:pt x="2160" y="1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Text Box 87"/>
            <p:cNvSpPr txBox="1">
              <a:spLocks noChangeArrowheads="1"/>
            </p:cNvSpPr>
            <p:nvPr/>
          </p:nvSpPr>
          <p:spPr bwMode="auto">
            <a:xfrm>
              <a:off x="2928" y="3292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5151" name="Line 88"/>
            <p:cNvSpPr>
              <a:spLocks noChangeShapeType="1"/>
            </p:cNvSpPr>
            <p:nvPr/>
          </p:nvSpPr>
          <p:spPr bwMode="auto">
            <a:xfrm>
              <a:off x="3072" y="37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Text Box 89"/>
            <p:cNvSpPr txBox="1">
              <a:spLocks noChangeArrowheads="1"/>
            </p:cNvSpPr>
            <p:nvPr/>
          </p:nvSpPr>
          <p:spPr bwMode="auto">
            <a:xfrm>
              <a:off x="2517" y="3581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  <p:sp>
          <p:nvSpPr>
            <p:cNvPr id="5153" name="Text Box 90"/>
            <p:cNvSpPr txBox="1">
              <a:spLocks noChangeArrowheads="1"/>
            </p:cNvSpPr>
            <p:nvPr/>
          </p:nvSpPr>
          <p:spPr bwMode="auto">
            <a:xfrm>
              <a:off x="3170" y="3581"/>
              <a:ext cx="1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CF7AA2-8C26-494C-A006-47F5ED6250B6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115888"/>
            <a:ext cx="4433888" cy="504825"/>
          </a:xfrm>
        </p:spPr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3.3  Regular Grammars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20713"/>
            <a:ext cx="8610600" cy="6172200"/>
          </a:xfrm>
        </p:spPr>
        <p:txBody>
          <a:bodyPr/>
          <a:lstStyle/>
          <a:p>
            <a:pPr marL="284163" indent="-284163">
              <a:lnSpc>
                <a:spcPct val="90000"/>
              </a:lnSpc>
              <a:buSzPct val="90000"/>
              <a:buFont typeface="Wingdings" pitchFamily="2" charset="2"/>
              <a:buChar char="§"/>
            </a:pPr>
            <a:r>
              <a:rPr lang="en-US" altLang="en-US" sz="2400" smtClean="0"/>
              <a:t>A </a:t>
            </a:r>
            <a:r>
              <a:rPr lang="en-US" altLang="en-US" sz="2400" u="sng" smtClean="0"/>
              <a:t>grammar</a:t>
            </a:r>
            <a:r>
              <a:rPr lang="en-US" altLang="en-US" sz="2400" smtClean="0"/>
              <a:t> is defined as a quadruple (</a:t>
            </a:r>
            <a:r>
              <a:rPr lang="en-US" altLang="en-US" sz="2400" i="1" smtClean="0"/>
              <a:t>V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, </a:t>
            </a:r>
            <a:r>
              <a:rPr lang="en-US" altLang="en-US" sz="2400" i="1" smtClean="0">
                <a:sym typeface="Symbol" pitchFamily="18" charset="2"/>
              </a:rPr>
              <a:t>P</a:t>
            </a:r>
            <a:r>
              <a:rPr lang="en-US" altLang="en-US" sz="2400" smtClean="0">
                <a:sym typeface="Symbol" pitchFamily="18" charset="2"/>
              </a:rPr>
              <a:t>, </a:t>
            </a:r>
            <a:r>
              <a:rPr lang="en-US" altLang="en-US" sz="2400" i="1" smtClean="0">
                <a:sym typeface="Symbol" pitchFamily="18" charset="2"/>
              </a:rPr>
              <a:t>S</a:t>
            </a:r>
            <a:r>
              <a:rPr lang="en-US" altLang="en-US" sz="2400" smtClean="0">
                <a:sym typeface="Symbol" pitchFamily="18" charset="2"/>
              </a:rPr>
              <a:t>), where</a:t>
            </a:r>
            <a:r>
              <a:rPr lang="en-US" altLang="en-US" sz="2000" smtClean="0">
                <a:sym typeface="Symbol" pitchFamily="18" charset="2"/>
              </a:rPr>
              <a:t> </a:t>
            </a:r>
          </a:p>
          <a:p>
            <a:pPr marL="630238" lvl="1" indent="-230188">
              <a:lnSpc>
                <a:spcPct val="90000"/>
              </a:lnSpc>
              <a:spcBef>
                <a:spcPct val="45000"/>
              </a:spcBef>
              <a:buSzPct val="55000"/>
              <a:buFont typeface="Wingdings" pitchFamily="2" charset="2"/>
              <a:buChar char="Ø"/>
            </a:pPr>
            <a:r>
              <a:rPr lang="en-US" altLang="en-US" sz="2200" i="1" smtClean="0"/>
              <a:t>V</a:t>
            </a:r>
            <a:r>
              <a:rPr lang="en-US" altLang="en-US" sz="2200" smtClean="0"/>
              <a:t> is a finite set of </a:t>
            </a:r>
            <a:r>
              <a:rPr lang="en-US" altLang="en-US" sz="2200" i="1" smtClean="0"/>
              <a:t>nonterminals</a:t>
            </a:r>
            <a:r>
              <a:rPr lang="en-US" altLang="en-US" sz="2200" smtClean="0"/>
              <a:t>, or </a:t>
            </a:r>
            <a:r>
              <a:rPr lang="en-US" altLang="en-US" sz="2200" i="1" smtClean="0"/>
              <a:t>variables</a:t>
            </a:r>
          </a:p>
          <a:p>
            <a:pPr marL="630238" lvl="1" indent="-230188">
              <a:lnSpc>
                <a:spcPct val="90000"/>
              </a:lnSpc>
              <a:buSzPct val="55000"/>
              <a:buFont typeface="Wingdings" pitchFamily="2" charset="2"/>
              <a:buChar char="Ø"/>
            </a:pPr>
            <a:r>
              <a:rPr lang="en-US" altLang="en-US" sz="2200" smtClean="0">
                <a:sym typeface="Symbol" pitchFamily="18" charset="2"/>
              </a:rPr>
              <a:t> is a finite set of </a:t>
            </a:r>
            <a:r>
              <a:rPr lang="en-US" altLang="en-US" sz="2200" i="1" smtClean="0">
                <a:sym typeface="Symbol" pitchFamily="18" charset="2"/>
              </a:rPr>
              <a:t>terminals</a:t>
            </a:r>
            <a:endParaRPr lang="en-US" altLang="en-US" sz="2200" smtClean="0">
              <a:sym typeface="Symbol" pitchFamily="18" charset="2"/>
            </a:endParaRPr>
          </a:p>
          <a:p>
            <a:pPr marL="630238" lvl="1" indent="-230188">
              <a:lnSpc>
                <a:spcPct val="90000"/>
              </a:lnSpc>
              <a:buSzPct val="55000"/>
              <a:buFont typeface="Wingdings" pitchFamily="2" charset="2"/>
              <a:buChar char="Ø"/>
            </a:pP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, is a </a:t>
            </a:r>
            <a:r>
              <a:rPr lang="en-US" altLang="en-US" sz="2200" i="1" smtClean="0">
                <a:sym typeface="Symbol" pitchFamily="18" charset="2"/>
              </a:rPr>
              <a:t>start symbol</a:t>
            </a:r>
            <a:r>
              <a:rPr lang="en-US" altLang="en-US" sz="2200" smtClean="0">
                <a:sym typeface="Symbol" pitchFamily="18" charset="2"/>
              </a:rPr>
              <a:t>, and </a:t>
            </a:r>
          </a:p>
          <a:p>
            <a:pPr marL="630238" lvl="1" indent="-230188">
              <a:lnSpc>
                <a:spcPct val="90000"/>
              </a:lnSpc>
              <a:buSzPct val="55000"/>
              <a:buFont typeface="Wingdings" pitchFamily="2" charset="2"/>
              <a:buChar char="Ø"/>
            </a:pP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 is a finite set of </a:t>
            </a:r>
            <a:r>
              <a:rPr lang="en-US" altLang="en-US" sz="2200" i="1" smtClean="0">
                <a:sym typeface="Symbol" pitchFamily="18" charset="2"/>
              </a:rPr>
              <a:t>rewrite/production rules</a:t>
            </a:r>
            <a:r>
              <a:rPr lang="en-US" altLang="en-US" sz="2200" smtClean="0">
                <a:sym typeface="Symbol" pitchFamily="18" charset="2"/>
              </a:rPr>
              <a:t> of the form   , 		  where 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(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</a:t>
            </a:r>
            <a:r>
              <a:rPr lang="en-US" altLang="en-US" sz="2200" smtClean="0">
                <a:sym typeface="Symbol" pitchFamily="18" charset="2"/>
              </a:rPr>
              <a:t>  )*, 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(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</a:t>
            </a:r>
            <a:r>
              <a:rPr lang="en-US" altLang="en-US" sz="2200" smtClean="0">
                <a:sym typeface="Symbol" pitchFamily="18" charset="2"/>
              </a:rPr>
              <a:t> )*</a:t>
            </a:r>
            <a:endParaRPr lang="en-US" altLang="en-US" sz="2400" u="sng" smtClean="0">
              <a:sym typeface="Symbol" pitchFamily="18" charset="2"/>
            </a:endParaRPr>
          </a:p>
          <a:p>
            <a:pPr marL="284163" indent="-284163">
              <a:lnSpc>
                <a:spcPct val="90000"/>
              </a:lnSpc>
              <a:spcBef>
                <a:spcPct val="75000"/>
              </a:spcBef>
              <a:buSzPct val="90000"/>
              <a:buFont typeface="Wingdings" pitchFamily="2" charset="2"/>
              <a:buChar char="§"/>
            </a:pPr>
            <a:r>
              <a:rPr lang="en-US" altLang="en-US" sz="2400" u="sng" smtClean="0">
                <a:sym typeface="Symbol" pitchFamily="18" charset="2"/>
              </a:rPr>
              <a:t>Defn 3.3.1</a:t>
            </a:r>
            <a:r>
              <a:rPr lang="en-US" altLang="en-US" sz="2400" smtClean="0">
                <a:sym typeface="Symbol" pitchFamily="18" charset="2"/>
              </a:rPr>
              <a:t>. </a:t>
            </a:r>
            <a:r>
              <a:rPr lang="en-US" altLang="en-US" sz="2200" smtClean="0">
                <a:sym typeface="Symbol" pitchFamily="18" charset="2"/>
              </a:rPr>
              <a:t>A </a:t>
            </a:r>
            <a:r>
              <a:rPr lang="en-US" altLang="en-US" sz="2200" u="sng" smtClean="0">
                <a:sym typeface="Symbol" pitchFamily="18" charset="2"/>
              </a:rPr>
              <a:t>regular grammar</a:t>
            </a:r>
            <a:r>
              <a:rPr lang="en-US" altLang="en-US" sz="2200" smtClean="0">
                <a:sym typeface="Symbol" pitchFamily="18" charset="2"/>
              </a:rPr>
              <a:t> is a grammar in which each rule 	  has one of the following forms, where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B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V</a:t>
            </a:r>
            <a:r>
              <a:rPr lang="en-US" altLang="en-US" sz="2200" smtClean="0">
                <a:sym typeface="Symbol" pitchFamily="18" charset="2"/>
              </a:rPr>
              <a:t> and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</a:t>
            </a:r>
          </a:p>
          <a:p>
            <a:pPr marL="630238" lvl="1" indent="-230188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(i)  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endParaRPr lang="en-US" altLang="en-US" sz="2000" smtClean="0">
              <a:sym typeface="Symbol" pitchFamily="18" charset="2"/>
            </a:endParaRPr>
          </a:p>
          <a:p>
            <a:pPr marL="630238" lvl="1" indent="-230188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(ii) 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aB</a:t>
            </a:r>
            <a:endParaRPr lang="en-US" altLang="en-US" sz="2000" smtClean="0">
              <a:sym typeface="Symbol" pitchFamily="18" charset="2"/>
            </a:endParaRPr>
          </a:p>
          <a:p>
            <a:pPr marL="630238" lvl="1" indent="-230188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(iii)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</a:t>
            </a:r>
          </a:p>
          <a:p>
            <a:pPr marL="968375" lvl="2" indent="-222250">
              <a:lnSpc>
                <a:spcPct val="90000"/>
              </a:lnSpc>
              <a:spcBef>
                <a:spcPct val="4500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 sz="2000" smtClean="0">
                <a:sym typeface="Symbol" pitchFamily="18" charset="2"/>
              </a:rPr>
              <a:t>A </a:t>
            </a:r>
            <a:r>
              <a:rPr lang="en-US" altLang="en-US" sz="2000" i="1" smtClean="0">
                <a:sym typeface="Symbol" pitchFamily="18" charset="2"/>
              </a:rPr>
              <a:t>language</a:t>
            </a:r>
            <a:r>
              <a:rPr lang="en-US" altLang="en-US" sz="2000" smtClean="0">
                <a:sym typeface="Symbol" pitchFamily="18" charset="2"/>
              </a:rPr>
              <a:t> is </a:t>
            </a:r>
            <a:r>
              <a:rPr lang="en-US" altLang="en-US" sz="2000" i="1" smtClean="0">
                <a:sym typeface="Symbol" pitchFamily="18" charset="2"/>
              </a:rPr>
              <a:t>regular</a:t>
            </a:r>
            <a:r>
              <a:rPr lang="en-US" altLang="en-US" sz="2000" smtClean="0">
                <a:sym typeface="Symbol" pitchFamily="18" charset="2"/>
              </a:rPr>
              <a:t> if it can be generated by a </a:t>
            </a:r>
            <a:r>
              <a:rPr lang="en-US" altLang="en-US" sz="2000" i="1" smtClean="0">
                <a:sym typeface="Symbol" pitchFamily="18" charset="2"/>
              </a:rPr>
              <a:t>regular 	grammar</a:t>
            </a:r>
            <a:endParaRPr lang="en-US" altLang="en-US" smtClean="0"/>
          </a:p>
          <a:p>
            <a:pPr marL="968375" lvl="2" indent="-222250">
              <a:spcBef>
                <a:spcPct val="4500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 sz="2000" smtClean="0">
                <a:solidFill>
                  <a:srgbClr val="FF0000"/>
                </a:solidFill>
                <a:sym typeface="Symbol" pitchFamily="18" charset="2"/>
              </a:rPr>
              <a:t>Regular grammars</a:t>
            </a:r>
            <a:r>
              <a:rPr lang="en-US" altLang="en-US" sz="2000" smtClean="0">
                <a:sym typeface="Symbol" pitchFamily="18" charset="2"/>
              </a:rPr>
              <a:t> generate precisely the languages defined by 	regular expressions</a:t>
            </a:r>
          </a:p>
          <a:p>
            <a:pPr marL="968375" lvl="2" indent="-222250">
              <a:spcBef>
                <a:spcPct val="4500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 sz="2000" smtClean="0">
                <a:solidFill>
                  <a:srgbClr val="FF0000"/>
                </a:solidFill>
                <a:sym typeface="Symbol" pitchFamily="18" charset="2"/>
              </a:rPr>
              <a:t>Regular expressions</a:t>
            </a:r>
            <a:r>
              <a:rPr lang="en-US" altLang="en-US" sz="2000" smtClean="0">
                <a:sym typeface="Symbol" pitchFamily="18" charset="2"/>
              </a:rPr>
              <a:t> are used to abbreviate the descriptions of 	</a:t>
            </a:r>
            <a:r>
              <a:rPr lang="en-US" altLang="en-US" sz="2000" smtClean="0">
                <a:solidFill>
                  <a:srgbClr val="FF0000"/>
                </a:solidFill>
                <a:sym typeface="Symbol" pitchFamily="18" charset="2"/>
              </a:rPr>
              <a:t>regular 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9073BF-EC38-4251-80E6-B4F635E64A72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266700"/>
            <a:ext cx="4606925" cy="533400"/>
          </a:xfrm>
        </p:spPr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3.3  Regular Grammars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873125"/>
            <a:ext cx="7924800" cy="5832475"/>
          </a:xfrm>
        </p:spPr>
        <p:txBody>
          <a:bodyPr/>
          <a:lstStyle/>
          <a:p>
            <a:r>
              <a:rPr lang="en-US" altLang="en-US" sz="2200" u="sng" smtClean="0"/>
              <a:t>Example</a:t>
            </a:r>
            <a:r>
              <a:rPr lang="en-US" altLang="en-US" sz="2200" smtClean="0"/>
              <a:t>.  Given G = (</a:t>
            </a:r>
            <a:r>
              <a:rPr lang="en-US" altLang="en-US" sz="2200" i="1" smtClean="0"/>
              <a:t>V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), where 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>
                <a:sym typeface="Symbol" pitchFamily="18" charset="2"/>
              </a:rPr>
              <a:t>   		   </a:t>
            </a:r>
            <a:r>
              <a:rPr lang="en-US" altLang="en-US" sz="2000" i="1" smtClean="0">
                <a:sym typeface="Symbol" pitchFamily="18" charset="2"/>
              </a:rPr>
              <a:t>P</a:t>
            </a:r>
            <a:r>
              <a:rPr lang="en-US" altLang="en-US" sz="2000" smtClean="0">
                <a:sym typeface="Symbol" pitchFamily="18" charset="2"/>
              </a:rPr>
              <a:t> = {  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xX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		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yY</a:t>
            </a:r>
            <a:r>
              <a:rPr lang="en-US" altLang="en-US" sz="2000" smtClean="0">
                <a:sym typeface="Symbol" pitchFamily="18" charset="2"/>
              </a:rPr>
              <a:t> 		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	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xX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		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  }</a:t>
            </a:r>
            <a:endParaRPr lang="en-US" altLang="en-US" sz="2400" smtClean="0">
              <a:sym typeface="Symbol" pitchFamily="18" charset="2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  (</a:t>
            </a:r>
            <a:r>
              <a:rPr lang="en-US" altLang="en-US" sz="2000" i="1" smtClean="0">
                <a:sym typeface="Symbol" pitchFamily="18" charset="2"/>
              </a:rPr>
              <a:t>xy</a:t>
            </a:r>
            <a:r>
              <a:rPr lang="en-US" altLang="en-US" sz="2000" smtClean="0">
                <a:sym typeface="Symbol" pitchFamily="18" charset="2"/>
              </a:rPr>
              <a:t>)</a:t>
            </a:r>
            <a:r>
              <a:rPr lang="en-US" altLang="en-US" sz="2000" baseline="30000" smtClean="0">
                <a:sym typeface="Symbol" pitchFamily="18" charset="2"/>
              </a:rPr>
              <a:t>+</a:t>
            </a:r>
            <a:endParaRPr lang="en-US" altLang="en-US" sz="2000" smtClean="0">
              <a:sym typeface="Symbol" pitchFamily="18" charset="2"/>
            </a:endParaRPr>
          </a:p>
          <a:p>
            <a:pPr>
              <a:buFont typeface="Monotype Sorts" pitchFamily="2" charset="2"/>
              <a:buNone/>
            </a:pPr>
            <a:endParaRPr lang="en-US" altLang="en-US" sz="2400" smtClean="0"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en-US" altLang="en-US" sz="2200" u="sng" smtClean="0">
                <a:sym typeface="Symbol" pitchFamily="18" charset="2"/>
              </a:rPr>
              <a:t>Example</a:t>
            </a:r>
            <a:r>
              <a:rPr lang="en-US" altLang="en-US" sz="2200" smtClean="0">
                <a:sym typeface="Symbol" pitchFamily="18" charset="2"/>
              </a:rPr>
              <a:t>.  Let G = </a:t>
            </a:r>
            <a:r>
              <a:rPr lang="en-US" altLang="en-US" sz="2200" smtClean="0"/>
              <a:t>(</a:t>
            </a:r>
            <a:r>
              <a:rPr lang="en-US" altLang="en-US" sz="2200" i="1" smtClean="0"/>
              <a:t>V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</a:t>
            </a:r>
            <a:r>
              <a:rPr lang="en-US" altLang="en-US" sz="2200" i="1" smtClean="0">
                <a:sym typeface="Symbol" pitchFamily="18" charset="2"/>
              </a:rPr>
              <a:t>P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S</a:t>
            </a:r>
            <a:r>
              <a:rPr lang="en-US" altLang="en-US" sz="2200" smtClean="0">
                <a:sym typeface="Symbol" pitchFamily="18" charset="2"/>
              </a:rPr>
              <a:t>), where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>
                <a:sym typeface="Symbol" pitchFamily="18" charset="2"/>
              </a:rPr>
              <a:t>  	 	   </a:t>
            </a:r>
            <a:r>
              <a:rPr lang="en-US" altLang="en-US" sz="2000" i="1" smtClean="0">
                <a:sym typeface="Symbol" pitchFamily="18" charset="2"/>
              </a:rPr>
              <a:t>P</a:t>
            </a:r>
            <a:r>
              <a:rPr lang="en-US" altLang="en-US" sz="2000" smtClean="0">
                <a:sym typeface="Symbol" pitchFamily="18" charset="2"/>
              </a:rPr>
              <a:t> = {  </a:t>
            </a:r>
            <a:r>
              <a:rPr lang="en-US" altLang="en-US" sz="2000" i="1" smtClean="0">
                <a:sym typeface="Symbol" pitchFamily="18" charset="2"/>
              </a:rPr>
              <a:t>S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aA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		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aA</a:t>
            </a:r>
            <a:r>
              <a:rPr lang="en-US" altLang="en-US" sz="2000" smtClean="0">
                <a:sym typeface="Symbol" pitchFamily="18" charset="2"/>
              </a:rPr>
              <a:t> | </a:t>
            </a:r>
            <a:r>
              <a:rPr lang="en-US" altLang="en-US" sz="2000" i="1" smtClean="0">
                <a:sym typeface="Symbol" pitchFamily="18" charset="2"/>
              </a:rPr>
              <a:t>bB</a:t>
            </a:r>
            <a:r>
              <a:rPr lang="en-US" altLang="en-US" sz="2000" smtClean="0">
                <a:sym typeface="Symbol" pitchFamily="18" charset="2"/>
              </a:rPr>
              <a:t> 		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	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aB</a:t>
            </a:r>
            <a:r>
              <a:rPr lang="en-US" altLang="en-US" sz="2000" smtClean="0">
                <a:sym typeface="Symbol" pitchFamily="18" charset="2"/>
              </a:rPr>
              <a:t> | </a:t>
            </a:r>
            <a:r>
              <a:rPr lang="en-US" altLang="en-US" sz="2000" i="1" smtClean="0">
                <a:sym typeface="Symbol" pitchFamily="18" charset="2"/>
              </a:rPr>
              <a:t>bC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		</a:t>
            </a:r>
            <a:r>
              <a:rPr lang="en-US" altLang="en-US" sz="2000" i="1" smtClean="0">
                <a:sym typeface="Symbol" pitchFamily="18" charset="2"/>
              </a:rPr>
              <a:t>C</a:t>
            </a:r>
            <a:r>
              <a:rPr lang="en-US" altLang="en-US" sz="2000" smtClean="0">
                <a:sym typeface="Symbol" pitchFamily="18" charset="2"/>
              </a:rPr>
              <a:t>  </a:t>
            </a:r>
            <a:r>
              <a:rPr lang="en-US" altLang="en-US" sz="2000" i="1" smtClean="0">
                <a:sym typeface="Symbol" pitchFamily="18" charset="2"/>
              </a:rPr>
              <a:t>aC</a:t>
            </a:r>
            <a:r>
              <a:rPr lang="en-US" altLang="en-US" sz="2000" smtClean="0">
                <a:sym typeface="Symbol" pitchFamily="18" charset="2"/>
              </a:rPr>
              <a:t> |  }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  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baseline="30000" smtClean="0">
                <a:sym typeface="Symbol" pitchFamily="18" charset="2"/>
              </a:rPr>
              <a:t>+</a:t>
            </a:r>
            <a:r>
              <a:rPr lang="en-US" altLang="en-US" sz="2000" i="1" smtClean="0">
                <a:sym typeface="Symbol" pitchFamily="18" charset="2"/>
              </a:rPr>
              <a:t>ba</a:t>
            </a:r>
            <a:r>
              <a:rPr lang="en-US" altLang="en-US" sz="2000" smtClean="0">
                <a:sym typeface="Symbol" pitchFamily="18" charset="2"/>
              </a:rPr>
              <a:t>*</a:t>
            </a:r>
            <a:r>
              <a:rPr lang="en-US" altLang="en-US" sz="2000" i="1" smtClean="0">
                <a:sym typeface="Symbol" pitchFamily="18" charset="2"/>
              </a:rPr>
              <a:t>ba</a:t>
            </a:r>
            <a:r>
              <a:rPr lang="en-US" altLang="en-US" sz="2000" smtClean="0">
                <a:sym typeface="Symbol" pitchFamily="18" charset="2"/>
              </a:rPr>
              <a:t>*</a:t>
            </a:r>
          </a:p>
          <a:p>
            <a:pPr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en-US" altLang="en-US" sz="2200" smtClean="0">
                <a:sym typeface="Symbol" pitchFamily="18" charset="2"/>
              </a:rPr>
              <a:t>Other examples:  Examples 3.29, 3.2.10, 3.2.11, 3.2.12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1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F78B88-B83B-4FB8-A355-9C7926099FF5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7325"/>
            <a:ext cx="4876800" cy="612775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6.2 Expression Graphs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543292" cy="5943600"/>
          </a:xfrm>
        </p:spPr>
        <p:txBody>
          <a:bodyPr/>
          <a:lstStyle/>
          <a:p>
            <a:pPr defTabSz="514350">
              <a:buSzPct val="90000"/>
              <a:buFont typeface="Wingdings" pitchFamily="2" charset="2"/>
              <a:buChar char="§"/>
              <a:tabLst>
                <a:tab pos="860425" algn="l"/>
                <a:tab pos="1370013" algn="l"/>
              </a:tabLst>
            </a:pPr>
            <a:r>
              <a:rPr lang="en-US" altLang="en-US" sz="2400" dirty="0" smtClean="0">
                <a:solidFill>
                  <a:srgbClr val="FF0000"/>
                </a:solidFill>
                <a:latin typeface="Arial Narrow" pitchFamily="34" charset="0"/>
              </a:rPr>
              <a:t>Claim(2</a:t>
            </a:r>
            <a:r>
              <a:rPr lang="en-US" altLang="en-US" sz="2200" dirty="0" smtClean="0">
                <a:solidFill>
                  <a:srgbClr val="FF0000"/>
                </a:solidFill>
                <a:latin typeface="Arial Narrow" pitchFamily="34" charset="0"/>
              </a:rPr>
              <a:t>)</a:t>
            </a:r>
            <a:r>
              <a:rPr lang="en-US" altLang="en-US" sz="2200" dirty="0" smtClean="0">
                <a:latin typeface="Arial Narrow" pitchFamily="34" charset="0"/>
              </a:rPr>
              <a:t>.  Every </a:t>
            </a:r>
            <a:r>
              <a:rPr lang="en-US" altLang="en-US" sz="2200" i="1" dirty="0" smtClean="0">
                <a:latin typeface="Arial Narrow" pitchFamily="34" charset="0"/>
              </a:rPr>
              <a:t>language</a:t>
            </a:r>
            <a:r>
              <a:rPr lang="en-US" altLang="en-US" sz="2200" dirty="0" smtClean="0">
                <a:latin typeface="Arial Narrow" pitchFamily="34" charset="0"/>
              </a:rPr>
              <a:t> accepted by a FSA is </a:t>
            </a:r>
            <a:r>
              <a:rPr lang="en-US" altLang="en-US" sz="2200" i="1" dirty="0" smtClean="0">
                <a:latin typeface="Arial Narrow" pitchFamily="34" charset="0"/>
              </a:rPr>
              <a:t>regular</a:t>
            </a:r>
            <a:r>
              <a:rPr lang="en-US" altLang="en-US" sz="2200" dirty="0" smtClean="0">
                <a:latin typeface="Arial Narrow" pitchFamily="34" charset="0"/>
              </a:rPr>
              <a:t> by constructing a RE</a:t>
            </a:r>
          </a:p>
          <a:p>
            <a:pPr defTabSz="514350">
              <a:spcBef>
                <a:spcPct val="55000"/>
              </a:spcBef>
              <a:buSzPct val="90000"/>
              <a:buFont typeface="Wingdings" pitchFamily="2" charset="2"/>
              <a:buChar char="§"/>
              <a:tabLst>
                <a:tab pos="860425" algn="l"/>
                <a:tab pos="1370013" algn="l"/>
              </a:tabLst>
            </a:pPr>
            <a:r>
              <a:rPr lang="en-US" altLang="en-US" sz="2200" u="sng" dirty="0" err="1" smtClean="0"/>
              <a:t>Defn</a:t>
            </a:r>
            <a:r>
              <a:rPr lang="en-US" altLang="en-US" sz="2200" u="sng" dirty="0" smtClean="0"/>
              <a:t>. 6.2.1</a:t>
            </a:r>
            <a:r>
              <a:rPr lang="en-US" altLang="en-US" sz="2200" dirty="0" smtClean="0"/>
              <a:t> An </a:t>
            </a:r>
            <a:r>
              <a:rPr lang="en-US" altLang="en-US" sz="2200" dirty="0" smtClean="0">
                <a:solidFill>
                  <a:srgbClr val="FF0000"/>
                </a:solidFill>
              </a:rPr>
              <a:t>expression graph</a:t>
            </a:r>
            <a:r>
              <a:rPr lang="en-US" altLang="en-US" sz="2200" dirty="0" smtClean="0"/>
              <a:t> is a labeled digraph in which  	arcs are labeled by </a:t>
            </a:r>
            <a:r>
              <a:rPr lang="en-US" altLang="en-US" sz="2200" i="1" dirty="0" smtClean="0"/>
              <a:t>regular expressions</a:t>
            </a:r>
            <a:r>
              <a:rPr lang="en-US" altLang="en-US" sz="2200" dirty="0" smtClean="0"/>
              <a:t>.</a:t>
            </a:r>
          </a:p>
          <a:p>
            <a:pPr marL="1089025" lvl="2" indent="-285750" defTabSz="514350">
              <a:spcBef>
                <a:spcPct val="45000"/>
              </a:spcBef>
              <a:buFont typeface="Wingdings" pitchFamily="2" charset="2"/>
              <a:buChar char="Ø"/>
              <a:tabLst>
                <a:tab pos="860425" algn="l"/>
                <a:tab pos="1370013" algn="l"/>
              </a:tabLst>
            </a:pPr>
            <a:r>
              <a:rPr lang="en-US" altLang="en-US" sz="2000" dirty="0" smtClean="0"/>
              <a:t>Paths in expression graphs generate </a:t>
            </a:r>
            <a:r>
              <a:rPr lang="en-US" altLang="en-US" sz="2000" i="1" dirty="0" smtClean="0"/>
              <a:t>regular expressions</a:t>
            </a:r>
          </a:p>
          <a:p>
            <a:pPr defTabSz="514350">
              <a:spcBef>
                <a:spcPct val="55000"/>
              </a:spcBef>
              <a:buSzPct val="90000"/>
              <a:buFont typeface="Wingdings" pitchFamily="2" charset="2"/>
              <a:buChar char="§"/>
              <a:tabLst>
                <a:tab pos="860425" algn="l"/>
                <a:tab pos="1370013" algn="l"/>
              </a:tabLst>
            </a:pPr>
            <a:r>
              <a:rPr lang="en-US" altLang="en-US" sz="2200" u="sng" dirty="0" smtClean="0"/>
              <a:t>Algorithm 6.2.2</a:t>
            </a:r>
            <a:r>
              <a:rPr lang="en-US" altLang="en-US" sz="2200" dirty="0" smtClean="0"/>
              <a:t> Construction </a:t>
            </a:r>
            <a:r>
              <a:rPr lang="en-US" altLang="en-US" sz="2200" dirty="0" smtClean="0"/>
              <a:t>of a </a:t>
            </a:r>
            <a:r>
              <a:rPr lang="en-US" altLang="en-US" sz="2200" i="1" dirty="0" smtClean="0"/>
              <a:t>regular expression</a:t>
            </a:r>
            <a:r>
              <a:rPr lang="en-US" altLang="en-US" sz="2200" dirty="0" smtClean="0"/>
              <a:t> from a </a:t>
            </a:r>
            <a:r>
              <a:rPr lang="en-US" altLang="en-US" sz="2200" dirty="0" smtClean="0"/>
              <a:t>FSA</a:t>
            </a:r>
            <a:endParaRPr lang="en-US" altLang="en-US" sz="2200" dirty="0" smtClean="0"/>
          </a:p>
          <a:p>
            <a:pPr marL="1089025" lvl="2" indent="-285750" defTabSz="514350">
              <a:spcBef>
                <a:spcPct val="55000"/>
              </a:spcBef>
              <a:buFont typeface="Wingdings" pitchFamily="2" charset="2"/>
              <a:buChar char="Ø"/>
              <a:tabLst>
                <a:tab pos="860425" algn="l"/>
                <a:tab pos="1370013" algn="l"/>
              </a:tabLst>
            </a:pPr>
            <a:r>
              <a:rPr lang="en-US" altLang="en-US" sz="2000" dirty="0" smtClean="0"/>
              <a:t>Produce an arbitrary expression graph by repeatedly </a:t>
            </a:r>
            <a:r>
              <a:rPr lang="en-US" altLang="en-US" sz="2000" b="1" dirty="0" smtClean="0"/>
              <a:t>removing 	   nodes</a:t>
            </a:r>
            <a:r>
              <a:rPr lang="en-US" altLang="en-US" sz="2000" dirty="0" smtClean="0"/>
              <a:t> from the state diagram.</a:t>
            </a:r>
          </a:p>
          <a:p>
            <a:pPr marL="1089025" lvl="2" indent="-285750" defTabSz="514350">
              <a:spcBef>
                <a:spcPct val="45000"/>
              </a:spcBef>
              <a:buFont typeface="Wingdings" pitchFamily="2" charset="2"/>
              <a:buChar char="Ø"/>
              <a:tabLst>
                <a:tab pos="860425" algn="l"/>
                <a:tab pos="1370013" algn="l"/>
              </a:tabLst>
            </a:pPr>
            <a:r>
              <a:rPr lang="en-US" altLang="en-US" sz="2000" dirty="0" smtClean="0"/>
              <a:t>Produce the language of the FSA by the </a:t>
            </a:r>
            <a:r>
              <a:rPr lang="en-US" altLang="en-US" sz="2000" b="1" dirty="0" smtClean="0"/>
              <a:t>union</a:t>
            </a:r>
            <a:r>
              <a:rPr lang="en-US" altLang="en-US" sz="2000" dirty="0" smtClean="0"/>
              <a:t> of the </a:t>
            </a:r>
            <a:r>
              <a:rPr lang="en-US" altLang="en-US" sz="2000" i="1" dirty="0" smtClean="0"/>
              <a:t>sets of 	   	   strings</a:t>
            </a:r>
            <a:r>
              <a:rPr lang="en-US" altLang="en-US" sz="2000" dirty="0" smtClean="0"/>
              <a:t> whose processing successfully terminates in one of 	   the accepting states</a:t>
            </a:r>
          </a:p>
          <a:p>
            <a:pPr marL="1089025" lvl="2" indent="-285750" defTabSz="514350">
              <a:spcBef>
                <a:spcPct val="75000"/>
              </a:spcBef>
              <a:buFont typeface="Wingdings" pitchFamily="2" charset="2"/>
              <a:buChar char="Ø"/>
              <a:tabLst>
                <a:tab pos="860425" algn="l"/>
                <a:tab pos="1370013" algn="l"/>
              </a:tabLst>
            </a:pPr>
            <a:r>
              <a:rPr lang="en-US" altLang="en-US" sz="1800" dirty="0" smtClean="0"/>
              <a:t>Case 1.2.1</a:t>
            </a:r>
          </a:p>
          <a:p>
            <a:pPr lvl="3" defTabSz="514350">
              <a:spcBef>
                <a:spcPct val="45000"/>
              </a:spcBef>
              <a:buFontTx/>
              <a:buNone/>
              <a:tabLst>
                <a:tab pos="860425" algn="l"/>
                <a:tab pos="1370013" algn="l"/>
              </a:tabLst>
            </a:pPr>
            <a:r>
              <a:rPr lang="en-US" altLang="en-US" sz="1800" dirty="0" smtClean="0"/>
              <a:t>(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)</a:t>
            </a:r>
          </a:p>
          <a:p>
            <a:pPr lvl="3" defTabSz="514350">
              <a:buFontTx/>
              <a:buNone/>
              <a:tabLst>
                <a:tab pos="860425" algn="l"/>
                <a:tab pos="1370013" algn="l"/>
              </a:tabLst>
            </a:pPr>
            <a:endParaRPr lang="en-US" altLang="en-US" sz="1800" dirty="0" smtClean="0"/>
          </a:p>
          <a:p>
            <a:pPr lvl="3" defTabSz="514350">
              <a:buFontTx/>
              <a:buNone/>
              <a:tabLst>
                <a:tab pos="860425" algn="l"/>
                <a:tab pos="1370013" algn="l"/>
              </a:tabLst>
            </a:pPr>
            <a:r>
              <a:rPr lang="en-US" altLang="en-US" sz="1800" dirty="0" smtClean="0"/>
              <a:t>(ii)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2743200" y="5226050"/>
            <a:ext cx="4529138" cy="542925"/>
            <a:chOff x="1728" y="3292"/>
            <a:chExt cx="2853" cy="342"/>
          </a:xfrm>
        </p:grpSpPr>
        <p:sp>
          <p:nvSpPr>
            <p:cNvPr id="8218" name="Text Box 4"/>
            <p:cNvSpPr txBox="1">
              <a:spLocks noChangeArrowheads="1"/>
            </p:cNvSpPr>
            <p:nvPr/>
          </p:nvSpPr>
          <p:spPr bwMode="auto">
            <a:xfrm>
              <a:off x="3648" y="3292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j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>
                  <a:latin typeface="Times New Roman" pitchFamily="18" charset="0"/>
                </a:rPr>
                <a:t> </a:t>
              </a: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19" name="Oval 7"/>
            <p:cNvSpPr>
              <a:spLocks noChangeArrowheads="1"/>
            </p:cNvSpPr>
            <p:nvPr/>
          </p:nvSpPr>
          <p:spPr bwMode="auto">
            <a:xfrm>
              <a:off x="2784" y="343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20" name="Text Box 8"/>
            <p:cNvSpPr txBox="1">
              <a:spLocks noChangeArrowheads="1"/>
            </p:cNvSpPr>
            <p:nvPr/>
          </p:nvSpPr>
          <p:spPr bwMode="auto">
            <a:xfrm>
              <a:off x="2801" y="3422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21" name="Oval 10"/>
            <p:cNvSpPr>
              <a:spLocks noChangeArrowheads="1"/>
            </p:cNvSpPr>
            <p:nvPr/>
          </p:nvSpPr>
          <p:spPr bwMode="auto">
            <a:xfrm>
              <a:off x="2256" y="343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22" name="Text Box 11"/>
            <p:cNvSpPr txBox="1">
              <a:spLocks noChangeArrowheads="1"/>
            </p:cNvSpPr>
            <p:nvPr/>
          </p:nvSpPr>
          <p:spPr bwMode="auto">
            <a:xfrm>
              <a:off x="2268" y="340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i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23" name="Oval 13"/>
            <p:cNvSpPr>
              <a:spLocks noChangeArrowheads="1"/>
            </p:cNvSpPr>
            <p:nvPr/>
          </p:nvSpPr>
          <p:spPr bwMode="auto">
            <a:xfrm>
              <a:off x="3312" y="343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24" name="Text Box 14"/>
            <p:cNvSpPr txBox="1">
              <a:spLocks noChangeArrowheads="1"/>
            </p:cNvSpPr>
            <p:nvPr/>
          </p:nvSpPr>
          <p:spPr bwMode="auto">
            <a:xfrm>
              <a:off x="3334" y="340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j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25" name="Oval 16"/>
            <p:cNvSpPr>
              <a:spLocks noChangeArrowheads="1"/>
            </p:cNvSpPr>
            <p:nvPr/>
          </p:nvSpPr>
          <p:spPr bwMode="auto">
            <a:xfrm>
              <a:off x="1728" y="343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26" name="Text Box 17"/>
            <p:cNvSpPr txBox="1">
              <a:spLocks noChangeArrowheads="1"/>
            </p:cNvSpPr>
            <p:nvPr/>
          </p:nvSpPr>
          <p:spPr bwMode="auto">
            <a:xfrm>
              <a:off x="1746" y="34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j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27" name="Oval 19"/>
            <p:cNvSpPr>
              <a:spLocks noChangeArrowheads="1"/>
            </p:cNvSpPr>
            <p:nvPr/>
          </p:nvSpPr>
          <p:spPr bwMode="auto">
            <a:xfrm>
              <a:off x="4368" y="343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28" name="Text Box 20"/>
            <p:cNvSpPr txBox="1">
              <a:spLocks noChangeArrowheads="1"/>
            </p:cNvSpPr>
            <p:nvPr/>
          </p:nvSpPr>
          <p:spPr bwMode="auto">
            <a:xfrm>
              <a:off x="4389" y="3422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29" name="Line 21"/>
            <p:cNvSpPr>
              <a:spLocks noChangeShapeType="1"/>
            </p:cNvSpPr>
            <p:nvPr/>
          </p:nvSpPr>
          <p:spPr bwMode="auto">
            <a:xfrm>
              <a:off x="1920" y="35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" name="Line 22"/>
            <p:cNvSpPr>
              <a:spLocks noChangeShapeType="1"/>
            </p:cNvSpPr>
            <p:nvPr/>
          </p:nvSpPr>
          <p:spPr bwMode="auto">
            <a:xfrm>
              <a:off x="2448" y="35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" name="Line 23"/>
            <p:cNvSpPr>
              <a:spLocks noChangeShapeType="1"/>
            </p:cNvSpPr>
            <p:nvPr/>
          </p:nvSpPr>
          <p:spPr bwMode="auto">
            <a:xfrm>
              <a:off x="3504" y="353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2" name="Text Box 24"/>
            <p:cNvSpPr txBox="1">
              <a:spLocks noChangeArrowheads="1"/>
            </p:cNvSpPr>
            <p:nvPr/>
          </p:nvSpPr>
          <p:spPr bwMode="auto">
            <a:xfrm>
              <a:off x="1932" y="3294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j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33" name="Text Box 25"/>
            <p:cNvSpPr txBox="1">
              <a:spLocks noChangeArrowheads="1"/>
            </p:cNvSpPr>
            <p:nvPr/>
          </p:nvSpPr>
          <p:spPr bwMode="auto">
            <a:xfrm>
              <a:off x="2448" y="3294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2667000" y="5805488"/>
            <a:ext cx="4605338" cy="876300"/>
            <a:chOff x="1680" y="3657"/>
            <a:chExt cx="2901" cy="552"/>
          </a:xfrm>
        </p:grpSpPr>
        <p:sp>
          <p:nvSpPr>
            <p:cNvPr id="8199" name="Text Box 6"/>
            <p:cNvSpPr txBox="1">
              <a:spLocks noChangeArrowheads="1"/>
            </p:cNvSpPr>
            <p:nvPr/>
          </p:nvSpPr>
          <p:spPr bwMode="auto">
            <a:xfrm>
              <a:off x="2224" y="3657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grpSp>
          <p:nvGrpSpPr>
            <p:cNvPr id="8200" name="Group 27"/>
            <p:cNvGrpSpPr>
              <a:grpSpLocks/>
            </p:cNvGrpSpPr>
            <p:nvPr/>
          </p:nvGrpSpPr>
          <p:grpSpPr bwMode="auto">
            <a:xfrm>
              <a:off x="2256" y="3887"/>
              <a:ext cx="192" cy="317"/>
              <a:chOff x="1104" y="3427"/>
              <a:chExt cx="192" cy="317"/>
            </a:xfrm>
          </p:grpSpPr>
          <p:sp>
            <p:nvSpPr>
              <p:cNvPr id="8216" name="Oval 28"/>
              <p:cNvSpPr>
                <a:spLocks noChangeArrowheads="1"/>
              </p:cNvSpPr>
              <p:nvPr/>
            </p:nvSpPr>
            <p:spPr bwMode="auto">
              <a:xfrm>
                <a:off x="1104" y="3552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8217" name="Freeform 29"/>
              <p:cNvSpPr>
                <a:spLocks/>
              </p:cNvSpPr>
              <p:nvPr/>
            </p:nvSpPr>
            <p:spPr bwMode="auto">
              <a:xfrm>
                <a:off x="1141" y="3427"/>
                <a:ext cx="141" cy="142"/>
              </a:xfrm>
              <a:custGeom>
                <a:avLst/>
                <a:gdLst>
                  <a:gd name="T0" fmla="*/ 4 w 141"/>
                  <a:gd name="T1" fmla="*/ 142 h 142"/>
                  <a:gd name="T2" fmla="*/ 19 w 141"/>
                  <a:gd name="T3" fmla="*/ 39 h 142"/>
                  <a:gd name="T4" fmla="*/ 43 w 141"/>
                  <a:gd name="T5" fmla="*/ 15 h 142"/>
                  <a:gd name="T6" fmla="*/ 90 w 141"/>
                  <a:gd name="T7" fmla="*/ 0 h 142"/>
                  <a:gd name="T8" fmla="*/ 122 w 141"/>
                  <a:gd name="T9" fmla="*/ 110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1"/>
                  <a:gd name="T16" fmla="*/ 0 h 142"/>
                  <a:gd name="T17" fmla="*/ 141 w 141"/>
                  <a:gd name="T18" fmla="*/ 142 h 1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1" h="142">
                    <a:moveTo>
                      <a:pt x="4" y="142"/>
                    </a:moveTo>
                    <a:cubicBezTo>
                      <a:pt x="7" y="107"/>
                      <a:pt x="0" y="68"/>
                      <a:pt x="19" y="39"/>
                    </a:cubicBezTo>
                    <a:cubicBezTo>
                      <a:pt x="25" y="29"/>
                      <a:pt x="33" y="20"/>
                      <a:pt x="43" y="15"/>
                    </a:cubicBezTo>
                    <a:cubicBezTo>
                      <a:pt x="57" y="7"/>
                      <a:pt x="90" y="0"/>
                      <a:pt x="90" y="0"/>
                    </a:cubicBezTo>
                    <a:cubicBezTo>
                      <a:pt x="141" y="15"/>
                      <a:pt x="122" y="60"/>
                      <a:pt x="122" y="1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1" name="Oval 30"/>
            <p:cNvSpPr>
              <a:spLocks noChangeArrowheads="1"/>
            </p:cNvSpPr>
            <p:nvPr/>
          </p:nvSpPr>
          <p:spPr bwMode="auto">
            <a:xfrm>
              <a:off x="2784" y="40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02" name="Text Box 31"/>
            <p:cNvSpPr txBox="1">
              <a:spLocks noChangeArrowheads="1"/>
            </p:cNvSpPr>
            <p:nvPr/>
          </p:nvSpPr>
          <p:spPr bwMode="auto">
            <a:xfrm>
              <a:off x="2801" y="399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03" name="Oval 33"/>
            <p:cNvSpPr>
              <a:spLocks noChangeArrowheads="1"/>
            </p:cNvSpPr>
            <p:nvPr/>
          </p:nvSpPr>
          <p:spPr bwMode="auto">
            <a:xfrm>
              <a:off x="1680" y="40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04" name="Text Box 34"/>
            <p:cNvSpPr txBox="1">
              <a:spLocks noChangeArrowheads="1"/>
            </p:cNvSpPr>
            <p:nvPr/>
          </p:nvSpPr>
          <p:spPr bwMode="auto">
            <a:xfrm>
              <a:off x="1701" y="397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j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05" name="Oval 35"/>
            <p:cNvSpPr>
              <a:spLocks noChangeArrowheads="1"/>
            </p:cNvSpPr>
            <p:nvPr/>
          </p:nvSpPr>
          <p:spPr bwMode="auto">
            <a:xfrm>
              <a:off x="4368" y="40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06" name="Text Box 36"/>
            <p:cNvSpPr txBox="1">
              <a:spLocks noChangeArrowheads="1"/>
            </p:cNvSpPr>
            <p:nvPr/>
          </p:nvSpPr>
          <p:spPr bwMode="auto">
            <a:xfrm>
              <a:off x="4389" y="3989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07" name="Oval 38"/>
            <p:cNvSpPr>
              <a:spLocks noChangeArrowheads="1"/>
            </p:cNvSpPr>
            <p:nvPr/>
          </p:nvSpPr>
          <p:spPr bwMode="auto">
            <a:xfrm>
              <a:off x="3312" y="40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8208" name="Text Box 39"/>
            <p:cNvSpPr txBox="1">
              <a:spLocks noChangeArrowheads="1"/>
            </p:cNvSpPr>
            <p:nvPr/>
          </p:nvSpPr>
          <p:spPr bwMode="auto">
            <a:xfrm>
              <a:off x="3334" y="397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j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09" name="Text Box 40"/>
            <p:cNvSpPr txBox="1">
              <a:spLocks noChangeArrowheads="1"/>
            </p:cNvSpPr>
            <p:nvPr/>
          </p:nvSpPr>
          <p:spPr bwMode="auto">
            <a:xfrm>
              <a:off x="2282" y="3989"/>
              <a:ext cx="1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i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10" name="Line 41"/>
            <p:cNvSpPr>
              <a:spLocks noChangeShapeType="1"/>
            </p:cNvSpPr>
            <p:nvPr/>
          </p:nvSpPr>
          <p:spPr bwMode="auto">
            <a:xfrm>
              <a:off x="1872" y="41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Line 42"/>
            <p:cNvSpPr>
              <a:spLocks noChangeShapeType="1"/>
            </p:cNvSpPr>
            <p:nvPr/>
          </p:nvSpPr>
          <p:spPr bwMode="auto">
            <a:xfrm>
              <a:off x="2448" y="41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Line 43"/>
            <p:cNvSpPr>
              <a:spLocks noChangeShapeType="1"/>
            </p:cNvSpPr>
            <p:nvPr/>
          </p:nvSpPr>
          <p:spPr bwMode="auto">
            <a:xfrm>
              <a:off x="3504" y="410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" name="Text Box 44"/>
            <p:cNvSpPr txBox="1">
              <a:spLocks noChangeArrowheads="1"/>
            </p:cNvSpPr>
            <p:nvPr/>
          </p:nvSpPr>
          <p:spPr bwMode="auto">
            <a:xfrm>
              <a:off x="1920" y="3861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j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14" name="Text Box 45"/>
            <p:cNvSpPr txBox="1">
              <a:spLocks noChangeArrowheads="1"/>
            </p:cNvSpPr>
            <p:nvPr/>
          </p:nvSpPr>
          <p:spPr bwMode="auto">
            <a:xfrm>
              <a:off x="2448" y="3861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  <p:sp>
          <p:nvSpPr>
            <p:cNvPr id="8215" name="Text Box 46"/>
            <p:cNvSpPr txBox="1">
              <a:spLocks noChangeArrowheads="1"/>
            </p:cNvSpPr>
            <p:nvPr/>
          </p:nvSpPr>
          <p:spPr bwMode="auto">
            <a:xfrm>
              <a:off x="3560" y="3861"/>
              <a:ext cx="86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j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>
                  <a:latin typeface="Times New Roman" pitchFamily="18" charset="0"/>
                </a:rPr>
                <a:t>(</a:t>
              </a: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>
                  <a:latin typeface="Times New Roman" pitchFamily="18" charset="0"/>
                </a:rPr>
                <a:t>)*</a:t>
              </a:r>
              <a:r>
                <a:rPr kumimoji="0" lang="en-US" altLang="en-US" sz="1600" i="1">
                  <a:latin typeface="Times New Roman" pitchFamily="18" charset="0"/>
                </a:rPr>
                <a:t>w</a:t>
              </a:r>
              <a:r>
                <a:rPr kumimoji="0" lang="en-US" altLang="en-US" sz="1600" i="1" baseline="-25000">
                  <a:latin typeface="Times New Roman" pitchFamily="18" charset="0"/>
                </a:rPr>
                <a:t>i</a:t>
              </a:r>
              <a:r>
                <a:rPr kumimoji="0" lang="en-US" altLang="en-US" sz="1600" baseline="-25000">
                  <a:latin typeface="Times New Roman" pitchFamily="18" charset="0"/>
                </a:rPr>
                <a:t>,</a:t>
              </a:r>
              <a:r>
                <a:rPr kumimoji="0" lang="en-US" altLang="en-US" sz="1600" i="1" baseline="-25000">
                  <a:latin typeface="Times New Roman" pitchFamily="18" charset="0"/>
                </a:rPr>
                <a:t>k</a:t>
              </a:r>
              <a:endParaRPr kumimoji="0" lang="en-US" altLang="en-US" sz="2400" i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27D7F1-2E2A-498D-AD88-55030B2FBFD0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pic>
        <p:nvPicPr>
          <p:cNvPr id="11271" name="Picture 7" descr="Alg-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758825"/>
            <a:ext cx="6840538" cy="486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Rectangle 8"/>
          <p:cNvSpPr>
            <a:spLocks noGrp="1" noChangeArrowheads="1"/>
          </p:cNvSpPr>
          <p:nvPr>
            <p:ph type="title"/>
          </p:nvPr>
        </p:nvSpPr>
        <p:spPr>
          <a:xfrm>
            <a:off x="2411413" y="188913"/>
            <a:ext cx="4283075" cy="584200"/>
          </a:xfrm>
          <a:noFill/>
        </p:spPr>
        <p:txBody>
          <a:bodyPr/>
          <a:lstStyle/>
          <a:p>
            <a:r>
              <a:rPr lang="en-US" altLang="en-US" sz="3600" smtClean="0">
                <a:solidFill>
                  <a:schemeClr val="tx1"/>
                </a:solidFill>
              </a:rPr>
              <a:t>6.2 Expression Graphs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19138" y="5768975"/>
            <a:ext cx="78803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Note. If there are multiple final states in the given FSA </a:t>
            </a:r>
            <a:r>
              <a:rPr lang="en-US" altLang="en-US" sz="1800" i="1"/>
              <a:t>M</a:t>
            </a:r>
            <a:r>
              <a:rPr lang="en-US" altLang="en-US" sz="1800"/>
              <a:t>, then for each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   accepting state </a:t>
            </a:r>
            <a:r>
              <a:rPr lang="en-US" altLang="en-US" sz="1800" i="1"/>
              <a:t>F</a:t>
            </a:r>
            <a:r>
              <a:rPr lang="en-US" altLang="en-US" sz="1800"/>
              <a:t>, we produce an expression for the strings accepted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   by </a:t>
            </a:r>
            <a:r>
              <a:rPr lang="en-US" altLang="en-US" sz="1800" i="1"/>
              <a:t>F</a:t>
            </a:r>
            <a:r>
              <a:rPr lang="en-US" altLang="en-US" sz="1800"/>
              <a:t>. The language accepted by </a:t>
            </a:r>
            <a:r>
              <a:rPr lang="en-US" altLang="en-US" sz="1800" i="1"/>
              <a:t>M</a:t>
            </a:r>
            <a:r>
              <a:rPr lang="en-US" altLang="en-US" sz="1800"/>
              <a:t> is the </a:t>
            </a:r>
            <a:r>
              <a:rPr lang="en-US" altLang="en-US" sz="1800" i="1"/>
              <a:t>union</a:t>
            </a:r>
            <a:r>
              <a:rPr lang="en-US" altLang="en-US" sz="1800"/>
              <a:t> of the regular expressions.</a:t>
            </a:r>
          </a:p>
        </p:txBody>
      </p:sp>
      <p:cxnSp>
        <p:nvCxnSpPr>
          <p:cNvPr id="3" name="Straight Arrow Connector 2"/>
          <p:cNvCxnSpPr>
            <a:cxnSpLocks noChangeShapeType="1"/>
          </p:cNvCxnSpPr>
          <p:nvPr/>
        </p:nvCxnSpPr>
        <p:spPr bwMode="auto">
          <a:xfrm>
            <a:off x="935038" y="1520825"/>
            <a:ext cx="433387" cy="0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/>
          <p:cNvCxnSpPr>
            <a:cxnSpLocks noChangeShapeType="1"/>
          </p:cNvCxnSpPr>
          <p:nvPr/>
        </p:nvCxnSpPr>
        <p:spPr bwMode="auto">
          <a:xfrm>
            <a:off x="1304925" y="2457450"/>
            <a:ext cx="431800" cy="0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1736725" y="2960688"/>
            <a:ext cx="433388" cy="0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1892300" y="5013325"/>
            <a:ext cx="431800" cy="0"/>
          </a:xfrm>
          <a:prstGeom prst="straightConnector1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2" grpId="1"/>
      <p:bldP spid="112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3B1948-A0D3-4166-B30F-14C35E334B1F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pic>
        <p:nvPicPr>
          <p:cNvPr id="12290" name="Picture 2" descr="img7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50975"/>
            <a:ext cx="878998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2124075" y="242888"/>
            <a:ext cx="48529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4000" b="1">
                <a:latin typeface="Arial Narrow" pitchFamily="34" charset="0"/>
              </a:rPr>
              <a:t>6.2  Expression Graphs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032250" y="1947863"/>
            <a:ext cx="503238" cy="187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959225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chemeClr val="bg2"/>
                </a:solidFill>
                <a:latin typeface="Times New Roman" pitchFamily="18" charset="0"/>
              </a:rPr>
              <a:t>6.2.2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295400" y="1408113"/>
            <a:ext cx="684213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23963" y="5945188"/>
            <a:ext cx="27749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j                                          k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376488" y="5907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 i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7272338" y="583406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 i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084888" y="5900738"/>
            <a:ext cx="283210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j                                           k</a:t>
            </a:r>
          </a:p>
        </p:txBody>
      </p:sp>
      <p:cxnSp>
        <p:nvCxnSpPr>
          <p:cNvPr id="10252" name="AutoShape 13"/>
          <p:cNvCxnSpPr>
            <a:cxnSpLocks noChangeShapeType="1"/>
          </p:cNvCxnSpPr>
          <p:nvPr/>
        </p:nvCxnSpPr>
        <p:spPr bwMode="auto">
          <a:xfrm>
            <a:off x="228600" y="3775075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2" name="Arc 14"/>
          <p:cNvSpPr>
            <a:spLocks/>
          </p:cNvSpPr>
          <p:nvPr/>
        </p:nvSpPr>
        <p:spPr bwMode="auto">
          <a:xfrm rot="13133833" flipV="1">
            <a:off x="1727200" y="4840288"/>
            <a:ext cx="1695450" cy="1484312"/>
          </a:xfrm>
          <a:custGeom>
            <a:avLst/>
            <a:gdLst>
              <a:gd name="T0" fmla="*/ 0 w 30150"/>
              <a:gd name="T1" fmla="*/ 2147483647 h 21600"/>
              <a:gd name="T2" fmla="*/ 2147483647 w 30150"/>
              <a:gd name="T3" fmla="*/ 2147483647 h 21600"/>
              <a:gd name="T4" fmla="*/ 2147483647 w 30150"/>
              <a:gd name="T5" fmla="*/ 2147483647 h 21600"/>
              <a:gd name="T6" fmla="*/ 0 60000 65536"/>
              <a:gd name="T7" fmla="*/ 0 60000 65536"/>
              <a:gd name="T8" fmla="*/ 0 60000 65536"/>
              <a:gd name="T9" fmla="*/ 0 w 30150"/>
              <a:gd name="T10" fmla="*/ 0 h 21600"/>
              <a:gd name="T11" fmla="*/ 30150 w 3015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150" h="21600" fill="none" extrusionOk="0">
                <a:moveTo>
                  <a:pt x="0" y="1778"/>
                </a:moveTo>
                <a:cubicBezTo>
                  <a:pt x="2709" y="605"/>
                  <a:pt x="5629" y="-1"/>
                  <a:pt x="8582" y="0"/>
                </a:cubicBezTo>
                <a:cubicBezTo>
                  <a:pt x="20054" y="0"/>
                  <a:pt x="29525" y="8969"/>
                  <a:pt x="30150" y="20424"/>
                </a:cubicBezTo>
              </a:path>
              <a:path w="30150" h="21600" stroke="0" extrusionOk="0">
                <a:moveTo>
                  <a:pt x="0" y="1778"/>
                </a:moveTo>
                <a:cubicBezTo>
                  <a:pt x="2709" y="605"/>
                  <a:pt x="5629" y="-1"/>
                  <a:pt x="8582" y="0"/>
                </a:cubicBezTo>
                <a:cubicBezTo>
                  <a:pt x="20054" y="0"/>
                  <a:pt x="29525" y="8969"/>
                  <a:pt x="30150" y="20424"/>
                </a:cubicBezTo>
                <a:lnTo>
                  <a:pt x="8582" y="21600"/>
                </a:lnTo>
                <a:lnTo>
                  <a:pt x="0" y="1778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411413" y="4616450"/>
            <a:ext cx="409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Times New Roman" pitchFamily="18" charset="0"/>
              </a:rPr>
              <a:t>cc</a:t>
            </a:r>
          </a:p>
        </p:txBody>
      </p:sp>
      <p:sp>
        <p:nvSpPr>
          <p:cNvPr id="12305" name="Arc 17"/>
          <p:cNvSpPr>
            <a:spLocks/>
          </p:cNvSpPr>
          <p:nvPr/>
        </p:nvSpPr>
        <p:spPr bwMode="auto">
          <a:xfrm rot="13133833" flipV="1">
            <a:off x="6624638" y="4840288"/>
            <a:ext cx="1695450" cy="1484312"/>
          </a:xfrm>
          <a:custGeom>
            <a:avLst/>
            <a:gdLst>
              <a:gd name="T0" fmla="*/ 0 w 30150"/>
              <a:gd name="T1" fmla="*/ 2147483647 h 21600"/>
              <a:gd name="T2" fmla="*/ 2147483647 w 30150"/>
              <a:gd name="T3" fmla="*/ 2147483647 h 21600"/>
              <a:gd name="T4" fmla="*/ 2147483647 w 30150"/>
              <a:gd name="T5" fmla="*/ 2147483647 h 21600"/>
              <a:gd name="T6" fmla="*/ 0 60000 65536"/>
              <a:gd name="T7" fmla="*/ 0 60000 65536"/>
              <a:gd name="T8" fmla="*/ 0 60000 65536"/>
              <a:gd name="T9" fmla="*/ 0 w 30150"/>
              <a:gd name="T10" fmla="*/ 0 h 21600"/>
              <a:gd name="T11" fmla="*/ 30150 w 3015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150" h="21600" fill="none" extrusionOk="0">
                <a:moveTo>
                  <a:pt x="0" y="1778"/>
                </a:moveTo>
                <a:cubicBezTo>
                  <a:pt x="2709" y="605"/>
                  <a:pt x="5629" y="-1"/>
                  <a:pt x="8582" y="0"/>
                </a:cubicBezTo>
                <a:cubicBezTo>
                  <a:pt x="20054" y="0"/>
                  <a:pt x="29525" y="8969"/>
                  <a:pt x="30150" y="20424"/>
                </a:cubicBezTo>
              </a:path>
              <a:path w="30150" h="21600" stroke="0" extrusionOk="0">
                <a:moveTo>
                  <a:pt x="0" y="1778"/>
                </a:moveTo>
                <a:cubicBezTo>
                  <a:pt x="2709" y="605"/>
                  <a:pt x="5629" y="-1"/>
                  <a:pt x="8582" y="0"/>
                </a:cubicBezTo>
                <a:cubicBezTo>
                  <a:pt x="20054" y="0"/>
                  <a:pt x="29525" y="8969"/>
                  <a:pt x="30150" y="20424"/>
                </a:cubicBezTo>
                <a:lnTo>
                  <a:pt x="8582" y="21600"/>
                </a:lnTo>
                <a:lnTo>
                  <a:pt x="0" y="1778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7343775" y="4616450"/>
            <a:ext cx="409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Times New Roman" pitchFamily="18" charset="0"/>
              </a:rPr>
              <a:t>cc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2296" grpId="0"/>
      <p:bldP spid="12297" grpId="0"/>
      <p:bldP spid="12298" grpId="0"/>
      <p:bldP spid="12299" grpId="0"/>
      <p:bldP spid="12302" grpId="0" animBg="1"/>
      <p:bldP spid="123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C432EC-3A2F-4653-8E14-A20857744571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269875"/>
            <a:ext cx="4857750" cy="603250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6.2  Expression Graphs</a:t>
            </a:r>
          </a:p>
        </p:txBody>
      </p:sp>
      <p:pic>
        <p:nvPicPr>
          <p:cNvPr id="13315" name="Picture 3" descr="img7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89025"/>
            <a:ext cx="8789988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032250" y="2794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 i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627313" y="2794000"/>
            <a:ext cx="649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 j </a:t>
            </a:r>
            <a:r>
              <a:rPr lang="en-US" altLang="en-US" sz="1800">
                <a:latin typeface="Times New Roman" pitchFamily="18" charset="0"/>
              </a:rPr>
              <a:t>= </a:t>
            </a:r>
            <a:r>
              <a:rPr lang="en-US" altLang="en-US" sz="1800" i="1">
                <a:latin typeface="Times New Roman" pitchFamily="18" charset="0"/>
              </a:rPr>
              <a:t>k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156325" y="3983038"/>
            <a:ext cx="25400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latin typeface="Times New Roman" pitchFamily="18" charset="0"/>
              </a:rPr>
              <a:t> </a:t>
            </a:r>
            <a:r>
              <a:rPr lang="en-US" altLang="en-US" sz="1800">
                <a:latin typeface="Times New Roman" pitchFamily="18" charset="0"/>
              </a:rPr>
              <a:t>There is no such </a:t>
            </a:r>
            <a:r>
              <a:rPr lang="en-US" altLang="en-US" sz="1800" i="1">
                <a:latin typeface="Times New Roman" pitchFamily="18" charset="0"/>
              </a:rPr>
              <a:t>i </a:t>
            </a:r>
            <a:r>
              <a:rPr lang="en-US" altLang="en-US" sz="1800">
                <a:latin typeface="Times New Roman" pitchFamily="18" charset="0"/>
              </a:rPr>
              <a:t>that is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neither the </a:t>
            </a:r>
            <a:r>
              <a:rPr lang="en-US" altLang="en-US" sz="1800" i="1">
                <a:latin typeface="Times New Roman" pitchFamily="18" charset="0"/>
              </a:rPr>
              <a:t>start state</a:t>
            </a:r>
            <a:r>
              <a:rPr lang="en-US" altLang="en-US" sz="1800">
                <a:latin typeface="Times New Roman" pitchFamily="18" charset="0"/>
              </a:rPr>
              <a:t> nor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 a </a:t>
            </a:r>
            <a:r>
              <a:rPr lang="en-US" altLang="en-US" sz="1800" i="1">
                <a:latin typeface="Times New Roman" pitchFamily="18" charset="0"/>
              </a:rPr>
              <a:t>final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/>
      <p:bldP spid="13317" grpId="0"/>
      <p:bldP spid="13318" grpId="0"/>
    </p:bldLst>
  </p:timing>
</p:sld>
</file>

<file path=ppt/theme/theme1.xml><?xml version="1.0" encoding="utf-8"?>
<a:theme xmlns:a="http://schemas.openxmlformats.org/drawingml/2006/main" name="Generic (Standard)">
  <a:themeElements>
    <a:clrScheme name="Generic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5093</TotalTime>
  <Words>561</Words>
  <Application>Microsoft Office PowerPoint</Application>
  <PresentationFormat>On-screen Show (4:3)</PresentationFormat>
  <Paragraphs>264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Times New Roman</vt:lpstr>
      <vt:lpstr>Arial</vt:lpstr>
      <vt:lpstr>Arial Narrow</vt:lpstr>
      <vt:lpstr>Monotype Sorts</vt:lpstr>
      <vt:lpstr>Symbol</vt:lpstr>
      <vt:lpstr>Wingdings</vt:lpstr>
      <vt:lpstr>WP MathA</vt:lpstr>
      <vt:lpstr>WP MathExtendedA</vt:lpstr>
      <vt:lpstr>Generic (Standard)</vt:lpstr>
      <vt:lpstr>Chapter 6</vt:lpstr>
      <vt:lpstr>Regular Sets and Languages</vt:lpstr>
      <vt:lpstr>Regular Sets and Languages</vt:lpstr>
      <vt:lpstr>3.3  Regular Grammars</vt:lpstr>
      <vt:lpstr>3.3  Regular Grammars</vt:lpstr>
      <vt:lpstr>6.2 Expression Graphs</vt:lpstr>
      <vt:lpstr>6.2 Expression Graphs</vt:lpstr>
      <vt:lpstr>PowerPoint Presentation</vt:lpstr>
      <vt:lpstr>6.2  Expression Graphs</vt:lpstr>
      <vt:lpstr>6.3  Regular Grammars and FA</vt:lpstr>
      <vt:lpstr>6.3  Regular Grammars and FA</vt:lpstr>
      <vt:lpstr>6.4  Regular Languages</vt:lpstr>
      <vt:lpstr>6.5  A Nonregular Language</vt:lpstr>
      <vt:lpstr>6.5  A Nonregular Language</vt:lpstr>
      <vt:lpstr>6.6 The Pumping Lemma for Regular Languages</vt:lpstr>
      <vt:lpstr>PowerPoint Presentation</vt:lpstr>
      <vt:lpstr>6.6 The Pumping Lemma for Regular Languages</vt:lpstr>
    </vt:vector>
  </TitlesOfParts>
  <Company>BYU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Baomin Xin</dc:creator>
  <cp:lastModifiedBy>Dennis Ng</cp:lastModifiedBy>
  <cp:revision>189</cp:revision>
  <cp:lastPrinted>1999-01-28T21:06:55Z</cp:lastPrinted>
  <dcterms:created xsi:type="dcterms:W3CDTF">1999-01-25T07:24:14Z</dcterms:created>
  <dcterms:modified xsi:type="dcterms:W3CDTF">2016-01-21T15:10:08Z</dcterms:modified>
</cp:coreProperties>
</file>