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8" r:id="rId3"/>
    <p:sldId id="259" r:id="rId4"/>
    <p:sldId id="262" r:id="rId5"/>
    <p:sldId id="263" r:id="rId6"/>
    <p:sldId id="261" r:id="rId7"/>
    <p:sldId id="264" r:id="rId8"/>
    <p:sldId id="284" r:id="rId9"/>
    <p:sldId id="266" r:id="rId10"/>
    <p:sldId id="267" r:id="rId11"/>
    <p:sldId id="270" r:id="rId12"/>
    <p:sldId id="269" r:id="rId13"/>
    <p:sldId id="272" r:id="rId14"/>
    <p:sldId id="274" r:id="rId15"/>
    <p:sldId id="273" r:id="rId16"/>
    <p:sldId id="287" r:id="rId17"/>
    <p:sldId id="275" r:id="rId18"/>
    <p:sldId id="276" r:id="rId19"/>
    <p:sldId id="277" r:id="rId20"/>
    <p:sldId id="288" r:id="rId21"/>
    <p:sldId id="279" r:id="rId22"/>
    <p:sldId id="280" r:id="rId23"/>
    <p:sldId id="281" r:id="rId24"/>
    <p:sldId id="286" r:id="rId25"/>
    <p:sldId id="282" r:id="rId26"/>
    <p:sldId id="285" r:id="rId27"/>
  </p:sldIdLst>
  <p:sldSz cx="9144000" cy="6858000" type="screen4x3"/>
  <p:notesSz cx="7099300" cy="10234613"/>
  <p:embeddedFontLst>
    <p:embeddedFont>
      <p:font typeface="Arial Narrow" panose="020B0606020202030204" pitchFamily="34" charset="0"/>
      <p:regular r:id="rId30"/>
      <p:bold r:id="rId31"/>
      <p:italic r:id="rId32"/>
      <p:boldItalic r:id="rId33"/>
    </p:embeddedFont>
    <p:embeddedFont>
      <p:font typeface="MT Extra" panose="05050102010205020202" pitchFamily="18" charset="2"/>
      <p:regular r:id="rId34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40" d="100"/>
          <a:sy n="140" d="100"/>
        </p:scale>
        <p:origin x="-1590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1"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1"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1"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1" sz="1300" i="0"/>
            </a:lvl1pPr>
          </a:lstStyle>
          <a:p>
            <a:pPr>
              <a:defRPr/>
            </a:pPr>
            <a:fld id="{34D03F06-A8E2-42E0-B017-89690FD29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78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 i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1" tIns="48311" rIns="96621" bIns="4831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 i="0"/>
            </a:lvl1pPr>
          </a:lstStyle>
          <a:p>
            <a:pPr>
              <a:defRPr/>
            </a:pPr>
            <a:fld id="{9D5D8873-DA2C-4F11-9319-7742D1EE2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8265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7526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1E72B-FB27-41CF-BC8F-6E120A789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48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DA166-7CCA-4D32-B204-1601902F9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70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609600"/>
            <a:ext cx="1524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19400" y="609600"/>
            <a:ext cx="441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A4B3F-5EBC-4DDB-82F1-A937638A3C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9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1A384-E461-4D53-95F5-EBE7C2E91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8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74CA7-DEE8-400D-AABA-0C9D38AB86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85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56708-0A54-4E90-9E13-D612756DD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1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46FBC-16F6-48EF-8AD3-2484B34BF6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9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2556F-0B04-4B82-8793-3BD944EF3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7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42DFE-D9CA-41B3-9516-619434F35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8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5087E-B6D6-481F-BBE5-1ACDCB060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7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3D90B-EB04-4E21-942D-018A55698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2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kumimoji="1" sz="1400" i="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kumimoji="1" sz="1400" i="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kumimoji="1" sz="1400" i="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fld id="{5B3816AE-72FB-4DF9-9381-CD2DF0E0D4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  <p:bldP spid="3277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7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27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7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27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7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27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7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27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77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2772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2772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F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slide" Target="slide13.xml"/><Relationship Id="rId5" Type="http://schemas.openxmlformats.org/officeDocument/2006/relationships/slide" Target="slide3.x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0" y="619125"/>
            <a:ext cx="3733800" cy="1066800"/>
          </a:xfrm>
        </p:spPr>
        <p:txBody>
          <a:bodyPr/>
          <a:lstStyle/>
          <a:p>
            <a:r>
              <a:rPr lang="en-US" altLang="en-US" sz="7200" smtClean="0"/>
              <a:t>Chapter 5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2743200"/>
            <a:ext cx="5410200" cy="1371600"/>
          </a:xfrm>
        </p:spPr>
        <p:txBody>
          <a:bodyPr/>
          <a:lstStyle/>
          <a:p>
            <a:r>
              <a:rPr lang="en-US" altLang="en-US" sz="6600" smtClean="0">
                <a:latin typeface="Arial Narrow" pitchFamily="34" charset="0"/>
              </a:rPr>
              <a:t>Finite Automata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920AE1-FB98-4410-947E-258F77C365CA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424113" y="257175"/>
            <a:ext cx="4276725" cy="533400"/>
          </a:xfrm>
        </p:spPr>
        <p:txBody>
          <a:bodyPr/>
          <a:lstStyle/>
          <a:p>
            <a:r>
              <a:rPr lang="en-US" altLang="en-US" sz="4000" smtClean="0"/>
              <a:t>Computation in DFA</a:t>
            </a:r>
          </a:p>
        </p:txBody>
      </p:sp>
      <p:sp>
        <p:nvSpPr>
          <p:cNvPr id="13320" name="Text Box 1032"/>
          <p:cNvSpPr txBox="1">
            <a:spLocks noChangeArrowheads="1"/>
          </p:cNvSpPr>
          <p:nvPr/>
        </p:nvSpPr>
        <p:spPr bwMode="auto">
          <a:xfrm>
            <a:off x="2447925" y="6057900"/>
            <a:ext cx="41386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200" i="0">
                <a:latin typeface="Times New Roman" pitchFamily="18" charset="0"/>
              </a:rPr>
              <a:t>Figure 5.2 Computation in a DFA</a:t>
            </a:r>
          </a:p>
        </p:txBody>
      </p:sp>
      <p:grpSp>
        <p:nvGrpSpPr>
          <p:cNvPr id="2" name="Group 1667"/>
          <p:cNvGrpSpPr>
            <a:grpSpLocks/>
          </p:cNvGrpSpPr>
          <p:nvPr/>
        </p:nvGrpSpPr>
        <p:grpSpPr bwMode="auto">
          <a:xfrm>
            <a:off x="3165475" y="950913"/>
            <a:ext cx="2446338" cy="976312"/>
            <a:chOff x="2157" y="663"/>
            <a:chExt cx="1541" cy="615"/>
          </a:xfrm>
        </p:grpSpPr>
        <p:sp>
          <p:nvSpPr>
            <p:cNvPr id="12873" name="Rectangle 1035"/>
            <p:cNvSpPr>
              <a:spLocks noChangeArrowheads="1"/>
            </p:cNvSpPr>
            <p:nvPr/>
          </p:nvSpPr>
          <p:spPr bwMode="auto">
            <a:xfrm>
              <a:off x="2157" y="676"/>
              <a:ext cx="49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: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= {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874" name="Rectangle 1036"/>
            <p:cNvSpPr>
              <a:spLocks noChangeArrowheads="1"/>
            </p:cNvSpPr>
            <p:nvPr/>
          </p:nvSpPr>
          <p:spPr bwMode="auto">
            <a:xfrm>
              <a:off x="2649" y="73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75" name="Rectangle 1037"/>
            <p:cNvSpPr>
              <a:spLocks noChangeArrowheads="1"/>
            </p:cNvSpPr>
            <p:nvPr/>
          </p:nvSpPr>
          <p:spPr bwMode="auto">
            <a:xfrm>
              <a:off x="2688" y="676"/>
              <a:ext cx="12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,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876" name="Rectangle 1038"/>
            <p:cNvSpPr>
              <a:spLocks noChangeArrowheads="1"/>
            </p:cNvSpPr>
            <p:nvPr/>
          </p:nvSpPr>
          <p:spPr bwMode="auto">
            <a:xfrm>
              <a:off x="2812" y="73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77" name="Rectangle 1039"/>
            <p:cNvSpPr>
              <a:spLocks noChangeArrowheads="1"/>
            </p:cNvSpPr>
            <p:nvPr/>
          </p:nvSpPr>
          <p:spPr bwMode="auto">
            <a:xfrm>
              <a:off x="2851" y="676"/>
              <a:ext cx="5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}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78" name="Rectangle 1040"/>
            <p:cNvSpPr>
              <a:spLocks noChangeArrowheads="1"/>
            </p:cNvSpPr>
            <p:nvPr/>
          </p:nvSpPr>
          <p:spPr bwMode="auto">
            <a:xfrm>
              <a:off x="2910" y="676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79" name="Rectangle 1041"/>
            <p:cNvSpPr>
              <a:spLocks noChangeArrowheads="1"/>
            </p:cNvSpPr>
            <p:nvPr/>
          </p:nvSpPr>
          <p:spPr bwMode="auto">
            <a:xfrm>
              <a:off x="3038" y="663"/>
              <a:ext cx="5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Symbol" pitchFamily="18" charset="2"/>
                </a:rPr>
                <a:t>d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80" name="Rectangle 1042"/>
            <p:cNvSpPr>
              <a:spLocks noChangeArrowheads="1"/>
            </p:cNvSpPr>
            <p:nvPr/>
          </p:nvSpPr>
          <p:spPr bwMode="auto">
            <a:xfrm>
              <a:off x="3098" y="676"/>
              <a:ext cx="1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(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881" name="Rectangle 1043"/>
            <p:cNvSpPr>
              <a:spLocks noChangeArrowheads="1"/>
            </p:cNvSpPr>
            <p:nvPr/>
          </p:nvSpPr>
          <p:spPr bwMode="auto">
            <a:xfrm>
              <a:off x="3232" y="73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82" name="Rectangle 1044"/>
            <p:cNvSpPr>
              <a:spLocks noChangeArrowheads="1"/>
            </p:cNvSpPr>
            <p:nvPr/>
          </p:nvSpPr>
          <p:spPr bwMode="auto">
            <a:xfrm>
              <a:off x="3271" y="676"/>
              <a:ext cx="3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,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) =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883" name="Rectangle 1045"/>
            <p:cNvSpPr>
              <a:spLocks noChangeArrowheads="1"/>
            </p:cNvSpPr>
            <p:nvPr/>
          </p:nvSpPr>
          <p:spPr bwMode="auto">
            <a:xfrm>
              <a:off x="3621" y="73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84" name="Rectangle 1046"/>
            <p:cNvSpPr>
              <a:spLocks noChangeArrowheads="1"/>
            </p:cNvSpPr>
            <p:nvPr/>
          </p:nvSpPr>
          <p:spPr bwMode="auto">
            <a:xfrm>
              <a:off x="3661" y="676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85" name="Rectangle 1047"/>
            <p:cNvSpPr>
              <a:spLocks noChangeArrowheads="1"/>
            </p:cNvSpPr>
            <p:nvPr/>
          </p:nvSpPr>
          <p:spPr bwMode="auto">
            <a:xfrm>
              <a:off x="2157" y="8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86" name="Rectangle 1048"/>
            <p:cNvSpPr>
              <a:spLocks noChangeArrowheads="1"/>
            </p:cNvSpPr>
            <p:nvPr/>
          </p:nvSpPr>
          <p:spPr bwMode="auto">
            <a:xfrm>
              <a:off x="2322" y="812"/>
              <a:ext cx="7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Symbol" pitchFamily="18" charset="2"/>
                </a:rPr>
                <a:t>S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87" name="Rectangle 1049"/>
            <p:cNvSpPr>
              <a:spLocks noChangeArrowheads="1"/>
            </p:cNvSpPr>
            <p:nvPr/>
          </p:nvSpPr>
          <p:spPr bwMode="auto">
            <a:xfrm>
              <a:off x="2396" y="825"/>
              <a:ext cx="42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= {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,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}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88" name="Rectangle 1050"/>
            <p:cNvSpPr>
              <a:spLocks noChangeArrowheads="1"/>
            </p:cNvSpPr>
            <p:nvPr/>
          </p:nvSpPr>
          <p:spPr bwMode="auto">
            <a:xfrm>
              <a:off x="2822" y="8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89" name="Rectangle 1051"/>
            <p:cNvSpPr>
              <a:spLocks noChangeArrowheads="1"/>
            </p:cNvSpPr>
            <p:nvPr/>
          </p:nvSpPr>
          <p:spPr bwMode="auto">
            <a:xfrm>
              <a:off x="3038" y="812"/>
              <a:ext cx="5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Symbol" pitchFamily="18" charset="2"/>
                </a:rPr>
                <a:t>d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90" name="Rectangle 1052"/>
            <p:cNvSpPr>
              <a:spLocks noChangeArrowheads="1"/>
            </p:cNvSpPr>
            <p:nvPr/>
          </p:nvSpPr>
          <p:spPr bwMode="auto">
            <a:xfrm>
              <a:off x="3098" y="825"/>
              <a:ext cx="1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(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891" name="Rectangle 1053"/>
            <p:cNvSpPr>
              <a:spLocks noChangeArrowheads="1"/>
            </p:cNvSpPr>
            <p:nvPr/>
          </p:nvSpPr>
          <p:spPr bwMode="auto">
            <a:xfrm>
              <a:off x="3232" y="88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92" name="Rectangle 1054"/>
            <p:cNvSpPr>
              <a:spLocks noChangeArrowheads="1"/>
            </p:cNvSpPr>
            <p:nvPr/>
          </p:nvSpPr>
          <p:spPr bwMode="auto">
            <a:xfrm>
              <a:off x="3271" y="825"/>
              <a:ext cx="3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,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) =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893" name="Rectangle 1055"/>
            <p:cNvSpPr>
              <a:spLocks noChangeArrowheads="1"/>
            </p:cNvSpPr>
            <p:nvPr/>
          </p:nvSpPr>
          <p:spPr bwMode="auto">
            <a:xfrm>
              <a:off x="3628" y="88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94" name="Rectangle 1056"/>
            <p:cNvSpPr>
              <a:spLocks noChangeArrowheads="1"/>
            </p:cNvSpPr>
            <p:nvPr/>
          </p:nvSpPr>
          <p:spPr bwMode="auto">
            <a:xfrm>
              <a:off x="3668" y="883"/>
              <a:ext cx="2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95" name="Rectangle 1057"/>
            <p:cNvSpPr>
              <a:spLocks noChangeArrowheads="1"/>
            </p:cNvSpPr>
            <p:nvPr/>
          </p:nvSpPr>
          <p:spPr bwMode="auto">
            <a:xfrm>
              <a:off x="2157" y="97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96" name="Rectangle 1058"/>
            <p:cNvSpPr>
              <a:spLocks noChangeArrowheads="1"/>
            </p:cNvSpPr>
            <p:nvPr/>
          </p:nvSpPr>
          <p:spPr bwMode="auto">
            <a:xfrm>
              <a:off x="2322" y="975"/>
              <a:ext cx="34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F = {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897" name="Rectangle 1059"/>
            <p:cNvSpPr>
              <a:spLocks noChangeArrowheads="1"/>
            </p:cNvSpPr>
            <p:nvPr/>
          </p:nvSpPr>
          <p:spPr bwMode="auto">
            <a:xfrm>
              <a:off x="2672" y="1032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98" name="Rectangle 1060"/>
            <p:cNvSpPr>
              <a:spLocks noChangeArrowheads="1"/>
            </p:cNvSpPr>
            <p:nvPr/>
          </p:nvSpPr>
          <p:spPr bwMode="auto">
            <a:xfrm>
              <a:off x="2712" y="975"/>
              <a:ext cx="8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}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899" name="Rectangle 1061"/>
            <p:cNvSpPr>
              <a:spLocks noChangeArrowheads="1"/>
            </p:cNvSpPr>
            <p:nvPr/>
          </p:nvSpPr>
          <p:spPr bwMode="auto">
            <a:xfrm>
              <a:off x="2770" y="97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00" name="Rectangle 1062"/>
            <p:cNvSpPr>
              <a:spLocks noChangeArrowheads="1"/>
            </p:cNvSpPr>
            <p:nvPr/>
          </p:nvSpPr>
          <p:spPr bwMode="auto">
            <a:xfrm>
              <a:off x="3038" y="962"/>
              <a:ext cx="5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Symbol" pitchFamily="18" charset="2"/>
                </a:rPr>
                <a:t>d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01" name="Rectangle 1063"/>
            <p:cNvSpPr>
              <a:spLocks noChangeArrowheads="1"/>
            </p:cNvSpPr>
            <p:nvPr/>
          </p:nvSpPr>
          <p:spPr bwMode="auto">
            <a:xfrm>
              <a:off x="3098" y="975"/>
              <a:ext cx="1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(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902" name="Rectangle 1064"/>
            <p:cNvSpPr>
              <a:spLocks noChangeArrowheads="1"/>
            </p:cNvSpPr>
            <p:nvPr/>
          </p:nvSpPr>
          <p:spPr bwMode="auto">
            <a:xfrm>
              <a:off x="3232" y="1032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03" name="Rectangle 1065"/>
            <p:cNvSpPr>
              <a:spLocks noChangeArrowheads="1"/>
            </p:cNvSpPr>
            <p:nvPr/>
          </p:nvSpPr>
          <p:spPr bwMode="auto">
            <a:xfrm>
              <a:off x="3271" y="975"/>
              <a:ext cx="34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, a) =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904" name="Rectangle 1066"/>
            <p:cNvSpPr>
              <a:spLocks noChangeArrowheads="1"/>
            </p:cNvSpPr>
            <p:nvPr/>
          </p:nvSpPr>
          <p:spPr bwMode="auto">
            <a:xfrm>
              <a:off x="3621" y="1032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05" name="Rectangle 1067"/>
            <p:cNvSpPr>
              <a:spLocks noChangeArrowheads="1"/>
            </p:cNvSpPr>
            <p:nvPr/>
          </p:nvSpPr>
          <p:spPr bwMode="auto">
            <a:xfrm>
              <a:off x="3661" y="97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06" name="Rectangle 1068"/>
            <p:cNvSpPr>
              <a:spLocks noChangeArrowheads="1"/>
            </p:cNvSpPr>
            <p:nvPr/>
          </p:nvSpPr>
          <p:spPr bwMode="auto">
            <a:xfrm>
              <a:off x="2157" y="11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07" name="Rectangle 1069"/>
            <p:cNvSpPr>
              <a:spLocks noChangeArrowheads="1"/>
            </p:cNvSpPr>
            <p:nvPr/>
          </p:nvSpPr>
          <p:spPr bwMode="auto">
            <a:xfrm>
              <a:off x="2322" y="11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08" name="Rectangle 1070"/>
            <p:cNvSpPr>
              <a:spLocks noChangeArrowheads="1"/>
            </p:cNvSpPr>
            <p:nvPr/>
          </p:nvSpPr>
          <p:spPr bwMode="auto">
            <a:xfrm>
              <a:off x="3038" y="1112"/>
              <a:ext cx="5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Symbol" pitchFamily="18" charset="2"/>
                </a:rPr>
                <a:t>d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09" name="Rectangle 1071"/>
            <p:cNvSpPr>
              <a:spLocks noChangeArrowheads="1"/>
            </p:cNvSpPr>
            <p:nvPr/>
          </p:nvSpPr>
          <p:spPr bwMode="auto">
            <a:xfrm>
              <a:off x="3098" y="1125"/>
              <a:ext cx="1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(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910" name="Rectangle 1072"/>
            <p:cNvSpPr>
              <a:spLocks noChangeArrowheads="1"/>
            </p:cNvSpPr>
            <p:nvPr/>
          </p:nvSpPr>
          <p:spPr bwMode="auto">
            <a:xfrm>
              <a:off x="3232" y="1182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11" name="Rectangle 1073"/>
            <p:cNvSpPr>
              <a:spLocks noChangeArrowheads="1"/>
            </p:cNvSpPr>
            <p:nvPr/>
          </p:nvSpPr>
          <p:spPr bwMode="auto">
            <a:xfrm>
              <a:off x="3271" y="1125"/>
              <a:ext cx="3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,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) = </a:t>
              </a: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912" name="Rectangle 1074"/>
            <p:cNvSpPr>
              <a:spLocks noChangeArrowheads="1"/>
            </p:cNvSpPr>
            <p:nvPr/>
          </p:nvSpPr>
          <p:spPr bwMode="auto">
            <a:xfrm>
              <a:off x="3628" y="1182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913" name="Rectangle 1075"/>
            <p:cNvSpPr>
              <a:spLocks noChangeArrowheads="1"/>
            </p:cNvSpPr>
            <p:nvPr/>
          </p:nvSpPr>
          <p:spPr bwMode="auto">
            <a:xfrm>
              <a:off x="3668" y="11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</p:grpSp>
      <p:sp>
        <p:nvSpPr>
          <p:cNvPr id="12294" name="Rectangle 1125"/>
          <p:cNvSpPr>
            <a:spLocks noChangeArrowheads="1"/>
          </p:cNvSpPr>
          <p:nvPr/>
        </p:nvSpPr>
        <p:spPr bwMode="auto">
          <a:xfrm>
            <a:off x="4316413" y="24733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295" name="Rectangle 1126"/>
          <p:cNvSpPr>
            <a:spLocks noChangeArrowheads="1"/>
          </p:cNvSpPr>
          <p:nvPr/>
        </p:nvSpPr>
        <p:spPr bwMode="auto">
          <a:xfrm>
            <a:off x="4752975" y="24733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296" name="Rectangle 1127"/>
          <p:cNvSpPr>
            <a:spLocks noChangeArrowheads="1"/>
          </p:cNvSpPr>
          <p:nvPr/>
        </p:nvSpPr>
        <p:spPr bwMode="auto">
          <a:xfrm>
            <a:off x="5191125" y="24733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297" name="Rectangle 1128"/>
          <p:cNvSpPr>
            <a:spLocks noChangeArrowheads="1"/>
          </p:cNvSpPr>
          <p:nvPr/>
        </p:nvSpPr>
        <p:spPr bwMode="auto">
          <a:xfrm>
            <a:off x="3311525" y="2460625"/>
            <a:ext cx="1588" cy="95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grpSp>
        <p:nvGrpSpPr>
          <p:cNvPr id="3" name="Group 1668"/>
          <p:cNvGrpSpPr>
            <a:grpSpLocks/>
          </p:cNvGrpSpPr>
          <p:nvPr/>
        </p:nvGrpSpPr>
        <p:grpSpPr bwMode="auto">
          <a:xfrm>
            <a:off x="3311525" y="2098675"/>
            <a:ext cx="2028825" cy="371475"/>
            <a:chOff x="2086" y="1322"/>
            <a:chExt cx="1278" cy="234"/>
          </a:xfrm>
        </p:grpSpPr>
        <p:sp>
          <p:nvSpPr>
            <p:cNvPr id="12788" name="Rectangle 1076"/>
            <p:cNvSpPr>
              <a:spLocks noChangeArrowheads="1"/>
            </p:cNvSpPr>
            <p:nvPr/>
          </p:nvSpPr>
          <p:spPr bwMode="auto">
            <a:xfrm>
              <a:off x="2157" y="1322"/>
              <a:ext cx="2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89" name="Rectangle 1077"/>
            <p:cNvSpPr>
              <a:spLocks noChangeArrowheads="1"/>
            </p:cNvSpPr>
            <p:nvPr/>
          </p:nvSpPr>
          <p:spPr bwMode="auto">
            <a:xfrm>
              <a:off x="2157" y="1411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790" name="Rectangle 1078"/>
            <p:cNvSpPr>
              <a:spLocks noChangeArrowheads="1"/>
            </p:cNvSpPr>
            <p:nvPr/>
          </p:nvSpPr>
          <p:spPr bwMode="auto">
            <a:xfrm>
              <a:off x="2211" y="1411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91" name="Rectangle 1079"/>
            <p:cNvSpPr>
              <a:spLocks noChangeArrowheads="1"/>
            </p:cNvSpPr>
            <p:nvPr/>
          </p:nvSpPr>
          <p:spPr bwMode="auto">
            <a:xfrm>
              <a:off x="2436" y="1411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792" name="Rectangle 1080"/>
            <p:cNvSpPr>
              <a:spLocks noChangeArrowheads="1"/>
            </p:cNvSpPr>
            <p:nvPr/>
          </p:nvSpPr>
          <p:spPr bwMode="auto">
            <a:xfrm>
              <a:off x="2497" y="1411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93" name="Rectangle 1081"/>
            <p:cNvSpPr>
              <a:spLocks noChangeArrowheads="1"/>
            </p:cNvSpPr>
            <p:nvPr/>
          </p:nvSpPr>
          <p:spPr bwMode="auto">
            <a:xfrm>
              <a:off x="2719" y="1411"/>
              <a:ext cx="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94" name="Rectangle 1082"/>
            <p:cNvSpPr>
              <a:spLocks noChangeArrowheads="1"/>
            </p:cNvSpPr>
            <p:nvPr/>
          </p:nvSpPr>
          <p:spPr bwMode="auto">
            <a:xfrm>
              <a:off x="2773" y="1411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95" name="Rectangle 1083"/>
            <p:cNvSpPr>
              <a:spLocks noChangeArrowheads="1"/>
            </p:cNvSpPr>
            <p:nvPr/>
          </p:nvSpPr>
          <p:spPr bwMode="auto">
            <a:xfrm>
              <a:off x="2994" y="1411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96" name="Rectangle 1084"/>
            <p:cNvSpPr>
              <a:spLocks noChangeArrowheads="1"/>
            </p:cNvSpPr>
            <p:nvPr/>
          </p:nvSpPr>
          <p:spPr bwMode="auto">
            <a:xfrm>
              <a:off x="3270" y="1411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97" name="Rectangle 1085"/>
            <p:cNvSpPr>
              <a:spLocks noChangeArrowheads="1"/>
            </p:cNvSpPr>
            <p:nvPr/>
          </p:nvSpPr>
          <p:spPr bwMode="auto">
            <a:xfrm>
              <a:off x="2087" y="140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98" name="Line 1086"/>
            <p:cNvSpPr>
              <a:spLocks noChangeShapeType="1"/>
            </p:cNvSpPr>
            <p:nvPr/>
          </p:nvSpPr>
          <p:spPr bwMode="auto">
            <a:xfrm>
              <a:off x="2087" y="140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99" name="Line 1087"/>
            <p:cNvSpPr>
              <a:spLocks noChangeShapeType="1"/>
            </p:cNvSpPr>
            <p:nvPr/>
          </p:nvSpPr>
          <p:spPr bwMode="auto">
            <a:xfrm>
              <a:off x="2087" y="140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" name="Rectangle 1088"/>
            <p:cNvSpPr>
              <a:spLocks noChangeArrowheads="1"/>
            </p:cNvSpPr>
            <p:nvPr/>
          </p:nvSpPr>
          <p:spPr bwMode="auto">
            <a:xfrm>
              <a:off x="2087" y="140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01" name="Line 1089"/>
            <p:cNvSpPr>
              <a:spLocks noChangeShapeType="1"/>
            </p:cNvSpPr>
            <p:nvPr/>
          </p:nvSpPr>
          <p:spPr bwMode="auto">
            <a:xfrm>
              <a:off x="2087" y="140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2" name="Line 1090"/>
            <p:cNvSpPr>
              <a:spLocks noChangeShapeType="1"/>
            </p:cNvSpPr>
            <p:nvPr/>
          </p:nvSpPr>
          <p:spPr bwMode="auto">
            <a:xfrm>
              <a:off x="2087" y="140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3" name="Rectangle 1091"/>
            <p:cNvSpPr>
              <a:spLocks noChangeArrowheads="1"/>
            </p:cNvSpPr>
            <p:nvPr/>
          </p:nvSpPr>
          <p:spPr bwMode="auto">
            <a:xfrm>
              <a:off x="2093" y="1404"/>
              <a:ext cx="27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04" name="Line 1092"/>
            <p:cNvSpPr>
              <a:spLocks noChangeShapeType="1"/>
            </p:cNvSpPr>
            <p:nvPr/>
          </p:nvSpPr>
          <p:spPr bwMode="auto">
            <a:xfrm>
              <a:off x="2093" y="1404"/>
              <a:ext cx="27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5" name="Rectangle 1093"/>
            <p:cNvSpPr>
              <a:spLocks noChangeArrowheads="1"/>
            </p:cNvSpPr>
            <p:nvPr/>
          </p:nvSpPr>
          <p:spPr bwMode="auto">
            <a:xfrm>
              <a:off x="2367" y="1404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06" name="Line 1094"/>
            <p:cNvSpPr>
              <a:spLocks noChangeShapeType="1"/>
            </p:cNvSpPr>
            <p:nvPr/>
          </p:nvSpPr>
          <p:spPr bwMode="auto">
            <a:xfrm>
              <a:off x="2367" y="1404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7" name="Line 1095"/>
            <p:cNvSpPr>
              <a:spLocks noChangeShapeType="1"/>
            </p:cNvSpPr>
            <p:nvPr/>
          </p:nvSpPr>
          <p:spPr bwMode="auto">
            <a:xfrm>
              <a:off x="2367" y="140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8" name="Rectangle 1096"/>
            <p:cNvSpPr>
              <a:spLocks noChangeArrowheads="1"/>
            </p:cNvSpPr>
            <p:nvPr/>
          </p:nvSpPr>
          <p:spPr bwMode="auto">
            <a:xfrm>
              <a:off x="2372" y="1404"/>
              <a:ext cx="27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09" name="Line 1097"/>
            <p:cNvSpPr>
              <a:spLocks noChangeShapeType="1"/>
            </p:cNvSpPr>
            <p:nvPr/>
          </p:nvSpPr>
          <p:spPr bwMode="auto">
            <a:xfrm>
              <a:off x="2372" y="1404"/>
              <a:ext cx="27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0" name="Rectangle 1098"/>
            <p:cNvSpPr>
              <a:spLocks noChangeArrowheads="1"/>
            </p:cNvSpPr>
            <p:nvPr/>
          </p:nvSpPr>
          <p:spPr bwMode="auto">
            <a:xfrm>
              <a:off x="2650" y="140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11" name="Line 1099"/>
            <p:cNvSpPr>
              <a:spLocks noChangeShapeType="1"/>
            </p:cNvSpPr>
            <p:nvPr/>
          </p:nvSpPr>
          <p:spPr bwMode="auto">
            <a:xfrm>
              <a:off x="2650" y="140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2" name="Line 1100"/>
            <p:cNvSpPr>
              <a:spLocks noChangeShapeType="1"/>
            </p:cNvSpPr>
            <p:nvPr/>
          </p:nvSpPr>
          <p:spPr bwMode="auto">
            <a:xfrm>
              <a:off x="2650" y="140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3" name="Rectangle 1101"/>
            <p:cNvSpPr>
              <a:spLocks noChangeArrowheads="1"/>
            </p:cNvSpPr>
            <p:nvPr/>
          </p:nvSpPr>
          <p:spPr bwMode="auto">
            <a:xfrm>
              <a:off x="2656" y="1404"/>
              <a:ext cx="269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14" name="Line 1102"/>
            <p:cNvSpPr>
              <a:spLocks noChangeShapeType="1"/>
            </p:cNvSpPr>
            <p:nvPr/>
          </p:nvSpPr>
          <p:spPr bwMode="auto">
            <a:xfrm>
              <a:off x="2656" y="1404"/>
              <a:ext cx="26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5" name="Rectangle 1103"/>
            <p:cNvSpPr>
              <a:spLocks noChangeArrowheads="1"/>
            </p:cNvSpPr>
            <p:nvPr/>
          </p:nvSpPr>
          <p:spPr bwMode="auto">
            <a:xfrm>
              <a:off x="2925" y="140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16" name="Line 1104"/>
            <p:cNvSpPr>
              <a:spLocks noChangeShapeType="1"/>
            </p:cNvSpPr>
            <p:nvPr/>
          </p:nvSpPr>
          <p:spPr bwMode="auto">
            <a:xfrm>
              <a:off x="2925" y="140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7" name="Line 1105"/>
            <p:cNvSpPr>
              <a:spLocks noChangeShapeType="1"/>
            </p:cNvSpPr>
            <p:nvPr/>
          </p:nvSpPr>
          <p:spPr bwMode="auto">
            <a:xfrm>
              <a:off x="2925" y="140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18" name="Rectangle 1106"/>
            <p:cNvSpPr>
              <a:spLocks noChangeArrowheads="1"/>
            </p:cNvSpPr>
            <p:nvPr/>
          </p:nvSpPr>
          <p:spPr bwMode="auto">
            <a:xfrm>
              <a:off x="2931" y="1404"/>
              <a:ext cx="27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19" name="Line 1107"/>
            <p:cNvSpPr>
              <a:spLocks noChangeShapeType="1"/>
            </p:cNvSpPr>
            <p:nvPr/>
          </p:nvSpPr>
          <p:spPr bwMode="auto">
            <a:xfrm>
              <a:off x="2931" y="1404"/>
              <a:ext cx="27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20" name="Rectangle 1108"/>
            <p:cNvSpPr>
              <a:spLocks noChangeArrowheads="1"/>
            </p:cNvSpPr>
            <p:nvPr/>
          </p:nvSpPr>
          <p:spPr bwMode="auto">
            <a:xfrm>
              <a:off x="3201" y="140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21" name="Line 1109"/>
            <p:cNvSpPr>
              <a:spLocks noChangeShapeType="1"/>
            </p:cNvSpPr>
            <p:nvPr/>
          </p:nvSpPr>
          <p:spPr bwMode="auto">
            <a:xfrm>
              <a:off x="3201" y="140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22" name="Line 1110"/>
            <p:cNvSpPr>
              <a:spLocks noChangeShapeType="1"/>
            </p:cNvSpPr>
            <p:nvPr/>
          </p:nvSpPr>
          <p:spPr bwMode="auto">
            <a:xfrm>
              <a:off x="3201" y="140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23" name="Rectangle 1111"/>
            <p:cNvSpPr>
              <a:spLocks noChangeArrowheads="1"/>
            </p:cNvSpPr>
            <p:nvPr/>
          </p:nvSpPr>
          <p:spPr bwMode="auto">
            <a:xfrm>
              <a:off x="3207" y="1404"/>
              <a:ext cx="15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24" name="Line 1112"/>
            <p:cNvSpPr>
              <a:spLocks noChangeShapeType="1"/>
            </p:cNvSpPr>
            <p:nvPr/>
          </p:nvSpPr>
          <p:spPr bwMode="auto">
            <a:xfrm>
              <a:off x="3207" y="1404"/>
              <a:ext cx="15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25" name="Rectangle 1113"/>
            <p:cNvSpPr>
              <a:spLocks noChangeArrowheads="1"/>
            </p:cNvSpPr>
            <p:nvPr/>
          </p:nvSpPr>
          <p:spPr bwMode="auto">
            <a:xfrm>
              <a:off x="2087" y="1410"/>
              <a:ext cx="6" cy="1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26" name="Line 1114"/>
            <p:cNvSpPr>
              <a:spLocks noChangeShapeType="1"/>
            </p:cNvSpPr>
            <p:nvPr/>
          </p:nvSpPr>
          <p:spPr bwMode="auto">
            <a:xfrm>
              <a:off x="2087" y="1410"/>
              <a:ext cx="1" cy="1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27" name="Rectangle 1115"/>
            <p:cNvSpPr>
              <a:spLocks noChangeArrowheads="1"/>
            </p:cNvSpPr>
            <p:nvPr/>
          </p:nvSpPr>
          <p:spPr bwMode="auto">
            <a:xfrm>
              <a:off x="2367" y="1410"/>
              <a:ext cx="5" cy="1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28" name="Line 1116"/>
            <p:cNvSpPr>
              <a:spLocks noChangeShapeType="1"/>
            </p:cNvSpPr>
            <p:nvPr/>
          </p:nvSpPr>
          <p:spPr bwMode="auto">
            <a:xfrm>
              <a:off x="2367" y="1410"/>
              <a:ext cx="1" cy="1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29" name="Rectangle 1117"/>
            <p:cNvSpPr>
              <a:spLocks noChangeArrowheads="1"/>
            </p:cNvSpPr>
            <p:nvPr/>
          </p:nvSpPr>
          <p:spPr bwMode="auto">
            <a:xfrm>
              <a:off x="2650" y="1410"/>
              <a:ext cx="6" cy="1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30" name="Line 1118"/>
            <p:cNvSpPr>
              <a:spLocks noChangeShapeType="1"/>
            </p:cNvSpPr>
            <p:nvPr/>
          </p:nvSpPr>
          <p:spPr bwMode="auto">
            <a:xfrm>
              <a:off x="2650" y="1410"/>
              <a:ext cx="1" cy="1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31" name="Rectangle 1119"/>
            <p:cNvSpPr>
              <a:spLocks noChangeArrowheads="1"/>
            </p:cNvSpPr>
            <p:nvPr/>
          </p:nvSpPr>
          <p:spPr bwMode="auto">
            <a:xfrm>
              <a:off x="2925" y="1410"/>
              <a:ext cx="6" cy="1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32" name="Line 1120"/>
            <p:cNvSpPr>
              <a:spLocks noChangeShapeType="1"/>
            </p:cNvSpPr>
            <p:nvPr/>
          </p:nvSpPr>
          <p:spPr bwMode="auto">
            <a:xfrm>
              <a:off x="2925" y="1410"/>
              <a:ext cx="1" cy="1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33" name="Rectangle 1121"/>
            <p:cNvSpPr>
              <a:spLocks noChangeArrowheads="1"/>
            </p:cNvSpPr>
            <p:nvPr/>
          </p:nvSpPr>
          <p:spPr bwMode="auto">
            <a:xfrm>
              <a:off x="3201" y="1410"/>
              <a:ext cx="6" cy="1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34" name="Line 1122"/>
            <p:cNvSpPr>
              <a:spLocks noChangeShapeType="1"/>
            </p:cNvSpPr>
            <p:nvPr/>
          </p:nvSpPr>
          <p:spPr bwMode="auto">
            <a:xfrm>
              <a:off x="3201" y="1410"/>
              <a:ext cx="1" cy="14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35" name="Line 1129"/>
            <p:cNvSpPr>
              <a:spLocks noChangeShapeType="1"/>
            </p:cNvSpPr>
            <p:nvPr/>
          </p:nvSpPr>
          <p:spPr bwMode="auto">
            <a:xfrm>
              <a:off x="2086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36" name="Rectangle 1130"/>
            <p:cNvSpPr>
              <a:spLocks noChangeArrowheads="1"/>
            </p:cNvSpPr>
            <p:nvPr/>
          </p:nvSpPr>
          <p:spPr bwMode="auto">
            <a:xfrm>
              <a:off x="2087" y="1550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37" name="Line 1131"/>
            <p:cNvSpPr>
              <a:spLocks noChangeShapeType="1"/>
            </p:cNvSpPr>
            <p:nvPr/>
          </p:nvSpPr>
          <p:spPr bwMode="auto">
            <a:xfrm>
              <a:off x="2087" y="155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38" name="Line 1132"/>
            <p:cNvSpPr>
              <a:spLocks noChangeShapeType="1"/>
            </p:cNvSpPr>
            <p:nvPr/>
          </p:nvSpPr>
          <p:spPr bwMode="auto">
            <a:xfrm>
              <a:off x="2087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39" name="Rectangle 1133"/>
            <p:cNvSpPr>
              <a:spLocks noChangeArrowheads="1"/>
            </p:cNvSpPr>
            <p:nvPr/>
          </p:nvSpPr>
          <p:spPr bwMode="auto">
            <a:xfrm>
              <a:off x="2093" y="1550"/>
              <a:ext cx="27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40" name="Line 1134"/>
            <p:cNvSpPr>
              <a:spLocks noChangeShapeType="1"/>
            </p:cNvSpPr>
            <p:nvPr/>
          </p:nvSpPr>
          <p:spPr bwMode="auto">
            <a:xfrm>
              <a:off x="2093" y="1550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41" name="Rectangle 1135"/>
            <p:cNvSpPr>
              <a:spLocks noChangeArrowheads="1"/>
            </p:cNvSpPr>
            <p:nvPr/>
          </p:nvSpPr>
          <p:spPr bwMode="auto">
            <a:xfrm>
              <a:off x="2365" y="1550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42" name="Line 1136"/>
            <p:cNvSpPr>
              <a:spLocks noChangeShapeType="1"/>
            </p:cNvSpPr>
            <p:nvPr/>
          </p:nvSpPr>
          <p:spPr bwMode="auto">
            <a:xfrm>
              <a:off x="2365" y="155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43" name="Line 1137"/>
            <p:cNvSpPr>
              <a:spLocks noChangeShapeType="1"/>
            </p:cNvSpPr>
            <p:nvPr/>
          </p:nvSpPr>
          <p:spPr bwMode="auto">
            <a:xfrm>
              <a:off x="2365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44" name="Rectangle 1138"/>
            <p:cNvSpPr>
              <a:spLocks noChangeArrowheads="1"/>
            </p:cNvSpPr>
            <p:nvPr/>
          </p:nvSpPr>
          <p:spPr bwMode="auto">
            <a:xfrm>
              <a:off x="2367" y="1550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45" name="Line 1139"/>
            <p:cNvSpPr>
              <a:spLocks noChangeShapeType="1"/>
            </p:cNvSpPr>
            <p:nvPr/>
          </p:nvSpPr>
          <p:spPr bwMode="auto">
            <a:xfrm>
              <a:off x="2367" y="155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46" name="Line 1140"/>
            <p:cNvSpPr>
              <a:spLocks noChangeShapeType="1"/>
            </p:cNvSpPr>
            <p:nvPr/>
          </p:nvSpPr>
          <p:spPr bwMode="auto">
            <a:xfrm>
              <a:off x="2367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47" name="Rectangle 1141"/>
            <p:cNvSpPr>
              <a:spLocks noChangeArrowheads="1"/>
            </p:cNvSpPr>
            <p:nvPr/>
          </p:nvSpPr>
          <p:spPr bwMode="auto">
            <a:xfrm>
              <a:off x="2372" y="1550"/>
              <a:ext cx="27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48" name="Line 1142"/>
            <p:cNvSpPr>
              <a:spLocks noChangeShapeType="1"/>
            </p:cNvSpPr>
            <p:nvPr/>
          </p:nvSpPr>
          <p:spPr bwMode="auto">
            <a:xfrm>
              <a:off x="2372" y="1550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49" name="Rectangle 1143"/>
            <p:cNvSpPr>
              <a:spLocks noChangeArrowheads="1"/>
            </p:cNvSpPr>
            <p:nvPr/>
          </p:nvSpPr>
          <p:spPr bwMode="auto">
            <a:xfrm>
              <a:off x="2649" y="1550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50" name="Line 1144"/>
            <p:cNvSpPr>
              <a:spLocks noChangeShapeType="1"/>
            </p:cNvSpPr>
            <p:nvPr/>
          </p:nvSpPr>
          <p:spPr bwMode="auto">
            <a:xfrm>
              <a:off x="2649" y="1550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51" name="Line 1145"/>
            <p:cNvSpPr>
              <a:spLocks noChangeShapeType="1"/>
            </p:cNvSpPr>
            <p:nvPr/>
          </p:nvSpPr>
          <p:spPr bwMode="auto">
            <a:xfrm>
              <a:off x="2649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52" name="Rectangle 1146"/>
            <p:cNvSpPr>
              <a:spLocks noChangeArrowheads="1"/>
            </p:cNvSpPr>
            <p:nvPr/>
          </p:nvSpPr>
          <p:spPr bwMode="auto">
            <a:xfrm>
              <a:off x="2650" y="1550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53" name="Line 1147"/>
            <p:cNvSpPr>
              <a:spLocks noChangeShapeType="1"/>
            </p:cNvSpPr>
            <p:nvPr/>
          </p:nvSpPr>
          <p:spPr bwMode="auto">
            <a:xfrm>
              <a:off x="2650" y="155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54" name="Line 1148"/>
            <p:cNvSpPr>
              <a:spLocks noChangeShapeType="1"/>
            </p:cNvSpPr>
            <p:nvPr/>
          </p:nvSpPr>
          <p:spPr bwMode="auto">
            <a:xfrm>
              <a:off x="2650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55" name="Rectangle 1149"/>
            <p:cNvSpPr>
              <a:spLocks noChangeArrowheads="1"/>
            </p:cNvSpPr>
            <p:nvPr/>
          </p:nvSpPr>
          <p:spPr bwMode="auto">
            <a:xfrm>
              <a:off x="2656" y="1550"/>
              <a:ext cx="26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56" name="Line 1150"/>
            <p:cNvSpPr>
              <a:spLocks noChangeShapeType="1"/>
            </p:cNvSpPr>
            <p:nvPr/>
          </p:nvSpPr>
          <p:spPr bwMode="auto">
            <a:xfrm>
              <a:off x="2656" y="1550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57" name="Rectangle 1151"/>
            <p:cNvSpPr>
              <a:spLocks noChangeArrowheads="1"/>
            </p:cNvSpPr>
            <p:nvPr/>
          </p:nvSpPr>
          <p:spPr bwMode="auto">
            <a:xfrm>
              <a:off x="2923" y="1550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58" name="Line 1152"/>
            <p:cNvSpPr>
              <a:spLocks noChangeShapeType="1"/>
            </p:cNvSpPr>
            <p:nvPr/>
          </p:nvSpPr>
          <p:spPr bwMode="auto">
            <a:xfrm>
              <a:off x="2923" y="155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59" name="Line 1153"/>
            <p:cNvSpPr>
              <a:spLocks noChangeShapeType="1"/>
            </p:cNvSpPr>
            <p:nvPr/>
          </p:nvSpPr>
          <p:spPr bwMode="auto">
            <a:xfrm>
              <a:off x="2923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60" name="Rectangle 1154"/>
            <p:cNvSpPr>
              <a:spLocks noChangeArrowheads="1"/>
            </p:cNvSpPr>
            <p:nvPr/>
          </p:nvSpPr>
          <p:spPr bwMode="auto">
            <a:xfrm>
              <a:off x="2925" y="1550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61" name="Line 1155"/>
            <p:cNvSpPr>
              <a:spLocks noChangeShapeType="1"/>
            </p:cNvSpPr>
            <p:nvPr/>
          </p:nvSpPr>
          <p:spPr bwMode="auto">
            <a:xfrm>
              <a:off x="2925" y="155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62" name="Line 1156"/>
            <p:cNvSpPr>
              <a:spLocks noChangeShapeType="1"/>
            </p:cNvSpPr>
            <p:nvPr/>
          </p:nvSpPr>
          <p:spPr bwMode="auto">
            <a:xfrm>
              <a:off x="2925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63" name="Rectangle 1157"/>
            <p:cNvSpPr>
              <a:spLocks noChangeArrowheads="1"/>
            </p:cNvSpPr>
            <p:nvPr/>
          </p:nvSpPr>
          <p:spPr bwMode="auto">
            <a:xfrm>
              <a:off x="2931" y="1550"/>
              <a:ext cx="26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64" name="Line 1158"/>
            <p:cNvSpPr>
              <a:spLocks noChangeShapeType="1"/>
            </p:cNvSpPr>
            <p:nvPr/>
          </p:nvSpPr>
          <p:spPr bwMode="auto">
            <a:xfrm>
              <a:off x="2931" y="1550"/>
              <a:ext cx="26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65" name="Rectangle 1159"/>
            <p:cNvSpPr>
              <a:spLocks noChangeArrowheads="1"/>
            </p:cNvSpPr>
            <p:nvPr/>
          </p:nvSpPr>
          <p:spPr bwMode="auto">
            <a:xfrm>
              <a:off x="3201" y="1550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66" name="Line 1160"/>
            <p:cNvSpPr>
              <a:spLocks noChangeShapeType="1"/>
            </p:cNvSpPr>
            <p:nvPr/>
          </p:nvSpPr>
          <p:spPr bwMode="auto">
            <a:xfrm>
              <a:off x="3201" y="155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67" name="Line 1161"/>
            <p:cNvSpPr>
              <a:spLocks noChangeShapeType="1"/>
            </p:cNvSpPr>
            <p:nvPr/>
          </p:nvSpPr>
          <p:spPr bwMode="auto">
            <a:xfrm>
              <a:off x="3201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68" name="Rectangle 1162"/>
            <p:cNvSpPr>
              <a:spLocks noChangeArrowheads="1"/>
            </p:cNvSpPr>
            <p:nvPr/>
          </p:nvSpPr>
          <p:spPr bwMode="auto">
            <a:xfrm>
              <a:off x="3201" y="1550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69" name="Line 1163"/>
            <p:cNvSpPr>
              <a:spLocks noChangeShapeType="1"/>
            </p:cNvSpPr>
            <p:nvPr/>
          </p:nvSpPr>
          <p:spPr bwMode="auto">
            <a:xfrm>
              <a:off x="3201" y="1550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70" name="Line 1164"/>
            <p:cNvSpPr>
              <a:spLocks noChangeShapeType="1"/>
            </p:cNvSpPr>
            <p:nvPr/>
          </p:nvSpPr>
          <p:spPr bwMode="auto">
            <a:xfrm>
              <a:off x="3201" y="1550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71" name="Rectangle 1165"/>
            <p:cNvSpPr>
              <a:spLocks noChangeArrowheads="1"/>
            </p:cNvSpPr>
            <p:nvPr/>
          </p:nvSpPr>
          <p:spPr bwMode="auto">
            <a:xfrm>
              <a:off x="3207" y="1550"/>
              <a:ext cx="15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872" name="Line 1166"/>
            <p:cNvSpPr>
              <a:spLocks noChangeShapeType="1"/>
            </p:cNvSpPr>
            <p:nvPr/>
          </p:nvSpPr>
          <p:spPr bwMode="auto">
            <a:xfrm>
              <a:off x="3207" y="1550"/>
              <a:ext cx="15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9" name="Rectangle 1171"/>
          <p:cNvSpPr>
            <a:spLocks noChangeArrowheads="1"/>
          </p:cNvSpPr>
          <p:nvPr/>
        </p:nvSpPr>
        <p:spPr bwMode="auto">
          <a:xfrm>
            <a:off x="4316413" y="2706688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00" name="Rectangle 1172"/>
          <p:cNvSpPr>
            <a:spLocks noChangeArrowheads="1"/>
          </p:cNvSpPr>
          <p:nvPr/>
        </p:nvSpPr>
        <p:spPr bwMode="auto">
          <a:xfrm>
            <a:off x="4752975" y="2706688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01" name="Rectangle 1173"/>
          <p:cNvSpPr>
            <a:spLocks noChangeArrowheads="1"/>
          </p:cNvSpPr>
          <p:nvPr/>
        </p:nvSpPr>
        <p:spPr bwMode="auto">
          <a:xfrm>
            <a:off x="5191125" y="2706688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02" name="Rectangle 1195"/>
          <p:cNvSpPr>
            <a:spLocks noChangeArrowheads="1"/>
          </p:cNvSpPr>
          <p:nvPr/>
        </p:nvSpPr>
        <p:spPr bwMode="auto">
          <a:xfrm>
            <a:off x="3424238" y="29384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03" name="Rectangle 1196"/>
          <p:cNvSpPr>
            <a:spLocks noChangeArrowheads="1"/>
          </p:cNvSpPr>
          <p:nvPr/>
        </p:nvSpPr>
        <p:spPr bwMode="auto">
          <a:xfrm>
            <a:off x="3867150" y="29384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04" name="Rectangle 1197"/>
          <p:cNvSpPr>
            <a:spLocks noChangeArrowheads="1"/>
          </p:cNvSpPr>
          <p:nvPr/>
        </p:nvSpPr>
        <p:spPr bwMode="auto">
          <a:xfrm>
            <a:off x="4316413" y="29384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05" name="Rectangle 1198"/>
          <p:cNvSpPr>
            <a:spLocks noChangeArrowheads="1"/>
          </p:cNvSpPr>
          <p:nvPr/>
        </p:nvSpPr>
        <p:spPr bwMode="auto">
          <a:xfrm>
            <a:off x="4752975" y="29384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06" name="Rectangle 1199"/>
          <p:cNvSpPr>
            <a:spLocks noChangeArrowheads="1"/>
          </p:cNvSpPr>
          <p:nvPr/>
        </p:nvSpPr>
        <p:spPr bwMode="auto">
          <a:xfrm>
            <a:off x="5191125" y="2938463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grpSp>
        <p:nvGrpSpPr>
          <p:cNvPr id="4" name="Group 1669"/>
          <p:cNvGrpSpPr>
            <a:grpSpLocks/>
          </p:cNvGrpSpPr>
          <p:nvPr/>
        </p:nvGrpSpPr>
        <p:grpSpPr bwMode="auto">
          <a:xfrm>
            <a:off x="3276600" y="2435225"/>
            <a:ext cx="601663" cy="476250"/>
            <a:chOff x="2087" y="1558"/>
            <a:chExt cx="379" cy="300"/>
          </a:xfrm>
        </p:grpSpPr>
        <p:sp>
          <p:nvSpPr>
            <p:cNvPr id="12743" name="Line 1028"/>
            <p:cNvSpPr>
              <a:spLocks noChangeShapeType="1"/>
            </p:cNvSpPr>
            <p:nvPr/>
          </p:nvSpPr>
          <p:spPr bwMode="auto">
            <a:xfrm flipV="1">
              <a:off x="2256" y="158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44" name="Rectangle 1123"/>
            <p:cNvSpPr>
              <a:spLocks noChangeArrowheads="1"/>
            </p:cNvSpPr>
            <p:nvPr/>
          </p:nvSpPr>
          <p:spPr bwMode="auto">
            <a:xfrm>
              <a:off x="2157" y="1558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45" name="Rectangle 1124"/>
            <p:cNvSpPr>
              <a:spLocks noChangeArrowheads="1"/>
            </p:cNvSpPr>
            <p:nvPr/>
          </p:nvSpPr>
          <p:spPr bwMode="auto">
            <a:xfrm>
              <a:off x="2436" y="1558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46" name="Rectangle 1167"/>
            <p:cNvSpPr>
              <a:spLocks noChangeArrowheads="1"/>
            </p:cNvSpPr>
            <p:nvPr/>
          </p:nvSpPr>
          <p:spPr bwMode="auto">
            <a:xfrm>
              <a:off x="2157" y="1705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747" name="Rectangle 1168"/>
            <p:cNvSpPr>
              <a:spLocks noChangeArrowheads="1"/>
            </p:cNvSpPr>
            <p:nvPr/>
          </p:nvSpPr>
          <p:spPr bwMode="auto">
            <a:xfrm>
              <a:off x="2218" y="1762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48" name="Rectangle 1169"/>
            <p:cNvSpPr>
              <a:spLocks noChangeArrowheads="1"/>
            </p:cNvSpPr>
            <p:nvPr/>
          </p:nvSpPr>
          <p:spPr bwMode="auto">
            <a:xfrm>
              <a:off x="2258" y="170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49" name="Rectangle 1170"/>
            <p:cNvSpPr>
              <a:spLocks noChangeArrowheads="1"/>
            </p:cNvSpPr>
            <p:nvPr/>
          </p:nvSpPr>
          <p:spPr bwMode="auto">
            <a:xfrm>
              <a:off x="2436" y="170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50" name="Rectangle 1174"/>
            <p:cNvSpPr>
              <a:spLocks noChangeArrowheads="1"/>
            </p:cNvSpPr>
            <p:nvPr/>
          </p:nvSpPr>
          <p:spPr bwMode="auto">
            <a:xfrm>
              <a:off x="2087" y="1697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51" name="Line 1175"/>
            <p:cNvSpPr>
              <a:spLocks noChangeShapeType="1"/>
            </p:cNvSpPr>
            <p:nvPr/>
          </p:nvSpPr>
          <p:spPr bwMode="auto">
            <a:xfrm>
              <a:off x="2087" y="1697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52" name="Line 1176"/>
            <p:cNvSpPr>
              <a:spLocks noChangeShapeType="1"/>
            </p:cNvSpPr>
            <p:nvPr/>
          </p:nvSpPr>
          <p:spPr bwMode="auto">
            <a:xfrm>
              <a:off x="2087" y="169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53" name="Rectangle 1177"/>
            <p:cNvSpPr>
              <a:spLocks noChangeArrowheads="1"/>
            </p:cNvSpPr>
            <p:nvPr/>
          </p:nvSpPr>
          <p:spPr bwMode="auto">
            <a:xfrm>
              <a:off x="2087" y="1697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54" name="Line 1178"/>
            <p:cNvSpPr>
              <a:spLocks noChangeShapeType="1"/>
            </p:cNvSpPr>
            <p:nvPr/>
          </p:nvSpPr>
          <p:spPr bwMode="auto">
            <a:xfrm>
              <a:off x="2087" y="1697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55" name="Line 1179"/>
            <p:cNvSpPr>
              <a:spLocks noChangeShapeType="1"/>
            </p:cNvSpPr>
            <p:nvPr/>
          </p:nvSpPr>
          <p:spPr bwMode="auto">
            <a:xfrm>
              <a:off x="2087" y="169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56" name="Rectangle 1180"/>
            <p:cNvSpPr>
              <a:spLocks noChangeArrowheads="1"/>
            </p:cNvSpPr>
            <p:nvPr/>
          </p:nvSpPr>
          <p:spPr bwMode="auto">
            <a:xfrm>
              <a:off x="2093" y="1697"/>
              <a:ext cx="27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57" name="Line 1181"/>
            <p:cNvSpPr>
              <a:spLocks noChangeShapeType="1"/>
            </p:cNvSpPr>
            <p:nvPr/>
          </p:nvSpPr>
          <p:spPr bwMode="auto">
            <a:xfrm>
              <a:off x="2093" y="1697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58" name="Rectangle 1182"/>
            <p:cNvSpPr>
              <a:spLocks noChangeArrowheads="1"/>
            </p:cNvSpPr>
            <p:nvPr/>
          </p:nvSpPr>
          <p:spPr bwMode="auto">
            <a:xfrm>
              <a:off x="2365" y="1697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59" name="Line 1183"/>
            <p:cNvSpPr>
              <a:spLocks noChangeShapeType="1"/>
            </p:cNvSpPr>
            <p:nvPr/>
          </p:nvSpPr>
          <p:spPr bwMode="auto">
            <a:xfrm>
              <a:off x="2365" y="1697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60" name="Line 1184"/>
            <p:cNvSpPr>
              <a:spLocks noChangeShapeType="1"/>
            </p:cNvSpPr>
            <p:nvPr/>
          </p:nvSpPr>
          <p:spPr bwMode="auto">
            <a:xfrm>
              <a:off x="2365" y="169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61" name="Rectangle 1185"/>
            <p:cNvSpPr>
              <a:spLocks noChangeArrowheads="1"/>
            </p:cNvSpPr>
            <p:nvPr/>
          </p:nvSpPr>
          <p:spPr bwMode="auto">
            <a:xfrm>
              <a:off x="2367" y="1697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62" name="Line 1186"/>
            <p:cNvSpPr>
              <a:spLocks noChangeShapeType="1"/>
            </p:cNvSpPr>
            <p:nvPr/>
          </p:nvSpPr>
          <p:spPr bwMode="auto">
            <a:xfrm>
              <a:off x="2367" y="1697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63" name="Line 1187"/>
            <p:cNvSpPr>
              <a:spLocks noChangeShapeType="1"/>
            </p:cNvSpPr>
            <p:nvPr/>
          </p:nvSpPr>
          <p:spPr bwMode="auto">
            <a:xfrm>
              <a:off x="2367" y="169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64" name="Rectangle 1188"/>
            <p:cNvSpPr>
              <a:spLocks noChangeArrowheads="1"/>
            </p:cNvSpPr>
            <p:nvPr/>
          </p:nvSpPr>
          <p:spPr bwMode="auto">
            <a:xfrm>
              <a:off x="2367" y="1697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65" name="Line 1189"/>
            <p:cNvSpPr>
              <a:spLocks noChangeShapeType="1"/>
            </p:cNvSpPr>
            <p:nvPr/>
          </p:nvSpPr>
          <p:spPr bwMode="auto">
            <a:xfrm>
              <a:off x="2367" y="1697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66" name="Line 1190"/>
            <p:cNvSpPr>
              <a:spLocks noChangeShapeType="1"/>
            </p:cNvSpPr>
            <p:nvPr/>
          </p:nvSpPr>
          <p:spPr bwMode="auto">
            <a:xfrm>
              <a:off x="2367" y="169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67" name="Rectangle 1191"/>
            <p:cNvSpPr>
              <a:spLocks noChangeArrowheads="1"/>
            </p:cNvSpPr>
            <p:nvPr/>
          </p:nvSpPr>
          <p:spPr bwMode="auto">
            <a:xfrm>
              <a:off x="2087" y="1703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68" name="Line 1192"/>
            <p:cNvSpPr>
              <a:spLocks noChangeShapeType="1"/>
            </p:cNvSpPr>
            <p:nvPr/>
          </p:nvSpPr>
          <p:spPr bwMode="auto">
            <a:xfrm>
              <a:off x="2087" y="1703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69" name="Rectangle 1193"/>
            <p:cNvSpPr>
              <a:spLocks noChangeArrowheads="1"/>
            </p:cNvSpPr>
            <p:nvPr/>
          </p:nvSpPr>
          <p:spPr bwMode="auto">
            <a:xfrm>
              <a:off x="2367" y="1703"/>
              <a:ext cx="5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70" name="Line 1194"/>
            <p:cNvSpPr>
              <a:spLocks noChangeShapeType="1"/>
            </p:cNvSpPr>
            <p:nvPr/>
          </p:nvSpPr>
          <p:spPr bwMode="auto">
            <a:xfrm>
              <a:off x="2367" y="1703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71" name="Rectangle 1200"/>
            <p:cNvSpPr>
              <a:spLocks noChangeArrowheads="1"/>
            </p:cNvSpPr>
            <p:nvPr/>
          </p:nvSpPr>
          <p:spPr bwMode="auto">
            <a:xfrm>
              <a:off x="2087" y="184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72" name="Line 1201"/>
            <p:cNvSpPr>
              <a:spLocks noChangeShapeType="1"/>
            </p:cNvSpPr>
            <p:nvPr/>
          </p:nvSpPr>
          <p:spPr bwMode="auto">
            <a:xfrm>
              <a:off x="2087" y="184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73" name="Line 1202"/>
            <p:cNvSpPr>
              <a:spLocks noChangeShapeType="1"/>
            </p:cNvSpPr>
            <p:nvPr/>
          </p:nvSpPr>
          <p:spPr bwMode="auto">
            <a:xfrm>
              <a:off x="2087" y="184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74" name="Rectangle 1203"/>
            <p:cNvSpPr>
              <a:spLocks noChangeArrowheads="1"/>
            </p:cNvSpPr>
            <p:nvPr/>
          </p:nvSpPr>
          <p:spPr bwMode="auto">
            <a:xfrm>
              <a:off x="2087" y="184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75" name="Line 1204"/>
            <p:cNvSpPr>
              <a:spLocks noChangeShapeType="1"/>
            </p:cNvSpPr>
            <p:nvPr/>
          </p:nvSpPr>
          <p:spPr bwMode="auto">
            <a:xfrm>
              <a:off x="2087" y="184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76" name="Line 1205"/>
            <p:cNvSpPr>
              <a:spLocks noChangeShapeType="1"/>
            </p:cNvSpPr>
            <p:nvPr/>
          </p:nvSpPr>
          <p:spPr bwMode="auto">
            <a:xfrm>
              <a:off x="2087" y="184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77" name="Rectangle 1206"/>
            <p:cNvSpPr>
              <a:spLocks noChangeArrowheads="1"/>
            </p:cNvSpPr>
            <p:nvPr/>
          </p:nvSpPr>
          <p:spPr bwMode="auto">
            <a:xfrm>
              <a:off x="2093" y="1844"/>
              <a:ext cx="27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78" name="Line 1207"/>
            <p:cNvSpPr>
              <a:spLocks noChangeShapeType="1"/>
            </p:cNvSpPr>
            <p:nvPr/>
          </p:nvSpPr>
          <p:spPr bwMode="auto">
            <a:xfrm>
              <a:off x="2093" y="1844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79" name="Rectangle 1208"/>
            <p:cNvSpPr>
              <a:spLocks noChangeArrowheads="1"/>
            </p:cNvSpPr>
            <p:nvPr/>
          </p:nvSpPr>
          <p:spPr bwMode="auto">
            <a:xfrm>
              <a:off x="2365" y="184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80" name="Line 1209"/>
            <p:cNvSpPr>
              <a:spLocks noChangeShapeType="1"/>
            </p:cNvSpPr>
            <p:nvPr/>
          </p:nvSpPr>
          <p:spPr bwMode="auto">
            <a:xfrm>
              <a:off x="2365" y="184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81" name="Line 1210"/>
            <p:cNvSpPr>
              <a:spLocks noChangeShapeType="1"/>
            </p:cNvSpPr>
            <p:nvPr/>
          </p:nvSpPr>
          <p:spPr bwMode="auto">
            <a:xfrm>
              <a:off x="2365" y="184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82" name="Rectangle 1211"/>
            <p:cNvSpPr>
              <a:spLocks noChangeArrowheads="1"/>
            </p:cNvSpPr>
            <p:nvPr/>
          </p:nvSpPr>
          <p:spPr bwMode="auto">
            <a:xfrm>
              <a:off x="2367" y="1844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83" name="Line 1212"/>
            <p:cNvSpPr>
              <a:spLocks noChangeShapeType="1"/>
            </p:cNvSpPr>
            <p:nvPr/>
          </p:nvSpPr>
          <p:spPr bwMode="auto">
            <a:xfrm>
              <a:off x="2367" y="1844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84" name="Line 1213"/>
            <p:cNvSpPr>
              <a:spLocks noChangeShapeType="1"/>
            </p:cNvSpPr>
            <p:nvPr/>
          </p:nvSpPr>
          <p:spPr bwMode="auto">
            <a:xfrm>
              <a:off x="2367" y="184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85" name="Rectangle 1214"/>
            <p:cNvSpPr>
              <a:spLocks noChangeArrowheads="1"/>
            </p:cNvSpPr>
            <p:nvPr/>
          </p:nvSpPr>
          <p:spPr bwMode="auto">
            <a:xfrm>
              <a:off x="2367" y="1844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86" name="Line 1215"/>
            <p:cNvSpPr>
              <a:spLocks noChangeShapeType="1"/>
            </p:cNvSpPr>
            <p:nvPr/>
          </p:nvSpPr>
          <p:spPr bwMode="auto">
            <a:xfrm>
              <a:off x="2367" y="1844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87" name="Line 1216"/>
            <p:cNvSpPr>
              <a:spLocks noChangeShapeType="1"/>
            </p:cNvSpPr>
            <p:nvPr/>
          </p:nvSpPr>
          <p:spPr bwMode="auto">
            <a:xfrm>
              <a:off x="2367" y="184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08" name="Rectangle 1225"/>
          <p:cNvSpPr>
            <a:spLocks noChangeArrowheads="1"/>
          </p:cNvSpPr>
          <p:nvPr/>
        </p:nvSpPr>
        <p:spPr bwMode="auto">
          <a:xfrm>
            <a:off x="3311525" y="3160713"/>
            <a:ext cx="1588" cy="95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12309" name="Rectangle 1280"/>
          <p:cNvSpPr>
            <a:spLocks noChangeArrowheads="1"/>
          </p:cNvSpPr>
          <p:nvPr/>
        </p:nvSpPr>
        <p:spPr bwMode="auto">
          <a:xfrm>
            <a:off x="3311525" y="3394075"/>
            <a:ext cx="1588" cy="793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12310" name="Rectangle 1347"/>
          <p:cNvSpPr>
            <a:spLocks noChangeArrowheads="1"/>
          </p:cNvSpPr>
          <p:nvPr/>
        </p:nvSpPr>
        <p:spPr bwMode="auto">
          <a:xfrm>
            <a:off x="3424238" y="38703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11" name="Rectangle 1348"/>
          <p:cNvSpPr>
            <a:spLocks noChangeArrowheads="1"/>
          </p:cNvSpPr>
          <p:nvPr/>
        </p:nvSpPr>
        <p:spPr bwMode="auto">
          <a:xfrm>
            <a:off x="3867150" y="38703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12" name="Rectangle 1349"/>
          <p:cNvSpPr>
            <a:spLocks noChangeArrowheads="1"/>
          </p:cNvSpPr>
          <p:nvPr/>
        </p:nvSpPr>
        <p:spPr bwMode="auto">
          <a:xfrm>
            <a:off x="4316413" y="38703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13" name="Rectangle 1350"/>
          <p:cNvSpPr>
            <a:spLocks noChangeArrowheads="1"/>
          </p:cNvSpPr>
          <p:nvPr/>
        </p:nvSpPr>
        <p:spPr bwMode="auto">
          <a:xfrm>
            <a:off x="4752975" y="38703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12314" name="Rectangle 1351"/>
          <p:cNvSpPr>
            <a:spLocks noChangeArrowheads="1"/>
          </p:cNvSpPr>
          <p:nvPr/>
        </p:nvSpPr>
        <p:spPr bwMode="auto">
          <a:xfrm>
            <a:off x="5191125" y="3870325"/>
            <a:ext cx="47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500" i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2400" i="0">
              <a:latin typeface="Times New Roman" pitchFamily="18" charset="0"/>
            </a:endParaRPr>
          </a:p>
        </p:txBody>
      </p:sp>
      <p:grpSp>
        <p:nvGrpSpPr>
          <p:cNvPr id="5" name="Group 1670"/>
          <p:cNvGrpSpPr>
            <a:grpSpLocks/>
          </p:cNvGrpSpPr>
          <p:nvPr/>
        </p:nvGrpSpPr>
        <p:grpSpPr bwMode="auto">
          <a:xfrm>
            <a:off x="3311525" y="3160713"/>
            <a:ext cx="2028825" cy="708025"/>
            <a:chOff x="2086" y="1991"/>
            <a:chExt cx="1278" cy="446"/>
          </a:xfrm>
        </p:grpSpPr>
        <p:sp>
          <p:nvSpPr>
            <p:cNvPr id="12612" name="Line 1029"/>
            <p:cNvSpPr>
              <a:spLocks noChangeShapeType="1"/>
            </p:cNvSpPr>
            <p:nvPr/>
          </p:nvSpPr>
          <p:spPr bwMode="auto">
            <a:xfrm flipV="1">
              <a:off x="2503" y="216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13" name="Rectangle 1217"/>
            <p:cNvSpPr>
              <a:spLocks noChangeArrowheads="1"/>
            </p:cNvSpPr>
            <p:nvPr/>
          </p:nvSpPr>
          <p:spPr bwMode="auto">
            <a:xfrm>
              <a:off x="2157" y="1998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614" name="Rectangle 1218"/>
            <p:cNvSpPr>
              <a:spLocks noChangeArrowheads="1"/>
            </p:cNvSpPr>
            <p:nvPr/>
          </p:nvSpPr>
          <p:spPr bwMode="auto">
            <a:xfrm>
              <a:off x="2211" y="1998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15" name="Rectangle 1219"/>
            <p:cNvSpPr>
              <a:spLocks noChangeArrowheads="1"/>
            </p:cNvSpPr>
            <p:nvPr/>
          </p:nvSpPr>
          <p:spPr bwMode="auto">
            <a:xfrm>
              <a:off x="2436" y="1998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616" name="Rectangle 1220"/>
            <p:cNvSpPr>
              <a:spLocks noChangeArrowheads="1"/>
            </p:cNvSpPr>
            <p:nvPr/>
          </p:nvSpPr>
          <p:spPr bwMode="auto">
            <a:xfrm>
              <a:off x="2497" y="1998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17" name="Rectangle 1221"/>
            <p:cNvSpPr>
              <a:spLocks noChangeArrowheads="1"/>
            </p:cNvSpPr>
            <p:nvPr/>
          </p:nvSpPr>
          <p:spPr bwMode="auto">
            <a:xfrm>
              <a:off x="2719" y="1998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618" name="Rectangle 1222"/>
            <p:cNvSpPr>
              <a:spLocks noChangeArrowheads="1"/>
            </p:cNvSpPr>
            <p:nvPr/>
          </p:nvSpPr>
          <p:spPr bwMode="auto">
            <a:xfrm>
              <a:off x="2773" y="1998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19" name="Rectangle 1223"/>
            <p:cNvSpPr>
              <a:spLocks noChangeArrowheads="1"/>
            </p:cNvSpPr>
            <p:nvPr/>
          </p:nvSpPr>
          <p:spPr bwMode="auto">
            <a:xfrm>
              <a:off x="2994" y="1998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20" name="Rectangle 1224"/>
            <p:cNvSpPr>
              <a:spLocks noChangeArrowheads="1"/>
            </p:cNvSpPr>
            <p:nvPr/>
          </p:nvSpPr>
          <p:spPr bwMode="auto">
            <a:xfrm>
              <a:off x="3270" y="1998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21" name="Line 1226"/>
            <p:cNvSpPr>
              <a:spLocks noChangeShapeType="1"/>
            </p:cNvSpPr>
            <p:nvPr/>
          </p:nvSpPr>
          <p:spPr bwMode="auto">
            <a:xfrm>
              <a:off x="2086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22" name="Rectangle 1227"/>
            <p:cNvSpPr>
              <a:spLocks noChangeArrowheads="1"/>
            </p:cNvSpPr>
            <p:nvPr/>
          </p:nvSpPr>
          <p:spPr bwMode="auto">
            <a:xfrm>
              <a:off x="2087" y="199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23" name="Line 1228"/>
            <p:cNvSpPr>
              <a:spLocks noChangeShapeType="1"/>
            </p:cNvSpPr>
            <p:nvPr/>
          </p:nvSpPr>
          <p:spPr bwMode="auto">
            <a:xfrm>
              <a:off x="2087" y="199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24" name="Line 1229"/>
            <p:cNvSpPr>
              <a:spLocks noChangeShapeType="1"/>
            </p:cNvSpPr>
            <p:nvPr/>
          </p:nvSpPr>
          <p:spPr bwMode="auto">
            <a:xfrm>
              <a:off x="2087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25" name="Rectangle 1230"/>
            <p:cNvSpPr>
              <a:spLocks noChangeArrowheads="1"/>
            </p:cNvSpPr>
            <p:nvPr/>
          </p:nvSpPr>
          <p:spPr bwMode="auto">
            <a:xfrm>
              <a:off x="2093" y="1991"/>
              <a:ext cx="27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26" name="Line 1231"/>
            <p:cNvSpPr>
              <a:spLocks noChangeShapeType="1"/>
            </p:cNvSpPr>
            <p:nvPr/>
          </p:nvSpPr>
          <p:spPr bwMode="auto">
            <a:xfrm>
              <a:off x="2093" y="1991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27" name="Rectangle 1232"/>
            <p:cNvSpPr>
              <a:spLocks noChangeArrowheads="1"/>
            </p:cNvSpPr>
            <p:nvPr/>
          </p:nvSpPr>
          <p:spPr bwMode="auto">
            <a:xfrm>
              <a:off x="2365" y="199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28" name="Line 1233"/>
            <p:cNvSpPr>
              <a:spLocks noChangeShapeType="1"/>
            </p:cNvSpPr>
            <p:nvPr/>
          </p:nvSpPr>
          <p:spPr bwMode="auto">
            <a:xfrm>
              <a:off x="2365" y="199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29" name="Line 1234"/>
            <p:cNvSpPr>
              <a:spLocks noChangeShapeType="1"/>
            </p:cNvSpPr>
            <p:nvPr/>
          </p:nvSpPr>
          <p:spPr bwMode="auto">
            <a:xfrm>
              <a:off x="2365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30" name="Rectangle 1236"/>
            <p:cNvSpPr>
              <a:spLocks noChangeArrowheads="1"/>
            </p:cNvSpPr>
            <p:nvPr/>
          </p:nvSpPr>
          <p:spPr bwMode="auto">
            <a:xfrm>
              <a:off x="2367" y="1991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31" name="Line 1237"/>
            <p:cNvSpPr>
              <a:spLocks noChangeShapeType="1"/>
            </p:cNvSpPr>
            <p:nvPr/>
          </p:nvSpPr>
          <p:spPr bwMode="auto">
            <a:xfrm>
              <a:off x="2367" y="1991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32" name="Line 1238"/>
            <p:cNvSpPr>
              <a:spLocks noChangeShapeType="1"/>
            </p:cNvSpPr>
            <p:nvPr/>
          </p:nvSpPr>
          <p:spPr bwMode="auto">
            <a:xfrm>
              <a:off x="2367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33" name="Rectangle 1239"/>
            <p:cNvSpPr>
              <a:spLocks noChangeArrowheads="1"/>
            </p:cNvSpPr>
            <p:nvPr/>
          </p:nvSpPr>
          <p:spPr bwMode="auto">
            <a:xfrm>
              <a:off x="2372" y="1991"/>
              <a:ext cx="27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34" name="Line 1240"/>
            <p:cNvSpPr>
              <a:spLocks noChangeShapeType="1"/>
            </p:cNvSpPr>
            <p:nvPr/>
          </p:nvSpPr>
          <p:spPr bwMode="auto">
            <a:xfrm>
              <a:off x="2372" y="1991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35" name="Rectangle 1241"/>
            <p:cNvSpPr>
              <a:spLocks noChangeArrowheads="1"/>
            </p:cNvSpPr>
            <p:nvPr/>
          </p:nvSpPr>
          <p:spPr bwMode="auto">
            <a:xfrm>
              <a:off x="2649" y="1991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36" name="Line 1242"/>
            <p:cNvSpPr>
              <a:spLocks noChangeShapeType="1"/>
            </p:cNvSpPr>
            <p:nvPr/>
          </p:nvSpPr>
          <p:spPr bwMode="auto">
            <a:xfrm>
              <a:off x="2649" y="1991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37" name="Line 1243"/>
            <p:cNvSpPr>
              <a:spLocks noChangeShapeType="1"/>
            </p:cNvSpPr>
            <p:nvPr/>
          </p:nvSpPr>
          <p:spPr bwMode="auto">
            <a:xfrm>
              <a:off x="2649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38" name="Rectangle 1244"/>
            <p:cNvSpPr>
              <a:spLocks noChangeArrowheads="1"/>
            </p:cNvSpPr>
            <p:nvPr/>
          </p:nvSpPr>
          <p:spPr bwMode="auto">
            <a:xfrm>
              <a:off x="2650" y="199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39" name="Line 1245"/>
            <p:cNvSpPr>
              <a:spLocks noChangeShapeType="1"/>
            </p:cNvSpPr>
            <p:nvPr/>
          </p:nvSpPr>
          <p:spPr bwMode="auto">
            <a:xfrm>
              <a:off x="2650" y="199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40" name="Line 1246"/>
            <p:cNvSpPr>
              <a:spLocks noChangeShapeType="1"/>
            </p:cNvSpPr>
            <p:nvPr/>
          </p:nvSpPr>
          <p:spPr bwMode="auto">
            <a:xfrm>
              <a:off x="2650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41" name="Rectangle 1247"/>
            <p:cNvSpPr>
              <a:spLocks noChangeArrowheads="1"/>
            </p:cNvSpPr>
            <p:nvPr/>
          </p:nvSpPr>
          <p:spPr bwMode="auto">
            <a:xfrm>
              <a:off x="2656" y="1991"/>
              <a:ext cx="26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42" name="Line 1248"/>
            <p:cNvSpPr>
              <a:spLocks noChangeShapeType="1"/>
            </p:cNvSpPr>
            <p:nvPr/>
          </p:nvSpPr>
          <p:spPr bwMode="auto">
            <a:xfrm>
              <a:off x="2656" y="1991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43" name="Rectangle 1249"/>
            <p:cNvSpPr>
              <a:spLocks noChangeArrowheads="1"/>
            </p:cNvSpPr>
            <p:nvPr/>
          </p:nvSpPr>
          <p:spPr bwMode="auto">
            <a:xfrm>
              <a:off x="2923" y="199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44" name="Line 1250"/>
            <p:cNvSpPr>
              <a:spLocks noChangeShapeType="1"/>
            </p:cNvSpPr>
            <p:nvPr/>
          </p:nvSpPr>
          <p:spPr bwMode="auto">
            <a:xfrm>
              <a:off x="2923" y="199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45" name="Line 1251"/>
            <p:cNvSpPr>
              <a:spLocks noChangeShapeType="1"/>
            </p:cNvSpPr>
            <p:nvPr/>
          </p:nvSpPr>
          <p:spPr bwMode="auto">
            <a:xfrm>
              <a:off x="2923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46" name="Rectangle 1252"/>
            <p:cNvSpPr>
              <a:spLocks noChangeArrowheads="1"/>
            </p:cNvSpPr>
            <p:nvPr/>
          </p:nvSpPr>
          <p:spPr bwMode="auto">
            <a:xfrm>
              <a:off x="2925" y="199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47" name="Line 1253"/>
            <p:cNvSpPr>
              <a:spLocks noChangeShapeType="1"/>
            </p:cNvSpPr>
            <p:nvPr/>
          </p:nvSpPr>
          <p:spPr bwMode="auto">
            <a:xfrm>
              <a:off x="2925" y="199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48" name="Line 1254"/>
            <p:cNvSpPr>
              <a:spLocks noChangeShapeType="1"/>
            </p:cNvSpPr>
            <p:nvPr/>
          </p:nvSpPr>
          <p:spPr bwMode="auto">
            <a:xfrm>
              <a:off x="2925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49" name="Rectangle 1255"/>
            <p:cNvSpPr>
              <a:spLocks noChangeArrowheads="1"/>
            </p:cNvSpPr>
            <p:nvPr/>
          </p:nvSpPr>
          <p:spPr bwMode="auto">
            <a:xfrm>
              <a:off x="2931" y="1991"/>
              <a:ext cx="26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50" name="Line 1256"/>
            <p:cNvSpPr>
              <a:spLocks noChangeShapeType="1"/>
            </p:cNvSpPr>
            <p:nvPr/>
          </p:nvSpPr>
          <p:spPr bwMode="auto">
            <a:xfrm>
              <a:off x="2931" y="1991"/>
              <a:ext cx="26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51" name="Rectangle 1257"/>
            <p:cNvSpPr>
              <a:spLocks noChangeArrowheads="1"/>
            </p:cNvSpPr>
            <p:nvPr/>
          </p:nvSpPr>
          <p:spPr bwMode="auto">
            <a:xfrm>
              <a:off x="3201" y="199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52" name="Line 1258"/>
            <p:cNvSpPr>
              <a:spLocks noChangeShapeType="1"/>
            </p:cNvSpPr>
            <p:nvPr/>
          </p:nvSpPr>
          <p:spPr bwMode="auto">
            <a:xfrm>
              <a:off x="3201" y="199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53" name="Line 1259"/>
            <p:cNvSpPr>
              <a:spLocks noChangeShapeType="1"/>
            </p:cNvSpPr>
            <p:nvPr/>
          </p:nvSpPr>
          <p:spPr bwMode="auto">
            <a:xfrm>
              <a:off x="3201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54" name="Rectangle 1260"/>
            <p:cNvSpPr>
              <a:spLocks noChangeArrowheads="1"/>
            </p:cNvSpPr>
            <p:nvPr/>
          </p:nvSpPr>
          <p:spPr bwMode="auto">
            <a:xfrm>
              <a:off x="3201" y="199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55" name="Line 1261"/>
            <p:cNvSpPr>
              <a:spLocks noChangeShapeType="1"/>
            </p:cNvSpPr>
            <p:nvPr/>
          </p:nvSpPr>
          <p:spPr bwMode="auto">
            <a:xfrm>
              <a:off x="3201" y="199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56" name="Line 1262"/>
            <p:cNvSpPr>
              <a:spLocks noChangeShapeType="1"/>
            </p:cNvSpPr>
            <p:nvPr/>
          </p:nvSpPr>
          <p:spPr bwMode="auto">
            <a:xfrm>
              <a:off x="3201" y="199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57" name="Rectangle 1263"/>
            <p:cNvSpPr>
              <a:spLocks noChangeArrowheads="1"/>
            </p:cNvSpPr>
            <p:nvPr/>
          </p:nvSpPr>
          <p:spPr bwMode="auto">
            <a:xfrm>
              <a:off x="3207" y="1991"/>
              <a:ext cx="15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58" name="Line 1264"/>
            <p:cNvSpPr>
              <a:spLocks noChangeShapeType="1"/>
            </p:cNvSpPr>
            <p:nvPr/>
          </p:nvSpPr>
          <p:spPr bwMode="auto">
            <a:xfrm>
              <a:off x="3207" y="1991"/>
              <a:ext cx="15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59" name="Rectangle 1265"/>
            <p:cNvSpPr>
              <a:spLocks noChangeArrowheads="1"/>
            </p:cNvSpPr>
            <p:nvPr/>
          </p:nvSpPr>
          <p:spPr bwMode="auto">
            <a:xfrm>
              <a:off x="2087" y="1997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60" name="Line 1266"/>
            <p:cNvSpPr>
              <a:spLocks noChangeShapeType="1"/>
            </p:cNvSpPr>
            <p:nvPr/>
          </p:nvSpPr>
          <p:spPr bwMode="auto">
            <a:xfrm>
              <a:off x="2087" y="1997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61" name="Rectangle 1267"/>
            <p:cNvSpPr>
              <a:spLocks noChangeArrowheads="1"/>
            </p:cNvSpPr>
            <p:nvPr/>
          </p:nvSpPr>
          <p:spPr bwMode="auto">
            <a:xfrm>
              <a:off x="2367" y="1997"/>
              <a:ext cx="5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62" name="Line 1268"/>
            <p:cNvSpPr>
              <a:spLocks noChangeShapeType="1"/>
            </p:cNvSpPr>
            <p:nvPr/>
          </p:nvSpPr>
          <p:spPr bwMode="auto">
            <a:xfrm>
              <a:off x="2367" y="1997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63" name="Rectangle 1269"/>
            <p:cNvSpPr>
              <a:spLocks noChangeArrowheads="1"/>
            </p:cNvSpPr>
            <p:nvPr/>
          </p:nvSpPr>
          <p:spPr bwMode="auto">
            <a:xfrm>
              <a:off x="2650" y="1997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64" name="Line 1270"/>
            <p:cNvSpPr>
              <a:spLocks noChangeShapeType="1"/>
            </p:cNvSpPr>
            <p:nvPr/>
          </p:nvSpPr>
          <p:spPr bwMode="auto">
            <a:xfrm>
              <a:off x="2650" y="1997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65" name="Rectangle 1271"/>
            <p:cNvSpPr>
              <a:spLocks noChangeArrowheads="1"/>
            </p:cNvSpPr>
            <p:nvPr/>
          </p:nvSpPr>
          <p:spPr bwMode="auto">
            <a:xfrm>
              <a:off x="2925" y="1997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66" name="Line 1272"/>
            <p:cNvSpPr>
              <a:spLocks noChangeShapeType="1"/>
            </p:cNvSpPr>
            <p:nvPr/>
          </p:nvSpPr>
          <p:spPr bwMode="auto">
            <a:xfrm>
              <a:off x="2925" y="1997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67" name="Rectangle 1273"/>
            <p:cNvSpPr>
              <a:spLocks noChangeArrowheads="1"/>
            </p:cNvSpPr>
            <p:nvPr/>
          </p:nvSpPr>
          <p:spPr bwMode="auto">
            <a:xfrm>
              <a:off x="3201" y="1997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68" name="Line 1274"/>
            <p:cNvSpPr>
              <a:spLocks noChangeShapeType="1"/>
            </p:cNvSpPr>
            <p:nvPr/>
          </p:nvSpPr>
          <p:spPr bwMode="auto">
            <a:xfrm>
              <a:off x="3201" y="1997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69" name="Rectangle 1275"/>
            <p:cNvSpPr>
              <a:spLocks noChangeArrowheads="1"/>
            </p:cNvSpPr>
            <p:nvPr/>
          </p:nvSpPr>
          <p:spPr bwMode="auto">
            <a:xfrm>
              <a:off x="2157" y="214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70" name="Rectangle 1276"/>
            <p:cNvSpPr>
              <a:spLocks noChangeArrowheads="1"/>
            </p:cNvSpPr>
            <p:nvPr/>
          </p:nvSpPr>
          <p:spPr bwMode="auto">
            <a:xfrm>
              <a:off x="2436" y="214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71" name="Rectangle 1277"/>
            <p:cNvSpPr>
              <a:spLocks noChangeArrowheads="1"/>
            </p:cNvSpPr>
            <p:nvPr/>
          </p:nvSpPr>
          <p:spPr bwMode="auto">
            <a:xfrm>
              <a:off x="2719" y="214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72" name="Rectangle 1278"/>
            <p:cNvSpPr>
              <a:spLocks noChangeArrowheads="1"/>
            </p:cNvSpPr>
            <p:nvPr/>
          </p:nvSpPr>
          <p:spPr bwMode="auto">
            <a:xfrm>
              <a:off x="2994" y="214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73" name="Rectangle 1279"/>
            <p:cNvSpPr>
              <a:spLocks noChangeArrowheads="1"/>
            </p:cNvSpPr>
            <p:nvPr/>
          </p:nvSpPr>
          <p:spPr bwMode="auto">
            <a:xfrm>
              <a:off x="3270" y="214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674" name="Line 1281"/>
            <p:cNvSpPr>
              <a:spLocks noChangeShapeType="1"/>
            </p:cNvSpPr>
            <p:nvPr/>
          </p:nvSpPr>
          <p:spPr bwMode="auto">
            <a:xfrm>
              <a:off x="2086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75" name="Rectangle 1282"/>
            <p:cNvSpPr>
              <a:spLocks noChangeArrowheads="1"/>
            </p:cNvSpPr>
            <p:nvPr/>
          </p:nvSpPr>
          <p:spPr bwMode="auto">
            <a:xfrm>
              <a:off x="2087" y="2138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76" name="Line 1283"/>
            <p:cNvSpPr>
              <a:spLocks noChangeShapeType="1"/>
            </p:cNvSpPr>
            <p:nvPr/>
          </p:nvSpPr>
          <p:spPr bwMode="auto">
            <a:xfrm>
              <a:off x="2087" y="213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77" name="Line 1284"/>
            <p:cNvSpPr>
              <a:spLocks noChangeShapeType="1"/>
            </p:cNvSpPr>
            <p:nvPr/>
          </p:nvSpPr>
          <p:spPr bwMode="auto">
            <a:xfrm>
              <a:off x="2087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78" name="Rectangle 1285"/>
            <p:cNvSpPr>
              <a:spLocks noChangeArrowheads="1"/>
            </p:cNvSpPr>
            <p:nvPr/>
          </p:nvSpPr>
          <p:spPr bwMode="auto">
            <a:xfrm>
              <a:off x="2093" y="2138"/>
              <a:ext cx="272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79" name="Line 1286"/>
            <p:cNvSpPr>
              <a:spLocks noChangeShapeType="1"/>
            </p:cNvSpPr>
            <p:nvPr/>
          </p:nvSpPr>
          <p:spPr bwMode="auto">
            <a:xfrm>
              <a:off x="2093" y="2138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80" name="Rectangle 1287"/>
            <p:cNvSpPr>
              <a:spLocks noChangeArrowheads="1"/>
            </p:cNvSpPr>
            <p:nvPr/>
          </p:nvSpPr>
          <p:spPr bwMode="auto">
            <a:xfrm>
              <a:off x="2365" y="2138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81" name="Line 1288"/>
            <p:cNvSpPr>
              <a:spLocks noChangeShapeType="1"/>
            </p:cNvSpPr>
            <p:nvPr/>
          </p:nvSpPr>
          <p:spPr bwMode="auto">
            <a:xfrm>
              <a:off x="2365" y="213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82" name="Line 1289"/>
            <p:cNvSpPr>
              <a:spLocks noChangeShapeType="1"/>
            </p:cNvSpPr>
            <p:nvPr/>
          </p:nvSpPr>
          <p:spPr bwMode="auto">
            <a:xfrm>
              <a:off x="2365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83" name="Rectangle 1290"/>
            <p:cNvSpPr>
              <a:spLocks noChangeArrowheads="1"/>
            </p:cNvSpPr>
            <p:nvPr/>
          </p:nvSpPr>
          <p:spPr bwMode="auto">
            <a:xfrm>
              <a:off x="2367" y="2138"/>
              <a:ext cx="5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84" name="Line 1291"/>
            <p:cNvSpPr>
              <a:spLocks noChangeShapeType="1"/>
            </p:cNvSpPr>
            <p:nvPr/>
          </p:nvSpPr>
          <p:spPr bwMode="auto">
            <a:xfrm>
              <a:off x="2367" y="2138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85" name="Line 1292"/>
            <p:cNvSpPr>
              <a:spLocks noChangeShapeType="1"/>
            </p:cNvSpPr>
            <p:nvPr/>
          </p:nvSpPr>
          <p:spPr bwMode="auto">
            <a:xfrm>
              <a:off x="2367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86" name="Rectangle 1293"/>
            <p:cNvSpPr>
              <a:spLocks noChangeArrowheads="1"/>
            </p:cNvSpPr>
            <p:nvPr/>
          </p:nvSpPr>
          <p:spPr bwMode="auto">
            <a:xfrm>
              <a:off x="2372" y="2138"/>
              <a:ext cx="27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87" name="Line 1294"/>
            <p:cNvSpPr>
              <a:spLocks noChangeShapeType="1"/>
            </p:cNvSpPr>
            <p:nvPr/>
          </p:nvSpPr>
          <p:spPr bwMode="auto">
            <a:xfrm>
              <a:off x="2372" y="2138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88" name="Rectangle 1295"/>
            <p:cNvSpPr>
              <a:spLocks noChangeArrowheads="1"/>
            </p:cNvSpPr>
            <p:nvPr/>
          </p:nvSpPr>
          <p:spPr bwMode="auto">
            <a:xfrm>
              <a:off x="2649" y="2138"/>
              <a:ext cx="5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89" name="Line 1296"/>
            <p:cNvSpPr>
              <a:spLocks noChangeShapeType="1"/>
            </p:cNvSpPr>
            <p:nvPr/>
          </p:nvSpPr>
          <p:spPr bwMode="auto">
            <a:xfrm>
              <a:off x="2649" y="2138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0" name="Line 1297"/>
            <p:cNvSpPr>
              <a:spLocks noChangeShapeType="1"/>
            </p:cNvSpPr>
            <p:nvPr/>
          </p:nvSpPr>
          <p:spPr bwMode="auto">
            <a:xfrm>
              <a:off x="2649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1" name="Rectangle 1298"/>
            <p:cNvSpPr>
              <a:spLocks noChangeArrowheads="1"/>
            </p:cNvSpPr>
            <p:nvPr/>
          </p:nvSpPr>
          <p:spPr bwMode="auto">
            <a:xfrm>
              <a:off x="2650" y="2138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92" name="Line 1299"/>
            <p:cNvSpPr>
              <a:spLocks noChangeShapeType="1"/>
            </p:cNvSpPr>
            <p:nvPr/>
          </p:nvSpPr>
          <p:spPr bwMode="auto">
            <a:xfrm>
              <a:off x="2650" y="213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3" name="Line 1300"/>
            <p:cNvSpPr>
              <a:spLocks noChangeShapeType="1"/>
            </p:cNvSpPr>
            <p:nvPr/>
          </p:nvSpPr>
          <p:spPr bwMode="auto">
            <a:xfrm>
              <a:off x="2650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4" name="Rectangle 1301"/>
            <p:cNvSpPr>
              <a:spLocks noChangeArrowheads="1"/>
            </p:cNvSpPr>
            <p:nvPr/>
          </p:nvSpPr>
          <p:spPr bwMode="auto">
            <a:xfrm>
              <a:off x="2656" y="2138"/>
              <a:ext cx="26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95" name="Line 1302"/>
            <p:cNvSpPr>
              <a:spLocks noChangeShapeType="1"/>
            </p:cNvSpPr>
            <p:nvPr/>
          </p:nvSpPr>
          <p:spPr bwMode="auto">
            <a:xfrm>
              <a:off x="2656" y="2138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6" name="Rectangle 1303"/>
            <p:cNvSpPr>
              <a:spLocks noChangeArrowheads="1"/>
            </p:cNvSpPr>
            <p:nvPr/>
          </p:nvSpPr>
          <p:spPr bwMode="auto">
            <a:xfrm>
              <a:off x="2923" y="2138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97" name="Line 1304"/>
            <p:cNvSpPr>
              <a:spLocks noChangeShapeType="1"/>
            </p:cNvSpPr>
            <p:nvPr/>
          </p:nvSpPr>
          <p:spPr bwMode="auto">
            <a:xfrm>
              <a:off x="2923" y="213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8" name="Line 1305"/>
            <p:cNvSpPr>
              <a:spLocks noChangeShapeType="1"/>
            </p:cNvSpPr>
            <p:nvPr/>
          </p:nvSpPr>
          <p:spPr bwMode="auto">
            <a:xfrm>
              <a:off x="2923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99" name="Rectangle 1306"/>
            <p:cNvSpPr>
              <a:spLocks noChangeArrowheads="1"/>
            </p:cNvSpPr>
            <p:nvPr/>
          </p:nvSpPr>
          <p:spPr bwMode="auto">
            <a:xfrm>
              <a:off x="2925" y="2138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00" name="Line 1307"/>
            <p:cNvSpPr>
              <a:spLocks noChangeShapeType="1"/>
            </p:cNvSpPr>
            <p:nvPr/>
          </p:nvSpPr>
          <p:spPr bwMode="auto">
            <a:xfrm>
              <a:off x="2925" y="213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1" name="Line 1308"/>
            <p:cNvSpPr>
              <a:spLocks noChangeShapeType="1"/>
            </p:cNvSpPr>
            <p:nvPr/>
          </p:nvSpPr>
          <p:spPr bwMode="auto">
            <a:xfrm>
              <a:off x="2925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2" name="Rectangle 1309"/>
            <p:cNvSpPr>
              <a:spLocks noChangeArrowheads="1"/>
            </p:cNvSpPr>
            <p:nvPr/>
          </p:nvSpPr>
          <p:spPr bwMode="auto">
            <a:xfrm>
              <a:off x="2931" y="2138"/>
              <a:ext cx="268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03" name="Line 1310"/>
            <p:cNvSpPr>
              <a:spLocks noChangeShapeType="1"/>
            </p:cNvSpPr>
            <p:nvPr/>
          </p:nvSpPr>
          <p:spPr bwMode="auto">
            <a:xfrm>
              <a:off x="2931" y="2138"/>
              <a:ext cx="26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4" name="Rectangle 1311"/>
            <p:cNvSpPr>
              <a:spLocks noChangeArrowheads="1"/>
            </p:cNvSpPr>
            <p:nvPr/>
          </p:nvSpPr>
          <p:spPr bwMode="auto">
            <a:xfrm>
              <a:off x="3201" y="2138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05" name="Line 1312"/>
            <p:cNvSpPr>
              <a:spLocks noChangeShapeType="1"/>
            </p:cNvSpPr>
            <p:nvPr/>
          </p:nvSpPr>
          <p:spPr bwMode="auto">
            <a:xfrm>
              <a:off x="3201" y="213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6" name="Line 1313"/>
            <p:cNvSpPr>
              <a:spLocks noChangeShapeType="1"/>
            </p:cNvSpPr>
            <p:nvPr/>
          </p:nvSpPr>
          <p:spPr bwMode="auto">
            <a:xfrm>
              <a:off x="3201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7" name="Rectangle 1314"/>
            <p:cNvSpPr>
              <a:spLocks noChangeArrowheads="1"/>
            </p:cNvSpPr>
            <p:nvPr/>
          </p:nvSpPr>
          <p:spPr bwMode="auto">
            <a:xfrm>
              <a:off x="3201" y="2138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08" name="Line 1315"/>
            <p:cNvSpPr>
              <a:spLocks noChangeShapeType="1"/>
            </p:cNvSpPr>
            <p:nvPr/>
          </p:nvSpPr>
          <p:spPr bwMode="auto">
            <a:xfrm>
              <a:off x="3201" y="213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09" name="Line 1316"/>
            <p:cNvSpPr>
              <a:spLocks noChangeShapeType="1"/>
            </p:cNvSpPr>
            <p:nvPr/>
          </p:nvSpPr>
          <p:spPr bwMode="auto">
            <a:xfrm>
              <a:off x="3201" y="2138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10" name="Rectangle 1317"/>
            <p:cNvSpPr>
              <a:spLocks noChangeArrowheads="1"/>
            </p:cNvSpPr>
            <p:nvPr/>
          </p:nvSpPr>
          <p:spPr bwMode="auto">
            <a:xfrm>
              <a:off x="3207" y="2138"/>
              <a:ext cx="15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11" name="Line 1318"/>
            <p:cNvSpPr>
              <a:spLocks noChangeShapeType="1"/>
            </p:cNvSpPr>
            <p:nvPr/>
          </p:nvSpPr>
          <p:spPr bwMode="auto">
            <a:xfrm>
              <a:off x="3207" y="2138"/>
              <a:ext cx="15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12" name="Rectangle 1320"/>
            <p:cNvSpPr>
              <a:spLocks noChangeArrowheads="1"/>
            </p:cNvSpPr>
            <p:nvPr/>
          </p:nvSpPr>
          <p:spPr bwMode="auto">
            <a:xfrm>
              <a:off x="2448" y="2262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713" name="Rectangle 1321"/>
            <p:cNvSpPr>
              <a:spLocks noChangeArrowheads="1"/>
            </p:cNvSpPr>
            <p:nvPr/>
          </p:nvSpPr>
          <p:spPr bwMode="auto">
            <a:xfrm>
              <a:off x="2509" y="2319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14" name="Rectangle 1322"/>
            <p:cNvSpPr>
              <a:spLocks noChangeArrowheads="1"/>
            </p:cNvSpPr>
            <p:nvPr/>
          </p:nvSpPr>
          <p:spPr bwMode="auto">
            <a:xfrm>
              <a:off x="2549" y="226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15" name="Rectangle 1323"/>
            <p:cNvSpPr>
              <a:spLocks noChangeArrowheads="1"/>
            </p:cNvSpPr>
            <p:nvPr/>
          </p:nvSpPr>
          <p:spPr bwMode="auto">
            <a:xfrm>
              <a:off x="2719" y="229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16" name="Rectangle 1324"/>
            <p:cNvSpPr>
              <a:spLocks noChangeArrowheads="1"/>
            </p:cNvSpPr>
            <p:nvPr/>
          </p:nvSpPr>
          <p:spPr bwMode="auto">
            <a:xfrm>
              <a:off x="2994" y="229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17" name="Rectangle 1325"/>
            <p:cNvSpPr>
              <a:spLocks noChangeArrowheads="1"/>
            </p:cNvSpPr>
            <p:nvPr/>
          </p:nvSpPr>
          <p:spPr bwMode="auto">
            <a:xfrm>
              <a:off x="3270" y="229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718" name="Rectangle 1332"/>
            <p:cNvSpPr>
              <a:spLocks noChangeArrowheads="1"/>
            </p:cNvSpPr>
            <p:nvPr/>
          </p:nvSpPr>
          <p:spPr bwMode="auto">
            <a:xfrm>
              <a:off x="2372" y="2284"/>
              <a:ext cx="27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19" name="Line 1333"/>
            <p:cNvSpPr>
              <a:spLocks noChangeShapeType="1"/>
            </p:cNvSpPr>
            <p:nvPr/>
          </p:nvSpPr>
          <p:spPr bwMode="auto">
            <a:xfrm>
              <a:off x="2372" y="2284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20" name="Rectangle 1334"/>
            <p:cNvSpPr>
              <a:spLocks noChangeArrowheads="1"/>
            </p:cNvSpPr>
            <p:nvPr/>
          </p:nvSpPr>
          <p:spPr bwMode="auto">
            <a:xfrm>
              <a:off x="2649" y="2284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21" name="Line 1335"/>
            <p:cNvSpPr>
              <a:spLocks noChangeShapeType="1"/>
            </p:cNvSpPr>
            <p:nvPr/>
          </p:nvSpPr>
          <p:spPr bwMode="auto">
            <a:xfrm>
              <a:off x="2649" y="2284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22" name="Line 1336"/>
            <p:cNvSpPr>
              <a:spLocks noChangeShapeType="1"/>
            </p:cNvSpPr>
            <p:nvPr/>
          </p:nvSpPr>
          <p:spPr bwMode="auto">
            <a:xfrm>
              <a:off x="2649" y="228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23" name="Rectangle 1337"/>
            <p:cNvSpPr>
              <a:spLocks noChangeArrowheads="1"/>
            </p:cNvSpPr>
            <p:nvPr/>
          </p:nvSpPr>
          <p:spPr bwMode="auto">
            <a:xfrm>
              <a:off x="2650" y="228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24" name="Line 1338"/>
            <p:cNvSpPr>
              <a:spLocks noChangeShapeType="1"/>
            </p:cNvSpPr>
            <p:nvPr/>
          </p:nvSpPr>
          <p:spPr bwMode="auto">
            <a:xfrm>
              <a:off x="2650" y="228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25" name="Line 1339"/>
            <p:cNvSpPr>
              <a:spLocks noChangeShapeType="1"/>
            </p:cNvSpPr>
            <p:nvPr/>
          </p:nvSpPr>
          <p:spPr bwMode="auto">
            <a:xfrm>
              <a:off x="2650" y="228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26" name="Rectangle 1340"/>
            <p:cNvSpPr>
              <a:spLocks noChangeArrowheads="1"/>
            </p:cNvSpPr>
            <p:nvPr/>
          </p:nvSpPr>
          <p:spPr bwMode="auto">
            <a:xfrm>
              <a:off x="2650" y="2284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27" name="Line 1341"/>
            <p:cNvSpPr>
              <a:spLocks noChangeShapeType="1"/>
            </p:cNvSpPr>
            <p:nvPr/>
          </p:nvSpPr>
          <p:spPr bwMode="auto">
            <a:xfrm>
              <a:off x="2650" y="2284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28" name="Line 1342"/>
            <p:cNvSpPr>
              <a:spLocks noChangeShapeType="1"/>
            </p:cNvSpPr>
            <p:nvPr/>
          </p:nvSpPr>
          <p:spPr bwMode="auto">
            <a:xfrm>
              <a:off x="2650" y="2284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29" name="Line 1344"/>
            <p:cNvSpPr>
              <a:spLocks noChangeShapeType="1"/>
            </p:cNvSpPr>
            <p:nvPr/>
          </p:nvSpPr>
          <p:spPr bwMode="auto">
            <a:xfrm>
              <a:off x="2368" y="2283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30" name="Rectangle 1345"/>
            <p:cNvSpPr>
              <a:spLocks noChangeArrowheads="1"/>
            </p:cNvSpPr>
            <p:nvPr/>
          </p:nvSpPr>
          <p:spPr bwMode="auto">
            <a:xfrm>
              <a:off x="2650" y="2290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31" name="Line 1346"/>
            <p:cNvSpPr>
              <a:spLocks noChangeShapeType="1"/>
            </p:cNvSpPr>
            <p:nvPr/>
          </p:nvSpPr>
          <p:spPr bwMode="auto">
            <a:xfrm>
              <a:off x="2650" y="2290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32" name="Rectangle 1358"/>
            <p:cNvSpPr>
              <a:spLocks noChangeArrowheads="1"/>
            </p:cNvSpPr>
            <p:nvPr/>
          </p:nvSpPr>
          <p:spPr bwMode="auto">
            <a:xfrm>
              <a:off x="2372" y="2431"/>
              <a:ext cx="27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33" name="Line 1359"/>
            <p:cNvSpPr>
              <a:spLocks noChangeShapeType="1"/>
            </p:cNvSpPr>
            <p:nvPr/>
          </p:nvSpPr>
          <p:spPr bwMode="auto">
            <a:xfrm>
              <a:off x="2372" y="2431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34" name="Rectangle 1360"/>
            <p:cNvSpPr>
              <a:spLocks noChangeArrowheads="1"/>
            </p:cNvSpPr>
            <p:nvPr/>
          </p:nvSpPr>
          <p:spPr bwMode="auto">
            <a:xfrm>
              <a:off x="2649" y="2431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35" name="Line 1361"/>
            <p:cNvSpPr>
              <a:spLocks noChangeShapeType="1"/>
            </p:cNvSpPr>
            <p:nvPr/>
          </p:nvSpPr>
          <p:spPr bwMode="auto">
            <a:xfrm>
              <a:off x="2649" y="2431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36" name="Line 1362"/>
            <p:cNvSpPr>
              <a:spLocks noChangeShapeType="1"/>
            </p:cNvSpPr>
            <p:nvPr/>
          </p:nvSpPr>
          <p:spPr bwMode="auto">
            <a:xfrm>
              <a:off x="2649" y="243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37" name="Rectangle 1363"/>
            <p:cNvSpPr>
              <a:spLocks noChangeArrowheads="1"/>
            </p:cNvSpPr>
            <p:nvPr/>
          </p:nvSpPr>
          <p:spPr bwMode="auto">
            <a:xfrm>
              <a:off x="2650" y="243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38" name="Line 1364"/>
            <p:cNvSpPr>
              <a:spLocks noChangeShapeType="1"/>
            </p:cNvSpPr>
            <p:nvPr/>
          </p:nvSpPr>
          <p:spPr bwMode="auto">
            <a:xfrm>
              <a:off x="2650" y="243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39" name="Line 1365"/>
            <p:cNvSpPr>
              <a:spLocks noChangeShapeType="1"/>
            </p:cNvSpPr>
            <p:nvPr/>
          </p:nvSpPr>
          <p:spPr bwMode="auto">
            <a:xfrm>
              <a:off x="2650" y="243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40" name="Rectangle 1366"/>
            <p:cNvSpPr>
              <a:spLocks noChangeArrowheads="1"/>
            </p:cNvSpPr>
            <p:nvPr/>
          </p:nvSpPr>
          <p:spPr bwMode="auto">
            <a:xfrm>
              <a:off x="2650" y="243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741" name="Line 1367"/>
            <p:cNvSpPr>
              <a:spLocks noChangeShapeType="1"/>
            </p:cNvSpPr>
            <p:nvPr/>
          </p:nvSpPr>
          <p:spPr bwMode="auto">
            <a:xfrm>
              <a:off x="2650" y="243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42" name="Line 1368"/>
            <p:cNvSpPr>
              <a:spLocks noChangeShapeType="1"/>
            </p:cNvSpPr>
            <p:nvPr/>
          </p:nvSpPr>
          <p:spPr bwMode="auto">
            <a:xfrm>
              <a:off x="2650" y="243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6" name="Rectangle 1377"/>
          <p:cNvSpPr>
            <a:spLocks noChangeArrowheads="1"/>
          </p:cNvSpPr>
          <p:nvPr/>
        </p:nvSpPr>
        <p:spPr bwMode="auto">
          <a:xfrm>
            <a:off x="3311525" y="4092575"/>
            <a:ext cx="1588" cy="95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12317" name="Rectangle 1431"/>
          <p:cNvSpPr>
            <a:spLocks noChangeArrowheads="1"/>
          </p:cNvSpPr>
          <p:nvPr/>
        </p:nvSpPr>
        <p:spPr bwMode="auto">
          <a:xfrm>
            <a:off x="3311525" y="4325938"/>
            <a:ext cx="1588" cy="7937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grpSp>
        <p:nvGrpSpPr>
          <p:cNvPr id="6" name="Group 1671"/>
          <p:cNvGrpSpPr>
            <a:grpSpLocks/>
          </p:cNvGrpSpPr>
          <p:nvPr/>
        </p:nvGrpSpPr>
        <p:grpSpPr bwMode="auto">
          <a:xfrm>
            <a:off x="3311525" y="4092575"/>
            <a:ext cx="2028825" cy="701675"/>
            <a:chOff x="2086" y="2578"/>
            <a:chExt cx="1278" cy="442"/>
          </a:xfrm>
        </p:grpSpPr>
        <p:sp>
          <p:nvSpPr>
            <p:cNvPr id="12470" name="Line 1030"/>
            <p:cNvSpPr>
              <a:spLocks noChangeShapeType="1"/>
            </p:cNvSpPr>
            <p:nvPr/>
          </p:nvSpPr>
          <p:spPr bwMode="auto">
            <a:xfrm flipV="1">
              <a:off x="2784" y="273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71" name="Rectangle 1369"/>
            <p:cNvSpPr>
              <a:spLocks noChangeArrowheads="1"/>
            </p:cNvSpPr>
            <p:nvPr/>
          </p:nvSpPr>
          <p:spPr bwMode="auto">
            <a:xfrm>
              <a:off x="2157" y="2585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472" name="Rectangle 1370"/>
            <p:cNvSpPr>
              <a:spLocks noChangeArrowheads="1"/>
            </p:cNvSpPr>
            <p:nvPr/>
          </p:nvSpPr>
          <p:spPr bwMode="auto">
            <a:xfrm>
              <a:off x="2211" y="258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73" name="Rectangle 1371"/>
            <p:cNvSpPr>
              <a:spLocks noChangeArrowheads="1"/>
            </p:cNvSpPr>
            <p:nvPr/>
          </p:nvSpPr>
          <p:spPr bwMode="auto">
            <a:xfrm>
              <a:off x="2436" y="2585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474" name="Rectangle 1372"/>
            <p:cNvSpPr>
              <a:spLocks noChangeArrowheads="1"/>
            </p:cNvSpPr>
            <p:nvPr/>
          </p:nvSpPr>
          <p:spPr bwMode="auto">
            <a:xfrm>
              <a:off x="2497" y="258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75" name="Rectangle 1373"/>
            <p:cNvSpPr>
              <a:spLocks noChangeArrowheads="1"/>
            </p:cNvSpPr>
            <p:nvPr/>
          </p:nvSpPr>
          <p:spPr bwMode="auto">
            <a:xfrm>
              <a:off x="2719" y="2585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476" name="Rectangle 1374"/>
            <p:cNvSpPr>
              <a:spLocks noChangeArrowheads="1"/>
            </p:cNvSpPr>
            <p:nvPr/>
          </p:nvSpPr>
          <p:spPr bwMode="auto">
            <a:xfrm>
              <a:off x="2773" y="258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77" name="Rectangle 1375"/>
            <p:cNvSpPr>
              <a:spLocks noChangeArrowheads="1"/>
            </p:cNvSpPr>
            <p:nvPr/>
          </p:nvSpPr>
          <p:spPr bwMode="auto">
            <a:xfrm>
              <a:off x="2994" y="258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78" name="Rectangle 1376"/>
            <p:cNvSpPr>
              <a:spLocks noChangeArrowheads="1"/>
            </p:cNvSpPr>
            <p:nvPr/>
          </p:nvSpPr>
          <p:spPr bwMode="auto">
            <a:xfrm>
              <a:off x="3270" y="258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79" name="Line 1378"/>
            <p:cNvSpPr>
              <a:spLocks noChangeShapeType="1"/>
            </p:cNvSpPr>
            <p:nvPr/>
          </p:nvSpPr>
          <p:spPr bwMode="auto">
            <a:xfrm>
              <a:off x="2086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0" name="Rectangle 1379"/>
            <p:cNvSpPr>
              <a:spLocks noChangeArrowheads="1"/>
            </p:cNvSpPr>
            <p:nvPr/>
          </p:nvSpPr>
          <p:spPr bwMode="auto">
            <a:xfrm>
              <a:off x="2087" y="257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81" name="Line 1380"/>
            <p:cNvSpPr>
              <a:spLocks noChangeShapeType="1"/>
            </p:cNvSpPr>
            <p:nvPr/>
          </p:nvSpPr>
          <p:spPr bwMode="auto">
            <a:xfrm>
              <a:off x="2087" y="257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2" name="Line 1381"/>
            <p:cNvSpPr>
              <a:spLocks noChangeShapeType="1"/>
            </p:cNvSpPr>
            <p:nvPr/>
          </p:nvSpPr>
          <p:spPr bwMode="auto">
            <a:xfrm>
              <a:off x="2087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3" name="Rectangle 1382"/>
            <p:cNvSpPr>
              <a:spLocks noChangeArrowheads="1"/>
            </p:cNvSpPr>
            <p:nvPr/>
          </p:nvSpPr>
          <p:spPr bwMode="auto">
            <a:xfrm>
              <a:off x="2093" y="2578"/>
              <a:ext cx="27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84" name="Line 1383"/>
            <p:cNvSpPr>
              <a:spLocks noChangeShapeType="1"/>
            </p:cNvSpPr>
            <p:nvPr/>
          </p:nvSpPr>
          <p:spPr bwMode="auto">
            <a:xfrm>
              <a:off x="2093" y="2578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5" name="Rectangle 1384"/>
            <p:cNvSpPr>
              <a:spLocks noChangeArrowheads="1"/>
            </p:cNvSpPr>
            <p:nvPr/>
          </p:nvSpPr>
          <p:spPr bwMode="auto">
            <a:xfrm>
              <a:off x="2365" y="257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86" name="Line 1385"/>
            <p:cNvSpPr>
              <a:spLocks noChangeShapeType="1"/>
            </p:cNvSpPr>
            <p:nvPr/>
          </p:nvSpPr>
          <p:spPr bwMode="auto">
            <a:xfrm>
              <a:off x="2365" y="257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7" name="Line 1386"/>
            <p:cNvSpPr>
              <a:spLocks noChangeShapeType="1"/>
            </p:cNvSpPr>
            <p:nvPr/>
          </p:nvSpPr>
          <p:spPr bwMode="auto">
            <a:xfrm>
              <a:off x="2365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88" name="Rectangle 1387"/>
            <p:cNvSpPr>
              <a:spLocks noChangeArrowheads="1"/>
            </p:cNvSpPr>
            <p:nvPr/>
          </p:nvSpPr>
          <p:spPr bwMode="auto">
            <a:xfrm>
              <a:off x="2367" y="2578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89" name="Line 1388"/>
            <p:cNvSpPr>
              <a:spLocks noChangeShapeType="1"/>
            </p:cNvSpPr>
            <p:nvPr/>
          </p:nvSpPr>
          <p:spPr bwMode="auto">
            <a:xfrm>
              <a:off x="2367" y="2578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0" name="Line 1389"/>
            <p:cNvSpPr>
              <a:spLocks noChangeShapeType="1"/>
            </p:cNvSpPr>
            <p:nvPr/>
          </p:nvSpPr>
          <p:spPr bwMode="auto">
            <a:xfrm>
              <a:off x="2367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1" name="Rectangle 1390"/>
            <p:cNvSpPr>
              <a:spLocks noChangeArrowheads="1"/>
            </p:cNvSpPr>
            <p:nvPr/>
          </p:nvSpPr>
          <p:spPr bwMode="auto">
            <a:xfrm>
              <a:off x="2372" y="2578"/>
              <a:ext cx="27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92" name="Line 1391"/>
            <p:cNvSpPr>
              <a:spLocks noChangeShapeType="1"/>
            </p:cNvSpPr>
            <p:nvPr/>
          </p:nvSpPr>
          <p:spPr bwMode="auto">
            <a:xfrm>
              <a:off x="2372" y="2578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3" name="Rectangle 1392"/>
            <p:cNvSpPr>
              <a:spLocks noChangeArrowheads="1"/>
            </p:cNvSpPr>
            <p:nvPr/>
          </p:nvSpPr>
          <p:spPr bwMode="auto">
            <a:xfrm>
              <a:off x="2649" y="2578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94" name="Line 1393"/>
            <p:cNvSpPr>
              <a:spLocks noChangeShapeType="1"/>
            </p:cNvSpPr>
            <p:nvPr/>
          </p:nvSpPr>
          <p:spPr bwMode="auto">
            <a:xfrm>
              <a:off x="2649" y="2578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5" name="Line 1394"/>
            <p:cNvSpPr>
              <a:spLocks noChangeShapeType="1"/>
            </p:cNvSpPr>
            <p:nvPr/>
          </p:nvSpPr>
          <p:spPr bwMode="auto">
            <a:xfrm>
              <a:off x="2649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6" name="Rectangle 1395"/>
            <p:cNvSpPr>
              <a:spLocks noChangeArrowheads="1"/>
            </p:cNvSpPr>
            <p:nvPr/>
          </p:nvSpPr>
          <p:spPr bwMode="auto">
            <a:xfrm>
              <a:off x="2650" y="257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97" name="Line 1396"/>
            <p:cNvSpPr>
              <a:spLocks noChangeShapeType="1"/>
            </p:cNvSpPr>
            <p:nvPr/>
          </p:nvSpPr>
          <p:spPr bwMode="auto">
            <a:xfrm>
              <a:off x="2650" y="257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8" name="Line 1397"/>
            <p:cNvSpPr>
              <a:spLocks noChangeShapeType="1"/>
            </p:cNvSpPr>
            <p:nvPr/>
          </p:nvSpPr>
          <p:spPr bwMode="auto">
            <a:xfrm>
              <a:off x="2650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99" name="Rectangle 1398"/>
            <p:cNvSpPr>
              <a:spLocks noChangeArrowheads="1"/>
            </p:cNvSpPr>
            <p:nvPr/>
          </p:nvSpPr>
          <p:spPr bwMode="auto">
            <a:xfrm>
              <a:off x="2656" y="2578"/>
              <a:ext cx="26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00" name="Line 1399"/>
            <p:cNvSpPr>
              <a:spLocks noChangeShapeType="1"/>
            </p:cNvSpPr>
            <p:nvPr/>
          </p:nvSpPr>
          <p:spPr bwMode="auto">
            <a:xfrm>
              <a:off x="2656" y="2578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1" name="Rectangle 1400"/>
            <p:cNvSpPr>
              <a:spLocks noChangeArrowheads="1"/>
            </p:cNvSpPr>
            <p:nvPr/>
          </p:nvSpPr>
          <p:spPr bwMode="auto">
            <a:xfrm>
              <a:off x="2923" y="257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02" name="Line 1401"/>
            <p:cNvSpPr>
              <a:spLocks noChangeShapeType="1"/>
            </p:cNvSpPr>
            <p:nvPr/>
          </p:nvSpPr>
          <p:spPr bwMode="auto">
            <a:xfrm>
              <a:off x="2923" y="257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3" name="Line 1402"/>
            <p:cNvSpPr>
              <a:spLocks noChangeShapeType="1"/>
            </p:cNvSpPr>
            <p:nvPr/>
          </p:nvSpPr>
          <p:spPr bwMode="auto">
            <a:xfrm>
              <a:off x="2923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4" name="Rectangle 1403"/>
            <p:cNvSpPr>
              <a:spLocks noChangeArrowheads="1"/>
            </p:cNvSpPr>
            <p:nvPr/>
          </p:nvSpPr>
          <p:spPr bwMode="auto">
            <a:xfrm>
              <a:off x="2925" y="257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05" name="Line 1404"/>
            <p:cNvSpPr>
              <a:spLocks noChangeShapeType="1"/>
            </p:cNvSpPr>
            <p:nvPr/>
          </p:nvSpPr>
          <p:spPr bwMode="auto">
            <a:xfrm>
              <a:off x="2925" y="257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6" name="Line 1405"/>
            <p:cNvSpPr>
              <a:spLocks noChangeShapeType="1"/>
            </p:cNvSpPr>
            <p:nvPr/>
          </p:nvSpPr>
          <p:spPr bwMode="auto">
            <a:xfrm>
              <a:off x="2925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7" name="Rectangle 1406"/>
            <p:cNvSpPr>
              <a:spLocks noChangeArrowheads="1"/>
            </p:cNvSpPr>
            <p:nvPr/>
          </p:nvSpPr>
          <p:spPr bwMode="auto">
            <a:xfrm>
              <a:off x="2931" y="2578"/>
              <a:ext cx="26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08" name="Line 1407"/>
            <p:cNvSpPr>
              <a:spLocks noChangeShapeType="1"/>
            </p:cNvSpPr>
            <p:nvPr/>
          </p:nvSpPr>
          <p:spPr bwMode="auto">
            <a:xfrm>
              <a:off x="2931" y="2578"/>
              <a:ext cx="26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09" name="Rectangle 1408"/>
            <p:cNvSpPr>
              <a:spLocks noChangeArrowheads="1"/>
            </p:cNvSpPr>
            <p:nvPr/>
          </p:nvSpPr>
          <p:spPr bwMode="auto">
            <a:xfrm>
              <a:off x="3201" y="257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10" name="Line 1409"/>
            <p:cNvSpPr>
              <a:spLocks noChangeShapeType="1"/>
            </p:cNvSpPr>
            <p:nvPr/>
          </p:nvSpPr>
          <p:spPr bwMode="auto">
            <a:xfrm>
              <a:off x="3201" y="257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1" name="Line 1410"/>
            <p:cNvSpPr>
              <a:spLocks noChangeShapeType="1"/>
            </p:cNvSpPr>
            <p:nvPr/>
          </p:nvSpPr>
          <p:spPr bwMode="auto">
            <a:xfrm>
              <a:off x="3201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2" name="Rectangle 1411"/>
            <p:cNvSpPr>
              <a:spLocks noChangeArrowheads="1"/>
            </p:cNvSpPr>
            <p:nvPr/>
          </p:nvSpPr>
          <p:spPr bwMode="auto">
            <a:xfrm>
              <a:off x="3201" y="257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13" name="Line 1412"/>
            <p:cNvSpPr>
              <a:spLocks noChangeShapeType="1"/>
            </p:cNvSpPr>
            <p:nvPr/>
          </p:nvSpPr>
          <p:spPr bwMode="auto">
            <a:xfrm>
              <a:off x="3201" y="257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4" name="Line 1413"/>
            <p:cNvSpPr>
              <a:spLocks noChangeShapeType="1"/>
            </p:cNvSpPr>
            <p:nvPr/>
          </p:nvSpPr>
          <p:spPr bwMode="auto">
            <a:xfrm>
              <a:off x="3201" y="257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5" name="Rectangle 1414"/>
            <p:cNvSpPr>
              <a:spLocks noChangeArrowheads="1"/>
            </p:cNvSpPr>
            <p:nvPr/>
          </p:nvSpPr>
          <p:spPr bwMode="auto">
            <a:xfrm>
              <a:off x="3207" y="2578"/>
              <a:ext cx="15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16" name="Line 1415"/>
            <p:cNvSpPr>
              <a:spLocks noChangeShapeType="1"/>
            </p:cNvSpPr>
            <p:nvPr/>
          </p:nvSpPr>
          <p:spPr bwMode="auto">
            <a:xfrm>
              <a:off x="3207" y="2578"/>
              <a:ext cx="15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7" name="Rectangle 1416"/>
            <p:cNvSpPr>
              <a:spLocks noChangeArrowheads="1"/>
            </p:cNvSpPr>
            <p:nvPr/>
          </p:nvSpPr>
          <p:spPr bwMode="auto">
            <a:xfrm>
              <a:off x="2087" y="2584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18" name="Line 1417"/>
            <p:cNvSpPr>
              <a:spLocks noChangeShapeType="1"/>
            </p:cNvSpPr>
            <p:nvPr/>
          </p:nvSpPr>
          <p:spPr bwMode="auto">
            <a:xfrm>
              <a:off x="2087" y="2584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19" name="Rectangle 1418"/>
            <p:cNvSpPr>
              <a:spLocks noChangeArrowheads="1"/>
            </p:cNvSpPr>
            <p:nvPr/>
          </p:nvSpPr>
          <p:spPr bwMode="auto">
            <a:xfrm>
              <a:off x="2367" y="2584"/>
              <a:ext cx="5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20" name="Line 1419"/>
            <p:cNvSpPr>
              <a:spLocks noChangeShapeType="1"/>
            </p:cNvSpPr>
            <p:nvPr/>
          </p:nvSpPr>
          <p:spPr bwMode="auto">
            <a:xfrm>
              <a:off x="2367" y="2584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1" name="Rectangle 1420"/>
            <p:cNvSpPr>
              <a:spLocks noChangeArrowheads="1"/>
            </p:cNvSpPr>
            <p:nvPr/>
          </p:nvSpPr>
          <p:spPr bwMode="auto">
            <a:xfrm>
              <a:off x="2650" y="2584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22" name="Line 1421"/>
            <p:cNvSpPr>
              <a:spLocks noChangeShapeType="1"/>
            </p:cNvSpPr>
            <p:nvPr/>
          </p:nvSpPr>
          <p:spPr bwMode="auto">
            <a:xfrm>
              <a:off x="2650" y="2584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3" name="Rectangle 1422"/>
            <p:cNvSpPr>
              <a:spLocks noChangeArrowheads="1"/>
            </p:cNvSpPr>
            <p:nvPr/>
          </p:nvSpPr>
          <p:spPr bwMode="auto">
            <a:xfrm>
              <a:off x="2925" y="2584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24" name="Line 1423"/>
            <p:cNvSpPr>
              <a:spLocks noChangeShapeType="1"/>
            </p:cNvSpPr>
            <p:nvPr/>
          </p:nvSpPr>
          <p:spPr bwMode="auto">
            <a:xfrm>
              <a:off x="2925" y="2584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5" name="Rectangle 1424"/>
            <p:cNvSpPr>
              <a:spLocks noChangeArrowheads="1"/>
            </p:cNvSpPr>
            <p:nvPr/>
          </p:nvSpPr>
          <p:spPr bwMode="auto">
            <a:xfrm>
              <a:off x="3201" y="2584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26" name="Line 1425"/>
            <p:cNvSpPr>
              <a:spLocks noChangeShapeType="1"/>
            </p:cNvSpPr>
            <p:nvPr/>
          </p:nvSpPr>
          <p:spPr bwMode="auto">
            <a:xfrm>
              <a:off x="3201" y="2584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27" name="Rectangle 1426"/>
            <p:cNvSpPr>
              <a:spLocks noChangeArrowheads="1"/>
            </p:cNvSpPr>
            <p:nvPr/>
          </p:nvSpPr>
          <p:spPr bwMode="auto">
            <a:xfrm>
              <a:off x="2157" y="273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528" name="Rectangle 1427"/>
            <p:cNvSpPr>
              <a:spLocks noChangeArrowheads="1"/>
            </p:cNvSpPr>
            <p:nvPr/>
          </p:nvSpPr>
          <p:spPr bwMode="auto">
            <a:xfrm>
              <a:off x="2436" y="273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529" name="Rectangle 1428"/>
            <p:cNvSpPr>
              <a:spLocks noChangeArrowheads="1"/>
            </p:cNvSpPr>
            <p:nvPr/>
          </p:nvSpPr>
          <p:spPr bwMode="auto">
            <a:xfrm>
              <a:off x="2719" y="273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530" name="Rectangle 1429"/>
            <p:cNvSpPr>
              <a:spLocks noChangeArrowheads="1"/>
            </p:cNvSpPr>
            <p:nvPr/>
          </p:nvSpPr>
          <p:spPr bwMode="auto">
            <a:xfrm>
              <a:off x="2994" y="273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531" name="Rectangle 1430"/>
            <p:cNvSpPr>
              <a:spLocks noChangeArrowheads="1"/>
            </p:cNvSpPr>
            <p:nvPr/>
          </p:nvSpPr>
          <p:spPr bwMode="auto">
            <a:xfrm>
              <a:off x="3270" y="273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532" name="Line 1432"/>
            <p:cNvSpPr>
              <a:spLocks noChangeShapeType="1"/>
            </p:cNvSpPr>
            <p:nvPr/>
          </p:nvSpPr>
          <p:spPr bwMode="auto">
            <a:xfrm>
              <a:off x="2086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3" name="Rectangle 1433"/>
            <p:cNvSpPr>
              <a:spLocks noChangeArrowheads="1"/>
            </p:cNvSpPr>
            <p:nvPr/>
          </p:nvSpPr>
          <p:spPr bwMode="auto">
            <a:xfrm>
              <a:off x="2087" y="2725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34" name="Line 1434"/>
            <p:cNvSpPr>
              <a:spLocks noChangeShapeType="1"/>
            </p:cNvSpPr>
            <p:nvPr/>
          </p:nvSpPr>
          <p:spPr bwMode="auto">
            <a:xfrm>
              <a:off x="2087" y="272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5" name="Line 1435"/>
            <p:cNvSpPr>
              <a:spLocks noChangeShapeType="1"/>
            </p:cNvSpPr>
            <p:nvPr/>
          </p:nvSpPr>
          <p:spPr bwMode="auto">
            <a:xfrm>
              <a:off x="2087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6" name="Rectangle 1437"/>
            <p:cNvSpPr>
              <a:spLocks noChangeArrowheads="1"/>
            </p:cNvSpPr>
            <p:nvPr/>
          </p:nvSpPr>
          <p:spPr bwMode="auto">
            <a:xfrm>
              <a:off x="2093" y="2725"/>
              <a:ext cx="272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37" name="Line 1438"/>
            <p:cNvSpPr>
              <a:spLocks noChangeShapeType="1"/>
            </p:cNvSpPr>
            <p:nvPr/>
          </p:nvSpPr>
          <p:spPr bwMode="auto">
            <a:xfrm>
              <a:off x="2093" y="2725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38" name="Rectangle 1439"/>
            <p:cNvSpPr>
              <a:spLocks noChangeArrowheads="1"/>
            </p:cNvSpPr>
            <p:nvPr/>
          </p:nvSpPr>
          <p:spPr bwMode="auto">
            <a:xfrm>
              <a:off x="2365" y="2725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39" name="Line 1440"/>
            <p:cNvSpPr>
              <a:spLocks noChangeShapeType="1"/>
            </p:cNvSpPr>
            <p:nvPr/>
          </p:nvSpPr>
          <p:spPr bwMode="auto">
            <a:xfrm>
              <a:off x="2365" y="272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0" name="Line 1441"/>
            <p:cNvSpPr>
              <a:spLocks noChangeShapeType="1"/>
            </p:cNvSpPr>
            <p:nvPr/>
          </p:nvSpPr>
          <p:spPr bwMode="auto">
            <a:xfrm>
              <a:off x="2365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1" name="Rectangle 1442"/>
            <p:cNvSpPr>
              <a:spLocks noChangeArrowheads="1"/>
            </p:cNvSpPr>
            <p:nvPr/>
          </p:nvSpPr>
          <p:spPr bwMode="auto">
            <a:xfrm>
              <a:off x="2367" y="2725"/>
              <a:ext cx="5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42" name="Line 1443"/>
            <p:cNvSpPr>
              <a:spLocks noChangeShapeType="1"/>
            </p:cNvSpPr>
            <p:nvPr/>
          </p:nvSpPr>
          <p:spPr bwMode="auto">
            <a:xfrm>
              <a:off x="2367" y="272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3" name="Line 1444"/>
            <p:cNvSpPr>
              <a:spLocks noChangeShapeType="1"/>
            </p:cNvSpPr>
            <p:nvPr/>
          </p:nvSpPr>
          <p:spPr bwMode="auto">
            <a:xfrm>
              <a:off x="2367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4" name="Rectangle 1445"/>
            <p:cNvSpPr>
              <a:spLocks noChangeArrowheads="1"/>
            </p:cNvSpPr>
            <p:nvPr/>
          </p:nvSpPr>
          <p:spPr bwMode="auto">
            <a:xfrm>
              <a:off x="2372" y="2725"/>
              <a:ext cx="27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45" name="Line 1446"/>
            <p:cNvSpPr>
              <a:spLocks noChangeShapeType="1"/>
            </p:cNvSpPr>
            <p:nvPr/>
          </p:nvSpPr>
          <p:spPr bwMode="auto">
            <a:xfrm>
              <a:off x="2372" y="2725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6" name="Rectangle 1447"/>
            <p:cNvSpPr>
              <a:spLocks noChangeArrowheads="1"/>
            </p:cNvSpPr>
            <p:nvPr/>
          </p:nvSpPr>
          <p:spPr bwMode="auto">
            <a:xfrm>
              <a:off x="2649" y="2725"/>
              <a:ext cx="5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47" name="Line 1448"/>
            <p:cNvSpPr>
              <a:spLocks noChangeShapeType="1"/>
            </p:cNvSpPr>
            <p:nvPr/>
          </p:nvSpPr>
          <p:spPr bwMode="auto">
            <a:xfrm>
              <a:off x="2649" y="272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8" name="Line 1449"/>
            <p:cNvSpPr>
              <a:spLocks noChangeShapeType="1"/>
            </p:cNvSpPr>
            <p:nvPr/>
          </p:nvSpPr>
          <p:spPr bwMode="auto">
            <a:xfrm>
              <a:off x="2649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49" name="Rectangle 1450"/>
            <p:cNvSpPr>
              <a:spLocks noChangeArrowheads="1"/>
            </p:cNvSpPr>
            <p:nvPr/>
          </p:nvSpPr>
          <p:spPr bwMode="auto">
            <a:xfrm>
              <a:off x="2650" y="2725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50" name="Line 1451"/>
            <p:cNvSpPr>
              <a:spLocks noChangeShapeType="1"/>
            </p:cNvSpPr>
            <p:nvPr/>
          </p:nvSpPr>
          <p:spPr bwMode="auto">
            <a:xfrm>
              <a:off x="2650" y="272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1" name="Line 1452"/>
            <p:cNvSpPr>
              <a:spLocks noChangeShapeType="1"/>
            </p:cNvSpPr>
            <p:nvPr/>
          </p:nvSpPr>
          <p:spPr bwMode="auto">
            <a:xfrm>
              <a:off x="2650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2" name="Rectangle 1453"/>
            <p:cNvSpPr>
              <a:spLocks noChangeArrowheads="1"/>
            </p:cNvSpPr>
            <p:nvPr/>
          </p:nvSpPr>
          <p:spPr bwMode="auto">
            <a:xfrm>
              <a:off x="2656" y="2725"/>
              <a:ext cx="26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53" name="Line 1454"/>
            <p:cNvSpPr>
              <a:spLocks noChangeShapeType="1"/>
            </p:cNvSpPr>
            <p:nvPr/>
          </p:nvSpPr>
          <p:spPr bwMode="auto">
            <a:xfrm>
              <a:off x="2656" y="2725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4" name="Rectangle 1455"/>
            <p:cNvSpPr>
              <a:spLocks noChangeArrowheads="1"/>
            </p:cNvSpPr>
            <p:nvPr/>
          </p:nvSpPr>
          <p:spPr bwMode="auto">
            <a:xfrm>
              <a:off x="2923" y="2725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55" name="Line 1456"/>
            <p:cNvSpPr>
              <a:spLocks noChangeShapeType="1"/>
            </p:cNvSpPr>
            <p:nvPr/>
          </p:nvSpPr>
          <p:spPr bwMode="auto">
            <a:xfrm>
              <a:off x="2923" y="272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6" name="Line 1457"/>
            <p:cNvSpPr>
              <a:spLocks noChangeShapeType="1"/>
            </p:cNvSpPr>
            <p:nvPr/>
          </p:nvSpPr>
          <p:spPr bwMode="auto">
            <a:xfrm>
              <a:off x="2923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7" name="Rectangle 1458"/>
            <p:cNvSpPr>
              <a:spLocks noChangeArrowheads="1"/>
            </p:cNvSpPr>
            <p:nvPr/>
          </p:nvSpPr>
          <p:spPr bwMode="auto">
            <a:xfrm>
              <a:off x="2925" y="2725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58" name="Line 1459"/>
            <p:cNvSpPr>
              <a:spLocks noChangeShapeType="1"/>
            </p:cNvSpPr>
            <p:nvPr/>
          </p:nvSpPr>
          <p:spPr bwMode="auto">
            <a:xfrm>
              <a:off x="2925" y="272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59" name="Line 1460"/>
            <p:cNvSpPr>
              <a:spLocks noChangeShapeType="1"/>
            </p:cNvSpPr>
            <p:nvPr/>
          </p:nvSpPr>
          <p:spPr bwMode="auto">
            <a:xfrm>
              <a:off x="2925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0" name="Rectangle 1461"/>
            <p:cNvSpPr>
              <a:spLocks noChangeArrowheads="1"/>
            </p:cNvSpPr>
            <p:nvPr/>
          </p:nvSpPr>
          <p:spPr bwMode="auto">
            <a:xfrm>
              <a:off x="2931" y="2725"/>
              <a:ext cx="268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61" name="Line 1462"/>
            <p:cNvSpPr>
              <a:spLocks noChangeShapeType="1"/>
            </p:cNvSpPr>
            <p:nvPr/>
          </p:nvSpPr>
          <p:spPr bwMode="auto">
            <a:xfrm>
              <a:off x="2931" y="2725"/>
              <a:ext cx="26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2" name="Rectangle 1463"/>
            <p:cNvSpPr>
              <a:spLocks noChangeArrowheads="1"/>
            </p:cNvSpPr>
            <p:nvPr/>
          </p:nvSpPr>
          <p:spPr bwMode="auto">
            <a:xfrm>
              <a:off x="3201" y="2725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63" name="Line 1464"/>
            <p:cNvSpPr>
              <a:spLocks noChangeShapeType="1"/>
            </p:cNvSpPr>
            <p:nvPr/>
          </p:nvSpPr>
          <p:spPr bwMode="auto">
            <a:xfrm>
              <a:off x="3201" y="272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4" name="Line 1465"/>
            <p:cNvSpPr>
              <a:spLocks noChangeShapeType="1"/>
            </p:cNvSpPr>
            <p:nvPr/>
          </p:nvSpPr>
          <p:spPr bwMode="auto">
            <a:xfrm>
              <a:off x="3201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5" name="Rectangle 1466"/>
            <p:cNvSpPr>
              <a:spLocks noChangeArrowheads="1"/>
            </p:cNvSpPr>
            <p:nvPr/>
          </p:nvSpPr>
          <p:spPr bwMode="auto">
            <a:xfrm>
              <a:off x="3201" y="2725"/>
              <a:ext cx="6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66" name="Line 1467"/>
            <p:cNvSpPr>
              <a:spLocks noChangeShapeType="1"/>
            </p:cNvSpPr>
            <p:nvPr/>
          </p:nvSpPr>
          <p:spPr bwMode="auto">
            <a:xfrm>
              <a:off x="3201" y="272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7" name="Line 1468"/>
            <p:cNvSpPr>
              <a:spLocks noChangeShapeType="1"/>
            </p:cNvSpPr>
            <p:nvPr/>
          </p:nvSpPr>
          <p:spPr bwMode="auto">
            <a:xfrm>
              <a:off x="3201" y="2725"/>
              <a:ext cx="1" cy="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68" name="Rectangle 1469"/>
            <p:cNvSpPr>
              <a:spLocks noChangeArrowheads="1"/>
            </p:cNvSpPr>
            <p:nvPr/>
          </p:nvSpPr>
          <p:spPr bwMode="auto">
            <a:xfrm>
              <a:off x="3207" y="2725"/>
              <a:ext cx="157" cy="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69" name="Line 1470"/>
            <p:cNvSpPr>
              <a:spLocks noChangeShapeType="1"/>
            </p:cNvSpPr>
            <p:nvPr/>
          </p:nvSpPr>
          <p:spPr bwMode="auto">
            <a:xfrm>
              <a:off x="3207" y="2725"/>
              <a:ext cx="15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70" name="Rectangle 1473"/>
            <p:cNvSpPr>
              <a:spLocks noChangeArrowheads="1"/>
            </p:cNvSpPr>
            <p:nvPr/>
          </p:nvSpPr>
          <p:spPr bwMode="auto">
            <a:xfrm>
              <a:off x="2719" y="2867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571" name="Rectangle 1474"/>
            <p:cNvSpPr>
              <a:spLocks noChangeArrowheads="1"/>
            </p:cNvSpPr>
            <p:nvPr/>
          </p:nvSpPr>
          <p:spPr bwMode="auto">
            <a:xfrm>
              <a:off x="2781" y="2924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572" name="Rectangle 1475"/>
            <p:cNvSpPr>
              <a:spLocks noChangeArrowheads="1"/>
            </p:cNvSpPr>
            <p:nvPr/>
          </p:nvSpPr>
          <p:spPr bwMode="auto">
            <a:xfrm>
              <a:off x="2820" y="2867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573" name="Rectangle 1476"/>
            <p:cNvSpPr>
              <a:spLocks noChangeArrowheads="1"/>
            </p:cNvSpPr>
            <p:nvPr/>
          </p:nvSpPr>
          <p:spPr bwMode="auto">
            <a:xfrm>
              <a:off x="2994" y="2867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574" name="Rectangle 1478"/>
            <p:cNvSpPr>
              <a:spLocks noChangeArrowheads="1"/>
            </p:cNvSpPr>
            <p:nvPr/>
          </p:nvSpPr>
          <p:spPr bwMode="auto">
            <a:xfrm>
              <a:off x="2650" y="2859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75" name="Line 1479"/>
            <p:cNvSpPr>
              <a:spLocks noChangeShapeType="1"/>
            </p:cNvSpPr>
            <p:nvPr/>
          </p:nvSpPr>
          <p:spPr bwMode="auto">
            <a:xfrm>
              <a:off x="2650" y="285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76" name="Line 1480"/>
            <p:cNvSpPr>
              <a:spLocks noChangeShapeType="1"/>
            </p:cNvSpPr>
            <p:nvPr/>
          </p:nvSpPr>
          <p:spPr bwMode="auto">
            <a:xfrm>
              <a:off x="2650" y="285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77" name="Rectangle 1481"/>
            <p:cNvSpPr>
              <a:spLocks noChangeArrowheads="1"/>
            </p:cNvSpPr>
            <p:nvPr/>
          </p:nvSpPr>
          <p:spPr bwMode="auto">
            <a:xfrm>
              <a:off x="2650" y="2859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78" name="Line 1482"/>
            <p:cNvSpPr>
              <a:spLocks noChangeShapeType="1"/>
            </p:cNvSpPr>
            <p:nvPr/>
          </p:nvSpPr>
          <p:spPr bwMode="auto">
            <a:xfrm>
              <a:off x="2650" y="285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79" name="Line 1483"/>
            <p:cNvSpPr>
              <a:spLocks noChangeShapeType="1"/>
            </p:cNvSpPr>
            <p:nvPr/>
          </p:nvSpPr>
          <p:spPr bwMode="auto">
            <a:xfrm>
              <a:off x="2650" y="285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80" name="Rectangle 1484"/>
            <p:cNvSpPr>
              <a:spLocks noChangeArrowheads="1"/>
            </p:cNvSpPr>
            <p:nvPr/>
          </p:nvSpPr>
          <p:spPr bwMode="auto">
            <a:xfrm>
              <a:off x="2656" y="2859"/>
              <a:ext cx="26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81" name="Line 1485"/>
            <p:cNvSpPr>
              <a:spLocks noChangeShapeType="1"/>
            </p:cNvSpPr>
            <p:nvPr/>
          </p:nvSpPr>
          <p:spPr bwMode="auto">
            <a:xfrm>
              <a:off x="2656" y="2859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82" name="Rectangle 1486"/>
            <p:cNvSpPr>
              <a:spLocks noChangeArrowheads="1"/>
            </p:cNvSpPr>
            <p:nvPr/>
          </p:nvSpPr>
          <p:spPr bwMode="auto">
            <a:xfrm>
              <a:off x="2923" y="2859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83" name="Line 1487"/>
            <p:cNvSpPr>
              <a:spLocks noChangeShapeType="1"/>
            </p:cNvSpPr>
            <p:nvPr/>
          </p:nvSpPr>
          <p:spPr bwMode="auto">
            <a:xfrm>
              <a:off x="2923" y="285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84" name="Line 1488"/>
            <p:cNvSpPr>
              <a:spLocks noChangeShapeType="1"/>
            </p:cNvSpPr>
            <p:nvPr/>
          </p:nvSpPr>
          <p:spPr bwMode="auto">
            <a:xfrm>
              <a:off x="2923" y="285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85" name="Rectangle 1489"/>
            <p:cNvSpPr>
              <a:spLocks noChangeArrowheads="1"/>
            </p:cNvSpPr>
            <p:nvPr/>
          </p:nvSpPr>
          <p:spPr bwMode="auto">
            <a:xfrm>
              <a:off x="2925" y="2859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86" name="Line 1490"/>
            <p:cNvSpPr>
              <a:spLocks noChangeShapeType="1"/>
            </p:cNvSpPr>
            <p:nvPr/>
          </p:nvSpPr>
          <p:spPr bwMode="auto">
            <a:xfrm>
              <a:off x="2925" y="285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87" name="Line 1491"/>
            <p:cNvSpPr>
              <a:spLocks noChangeShapeType="1"/>
            </p:cNvSpPr>
            <p:nvPr/>
          </p:nvSpPr>
          <p:spPr bwMode="auto">
            <a:xfrm>
              <a:off x="2925" y="285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88" name="Rectangle 1492"/>
            <p:cNvSpPr>
              <a:spLocks noChangeArrowheads="1"/>
            </p:cNvSpPr>
            <p:nvPr/>
          </p:nvSpPr>
          <p:spPr bwMode="auto">
            <a:xfrm>
              <a:off x="2925" y="2859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89" name="Line 1493"/>
            <p:cNvSpPr>
              <a:spLocks noChangeShapeType="1"/>
            </p:cNvSpPr>
            <p:nvPr/>
          </p:nvSpPr>
          <p:spPr bwMode="auto">
            <a:xfrm>
              <a:off x="2925" y="285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0" name="Line 1494"/>
            <p:cNvSpPr>
              <a:spLocks noChangeShapeType="1"/>
            </p:cNvSpPr>
            <p:nvPr/>
          </p:nvSpPr>
          <p:spPr bwMode="auto">
            <a:xfrm>
              <a:off x="2925" y="285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1" name="Rectangle 1495"/>
            <p:cNvSpPr>
              <a:spLocks noChangeArrowheads="1"/>
            </p:cNvSpPr>
            <p:nvPr/>
          </p:nvSpPr>
          <p:spPr bwMode="auto">
            <a:xfrm>
              <a:off x="2650" y="2865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92" name="Line 1496"/>
            <p:cNvSpPr>
              <a:spLocks noChangeShapeType="1"/>
            </p:cNvSpPr>
            <p:nvPr/>
          </p:nvSpPr>
          <p:spPr bwMode="auto">
            <a:xfrm>
              <a:off x="2650" y="2865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3" name="Rectangle 1497"/>
            <p:cNvSpPr>
              <a:spLocks noChangeArrowheads="1"/>
            </p:cNvSpPr>
            <p:nvPr/>
          </p:nvSpPr>
          <p:spPr bwMode="auto">
            <a:xfrm>
              <a:off x="2925" y="2865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94" name="Line 1498"/>
            <p:cNvSpPr>
              <a:spLocks noChangeShapeType="1"/>
            </p:cNvSpPr>
            <p:nvPr/>
          </p:nvSpPr>
          <p:spPr bwMode="auto">
            <a:xfrm>
              <a:off x="2925" y="2865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5" name="Rectangle 1504"/>
            <p:cNvSpPr>
              <a:spLocks noChangeArrowheads="1"/>
            </p:cNvSpPr>
            <p:nvPr/>
          </p:nvSpPr>
          <p:spPr bwMode="auto">
            <a:xfrm>
              <a:off x="2650" y="3006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96" name="Line 1505"/>
            <p:cNvSpPr>
              <a:spLocks noChangeShapeType="1"/>
            </p:cNvSpPr>
            <p:nvPr/>
          </p:nvSpPr>
          <p:spPr bwMode="auto">
            <a:xfrm>
              <a:off x="2650" y="300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7" name="Line 1506"/>
            <p:cNvSpPr>
              <a:spLocks noChangeShapeType="1"/>
            </p:cNvSpPr>
            <p:nvPr/>
          </p:nvSpPr>
          <p:spPr bwMode="auto">
            <a:xfrm>
              <a:off x="2650" y="3006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98" name="Rectangle 1507"/>
            <p:cNvSpPr>
              <a:spLocks noChangeArrowheads="1"/>
            </p:cNvSpPr>
            <p:nvPr/>
          </p:nvSpPr>
          <p:spPr bwMode="auto">
            <a:xfrm>
              <a:off x="2650" y="3006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599" name="Line 1508"/>
            <p:cNvSpPr>
              <a:spLocks noChangeShapeType="1"/>
            </p:cNvSpPr>
            <p:nvPr/>
          </p:nvSpPr>
          <p:spPr bwMode="auto">
            <a:xfrm>
              <a:off x="2650" y="300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0" name="Line 1509"/>
            <p:cNvSpPr>
              <a:spLocks noChangeShapeType="1"/>
            </p:cNvSpPr>
            <p:nvPr/>
          </p:nvSpPr>
          <p:spPr bwMode="auto">
            <a:xfrm>
              <a:off x="2650" y="3006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1" name="Rectangle 1510"/>
            <p:cNvSpPr>
              <a:spLocks noChangeArrowheads="1"/>
            </p:cNvSpPr>
            <p:nvPr/>
          </p:nvSpPr>
          <p:spPr bwMode="auto">
            <a:xfrm>
              <a:off x="2656" y="3006"/>
              <a:ext cx="26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02" name="Line 1511"/>
            <p:cNvSpPr>
              <a:spLocks noChangeShapeType="1"/>
            </p:cNvSpPr>
            <p:nvPr/>
          </p:nvSpPr>
          <p:spPr bwMode="auto">
            <a:xfrm>
              <a:off x="2656" y="3006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3" name="Rectangle 1512"/>
            <p:cNvSpPr>
              <a:spLocks noChangeArrowheads="1"/>
            </p:cNvSpPr>
            <p:nvPr/>
          </p:nvSpPr>
          <p:spPr bwMode="auto">
            <a:xfrm>
              <a:off x="2923" y="3006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04" name="Line 1513"/>
            <p:cNvSpPr>
              <a:spLocks noChangeShapeType="1"/>
            </p:cNvSpPr>
            <p:nvPr/>
          </p:nvSpPr>
          <p:spPr bwMode="auto">
            <a:xfrm>
              <a:off x="2923" y="300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5" name="Line 1514"/>
            <p:cNvSpPr>
              <a:spLocks noChangeShapeType="1"/>
            </p:cNvSpPr>
            <p:nvPr/>
          </p:nvSpPr>
          <p:spPr bwMode="auto">
            <a:xfrm>
              <a:off x="2923" y="3006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6" name="Rectangle 1515"/>
            <p:cNvSpPr>
              <a:spLocks noChangeArrowheads="1"/>
            </p:cNvSpPr>
            <p:nvPr/>
          </p:nvSpPr>
          <p:spPr bwMode="auto">
            <a:xfrm>
              <a:off x="2925" y="3006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07" name="Line 1516"/>
            <p:cNvSpPr>
              <a:spLocks noChangeShapeType="1"/>
            </p:cNvSpPr>
            <p:nvPr/>
          </p:nvSpPr>
          <p:spPr bwMode="auto">
            <a:xfrm>
              <a:off x="2925" y="300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8" name="Line 1517"/>
            <p:cNvSpPr>
              <a:spLocks noChangeShapeType="1"/>
            </p:cNvSpPr>
            <p:nvPr/>
          </p:nvSpPr>
          <p:spPr bwMode="auto">
            <a:xfrm>
              <a:off x="2925" y="3006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09" name="Rectangle 1518"/>
            <p:cNvSpPr>
              <a:spLocks noChangeArrowheads="1"/>
            </p:cNvSpPr>
            <p:nvPr/>
          </p:nvSpPr>
          <p:spPr bwMode="auto">
            <a:xfrm>
              <a:off x="2925" y="3006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610" name="Line 1519"/>
            <p:cNvSpPr>
              <a:spLocks noChangeShapeType="1"/>
            </p:cNvSpPr>
            <p:nvPr/>
          </p:nvSpPr>
          <p:spPr bwMode="auto">
            <a:xfrm>
              <a:off x="2925" y="3006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11" name="Line 1520"/>
            <p:cNvSpPr>
              <a:spLocks noChangeShapeType="1"/>
            </p:cNvSpPr>
            <p:nvPr/>
          </p:nvSpPr>
          <p:spPr bwMode="auto">
            <a:xfrm>
              <a:off x="2925" y="3006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9" name="Rectangle 1529"/>
          <p:cNvSpPr>
            <a:spLocks noChangeArrowheads="1"/>
          </p:cNvSpPr>
          <p:nvPr/>
        </p:nvSpPr>
        <p:spPr bwMode="auto">
          <a:xfrm>
            <a:off x="3311525" y="5024438"/>
            <a:ext cx="1588" cy="95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12320" name="Rectangle 1583"/>
          <p:cNvSpPr>
            <a:spLocks noChangeArrowheads="1"/>
          </p:cNvSpPr>
          <p:nvPr/>
        </p:nvSpPr>
        <p:spPr bwMode="auto">
          <a:xfrm>
            <a:off x="3311525" y="5257800"/>
            <a:ext cx="1588" cy="9525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grpSp>
        <p:nvGrpSpPr>
          <p:cNvPr id="7" name="Group 1672"/>
          <p:cNvGrpSpPr>
            <a:grpSpLocks/>
          </p:cNvGrpSpPr>
          <p:nvPr/>
        </p:nvGrpSpPr>
        <p:grpSpPr bwMode="auto">
          <a:xfrm>
            <a:off x="3311525" y="4802188"/>
            <a:ext cx="2028825" cy="1162050"/>
            <a:chOff x="2086" y="3025"/>
            <a:chExt cx="1278" cy="732"/>
          </a:xfrm>
        </p:grpSpPr>
        <p:sp>
          <p:nvSpPr>
            <p:cNvPr id="12322" name="Line 1031"/>
            <p:cNvSpPr>
              <a:spLocks noChangeShapeType="1"/>
            </p:cNvSpPr>
            <p:nvPr/>
          </p:nvSpPr>
          <p:spPr bwMode="auto">
            <a:xfrm flipV="1">
              <a:off x="3066" y="333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1499"/>
            <p:cNvSpPr>
              <a:spLocks noChangeArrowheads="1"/>
            </p:cNvSpPr>
            <p:nvPr/>
          </p:nvSpPr>
          <p:spPr bwMode="auto">
            <a:xfrm>
              <a:off x="2157" y="30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24" name="Rectangle 1500"/>
            <p:cNvSpPr>
              <a:spLocks noChangeArrowheads="1"/>
            </p:cNvSpPr>
            <p:nvPr/>
          </p:nvSpPr>
          <p:spPr bwMode="auto">
            <a:xfrm>
              <a:off x="2436" y="30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25" name="Rectangle 1501"/>
            <p:cNvSpPr>
              <a:spLocks noChangeArrowheads="1"/>
            </p:cNvSpPr>
            <p:nvPr/>
          </p:nvSpPr>
          <p:spPr bwMode="auto">
            <a:xfrm>
              <a:off x="2719" y="30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26" name="Rectangle 1502"/>
            <p:cNvSpPr>
              <a:spLocks noChangeArrowheads="1"/>
            </p:cNvSpPr>
            <p:nvPr/>
          </p:nvSpPr>
          <p:spPr bwMode="auto">
            <a:xfrm>
              <a:off x="2994" y="30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27" name="Rectangle 1503"/>
            <p:cNvSpPr>
              <a:spLocks noChangeArrowheads="1"/>
            </p:cNvSpPr>
            <p:nvPr/>
          </p:nvSpPr>
          <p:spPr bwMode="auto">
            <a:xfrm>
              <a:off x="3270" y="3025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28" name="Rectangle 1521"/>
            <p:cNvSpPr>
              <a:spLocks noChangeArrowheads="1"/>
            </p:cNvSpPr>
            <p:nvPr/>
          </p:nvSpPr>
          <p:spPr bwMode="auto">
            <a:xfrm>
              <a:off x="2157" y="3172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29" name="Rectangle 1522"/>
            <p:cNvSpPr>
              <a:spLocks noChangeArrowheads="1"/>
            </p:cNvSpPr>
            <p:nvPr/>
          </p:nvSpPr>
          <p:spPr bwMode="auto">
            <a:xfrm>
              <a:off x="2211" y="317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30" name="Rectangle 1523"/>
            <p:cNvSpPr>
              <a:spLocks noChangeArrowheads="1"/>
            </p:cNvSpPr>
            <p:nvPr/>
          </p:nvSpPr>
          <p:spPr bwMode="auto">
            <a:xfrm>
              <a:off x="2436" y="3172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b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31" name="Rectangle 1524"/>
            <p:cNvSpPr>
              <a:spLocks noChangeArrowheads="1"/>
            </p:cNvSpPr>
            <p:nvPr/>
          </p:nvSpPr>
          <p:spPr bwMode="auto">
            <a:xfrm>
              <a:off x="2497" y="317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32" name="Rectangle 1525"/>
            <p:cNvSpPr>
              <a:spLocks noChangeArrowheads="1"/>
            </p:cNvSpPr>
            <p:nvPr/>
          </p:nvSpPr>
          <p:spPr bwMode="auto">
            <a:xfrm>
              <a:off x="2719" y="3172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a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333" name="Rectangle 1526"/>
            <p:cNvSpPr>
              <a:spLocks noChangeArrowheads="1"/>
            </p:cNvSpPr>
            <p:nvPr/>
          </p:nvSpPr>
          <p:spPr bwMode="auto">
            <a:xfrm>
              <a:off x="2773" y="317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34" name="Rectangle 1527"/>
            <p:cNvSpPr>
              <a:spLocks noChangeArrowheads="1"/>
            </p:cNvSpPr>
            <p:nvPr/>
          </p:nvSpPr>
          <p:spPr bwMode="auto">
            <a:xfrm>
              <a:off x="2994" y="317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35" name="Rectangle 1528"/>
            <p:cNvSpPr>
              <a:spLocks noChangeArrowheads="1"/>
            </p:cNvSpPr>
            <p:nvPr/>
          </p:nvSpPr>
          <p:spPr bwMode="auto">
            <a:xfrm>
              <a:off x="3270" y="3172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36" name="Line 1530"/>
            <p:cNvSpPr>
              <a:spLocks noChangeShapeType="1"/>
            </p:cNvSpPr>
            <p:nvPr/>
          </p:nvSpPr>
          <p:spPr bwMode="auto">
            <a:xfrm>
              <a:off x="2086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7" name="Rectangle 1531"/>
            <p:cNvSpPr>
              <a:spLocks noChangeArrowheads="1"/>
            </p:cNvSpPr>
            <p:nvPr/>
          </p:nvSpPr>
          <p:spPr bwMode="auto">
            <a:xfrm>
              <a:off x="2087" y="316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38" name="Line 1532"/>
            <p:cNvSpPr>
              <a:spLocks noChangeShapeType="1"/>
            </p:cNvSpPr>
            <p:nvPr/>
          </p:nvSpPr>
          <p:spPr bwMode="auto">
            <a:xfrm>
              <a:off x="2087" y="316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39" name="Line 1533"/>
            <p:cNvSpPr>
              <a:spLocks noChangeShapeType="1"/>
            </p:cNvSpPr>
            <p:nvPr/>
          </p:nvSpPr>
          <p:spPr bwMode="auto">
            <a:xfrm>
              <a:off x="2087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0" name="Rectangle 1534"/>
            <p:cNvSpPr>
              <a:spLocks noChangeArrowheads="1"/>
            </p:cNvSpPr>
            <p:nvPr/>
          </p:nvSpPr>
          <p:spPr bwMode="auto">
            <a:xfrm>
              <a:off x="2093" y="3165"/>
              <a:ext cx="27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41" name="Line 1535"/>
            <p:cNvSpPr>
              <a:spLocks noChangeShapeType="1"/>
            </p:cNvSpPr>
            <p:nvPr/>
          </p:nvSpPr>
          <p:spPr bwMode="auto">
            <a:xfrm>
              <a:off x="2093" y="3165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2" name="Rectangle 1536"/>
            <p:cNvSpPr>
              <a:spLocks noChangeArrowheads="1"/>
            </p:cNvSpPr>
            <p:nvPr/>
          </p:nvSpPr>
          <p:spPr bwMode="auto">
            <a:xfrm>
              <a:off x="2365" y="316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43" name="Line 1537"/>
            <p:cNvSpPr>
              <a:spLocks noChangeShapeType="1"/>
            </p:cNvSpPr>
            <p:nvPr/>
          </p:nvSpPr>
          <p:spPr bwMode="auto">
            <a:xfrm>
              <a:off x="2365" y="316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4" name="Line 1538"/>
            <p:cNvSpPr>
              <a:spLocks noChangeShapeType="1"/>
            </p:cNvSpPr>
            <p:nvPr/>
          </p:nvSpPr>
          <p:spPr bwMode="auto">
            <a:xfrm>
              <a:off x="2365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5" name="Rectangle 1539"/>
            <p:cNvSpPr>
              <a:spLocks noChangeArrowheads="1"/>
            </p:cNvSpPr>
            <p:nvPr/>
          </p:nvSpPr>
          <p:spPr bwMode="auto">
            <a:xfrm>
              <a:off x="2367" y="3165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46" name="Line 1540"/>
            <p:cNvSpPr>
              <a:spLocks noChangeShapeType="1"/>
            </p:cNvSpPr>
            <p:nvPr/>
          </p:nvSpPr>
          <p:spPr bwMode="auto">
            <a:xfrm>
              <a:off x="2367" y="316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7" name="Line 1541"/>
            <p:cNvSpPr>
              <a:spLocks noChangeShapeType="1"/>
            </p:cNvSpPr>
            <p:nvPr/>
          </p:nvSpPr>
          <p:spPr bwMode="auto">
            <a:xfrm>
              <a:off x="2367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48" name="Rectangle 1542"/>
            <p:cNvSpPr>
              <a:spLocks noChangeArrowheads="1"/>
            </p:cNvSpPr>
            <p:nvPr/>
          </p:nvSpPr>
          <p:spPr bwMode="auto">
            <a:xfrm>
              <a:off x="2372" y="3165"/>
              <a:ext cx="27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49" name="Line 1543"/>
            <p:cNvSpPr>
              <a:spLocks noChangeShapeType="1"/>
            </p:cNvSpPr>
            <p:nvPr/>
          </p:nvSpPr>
          <p:spPr bwMode="auto">
            <a:xfrm>
              <a:off x="2372" y="3165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0" name="Rectangle 1544"/>
            <p:cNvSpPr>
              <a:spLocks noChangeArrowheads="1"/>
            </p:cNvSpPr>
            <p:nvPr/>
          </p:nvSpPr>
          <p:spPr bwMode="auto">
            <a:xfrm>
              <a:off x="2649" y="3165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51" name="Line 1545"/>
            <p:cNvSpPr>
              <a:spLocks noChangeShapeType="1"/>
            </p:cNvSpPr>
            <p:nvPr/>
          </p:nvSpPr>
          <p:spPr bwMode="auto">
            <a:xfrm>
              <a:off x="2649" y="316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2" name="Line 1546"/>
            <p:cNvSpPr>
              <a:spLocks noChangeShapeType="1"/>
            </p:cNvSpPr>
            <p:nvPr/>
          </p:nvSpPr>
          <p:spPr bwMode="auto">
            <a:xfrm>
              <a:off x="2649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3" name="Rectangle 1547"/>
            <p:cNvSpPr>
              <a:spLocks noChangeArrowheads="1"/>
            </p:cNvSpPr>
            <p:nvPr/>
          </p:nvSpPr>
          <p:spPr bwMode="auto">
            <a:xfrm>
              <a:off x="2650" y="316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54" name="Line 1548"/>
            <p:cNvSpPr>
              <a:spLocks noChangeShapeType="1"/>
            </p:cNvSpPr>
            <p:nvPr/>
          </p:nvSpPr>
          <p:spPr bwMode="auto">
            <a:xfrm>
              <a:off x="2650" y="316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5" name="Line 1549"/>
            <p:cNvSpPr>
              <a:spLocks noChangeShapeType="1"/>
            </p:cNvSpPr>
            <p:nvPr/>
          </p:nvSpPr>
          <p:spPr bwMode="auto">
            <a:xfrm>
              <a:off x="2650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6" name="Rectangle 1550"/>
            <p:cNvSpPr>
              <a:spLocks noChangeArrowheads="1"/>
            </p:cNvSpPr>
            <p:nvPr/>
          </p:nvSpPr>
          <p:spPr bwMode="auto">
            <a:xfrm>
              <a:off x="2656" y="3165"/>
              <a:ext cx="26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57" name="Line 1551"/>
            <p:cNvSpPr>
              <a:spLocks noChangeShapeType="1"/>
            </p:cNvSpPr>
            <p:nvPr/>
          </p:nvSpPr>
          <p:spPr bwMode="auto">
            <a:xfrm>
              <a:off x="2656" y="3165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58" name="Rectangle 1552"/>
            <p:cNvSpPr>
              <a:spLocks noChangeArrowheads="1"/>
            </p:cNvSpPr>
            <p:nvPr/>
          </p:nvSpPr>
          <p:spPr bwMode="auto">
            <a:xfrm>
              <a:off x="2923" y="316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59" name="Line 1553"/>
            <p:cNvSpPr>
              <a:spLocks noChangeShapeType="1"/>
            </p:cNvSpPr>
            <p:nvPr/>
          </p:nvSpPr>
          <p:spPr bwMode="auto">
            <a:xfrm>
              <a:off x="2923" y="316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0" name="Line 1554"/>
            <p:cNvSpPr>
              <a:spLocks noChangeShapeType="1"/>
            </p:cNvSpPr>
            <p:nvPr/>
          </p:nvSpPr>
          <p:spPr bwMode="auto">
            <a:xfrm>
              <a:off x="2923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1" name="Rectangle 1555"/>
            <p:cNvSpPr>
              <a:spLocks noChangeArrowheads="1"/>
            </p:cNvSpPr>
            <p:nvPr/>
          </p:nvSpPr>
          <p:spPr bwMode="auto">
            <a:xfrm>
              <a:off x="2925" y="316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62" name="Line 1556"/>
            <p:cNvSpPr>
              <a:spLocks noChangeShapeType="1"/>
            </p:cNvSpPr>
            <p:nvPr/>
          </p:nvSpPr>
          <p:spPr bwMode="auto">
            <a:xfrm>
              <a:off x="2925" y="316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3" name="Line 1557"/>
            <p:cNvSpPr>
              <a:spLocks noChangeShapeType="1"/>
            </p:cNvSpPr>
            <p:nvPr/>
          </p:nvSpPr>
          <p:spPr bwMode="auto">
            <a:xfrm>
              <a:off x="2925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4" name="Rectangle 1558"/>
            <p:cNvSpPr>
              <a:spLocks noChangeArrowheads="1"/>
            </p:cNvSpPr>
            <p:nvPr/>
          </p:nvSpPr>
          <p:spPr bwMode="auto">
            <a:xfrm>
              <a:off x="2931" y="3165"/>
              <a:ext cx="26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65" name="Line 1559"/>
            <p:cNvSpPr>
              <a:spLocks noChangeShapeType="1"/>
            </p:cNvSpPr>
            <p:nvPr/>
          </p:nvSpPr>
          <p:spPr bwMode="auto">
            <a:xfrm>
              <a:off x="2931" y="3165"/>
              <a:ext cx="26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6" name="Rectangle 1560"/>
            <p:cNvSpPr>
              <a:spLocks noChangeArrowheads="1"/>
            </p:cNvSpPr>
            <p:nvPr/>
          </p:nvSpPr>
          <p:spPr bwMode="auto">
            <a:xfrm>
              <a:off x="3201" y="316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67" name="Line 1561"/>
            <p:cNvSpPr>
              <a:spLocks noChangeShapeType="1"/>
            </p:cNvSpPr>
            <p:nvPr/>
          </p:nvSpPr>
          <p:spPr bwMode="auto">
            <a:xfrm>
              <a:off x="3201" y="316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8" name="Line 1562"/>
            <p:cNvSpPr>
              <a:spLocks noChangeShapeType="1"/>
            </p:cNvSpPr>
            <p:nvPr/>
          </p:nvSpPr>
          <p:spPr bwMode="auto">
            <a:xfrm>
              <a:off x="3201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69" name="Rectangle 1563"/>
            <p:cNvSpPr>
              <a:spLocks noChangeArrowheads="1"/>
            </p:cNvSpPr>
            <p:nvPr/>
          </p:nvSpPr>
          <p:spPr bwMode="auto">
            <a:xfrm>
              <a:off x="3201" y="316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70" name="Line 1564"/>
            <p:cNvSpPr>
              <a:spLocks noChangeShapeType="1"/>
            </p:cNvSpPr>
            <p:nvPr/>
          </p:nvSpPr>
          <p:spPr bwMode="auto">
            <a:xfrm>
              <a:off x="3201" y="316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Line 1565"/>
            <p:cNvSpPr>
              <a:spLocks noChangeShapeType="1"/>
            </p:cNvSpPr>
            <p:nvPr/>
          </p:nvSpPr>
          <p:spPr bwMode="auto">
            <a:xfrm>
              <a:off x="3201" y="31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2" name="Rectangle 1566"/>
            <p:cNvSpPr>
              <a:spLocks noChangeArrowheads="1"/>
            </p:cNvSpPr>
            <p:nvPr/>
          </p:nvSpPr>
          <p:spPr bwMode="auto">
            <a:xfrm>
              <a:off x="3207" y="3165"/>
              <a:ext cx="15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73" name="Line 1567"/>
            <p:cNvSpPr>
              <a:spLocks noChangeShapeType="1"/>
            </p:cNvSpPr>
            <p:nvPr/>
          </p:nvSpPr>
          <p:spPr bwMode="auto">
            <a:xfrm>
              <a:off x="3207" y="3165"/>
              <a:ext cx="15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4" name="Rectangle 1568"/>
            <p:cNvSpPr>
              <a:spLocks noChangeArrowheads="1"/>
            </p:cNvSpPr>
            <p:nvPr/>
          </p:nvSpPr>
          <p:spPr bwMode="auto">
            <a:xfrm>
              <a:off x="2087" y="3171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75" name="Line 1569"/>
            <p:cNvSpPr>
              <a:spLocks noChangeShapeType="1"/>
            </p:cNvSpPr>
            <p:nvPr/>
          </p:nvSpPr>
          <p:spPr bwMode="auto">
            <a:xfrm>
              <a:off x="2087" y="3171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6" name="Rectangle 1570"/>
            <p:cNvSpPr>
              <a:spLocks noChangeArrowheads="1"/>
            </p:cNvSpPr>
            <p:nvPr/>
          </p:nvSpPr>
          <p:spPr bwMode="auto">
            <a:xfrm>
              <a:off x="2367" y="3171"/>
              <a:ext cx="5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77" name="Line 1571"/>
            <p:cNvSpPr>
              <a:spLocks noChangeShapeType="1"/>
            </p:cNvSpPr>
            <p:nvPr/>
          </p:nvSpPr>
          <p:spPr bwMode="auto">
            <a:xfrm>
              <a:off x="2367" y="3171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78" name="Rectangle 1572"/>
            <p:cNvSpPr>
              <a:spLocks noChangeArrowheads="1"/>
            </p:cNvSpPr>
            <p:nvPr/>
          </p:nvSpPr>
          <p:spPr bwMode="auto">
            <a:xfrm>
              <a:off x="2650" y="3171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79" name="Line 1573"/>
            <p:cNvSpPr>
              <a:spLocks noChangeShapeType="1"/>
            </p:cNvSpPr>
            <p:nvPr/>
          </p:nvSpPr>
          <p:spPr bwMode="auto">
            <a:xfrm>
              <a:off x="2650" y="3171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0" name="Rectangle 1574"/>
            <p:cNvSpPr>
              <a:spLocks noChangeArrowheads="1"/>
            </p:cNvSpPr>
            <p:nvPr/>
          </p:nvSpPr>
          <p:spPr bwMode="auto">
            <a:xfrm>
              <a:off x="2925" y="3171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81" name="Line 1575"/>
            <p:cNvSpPr>
              <a:spLocks noChangeShapeType="1"/>
            </p:cNvSpPr>
            <p:nvPr/>
          </p:nvSpPr>
          <p:spPr bwMode="auto">
            <a:xfrm>
              <a:off x="2925" y="3171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2" name="Rectangle 1576"/>
            <p:cNvSpPr>
              <a:spLocks noChangeArrowheads="1"/>
            </p:cNvSpPr>
            <p:nvPr/>
          </p:nvSpPr>
          <p:spPr bwMode="auto">
            <a:xfrm>
              <a:off x="3201" y="3171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83" name="Line 1577"/>
            <p:cNvSpPr>
              <a:spLocks noChangeShapeType="1"/>
            </p:cNvSpPr>
            <p:nvPr/>
          </p:nvSpPr>
          <p:spPr bwMode="auto">
            <a:xfrm>
              <a:off x="3201" y="3171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84" name="Rectangle 1578"/>
            <p:cNvSpPr>
              <a:spLocks noChangeArrowheads="1"/>
            </p:cNvSpPr>
            <p:nvPr/>
          </p:nvSpPr>
          <p:spPr bwMode="auto">
            <a:xfrm>
              <a:off x="2157" y="3319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85" name="Rectangle 1579"/>
            <p:cNvSpPr>
              <a:spLocks noChangeArrowheads="1"/>
            </p:cNvSpPr>
            <p:nvPr/>
          </p:nvSpPr>
          <p:spPr bwMode="auto">
            <a:xfrm>
              <a:off x="2436" y="3319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86" name="Rectangle 1580"/>
            <p:cNvSpPr>
              <a:spLocks noChangeArrowheads="1"/>
            </p:cNvSpPr>
            <p:nvPr/>
          </p:nvSpPr>
          <p:spPr bwMode="auto">
            <a:xfrm>
              <a:off x="2719" y="3319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87" name="Rectangle 1581"/>
            <p:cNvSpPr>
              <a:spLocks noChangeArrowheads="1"/>
            </p:cNvSpPr>
            <p:nvPr/>
          </p:nvSpPr>
          <p:spPr bwMode="auto">
            <a:xfrm>
              <a:off x="2994" y="3319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88" name="Rectangle 1582"/>
            <p:cNvSpPr>
              <a:spLocks noChangeArrowheads="1"/>
            </p:cNvSpPr>
            <p:nvPr/>
          </p:nvSpPr>
          <p:spPr bwMode="auto">
            <a:xfrm>
              <a:off x="3270" y="3319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389" name="Line 1584"/>
            <p:cNvSpPr>
              <a:spLocks noChangeShapeType="1"/>
            </p:cNvSpPr>
            <p:nvPr/>
          </p:nvSpPr>
          <p:spPr bwMode="auto">
            <a:xfrm>
              <a:off x="2086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0" name="Rectangle 1585"/>
            <p:cNvSpPr>
              <a:spLocks noChangeArrowheads="1"/>
            </p:cNvSpPr>
            <p:nvPr/>
          </p:nvSpPr>
          <p:spPr bwMode="auto">
            <a:xfrm>
              <a:off x="2087" y="3312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91" name="Line 1586"/>
            <p:cNvSpPr>
              <a:spLocks noChangeShapeType="1"/>
            </p:cNvSpPr>
            <p:nvPr/>
          </p:nvSpPr>
          <p:spPr bwMode="auto">
            <a:xfrm>
              <a:off x="2087" y="331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Line 1587"/>
            <p:cNvSpPr>
              <a:spLocks noChangeShapeType="1"/>
            </p:cNvSpPr>
            <p:nvPr/>
          </p:nvSpPr>
          <p:spPr bwMode="auto">
            <a:xfrm>
              <a:off x="2087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3" name="Rectangle 1588"/>
            <p:cNvSpPr>
              <a:spLocks noChangeArrowheads="1"/>
            </p:cNvSpPr>
            <p:nvPr/>
          </p:nvSpPr>
          <p:spPr bwMode="auto">
            <a:xfrm>
              <a:off x="2093" y="3312"/>
              <a:ext cx="272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94" name="Line 1589"/>
            <p:cNvSpPr>
              <a:spLocks noChangeShapeType="1"/>
            </p:cNvSpPr>
            <p:nvPr/>
          </p:nvSpPr>
          <p:spPr bwMode="auto">
            <a:xfrm>
              <a:off x="2093" y="3312"/>
              <a:ext cx="27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5" name="Rectangle 1590"/>
            <p:cNvSpPr>
              <a:spLocks noChangeArrowheads="1"/>
            </p:cNvSpPr>
            <p:nvPr/>
          </p:nvSpPr>
          <p:spPr bwMode="auto">
            <a:xfrm>
              <a:off x="2365" y="3312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96" name="Line 1591"/>
            <p:cNvSpPr>
              <a:spLocks noChangeShapeType="1"/>
            </p:cNvSpPr>
            <p:nvPr/>
          </p:nvSpPr>
          <p:spPr bwMode="auto">
            <a:xfrm>
              <a:off x="2365" y="331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7" name="Line 1592"/>
            <p:cNvSpPr>
              <a:spLocks noChangeShapeType="1"/>
            </p:cNvSpPr>
            <p:nvPr/>
          </p:nvSpPr>
          <p:spPr bwMode="auto">
            <a:xfrm>
              <a:off x="2365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8" name="Rectangle 1593"/>
            <p:cNvSpPr>
              <a:spLocks noChangeArrowheads="1"/>
            </p:cNvSpPr>
            <p:nvPr/>
          </p:nvSpPr>
          <p:spPr bwMode="auto">
            <a:xfrm>
              <a:off x="2367" y="3312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399" name="Line 1594"/>
            <p:cNvSpPr>
              <a:spLocks noChangeShapeType="1"/>
            </p:cNvSpPr>
            <p:nvPr/>
          </p:nvSpPr>
          <p:spPr bwMode="auto">
            <a:xfrm>
              <a:off x="2367" y="3312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0" name="Line 1595"/>
            <p:cNvSpPr>
              <a:spLocks noChangeShapeType="1"/>
            </p:cNvSpPr>
            <p:nvPr/>
          </p:nvSpPr>
          <p:spPr bwMode="auto">
            <a:xfrm>
              <a:off x="2367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Rectangle 1596"/>
            <p:cNvSpPr>
              <a:spLocks noChangeArrowheads="1"/>
            </p:cNvSpPr>
            <p:nvPr/>
          </p:nvSpPr>
          <p:spPr bwMode="auto">
            <a:xfrm>
              <a:off x="2372" y="3312"/>
              <a:ext cx="27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02" name="Line 1597"/>
            <p:cNvSpPr>
              <a:spLocks noChangeShapeType="1"/>
            </p:cNvSpPr>
            <p:nvPr/>
          </p:nvSpPr>
          <p:spPr bwMode="auto">
            <a:xfrm>
              <a:off x="2372" y="3312"/>
              <a:ext cx="27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598"/>
            <p:cNvSpPr>
              <a:spLocks noChangeArrowheads="1"/>
            </p:cNvSpPr>
            <p:nvPr/>
          </p:nvSpPr>
          <p:spPr bwMode="auto">
            <a:xfrm>
              <a:off x="2649" y="3312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04" name="Line 1599"/>
            <p:cNvSpPr>
              <a:spLocks noChangeShapeType="1"/>
            </p:cNvSpPr>
            <p:nvPr/>
          </p:nvSpPr>
          <p:spPr bwMode="auto">
            <a:xfrm>
              <a:off x="2649" y="3312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5" name="Line 1600"/>
            <p:cNvSpPr>
              <a:spLocks noChangeShapeType="1"/>
            </p:cNvSpPr>
            <p:nvPr/>
          </p:nvSpPr>
          <p:spPr bwMode="auto">
            <a:xfrm>
              <a:off x="2649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6" name="Rectangle 1601"/>
            <p:cNvSpPr>
              <a:spLocks noChangeArrowheads="1"/>
            </p:cNvSpPr>
            <p:nvPr/>
          </p:nvSpPr>
          <p:spPr bwMode="auto">
            <a:xfrm>
              <a:off x="2650" y="3312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07" name="Line 1602"/>
            <p:cNvSpPr>
              <a:spLocks noChangeShapeType="1"/>
            </p:cNvSpPr>
            <p:nvPr/>
          </p:nvSpPr>
          <p:spPr bwMode="auto">
            <a:xfrm>
              <a:off x="2650" y="331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8" name="Line 1603"/>
            <p:cNvSpPr>
              <a:spLocks noChangeShapeType="1"/>
            </p:cNvSpPr>
            <p:nvPr/>
          </p:nvSpPr>
          <p:spPr bwMode="auto">
            <a:xfrm>
              <a:off x="2650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9" name="Rectangle 1604"/>
            <p:cNvSpPr>
              <a:spLocks noChangeArrowheads="1"/>
            </p:cNvSpPr>
            <p:nvPr/>
          </p:nvSpPr>
          <p:spPr bwMode="auto">
            <a:xfrm>
              <a:off x="2656" y="3312"/>
              <a:ext cx="26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10" name="Line 1605"/>
            <p:cNvSpPr>
              <a:spLocks noChangeShapeType="1"/>
            </p:cNvSpPr>
            <p:nvPr/>
          </p:nvSpPr>
          <p:spPr bwMode="auto">
            <a:xfrm>
              <a:off x="2656" y="3312"/>
              <a:ext cx="26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1" name="Rectangle 1606"/>
            <p:cNvSpPr>
              <a:spLocks noChangeArrowheads="1"/>
            </p:cNvSpPr>
            <p:nvPr/>
          </p:nvSpPr>
          <p:spPr bwMode="auto">
            <a:xfrm>
              <a:off x="2923" y="3312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12" name="Line 1607"/>
            <p:cNvSpPr>
              <a:spLocks noChangeShapeType="1"/>
            </p:cNvSpPr>
            <p:nvPr/>
          </p:nvSpPr>
          <p:spPr bwMode="auto">
            <a:xfrm>
              <a:off x="2923" y="331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3" name="Line 1608"/>
            <p:cNvSpPr>
              <a:spLocks noChangeShapeType="1"/>
            </p:cNvSpPr>
            <p:nvPr/>
          </p:nvSpPr>
          <p:spPr bwMode="auto">
            <a:xfrm>
              <a:off x="2923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4" name="Rectangle 1609"/>
            <p:cNvSpPr>
              <a:spLocks noChangeArrowheads="1"/>
            </p:cNvSpPr>
            <p:nvPr/>
          </p:nvSpPr>
          <p:spPr bwMode="auto">
            <a:xfrm>
              <a:off x="2925" y="3312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15" name="Line 1610"/>
            <p:cNvSpPr>
              <a:spLocks noChangeShapeType="1"/>
            </p:cNvSpPr>
            <p:nvPr/>
          </p:nvSpPr>
          <p:spPr bwMode="auto">
            <a:xfrm>
              <a:off x="2925" y="331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6" name="Line 1611"/>
            <p:cNvSpPr>
              <a:spLocks noChangeShapeType="1"/>
            </p:cNvSpPr>
            <p:nvPr/>
          </p:nvSpPr>
          <p:spPr bwMode="auto">
            <a:xfrm>
              <a:off x="2925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7" name="Rectangle 1612"/>
            <p:cNvSpPr>
              <a:spLocks noChangeArrowheads="1"/>
            </p:cNvSpPr>
            <p:nvPr/>
          </p:nvSpPr>
          <p:spPr bwMode="auto">
            <a:xfrm>
              <a:off x="2931" y="3312"/>
              <a:ext cx="26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18" name="Line 1613"/>
            <p:cNvSpPr>
              <a:spLocks noChangeShapeType="1"/>
            </p:cNvSpPr>
            <p:nvPr/>
          </p:nvSpPr>
          <p:spPr bwMode="auto">
            <a:xfrm>
              <a:off x="2931" y="3312"/>
              <a:ext cx="26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9" name="Rectangle 1614"/>
            <p:cNvSpPr>
              <a:spLocks noChangeArrowheads="1"/>
            </p:cNvSpPr>
            <p:nvPr/>
          </p:nvSpPr>
          <p:spPr bwMode="auto">
            <a:xfrm>
              <a:off x="3201" y="3312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20" name="Line 1615"/>
            <p:cNvSpPr>
              <a:spLocks noChangeShapeType="1"/>
            </p:cNvSpPr>
            <p:nvPr/>
          </p:nvSpPr>
          <p:spPr bwMode="auto">
            <a:xfrm>
              <a:off x="3201" y="331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1" name="Line 1616"/>
            <p:cNvSpPr>
              <a:spLocks noChangeShapeType="1"/>
            </p:cNvSpPr>
            <p:nvPr/>
          </p:nvSpPr>
          <p:spPr bwMode="auto">
            <a:xfrm>
              <a:off x="3201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2" name="Rectangle 1617"/>
            <p:cNvSpPr>
              <a:spLocks noChangeArrowheads="1"/>
            </p:cNvSpPr>
            <p:nvPr/>
          </p:nvSpPr>
          <p:spPr bwMode="auto">
            <a:xfrm>
              <a:off x="3201" y="3312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23" name="Line 1618"/>
            <p:cNvSpPr>
              <a:spLocks noChangeShapeType="1"/>
            </p:cNvSpPr>
            <p:nvPr/>
          </p:nvSpPr>
          <p:spPr bwMode="auto">
            <a:xfrm>
              <a:off x="3201" y="3312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4" name="Line 1619"/>
            <p:cNvSpPr>
              <a:spLocks noChangeShapeType="1"/>
            </p:cNvSpPr>
            <p:nvPr/>
          </p:nvSpPr>
          <p:spPr bwMode="auto">
            <a:xfrm>
              <a:off x="3201" y="3312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5" name="Rectangle 1620"/>
            <p:cNvSpPr>
              <a:spLocks noChangeArrowheads="1"/>
            </p:cNvSpPr>
            <p:nvPr/>
          </p:nvSpPr>
          <p:spPr bwMode="auto">
            <a:xfrm>
              <a:off x="3207" y="3312"/>
              <a:ext cx="157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26" name="Line 1621"/>
            <p:cNvSpPr>
              <a:spLocks noChangeShapeType="1"/>
            </p:cNvSpPr>
            <p:nvPr/>
          </p:nvSpPr>
          <p:spPr bwMode="auto">
            <a:xfrm>
              <a:off x="3207" y="3312"/>
              <a:ext cx="15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7" name="Rectangle 1622"/>
            <p:cNvSpPr>
              <a:spLocks noChangeArrowheads="1"/>
            </p:cNvSpPr>
            <p:nvPr/>
          </p:nvSpPr>
          <p:spPr bwMode="auto">
            <a:xfrm>
              <a:off x="2157" y="3466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28" name="Rectangle 1623"/>
            <p:cNvSpPr>
              <a:spLocks noChangeArrowheads="1"/>
            </p:cNvSpPr>
            <p:nvPr/>
          </p:nvSpPr>
          <p:spPr bwMode="auto">
            <a:xfrm>
              <a:off x="2436" y="3466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29" name="Rectangle 1624"/>
            <p:cNvSpPr>
              <a:spLocks noChangeArrowheads="1"/>
            </p:cNvSpPr>
            <p:nvPr/>
          </p:nvSpPr>
          <p:spPr bwMode="auto">
            <a:xfrm>
              <a:off x="2719" y="3466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30" name="Rectangle 1625"/>
            <p:cNvSpPr>
              <a:spLocks noChangeArrowheads="1"/>
            </p:cNvSpPr>
            <p:nvPr/>
          </p:nvSpPr>
          <p:spPr bwMode="auto">
            <a:xfrm>
              <a:off x="2994" y="3466"/>
              <a:ext cx="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000000"/>
                  </a:solidFill>
                  <a:latin typeface="Times New Roman" pitchFamily="18" charset="0"/>
                </a:rPr>
                <a:t>q</a:t>
              </a:r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12431" name="Rectangle 1626"/>
            <p:cNvSpPr>
              <a:spLocks noChangeArrowheads="1"/>
            </p:cNvSpPr>
            <p:nvPr/>
          </p:nvSpPr>
          <p:spPr bwMode="auto">
            <a:xfrm>
              <a:off x="3055" y="3523"/>
              <a:ext cx="40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32" name="Rectangle 1627"/>
            <p:cNvSpPr>
              <a:spLocks noChangeArrowheads="1"/>
            </p:cNvSpPr>
            <p:nvPr/>
          </p:nvSpPr>
          <p:spPr bwMode="auto">
            <a:xfrm>
              <a:off x="3095" y="3466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33" name="Rectangle 1628"/>
            <p:cNvSpPr>
              <a:spLocks noChangeArrowheads="1"/>
            </p:cNvSpPr>
            <p:nvPr/>
          </p:nvSpPr>
          <p:spPr bwMode="auto">
            <a:xfrm>
              <a:off x="3270" y="3466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  <p:sp>
          <p:nvSpPr>
            <p:cNvPr id="12434" name="Rectangle 1629"/>
            <p:cNvSpPr>
              <a:spLocks noChangeArrowheads="1"/>
            </p:cNvSpPr>
            <p:nvPr/>
          </p:nvSpPr>
          <p:spPr bwMode="auto">
            <a:xfrm>
              <a:off x="2925" y="345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35" name="Line 1630"/>
            <p:cNvSpPr>
              <a:spLocks noChangeShapeType="1"/>
            </p:cNvSpPr>
            <p:nvPr/>
          </p:nvSpPr>
          <p:spPr bwMode="auto">
            <a:xfrm>
              <a:off x="2925" y="34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6" name="Line 1631"/>
            <p:cNvSpPr>
              <a:spLocks noChangeShapeType="1"/>
            </p:cNvSpPr>
            <p:nvPr/>
          </p:nvSpPr>
          <p:spPr bwMode="auto">
            <a:xfrm>
              <a:off x="2925" y="34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7" name="Rectangle 1632"/>
            <p:cNvSpPr>
              <a:spLocks noChangeArrowheads="1"/>
            </p:cNvSpPr>
            <p:nvPr/>
          </p:nvSpPr>
          <p:spPr bwMode="auto">
            <a:xfrm>
              <a:off x="2925" y="345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38" name="Line 1633"/>
            <p:cNvSpPr>
              <a:spLocks noChangeShapeType="1"/>
            </p:cNvSpPr>
            <p:nvPr/>
          </p:nvSpPr>
          <p:spPr bwMode="auto">
            <a:xfrm>
              <a:off x="2925" y="34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39" name="Line 1634"/>
            <p:cNvSpPr>
              <a:spLocks noChangeShapeType="1"/>
            </p:cNvSpPr>
            <p:nvPr/>
          </p:nvSpPr>
          <p:spPr bwMode="auto">
            <a:xfrm>
              <a:off x="2925" y="34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0" name="Rectangle 1635"/>
            <p:cNvSpPr>
              <a:spLocks noChangeArrowheads="1"/>
            </p:cNvSpPr>
            <p:nvPr/>
          </p:nvSpPr>
          <p:spPr bwMode="auto">
            <a:xfrm>
              <a:off x="2931" y="3458"/>
              <a:ext cx="26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41" name="Line 1636"/>
            <p:cNvSpPr>
              <a:spLocks noChangeShapeType="1"/>
            </p:cNvSpPr>
            <p:nvPr/>
          </p:nvSpPr>
          <p:spPr bwMode="auto">
            <a:xfrm>
              <a:off x="2931" y="3458"/>
              <a:ext cx="26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2" name="Rectangle 1638"/>
            <p:cNvSpPr>
              <a:spLocks noChangeArrowheads="1"/>
            </p:cNvSpPr>
            <p:nvPr/>
          </p:nvSpPr>
          <p:spPr bwMode="auto">
            <a:xfrm>
              <a:off x="3199" y="345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43" name="Line 1639"/>
            <p:cNvSpPr>
              <a:spLocks noChangeShapeType="1"/>
            </p:cNvSpPr>
            <p:nvPr/>
          </p:nvSpPr>
          <p:spPr bwMode="auto">
            <a:xfrm>
              <a:off x="3199" y="34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4" name="Line 1640"/>
            <p:cNvSpPr>
              <a:spLocks noChangeShapeType="1"/>
            </p:cNvSpPr>
            <p:nvPr/>
          </p:nvSpPr>
          <p:spPr bwMode="auto">
            <a:xfrm>
              <a:off x="3199" y="34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5" name="Rectangle 1641"/>
            <p:cNvSpPr>
              <a:spLocks noChangeArrowheads="1"/>
            </p:cNvSpPr>
            <p:nvPr/>
          </p:nvSpPr>
          <p:spPr bwMode="auto">
            <a:xfrm>
              <a:off x="3201" y="345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46" name="Line 1642"/>
            <p:cNvSpPr>
              <a:spLocks noChangeShapeType="1"/>
            </p:cNvSpPr>
            <p:nvPr/>
          </p:nvSpPr>
          <p:spPr bwMode="auto">
            <a:xfrm>
              <a:off x="3201" y="34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7" name="Line 1643"/>
            <p:cNvSpPr>
              <a:spLocks noChangeShapeType="1"/>
            </p:cNvSpPr>
            <p:nvPr/>
          </p:nvSpPr>
          <p:spPr bwMode="auto">
            <a:xfrm>
              <a:off x="3201" y="34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48" name="Rectangle 1644"/>
            <p:cNvSpPr>
              <a:spLocks noChangeArrowheads="1"/>
            </p:cNvSpPr>
            <p:nvPr/>
          </p:nvSpPr>
          <p:spPr bwMode="auto">
            <a:xfrm>
              <a:off x="3201" y="3458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49" name="Line 1645"/>
            <p:cNvSpPr>
              <a:spLocks noChangeShapeType="1"/>
            </p:cNvSpPr>
            <p:nvPr/>
          </p:nvSpPr>
          <p:spPr bwMode="auto">
            <a:xfrm>
              <a:off x="3201" y="3458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0" name="Line 1646"/>
            <p:cNvSpPr>
              <a:spLocks noChangeShapeType="1"/>
            </p:cNvSpPr>
            <p:nvPr/>
          </p:nvSpPr>
          <p:spPr bwMode="auto">
            <a:xfrm>
              <a:off x="3201" y="3458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1" name="Rectangle 1647"/>
            <p:cNvSpPr>
              <a:spLocks noChangeArrowheads="1"/>
            </p:cNvSpPr>
            <p:nvPr/>
          </p:nvSpPr>
          <p:spPr bwMode="auto">
            <a:xfrm>
              <a:off x="2925" y="3464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52" name="Line 1648"/>
            <p:cNvSpPr>
              <a:spLocks noChangeShapeType="1"/>
            </p:cNvSpPr>
            <p:nvPr/>
          </p:nvSpPr>
          <p:spPr bwMode="auto">
            <a:xfrm>
              <a:off x="2925" y="3464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3" name="Rectangle 1649"/>
            <p:cNvSpPr>
              <a:spLocks noChangeArrowheads="1"/>
            </p:cNvSpPr>
            <p:nvPr/>
          </p:nvSpPr>
          <p:spPr bwMode="auto">
            <a:xfrm>
              <a:off x="2925" y="360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54" name="Line 1650"/>
            <p:cNvSpPr>
              <a:spLocks noChangeShapeType="1"/>
            </p:cNvSpPr>
            <p:nvPr/>
          </p:nvSpPr>
          <p:spPr bwMode="auto">
            <a:xfrm>
              <a:off x="2925" y="360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5" name="Line 1651"/>
            <p:cNvSpPr>
              <a:spLocks noChangeShapeType="1"/>
            </p:cNvSpPr>
            <p:nvPr/>
          </p:nvSpPr>
          <p:spPr bwMode="auto">
            <a:xfrm>
              <a:off x="2925" y="360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6" name="Rectangle 1652"/>
            <p:cNvSpPr>
              <a:spLocks noChangeArrowheads="1"/>
            </p:cNvSpPr>
            <p:nvPr/>
          </p:nvSpPr>
          <p:spPr bwMode="auto">
            <a:xfrm>
              <a:off x="2925" y="360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57" name="Line 1653"/>
            <p:cNvSpPr>
              <a:spLocks noChangeShapeType="1"/>
            </p:cNvSpPr>
            <p:nvPr/>
          </p:nvSpPr>
          <p:spPr bwMode="auto">
            <a:xfrm>
              <a:off x="2925" y="360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8" name="Line 1654"/>
            <p:cNvSpPr>
              <a:spLocks noChangeShapeType="1"/>
            </p:cNvSpPr>
            <p:nvPr/>
          </p:nvSpPr>
          <p:spPr bwMode="auto">
            <a:xfrm>
              <a:off x="2925" y="360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59" name="Rectangle 1655"/>
            <p:cNvSpPr>
              <a:spLocks noChangeArrowheads="1"/>
            </p:cNvSpPr>
            <p:nvPr/>
          </p:nvSpPr>
          <p:spPr bwMode="auto">
            <a:xfrm>
              <a:off x="2931" y="3605"/>
              <a:ext cx="27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60" name="Line 1656"/>
            <p:cNvSpPr>
              <a:spLocks noChangeShapeType="1"/>
            </p:cNvSpPr>
            <p:nvPr/>
          </p:nvSpPr>
          <p:spPr bwMode="auto">
            <a:xfrm>
              <a:off x="2931" y="3605"/>
              <a:ext cx="27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1" name="Rectangle 1657"/>
            <p:cNvSpPr>
              <a:spLocks noChangeArrowheads="1"/>
            </p:cNvSpPr>
            <p:nvPr/>
          </p:nvSpPr>
          <p:spPr bwMode="auto">
            <a:xfrm>
              <a:off x="3201" y="3464"/>
              <a:ext cx="6" cy="14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62" name="Line 1658"/>
            <p:cNvSpPr>
              <a:spLocks noChangeShapeType="1"/>
            </p:cNvSpPr>
            <p:nvPr/>
          </p:nvSpPr>
          <p:spPr bwMode="auto">
            <a:xfrm>
              <a:off x="3201" y="3464"/>
              <a:ext cx="1" cy="1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3" name="Rectangle 1659"/>
            <p:cNvSpPr>
              <a:spLocks noChangeArrowheads="1"/>
            </p:cNvSpPr>
            <p:nvPr/>
          </p:nvSpPr>
          <p:spPr bwMode="auto">
            <a:xfrm>
              <a:off x="3201" y="360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64" name="Line 1660"/>
            <p:cNvSpPr>
              <a:spLocks noChangeShapeType="1"/>
            </p:cNvSpPr>
            <p:nvPr/>
          </p:nvSpPr>
          <p:spPr bwMode="auto">
            <a:xfrm>
              <a:off x="3201" y="360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5" name="Line 1661"/>
            <p:cNvSpPr>
              <a:spLocks noChangeShapeType="1"/>
            </p:cNvSpPr>
            <p:nvPr/>
          </p:nvSpPr>
          <p:spPr bwMode="auto">
            <a:xfrm>
              <a:off x="3201" y="360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6" name="Rectangle 1662"/>
            <p:cNvSpPr>
              <a:spLocks noChangeArrowheads="1"/>
            </p:cNvSpPr>
            <p:nvPr/>
          </p:nvSpPr>
          <p:spPr bwMode="auto">
            <a:xfrm>
              <a:off x="3201" y="360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2467" name="Line 1663"/>
            <p:cNvSpPr>
              <a:spLocks noChangeShapeType="1"/>
            </p:cNvSpPr>
            <p:nvPr/>
          </p:nvSpPr>
          <p:spPr bwMode="auto">
            <a:xfrm>
              <a:off x="3201" y="360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8" name="Line 1664"/>
            <p:cNvSpPr>
              <a:spLocks noChangeShapeType="1"/>
            </p:cNvSpPr>
            <p:nvPr/>
          </p:nvSpPr>
          <p:spPr bwMode="auto">
            <a:xfrm>
              <a:off x="3201" y="360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69" name="Rectangle 1665"/>
            <p:cNvSpPr>
              <a:spLocks noChangeArrowheads="1"/>
            </p:cNvSpPr>
            <p:nvPr/>
          </p:nvSpPr>
          <p:spPr bwMode="auto">
            <a:xfrm>
              <a:off x="2157" y="3613"/>
              <a:ext cx="3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en-US" altLang="en-US" sz="2400" i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B26BC3-F206-4F4D-A2D0-3966AFAA6520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173413" y="225425"/>
            <a:ext cx="2981325" cy="500063"/>
          </a:xfrm>
        </p:spPr>
        <p:txBody>
          <a:bodyPr/>
          <a:lstStyle/>
          <a:p>
            <a:r>
              <a:rPr lang="en-US" altLang="en-US" sz="3600" smtClean="0"/>
              <a:t>State Diagrams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01688"/>
            <a:ext cx="8134350" cy="5091112"/>
          </a:xfrm>
        </p:spPr>
        <p:txBody>
          <a:bodyPr/>
          <a:lstStyle/>
          <a:p>
            <a:pPr marL="346075" indent="-346075"/>
            <a:r>
              <a:rPr lang="en-US" altLang="en-US" sz="2200" u="sng" smtClean="0"/>
              <a:t>Defn 5.3.1</a:t>
            </a:r>
            <a:r>
              <a:rPr lang="en-US" altLang="en-US" sz="2200" smtClean="0"/>
              <a:t>. The state diagram of a DFA </a:t>
            </a:r>
            <a:r>
              <a:rPr lang="en-US" altLang="en-US" sz="2200" i="1" smtClean="0"/>
              <a:t>M </a:t>
            </a:r>
            <a:r>
              <a:rPr lang="en-US" altLang="en-US" sz="2200" smtClean="0"/>
              <a:t>= (</a:t>
            </a:r>
            <a:r>
              <a:rPr lang="en-US" altLang="en-US" sz="2200" i="1" smtClean="0"/>
              <a:t>Q</a:t>
            </a:r>
            <a:r>
              <a:rPr lang="en-US" altLang="en-US" sz="2200" smtClean="0"/>
              <a:t>, </a:t>
            </a:r>
            <a:r>
              <a:rPr lang="en-US" altLang="en-US" sz="2200" smtClean="0">
                <a:sym typeface="Symbol" pitchFamily="18" charset="2"/>
              </a:rPr>
              <a:t>, ,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0</a:t>
            </a:r>
            <a:r>
              <a:rPr lang="en-US" altLang="en-US" sz="2200" smtClean="0">
                <a:sym typeface="Symbol" pitchFamily="18" charset="2"/>
              </a:rPr>
              <a:t>, 	</a:t>
            </a:r>
            <a:r>
              <a:rPr lang="en-US" altLang="en-US" sz="2200" i="1" smtClean="0">
                <a:sym typeface="Symbol" pitchFamily="18" charset="2"/>
              </a:rPr>
              <a:t>F</a:t>
            </a:r>
            <a:r>
              <a:rPr lang="en-US" altLang="en-US" sz="2200" smtClean="0">
                <a:sym typeface="Symbol" pitchFamily="18" charset="2"/>
              </a:rPr>
              <a:t>) is a labeled graph </a:t>
            </a:r>
            <a:r>
              <a:rPr lang="en-US" altLang="en-US" sz="2200" i="1" smtClean="0">
                <a:sym typeface="Symbol" pitchFamily="18" charset="2"/>
              </a:rPr>
              <a:t>G</a:t>
            </a:r>
            <a:r>
              <a:rPr lang="en-US" altLang="en-US" sz="2200" smtClean="0">
                <a:sym typeface="Symbol" pitchFamily="18" charset="2"/>
              </a:rPr>
              <a:t> defined by the following: </a:t>
            </a:r>
          </a:p>
          <a:p>
            <a:pPr marL="798513" lvl="1" indent="-336550">
              <a:spcBef>
                <a:spcPts val="1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For each node </a:t>
            </a:r>
            <a:r>
              <a:rPr lang="en-US" altLang="en-US" sz="2000" i="1" smtClean="0">
                <a:sym typeface="Symbol" pitchFamily="18" charset="2"/>
              </a:rPr>
              <a:t>N </a:t>
            </a:r>
            <a:r>
              <a:rPr lang="en-US" altLang="en-US" sz="2000" smtClean="0">
                <a:sym typeface="Symbol" pitchFamily="18" charset="2"/>
              </a:rPr>
              <a:t> </a:t>
            </a:r>
            <a:r>
              <a:rPr lang="en-US" altLang="en-US" sz="2000" i="1" smtClean="0">
                <a:sym typeface="Symbol" pitchFamily="18" charset="2"/>
              </a:rPr>
              <a:t>G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N </a:t>
            </a:r>
            <a:r>
              <a:rPr lang="en-US" altLang="en-US" sz="2000" smtClean="0">
                <a:sym typeface="Symbol" pitchFamily="18" charset="2"/>
              </a:rPr>
              <a:t> </a:t>
            </a:r>
            <a:r>
              <a:rPr lang="en-US" altLang="en-US" sz="2000" i="1" smtClean="0">
                <a:sym typeface="Symbol" pitchFamily="18" charset="2"/>
              </a:rPr>
              <a:t>Q</a:t>
            </a:r>
          </a:p>
          <a:p>
            <a:pPr marL="798513" lvl="1" indent="-336550">
              <a:spcBef>
                <a:spcPts val="1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For each arc </a:t>
            </a:r>
            <a:r>
              <a:rPr lang="en-US" altLang="en-US" sz="2000" i="1" smtClean="0">
                <a:sym typeface="Symbol" pitchFamily="18" charset="2"/>
              </a:rPr>
              <a:t>E</a:t>
            </a:r>
            <a:r>
              <a:rPr lang="en-US" altLang="en-US" sz="2000" smtClean="0">
                <a:sym typeface="Symbol" pitchFamily="18" charset="2"/>
              </a:rPr>
              <a:t>  </a:t>
            </a:r>
            <a:r>
              <a:rPr lang="en-US" altLang="en-US" sz="2000" i="1" smtClean="0">
                <a:sym typeface="Symbol" pitchFamily="18" charset="2"/>
              </a:rPr>
              <a:t>G</a:t>
            </a:r>
            <a:r>
              <a:rPr lang="en-US" altLang="en-US" sz="2000" smtClean="0">
                <a:sym typeface="Symbol" pitchFamily="18" charset="2"/>
              </a:rPr>
              <a:t>, label(</a:t>
            </a:r>
            <a:r>
              <a:rPr lang="en-US" altLang="en-US" sz="2000" i="1" smtClean="0">
                <a:sym typeface="Symbol" pitchFamily="18" charset="2"/>
              </a:rPr>
              <a:t>E</a:t>
            </a:r>
            <a:r>
              <a:rPr lang="en-US" altLang="en-US" sz="2000" smtClean="0">
                <a:sym typeface="Symbol" pitchFamily="18" charset="2"/>
              </a:rPr>
              <a:t>)  </a:t>
            </a:r>
          </a:p>
          <a:p>
            <a:pPr marL="798513" lvl="1" indent="-336550">
              <a:spcBef>
                <a:spcPts val="1000"/>
              </a:spcBef>
              <a:buFont typeface="Monotype Sorts" pitchFamily="2" charset="2"/>
              <a:buAutoNum type="romanLcPeriod"/>
            </a:pP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0</a:t>
            </a:r>
            <a:r>
              <a:rPr lang="en-US" altLang="en-US" sz="2000" smtClean="0">
                <a:sym typeface="Symbol" pitchFamily="18" charset="2"/>
              </a:rPr>
              <a:t> is depicted</a:t>
            </a:r>
          </a:p>
          <a:p>
            <a:pPr marL="798513" lvl="1" indent="-336550">
              <a:spcBef>
                <a:spcPts val="1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For each </a:t>
            </a:r>
            <a:r>
              <a:rPr lang="en-US" altLang="en-US" sz="2000" i="1" smtClean="0">
                <a:sym typeface="Symbol" pitchFamily="18" charset="2"/>
              </a:rPr>
              <a:t>f</a:t>
            </a:r>
            <a:r>
              <a:rPr lang="en-US" altLang="en-US" sz="2000" smtClean="0">
                <a:sym typeface="Symbol" pitchFamily="18" charset="2"/>
              </a:rPr>
              <a:t>  </a:t>
            </a:r>
            <a:r>
              <a:rPr lang="en-US" altLang="en-US" sz="2000" i="1" smtClean="0">
                <a:sym typeface="Symbol" pitchFamily="18" charset="2"/>
              </a:rPr>
              <a:t>F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f </a:t>
            </a:r>
            <a:r>
              <a:rPr lang="en-US" altLang="en-US" sz="2000" smtClean="0">
                <a:sym typeface="Symbol" pitchFamily="18" charset="2"/>
              </a:rPr>
              <a:t>is depicted</a:t>
            </a:r>
          </a:p>
          <a:p>
            <a:pPr marL="798513" lvl="1" indent="-336550">
              <a:spcBef>
                <a:spcPts val="1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For each (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 =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10000" smtClean="0">
                <a:sym typeface="Symbol" pitchFamily="18" charset="2"/>
              </a:rPr>
              <a:t>j</a:t>
            </a:r>
            <a:r>
              <a:rPr lang="en-US" altLang="en-US" sz="2000" smtClean="0">
                <a:sym typeface="Symbol" pitchFamily="18" charset="2"/>
              </a:rPr>
              <a:t>,  </a:t>
            </a:r>
            <a:r>
              <a:rPr lang="en-US" altLang="en-US" sz="2000" i="1" smtClean="0">
                <a:sym typeface="Symbol" pitchFamily="18" charset="2"/>
              </a:rPr>
              <a:t>E</a:t>
            </a:r>
            <a:r>
              <a:rPr lang="en-US" altLang="en-US" sz="2000" smtClean="0">
                <a:sym typeface="Symbol" pitchFamily="18" charset="2"/>
              </a:rPr>
              <a:t>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10000" smtClean="0">
                <a:sym typeface="Symbol" pitchFamily="18" charset="2"/>
              </a:rPr>
              <a:t>j</a:t>
            </a:r>
            <a:r>
              <a:rPr lang="en-US" altLang="en-US" sz="2000" smtClean="0">
                <a:sym typeface="Symbol" pitchFamily="18" charset="2"/>
              </a:rPr>
              <a:t>) and label(</a:t>
            </a:r>
            <a:r>
              <a:rPr lang="en-US" altLang="en-US" sz="2000" i="1" smtClean="0">
                <a:sym typeface="Symbol" pitchFamily="18" charset="2"/>
              </a:rPr>
              <a:t>E</a:t>
            </a:r>
            <a:r>
              <a:rPr lang="en-US" altLang="en-US" sz="2000" smtClean="0">
                <a:sym typeface="Symbol" pitchFamily="18" charset="2"/>
              </a:rPr>
              <a:t>) =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</a:t>
            </a:r>
          </a:p>
          <a:p>
            <a:pPr marL="1314450" lvl="2" indent="-284163">
              <a:spcBef>
                <a:spcPts val="1000"/>
              </a:spcBef>
              <a:buClr>
                <a:schemeClr val="tx2"/>
              </a:buClr>
              <a:buSzPct val="55000"/>
              <a:buFont typeface="Wingdings" pitchFamily="2" charset="2"/>
              <a:buChar char="Ø"/>
            </a:pPr>
            <a:r>
              <a:rPr lang="en-US" altLang="en-US" sz="2000" smtClean="0">
                <a:sym typeface="Symbol" pitchFamily="18" charset="2"/>
              </a:rPr>
              <a:t>a transition is represented by an </a:t>
            </a:r>
            <a:r>
              <a:rPr lang="en-US" altLang="en-US" sz="2000" i="1" smtClean="0">
                <a:sym typeface="Symbol" pitchFamily="18" charset="2"/>
              </a:rPr>
              <a:t>arc</a:t>
            </a:r>
            <a:endParaRPr lang="en-US" altLang="en-US" sz="1800" smtClean="0">
              <a:sym typeface="Symbol" pitchFamily="18" charset="2"/>
            </a:endParaRPr>
          </a:p>
          <a:p>
            <a:pPr marL="798513" lvl="1" indent="-336550">
              <a:spcBef>
                <a:spcPts val="1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For each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i="1" baseline="-25000" smtClean="0">
                <a:sym typeface="Symbol" pitchFamily="18" charset="2"/>
              </a:rPr>
              <a:t> </a:t>
            </a:r>
            <a:r>
              <a:rPr lang="en-US" altLang="en-US" sz="2000" smtClean="0">
                <a:sym typeface="Symbol" pitchFamily="18" charset="2"/>
              </a:rPr>
              <a:t>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 &amp;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  , ! </a:t>
            </a:r>
            <a:r>
              <a:rPr lang="en-US" altLang="en-US" sz="2000" i="1" smtClean="0">
                <a:sym typeface="Symbol" pitchFamily="18" charset="2"/>
              </a:rPr>
              <a:t>E</a:t>
            </a:r>
            <a:r>
              <a:rPr lang="en-US" altLang="en-US" sz="2000" smtClean="0">
                <a:sym typeface="Symbol" pitchFamily="18" charset="2"/>
              </a:rPr>
              <a:t>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10000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10000" smtClean="0">
                <a:sym typeface="Symbol" pitchFamily="18" charset="2"/>
              </a:rPr>
              <a:t>j</a:t>
            </a:r>
            <a:r>
              <a:rPr lang="en-US" altLang="en-US" sz="2000" smtClean="0">
                <a:sym typeface="Symbol" pitchFamily="18" charset="2"/>
              </a:rPr>
              <a:t>) &amp; label(</a:t>
            </a:r>
            <a:r>
              <a:rPr lang="en-US" altLang="en-US" sz="2000" i="1" smtClean="0">
                <a:sym typeface="Symbol" pitchFamily="18" charset="2"/>
              </a:rPr>
              <a:t>E</a:t>
            </a:r>
            <a:r>
              <a:rPr lang="en-US" altLang="en-US" sz="2000" smtClean="0">
                <a:sym typeface="Symbol" pitchFamily="18" charset="2"/>
              </a:rPr>
              <a:t>) =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, where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10000" smtClean="0">
                <a:sym typeface="Symbol" pitchFamily="18" charset="2"/>
              </a:rPr>
              <a:t>j</a:t>
            </a:r>
            <a:r>
              <a:rPr lang="en-US" altLang="en-US" sz="2000" baseline="-25000" smtClean="0">
                <a:sym typeface="Symbol" pitchFamily="18" charset="2"/>
              </a:rPr>
              <a:t> </a:t>
            </a:r>
            <a:r>
              <a:rPr lang="en-US" altLang="en-US" sz="2000" smtClean="0">
                <a:sym typeface="Symbol" pitchFamily="18" charset="2"/>
              </a:rPr>
              <a:t>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endParaRPr lang="en-US" altLang="en-US" sz="2000" smtClean="0">
              <a:sym typeface="Symbol" pitchFamily="18" charset="2"/>
            </a:endParaRPr>
          </a:p>
          <a:p>
            <a:pPr marL="346075" indent="-346075">
              <a:spcBef>
                <a:spcPct val="75000"/>
              </a:spcBef>
            </a:pPr>
            <a:r>
              <a:rPr lang="en-US" altLang="en-US" sz="2200" u="sng" smtClean="0">
                <a:sym typeface="Symbol" pitchFamily="18" charset="2"/>
              </a:rPr>
              <a:t>Example</a:t>
            </a:r>
            <a:r>
              <a:rPr lang="en-US" altLang="en-US" sz="2200" smtClean="0">
                <a:sym typeface="Symbol" pitchFamily="18" charset="2"/>
              </a:rPr>
              <a:t>: Construct the state diagram of </a:t>
            </a:r>
            <a:r>
              <a:rPr lang="en-US" altLang="en-US" sz="2200" i="1" smtClean="0">
                <a:sym typeface="Symbol" pitchFamily="18" charset="2"/>
              </a:rPr>
              <a:t>L</a:t>
            </a:r>
            <a:r>
              <a:rPr lang="en-US" altLang="en-US" sz="2200" smtClean="0">
                <a:sym typeface="Symbol" pitchFamily="18" charset="2"/>
              </a:rPr>
              <a:t>(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) for DFA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:</a:t>
            </a:r>
            <a:endParaRPr lang="en-US" altLang="en-US" sz="2000" i="1" smtClean="0">
              <a:sym typeface="Symbol" pitchFamily="18" charset="2"/>
            </a:endParaRPr>
          </a:p>
          <a:p>
            <a:pPr marL="346075" indent="-346075">
              <a:buFont typeface="Monotype Sorts" pitchFamily="2" charset="2"/>
              <a:buNone/>
            </a:pPr>
            <a:r>
              <a:rPr lang="en-US" altLang="en-US" sz="2200" i="1" smtClean="0">
                <a:sym typeface="Symbol" pitchFamily="18" charset="2"/>
              </a:rPr>
              <a:t>		</a:t>
            </a:r>
            <a:r>
              <a:rPr lang="en-US" altLang="en-US" sz="1800" i="1" smtClean="0">
                <a:sym typeface="Symbol" pitchFamily="18" charset="2"/>
              </a:rPr>
              <a:t>L</a:t>
            </a:r>
            <a:r>
              <a:rPr lang="en-US" altLang="en-US" sz="1800" smtClean="0">
                <a:sym typeface="Symbol" pitchFamily="18" charset="2"/>
              </a:rPr>
              <a:t>(</a:t>
            </a:r>
            <a:r>
              <a:rPr lang="en-US" altLang="en-US" sz="1800" i="1" smtClean="0">
                <a:sym typeface="Symbol" pitchFamily="18" charset="2"/>
              </a:rPr>
              <a:t>M</a:t>
            </a:r>
            <a:r>
              <a:rPr lang="en-US" altLang="en-US" sz="1800" smtClean="0">
                <a:sym typeface="Symbol" pitchFamily="18" charset="2"/>
              </a:rPr>
              <a:t>) = {</a:t>
            </a:r>
            <a:r>
              <a:rPr lang="en-US" altLang="en-US" sz="1800" i="1" smtClean="0">
                <a:sym typeface="Symbol" pitchFamily="18" charset="2"/>
              </a:rPr>
              <a:t>w</a:t>
            </a:r>
            <a:r>
              <a:rPr lang="en-US" altLang="en-US" sz="1800" smtClean="0">
                <a:sym typeface="Symbol" pitchFamily="18" charset="2"/>
              </a:rPr>
              <a:t> | </a:t>
            </a:r>
            <a:r>
              <a:rPr lang="en-US" altLang="en-US" sz="1800" i="1" smtClean="0">
                <a:sym typeface="Symbol" pitchFamily="18" charset="2"/>
              </a:rPr>
              <a:t>w</a:t>
            </a:r>
            <a:r>
              <a:rPr lang="en-US" altLang="en-US" sz="1800" smtClean="0">
                <a:sym typeface="Symbol" pitchFamily="18" charset="2"/>
              </a:rPr>
              <a:t> contains </a:t>
            </a:r>
            <a:r>
              <a:rPr lang="en-US" altLang="en-US" sz="1800" u="sng" smtClean="0">
                <a:sym typeface="Symbol" pitchFamily="18" charset="2"/>
              </a:rPr>
              <a:t>at least</a:t>
            </a:r>
            <a:r>
              <a:rPr lang="en-US" altLang="en-US" sz="1800" smtClean="0">
                <a:sym typeface="Symbol" pitchFamily="18" charset="2"/>
              </a:rPr>
              <a:t> one 1 and an </a:t>
            </a:r>
            <a:r>
              <a:rPr lang="en-US" altLang="en-US" sz="1800" u="sng" smtClean="0">
                <a:sym typeface="Symbol" pitchFamily="18" charset="2"/>
              </a:rPr>
              <a:t>even</a:t>
            </a:r>
            <a:r>
              <a:rPr lang="en-US" altLang="en-US" sz="1800" smtClean="0">
                <a:sym typeface="Symbol" pitchFamily="18" charset="2"/>
              </a:rPr>
              <a:t> number of 0 follow 		    the first 1}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795838" y="2930525"/>
            <a:ext cx="381000" cy="381000"/>
            <a:chOff x="5280" y="288"/>
            <a:chExt cx="240" cy="240"/>
          </a:xfrm>
        </p:grpSpPr>
        <p:sp useBgFill="1">
          <p:nvSpPr>
            <p:cNvPr id="13344" name="Oval 6"/>
            <p:cNvSpPr>
              <a:spLocks noChangeArrowheads="1"/>
            </p:cNvSpPr>
            <p:nvPr/>
          </p:nvSpPr>
          <p:spPr bwMode="auto">
            <a:xfrm>
              <a:off x="5280" y="288"/>
              <a:ext cx="240" cy="240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 useBgFill="1">
          <p:nvSpPr>
            <p:cNvPr id="13345" name="Oval 7"/>
            <p:cNvSpPr>
              <a:spLocks noChangeArrowheads="1"/>
            </p:cNvSpPr>
            <p:nvPr/>
          </p:nvSpPr>
          <p:spPr bwMode="auto">
            <a:xfrm>
              <a:off x="5328" y="336"/>
              <a:ext cx="144" cy="144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3189288" y="2522538"/>
            <a:ext cx="533400" cy="304800"/>
            <a:chOff x="5184" y="192"/>
            <a:chExt cx="336" cy="192"/>
          </a:xfrm>
        </p:grpSpPr>
        <p:sp useBgFill="1">
          <p:nvSpPr>
            <p:cNvPr id="13341" name="Oval 9"/>
            <p:cNvSpPr>
              <a:spLocks noChangeArrowheads="1"/>
            </p:cNvSpPr>
            <p:nvPr/>
          </p:nvSpPr>
          <p:spPr bwMode="auto">
            <a:xfrm>
              <a:off x="5328" y="192"/>
              <a:ext cx="192" cy="192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3342" name="Line 10"/>
            <p:cNvSpPr>
              <a:spLocks noChangeShapeType="1"/>
            </p:cNvSpPr>
            <p:nvPr/>
          </p:nvSpPr>
          <p:spPr bwMode="auto">
            <a:xfrm>
              <a:off x="5184" y="240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Line 11"/>
            <p:cNvSpPr>
              <a:spLocks noChangeShapeType="1"/>
            </p:cNvSpPr>
            <p:nvPr/>
          </p:nvSpPr>
          <p:spPr bwMode="auto">
            <a:xfrm flipV="1">
              <a:off x="5184" y="288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3024188" y="5943600"/>
            <a:ext cx="3357562" cy="828675"/>
            <a:chOff x="2192" y="3475"/>
            <a:chExt cx="2115" cy="522"/>
          </a:xfrm>
        </p:grpSpPr>
        <p:grpSp>
          <p:nvGrpSpPr>
            <p:cNvPr id="13320" name="Group 45"/>
            <p:cNvGrpSpPr>
              <a:grpSpLocks/>
            </p:cNvGrpSpPr>
            <p:nvPr/>
          </p:nvGrpSpPr>
          <p:grpSpPr bwMode="auto">
            <a:xfrm>
              <a:off x="3130" y="3686"/>
              <a:ext cx="325" cy="224"/>
              <a:chOff x="5280" y="288"/>
              <a:chExt cx="240" cy="240"/>
            </a:xfrm>
          </p:grpSpPr>
          <p:sp useBgFill="1">
            <p:nvSpPr>
              <p:cNvPr id="13339" name="Oval 46"/>
              <p:cNvSpPr>
                <a:spLocks noChangeArrowheads="1"/>
              </p:cNvSpPr>
              <p:nvPr/>
            </p:nvSpPr>
            <p:spPr bwMode="auto">
              <a:xfrm>
                <a:off x="5280" y="288"/>
                <a:ext cx="240" cy="240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 useBgFill="1">
            <p:nvSpPr>
              <p:cNvPr id="13340" name="Oval 47"/>
              <p:cNvSpPr>
                <a:spLocks noChangeArrowheads="1"/>
              </p:cNvSpPr>
              <p:nvPr/>
            </p:nvSpPr>
            <p:spPr bwMode="auto">
              <a:xfrm>
                <a:off x="5328" y="336"/>
                <a:ext cx="144" cy="144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 useBgFill="1">
          <p:nvSpPr>
            <p:cNvPr id="13321" name="Oval 49"/>
            <p:cNvSpPr>
              <a:spLocks noChangeArrowheads="1"/>
            </p:cNvSpPr>
            <p:nvPr/>
          </p:nvSpPr>
          <p:spPr bwMode="auto">
            <a:xfrm>
              <a:off x="2328" y="3718"/>
              <a:ext cx="291" cy="192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3322" name="Freeform 52"/>
            <p:cNvSpPr>
              <a:spLocks/>
            </p:cNvSpPr>
            <p:nvPr/>
          </p:nvSpPr>
          <p:spPr bwMode="auto">
            <a:xfrm>
              <a:off x="2387" y="3558"/>
              <a:ext cx="140" cy="160"/>
            </a:xfrm>
            <a:custGeom>
              <a:avLst/>
              <a:gdLst>
                <a:gd name="T0" fmla="*/ 0 w 320"/>
                <a:gd name="T1" fmla="*/ 0 h 384"/>
                <a:gd name="T2" fmla="*/ 0 w 320"/>
                <a:gd name="T3" fmla="*/ 0 h 384"/>
                <a:gd name="T4" fmla="*/ 0 w 320"/>
                <a:gd name="T5" fmla="*/ 0 h 384"/>
                <a:gd name="T6" fmla="*/ 0 w 320"/>
                <a:gd name="T7" fmla="*/ 0 h 384"/>
                <a:gd name="T8" fmla="*/ 0 w 320"/>
                <a:gd name="T9" fmla="*/ 0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3" name="Freeform 53"/>
            <p:cNvSpPr>
              <a:spLocks/>
            </p:cNvSpPr>
            <p:nvPr/>
          </p:nvSpPr>
          <p:spPr bwMode="auto">
            <a:xfrm>
              <a:off x="3223" y="3526"/>
              <a:ext cx="139" cy="160"/>
            </a:xfrm>
            <a:custGeom>
              <a:avLst/>
              <a:gdLst>
                <a:gd name="T0" fmla="*/ 0 w 320"/>
                <a:gd name="T1" fmla="*/ 0 h 384"/>
                <a:gd name="T2" fmla="*/ 0 w 320"/>
                <a:gd name="T3" fmla="*/ 0 h 384"/>
                <a:gd name="T4" fmla="*/ 0 w 320"/>
                <a:gd name="T5" fmla="*/ 0 h 384"/>
                <a:gd name="T6" fmla="*/ 0 w 320"/>
                <a:gd name="T7" fmla="*/ 0 h 384"/>
                <a:gd name="T8" fmla="*/ 0 w 320"/>
                <a:gd name="T9" fmla="*/ 0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3324" name="Oval 54"/>
            <p:cNvSpPr>
              <a:spLocks noChangeArrowheads="1"/>
            </p:cNvSpPr>
            <p:nvPr/>
          </p:nvSpPr>
          <p:spPr bwMode="auto">
            <a:xfrm>
              <a:off x="3919" y="3718"/>
              <a:ext cx="278" cy="192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3325" name="Freeform 55"/>
            <p:cNvSpPr>
              <a:spLocks/>
            </p:cNvSpPr>
            <p:nvPr/>
          </p:nvSpPr>
          <p:spPr bwMode="auto">
            <a:xfrm>
              <a:off x="4011" y="3558"/>
              <a:ext cx="140" cy="160"/>
            </a:xfrm>
            <a:custGeom>
              <a:avLst/>
              <a:gdLst>
                <a:gd name="T0" fmla="*/ 0 w 320"/>
                <a:gd name="T1" fmla="*/ 0 h 384"/>
                <a:gd name="T2" fmla="*/ 0 w 320"/>
                <a:gd name="T3" fmla="*/ 0 h 384"/>
                <a:gd name="T4" fmla="*/ 0 w 320"/>
                <a:gd name="T5" fmla="*/ 0 h 384"/>
                <a:gd name="T6" fmla="*/ 0 w 320"/>
                <a:gd name="T7" fmla="*/ 0 h 384"/>
                <a:gd name="T8" fmla="*/ 0 w 320"/>
                <a:gd name="T9" fmla="*/ 0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6" name="Line 56"/>
            <p:cNvSpPr>
              <a:spLocks noChangeShapeType="1"/>
            </p:cNvSpPr>
            <p:nvPr/>
          </p:nvSpPr>
          <p:spPr bwMode="auto">
            <a:xfrm>
              <a:off x="2619" y="3814"/>
              <a:ext cx="511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7" name="Freeform 57"/>
            <p:cNvSpPr>
              <a:spLocks/>
            </p:cNvSpPr>
            <p:nvPr/>
          </p:nvSpPr>
          <p:spPr bwMode="auto">
            <a:xfrm>
              <a:off x="3424" y="3686"/>
              <a:ext cx="545" cy="62"/>
            </a:xfrm>
            <a:custGeom>
              <a:avLst/>
              <a:gdLst>
                <a:gd name="T0" fmla="*/ 0 w 528"/>
                <a:gd name="T1" fmla="*/ 0 h 152"/>
                <a:gd name="T2" fmla="*/ 549 w 528"/>
                <a:gd name="T3" fmla="*/ 0 h 152"/>
                <a:gd name="T4" fmla="*/ 1204 w 528"/>
                <a:gd name="T5" fmla="*/ 0 h 152"/>
                <a:gd name="T6" fmla="*/ 0 60000 65536"/>
                <a:gd name="T7" fmla="*/ 0 60000 65536"/>
                <a:gd name="T8" fmla="*/ 0 60000 65536"/>
                <a:gd name="T9" fmla="*/ 0 w 528"/>
                <a:gd name="T10" fmla="*/ 0 h 152"/>
                <a:gd name="T11" fmla="*/ 528 w 528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52">
                  <a:moveTo>
                    <a:pt x="0" y="104"/>
                  </a:moveTo>
                  <a:cubicBezTo>
                    <a:pt x="76" y="52"/>
                    <a:pt x="152" y="0"/>
                    <a:pt x="240" y="8"/>
                  </a:cubicBezTo>
                  <a:cubicBezTo>
                    <a:pt x="328" y="16"/>
                    <a:pt x="428" y="84"/>
                    <a:pt x="528" y="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Freeform 58"/>
            <p:cNvSpPr>
              <a:spLocks/>
            </p:cNvSpPr>
            <p:nvPr/>
          </p:nvSpPr>
          <p:spPr bwMode="auto">
            <a:xfrm>
              <a:off x="3408" y="3878"/>
              <a:ext cx="557" cy="96"/>
            </a:xfrm>
            <a:custGeom>
              <a:avLst/>
              <a:gdLst>
                <a:gd name="T0" fmla="*/ 241 w 576"/>
                <a:gd name="T1" fmla="*/ 0 h 48"/>
                <a:gd name="T2" fmla="*/ 120 w 576"/>
                <a:gd name="T3" fmla="*/ 2147483647 h 48"/>
                <a:gd name="T4" fmla="*/ 0 w 576"/>
                <a:gd name="T5" fmla="*/ 0 h 48"/>
                <a:gd name="T6" fmla="*/ 0 60000 65536"/>
                <a:gd name="T7" fmla="*/ 0 60000 65536"/>
                <a:gd name="T8" fmla="*/ 0 60000 65536"/>
                <a:gd name="T9" fmla="*/ 0 w 576"/>
                <a:gd name="T10" fmla="*/ 0 h 48"/>
                <a:gd name="T11" fmla="*/ 576 w 576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48">
                  <a:moveTo>
                    <a:pt x="576" y="0"/>
                  </a:moveTo>
                  <a:cubicBezTo>
                    <a:pt x="480" y="24"/>
                    <a:pt x="384" y="48"/>
                    <a:pt x="288" y="48"/>
                  </a:cubicBezTo>
                  <a:cubicBezTo>
                    <a:pt x="192" y="48"/>
                    <a:pt x="96" y="2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Text Box 60"/>
            <p:cNvSpPr txBox="1">
              <a:spLocks noChangeArrowheads="1"/>
            </p:cNvSpPr>
            <p:nvPr/>
          </p:nvSpPr>
          <p:spPr bwMode="auto">
            <a:xfrm>
              <a:off x="2349" y="3694"/>
              <a:ext cx="2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ym typeface="Symbol" pitchFamily="18" charset="2"/>
                </a:rPr>
                <a:t>q</a:t>
              </a:r>
              <a:r>
                <a:rPr lang="en-US" altLang="en-US" sz="1600" baseline="-25000">
                  <a:sym typeface="Symbol" pitchFamily="18" charset="2"/>
                </a:rPr>
                <a:t>0</a:t>
              </a:r>
            </a:p>
          </p:txBody>
        </p:sp>
        <p:sp>
          <p:nvSpPr>
            <p:cNvPr id="13330" name="Text Box 61"/>
            <p:cNvSpPr txBox="1">
              <a:spLocks noChangeArrowheads="1"/>
            </p:cNvSpPr>
            <p:nvPr/>
          </p:nvSpPr>
          <p:spPr bwMode="auto">
            <a:xfrm>
              <a:off x="3176" y="3668"/>
              <a:ext cx="2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ym typeface="Symbol" pitchFamily="18" charset="2"/>
                </a:rPr>
                <a:t>q</a:t>
              </a:r>
              <a:r>
                <a:rPr lang="en-US" altLang="en-US" sz="1600" baseline="-25000">
                  <a:sym typeface="Symbol" pitchFamily="18" charset="2"/>
                </a:rPr>
                <a:t>1</a:t>
              </a:r>
            </a:p>
          </p:txBody>
        </p:sp>
        <p:sp>
          <p:nvSpPr>
            <p:cNvPr id="13331" name="Text Box 62"/>
            <p:cNvSpPr txBox="1">
              <a:spLocks noChangeArrowheads="1"/>
            </p:cNvSpPr>
            <p:nvPr/>
          </p:nvSpPr>
          <p:spPr bwMode="auto">
            <a:xfrm>
              <a:off x="3946" y="3690"/>
              <a:ext cx="23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ym typeface="Symbol" pitchFamily="18" charset="2"/>
                </a:rPr>
                <a:t>q</a:t>
              </a:r>
              <a:r>
                <a:rPr lang="en-US" altLang="en-US" sz="1600" baseline="-25000">
                  <a:sym typeface="Symbol" pitchFamily="18" charset="2"/>
                </a:rPr>
                <a:t>2</a:t>
              </a:r>
            </a:p>
          </p:txBody>
        </p:sp>
        <p:sp>
          <p:nvSpPr>
            <p:cNvPr id="13332" name="Text Box 63"/>
            <p:cNvSpPr txBox="1">
              <a:spLocks noChangeArrowheads="1"/>
            </p:cNvSpPr>
            <p:nvPr/>
          </p:nvSpPr>
          <p:spPr bwMode="auto">
            <a:xfrm>
              <a:off x="2757" y="3626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333" name="Text Box 64"/>
            <p:cNvSpPr txBox="1">
              <a:spLocks noChangeArrowheads="1"/>
            </p:cNvSpPr>
            <p:nvPr/>
          </p:nvSpPr>
          <p:spPr bwMode="auto">
            <a:xfrm>
              <a:off x="3606" y="3785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3334" name="Text Box 65"/>
            <p:cNvSpPr txBox="1">
              <a:spLocks noChangeArrowheads="1"/>
            </p:cNvSpPr>
            <p:nvPr/>
          </p:nvSpPr>
          <p:spPr bwMode="auto">
            <a:xfrm>
              <a:off x="3606" y="3490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3335" name="Text Box 66"/>
            <p:cNvSpPr txBox="1">
              <a:spLocks noChangeArrowheads="1"/>
            </p:cNvSpPr>
            <p:nvPr/>
          </p:nvSpPr>
          <p:spPr bwMode="auto">
            <a:xfrm>
              <a:off x="4127" y="349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336" name="Text Box 67"/>
            <p:cNvSpPr txBox="1">
              <a:spLocks noChangeArrowheads="1"/>
            </p:cNvSpPr>
            <p:nvPr/>
          </p:nvSpPr>
          <p:spPr bwMode="auto">
            <a:xfrm>
              <a:off x="3356" y="3475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3337" name="Text Box 68"/>
            <p:cNvSpPr txBox="1">
              <a:spLocks noChangeArrowheads="1"/>
            </p:cNvSpPr>
            <p:nvPr/>
          </p:nvSpPr>
          <p:spPr bwMode="auto">
            <a:xfrm>
              <a:off x="2519" y="3498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3338" name="Text Box 70"/>
            <p:cNvSpPr txBox="1">
              <a:spLocks noChangeArrowheads="1"/>
            </p:cNvSpPr>
            <p:nvPr/>
          </p:nvSpPr>
          <p:spPr bwMode="auto">
            <a:xfrm>
              <a:off x="2192" y="3702"/>
              <a:ext cx="18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b="1" i="0">
                  <a:latin typeface="Times New Roman" pitchFamily="18" charset="0"/>
                  <a:sym typeface="WP MathA"/>
                </a:rPr>
                <a:t>&gt;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EEA9C3-7ECE-4E0C-834E-AC7543158E59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340100" y="268288"/>
            <a:ext cx="2413000" cy="533400"/>
          </a:xfrm>
        </p:spPr>
        <p:txBody>
          <a:bodyPr/>
          <a:lstStyle/>
          <a:p>
            <a:r>
              <a:rPr lang="en-US" altLang="en-US" sz="4000" smtClean="0"/>
              <a:t>Definitions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00100"/>
            <a:ext cx="8013700" cy="5942013"/>
          </a:xfrm>
        </p:spPr>
        <p:txBody>
          <a:bodyPr/>
          <a:lstStyle/>
          <a:p>
            <a:r>
              <a:rPr lang="en-US" altLang="en-US" sz="2400" u="sng" smtClean="0"/>
              <a:t>Defn 5.2.2.</a:t>
            </a:r>
            <a:r>
              <a:rPr lang="en-US" altLang="en-US" sz="2400" smtClean="0"/>
              <a:t> Let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 = (</a:t>
            </a:r>
            <a:r>
              <a:rPr lang="en-US" altLang="en-US" sz="2400" i="1" smtClean="0"/>
              <a:t>Q</a:t>
            </a:r>
            <a:r>
              <a:rPr lang="en-US" altLang="en-US" sz="2400" smtClean="0"/>
              <a:t>, </a:t>
            </a:r>
            <a:r>
              <a:rPr lang="en-US" altLang="en-US" sz="2400" smtClean="0">
                <a:sym typeface="Symbol" pitchFamily="18" charset="2"/>
              </a:rPr>
              <a:t></a:t>
            </a:r>
            <a:r>
              <a:rPr lang="en-US" altLang="en-US" sz="2400" smtClean="0"/>
              <a:t>, </a:t>
            </a:r>
            <a:r>
              <a:rPr lang="en-US" altLang="en-US" sz="2400" i="1" smtClean="0">
                <a:sym typeface="Symbol" pitchFamily="18" charset="2"/>
              </a:rPr>
              <a:t>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q</a:t>
            </a:r>
            <a:r>
              <a:rPr lang="en-US" altLang="en-US" sz="2400" i="1" baseline="-25000" smtClean="0"/>
              <a:t>0</a:t>
            </a:r>
            <a:r>
              <a:rPr lang="en-US" altLang="en-US" sz="2400" smtClean="0"/>
              <a:t>,</a:t>
            </a:r>
            <a:r>
              <a:rPr lang="en-US" altLang="en-US" sz="2400" baseline="-25000" smtClean="0"/>
              <a:t>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) be a DFA. The 	language of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, denoted </a:t>
            </a:r>
            <a:r>
              <a:rPr lang="en-US" altLang="en-US" sz="2400" i="1" smtClean="0"/>
              <a:t>L</a:t>
            </a:r>
            <a:r>
              <a:rPr lang="en-US" altLang="en-US" sz="2400" smtClean="0"/>
              <a:t>(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), is the set of strings	in </a:t>
            </a:r>
            <a:r>
              <a:rPr lang="en-US" altLang="en-US" sz="2400" smtClean="0">
                <a:sym typeface="Symbol" pitchFamily="18" charset="2"/>
              </a:rPr>
              <a:t></a:t>
            </a:r>
            <a:r>
              <a:rPr lang="en-US" altLang="en-US" sz="2400" smtClean="0"/>
              <a:t>* accepted by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.</a:t>
            </a:r>
          </a:p>
          <a:p>
            <a:pPr>
              <a:spcBef>
                <a:spcPct val="75000"/>
              </a:spcBef>
            </a:pPr>
            <a:r>
              <a:rPr lang="en-US" altLang="en-US" sz="2400" u="sng" smtClean="0"/>
              <a:t>Defn 5.2.3</a:t>
            </a:r>
            <a:r>
              <a:rPr lang="en-US" altLang="en-US" sz="2400" smtClean="0"/>
              <a:t> (Machine configuration). The function       	(“yields”) on </a:t>
            </a:r>
            <a:r>
              <a:rPr lang="en-US" altLang="en-US" sz="2400" i="1" smtClean="0"/>
              <a:t>Q</a:t>
            </a:r>
            <a:r>
              <a:rPr lang="en-US" altLang="en-US" sz="2400" smtClean="0"/>
              <a:t> x </a:t>
            </a:r>
            <a:r>
              <a:rPr lang="en-US" altLang="en-US" sz="2400" smtClean="0">
                <a:sym typeface="Symbol" pitchFamily="18" charset="2"/>
              </a:rPr>
              <a:t></a:t>
            </a:r>
            <a:r>
              <a:rPr lang="en-US" altLang="en-US" sz="2400" baseline="30000" smtClean="0"/>
              <a:t>+</a:t>
            </a:r>
            <a:r>
              <a:rPr lang="en-US" altLang="en-US" sz="2400" smtClean="0"/>
              <a:t> is defined by 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400" smtClean="0"/>
              <a:t>			    [</a:t>
            </a:r>
            <a:r>
              <a:rPr lang="en-US" altLang="en-US" sz="2400" i="1" smtClean="0"/>
              <a:t>q</a:t>
            </a:r>
            <a:r>
              <a:rPr lang="en-US" altLang="en-US" sz="2400" i="1" baseline="-25000" smtClean="0"/>
              <a:t>i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aw</a:t>
            </a:r>
            <a:r>
              <a:rPr lang="en-US" altLang="en-US" sz="2400" smtClean="0"/>
              <a:t>]      [</a:t>
            </a:r>
            <a:r>
              <a:rPr lang="en-US" altLang="en-US" sz="2400" i="1" smtClean="0">
                <a:sym typeface="Symbol" pitchFamily="18" charset="2"/>
              </a:rPr>
              <a:t></a:t>
            </a:r>
            <a:r>
              <a:rPr lang="en-US" altLang="en-US" sz="2400" smtClean="0"/>
              <a:t>(</a:t>
            </a:r>
            <a:r>
              <a:rPr lang="en-US" altLang="en-US" sz="2400" i="1" smtClean="0"/>
              <a:t>q</a:t>
            </a:r>
            <a:r>
              <a:rPr lang="en-US" altLang="en-US" sz="2400" i="1" baseline="-25000" smtClean="0"/>
              <a:t>i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a</a:t>
            </a:r>
            <a:r>
              <a:rPr lang="en-US" altLang="en-US" sz="2400" smtClean="0"/>
              <a:t>), </a:t>
            </a:r>
            <a:r>
              <a:rPr lang="en-US" altLang="en-US" sz="2400" i="1" smtClean="0"/>
              <a:t>w</a:t>
            </a:r>
            <a:r>
              <a:rPr lang="en-US" altLang="en-US" sz="2400" smtClean="0"/>
              <a:t>]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400" smtClean="0"/>
              <a:t>	where </a:t>
            </a:r>
            <a:r>
              <a:rPr lang="en-US" altLang="en-US" sz="2400" i="1" smtClean="0"/>
              <a:t>a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itchFamily="18" charset="2"/>
              </a:rPr>
              <a:t> 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w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itchFamily="18" charset="2"/>
              </a:rPr>
              <a:t>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itchFamily="18" charset="2"/>
              </a:rPr>
              <a:t></a:t>
            </a:r>
            <a:r>
              <a:rPr lang="en-US" altLang="en-US" sz="2400" smtClean="0"/>
              <a:t>*, and </a:t>
            </a:r>
            <a:r>
              <a:rPr lang="en-US" altLang="en-US" sz="2400" i="1" smtClean="0">
                <a:sym typeface="Symbol" pitchFamily="18" charset="2"/>
              </a:rPr>
              <a:t></a:t>
            </a:r>
            <a:r>
              <a:rPr lang="en-US" altLang="en-US" sz="2400" smtClean="0"/>
              <a:t> </a:t>
            </a:r>
            <a:r>
              <a:rPr lang="en-US" altLang="en-US" sz="2400" smtClean="0">
                <a:sym typeface="Symbol" pitchFamily="18" charset="2"/>
              </a:rPr>
              <a:t>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.  Also, 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400" smtClean="0"/>
              <a:t>			    [</a:t>
            </a:r>
            <a:r>
              <a:rPr lang="en-US" altLang="en-US" sz="2400" i="1" smtClean="0"/>
              <a:t>q</a:t>
            </a:r>
            <a:r>
              <a:rPr lang="en-US" altLang="en-US" sz="2400" i="1" baseline="-10000" smtClean="0"/>
              <a:t>i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u</a:t>
            </a:r>
            <a:r>
              <a:rPr lang="en-US" altLang="en-US" sz="2400" smtClean="0"/>
              <a:t>]       [</a:t>
            </a:r>
            <a:r>
              <a:rPr lang="en-US" altLang="en-US" sz="2400" i="1" smtClean="0"/>
              <a:t>q</a:t>
            </a:r>
            <a:r>
              <a:rPr lang="en-US" altLang="en-US" sz="2400" i="1" baseline="-10000" smtClean="0"/>
              <a:t>j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v</a:t>
            </a:r>
            <a:r>
              <a:rPr lang="en-US" altLang="en-US" sz="2400" smtClean="0"/>
              <a:t>] 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400" smtClean="0"/>
              <a:t>	denotes a sequence of 0 or more transitions. </a:t>
            </a:r>
          </a:p>
          <a:p>
            <a:pPr>
              <a:spcBef>
                <a:spcPct val="75000"/>
              </a:spcBef>
            </a:pPr>
            <a:r>
              <a:rPr lang="en-US" altLang="en-US" sz="2400" u="sng" smtClean="0"/>
              <a:t>Defn. 5.2.4.</a:t>
            </a:r>
            <a:r>
              <a:rPr lang="en-US" altLang="en-US" sz="2400" smtClean="0"/>
              <a:t> The function    (     ): </a:t>
            </a:r>
            <a:r>
              <a:rPr lang="en-US" altLang="en-US" sz="2400" i="1" smtClean="0"/>
              <a:t>Q</a:t>
            </a:r>
            <a:r>
              <a:rPr lang="en-US" altLang="en-US" sz="2400" smtClean="0"/>
              <a:t> x </a:t>
            </a:r>
            <a:r>
              <a:rPr lang="en-US" altLang="en-US" sz="2400" smtClean="0">
                <a:sym typeface="Symbol" pitchFamily="18" charset="2"/>
              </a:rPr>
              <a:t></a:t>
            </a:r>
            <a:r>
              <a:rPr lang="en-US" altLang="en-US" sz="2400" smtClean="0"/>
              <a:t>* </a:t>
            </a:r>
            <a:r>
              <a:rPr lang="en-US" altLang="en-US" sz="2400" smtClean="0">
                <a:sym typeface="Symbol" pitchFamily="18" charset="2"/>
              </a:rPr>
              <a:t></a:t>
            </a:r>
            <a:r>
              <a:rPr lang="en-US" altLang="en-US" sz="2400" smtClean="0"/>
              <a:t> </a:t>
            </a:r>
            <a:r>
              <a:rPr lang="en-US" altLang="en-US" sz="2400" i="1" smtClean="0"/>
              <a:t>Q</a:t>
            </a:r>
            <a:r>
              <a:rPr lang="en-US" altLang="en-US" sz="2400" smtClean="0"/>
              <a:t> of a DFA 	is called the </a:t>
            </a:r>
            <a:r>
              <a:rPr lang="en-US" altLang="en-US" sz="2400" u="sng" smtClean="0"/>
              <a:t>extended transition function</a:t>
            </a:r>
            <a:r>
              <a:rPr lang="en-US" altLang="en-US" sz="2400" smtClean="0"/>
              <a:t> such that</a:t>
            </a:r>
          </a:p>
          <a:p>
            <a:pPr lvl="1">
              <a:spcBef>
                <a:spcPct val="35000"/>
              </a:spcBef>
              <a:buSzPct val="60000"/>
              <a:buFont typeface="Wingdings" pitchFamily="2" charset="2"/>
              <a:buChar char="Ø"/>
            </a:pPr>
            <a:r>
              <a:rPr lang="en-US" altLang="en-US" sz="2200" i="1" smtClean="0">
                <a:sym typeface="Symbol" pitchFamily="18" charset="2"/>
              </a:rPr>
              <a:t></a:t>
            </a:r>
            <a:r>
              <a:rPr lang="en-US" altLang="en-US" sz="2200" smtClean="0"/>
              <a:t>(</a:t>
            </a:r>
            <a:r>
              <a:rPr lang="en-US" altLang="en-US" sz="2200" i="1" smtClean="0"/>
              <a:t>q</a:t>
            </a:r>
            <a:r>
              <a:rPr lang="en-US" altLang="en-US" sz="2200" i="1" baseline="-25000" smtClean="0"/>
              <a:t>i</a:t>
            </a:r>
            <a:r>
              <a:rPr lang="en-US" altLang="en-US" sz="2200" smtClean="0"/>
              <a:t>, </a:t>
            </a:r>
            <a:r>
              <a:rPr lang="en-US" altLang="en-US" sz="2200" i="1" smtClean="0"/>
              <a:t>ua</a:t>
            </a:r>
            <a:r>
              <a:rPr lang="en-US" altLang="en-US" sz="2200" smtClean="0"/>
              <a:t>) = </a:t>
            </a:r>
            <a:r>
              <a:rPr lang="en-US" altLang="en-US" sz="2200" i="1" smtClean="0">
                <a:sym typeface="Symbol" pitchFamily="18" charset="2"/>
              </a:rPr>
              <a:t></a:t>
            </a:r>
            <a:r>
              <a:rPr lang="en-US" altLang="en-US" sz="2200" smtClean="0"/>
              <a:t>(</a:t>
            </a:r>
            <a:r>
              <a:rPr lang="en-US" altLang="en-US" sz="2200" i="1" smtClean="0">
                <a:sym typeface="Symbol" pitchFamily="18" charset="2"/>
              </a:rPr>
              <a:t></a:t>
            </a:r>
            <a:r>
              <a:rPr lang="en-US" altLang="en-US" sz="2200" smtClean="0"/>
              <a:t>(</a:t>
            </a:r>
            <a:r>
              <a:rPr lang="en-US" altLang="en-US" sz="2200" i="1" smtClean="0"/>
              <a:t>q</a:t>
            </a:r>
            <a:r>
              <a:rPr lang="en-US" altLang="en-US" sz="2200" i="1" baseline="-25000" smtClean="0"/>
              <a:t>i</a:t>
            </a:r>
            <a:r>
              <a:rPr lang="en-US" altLang="en-US" sz="2200" smtClean="0"/>
              <a:t>, u), </a:t>
            </a:r>
            <a:r>
              <a:rPr lang="en-US" altLang="en-US" sz="2200" i="1" smtClean="0"/>
              <a:t>a</a:t>
            </a:r>
            <a:r>
              <a:rPr lang="en-US" altLang="en-US" sz="2200" smtClean="0"/>
              <a:t>)) </a:t>
            </a: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7743825" y="2246313"/>
            <a:ext cx="358775" cy="365125"/>
            <a:chOff x="4878" y="1415"/>
            <a:chExt cx="226" cy="230"/>
          </a:xfrm>
        </p:grpSpPr>
        <p:sp>
          <p:nvSpPr>
            <p:cNvPr id="14368" name="AutoShape 16"/>
            <p:cNvSpPr>
              <a:spLocks noChangeAspect="1" noChangeArrowheads="1" noTextEdit="1"/>
            </p:cNvSpPr>
            <p:nvPr/>
          </p:nvSpPr>
          <p:spPr bwMode="auto">
            <a:xfrm>
              <a:off x="4878" y="1415"/>
              <a:ext cx="22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Rectangle 18"/>
            <p:cNvSpPr>
              <a:spLocks noChangeArrowheads="1"/>
            </p:cNvSpPr>
            <p:nvPr/>
          </p:nvSpPr>
          <p:spPr bwMode="auto">
            <a:xfrm>
              <a:off x="4879" y="1424"/>
              <a:ext cx="15" cy="16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70" name="Rectangle 19"/>
            <p:cNvSpPr>
              <a:spLocks noChangeArrowheads="1"/>
            </p:cNvSpPr>
            <p:nvPr/>
          </p:nvSpPr>
          <p:spPr bwMode="auto">
            <a:xfrm>
              <a:off x="4887" y="1493"/>
              <a:ext cx="203" cy="1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71" name="Rectangle 20"/>
            <p:cNvSpPr>
              <a:spLocks noChangeArrowheads="1"/>
            </p:cNvSpPr>
            <p:nvPr/>
          </p:nvSpPr>
          <p:spPr bwMode="auto">
            <a:xfrm>
              <a:off x="4933" y="1466"/>
              <a:ext cx="171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72" name="Rectangle 21"/>
            <p:cNvSpPr>
              <a:spLocks noChangeArrowheads="1"/>
            </p:cNvSpPr>
            <p:nvPr/>
          </p:nvSpPr>
          <p:spPr bwMode="auto">
            <a:xfrm>
              <a:off x="4932" y="1494"/>
              <a:ext cx="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962400" y="3214688"/>
            <a:ext cx="358775" cy="365125"/>
            <a:chOff x="4878" y="1415"/>
            <a:chExt cx="226" cy="230"/>
          </a:xfrm>
        </p:grpSpPr>
        <p:sp>
          <p:nvSpPr>
            <p:cNvPr id="14363" name="AutoShape 24"/>
            <p:cNvSpPr>
              <a:spLocks noChangeAspect="1" noChangeArrowheads="1" noTextEdit="1"/>
            </p:cNvSpPr>
            <p:nvPr/>
          </p:nvSpPr>
          <p:spPr bwMode="auto">
            <a:xfrm>
              <a:off x="4878" y="1415"/>
              <a:ext cx="22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Rectangle 25"/>
            <p:cNvSpPr>
              <a:spLocks noChangeArrowheads="1"/>
            </p:cNvSpPr>
            <p:nvPr/>
          </p:nvSpPr>
          <p:spPr bwMode="auto">
            <a:xfrm>
              <a:off x="4879" y="1424"/>
              <a:ext cx="15" cy="16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65" name="Rectangle 26"/>
            <p:cNvSpPr>
              <a:spLocks noChangeArrowheads="1"/>
            </p:cNvSpPr>
            <p:nvPr/>
          </p:nvSpPr>
          <p:spPr bwMode="auto">
            <a:xfrm>
              <a:off x="4887" y="1493"/>
              <a:ext cx="203" cy="1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66" name="Rectangle 27"/>
            <p:cNvSpPr>
              <a:spLocks noChangeArrowheads="1"/>
            </p:cNvSpPr>
            <p:nvPr/>
          </p:nvSpPr>
          <p:spPr bwMode="auto">
            <a:xfrm>
              <a:off x="4933" y="1466"/>
              <a:ext cx="171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67" name="Rectangle 28"/>
            <p:cNvSpPr>
              <a:spLocks noChangeArrowheads="1"/>
            </p:cNvSpPr>
            <p:nvPr/>
          </p:nvSpPr>
          <p:spPr bwMode="auto">
            <a:xfrm>
              <a:off x="4932" y="1494"/>
              <a:ext cx="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3781425" y="4100513"/>
            <a:ext cx="358775" cy="506412"/>
            <a:chOff x="5187" y="2590"/>
            <a:chExt cx="226" cy="319"/>
          </a:xfrm>
        </p:grpSpPr>
        <p:sp>
          <p:nvSpPr>
            <p:cNvPr id="14357" name="AutoShape 30"/>
            <p:cNvSpPr>
              <a:spLocks noChangeAspect="1" noChangeArrowheads="1" noTextEdit="1"/>
            </p:cNvSpPr>
            <p:nvPr/>
          </p:nvSpPr>
          <p:spPr bwMode="auto">
            <a:xfrm>
              <a:off x="5187" y="2679"/>
              <a:ext cx="22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Rectangle 31"/>
            <p:cNvSpPr>
              <a:spLocks noChangeArrowheads="1"/>
            </p:cNvSpPr>
            <p:nvPr/>
          </p:nvSpPr>
          <p:spPr bwMode="auto">
            <a:xfrm>
              <a:off x="5188" y="2688"/>
              <a:ext cx="15" cy="16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59" name="Rectangle 32"/>
            <p:cNvSpPr>
              <a:spLocks noChangeArrowheads="1"/>
            </p:cNvSpPr>
            <p:nvPr/>
          </p:nvSpPr>
          <p:spPr bwMode="auto">
            <a:xfrm>
              <a:off x="5196" y="2757"/>
              <a:ext cx="203" cy="1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60" name="Rectangle 33"/>
            <p:cNvSpPr>
              <a:spLocks noChangeArrowheads="1"/>
            </p:cNvSpPr>
            <p:nvPr/>
          </p:nvSpPr>
          <p:spPr bwMode="auto">
            <a:xfrm>
              <a:off x="5242" y="2730"/>
              <a:ext cx="171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61" name="Rectangle 34"/>
            <p:cNvSpPr>
              <a:spLocks noChangeArrowheads="1"/>
            </p:cNvSpPr>
            <p:nvPr/>
          </p:nvSpPr>
          <p:spPr bwMode="auto">
            <a:xfrm>
              <a:off x="5241" y="2758"/>
              <a:ext cx="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62" name="Rectangle 35"/>
            <p:cNvSpPr>
              <a:spLocks noChangeArrowheads="1"/>
            </p:cNvSpPr>
            <p:nvPr/>
          </p:nvSpPr>
          <p:spPr bwMode="auto">
            <a:xfrm>
              <a:off x="5193" y="2590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latin typeface="Times New Roman" pitchFamily="18" charset="0"/>
                </a:rPr>
                <a:t>*</a:t>
              </a:r>
            </a:p>
          </p:txBody>
        </p:sp>
      </p:grp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4498975" y="5275263"/>
            <a:ext cx="779463" cy="506412"/>
            <a:chOff x="4731" y="2037"/>
            <a:chExt cx="491" cy="319"/>
          </a:xfrm>
        </p:grpSpPr>
        <p:sp>
          <p:nvSpPr>
            <p:cNvPr id="14348" name="AutoShape 39"/>
            <p:cNvSpPr>
              <a:spLocks noChangeAspect="1" noChangeArrowheads="1" noTextEdit="1"/>
            </p:cNvSpPr>
            <p:nvPr/>
          </p:nvSpPr>
          <p:spPr bwMode="auto">
            <a:xfrm>
              <a:off x="4996" y="2126"/>
              <a:ext cx="22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9" name="Rectangle 40"/>
            <p:cNvSpPr>
              <a:spLocks noChangeArrowheads="1"/>
            </p:cNvSpPr>
            <p:nvPr/>
          </p:nvSpPr>
          <p:spPr bwMode="auto">
            <a:xfrm>
              <a:off x="4997" y="2135"/>
              <a:ext cx="15" cy="16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50" name="Rectangle 41"/>
            <p:cNvSpPr>
              <a:spLocks noChangeArrowheads="1"/>
            </p:cNvSpPr>
            <p:nvPr/>
          </p:nvSpPr>
          <p:spPr bwMode="auto">
            <a:xfrm>
              <a:off x="5005" y="2204"/>
              <a:ext cx="203" cy="1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51" name="Rectangle 42"/>
            <p:cNvSpPr>
              <a:spLocks noChangeArrowheads="1"/>
            </p:cNvSpPr>
            <p:nvPr/>
          </p:nvSpPr>
          <p:spPr bwMode="auto">
            <a:xfrm>
              <a:off x="5051" y="2177"/>
              <a:ext cx="171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52" name="Rectangle 43"/>
            <p:cNvSpPr>
              <a:spLocks noChangeArrowheads="1"/>
            </p:cNvSpPr>
            <p:nvPr/>
          </p:nvSpPr>
          <p:spPr bwMode="auto">
            <a:xfrm>
              <a:off x="5050" y="2205"/>
              <a:ext cx="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M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53" name="Rectangle 44"/>
            <p:cNvSpPr>
              <a:spLocks noChangeArrowheads="1"/>
            </p:cNvSpPr>
            <p:nvPr/>
          </p:nvSpPr>
          <p:spPr bwMode="auto">
            <a:xfrm>
              <a:off x="5002" y="2037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latin typeface="Times New Roman" pitchFamily="18" charset="0"/>
                </a:rPr>
                <a:t>*</a:t>
              </a:r>
            </a:p>
          </p:txBody>
        </p:sp>
        <p:sp>
          <p:nvSpPr>
            <p:cNvPr id="14354" name="AutoShape 45"/>
            <p:cNvSpPr>
              <a:spLocks noChangeAspect="1" noChangeArrowheads="1" noTextEdit="1"/>
            </p:cNvSpPr>
            <p:nvPr/>
          </p:nvSpPr>
          <p:spPr bwMode="auto">
            <a:xfrm>
              <a:off x="4731" y="2074"/>
              <a:ext cx="12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Rectangle 47"/>
            <p:cNvSpPr>
              <a:spLocks noChangeArrowheads="1"/>
            </p:cNvSpPr>
            <p:nvPr/>
          </p:nvSpPr>
          <p:spPr bwMode="auto">
            <a:xfrm>
              <a:off x="4820" y="2085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000" i="0">
                  <a:solidFill>
                    <a:srgbClr val="000000"/>
                  </a:solidFill>
                  <a:latin typeface="Symbol" pitchFamily="18" charset="2"/>
                </a:rPr>
                <a:t>Ù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56" name="Rectangle 48"/>
            <p:cNvSpPr>
              <a:spLocks noChangeArrowheads="1"/>
            </p:cNvSpPr>
            <p:nvPr/>
          </p:nvSpPr>
          <p:spPr bwMode="auto">
            <a:xfrm>
              <a:off x="4786" y="2149"/>
              <a:ext cx="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solidFill>
                    <a:srgbClr val="000000"/>
                  </a:solidFill>
                  <a:latin typeface="Symbol" pitchFamily="18" charset="2"/>
                </a:rPr>
                <a:t>d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</p:grpSp>
      <p:grpSp>
        <p:nvGrpSpPr>
          <p:cNvPr id="6" name="Group 62"/>
          <p:cNvGrpSpPr>
            <a:grpSpLocks/>
          </p:cNvGrpSpPr>
          <p:nvPr/>
        </p:nvGrpSpPr>
        <p:grpSpPr bwMode="auto">
          <a:xfrm>
            <a:off x="1603375" y="6111875"/>
            <a:ext cx="1612900" cy="153988"/>
            <a:chOff x="1010" y="3850"/>
            <a:chExt cx="1016" cy="97"/>
          </a:xfrm>
        </p:grpSpPr>
        <p:sp>
          <p:nvSpPr>
            <p:cNvPr id="14346" name="Rectangle 58"/>
            <p:cNvSpPr>
              <a:spLocks noChangeArrowheads="1"/>
            </p:cNvSpPr>
            <p:nvPr/>
          </p:nvSpPr>
          <p:spPr bwMode="auto">
            <a:xfrm>
              <a:off x="1010" y="3850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000" i="0">
                  <a:solidFill>
                    <a:srgbClr val="000000"/>
                  </a:solidFill>
                  <a:latin typeface="Symbol" pitchFamily="18" charset="2"/>
                </a:rPr>
                <a:t>Ù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4347" name="Rectangle 60"/>
            <p:cNvSpPr>
              <a:spLocks noChangeArrowheads="1"/>
            </p:cNvSpPr>
            <p:nvPr/>
          </p:nvSpPr>
          <p:spPr bwMode="auto">
            <a:xfrm>
              <a:off x="1978" y="3851"/>
              <a:ext cx="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000" i="0">
                  <a:solidFill>
                    <a:srgbClr val="000000"/>
                  </a:solidFill>
                  <a:latin typeface="Symbol" pitchFamily="18" charset="2"/>
                </a:rPr>
                <a:t>Ù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410358-70B8-4CDF-AF45-EF87C449946D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63738" y="246063"/>
            <a:ext cx="5189537" cy="533400"/>
          </a:xfrm>
        </p:spPr>
        <p:txBody>
          <a:bodyPr/>
          <a:lstStyle/>
          <a:p>
            <a:r>
              <a:rPr lang="en-US" altLang="en-US" sz="3600" smtClean="0"/>
              <a:t>State Diagrams (Continued)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82073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200" u="sng" smtClean="0"/>
              <a:t>Example</a:t>
            </a:r>
            <a:r>
              <a:rPr lang="en-US" altLang="en-US" sz="2200" smtClean="0"/>
              <a:t>: Give the state diagram of a DFA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 such that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 	accepts all strings that </a:t>
            </a:r>
            <a:r>
              <a:rPr lang="en-US" altLang="en-US" sz="2200" u="sng" smtClean="0"/>
              <a:t>start</a:t>
            </a:r>
            <a:r>
              <a:rPr lang="en-US" altLang="en-US" sz="2200" smtClean="0"/>
              <a:t> and </a:t>
            </a:r>
            <a:r>
              <a:rPr lang="en-US" altLang="en-US" sz="2200" u="sng" smtClean="0"/>
              <a:t>end </a:t>
            </a:r>
            <a:r>
              <a:rPr lang="en-US" altLang="en-US" sz="2200" smtClean="0"/>
              <a:t>with </a:t>
            </a:r>
            <a:r>
              <a:rPr lang="en-US" altLang="en-US" sz="2200" i="1" smtClean="0"/>
              <a:t>a</a:t>
            </a:r>
            <a:r>
              <a:rPr lang="en-US" altLang="en-US" sz="2200" smtClean="0"/>
              <a:t>, or that </a:t>
            </a:r>
            <a:r>
              <a:rPr lang="en-US" altLang="en-US" sz="2200" u="sng" smtClean="0"/>
              <a:t>start</a:t>
            </a:r>
            <a:r>
              <a:rPr lang="en-US" altLang="en-US" sz="2200" smtClean="0"/>
              <a:t> 	and </a:t>
            </a:r>
            <a:r>
              <a:rPr lang="en-US" altLang="en-US" sz="2200" u="sng" smtClean="0"/>
              <a:t>end</a:t>
            </a:r>
            <a:r>
              <a:rPr lang="en-US" altLang="en-US" sz="2200" smtClean="0"/>
              <a:t> with </a:t>
            </a:r>
            <a:r>
              <a:rPr lang="en-US" altLang="en-US" sz="2200" i="1" smtClean="0"/>
              <a:t>b</a:t>
            </a:r>
            <a:r>
              <a:rPr lang="en-US" altLang="en-US" sz="2200" smtClean="0"/>
              <a:t>, i.e.,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 accepts strings that start and		end with the same symbol, over the alphabet </a:t>
            </a:r>
            <a:r>
              <a:rPr lang="en-US" altLang="en-US" sz="2200" smtClean="0">
                <a:sym typeface="Symbol" pitchFamily="18" charset="2"/>
              </a:rPr>
              <a:t> = {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b</a:t>
            </a:r>
            <a:r>
              <a:rPr lang="en-US" altLang="en-US" sz="2200" smtClean="0">
                <a:sym typeface="Symbol" pitchFamily="18" charset="2"/>
              </a:rPr>
              <a:t>}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 sz="22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 sz="20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 sz="20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 sz="20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 sz="20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 sz="20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en-US" altLang="en-US" sz="2000" smtClean="0"/>
          </a:p>
          <a:p>
            <a:pPr lvl="1">
              <a:lnSpc>
                <a:spcPct val="80000"/>
              </a:lnSpc>
            </a:pPr>
            <a:endParaRPr lang="en-US" altLang="en-US" sz="2800" smtClean="0"/>
          </a:p>
          <a:p>
            <a:pPr lvl="1">
              <a:lnSpc>
                <a:spcPct val="80000"/>
              </a:lnSpc>
              <a:buSzPct val="60000"/>
              <a:buFont typeface="Wingdings" pitchFamily="2" charset="2"/>
              <a:buChar char="Ø"/>
            </a:pPr>
            <a:endParaRPr lang="en-US" altLang="en-US" sz="2700" smtClean="0"/>
          </a:p>
          <a:p>
            <a:pPr>
              <a:lnSpc>
                <a:spcPct val="90000"/>
              </a:lnSpc>
              <a:spcBef>
                <a:spcPct val="45000"/>
              </a:spcBef>
              <a:buSzPct val="90000"/>
              <a:buFont typeface="Wingdings" pitchFamily="2" charset="2"/>
              <a:buChar char="§"/>
            </a:pPr>
            <a:r>
              <a:rPr lang="en-US" altLang="en-US" sz="2200" smtClean="0"/>
              <a:t>Note: Interchanging the accepting states and non-accepting 	    states of a state diagram for the DFA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 yields the 	    DFA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’ that accepts </a:t>
            </a:r>
            <a:r>
              <a:rPr lang="en-US" altLang="en-US" sz="2200" i="1" smtClean="0"/>
              <a:t>all</a:t>
            </a:r>
            <a:r>
              <a:rPr lang="en-US" altLang="en-US" sz="2200" smtClean="0"/>
              <a:t> the strings over the same 	    alphabet that are </a:t>
            </a:r>
            <a:r>
              <a:rPr lang="en-US" altLang="en-US" sz="2200" u="sng" smtClean="0"/>
              <a:t>not</a:t>
            </a:r>
            <a:r>
              <a:rPr lang="en-US" altLang="en-US" sz="2200" smtClean="0"/>
              <a:t> accepted by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.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3060700" y="2312988"/>
            <a:ext cx="3035300" cy="2838450"/>
            <a:chOff x="1698" y="1392"/>
            <a:chExt cx="2142" cy="1971"/>
          </a:xfrm>
        </p:grpSpPr>
        <p:sp>
          <p:nvSpPr>
            <p:cNvPr id="15366" name="Text Box 6"/>
            <p:cNvSpPr txBox="1">
              <a:spLocks noChangeArrowheads="1"/>
            </p:cNvSpPr>
            <p:nvPr/>
          </p:nvSpPr>
          <p:spPr bwMode="auto">
            <a:xfrm>
              <a:off x="2721" y="3108"/>
              <a:ext cx="192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67" name="Text Box 43"/>
            <p:cNvSpPr txBox="1">
              <a:spLocks noChangeArrowheads="1"/>
            </p:cNvSpPr>
            <p:nvPr/>
          </p:nvSpPr>
          <p:spPr bwMode="auto">
            <a:xfrm>
              <a:off x="3515" y="3087"/>
              <a:ext cx="144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68" name="Text Box 7"/>
            <p:cNvSpPr txBox="1">
              <a:spLocks noChangeArrowheads="1"/>
            </p:cNvSpPr>
            <p:nvPr/>
          </p:nvSpPr>
          <p:spPr bwMode="auto">
            <a:xfrm>
              <a:off x="3552" y="1441"/>
              <a:ext cx="192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69" name="Text Box 8"/>
            <p:cNvSpPr txBox="1">
              <a:spLocks noChangeArrowheads="1"/>
            </p:cNvSpPr>
            <p:nvPr/>
          </p:nvSpPr>
          <p:spPr bwMode="auto">
            <a:xfrm>
              <a:off x="2736" y="1392"/>
              <a:ext cx="144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</a:p>
          </p:txBody>
        </p:sp>
        <p:grpSp>
          <p:nvGrpSpPr>
            <p:cNvPr id="15370" name="Group 10"/>
            <p:cNvGrpSpPr>
              <a:grpSpLocks/>
            </p:cNvGrpSpPr>
            <p:nvPr/>
          </p:nvGrpSpPr>
          <p:grpSpPr bwMode="auto">
            <a:xfrm>
              <a:off x="2640" y="1872"/>
              <a:ext cx="336" cy="336"/>
              <a:chOff x="5280" y="288"/>
              <a:chExt cx="240" cy="240"/>
            </a:xfrm>
          </p:grpSpPr>
          <p:sp useBgFill="1">
            <p:nvSpPr>
              <p:cNvPr id="15400" name="Oval 11"/>
              <p:cNvSpPr>
                <a:spLocks noChangeArrowheads="1"/>
              </p:cNvSpPr>
              <p:nvPr/>
            </p:nvSpPr>
            <p:spPr bwMode="auto">
              <a:xfrm>
                <a:off x="5280" y="288"/>
                <a:ext cx="240" cy="240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 useBgFill="1">
            <p:nvSpPr>
              <p:cNvPr id="15401" name="Oval 12"/>
              <p:cNvSpPr>
                <a:spLocks noChangeArrowheads="1"/>
              </p:cNvSpPr>
              <p:nvPr/>
            </p:nvSpPr>
            <p:spPr bwMode="auto">
              <a:xfrm>
                <a:off x="5328" y="336"/>
                <a:ext cx="144" cy="144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 useBgFill="1">
          <p:nvSpPr>
            <p:cNvPr id="15371" name="Oval 13"/>
            <p:cNvSpPr>
              <a:spLocks noChangeArrowheads="1"/>
            </p:cNvSpPr>
            <p:nvPr/>
          </p:nvSpPr>
          <p:spPr bwMode="auto">
            <a:xfrm>
              <a:off x="1858" y="2304"/>
              <a:ext cx="302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5372" name="Freeform 17"/>
            <p:cNvSpPr>
              <a:spLocks/>
            </p:cNvSpPr>
            <p:nvPr/>
          </p:nvSpPr>
          <p:spPr bwMode="auto">
            <a:xfrm>
              <a:off x="2736" y="1632"/>
              <a:ext cx="144" cy="240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73" name="Group 18"/>
            <p:cNvGrpSpPr>
              <a:grpSpLocks/>
            </p:cNvGrpSpPr>
            <p:nvPr/>
          </p:nvGrpSpPr>
          <p:grpSpPr bwMode="auto">
            <a:xfrm>
              <a:off x="3456" y="1680"/>
              <a:ext cx="288" cy="528"/>
              <a:chOff x="4320" y="2256"/>
              <a:chExt cx="288" cy="528"/>
            </a:xfrm>
          </p:grpSpPr>
          <p:sp useBgFill="1">
            <p:nvSpPr>
              <p:cNvPr id="15398" name="Oval 19"/>
              <p:cNvSpPr>
                <a:spLocks noChangeArrowheads="1"/>
              </p:cNvSpPr>
              <p:nvPr/>
            </p:nvSpPr>
            <p:spPr bwMode="auto">
              <a:xfrm>
                <a:off x="4320" y="2496"/>
                <a:ext cx="288" cy="288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5399" name="Freeform 20"/>
              <p:cNvSpPr>
                <a:spLocks/>
              </p:cNvSpPr>
              <p:nvPr/>
            </p:nvSpPr>
            <p:spPr bwMode="auto">
              <a:xfrm>
                <a:off x="4416" y="2256"/>
                <a:ext cx="144" cy="240"/>
              </a:xfrm>
              <a:custGeom>
                <a:avLst/>
                <a:gdLst>
                  <a:gd name="T0" fmla="*/ 0 w 320"/>
                  <a:gd name="T1" fmla="*/ 1 h 384"/>
                  <a:gd name="T2" fmla="*/ 0 w 320"/>
                  <a:gd name="T3" fmla="*/ 1 h 384"/>
                  <a:gd name="T4" fmla="*/ 0 w 320"/>
                  <a:gd name="T5" fmla="*/ 0 h 384"/>
                  <a:gd name="T6" fmla="*/ 0 w 320"/>
                  <a:gd name="T7" fmla="*/ 1 h 384"/>
                  <a:gd name="T8" fmla="*/ 0 w 320"/>
                  <a:gd name="T9" fmla="*/ 1 h 3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0"/>
                  <a:gd name="T16" fmla="*/ 0 h 384"/>
                  <a:gd name="T17" fmla="*/ 320 w 320"/>
                  <a:gd name="T18" fmla="*/ 384 h 3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0" h="384">
                    <a:moveTo>
                      <a:pt x="64" y="384"/>
                    </a:moveTo>
                    <a:cubicBezTo>
                      <a:pt x="32" y="272"/>
                      <a:pt x="0" y="160"/>
                      <a:pt x="16" y="96"/>
                    </a:cubicBezTo>
                    <a:cubicBezTo>
                      <a:pt x="32" y="32"/>
                      <a:pt x="112" y="0"/>
                      <a:pt x="160" y="0"/>
                    </a:cubicBezTo>
                    <a:cubicBezTo>
                      <a:pt x="208" y="0"/>
                      <a:pt x="288" y="32"/>
                      <a:pt x="304" y="96"/>
                    </a:cubicBezTo>
                    <a:cubicBezTo>
                      <a:pt x="320" y="160"/>
                      <a:pt x="288" y="272"/>
                      <a:pt x="256" y="384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74" name="Freeform 21"/>
            <p:cNvSpPr>
              <a:spLocks/>
            </p:cNvSpPr>
            <p:nvPr/>
          </p:nvSpPr>
          <p:spPr bwMode="auto">
            <a:xfrm>
              <a:off x="2943" y="1852"/>
              <a:ext cx="561" cy="116"/>
            </a:xfrm>
            <a:custGeom>
              <a:avLst/>
              <a:gdLst>
                <a:gd name="T0" fmla="*/ 0 w 528"/>
                <a:gd name="T1" fmla="*/ 1 h 152"/>
                <a:gd name="T2" fmla="*/ 596 w 528"/>
                <a:gd name="T3" fmla="*/ 1 h 152"/>
                <a:gd name="T4" fmla="*/ 1313 w 528"/>
                <a:gd name="T5" fmla="*/ 1 h 152"/>
                <a:gd name="T6" fmla="*/ 0 60000 65536"/>
                <a:gd name="T7" fmla="*/ 0 60000 65536"/>
                <a:gd name="T8" fmla="*/ 0 60000 65536"/>
                <a:gd name="T9" fmla="*/ 0 w 528"/>
                <a:gd name="T10" fmla="*/ 0 h 152"/>
                <a:gd name="T11" fmla="*/ 528 w 528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52">
                  <a:moveTo>
                    <a:pt x="0" y="104"/>
                  </a:moveTo>
                  <a:cubicBezTo>
                    <a:pt x="76" y="52"/>
                    <a:pt x="152" y="0"/>
                    <a:pt x="240" y="8"/>
                  </a:cubicBezTo>
                  <a:cubicBezTo>
                    <a:pt x="328" y="16"/>
                    <a:pt x="428" y="84"/>
                    <a:pt x="528" y="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Freeform 22"/>
            <p:cNvSpPr>
              <a:spLocks/>
            </p:cNvSpPr>
            <p:nvPr/>
          </p:nvSpPr>
          <p:spPr bwMode="auto">
            <a:xfrm>
              <a:off x="2928" y="2160"/>
              <a:ext cx="576" cy="96"/>
            </a:xfrm>
            <a:custGeom>
              <a:avLst/>
              <a:gdLst>
                <a:gd name="T0" fmla="*/ 576 w 576"/>
                <a:gd name="T1" fmla="*/ 0 h 48"/>
                <a:gd name="T2" fmla="*/ 288 w 576"/>
                <a:gd name="T3" fmla="*/ 2147483647 h 48"/>
                <a:gd name="T4" fmla="*/ 0 w 576"/>
                <a:gd name="T5" fmla="*/ 0 h 48"/>
                <a:gd name="T6" fmla="*/ 0 60000 65536"/>
                <a:gd name="T7" fmla="*/ 0 60000 65536"/>
                <a:gd name="T8" fmla="*/ 0 60000 65536"/>
                <a:gd name="T9" fmla="*/ 0 w 576"/>
                <a:gd name="T10" fmla="*/ 0 h 48"/>
                <a:gd name="T11" fmla="*/ 576 w 576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48">
                  <a:moveTo>
                    <a:pt x="576" y="0"/>
                  </a:moveTo>
                  <a:cubicBezTo>
                    <a:pt x="480" y="24"/>
                    <a:pt x="384" y="48"/>
                    <a:pt x="288" y="48"/>
                  </a:cubicBezTo>
                  <a:cubicBezTo>
                    <a:pt x="192" y="48"/>
                    <a:pt x="96" y="2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76" name="Group 23"/>
            <p:cNvGrpSpPr>
              <a:grpSpLocks/>
            </p:cNvGrpSpPr>
            <p:nvPr/>
          </p:nvGrpSpPr>
          <p:grpSpPr bwMode="auto">
            <a:xfrm>
              <a:off x="2640" y="2544"/>
              <a:ext cx="336" cy="336"/>
              <a:chOff x="5280" y="288"/>
              <a:chExt cx="240" cy="240"/>
            </a:xfrm>
          </p:grpSpPr>
          <p:sp useBgFill="1">
            <p:nvSpPr>
              <p:cNvPr id="15396" name="Oval 24"/>
              <p:cNvSpPr>
                <a:spLocks noChangeArrowheads="1"/>
              </p:cNvSpPr>
              <p:nvPr/>
            </p:nvSpPr>
            <p:spPr bwMode="auto">
              <a:xfrm>
                <a:off x="5280" y="288"/>
                <a:ext cx="240" cy="240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 useBgFill="1">
            <p:nvSpPr>
              <p:cNvPr id="15397" name="Oval 25"/>
              <p:cNvSpPr>
                <a:spLocks noChangeArrowheads="1"/>
              </p:cNvSpPr>
              <p:nvPr/>
            </p:nvSpPr>
            <p:spPr bwMode="auto">
              <a:xfrm>
                <a:off x="5328" y="336"/>
                <a:ext cx="144" cy="144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>
          <p:nvSpPr>
            <p:cNvPr id="15377" name="Freeform 26"/>
            <p:cNvSpPr>
              <a:spLocks/>
            </p:cNvSpPr>
            <p:nvPr/>
          </p:nvSpPr>
          <p:spPr bwMode="auto">
            <a:xfrm flipV="1">
              <a:off x="2736" y="2880"/>
              <a:ext cx="144" cy="240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15378" name="Oval 27"/>
            <p:cNvSpPr>
              <a:spLocks noChangeArrowheads="1"/>
            </p:cNvSpPr>
            <p:nvPr/>
          </p:nvSpPr>
          <p:spPr bwMode="auto">
            <a:xfrm>
              <a:off x="3456" y="2592"/>
              <a:ext cx="288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5379" name="Freeform 28"/>
            <p:cNvSpPr>
              <a:spLocks/>
            </p:cNvSpPr>
            <p:nvPr/>
          </p:nvSpPr>
          <p:spPr bwMode="auto">
            <a:xfrm>
              <a:off x="2938" y="2519"/>
              <a:ext cx="561" cy="119"/>
            </a:xfrm>
            <a:custGeom>
              <a:avLst/>
              <a:gdLst>
                <a:gd name="T0" fmla="*/ 0 w 528"/>
                <a:gd name="T1" fmla="*/ 1 h 152"/>
                <a:gd name="T2" fmla="*/ 596 w 528"/>
                <a:gd name="T3" fmla="*/ 1 h 152"/>
                <a:gd name="T4" fmla="*/ 1313 w 528"/>
                <a:gd name="T5" fmla="*/ 1 h 152"/>
                <a:gd name="T6" fmla="*/ 0 60000 65536"/>
                <a:gd name="T7" fmla="*/ 0 60000 65536"/>
                <a:gd name="T8" fmla="*/ 0 60000 65536"/>
                <a:gd name="T9" fmla="*/ 0 w 528"/>
                <a:gd name="T10" fmla="*/ 0 h 152"/>
                <a:gd name="T11" fmla="*/ 528 w 528"/>
                <a:gd name="T12" fmla="*/ 152 h 15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152">
                  <a:moveTo>
                    <a:pt x="0" y="104"/>
                  </a:moveTo>
                  <a:cubicBezTo>
                    <a:pt x="76" y="52"/>
                    <a:pt x="152" y="0"/>
                    <a:pt x="240" y="8"/>
                  </a:cubicBezTo>
                  <a:cubicBezTo>
                    <a:pt x="328" y="16"/>
                    <a:pt x="428" y="84"/>
                    <a:pt x="528" y="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0" name="Freeform 29"/>
            <p:cNvSpPr>
              <a:spLocks/>
            </p:cNvSpPr>
            <p:nvPr/>
          </p:nvSpPr>
          <p:spPr bwMode="auto">
            <a:xfrm>
              <a:off x="2928" y="2832"/>
              <a:ext cx="576" cy="96"/>
            </a:xfrm>
            <a:custGeom>
              <a:avLst/>
              <a:gdLst>
                <a:gd name="T0" fmla="*/ 576 w 576"/>
                <a:gd name="T1" fmla="*/ 0 h 48"/>
                <a:gd name="T2" fmla="*/ 288 w 576"/>
                <a:gd name="T3" fmla="*/ 2147483647 h 48"/>
                <a:gd name="T4" fmla="*/ 0 w 576"/>
                <a:gd name="T5" fmla="*/ 0 h 48"/>
                <a:gd name="T6" fmla="*/ 0 60000 65536"/>
                <a:gd name="T7" fmla="*/ 0 60000 65536"/>
                <a:gd name="T8" fmla="*/ 0 60000 65536"/>
                <a:gd name="T9" fmla="*/ 0 w 576"/>
                <a:gd name="T10" fmla="*/ 0 h 48"/>
                <a:gd name="T11" fmla="*/ 576 w 576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48">
                  <a:moveTo>
                    <a:pt x="576" y="0"/>
                  </a:moveTo>
                  <a:cubicBezTo>
                    <a:pt x="480" y="24"/>
                    <a:pt x="384" y="48"/>
                    <a:pt x="288" y="48"/>
                  </a:cubicBezTo>
                  <a:cubicBezTo>
                    <a:pt x="192" y="48"/>
                    <a:pt x="96" y="2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1" name="Line 30"/>
            <p:cNvSpPr>
              <a:spLocks noChangeShapeType="1"/>
            </p:cNvSpPr>
            <p:nvPr/>
          </p:nvSpPr>
          <p:spPr bwMode="auto">
            <a:xfrm flipV="1">
              <a:off x="2132" y="2064"/>
              <a:ext cx="508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2" name="Line 31"/>
            <p:cNvSpPr>
              <a:spLocks noChangeShapeType="1"/>
            </p:cNvSpPr>
            <p:nvPr/>
          </p:nvSpPr>
          <p:spPr bwMode="auto">
            <a:xfrm>
              <a:off x="2160" y="2496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3" name="Freeform 32"/>
            <p:cNvSpPr>
              <a:spLocks/>
            </p:cNvSpPr>
            <p:nvPr/>
          </p:nvSpPr>
          <p:spPr bwMode="auto">
            <a:xfrm flipV="1">
              <a:off x="3552" y="2880"/>
              <a:ext cx="144" cy="240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4" name="Text Box 33"/>
            <p:cNvSpPr txBox="1">
              <a:spLocks noChangeArrowheads="1"/>
            </p:cNvSpPr>
            <p:nvPr/>
          </p:nvSpPr>
          <p:spPr bwMode="auto">
            <a:xfrm>
              <a:off x="1872" y="2304"/>
              <a:ext cx="336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baseline="-25000">
                  <a:latin typeface="Times New Roman" pitchFamily="18" charset="0"/>
                </a:rPr>
                <a:t>0</a:t>
              </a:r>
              <a:endParaRPr kumimoji="0" lang="en-US" altLang="en-US" sz="1800">
                <a:latin typeface="Times New Roman" pitchFamily="18" charset="0"/>
              </a:endParaRPr>
            </a:p>
          </p:txBody>
        </p:sp>
        <p:sp>
          <p:nvSpPr>
            <p:cNvPr id="15385" name="Text Box 34"/>
            <p:cNvSpPr txBox="1">
              <a:spLocks noChangeArrowheads="1"/>
            </p:cNvSpPr>
            <p:nvPr/>
          </p:nvSpPr>
          <p:spPr bwMode="auto">
            <a:xfrm>
              <a:off x="2689" y="1882"/>
              <a:ext cx="334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baseline="-25000">
                  <a:latin typeface="Times New Roman" pitchFamily="18" charset="0"/>
                </a:rPr>
                <a:t>1</a:t>
              </a:r>
              <a:endParaRPr kumimoji="0" lang="en-US" altLang="en-US" sz="1800">
                <a:latin typeface="Times New Roman" pitchFamily="18" charset="0"/>
              </a:endParaRPr>
            </a:p>
          </p:txBody>
        </p:sp>
        <p:sp>
          <p:nvSpPr>
            <p:cNvPr id="15386" name="Text Box 35"/>
            <p:cNvSpPr txBox="1">
              <a:spLocks noChangeArrowheads="1"/>
            </p:cNvSpPr>
            <p:nvPr/>
          </p:nvSpPr>
          <p:spPr bwMode="auto">
            <a:xfrm>
              <a:off x="2689" y="2544"/>
              <a:ext cx="334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baseline="-25000">
                  <a:latin typeface="Times New Roman" pitchFamily="18" charset="0"/>
                </a:rPr>
                <a:t>2</a:t>
              </a:r>
              <a:endParaRPr kumimoji="0" lang="en-US" altLang="en-US" sz="1800">
                <a:latin typeface="Times New Roman" pitchFamily="18" charset="0"/>
              </a:endParaRPr>
            </a:p>
          </p:txBody>
        </p:sp>
        <p:sp>
          <p:nvSpPr>
            <p:cNvPr id="15387" name="Text Box 36"/>
            <p:cNvSpPr txBox="1">
              <a:spLocks noChangeArrowheads="1"/>
            </p:cNvSpPr>
            <p:nvPr/>
          </p:nvSpPr>
          <p:spPr bwMode="auto">
            <a:xfrm>
              <a:off x="3504" y="1929"/>
              <a:ext cx="336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baseline="-25000">
                  <a:latin typeface="Times New Roman" pitchFamily="18" charset="0"/>
                </a:rPr>
                <a:t>3</a:t>
              </a:r>
              <a:endParaRPr kumimoji="0" lang="en-US" altLang="en-US" sz="1800">
                <a:latin typeface="Times New Roman" pitchFamily="18" charset="0"/>
              </a:endParaRPr>
            </a:p>
          </p:txBody>
        </p:sp>
        <p:sp>
          <p:nvSpPr>
            <p:cNvPr id="15388" name="Text Box 37"/>
            <p:cNvSpPr txBox="1">
              <a:spLocks noChangeArrowheads="1"/>
            </p:cNvSpPr>
            <p:nvPr/>
          </p:nvSpPr>
          <p:spPr bwMode="auto">
            <a:xfrm>
              <a:off x="3504" y="2592"/>
              <a:ext cx="336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baseline="-25000">
                  <a:latin typeface="Times New Roman" pitchFamily="18" charset="0"/>
                </a:rPr>
                <a:t>4</a:t>
              </a:r>
              <a:endParaRPr kumimoji="0" lang="en-US" altLang="en-US" sz="1800">
                <a:latin typeface="Times New Roman" pitchFamily="18" charset="0"/>
              </a:endParaRPr>
            </a:p>
          </p:txBody>
        </p:sp>
        <p:sp>
          <p:nvSpPr>
            <p:cNvPr id="15389" name="Text Box 38"/>
            <p:cNvSpPr txBox="1">
              <a:spLocks noChangeArrowheads="1"/>
            </p:cNvSpPr>
            <p:nvPr/>
          </p:nvSpPr>
          <p:spPr bwMode="auto">
            <a:xfrm>
              <a:off x="3087" y="2461"/>
              <a:ext cx="145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90" name="Text Box 39"/>
            <p:cNvSpPr txBox="1">
              <a:spLocks noChangeArrowheads="1"/>
            </p:cNvSpPr>
            <p:nvPr/>
          </p:nvSpPr>
          <p:spPr bwMode="auto">
            <a:xfrm>
              <a:off x="3104" y="1831"/>
              <a:ext cx="192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91" name="Text Box 40"/>
            <p:cNvSpPr txBox="1">
              <a:spLocks noChangeArrowheads="1"/>
            </p:cNvSpPr>
            <p:nvPr/>
          </p:nvSpPr>
          <p:spPr bwMode="auto">
            <a:xfrm>
              <a:off x="2245" y="2592"/>
              <a:ext cx="192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92" name="Text Box 41"/>
            <p:cNvSpPr txBox="1">
              <a:spLocks noChangeArrowheads="1"/>
            </p:cNvSpPr>
            <p:nvPr/>
          </p:nvSpPr>
          <p:spPr bwMode="auto">
            <a:xfrm>
              <a:off x="3085" y="2727"/>
              <a:ext cx="192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15393" name="Text Box 42"/>
            <p:cNvSpPr txBox="1">
              <a:spLocks noChangeArrowheads="1"/>
            </p:cNvSpPr>
            <p:nvPr/>
          </p:nvSpPr>
          <p:spPr bwMode="auto">
            <a:xfrm>
              <a:off x="3092" y="2047"/>
              <a:ext cx="144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94" name="Text Box 44"/>
            <p:cNvSpPr txBox="1">
              <a:spLocks noChangeArrowheads="1"/>
            </p:cNvSpPr>
            <p:nvPr/>
          </p:nvSpPr>
          <p:spPr bwMode="auto">
            <a:xfrm>
              <a:off x="2256" y="1968"/>
              <a:ext cx="144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15395" name="Text Box 48"/>
            <p:cNvSpPr txBox="1">
              <a:spLocks noChangeArrowheads="1"/>
            </p:cNvSpPr>
            <p:nvPr/>
          </p:nvSpPr>
          <p:spPr bwMode="auto">
            <a:xfrm>
              <a:off x="1698" y="2316"/>
              <a:ext cx="222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i="0">
                  <a:latin typeface="Times New Roman" pitchFamily="18" charset="0"/>
                </a:rPr>
                <a:t>&gt;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94D52B-4998-44EA-A016-6AE5E8E19A1F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038350" y="257175"/>
            <a:ext cx="5064125" cy="554038"/>
          </a:xfrm>
        </p:spPr>
        <p:txBody>
          <a:bodyPr/>
          <a:lstStyle/>
          <a:p>
            <a:r>
              <a:rPr lang="en-US" altLang="en-US" sz="4000" smtClean="0"/>
              <a:t>DFA and State Diagrams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850" y="868363"/>
            <a:ext cx="7845425" cy="2708275"/>
          </a:xfrm>
        </p:spPr>
        <p:txBody>
          <a:bodyPr/>
          <a:lstStyle/>
          <a:p>
            <a:pPr marL="346075" indent="-346075">
              <a:spcBef>
                <a:spcPct val="75000"/>
              </a:spcBef>
            </a:pPr>
            <a:r>
              <a:rPr lang="en-US" altLang="en-US" sz="2400" smtClean="0">
                <a:sym typeface="Symbol" pitchFamily="18" charset="2"/>
              </a:rPr>
              <a:t>Construct a DFA that accepts one of the following 	languages over the alphabet { 0, 1 }	</a:t>
            </a:r>
          </a:p>
          <a:p>
            <a:pPr marL="860425" lvl="1" indent="-346075">
              <a:spcBef>
                <a:spcPct val="75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“The set of all strings ending in 00”.</a:t>
            </a:r>
          </a:p>
          <a:p>
            <a:pPr marL="860425" lvl="1" indent="-346075">
              <a:spcBef>
                <a:spcPct val="75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“The set of all strings when interpreted as a binary integer, is 	    a multiple of 5, e.g., strings 101, 1010, and 1111 are in 	    the language, whereas 10, 100, and 111 are not”.</a:t>
            </a:r>
            <a:endParaRPr lang="en-US" altLang="en-US" sz="2000" i="1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41C82F1-9B0E-40A0-8E9D-7D8206591CB6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9088" y="250825"/>
            <a:ext cx="3352800" cy="576263"/>
          </a:xfrm>
        </p:spPr>
        <p:txBody>
          <a:bodyPr/>
          <a:lstStyle/>
          <a:p>
            <a:r>
              <a:rPr lang="en-US" altLang="en-US" sz="4000" smtClean="0"/>
              <a:t>State Diagrams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2163" y="936625"/>
            <a:ext cx="7740650" cy="5594350"/>
          </a:xfrm>
        </p:spPr>
        <p:txBody>
          <a:bodyPr/>
          <a:lstStyle/>
          <a:p>
            <a:pPr>
              <a:defRPr/>
            </a:pPr>
            <a:r>
              <a:rPr lang="en-US" sz="2200" u="sng" dirty="0" smtClean="0"/>
              <a:t>Theorem 5.3.3.</a:t>
            </a:r>
            <a:r>
              <a:rPr lang="en-US" sz="2200" dirty="0" smtClean="0"/>
              <a:t>  Let </a:t>
            </a:r>
            <a:r>
              <a:rPr lang="en-US" sz="2200" i="1" dirty="0" smtClean="0"/>
              <a:t>M</a:t>
            </a:r>
            <a:r>
              <a:rPr lang="en-US" sz="2200" dirty="0" smtClean="0"/>
              <a:t> = (</a:t>
            </a:r>
            <a:r>
              <a:rPr lang="en-US" sz="2200" i="1" dirty="0" smtClean="0"/>
              <a:t>Q</a:t>
            </a:r>
            <a:r>
              <a:rPr lang="en-US" sz="2200" dirty="0" smtClean="0"/>
              <a:t>, </a:t>
            </a:r>
            <a:r>
              <a:rPr lang="en-US" sz="2200" dirty="0" smtClean="0">
                <a:sym typeface="Symbol" pitchFamily="18" charset="2"/>
              </a:rPr>
              <a:t>, , </a:t>
            </a:r>
            <a:r>
              <a:rPr lang="en-US" sz="2200" i="1" dirty="0" smtClean="0">
                <a:sym typeface="Symbol" pitchFamily="18" charset="2"/>
              </a:rPr>
              <a:t>q</a:t>
            </a:r>
            <a:r>
              <a:rPr lang="en-US" sz="2200" i="1" baseline="-25000" dirty="0" smtClean="0">
                <a:sym typeface="Symbol" pitchFamily="18" charset="2"/>
              </a:rPr>
              <a:t>0</a:t>
            </a:r>
            <a:r>
              <a:rPr lang="en-US" sz="2200" dirty="0" smtClean="0">
                <a:sym typeface="Symbol" pitchFamily="18" charset="2"/>
              </a:rPr>
              <a:t>, </a:t>
            </a:r>
            <a:r>
              <a:rPr lang="en-US" sz="2200" i="1" dirty="0" smtClean="0">
                <a:sym typeface="Symbol" pitchFamily="18" charset="2"/>
              </a:rPr>
              <a:t>F</a:t>
            </a:r>
            <a:r>
              <a:rPr lang="en-US" sz="2200" dirty="0" smtClean="0">
                <a:sym typeface="Symbol" pitchFamily="18" charset="2"/>
              </a:rPr>
              <a:t>) be a DFA. Then 	</a:t>
            </a:r>
            <a:r>
              <a:rPr lang="en-US" sz="2200" i="1" dirty="0" smtClean="0">
                <a:sym typeface="Symbol" pitchFamily="18" charset="2"/>
              </a:rPr>
              <a:t>M</a:t>
            </a:r>
            <a:r>
              <a:rPr lang="en-US" sz="2200" dirty="0" smtClean="0">
                <a:sym typeface="Symbol" pitchFamily="18" charset="2"/>
              </a:rPr>
              <a:t>’ = </a:t>
            </a:r>
            <a:r>
              <a:rPr lang="en-US" sz="2200" dirty="0" smtClean="0"/>
              <a:t>(</a:t>
            </a:r>
            <a:r>
              <a:rPr lang="en-US" sz="2200" i="1" dirty="0" smtClean="0"/>
              <a:t>Q</a:t>
            </a:r>
            <a:r>
              <a:rPr lang="en-US" sz="2200" dirty="0" smtClean="0"/>
              <a:t>, </a:t>
            </a:r>
            <a:r>
              <a:rPr lang="en-US" sz="2200" dirty="0" smtClean="0">
                <a:sym typeface="Symbol" pitchFamily="18" charset="2"/>
              </a:rPr>
              <a:t>, , </a:t>
            </a:r>
            <a:r>
              <a:rPr lang="en-US" sz="2200" i="1" dirty="0" smtClean="0">
                <a:sym typeface="Symbol" pitchFamily="18" charset="2"/>
              </a:rPr>
              <a:t>q</a:t>
            </a:r>
            <a:r>
              <a:rPr lang="en-US" sz="2200" i="1" baseline="-25000" dirty="0" smtClean="0">
                <a:sym typeface="Symbol" pitchFamily="18" charset="2"/>
              </a:rPr>
              <a:t>0</a:t>
            </a:r>
            <a:r>
              <a:rPr lang="en-US" sz="2200" dirty="0" smtClean="0">
                <a:sym typeface="Symbol" pitchFamily="18" charset="2"/>
              </a:rPr>
              <a:t>, </a:t>
            </a:r>
            <a:r>
              <a:rPr lang="en-US" sz="2200" i="1" dirty="0" smtClean="0">
                <a:sym typeface="Symbol" pitchFamily="18" charset="2"/>
              </a:rPr>
              <a:t>Q </a:t>
            </a:r>
            <a:r>
              <a:rPr lang="en-US" sz="2200" dirty="0" smtClean="0">
                <a:sym typeface="Symbol" pitchFamily="18" charset="2"/>
              </a:rPr>
              <a:t>- </a:t>
            </a:r>
            <a:r>
              <a:rPr lang="en-US" sz="2200" i="1" dirty="0" smtClean="0">
                <a:sym typeface="Symbol" pitchFamily="18" charset="2"/>
              </a:rPr>
              <a:t>F</a:t>
            </a:r>
            <a:r>
              <a:rPr lang="en-US" sz="2200" dirty="0" smtClean="0">
                <a:sym typeface="Symbol" pitchFamily="18" charset="2"/>
              </a:rPr>
              <a:t>) is a DFA w/ </a:t>
            </a:r>
            <a:r>
              <a:rPr lang="en-US" sz="2200" i="1" dirty="0" smtClean="0">
                <a:sym typeface="Symbol" pitchFamily="18" charset="2"/>
              </a:rPr>
              <a:t>L</a:t>
            </a:r>
            <a:r>
              <a:rPr lang="en-US" sz="2200" dirty="0" smtClean="0">
                <a:sym typeface="Symbol" pitchFamily="18" charset="2"/>
              </a:rPr>
              <a:t>(</a:t>
            </a:r>
            <a:r>
              <a:rPr lang="en-US" sz="2200" i="1" dirty="0" smtClean="0">
                <a:sym typeface="Symbol" pitchFamily="18" charset="2"/>
              </a:rPr>
              <a:t>M</a:t>
            </a:r>
            <a:r>
              <a:rPr lang="en-US" sz="2200" dirty="0" smtClean="0">
                <a:sym typeface="Symbol" pitchFamily="18" charset="2"/>
              </a:rPr>
              <a:t>’) = * - </a:t>
            </a:r>
            <a:r>
              <a:rPr lang="en-US" sz="2200" i="1" dirty="0" smtClean="0">
                <a:sym typeface="Symbol" pitchFamily="18" charset="2"/>
              </a:rPr>
              <a:t>L</a:t>
            </a:r>
            <a:r>
              <a:rPr lang="en-US" sz="2200" dirty="0" smtClean="0">
                <a:sym typeface="Symbol" pitchFamily="18" charset="2"/>
              </a:rPr>
              <a:t>(</a:t>
            </a:r>
            <a:r>
              <a:rPr lang="en-US" sz="2200" i="1" dirty="0" smtClean="0">
                <a:sym typeface="Symbol" pitchFamily="18" charset="2"/>
              </a:rPr>
              <a:t>M</a:t>
            </a:r>
            <a:r>
              <a:rPr lang="en-US" sz="2200" dirty="0" smtClean="0">
                <a:sym typeface="Symbol" pitchFamily="18" charset="2"/>
              </a:rPr>
              <a:t>)</a:t>
            </a:r>
          </a:p>
          <a:p>
            <a:pPr lvl="1">
              <a:spcBef>
                <a:spcPct val="75000"/>
              </a:spcBef>
              <a:buFont typeface="Monotype Sorts" pitchFamily="2" charset="2"/>
              <a:buNone/>
              <a:defRPr/>
            </a:pPr>
            <a:r>
              <a:rPr lang="en-US" sz="2000" u="sng" dirty="0" smtClean="0">
                <a:sym typeface="Symbol" pitchFamily="18" charset="2"/>
              </a:rPr>
              <a:t>Proof</a:t>
            </a:r>
            <a:r>
              <a:rPr lang="en-US" sz="2000" dirty="0" smtClean="0">
                <a:sym typeface="Symbol" pitchFamily="18" charset="2"/>
              </a:rPr>
              <a:t>: Let </a:t>
            </a:r>
            <a:r>
              <a:rPr lang="en-US" sz="2000" i="1" dirty="0" smtClean="0">
                <a:sym typeface="Symbol" pitchFamily="18" charset="2"/>
              </a:rPr>
              <a:t>w</a:t>
            </a:r>
            <a:r>
              <a:rPr lang="en-US" sz="2000" dirty="0" smtClean="0">
                <a:sym typeface="Symbol" pitchFamily="18" charset="2"/>
              </a:rPr>
              <a:t>  * and     be the extended transition function constructed form . </a:t>
            </a:r>
          </a:p>
          <a:p>
            <a:pPr>
              <a:spcBef>
                <a:spcPct val="100000"/>
              </a:spcBef>
              <a:defRPr/>
            </a:pPr>
            <a:endParaRPr lang="en-US" sz="2000" dirty="0" smtClean="0">
              <a:sym typeface="Symbol" pitchFamily="18" charset="2"/>
            </a:endParaRPr>
          </a:p>
          <a:p>
            <a:pPr lvl="1">
              <a:spcBef>
                <a:spcPct val="75000"/>
              </a:spcBef>
              <a:buSzPct val="55000"/>
              <a:buFont typeface="Wingdings" pitchFamily="2" charset="2"/>
              <a:buChar char="Ø"/>
              <a:defRPr/>
            </a:pPr>
            <a:r>
              <a:rPr lang="en-US" sz="2000" dirty="0" smtClean="0">
                <a:sym typeface="Symbol" pitchFamily="18" charset="2"/>
              </a:rPr>
              <a:t>Examples 5.3.7 and 5.3.8 (page 157)</a:t>
            </a:r>
          </a:p>
          <a:p>
            <a:pPr>
              <a:spcBef>
                <a:spcPct val="100000"/>
              </a:spcBef>
              <a:defRPr/>
            </a:pPr>
            <a:r>
              <a:rPr lang="en-US" sz="2200" dirty="0" smtClean="0">
                <a:sym typeface="Symbol" pitchFamily="18" charset="2"/>
              </a:rPr>
              <a:t>An </a:t>
            </a:r>
            <a:r>
              <a:rPr lang="en-US" sz="2200" u="sng" dirty="0" smtClean="0">
                <a:sym typeface="Symbol" pitchFamily="18" charset="2"/>
              </a:rPr>
              <a:t>incompletely specified</a:t>
            </a:r>
            <a:r>
              <a:rPr lang="en-US" sz="2200" dirty="0" smtClean="0">
                <a:sym typeface="Symbol" pitchFamily="18" charset="2"/>
              </a:rPr>
              <a:t> DFA </a:t>
            </a:r>
            <a:r>
              <a:rPr lang="en-US" sz="2200" i="1" dirty="0" smtClean="0">
                <a:sym typeface="Symbol" pitchFamily="18" charset="2"/>
              </a:rPr>
              <a:t>M</a:t>
            </a:r>
            <a:r>
              <a:rPr lang="en-US" sz="2200" dirty="0" smtClean="0">
                <a:sym typeface="Symbol" pitchFamily="18" charset="2"/>
              </a:rPr>
              <a:t> is a machine defined by 	a </a:t>
            </a:r>
            <a:r>
              <a:rPr lang="en-US" sz="2200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partial function</a:t>
            </a:r>
            <a:r>
              <a:rPr lang="en-US" sz="2200" dirty="0" smtClean="0">
                <a:sym typeface="Symbol" pitchFamily="18" charset="2"/>
              </a:rPr>
              <a:t> from </a:t>
            </a:r>
            <a:r>
              <a:rPr lang="en-US" sz="2200" i="1" dirty="0" smtClean="0">
                <a:sym typeface="Symbol" pitchFamily="18" charset="2"/>
              </a:rPr>
              <a:t>Q </a:t>
            </a:r>
            <a:r>
              <a:rPr lang="en-US" sz="2200" b="1" dirty="0" smtClean="0">
                <a:sym typeface="Symbol" pitchFamily="18" charset="2"/>
              </a:rPr>
              <a:t></a:t>
            </a:r>
            <a:r>
              <a:rPr lang="en-US" sz="2200" dirty="0" smtClean="0">
                <a:sym typeface="Symbol" pitchFamily="18" charset="2"/>
              </a:rPr>
              <a:t>  to </a:t>
            </a:r>
            <a:r>
              <a:rPr lang="en-US" sz="2200" i="1" dirty="0" smtClean="0">
                <a:sym typeface="Symbol" pitchFamily="18" charset="2"/>
              </a:rPr>
              <a:t>Q</a:t>
            </a:r>
            <a:r>
              <a:rPr lang="en-US" sz="2200" dirty="0" smtClean="0">
                <a:sym typeface="Symbol" pitchFamily="18" charset="2"/>
              </a:rPr>
              <a:t> such that </a:t>
            </a:r>
            <a:r>
              <a:rPr lang="en-US" sz="2200" i="1" dirty="0" smtClean="0">
                <a:sym typeface="Symbol" pitchFamily="18" charset="2"/>
              </a:rPr>
              <a:t>M</a:t>
            </a:r>
            <a:r>
              <a:rPr lang="en-US" sz="2200" dirty="0" smtClean="0">
                <a:sym typeface="Symbol" pitchFamily="18" charset="2"/>
              </a:rPr>
              <a:t> halts 	as soon as it is possible to determine that an input 	string is (not) acceptable.</a:t>
            </a:r>
          </a:p>
          <a:p>
            <a:pPr lvl="1">
              <a:spcBef>
                <a:spcPct val="75000"/>
              </a:spcBef>
              <a:buSzPct val="55000"/>
              <a:buFont typeface="Wingdings" pitchFamily="2" charset="2"/>
              <a:buChar char="Ø"/>
              <a:defRPr/>
            </a:pP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dirty="0" smtClean="0">
                <a:sym typeface="Symbol" pitchFamily="18" charset="2"/>
              </a:rPr>
              <a:t> can be transformed into an equivalent DFA by adding a 	non-accepting “error” state and transitions out of all the 	states in </a:t>
            </a:r>
            <a:r>
              <a:rPr lang="en-US" sz="2000" i="1" dirty="0" smtClean="0">
                <a:sym typeface="Symbol" pitchFamily="18" charset="2"/>
              </a:rPr>
              <a:t>M</a:t>
            </a:r>
            <a:r>
              <a:rPr lang="en-US" sz="2000" dirty="0" smtClean="0">
                <a:sym typeface="Symbol" pitchFamily="18" charset="2"/>
              </a:rPr>
              <a:t> with other input symbols to the “error” state.</a:t>
            </a: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3821113" y="1825625"/>
          <a:ext cx="19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Microsoft Equation 3.0" r:id="rId3" imgW="139700" imgH="279400" progId="Equation.3">
                  <p:embed/>
                </p:oleObj>
              </mc:Choice>
              <mc:Fallback>
                <p:oleObj name="Microsoft Equation 3.0" r:id="rId3" imgW="139700" imgH="279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1113" y="1825625"/>
                        <a:ext cx="19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6157913" y="2459038"/>
          <a:ext cx="19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Microsoft Equation 3.0" r:id="rId5" imgW="139700" imgH="279400" progId="Equation.3">
                  <p:embed/>
                </p:oleObj>
              </mc:Choice>
              <mc:Fallback>
                <p:oleObj name="Microsoft Equation 3.0" r:id="rId5" imgW="139700" imgH="279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913" y="2459038"/>
                        <a:ext cx="19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6073775" y="2124075"/>
          <a:ext cx="19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7" name="Microsoft Equation 3.0" r:id="rId6" imgW="139700" imgH="279400" progId="Equation.3">
                  <p:embed/>
                </p:oleObj>
              </mc:Choice>
              <mc:Fallback>
                <p:oleObj name="Microsoft Equation 3.0" r:id="rId6" imgW="1397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775" y="2124075"/>
                        <a:ext cx="19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1522413" y="2420938"/>
            <a:ext cx="4208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ym typeface="Symbol" pitchFamily="18" charset="2"/>
              </a:rPr>
              <a:t>w</a:t>
            </a:r>
            <a:r>
              <a:rPr lang="en-US" altLang="en-US" sz="200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altLang="en-US" sz="2000" i="0">
                <a:latin typeface="Times New Roman" pitchFamily="18" charset="0"/>
                <a:sym typeface="Symbol" pitchFamily="18" charset="2"/>
              </a:rPr>
              <a:t> L(</a:t>
            </a:r>
            <a:r>
              <a:rPr lang="en-US" altLang="en-US" sz="2000">
                <a:latin typeface="Times New Roman" pitchFamily="18" charset="0"/>
                <a:sym typeface="Symbol" pitchFamily="18" charset="2"/>
              </a:rPr>
              <a:t>M</a:t>
            </a:r>
            <a:r>
              <a:rPr lang="en-US" altLang="en-US" sz="2000" i="0">
                <a:latin typeface="Times New Roman" pitchFamily="18" charset="0"/>
                <a:sym typeface="Symbol" pitchFamily="18" charset="2"/>
              </a:rPr>
              <a:t>’).</a:t>
            </a:r>
            <a:r>
              <a:rPr lang="en-US" altLang="en-US" sz="2400" i="0">
                <a:latin typeface="Times New Roman" pitchFamily="18" charset="0"/>
              </a:rPr>
              <a:t> </a:t>
            </a:r>
            <a:r>
              <a:rPr lang="en-US" altLang="en-US" sz="2000" i="0">
                <a:sym typeface="Symbol" pitchFamily="18" charset="2"/>
              </a:rPr>
              <a:t>Conversely, if </a:t>
            </a:r>
            <a:r>
              <a:rPr lang="en-US" altLang="en-US" sz="2000">
                <a:sym typeface="Symbol" pitchFamily="18" charset="2"/>
              </a:rPr>
              <a:t>w</a:t>
            </a:r>
            <a:r>
              <a:rPr lang="en-US" altLang="en-US" sz="2000" i="0">
                <a:sym typeface="Symbol" pitchFamily="18" charset="2"/>
              </a:rPr>
              <a:t>  </a:t>
            </a:r>
            <a:r>
              <a:rPr lang="en-US" altLang="en-US" sz="2000">
                <a:sym typeface="Symbol" pitchFamily="18" charset="2"/>
              </a:rPr>
              <a:t>L</a:t>
            </a:r>
            <a:r>
              <a:rPr lang="en-US" altLang="en-US" sz="2000" i="0">
                <a:sym typeface="Symbol" pitchFamily="18" charset="2"/>
              </a:rPr>
              <a:t>(</a:t>
            </a:r>
            <a:r>
              <a:rPr lang="en-US" altLang="en-US" sz="2000">
                <a:sym typeface="Symbol" pitchFamily="18" charset="2"/>
              </a:rPr>
              <a:t>M</a:t>
            </a:r>
            <a:r>
              <a:rPr lang="en-US" altLang="en-US" sz="2000" i="0">
                <a:sym typeface="Symbol" pitchFamily="18" charset="2"/>
              </a:rPr>
              <a:t>), 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3787775" y="2141538"/>
            <a:ext cx="46069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0">
                <a:sym typeface="Symbol" pitchFamily="18" charset="2"/>
              </a:rPr>
              <a:t>For each </a:t>
            </a:r>
            <a:r>
              <a:rPr lang="en-US" altLang="en-US" sz="2000">
                <a:sym typeface="Symbol" pitchFamily="18" charset="2"/>
              </a:rPr>
              <a:t>w</a:t>
            </a:r>
            <a:r>
              <a:rPr lang="en-US" altLang="en-US" sz="2000" i="0">
                <a:sym typeface="Symbol" pitchFamily="18" charset="2"/>
              </a:rPr>
              <a:t>  </a:t>
            </a:r>
            <a:r>
              <a:rPr lang="en-US" altLang="en-US" sz="2000">
                <a:sym typeface="Symbol" pitchFamily="18" charset="2"/>
              </a:rPr>
              <a:t>L</a:t>
            </a:r>
            <a:r>
              <a:rPr lang="en-US" altLang="en-US" sz="2000" i="0">
                <a:sym typeface="Symbol" pitchFamily="18" charset="2"/>
              </a:rPr>
              <a:t>(</a:t>
            </a:r>
            <a:r>
              <a:rPr lang="en-US" altLang="en-US" sz="2000">
                <a:sym typeface="Symbol" pitchFamily="18" charset="2"/>
              </a:rPr>
              <a:t>M</a:t>
            </a:r>
            <a:r>
              <a:rPr lang="en-US" altLang="en-US" sz="2000" i="0">
                <a:sym typeface="Symbol" pitchFamily="18" charset="2"/>
              </a:rPr>
              <a:t>),   (</a:t>
            </a:r>
            <a:r>
              <a:rPr lang="en-US" altLang="en-US" sz="2000">
                <a:sym typeface="Symbol" pitchFamily="18" charset="2"/>
              </a:rPr>
              <a:t>q</a:t>
            </a:r>
            <a:r>
              <a:rPr lang="en-US" altLang="en-US" sz="2000" baseline="-25000">
                <a:sym typeface="Symbol" pitchFamily="18" charset="2"/>
              </a:rPr>
              <a:t>0</a:t>
            </a:r>
            <a:r>
              <a:rPr lang="en-US" altLang="en-US" sz="2000" i="0">
                <a:sym typeface="Symbol" pitchFamily="18" charset="2"/>
              </a:rPr>
              <a:t>, </a:t>
            </a:r>
            <a:r>
              <a:rPr lang="en-US" altLang="en-US" sz="2000">
                <a:sym typeface="Symbol" pitchFamily="18" charset="2"/>
              </a:rPr>
              <a:t>w</a:t>
            </a:r>
            <a:r>
              <a:rPr lang="en-US" altLang="en-US" sz="2000" i="0">
                <a:sym typeface="Symbol" pitchFamily="18" charset="2"/>
              </a:rPr>
              <a:t>)  </a:t>
            </a:r>
            <a:r>
              <a:rPr lang="en-US" altLang="en-US" sz="2000">
                <a:sym typeface="Symbol" pitchFamily="18" charset="2"/>
              </a:rPr>
              <a:t>F</a:t>
            </a:r>
            <a:r>
              <a:rPr lang="en-US" altLang="en-US" sz="2000" i="0">
                <a:sym typeface="Symbol" pitchFamily="18" charset="2"/>
              </a:rPr>
              <a:t>.  Thus,</a:t>
            </a:r>
            <a:endParaRPr lang="en-US" altLang="en-US" sz="2400" i="0">
              <a:latin typeface="Times New Roman" pitchFamily="18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555750" y="2487613"/>
            <a:ext cx="70183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0">
                <a:sym typeface="Symbol" pitchFamily="18" charset="2"/>
              </a:rPr>
              <a:t>      </a:t>
            </a:r>
            <a:r>
              <a:rPr lang="en-US" altLang="en-US" sz="2000">
                <a:sym typeface="Symbol" pitchFamily="18" charset="2"/>
              </a:rPr>
              <a:t>  </a:t>
            </a:r>
            <a:r>
              <a:rPr lang="en-US" altLang="en-US" sz="2000" i="0">
                <a:sym typeface="Symbol" pitchFamily="18" charset="2"/>
              </a:rPr>
              <a:t>                                                 then   (</a:t>
            </a:r>
            <a:r>
              <a:rPr lang="en-US" altLang="en-US" sz="2000">
                <a:sym typeface="Symbol" pitchFamily="18" charset="2"/>
              </a:rPr>
              <a:t>q</a:t>
            </a:r>
            <a:r>
              <a:rPr lang="en-US" altLang="en-US" sz="2000" baseline="-25000">
                <a:sym typeface="Symbol" pitchFamily="18" charset="2"/>
              </a:rPr>
              <a:t>0</a:t>
            </a:r>
            <a:r>
              <a:rPr lang="en-US" altLang="en-US" sz="2000" i="0">
                <a:sym typeface="Symbol" pitchFamily="18" charset="2"/>
              </a:rPr>
              <a:t>, </a:t>
            </a:r>
            <a:r>
              <a:rPr lang="en-US" altLang="en-US" sz="2000">
                <a:sym typeface="Symbol" pitchFamily="18" charset="2"/>
              </a:rPr>
              <a:t>w</a:t>
            </a:r>
            <a:r>
              <a:rPr lang="en-US" altLang="en-US" sz="2000" i="0">
                <a:sym typeface="Symbol" pitchFamily="18" charset="2"/>
              </a:rPr>
              <a:t>)  </a:t>
            </a:r>
            <a:r>
              <a:rPr lang="en-US" altLang="en-US" sz="2000">
                <a:sym typeface="Symbol" pitchFamily="18" charset="2"/>
              </a:rPr>
              <a:t>Q </a:t>
            </a:r>
            <a:r>
              <a:rPr lang="en-US" altLang="en-US" sz="2000" i="0">
                <a:sym typeface="Symbol" pitchFamily="18" charset="2"/>
              </a:rPr>
              <a:t>- </a:t>
            </a:r>
            <a:r>
              <a:rPr lang="en-US" altLang="en-US" sz="2000">
                <a:sym typeface="Symbol" pitchFamily="18" charset="2"/>
              </a:rPr>
              <a:t>F</a:t>
            </a:r>
            <a:r>
              <a:rPr lang="en-US" altLang="en-US" sz="2000" i="0">
                <a:sym typeface="Symbol" pitchFamily="18" charset="2"/>
              </a:rPr>
              <a:t> and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0">
                <a:sym typeface="Symbol" pitchFamily="18" charset="2"/>
              </a:rPr>
              <a:t>thus </a:t>
            </a:r>
            <a:r>
              <a:rPr lang="en-US" altLang="en-US" sz="2000">
                <a:sym typeface="Symbol" pitchFamily="18" charset="2"/>
              </a:rPr>
              <a:t>w</a:t>
            </a:r>
            <a:r>
              <a:rPr lang="en-US" altLang="en-US" sz="2000" i="0">
                <a:sym typeface="Symbol" pitchFamily="18" charset="2"/>
              </a:rPr>
              <a:t>  </a:t>
            </a:r>
            <a:r>
              <a:rPr lang="en-US" altLang="en-US" sz="2000">
                <a:sym typeface="Symbol" pitchFamily="18" charset="2"/>
              </a:rPr>
              <a:t>L</a:t>
            </a:r>
            <a:r>
              <a:rPr lang="en-US" altLang="en-US" sz="2000" i="0">
                <a:sym typeface="Symbol" pitchFamily="18" charset="2"/>
              </a:rPr>
              <a:t>(</a:t>
            </a:r>
            <a:r>
              <a:rPr lang="en-US" altLang="en-US" sz="2000">
                <a:sym typeface="Symbol" pitchFamily="18" charset="2"/>
              </a:rPr>
              <a:t>M</a:t>
            </a:r>
            <a:r>
              <a:rPr lang="en-US" altLang="en-US" sz="2000" i="0">
                <a:sym typeface="Symbol" pitchFamily="18" charset="2"/>
              </a:rPr>
              <a:t>’).</a:t>
            </a:r>
            <a:endParaRPr lang="en-US" altLang="en-US" sz="2400" i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  <p:bldP spid="20488" grpId="0"/>
      <p:bldP spid="20489" grpId="0"/>
      <p:bldP spid="2049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E95547A-3094-4CCC-9CDB-277EDD279554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974725" y="204788"/>
            <a:ext cx="7234238" cy="433387"/>
          </a:xfrm>
        </p:spPr>
        <p:txBody>
          <a:bodyPr/>
          <a:lstStyle/>
          <a:p>
            <a:r>
              <a:rPr lang="en-US" altLang="en-US" sz="3200" smtClean="0"/>
              <a:t>5.4. Non-deterministic Finite Automata(NFA)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65163"/>
            <a:ext cx="8353425" cy="6111875"/>
          </a:xfrm>
        </p:spPr>
        <p:txBody>
          <a:bodyPr/>
          <a:lstStyle/>
          <a:p>
            <a:pPr marL="346075" indent="-346075">
              <a:spcBef>
                <a:spcPct val="25000"/>
              </a:spcBef>
            </a:pPr>
            <a:r>
              <a:rPr lang="en-US" altLang="en-US" sz="2200" smtClean="0"/>
              <a:t>Relaxes the restriction that all the outgoing arcs of a state 	must be labeled with </a:t>
            </a:r>
            <a:r>
              <a:rPr lang="en-US" altLang="en-US" sz="2200" i="1" smtClean="0"/>
              <a:t>distinct symbols</a:t>
            </a:r>
            <a:r>
              <a:rPr lang="en-US" altLang="en-US" sz="2200" smtClean="0"/>
              <a:t> as in DFAs</a:t>
            </a:r>
          </a:p>
          <a:p>
            <a:pPr marL="346075" indent="-346075">
              <a:spcBef>
                <a:spcPct val="75000"/>
              </a:spcBef>
            </a:pPr>
            <a:r>
              <a:rPr lang="en-US" altLang="en-US" sz="2200" smtClean="0"/>
              <a:t>The transition to be executed at a </a:t>
            </a:r>
            <a:r>
              <a:rPr lang="en-US" altLang="en-US" sz="2200" i="1" smtClean="0"/>
              <a:t>given state</a:t>
            </a:r>
            <a:r>
              <a:rPr lang="en-US" altLang="en-US" sz="2200" smtClean="0"/>
              <a:t> can be 	</a:t>
            </a:r>
            <a:r>
              <a:rPr lang="en-US" altLang="en-US" sz="2200" i="1" smtClean="0"/>
              <a:t>uncertain</a:t>
            </a:r>
            <a:r>
              <a:rPr lang="en-US" altLang="en-US" sz="2200" smtClean="0"/>
              <a:t>, i.e., &gt; 1 possible transitions, or no 	applicable transition. </a:t>
            </a:r>
          </a:p>
          <a:p>
            <a:pPr marL="346075" indent="-346075">
              <a:spcBef>
                <a:spcPct val="75000"/>
              </a:spcBef>
            </a:pPr>
            <a:r>
              <a:rPr lang="en-US" altLang="en-US" sz="2200" smtClean="0"/>
              <a:t>Applicable for applications that require </a:t>
            </a:r>
            <a:r>
              <a:rPr lang="en-US" altLang="en-US" sz="2200" i="1" smtClean="0"/>
              <a:t>backtracking</a:t>
            </a:r>
            <a:r>
              <a:rPr lang="en-US" altLang="en-US" sz="2200" smtClean="0"/>
              <a:t> technique.</a:t>
            </a:r>
          </a:p>
          <a:p>
            <a:pPr marL="346075" indent="-346075">
              <a:spcBef>
                <a:spcPct val="75000"/>
              </a:spcBef>
            </a:pPr>
            <a:r>
              <a:rPr lang="en-US" altLang="en-US" sz="2200" u="sng" smtClean="0"/>
              <a:t>Defn 5.4.1</a:t>
            </a:r>
            <a:r>
              <a:rPr lang="en-US" altLang="en-US" sz="2200" smtClean="0"/>
              <a:t>  A </a:t>
            </a:r>
            <a:r>
              <a:rPr lang="en-US" altLang="en-US" sz="2200" u="sng" smtClean="0"/>
              <a:t>non-deterministic finite automaton</a:t>
            </a:r>
            <a:r>
              <a:rPr lang="en-US" altLang="en-US" sz="2200" smtClean="0"/>
              <a:t> is a 	quintuple </a:t>
            </a:r>
            <a:r>
              <a:rPr lang="en-US" altLang="en-US" sz="2200" i="1" smtClean="0"/>
              <a:t>M</a:t>
            </a:r>
            <a:r>
              <a:rPr lang="en-US" altLang="en-US" sz="2200" smtClean="0"/>
              <a:t> = (</a:t>
            </a:r>
            <a:r>
              <a:rPr lang="en-US" altLang="en-US" sz="2200" i="1" smtClean="0"/>
              <a:t>Q</a:t>
            </a:r>
            <a:r>
              <a:rPr lang="en-US" altLang="en-US" sz="2200" smtClean="0"/>
              <a:t>, </a:t>
            </a:r>
            <a:r>
              <a:rPr lang="en-US" altLang="en-US" sz="2200" smtClean="0">
                <a:sym typeface="Symbol" pitchFamily="18" charset="2"/>
              </a:rPr>
              <a:t>, ,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0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F</a:t>
            </a:r>
            <a:r>
              <a:rPr lang="en-US" altLang="en-US" sz="2200" smtClean="0">
                <a:sym typeface="Symbol" pitchFamily="18" charset="2"/>
              </a:rPr>
              <a:t>), where 			</a:t>
            </a:r>
          </a:p>
          <a:p>
            <a:pPr marL="860425" lvl="1" indent="-346075">
              <a:spcBef>
                <a:spcPct val="45000"/>
              </a:spcBef>
              <a:buFont typeface="Monotype Sorts" pitchFamily="2" charset="2"/>
              <a:buAutoNum type="romanLcPeriod"/>
            </a:pP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 is a finite set of </a:t>
            </a:r>
            <a:r>
              <a:rPr lang="en-US" altLang="en-US" sz="2000" i="1" smtClean="0">
                <a:sym typeface="Symbol" pitchFamily="18" charset="2"/>
              </a:rPr>
              <a:t>states</a:t>
            </a:r>
          </a:p>
          <a:p>
            <a:pPr marL="860425" lvl="1" indent="-346075">
              <a:spcBef>
                <a:spcPct val="45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 is a finite set of symbols, called the </a:t>
            </a:r>
            <a:r>
              <a:rPr lang="en-US" altLang="en-US" sz="2000" i="1" smtClean="0">
                <a:sym typeface="Symbol" pitchFamily="18" charset="2"/>
              </a:rPr>
              <a:t>alphabet</a:t>
            </a:r>
          </a:p>
          <a:p>
            <a:pPr marL="860425" lvl="1" indent="-346075">
              <a:spcBef>
                <a:spcPct val="45000"/>
              </a:spcBef>
              <a:buFont typeface="Monotype Sorts" pitchFamily="2" charset="2"/>
              <a:buAutoNum type="romanLcPeriod"/>
            </a:pP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0</a:t>
            </a:r>
            <a:r>
              <a:rPr lang="en-US" altLang="en-US" sz="2000" baseline="-25000" smtClean="0">
                <a:sym typeface="Symbol" pitchFamily="18" charset="2"/>
              </a:rPr>
              <a:t> </a:t>
            </a:r>
            <a:r>
              <a:rPr lang="en-US" altLang="en-US" sz="2000" smtClean="0">
                <a:sym typeface="Symbol" pitchFamily="18" charset="2"/>
              </a:rPr>
              <a:t>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 the </a:t>
            </a:r>
            <a:r>
              <a:rPr lang="en-US" altLang="en-US" sz="2000" i="1" smtClean="0">
                <a:sym typeface="Symbol" pitchFamily="18" charset="2"/>
              </a:rPr>
              <a:t>start state</a:t>
            </a:r>
          </a:p>
          <a:p>
            <a:pPr marL="860425" lvl="1" indent="-346075">
              <a:spcBef>
                <a:spcPct val="45000"/>
              </a:spcBef>
              <a:buFont typeface="Monotype Sorts" pitchFamily="2" charset="2"/>
              <a:buAutoNum type="romanLcPeriod"/>
            </a:pPr>
            <a:r>
              <a:rPr lang="en-US" altLang="en-US" sz="2000" i="1" smtClean="0">
                <a:sym typeface="Symbol" pitchFamily="18" charset="2"/>
              </a:rPr>
              <a:t>F</a:t>
            </a:r>
            <a:r>
              <a:rPr lang="en-US" altLang="en-US" sz="2000" smtClean="0">
                <a:sym typeface="Symbol" pitchFamily="18" charset="2"/>
              </a:rPr>
              <a:t> 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, the set of </a:t>
            </a:r>
            <a:r>
              <a:rPr lang="en-US" altLang="en-US" sz="2000" i="1" smtClean="0">
                <a:sym typeface="Symbol" pitchFamily="18" charset="2"/>
              </a:rPr>
              <a:t>final (accepting</a:t>
            </a:r>
            <a:r>
              <a:rPr lang="en-US" altLang="en-US" sz="2000" smtClean="0">
                <a:sym typeface="Symbol" pitchFamily="18" charset="2"/>
              </a:rPr>
              <a:t>) states</a:t>
            </a:r>
          </a:p>
          <a:p>
            <a:pPr marL="860425" lvl="1" indent="-346075">
              <a:spcBef>
                <a:spcPct val="45000"/>
              </a:spcBef>
              <a:buFont typeface="Monotype Sorts" pitchFamily="2" charset="2"/>
              <a:buAutoNum type="romanLcPeriod"/>
            </a:pPr>
            <a:r>
              <a:rPr lang="en-US" altLang="en-US" sz="2000" smtClean="0">
                <a:sym typeface="Symbol" pitchFamily="18" charset="2"/>
              </a:rPr>
              <a:t> is a total function from 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</a:t>
            </a:r>
            <a:r>
              <a:rPr lang="en-US" altLang="en-US" sz="2000" smtClean="0">
                <a:sym typeface="Symbol" pitchFamily="18" charset="2"/>
              </a:rPr>
              <a:t> ) to </a:t>
            </a:r>
            <a:r>
              <a:rPr lang="en-US" altLang="en-US" sz="2000" b="1" smtClean="0">
                <a:sym typeface="Symbol" pitchFamily="18" charset="2"/>
              </a:rPr>
              <a:t>(</a:t>
            </a:r>
            <a:r>
              <a:rPr lang="en-US" altLang="en-US" sz="2000" b="1" i="1" smtClean="0">
                <a:sym typeface="Symbol" pitchFamily="18" charset="2"/>
              </a:rPr>
              <a:t>Q</a:t>
            </a:r>
            <a:r>
              <a:rPr lang="en-US" altLang="en-US" sz="2000" b="1" smtClean="0">
                <a:sym typeface="Symbol" pitchFamily="18" charset="2"/>
              </a:rPr>
              <a:t>)</a:t>
            </a:r>
            <a:r>
              <a:rPr lang="en-US" altLang="en-US" sz="2000" smtClean="0">
                <a:sym typeface="Symbol" pitchFamily="18" charset="2"/>
              </a:rPr>
              <a:t>, known as the    	 	    </a:t>
            </a:r>
            <a:r>
              <a:rPr lang="en-US" altLang="en-US" sz="2000" i="1" smtClean="0">
                <a:sym typeface="Symbol" pitchFamily="18" charset="2"/>
              </a:rPr>
              <a:t>transition function </a:t>
            </a:r>
          </a:p>
        </p:txBody>
      </p:sp>
      <p:sp>
        <p:nvSpPr>
          <p:cNvPr id="5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56650" y="2979738"/>
            <a:ext cx="230188" cy="1746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315A59-17C0-41C5-BCA9-579D6FDBA1E9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44938" y="296863"/>
            <a:ext cx="1219200" cy="530225"/>
          </a:xfrm>
        </p:spPr>
        <p:txBody>
          <a:bodyPr/>
          <a:lstStyle/>
          <a:p>
            <a:r>
              <a:rPr lang="en-US" altLang="en-US" sz="4000" smtClean="0"/>
              <a:t>NFA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7575"/>
            <a:ext cx="7848600" cy="5853113"/>
          </a:xfrm>
        </p:spPr>
        <p:txBody>
          <a:bodyPr/>
          <a:lstStyle/>
          <a:p>
            <a:pPr>
              <a:lnSpc>
                <a:spcPct val="90000"/>
              </a:lnSpc>
              <a:buSzPct val="90000"/>
              <a:buFont typeface="Wingdings" pitchFamily="2" charset="2"/>
              <a:buChar char="§"/>
            </a:pPr>
            <a:r>
              <a:rPr lang="en-US" altLang="en-US" sz="2200" smtClean="0"/>
              <a:t>Every DFA is an NFA, and vice versa</a:t>
            </a:r>
          </a:p>
          <a:p>
            <a:pPr lvl="1">
              <a:lnSpc>
                <a:spcPct val="90000"/>
              </a:lnSpc>
              <a:spcBef>
                <a:spcPct val="45000"/>
              </a:spcBef>
              <a:buSzPct val="60000"/>
              <a:buFont typeface="Wingdings" pitchFamily="2" charset="2"/>
              <a:buChar char="Ø"/>
            </a:pPr>
            <a:r>
              <a:rPr lang="en-US" altLang="en-US" sz="2000" smtClean="0"/>
              <a:t>Hence, in an NFA, it is possible to have (</a:t>
            </a:r>
            <a:r>
              <a:rPr lang="en-US" altLang="en-US" sz="2000" i="1" smtClean="0"/>
              <a:t>p</a:t>
            </a:r>
            <a:r>
              <a:rPr lang="en-US" altLang="en-US" sz="2000" smtClean="0"/>
              <a:t>, </a:t>
            </a:r>
            <a:r>
              <a:rPr lang="en-US" altLang="en-US" sz="2000" i="1" smtClean="0"/>
              <a:t>a</a:t>
            </a:r>
            <a:r>
              <a:rPr lang="en-US" altLang="en-US" sz="2000" smtClean="0"/>
              <a:t>, </a:t>
            </a:r>
            <a:r>
              <a:rPr lang="en-US" altLang="en-US" sz="2000" i="1" smtClean="0"/>
              <a:t>q</a:t>
            </a:r>
            <a:r>
              <a:rPr lang="en-US" altLang="en-US" sz="2000" i="1" baseline="-25000" smtClean="0"/>
              <a:t>1</a:t>
            </a:r>
            <a:r>
              <a:rPr lang="en-US" altLang="en-US" sz="2000" smtClean="0"/>
              <a:t>) </a:t>
            </a:r>
            <a:r>
              <a:rPr lang="en-US" altLang="en-US" sz="2000" smtClean="0">
                <a:sym typeface="Symbol" pitchFamily="18" charset="2"/>
              </a:rPr>
              <a:t>  and 	    	    (</a:t>
            </a:r>
            <a:r>
              <a:rPr lang="en-US" altLang="en-US" sz="2000" i="1" smtClean="0">
                <a:sym typeface="Symbol" pitchFamily="18" charset="2"/>
              </a:rPr>
              <a:t>p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)  , where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 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 </a:t>
            </a: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en-US" altLang="en-US" sz="180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en-US" altLang="en-US" sz="1800" u="sng" smtClean="0"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ts val="3000"/>
              </a:spcBef>
            </a:pPr>
            <a:r>
              <a:rPr lang="en-US" altLang="en-US" sz="2200" u="sng" smtClean="0">
                <a:sym typeface="Symbol" pitchFamily="18" charset="2"/>
              </a:rPr>
              <a:t>Example</a:t>
            </a:r>
            <a:r>
              <a:rPr lang="en-US" altLang="en-US" sz="2200" smtClean="0">
                <a:sym typeface="Symbol" pitchFamily="18" charset="2"/>
              </a:rPr>
              <a:t>. Consider the following state diagram of NFA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:</a:t>
            </a:r>
          </a:p>
          <a:p>
            <a:pPr>
              <a:lnSpc>
                <a:spcPct val="90000"/>
              </a:lnSpc>
            </a:pPr>
            <a:endParaRPr lang="en-US" altLang="en-US" sz="2200" smtClean="0">
              <a:sym typeface="Symbol" pitchFamily="18" charset="2"/>
            </a:endParaRPr>
          </a:p>
          <a:p>
            <a:pPr>
              <a:lnSpc>
                <a:spcPct val="90000"/>
              </a:lnSpc>
            </a:pPr>
            <a:endParaRPr lang="en-US" altLang="en-US" sz="1800" smtClean="0">
              <a:sym typeface="Symbol" pitchFamily="18" charset="2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1800" smtClean="0">
                <a:sym typeface="Symbol" pitchFamily="18" charset="2"/>
              </a:rPr>
              <a:t>	</a:t>
            </a:r>
            <a:endParaRPr lang="en-US" altLang="en-US" sz="2200" i="1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spcBef>
                <a:spcPts val="1800"/>
              </a:spcBef>
              <a:buSzPct val="55000"/>
              <a:buFont typeface="Wingdings" pitchFamily="2" charset="2"/>
              <a:buChar char="Ø"/>
            </a:pP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smtClean="0">
                <a:sym typeface="Symbol" pitchFamily="18" charset="2"/>
              </a:rPr>
              <a:t> stays in the start state until it “guesses” that it is three 	   	    places from the end of the computation.</a:t>
            </a:r>
          </a:p>
        </p:txBody>
      </p:sp>
      <p:grpSp>
        <p:nvGrpSpPr>
          <p:cNvPr id="2" name="Group 144"/>
          <p:cNvGrpSpPr>
            <a:grpSpLocks/>
          </p:cNvGrpSpPr>
          <p:nvPr/>
        </p:nvGrpSpPr>
        <p:grpSpPr bwMode="auto">
          <a:xfrm>
            <a:off x="2286000" y="2092325"/>
            <a:ext cx="5181600" cy="2309813"/>
            <a:chOff x="1968" y="960"/>
            <a:chExt cx="3264" cy="1455"/>
          </a:xfrm>
        </p:grpSpPr>
        <p:grpSp>
          <p:nvGrpSpPr>
            <p:cNvPr id="19483" name="Group 88"/>
            <p:cNvGrpSpPr>
              <a:grpSpLocks/>
            </p:cNvGrpSpPr>
            <p:nvPr/>
          </p:nvGrpSpPr>
          <p:grpSpPr bwMode="auto">
            <a:xfrm>
              <a:off x="3696" y="1296"/>
              <a:ext cx="1536" cy="1102"/>
              <a:chOff x="2784" y="912"/>
              <a:chExt cx="1344" cy="1053"/>
            </a:xfrm>
          </p:grpSpPr>
          <p:sp>
            <p:nvSpPr>
              <p:cNvPr id="19501" name="Text Box 58"/>
              <p:cNvSpPr txBox="1">
                <a:spLocks noChangeArrowheads="1"/>
              </p:cNvSpPr>
              <p:nvPr/>
            </p:nvSpPr>
            <p:spPr bwMode="auto">
              <a:xfrm>
                <a:off x="3669" y="1782"/>
                <a:ext cx="459" cy="1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0" lang="en-US" altLang="en-US" sz="1400" i="0">
                    <a:latin typeface="Times New Roman" pitchFamily="18" charset="0"/>
                  </a:rPr>
                  <a:t>accept</a:t>
                </a:r>
                <a:endParaRPr kumimoji="0" lang="en-US" altLang="en-US" sz="2400" i="0">
                  <a:latin typeface="Times New Roman" pitchFamily="18" charset="0"/>
                </a:endParaRPr>
              </a:p>
            </p:txBody>
          </p:sp>
          <p:sp>
            <p:nvSpPr>
              <p:cNvPr id="19502" name="Arc 59"/>
              <p:cNvSpPr>
                <a:spLocks/>
              </p:cNvSpPr>
              <p:nvPr/>
            </p:nvSpPr>
            <p:spPr bwMode="auto">
              <a:xfrm flipH="1">
                <a:off x="2981" y="943"/>
                <a:ext cx="164" cy="1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3" name="Arc 60"/>
              <p:cNvSpPr>
                <a:spLocks/>
              </p:cNvSpPr>
              <p:nvPr/>
            </p:nvSpPr>
            <p:spPr bwMode="auto">
              <a:xfrm>
                <a:off x="3177" y="943"/>
                <a:ext cx="164" cy="1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4" name="Oval 61"/>
              <p:cNvSpPr>
                <a:spLocks noChangeArrowheads="1"/>
              </p:cNvSpPr>
              <p:nvPr/>
            </p:nvSpPr>
            <p:spPr bwMode="auto">
              <a:xfrm>
                <a:off x="3145" y="912"/>
                <a:ext cx="32" cy="3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05" name="Oval 62"/>
              <p:cNvSpPr>
                <a:spLocks noChangeArrowheads="1"/>
              </p:cNvSpPr>
              <p:nvPr/>
            </p:nvSpPr>
            <p:spPr bwMode="auto">
              <a:xfrm>
                <a:off x="2948" y="1098"/>
                <a:ext cx="33" cy="3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06" name="Oval 63"/>
              <p:cNvSpPr>
                <a:spLocks noChangeArrowheads="1"/>
              </p:cNvSpPr>
              <p:nvPr/>
            </p:nvSpPr>
            <p:spPr bwMode="auto">
              <a:xfrm>
                <a:off x="3341" y="1098"/>
                <a:ext cx="33" cy="3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07" name="Arc 64"/>
              <p:cNvSpPr>
                <a:spLocks/>
              </p:cNvSpPr>
              <p:nvPr/>
            </p:nvSpPr>
            <p:spPr bwMode="auto">
              <a:xfrm flipH="1">
                <a:off x="2784" y="1129"/>
                <a:ext cx="164" cy="1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8" name="Arc 65"/>
              <p:cNvSpPr>
                <a:spLocks/>
              </p:cNvSpPr>
              <p:nvPr/>
            </p:nvSpPr>
            <p:spPr bwMode="auto">
              <a:xfrm>
                <a:off x="2981" y="1129"/>
                <a:ext cx="164" cy="1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9" name="Line 66"/>
              <p:cNvSpPr>
                <a:spLocks noChangeShapeType="1"/>
              </p:cNvSpPr>
              <p:nvPr/>
            </p:nvSpPr>
            <p:spPr bwMode="auto">
              <a:xfrm>
                <a:off x="2948" y="1129"/>
                <a:ext cx="0" cy="15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0" name="Arc 67"/>
              <p:cNvSpPr>
                <a:spLocks/>
              </p:cNvSpPr>
              <p:nvPr/>
            </p:nvSpPr>
            <p:spPr bwMode="auto">
              <a:xfrm>
                <a:off x="3407" y="1129"/>
                <a:ext cx="164" cy="1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1" name="Arc 68"/>
              <p:cNvSpPr>
                <a:spLocks/>
              </p:cNvSpPr>
              <p:nvPr/>
            </p:nvSpPr>
            <p:spPr bwMode="auto">
              <a:xfrm rot="2781352">
                <a:off x="3280" y="1156"/>
                <a:ext cx="155" cy="16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2" name="Oval 69"/>
              <p:cNvSpPr>
                <a:spLocks noChangeArrowheads="1"/>
              </p:cNvSpPr>
              <p:nvPr/>
            </p:nvSpPr>
            <p:spPr bwMode="auto">
              <a:xfrm>
                <a:off x="3308" y="1346"/>
                <a:ext cx="33" cy="3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13" name="Arc 70"/>
              <p:cNvSpPr>
                <a:spLocks/>
              </p:cNvSpPr>
              <p:nvPr/>
            </p:nvSpPr>
            <p:spPr bwMode="auto">
              <a:xfrm flipH="1">
                <a:off x="3145" y="1377"/>
                <a:ext cx="163" cy="1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4" name="Arc 71"/>
              <p:cNvSpPr>
                <a:spLocks/>
              </p:cNvSpPr>
              <p:nvPr/>
            </p:nvSpPr>
            <p:spPr bwMode="auto">
              <a:xfrm>
                <a:off x="3374" y="1377"/>
                <a:ext cx="164" cy="1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5" name="Oval 72"/>
              <p:cNvSpPr>
                <a:spLocks noChangeArrowheads="1"/>
              </p:cNvSpPr>
              <p:nvPr/>
            </p:nvSpPr>
            <p:spPr bwMode="auto">
              <a:xfrm>
                <a:off x="3505" y="1718"/>
                <a:ext cx="33" cy="3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16" name="Arc 73"/>
              <p:cNvSpPr>
                <a:spLocks/>
              </p:cNvSpPr>
              <p:nvPr/>
            </p:nvSpPr>
            <p:spPr bwMode="auto">
              <a:xfrm flipH="1">
                <a:off x="3308" y="1749"/>
                <a:ext cx="164" cy="155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7" name="Oval 74"/>
              <p:cNvSpPr>
                <a:spLocks noChangeArrowheads="1"/>
              </p:cNvSpPr>
              <p:nvPr/>
            </p:nvSpPr>
            <p:spPr bwMode="auto">
              <a:xfrm>
                <a:off x="3669" y="1873"/>
                <a:ext cx="33" cy="3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18" name="Oval 75"/>
              <p:cNvSpPr>
                <a:spLocks noChangeArrowheads="1"/>
              </p:cNvSpPr>
              <p:nvPr/>
            </p:nvSpPr>
            <p:spPr bwMode="auto">
              <a:xfrm flipH="1">
                <a:off x="3669" y="1377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19" name="Oval 76"/>
              <p:cNvSpPr>
                <a:spLocks noChangeArrowheads="1"/>
              </p:cNvSpPr>
              <p:nvPr/>
            </p:nvSpPr>
            <p:spPr bwMode="auto">
              <a:xfrm flipH="1">
                <a:off x="2948" y="1346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0" name="Oval 77"/>
              <p:cNvSpPr>
                <a:spLocks noChangeArrowheads="1"/>
              </p:cNvSpPr>
              <p:nvPr/>
            </p:nvSpPr>
            <p:spPr bwMode="auto">
              <a:xfrm flipH="1">
                <a:off x="3538" y="1563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1" name="Oval 78"/>
              <p:cNvSpPr>
                <a:spLocks noChangeArrowheads="1"/>
              </p:cNvSpPr>
              <p:nvPr/>
            </p:nvSpPr>
            <p:spPr bwMode="auto">
              <a:xfrm flipH="1">
                <a:off x="2948" y="1408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2" name="Oval 79"/>
              <p:cNvSpPr>
                <a:spLocks noChangeArrowheads="1"/>
              </p:cNvSpPr>
              <p:nvPr/>
            </p:nvSpPr>
            <p:spPr bwMode="auto">
              <a:xfrm flipH="1">
                <a:off x="3538" y="1625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3" name="Oval 80"/>
              <p:cNvSpPr>
                <a:spLocks noChangeArrowheads="1"/>
              </p:cNvSpPr>
              <p:nvPr/>
            </p:nvSpPr>
            <p:spPr bwMode="auto">
              <a:xfrm flipH="1">
                <a:off x="3538" y="1594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4" name="Oval 81"/>
              <p:cNvSpPr>
                <a:spLocks noChangeArrowheads="1"/>
              </p:cNvSpPr>
              <p:nvPr/>
            </p:nvSpPr>
            <p:spPr bwMode="auto">
              <a:xfrm flipH="1">
                <a:off x="2948" y="1377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5" name="Oval 82"/>
              <p:cNvSpPr>
                <a:spLocks noChangeArrowheads="1"/>
              </p:cNvSpPr>
              <p:nvPr/>
            </p:nvSpPr>
            <p:spPr bwMode="auto">
              <a:xfrm flipH="1">
                <a:off x="3571" y="1749"/>
                <a:ext cx="11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6" name="Oval 83"/>
              <p:cNvSpPr>
                <a:spLocks noChangeArrowheads="1"/>
              </p:cNvSpPr>
              <p:nvPr/>
            </p:nvSpPr>
            <p:spPr bwMode="auto">
              <a:xfrm flipH="1">
                <a:off x="3604" y="1780"/>
                <a:ext cx="11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7" name="Oval 84"/>
              <p:cNvSpPr>
                <a:spLocks noChangeArrowheads="1"/>
              </p:cNvSpPr>
              <p:nvPr/>
            </p:nvSpPr>
            <p:spPr bwMode="auto">
              <a:xfrm flipH="1">
                <a:off x="3636" y="1811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8" name="Oval 85"/>
              <p:cNvSpPr>
                <a:spLocks noChangeArrowheads="1"/>
              </p:cNvSpPr>
              <p:nvPr/>
            </p:nvSpPr>
            <p:spPr bwMode="auto">
              <a:xfrm flipH="1">
                <a:off x="3604" y="1315"/>
                <a:ext cx="11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29" name="Oval 86"/>
              <p:cNvSpPr>
                <a:spLocks noChangeArrowheads="1"/>
              </p:cNvSpPr>
              <p:nvPr/>
            </p:nvSpPr>
            <p:spPr bwMode="auto">
              <a:xfrm flipH="1">
                <a:off x="3636" y="1346"/>
                <a:ext cx="12" cy="11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530" name="Text Box 87"/>
              <p:cNvSpPr txBox="1">
                <a:spLocks noChangeArrowheads="1"/>
              </p:cNvSpPr>
              <p:nvPr/>
            </p:nvSpPr>
            <p:spPr bwMode="auto">
              <a:xfrm>
                <a:off x="2948" y="1780"/>
                <a:ext cx="393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0" lang="en-US" altLang="en-US" sz="1400" i="0">
                    <a:latin typeface="Times New Roman" pitchFamily="18" charset="0"/>
                  </a:rPr>
                  <a:t>reject</a:t>
                </a:r>
                <a:endParaRPr kumimoji="0" lang="en-US" altLang="en-US" sz="2400" i="0">
                  <a:latin typeface="Times New Roman" pitchFamily="18" charset="0"/>
                </a:endParaRPr>
              </a:p>
            </p:txBody>
          </p:sp>
        </p:grpSp>
        <p:grpSp>
          <p:nvGrpSpPr>
            <p:cNvPr id="19484" name="Group 105"/>
            <p:cNvGrpSpPr>
              <a:grpSpLocks/>
            </p:cNvGrpSpPr>
            <p:nvPr/>
          </p:nvGrpSpPr>
          <p:grpSpPr bwMode="auto">
            <a:xfrm>
              <a:off x="2064" y="1296"/>
              <a:ext cx="912" cy="1119"/>
              <a:chOff x="864" y="1728"/>
              <a:chExt cx="1776" cy="2434"/>
            </a:xfrm>
          </p:grpSpPr>
          <p:sp>
            <p:nvSpPr>
              <p:cNvPr id="19487" name="Oval 106"/>
              <p:cNvSpPr>
                <a:spLocks noChangeArrowheads="1"/>
              </p:cNvSpPr>
              <p:nvPr/>
            </p:nvSpPr>
            <p:spPr bwMode="auto">
              <a:xfrm>
                <a:off x="960" y="2208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488" name="Oval 107"/>
              <p:cNvSpPr>
                <a:spLocks noChangeArrowheads="1"/>
              </p:cNvSpPr>
              <p:nvPr/>
            </p:nvSpPr>
            <p:spPr bwMode="auto">
              <a:xfrm>
                <a:off x="960" y="2640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489" name="Oval 108"/>
              <p:cNvSpPr>
                <a:spLocks noChangeArrowheads="1"/>
              </p:cNvSpPr>
              <p:nvPr/>
            </p:nvSpPr>
            <p:spPr bwMode="auto">
              <a:xfrm flipH="1">
                <a:off x="960" y="3120"/>
                <a:ext cx="17" cy="17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490" name="Oval 109"/>
              <p:cNvSpPr>
                <a:spLocks noChangeArrowheads="1"/>
              </p:cNvSpPr>
              <p:nvPr/>
            </p:nvSpPr>
            <p:spPr bwMode="auto">
              <a:xfrm flipH="1">
                <a:off x="960" y="3168"/>
                <a:ext cx="17" cy="17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491" name="Oval 110"/>
              <p:cNvSpPr>
                <a:spLocks noChangeArrowheads="1"/>
              </p:cNvSpPr>
              <p:nvPr/>
            </p:nvSpPr>
            <p:spPr bwMode="auto">
              <a:xfrm flipH="1">
                <a:off x="960" y="3264"/>
                <a:ext cx="17" cy="17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492" name="Oval 111"/>
              <p:cNvSpPr>
                <a:spLocks noChangeArrowheads="1"/>
              </p:cNvSpPr>
              <p:nvPr/>
            </p:nvSpPr>
            <p:spPr bwMode="auto">
              <a:xfrm>
                <a:off x="960" y="3360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493" name="Arc 112"/>
              <p:cNvSpPr>
                <a:spLocks/>
              </p:cNvSpPr>
              <p:nvPr/>
            </p:nvSpPr>
            <p:spPr bwMode="auto">
              <a:xfrm rot="19224500" flipH="1">
                <a:off x="864" y="3504"/>
                <a:ext cx="240" cy="2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4" name="Arc 113"/>
              <p:cNvSpPr>
                <a:spLocks/>
              </p:cNvSpPr>
              <p:nvPr/>
            </p:nvSpPr>
            <p:spPr bwMode="auto">
              <a:xfrm rot="19224500" flipH="1">
                <a:off x="864" y="1920"/>
                <a:ext cx="240" cy="2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5" name="Arc 114"/>
              <p:cNvSpPr>
                <a:spLocks/>
              </p:cNvSpPr>
              <p:nvPr/>
            </p:nvSpPr>
            <p:spPr bwMode="auto">
              <a:xfrm rot="19224500" flipH="1">
                <a:off x="864" y="2352"/>
                <a:ext cx="240" cy="2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6" name="Arc 115"/>
              <p:cNvSpPr>
                <a:spLocks/>
              </p:cNvSpPr>
              <p:nvPr/>
            </p:nvSpPr>
            <p:spPr bwMode="auto">
              <a:xfrm rot="19224500" flipH="1">
                <a:off x="864" y="2784"/>
                <a:ext cx="240" cy="24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7" name="Oval 116"/>
              <p:cNvSpPr>
                <a:spLocks noChangeArrowheads="1"/>
              </p:cNvSpPr>
              <p:nvPr/>
            </p:nvSpPr>
            <p:spPr bwMode="auto">
              <a:xfrm>
                <a:off x="960" y="3840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19498" name="Text Box 117"/>
              <p:cNvSpPr txBox="1">
                <a:spLocks noChangeArrowheads="1"/>
              </p:cNvSpPr>
              <p:nvPr/>
            </p:nvSpPr>
            <p:spPr bwMode="auto">
              <a:xfrm>
                <a:off x="1010" y="3744"/>
                <a:ext cx="1630" cy="4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0" lang="en-US" altLang="en-US" sz="1400" i="0">
                    <a:latin typeface="Times New Roman" pitchFamily="18" charset="0"/>
                  </a:rPr>
                  <a:t>accept or reject</a:t>
                </a:r>
                <a:endParaRPr kumimoji="0" lang="en-US" altLang="en-US" sz="2400" i="0">
                  <a:latin typeface="Times New Roman" pitchFamily="18" charset="0"/>
                </a:endParaRPr>
              </a:p>
            </p:txBody>
          </p:sp>
          <p:sp>
            <p:nvSpPr>
              <p:cNvPr id="19499" name="Text Box 118"/>
              <p:cNvSpPr txBox="1">
                <a:spLocks noChangeArrowheads="1"/>
              </p:cNvSpPr>
              <p:nvPr/>
            </p:nvSpPr>
            <p:spPr bwMode="auto">
              <a:xfrm>
                <a:off x="1055" y="1728"/>
                <a:ext cx="769" cy="4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ClrTx/>
                  <a:buSzTx/>
                  <a:buFontTx/>
                  <a:buNone/>
                </a:pPr>
                <a:r>
                  <a:rPr kumimoji="0" lang="en-US" altLang="en-US" sz="1400" i="0">
                    <a:latin typeface="Times New Roman" pitchFamily="18" charset="0"/>
                  </a:rPr>
                  <a:t>start</a:t>
                </a:r>
                <a:endParaRPr kumimoji="0" lang="en-US" altLang="en-US" sz="2400" i="0">
                  <a:latin typeface="Times New Roman" pitchFamily="18" charset="0"/>
                </a:endParaRPr>
              </a:p>
            </p:txBody>
          </p:sp>
          <p:sp>
            <p:nvSpPr>
              <p:cNvPr id="19500" name="Oval 119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48" cy="48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>
          <p:nvSpPr>
            <p:cNvPr id="19485" name="Text Box 120"/>
            <p:cNvSpPr txBox="1">
              <a:spLocks noChangeArrowheads="1"/>
            </p:cNvSpPr>
            <p:nvPr/>
          </p:nvSpPr>
          <p:spPr bwMode="auto">
            <a:xfrm>
              <a:off x="1968" y="960"/>
              <a:ext cx="1056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 i="0">
                  <a:latin typeface="Times New Roman" pitchFamily="18" charset="0"/>
                </a:rPr>
                <a:t>Deterministic Computation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19486" name="Text Box 121"/>
            <p:cNvSpPr txBox="1">
              <a:spLocks noChangeArrowheads="1"/>
            </p:cNvSpPr>
            <p:nvPr/>
          </p:nvSpPr>
          <p:spPr bwMode="auto">
            <a:xfrm>
              <a:off x="3840" y="960"/>
              <a:ext cx="120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 i="0">
                  <a:latin typeface="Times New Roman" pitchFamily="18" charset="0"/>
                </a:rPr>
                <a:t>Non-deterministic Computation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</p:grpSp>
      <p:grpSp>
        <p:nvGrpSpPr>
          <p:cNvPr id="5" name="Group 146"/>
          <p:cNvGrpSpPr>
            <a:grpSpLocks/>
          </p:cNvGrpSpPr>
          <p:nvPr/>
        </p:nvGrpSpPr>
        <p:grpSpPr bwMode="auto">
          <a:xfrm>
            <a:off x="2571750" y="4916488"/>
            <a:ext cx="4170363" cy="1041400"/>
            <a:chOff x="1620" y="2914"/>
            <a:chExt cx="2652" cy="720"/>
          </a:xfrm>
        </p:grpSpPr>
        <p:sp useBgFill="1">
          <p:nvSpPr>
            <p:cNvPr id="19464" name="Oval 124"/>
            <p:cNvSpPr>
              <a:spLocks noChangeArrowheads="1"/>
            </p:cNvSpPr>
            <p:nvPr/>
          </p:nvSpPr>
          <p:spPr bwMode="auto">
            <a:xfrm>
              <a:off x="1762" y="3346"/>
              <a:ext cx="302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9465" name="Freeform 127"/>
            <p:cNvSpPr>
              <a:spLocks/>
            </p:cNvSpPr>
            <p:nvPr/>
          </p:nvSpPr>
          <p:spPr bwMode="auto">
            <a:xfrm>
              <a:off x="1824" y="3106"/>
              <a:ext cx="144" cy="240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Text Box 128"/>
            <p:cNvSpPr txBox="1">
              <a:spLocks noChangeArrowheads="1"/>
            </p:cNvSpPr>
            <p:nvPr/>
          </p:nvSpPr>
          <p:spPr bwMode="auto">
            <a:xfrm>
              <a:off x="1776" y="329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0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 useBgFill="1">
          <p:nvSpPr>
            <p:cNvPr id="19467" name="Oval 129"/>
            <p:cNvSpPr>
              <a:spLocks noChangeArrowheads="1"/>
            </p:cNvSpPr>
            <p:nvPr/>
          </p:nvSpPr>
          <p:spPr bwMode="auto">
            <a:xfrm>
              <a:off x="2496" y="3346"/>
              <a:ext cx="288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 useBgFill="1">
          <p:nvSpPr>
            <p:cNvPr id="19468" name="Oval 130"/>
            <p:cNvSpPr>
              <a:spLocks noChangeArrowheads="1"/>
            </p:cNvSpPr>
            <p:nvPr/>
          </p:nvSpPr>
          <p:spPr bwMode="auto">
            <a:xfrm>
              <a:off x="3216" y="3346"/>
              <a:ext cx="288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grpSp>
          <p:nvGrpSpPr>
            <p:cNvPr id="19469" name="Group 131"/>
            <p:cNvGrpSpPr>
              <a:grpSpLocks/>
            </p:cNvGrpSpPr>
            <p:nvPr/>
          </p:nvGrpSpPr>
          <p:grpSpPr bwMode="auto">
            <a:xfrm>
              <a:off x="3888" y="3298"/>
              <a:ext cx="336" cy="336"/>
              <a:chOff x="5280" y="288"/>
              <a:chExt cx="240" cy="240"/>
            </a:xfrm>
          </p:grpSpPr>
          <p:sp useBgFill="1">
            <p:nvSpPr>
              <p:cNvPr id="19481" name="Oval 132"/>
              <p:cNvSpPr>
                <a:spLocks noChangeArrowheads="1"/>
              </p:cNvSpPr>
              <p:nvPr/>
            </p:nvSpPr>
            <p:spPr bwMode="auto">
              <a:xfrm>
                <a:off x="5280" y="288"/>
                <a:ext cx="240" cy="240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 useBgFill="1">
            <p:nvSpPr>
              <p:cNvPr id="19482" name="Oval 133"/>
              <p:cNvSpPr>
                <a:spLocks noChangeArrowheads="1"/>
              </p:cNvSpPr>
              <p:nvPr/>
            </p:nvSpPr>
            <p:spPr bwMode="auto">
              <a:xfrm>
                <a:off x="5328" y="336"/>
                <a:ext cx="144" cy="144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>
          <p:nvSpPr>
            <p:cNvPr id="19470" name="Line 134"/>
            <p:cNvSpPr>
              <a:spLocks noChangeShapeType="1"/>
            </p:cNvSpPr>
            <p:nvPr/>
          </p:nvSpPr>
          <p:spPr bwMode="auto">
            <a:xfrm>
              <a:off x="2064" y="349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1" name="Line 135"/>
            <p:cNvSpPr>
              <a:spLocks noChangeShapeType="1"/>
            </p:cNvSpPr>
            <p:nvPr/>
          </p:nvSpPr>
          <p:spPr bwMode="auto">
            <a:xfrm>
              <a:off x="2784" y="349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2" name="Line 136"/>
            <p:cNvSpPr>
              <a:spLocks noChangeShapeType="1"/>
            </p:cNvSpPr>
            <p:nvPr/>
          </p:nvSpPr>
          <p:spPr bwMode="auto">
            <a:xfrm>
              <a:off x="3504" y="349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Text Box 137"/>
            <p:cNvSpPr txBox="1">
              <a:spLocks noChangeArrowheads="1"/>
            </p:cNvSpPr>
            <p:nvPr/>
          </p:nvSpPr>
          <p:spPr bwMode="auto">
            <a:xfrm>
              <a:off x="3216" y="329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2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>
          <p:nvSpPr>
            <p:cNvPr id="19474" name="Text Box 138"/>
            <p:cNvSpPr txBox="1">
              <a:spLocks noChangeArrowheads="1"/>
            </p:cNvSpPr>
            <p:nvPr/>
          </p:nvSpPr>
          <p:spPr bwMode="auto">
            <a:xfrm>
              <a:off x="2496" y="329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1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>
          <p:nvSpPr>
            <p:cNvPr id="19475" name="Text Box 139"/>
            <p:cNvSpPr txBox="1">
              <a:spLocks noChangeArrowheads="1"/>
            </p:cNvSpPr>
            <p:nvPr/>
          </p:nvSpPr>
          <p:spPr bwMode="auto">
            <a:xfrm>
              <a:off x="3936" y="3298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3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>
          <p:nvSpPr>
            <p:cNvPr id="19476" name="Text Box 140"/>
            <p:cNvSpPr txBox="1">
              <a:spLocks noChangeArrowheads="1"/>
            </p:cNvSpPr>
            <p:nvPr/>
          </p:nvSpPr>
          <p:spPr bwMode="auto">
            <a:xfrm>
              <a:off x="2160" y="3250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latin typeface="Times New Roman" pitchFamily="18" charset="0"/>
                </a:rPr>
                <a:t>1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19477" name="Text Box 141"/>
            <p:cNvSpPr txBox="1">
              <a:spLocks noChangeArrowheads="1"/>
            </p:cNvSpPr>
            <p:nvPr/>
          </p:nvSpPr>
          <p:spPr bwMode="auto">
            <a:xfrm>
              <a:off x="1776" y="2914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latin typeface="Times New Roman" pitchFamily="18" charset="0"/>
                </a:rPr>
                <a:t>0,1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19478" name="Text Box 142"/>
            <p:cNvSpPr txBox="1">
              <a:spLocks noChangeArrowheads="1"/>
            </p:cNvSpPr>
            <p:nvPr/>
          </p:nvSpPr>
          <p:spPr bwMode="auto">
            <a:xfrm>
              <a:off x="2832" y="3250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latin typeface="Times New Roman" pitchFamily="18" charset="0"/>
                </a:rPr>
                <a:t>0,1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19479" name="Text Box 143"/>
            <p:cNvSpPr txBox="1">
              <a:spLocks noChangeArrowheads="1"/>
            </p:cNvSpPr>
            <p:nvPr/>
          </p:nvSpPr>
          <p:spPr bwMode="auto">
            <a:xfrm>
              <a:off x="3504" y="3250"/>
              <a:ext cx="38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latin typeface="Times New Roman" pitchFamily="18" charset="0"/>
                </a:rPr>
                <a:t>0,1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19480" name="Text Box 145"/>
            <p:cNvSpPr txBox="1">
              <a:spLocks noChangeArrowheads="1"/>
            </p:cNvSpPr>
            <p:nvPr/>
          </p:nvSpPr>
          <p:spPr bwMode="auto">
            <a:xfrm>
              <a:off x="1620" y="3352"/>
              <a:ext cx="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i="0">
                  <a:latin typeface="Times New Roman" pitchFamily="18" charset="0"/>
                </a:rPr>
                <a:t>&gt;</a:t>
              </a:r>
            </a:p>
          </p:txBody>
        </p:sp>
      </p:grpSp>
      <p:sp>
        <p:nvSpPr>
          <p:cNvPr id="74" name="AutoShape 4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672388" y="4098925"/>
            <a:ext cx="184150" cy="20637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  <p:bldP spid="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6D8429-E1C0-4EE7-B1D4-061157B88C5A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3375" y="246063"/>
            <a:ext cx="5913438" cy="504825"/>
          </a:xfrm>
        </p:spPr>
        <p:txBody>
          <a:bodyPr/>
          <a:lstStyle/>
          <a:p>
            <a:r>
              <a:rPr lang="en-US" altLang="en-US" sz="3600" smtClean="0"/>
              <a:t>Advantages of NFAs over DFAs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534400" cy="5540375"/>
          </a:xfrm>
        </p:spPr>
        <p:txBody>
          <a:bodyPr/>
          <a:lstStyle/>
          <a:p>
            <a:r>
              <a:rPr lang="en-US" altLang="en-US" sz="2400" smtClean="0"/>
              <a:t>Sometimes DFAs have many more states, conceptually 	more complicated</a:t>
            </a:r>
          </a:p>
          <a:p>
            <a:pPr>
              <a:spcBef>
                <a:spcPct val="75000"/>
              </a:spcBef>
            </a:pPr>
            <a:r>
              <a:rPr lang="en-US" altLang="en-US" sz="2400" smtClean="0"/>
              <a:t>Understanding the functioning of the NFAs is much 	easier.</a:t>
            </a:r>
            <a:endParaRPr lang="en-US" altLang="en-US" sz="2400" u="sng" smtClean="0"/>
          </a:p>
          <a:p>
            <a:pPr lvl="1">
              <a:spcBef>
                <a:spcPct val="75000"/>
              </a:spcBef>
              <a:buSzPct val="55000"/>
              <a:buFont typeface="Wingdings" pitchFamily="2" charset="2"/>
              <a:buChar char="Ø"/>
            </a:pPr>
            <a:r>
              <a:rPr lang="en-US" altLang="en-US" sz="2000" u="sng" smtClean="0"/>
              <a:t>Example 5.4.2</a:t>
            </a:r>
            <a:r>
              <a:rPr lang="en-US" altLang="en-US" sz="2000" smtClean="0"/>
              <a:t>  </a:t>
            </a:r>
            <a:r>
              <a:rPr lang="en-US" altLang="en-US" sz="2000" i="1" smtClean="0"/>
              <a:t>M</a:t>
            </a:r>
            <a:r>
              <a:rPr lang="en-US" altLang="en-US" sz="2000" i="1" baseline="-25000" smtClean="0"/>
              <a:t>1</a:t>
            </a:r>
            <a:r>
              <a:rPr lang="en-US" altLang="en-US" sz="2000" smtClean="0"/>
              <a:t>(DFA) and </a:t>
            </a:r>
            <a:r>
              <a:rPr lang="en-US" altLang="en-US" sz="2000" i="1" smtClean="0"/>
              <a:t>M</a:t>
            </a:r>
            <a:r>
              <a:rPr lang="en-US" altLang="en-US" sz="2000" i="1" baseline="-25000" smtClean="0"/>
              <a:t>2</a:t>
            </a:r>
            <a:r>
              <a:rPr lang="en-US" altLang="en-US" sz="2000" smtClean="0"/>
              <a:t>(NFA) accept (</a:t>
            </a:r>
            <a:r>
              <a:rPr lang="en-US" altLang="en-US" sz="2000" i="1" smtClean="0"/>
              <a:t>a </a:t>
            </a:r>
            <a:r>
              <a:rPr lang="en-US" altLang="en-US" sz="2000" smtClean="0">
                <a:sym typeface="Symbol" pitchFamily="18" charset="2"/>
              </a:rPr>
              <a:t> 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)* </a:t>
            </a:r>
            <a:r>
              <a:rPr lang="en-US" altLang="en-US" sz="2000" i="1" smtClean="0">
                <a:sym typeface="Symbol" pitchFamily="18" charset="2"/>
              </a:rPr>
              <a:t>bb </a:t>
            </a:r>
            <a:r>
              <a:rPr lang="en-US" altLang="en-US" sz="2000" smtClean="0"/>
              <a:t>(</a:t>
            </a:r>
            <a:r>
              <a:rPr lang="en-US" altLang="en-US" sz="2000" i="1" smtClean="0"/>
              <a:t>a </a:t>
            </a:r>
            <a:r>
              <a:rPr lang="en-US" altLang="en-US" sz="2000" smtClean="0">
                <a:sym typeface="Symbol" pitchFamily="18" charset="2"/>
              </a:rPr>
              <a:t> </a:t>
            </a:r>
            <a:r>
              <a:rPr lang="en-US" altLang="en-US" sz="2000" i="1" smtClean="0">
                <a:sym typeface="Symbol" pitchFamily="18" charset="2"/>
              </a:rPr>
              <a:t>b</a:t>
            </a:r>
            <a:r>
              <a:rPr lang="en-US" altLang="en-US" sz="2000" smtClean="0">
                <a:sym typeface="Symbol" pitchFamily="18" charset="2"/>
              </a:rPr>
              <a:t>)*</a:t>
            </a:r>
          </a:p>
          <a:p>
            <a:pPr lvl="1">
              <a:spcBef>
                <a:spcPct val="0"/>
              </a:spcBef>
              <a:buSzPct val="55000"/>
              <a:buFont typeface="Wingding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spcBef>
                <a:spcPct val="0"/>
              </a:spcBef>
              <a:buSzPct val="55000"/>
              <a:buFont typeface="Wingding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spcBef>
                <a:spcPct val="0"/>
              </a:spcBef>
              <a:buSzPct val="55000"/>
              <a:buFont typeface="Wingding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spcBef>
                <a:spcPct val="0"/>
              </a:spcBef>
              <a:buSzPct val="55000"/>
              <a:buFont typeface="Wingding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spcBef>
                <a:spcPct val="0"/>
              </a:spcBef>
              <a:buSzPct val="55000"/>
              <a:buFont typeface="Wingdings" pitchFamily="2" charset="2"/>
              <a:buNone/>
            </a:pPr>
            <a:endParaRPr lang="en-US" altLang="en-US" sz="2000" smtClean="0">
              <a:sym typeface="Symbol" pitchFamily="18" charset="2"/>
            </a:endParaRPr>
          </a:p>
          <a:p>
            <a:pPr lvl="1">
              <a:spcBef>
                <a:spcPct val="75000"/>
              </a:spcBef>
              <a:buSzPct val="55000"/>
              <a:buFont typeface="Wingdings" pitchFamily="2" charset="2"/>
              <a:buChar char="Ø"/>
            </a:pPr>
            <a:r>
              <a:rPr lang="en-US" altLang="en-US" sz="2000" u="sng" smtClean="0">
                <a:sym typeface="Symbol" pitchFamily="18" charset="2"/>
              </a:rPr>
              <a:t>Example 5.4.3</a:t>
            </a:r>
            <a:r>
              <a:rPr lang="en-US" altLang="en-US" sz="2000" smtClean="0">
                <a:sym typeface="Symbol" pitchFamily="18" charset="2"/>
              </a:rPr>
              <a:t>  An NFA accepts strings over {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b </a:t>
            </a:r>
            <a:r>
              <a:rPr lang="en-US" altLang="en-US" sz="2000" smtClean="0">
                <a:sym typeface="Symbol" pitchFamily="18" charset="2"/>
              </a:rPr>
              <a:t>} with substring 	  	    </a:t>
            </a:r>
            <a:r>
              <a:rPr lang="en-US" altLang="en-US" sz="2000" i="1" smtClean="0">
                <a:sym typeface="Symbol" pitchFamily="18" charset="2"/>
              </a:rPr>
              <a:t>aa</a:t>
            </a:r>
            <a:r>
              <a:rPr lang="en-US" altLang="en-US" sz="2000" smtClean="0">
                <a:sym typeface="Symbol" pitchFamily="18" charset="2"/>
              </a:rPr>
              <a:t> or </a:t>
            </a:r>
            <a:r>
              <a:rPr lang="en-US" altLang="en-US" sz="2000" i="1" smtClean="0">
                <a:sym typeface="Symbol" pitchFamily="18" charset="2"/>
              </a:rPr>
              <a:t>bb</a:t>
            </a:r>
            <a:r>
              <a:rPr lang="en-US" altLang="en-US" sz="2000" smtClean="0">
                <a:sym typeface="Symbol" pitchFamily="18" charset="2"/>
              </a:rPr>
              <a:t>.</a:t>
            </a: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1211263" y="2916238"/>
            <a:ext cx="3344862" cy="1306512"/>
            <a:chOff x="1233" y="3330"/>
            <a:chExt cx="2107" cy="823"/>
          </a:xfrm>
        </p:grpSpPr>
        <p:sp useBgFill="1">
          <p:nvSpPr>
            <p:cNvPr id="20535" name="Oval 5"/>
            <p:cNvSpPr>
              <a:spLocks noChangeArrowheads="1"/>
            </p:cNvSpPr>
            <p:nvPr/>
          </p:nvSpPr>
          <p:spPr bwMode="auto">
            <a:xfrm>
              <a:off x="1820" y="3777"/>
              <a:ext cx="302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0536" name="Freeform 6"/>
            <p:cNvSpPr>
              <a:spLocks/>
            </p:cNvSpPr>
            <p:nvPr/>
          </p:nvSpPr>
          <p:spPr bwMode="auto">
            <a:xfrm>
              <a:off x="1882" y="3537"/>
              <a:ext cx="144" cy="240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7" name="Text Box 7"/>
            <p:cNvSpPr txBox="1">
              <a:spLocks noChangeArrowheads="1"/>
            </p:cNvSpPr>
            <p:nvPr/>
          </p:nvSpPr>
          <p:spPr bwMode="auto">
            <a:xfrm>
              <a:off x="1834" y="3729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0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 useBgFill="1">
          <p:nvSpPr>
            <p:cNvPr id="20538" name="Oval 8"/>
            <p:cNvSpPr>
              <a:spLocks noChangeArrowheads="1"/>
            </p:cNvSpPr>
            <p:nvPr/>
          </p:nvSpPr>
          <p:spPr bwMode="auto">
            <a:xfrm>
              <a:off x="2392" y="3777"/>
              <a:ext cx="288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grpSp>
          <p:nvGrpSpPr>
            <p:cNvPr id="20539" name="Group 10"/>
            <p:cNvGrpSpPr>
              <a:grpSpLocks/>
            </p:cNvGrpSpPr>
            <p:nvPr/>
          </p:nvGrpSpPr>
          <p:grpSpPr bwMode="auto">
            <a:xfrm>
              <a:off x="2956" y="3741"/>
              <a:ext cx="336" cy="336"/>
              <a:chOff x="5280" y="288"/>
              <a:chExt cx="240" cy="240"/>
            </a:xfrm>
          </p:grpSpPr>
          <p:sp useBgFill="1">
            <p:nvSpPr>
              <p:cNvPr id="20553" name="Oval 11"/>
              <p:cNvSpPr>
                <a:spLocks noChangeArrowheads="1"/>
              </p:cNvSpPr>
              <p:nvPr/>
            </p:nvSpPr>
            <p:spPr bwMode="auto">
              <a:xfrm>
                <a:off x="5280" y="288"/>
                <a:ext cx="240" cy="240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 useBgFill="1">
            <p:nvSpPr>
              <p:cNvPr id="20554" name="Oval 12"/>
              <p:cNvSpPr>
                <a:spLocks noChangeArrowheads="1"/>
              </p:cNvSpPr>
              <p:nvPr/>
            </p:nvSpPr>
            <p:spPr bwMode="auto">
              <a:xfrm>
                <a:off x="5328" y="336"/>
                <a:ext cx="144" cy="144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>
          <p:nvSpPr>
            <p:cNvPr id="20540" name="Line 13"/>
            <p:cNvSpPr>
              <a:spLocks noChangeShapeType="1"/>
            </p:cNvSpPr>
            <p:nvPr/>
          </p:nvSpPr>
          <p:spPr bwMode="auto">
            <a:xfrm>
              <a:off x="2122" y="3921"/>
              <a:ext cx="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1" name="Text Box 17"/>
            <p:cNvSpPr txBox="1">
              <a:spLocks noChangeArrowheads="1"/>
            </p:cNvSpPr>
            <p:nvPr/>
          </p:nvSpPr>
          <p:spPr bwMode="auto">
            <a:xfrm>
              <a:off x="2392" y="3729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1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>
          <p:nvSpPr>
            <p:cNvPr id="20542" name="Text Box 18"/>
            <p:cNvSpPr txBox="1">
              <a:spLocks noChangeArrowheads="1"/>
            </p:cNvSpPr>
            <p:nvPr/>
          </p:nvSpPr>
          <p:spPr bwMode="auto">
            <a:xfrm>
              <a:off x="3004" y="3741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2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>
          <p:nvSpPr>
            <p:cNvPr id="20543" name="Text Box 19"/>
            <p:cNvSpPr txBox="1">
              <a:spLocks noChangeArrowheads="1"/>
            </p:cNvSpPr>
            <p:nvPr/>
          </p:nvSpPr>
          <p:spPr bwMode="auto">
            <a:xfrm>
              <a:off x="2158" y="3699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b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20544" name="Text Box 20"/>
            <p:cNvSpPr txBox="1">
              <a:spLocks noChangeArrowheads="1"/>
            </p:cNvSpPr>
            <p:nvPr/>
          </p:nvSpPr>
          <p:spPr bwMode="auto">
            <a:xfrm>
              <a:off x="1834" y="3345"/>
              <a:ext cx="21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a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20545" name="Text Box 21"/>
            <p:cNvSpPr txBox="1">
              <a:spLocks noChangeArrowheads="1"/>
            </p:cNvSpPr>
            <p:nvPr/>
          </p:nvSpPr>
          <p:spPr bwMode="auto">
            <a:xfrm>
              <a:off x="2722" y="3711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b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20546" name="Text Box 23"/>
            <p:cNvSpPr txBox="1">
              <a:spLocks noChangeArrowheads="1"/>
            </p:cNvSpPr>
            <p:nvPr/>
          </p:nvSpPr>
          <p:spPr bwMode="auto">
            <a:xfrm>
              <a:off x="1678" y="3783"/>
              <a:ext cx="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i="0">
                  <a:latin typeface="Times New Roman" pitchFamily="18" charset="0"/>
                </a:rPr>
                <a:t>&gt;</a:t>
              </a:r>
            </a:p>
          </p:txBody>
        </p:sp>
        <p:sp>
          <p:nvSpPr>
            <p:cNvPr id="20547" name="Text Box 24"/>
            <p:cNvSpPr txBox="1">
              <a:spLocks noChangeArrowheads="1"/>
            </p:cNvSpPr>
            <p:nvPr/>
          </p:nvSpPr>
          <p:spPr bwMode="auto">
            <a:xfrm>
              <a:off x="1233" y="3540"/>
              <a:ext cx="5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M</a:t>
              </a:r>
              <a:r>
                <a:rPr kumimoji="0" lang="en-US" altLang="en-US" sz="1600" i="0" baseline="-25000">
                  <a:latin typeface="Times New Roman" pitchFamily="18" charset="0"/>
                </a:rPr>
                <a:t>1</a:t>
              </a:r>
              <a:r>
                <a:rPr kumimoji="0" lang="en-US" altLang="en-US" sz="1600" i="0">
                  <a:latin typeface="Times New Roman" pitchFamily="18" charset="0"/>
                </a:rPr>
                <a:t>: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20548" name="Line 25"/>
            <p:cNvSpPr>
              <a:spLocks noChangeShapeType="1"/>
            </p:cNvSpPr>
            <p:nvPr/>
          </p:nvSpPr>
          <p:spPr bwMode="auto">
            <a:xfrm>
              <a:off x="2689" y="3923"/>
              <a:ext cx="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9" name="Freeform 26"/>
            <p:cNvSpPr>
              <a:spLocks/>
            </p:cNvSpPr>
            <p:nvPr/>
          </p:nvSpPr>
          <p:spPr bwMode="auto">
            <a:xfrm>
              <a:off x="3036" y="3522"/>
              <a:ext cx="144" cy="240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0" name="Text Box 27"/>
            <p:cNvSpPr txBox="1">
              <a:spLocks noChangeArrowheads="1"/>
            </p:cNvSpPr>
            <p:nvPr/>
          </p:nvSpPr>
          <p:spPr bwMode="auto">
            <a:xfrm>
              <a:off x="2946" y="3330"/>
              <a:ext cx="3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latin typeface="Times New Roman" pitchFamily="18" charset="0"/>
                </a:rPr>
                <a:t>a, b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20551" name="Freeform 66"/>
            <p:cNvSpPr>
              <a:spLocks/>
            </p:cNvSpPr>
            <p:nvPr/>
          </p:nvSpPr>
          <p:spPr bwMode="auto">
            <a:xfrm>
              <a:off x="2007" y="4045"/>
              <a:ext cx="462" cy="99"/>
            </a:xfrm>
            <a:custGeom>
              <a:avLst/>
              <a:gdLst>
                <a:gd name="T0" fmla="*/ 2 w 576"/>
                <a:gd name="T1" fmla="*/ 0 h 48"/>
                <a:gd name="T2" fmla="*/ 2 w 576"/>
                <a:gd name="T3" fmla="*/ 2147483647 h 48"/>
                <a:gd name="T4" fmla="*/ 0 w 576"/>
                <a:gd name="T5" fmla="*/ 0 h 48"/>
                <a:gd name="T6" fmla="*/ 0 60000 65536"/>
                <a:gd name="T7" fmla="*/ 0 60000 65536"/>
                <a:gd name="T8" fmla="*/ 0 60000 65536"/>
                <a:gd name="T9" fmla="*/ 0 w 576"/>
                <a:gd name="T10" fmla="*/ 0 h 48"/>
                <a:gd name="T11" fmla="*/ 576 w 576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48">
                  <a:moveTo>
                    <a:pt x="576" y="0"/>
                  </a:moveTo>
                  <a:cubicBezTo>
                    <a:pt x="480" y="24"/>
                    <a:pt x="384" y="48"/>
                    <a:pt x="288" y="48"/>
                  </a:cubicBezTo>
                  <a:cubicBezTo>
                    <a:pt x="192" y="48"/>
                    <a:pt x="96" y="2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2" name="Text Box 69"/>
            <p:cNvSpPr txBox="1">
              <a:spLocks noChangeArrowheads="1"/>
            </p:cNvSpPr>
            <p:nvPr/>
          </p:nvSpPr>
          <p:spPr bwMode="auto">
            <a:xfrm>
              <a:off x="2173" y="3922"/>
              <a:ext cx="1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</a:p>
          </p:txBody>
        </p:sp>
      </p:grpSp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5195888" y="3030538"/>
            <a:ext cx="3344862" cy="1185862"/>
            <a:chOff x="3273" y="2023"/>
            <a:chExt cx="2107" cy="747"/>
          </a:xfrm>
        </p:grpSpPr>
        <p:sp useBgFill="1">
          <p:nvSpPr>
            <p:cNvPr id="20517" name="Oval 72"/>
            <p:cNvSpPr>
              <a:spLocks noChangeArrowheads="1"/>
            </p:cNvSpPr>
            <p:nvPr/>
          </p:nvSpPr>
          <p:spPr bwMode="auto">
            <a:xfrm>
              <a:off x="3860" y="2470"/>
              <a:ext cx="302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0518" name="Freeform 73"/>
            <p:cNvSpPr>
              <a:spLocks/>
            </p:cNvSpPr>
            <p:nvPr/>
          </p:nvSpPr>
          <p:spPr bwMode="auto">
            <a:xfrm>
              <a:off x="3922" y="2230"/>
              <a:ext cx="144" cy="240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9" name="Text Box 74"/>
            <p:cNvSpPr txBox="1">
              <a:spLocks noChangeArrowheads="1"/>
            </p:cNvSpPr>
            <p:nvPr/>
          </p:nvSpPr>
          <p:spPr bwMode="auto">
            <a:xfrm>
              <a:off x="3874" y="2422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0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 useBgFill="1">
          <p:nvSpPr>
            <p:cNvPr id="20520" name="Oval 75"/>
            <p:cNvSpPr>
              <a:spLocks noChangeArrowheads="1"/>
            </p:cNvSpPr>
            <p:nvPr/>
          </p:nvSpPr>
          <p:spPr bwMode="auto">
            <a:xfrm>
              <a:off x="4432" y="2470"/>
              <a:ext cx="288" cy="288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grpSp>
          <p:nvGrpSpPr>
            <p:cNvPr id="20521" name="Group 76"/>
            <p:cNvGrpSpPr>
              <a:grpSpLocks/>
            </p:cNvGrpSpPr>
            <p:nvPr/>
          </p:nvGrpSpPr>
          <p:grpSpPr bwMode="auto">
            <a:xfrm>
              <a:off x="4996" y="2434"/>
              <a:ext cx="336" cy="336"/>
              <a:chOff x="5280" y="288"/>
              <a:chExt cx="240" cy="240"/>
            </a:xfrm>
          </p:grpSpPr>
          <p:sp useBgFill="1">
            <p:nvSpPr>
              <p:cNvPr id="20533" name="Oval 77"/>
              <p:cNvSpPr>
                <a:spLocks noChangeArrowheads="1"/>
              </p:cNvSpPr>
              <p:nvPr/>
            </p:nvSpPr>
            <p:spPr bwMode="auto">
              <a:xfrm>
                <a:off x="5280" y="288"/>
                <a:ext cx="240" cy="240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 useBgFill="1">
            <p:nvSpPr>
              <p:cNvPr id="20534" name="Oval 78"/>
              <p:cNvSpPr>
                <a:spLocks noChangeArrowheads="1"/>
              </p:cNvSpPr>
              <p:nvPr/>
            </p:nvSpPr>
            <p:spPr bwMode="auto">
              <a:xfrm>
                <a:off x="5328" y="336"/>
                <a:ext cx="144" cy="144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>
          <p:nvSpPr>
            <p:cNvPr id="20522" name="Line 79"/>
            <p:cNvSpPr>
              <a:spLocks noChangeShapeType="1"/>
            </p:cNvSpPr>
            <p:nvPr/>
          </p:nvSpPr>
          <p:spPr bwMode="auto">
            <a:xfrm>
              <a:off x="4162" y="2614"/>
              <a:ext cx="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3" name="Text Box 80"/>
            <p:cNvSpPr txBox="1">
              <a:spLocks noChangeArrowheads="1"/>
            </p:cNvSpPr>
            <p:nvPr/>
          </p:nvSpPr>
          <p:spPr bwMode="auto">
            <a:xfrm>
              <a:off x="4432" y="2422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1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>
          <p:nvSpPr>
            <p:cNvPr id="20524" name="Text Box 81"/>
            <p:cNvSpPr txBox="1">
              <a:spLocks noChangeArrowheads="1"/>
            </p:cNvSpPr>
            <p:nvPr/>
          </p:nvSpPr>
          <p:spPr bwMode="auto">
            <a:xfrm>
              <a:off x="5044" y="2434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>
                  <a:latin typeface="Times New Roman" pitchFamily="18" charset="0"/>
                </a:rPr>
                <a:t>q</a:t>
              </a:r>
              <a:r>
                <a:rPr kumimoji="0" lang="en-US" altLang="en-US" sz="2000" baseline="-25000">
                  <a:latin typeface="Times New Roman" pitchFamily="18" charset="0"/>
                </a:rPr>
                <a:t>2</a:t>
              </a:r>
              <a:endParaRPr kumimoji="0" lang="en-US" altLang="en-US" sz="2000">
                <a:latin typeface="Times New Roman" pitchFamily="18" charset="0"/>
              </a:endParaRPr>
            </a:p>
          </p:txBody>
        </p:sp>
        <p:sp>
          <p:nvSpPr>
            <p:cNvPr id="20525" name="Text Box 82"/>
            <p:cNvSpPr txBox="1">
              <a:spLocks noChangeArrowheads="1"/>
            </p:cNvSpPr>
            <p:nvPr/>
          </p:nvSpPr>
          <p:spPr bwMode="auto">
            <a:xfrm>
              <a:off x="4198" y="2392"/>
              <a:ext cx="1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b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20526" name="Text Box 83"/>
            <p:cNvSpPr txBox="1">
              <a:spLocks noChangeArrowheads="1"/>
            </p:cNvSpPr>
            <p:nvPr/>
          </p:nvSpPr>
          <p:spPr bwMode="auto">
            <a:xfrm>
              <a:off x="3816" y="2038"/>
              <a:ext cx="3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a</a:t>
              </a:r>
              <a:r>
                <a:rPr kumimoji="0" lang="en-US" altLang="en-US" sz="1600" i="0">
                  <a:latin typeface="Times New Roman" pitchFamily="18" charset="0"/>
                </a:rPr>
                <a:t>, </a:t>
              </a:r>
              <a:r>
                <a:rPr kumimoji="0" lang="en-US" altLang="en-US" sz="1600">
                  <a:latin typeface="Times New Roman" pitchFamily="18" charset="0"/>
                </a:rPr>
                <a:t>b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20527" name="Text Box 84"/>
            <p:cNvSpPr txBox="1">
              <a:spLocks noChangeArrowheads="1"/>
            </p:cNvSpPr>
            <p:nvPr/>
          </p:nvSpPr>
          <p:spPr bwMode="auto">
            <a:xfrm>
              <a:off x="4762" y="2404"/>
              <a:ext cx="1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b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20528" name="Text Box 85"/>
            <p:cNvSpPr txBox="1">
              <a:spLocks noChangeArrowheads="1"/>
            </p:cNvSpPr>
            <p:nvPr/>
          </p:nvSpPr>
          <p:spPr bwMode="auto">
            <a:xfrm>
              <a:off x="3718" y="2476"/>
              <a:ext cx="1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i="0">
                  <a:latin typeface="Times New Roman" pitchFamily="18" charset="0"/>
                </a:rPr>
                <a:t>&gt;</a:t>
              </a:r>
            </a:p>
          </p:txBody>
        </p:sp>
        <p:sp>
          <p:nvSpPr>
            <p:cNvPr id="20529" name="Text Box 86"/>
            <p:cNvSpPr txBox="1">
              <a:spLocks noChangeArrowheads="1"/>
            </p:cNvSpPr>
            <p:nvPr/>
          </p:nvSpPr>
          <p:spPr bwMode="auto">
            <a:xfrm>
              <a:off x="3273" y="2233"/>
              <a:ext cx="5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M</a:t>
              </a:r>
              <a:r>
                <a:rPr kumimoji="0" lang="en-US" altLang="en-US" sz="1600" i="0" baseline="-25000">
                  <a:latin typeface="Times New Roman" pitchFamily="18" charset="0"/>
                </a:rPr>
                <a:t>2</a:t>
              </a:r>
              <a:r>
                <a:rPr kumimoji="0" lang="en-US" altLang="en-US" sz="1600" i="0">
                  <a:latin typeface="Times New Roman" pitchFamily="18" charset="0"/>
                </a:rPr>
                <a:t>:</a:t>
              </a:r>
              <a:endParaRPr kumimoji="0" lang="en-US" altLang="en-US" sz="2400">
                <a:latin typeface="Times New Roman" pitchFamily="18" charset="0"/>
              </a:endParaRPr>
            </a:p>
          </p:txBody>
        </p:sp>
        <p:sp>
          <p:nvSpPr>
            <p:cNvPr id="20530" name="Line 87"/>
            <p:cNvSpPr>
              <a:spLocks noChangeShapeType="1"/>
            </p:cNvSpPr>
            <p:nvPr/>
          </p:nvSpPr>
          <p:spPr bwMode="auto">
            <a:xfrm>
              <a:off x="4729" y="2616"/>
              <a:ext cx="26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1" name="Freeform 88"/>
            <p:cNvSpPr>
              <a:spLocks/>
            </p:cNvSpPr>
            <p:nvPr/>
          </p:nvSpPr>
          <p:spPr bwMode="auto">
            <a:xfrm>
              <a:off x="5076" y="2215"/>
              <a:ext cx="144" cy="240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2" name="Text Box 89"/>
            <p:cNvSpPr txBox="1">
              <a:spLocks noChangeArrowheads="1"/>
            </p:cNvSpPr>
            <p:nvPr/>
          </p:nvSpPr>
          <p:spPr bwMode="auto">
            <a:xfrm>
              <a:off x="4986" y="2023"/>
              <a:ext cx="31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latin typeface="Times New Roman" pitchFamily="18" charset="0"/>
                </a:rPr>
                <a:t>a, b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</p:grpSp>
      <p:grpSp>
        <p:nvGrpSpPr>
          <p:cNvPr id="6" name="Group 138"/>
          <p:cNvGrpSpPr>
            <a:grpSpLocks/>
          </p:cNvGrpSpPr>
          <p:nvPr/>
        </p:nvGrpSpPr>
        <p:grpSpPr bwMode="auto">
          <a:xfrm>
            <a:off x="3001963" y="5159375"/>
            <a:ext cx="3789362" cy="1360488"/>
            <a:chOff x="1891" y="3250"/>
            <a:chExt cx="2387" cy="857"/>
          </a:xfrm>
        </p:grpSpPr>
        <p:grpSp>
          <p:nvGrpSpPr>
            <p:cNvPr id="20488" name="Group 98"/>
            <p:cNvGrpSpPr>
              <a:grpSpLocks/>
            </p:cNvGrpSpPr>
            <p:nvPr/>
          </p:nvGrpSpPr>
          <p:grpSpPr bwMode="auto">
            <a:xfrm>
              <a:off x="3403" y="3802"/>
              <a:ext cx="300" cy="305"/>
              <a:chOff x="5280" y="288"/>
              <a:chExt cx="240" cy="240"/>
            </a:xfrm>
          </p:grpSpPr>
          <p:sp useBgFill="1">
            <p:nvSpPr>
              <p:cNvPr id="20515" name="Oval 99"/>
              <p:cNvSpPr>
                <a:spLocks noChangeArrowheads="1"/>
              </p:cNvSpPr>
              <p:nvPr/>
            </p:nvSpPr>
            <p:spPr bwMode="auto">
              <a:xfrm>
                <a:off x="5280" y="288"/>
                <a:ext cx="240" cy="240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 useBgFill="1">
            <p:nvSpPr>
              <p:cNvPr id="20516" name="Oval 100"/>
              <p:cNvSpPr>
                <a:spLocks noChangeArrowheads="1"/>
              </p:cNvSpPr>
              <p:nvPr/>
            </p:nvSpPr>
            <p:spPr bwMode="auto">
              <a:xfrm>
                <a:off x="5328" y="336"/>
                <a:ext cx="144" cy="144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 useBgFill="1">
          <p:nvSpPr>
            <p:cNvPr id="20489" name="Oval 101"/>
            <p:cNvSpPr>
              <a:spLocks noChangeArrowheads="1"/>
            </p:cNvSpPr>
            <p:nvPr/>
          </p:nvSpPr>
          <p:spPr bwMode="auto">
            <a:xfrm>
              <a:off x="2012" y="3677"/>
              <a:ext cx="269" cy="262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 useBgFill="1">
          <p:nvSpPr>
            <p:cNvPr id="20490" name="Oval 104"/>
            <p:cNvSpPr>
              <a:spLocks noChangeArrowheads="1"/>
            </p:cNvSpPr>
            <p:nvPr/>
          </p:nvSpPr>
          <p:spPr bwMode="auto">
            <a:xfrm>
              <a:off x="2718" y="3396"/>
              <a:ext cx="257" cy="261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0491" name="Freeform 105"/>
            <p:cNvSpPr>
              <a:spLocks/>
            </p:cNvSpPr>
            <p:nvPr/>
          </p:nvSpPr>
          <p:spPr bwMode="auto">
            <a:xfrm rot="5400000">
              <a:off x="3654" y="3826"/>
              <a:ext cx="267" cy="218"/>
            </a:xfrm>
            <a:custGeom>
              <a:avLst/>
              <a:gdLst>
                <a:gd name="T0" fmla="*/ 3 w 320"/>
                <a:gd name="T1" fmla="*/ 1 h 384"/>
                <a:gd name="T2" fmla="*/ 3 w 320"/>
                <a:gd name="T3" fmla="*/ 1 h 384"/>
                <a:gd name="T4" fmla="*/ 3 w 320"/>
                <a:gd name="T5" fmla="*/ 0 h 384"/>
                <a:gd name="T6" fmla="*/ 3 w 320"/>
                <a:gd name="T7" fmla="*/ 1 h 384"/>
                <a:gd name="T8" fmla="*/ 3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92" name="Group 108"/>
            <p:cNvGrpSpPr>
              <a:grpSpLocks/>
            </p:cNvGrpSpPr>
            <p:nvPr/>
          </p:nvGrpSpPr>
          <p:grpSpPr bwMode="auto">
            <a:xfrm>
              <a:off x="3362" y="3371"/>
              <a:ext cx="300" cy="305"/>
              <a:chOff x="5280" y="288"/>
              <a:chExt cx="240" cy="240"/>
            </a:xfrm>
          </p:grpSpPr>
          <p:sp useBgFill="1">
            <p:nvSpPr>
              <p:cNvPr id="20513" name="Oval 109"/>
              <p:cNvSpPr>
                <a:spLocks noChangeArrowheads="1"/>
              </p:cNvSpPr>
              <p:nvPr/>
            </p:nvSpPr>
            <p:spPr bwMode="auto">
              <a:xfrm>
                <a:off x="5280" y="288"/>
                <a:ext cx="240" cy="240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 useBgFill="1">
            <p:nvSpPr>
              <p:cNvPr id="20514" name="Oval 110"/>
              <p:cNvSpPr>
                <a:spLocks noChangeArrowheads="1"/>
              </p:cNvSpPr>
              <p:nvPr/>
            </p:nvSpPr>
            <p:spPr bwMode="auto">
              <a:xfrm>
                <a:off x="5328" y="336"/>
                <a:ext cx="144" cy="144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</p:grpSp>
        <p:sp useBgFill="1">
          <p:nvSpPr>
            <p:cNvPr id="20493" name="Oval 112"/>
            <p:cNvSpPr>
              <a:spLocks noChangeArrowheads="1"/>
            </p:cNvSpPr>
            <p:nvPr/>
          </p:nvSpPr>
          <p:spPr bwMode="auto">
            <a:xfrm>
              <a:off x="2735" y="3811"/>
              <a:ext cx="257" cy="261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0494" name="Line 115"/>
            <p:cNvSpPr>
              <a:spLocks noChangeShapeType="1"/>
            </p:cNvSpPr>
            <p:nvPr/>
          </p:nvSpPr>
          <p:spPr bwMode="auto">
            <a:xfrm flipV="1">
              <a:off x="2256" y="3530"/>
              <a:ext cx="465" cy="2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Line 116"/>
            <p:cNvSpPr>
              <a:spLocks noChangeShapeType="1"/>
            </p:cNvSpPr>
            <p:nvPr/>
          </p:nvSpPr>
          <p:spPr bwMode="auto">
            <a:xfrm>
              <a:off x="2281" y="3851"/>
              <a:ext cx="452" cy="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Text Box 118"/>
            <p:cNvSpPr txBox="1">
              <a:spLocks noChangeArrowheads="1"/>
            </p:cNvSpPr>
            <p:nvPr/>
          </p:nvSpPr>
          <p:spPr bwMode="auto">
            <a:xfrm>
              <a:off x="2024" y="3677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baseline="-25000">
                  <a:latin typeface="Times New Roman" pitchFamily="18" charset="0"/>
                </a:rPr>
                <a:t>0</a:t>
              </a:r>
              <a:endParaRPr kumimoji="0" lang="en-US" altLang="en-US" sz="1800">
                <a:latin typeface="Times New Roman" pitchFamily="18" charset="0"/>
              </a:endParaRPr>
            </a:p>
          </p:txBody>
        </p:sp>
        <p:sp>
          <p:nvSpPr>
            <p:cNvPr id="20497" name="Text Box 119"/>
            <p:cNvSpPr txBox="1">
              <a:spLocks noChangeArrowheads="1"/>
            </p:cNvSpPr>
            <p:nvPr/>
          </p:nvSpPr>
          <p:spPr bwMode="auto">
            <a:xfrm>
              <a:off x="3434" y="3798"/>
              <a:ext cx="29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i="0" baseline="-25000">
                  <a:latin typeface="Times New Roman" pitchFamily="18" charset="0"/>
                </a:rPr>
                <a:t>4</a:t>
              </a:r>
              <a:endParaRPr kumimoji="0" lang="en-US" altLang="en-US" sz="1800" i="0">
                <a:latin typeface="Times New Roman" pitchFamily="18" charset="0"/>
              </a:endParaRPr>
            </a:p>
          </p:txBody>
        </p:sp>
        <p:sp>
          <p:nvSpPr>
            <p:cNvPr id="20498" name="Text Box 120"/>
            <p:cNvSpPr txBox="1">
              <a:spLocks noChangeArrowheads="1"/>
            </p:cNvSpPr>
            <p:nvPr/>
          </p:nvSpPr>
          <p:spPr bwMode="auto">
            <a:xfrm>
              <a:off x="3405" y="3371"/>
              <a:ext cx="2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i="0" baseline="-25000">
                  <a:latin typeface="Times New Roman" pitchFamily="18" charset="0"/>
                </a:rPr>
                <a:t>2</a:t>
              </a:r>
              <a:endParaRPr kumimoji="0" lang="en-US" altLang="en-US" sz="1800" i="0">
                <a:latin typeface="Times New Roman" pitchFamily="18" charset="0"/>
              </a:endParaRPr>
            </a:p>
          </p:txBody>
        </p:sp>
        <p:sp>
          <p:nvSpPr>
            <p:cNvPr id="20499" name="Text Box 121"/>
            <p:cNvSpPr txBox="1">
              <a:spLocks noChangeArrowheads="1"/>
            </p:cNvSpPr>
            <p:nvPr/>
          </p:nvSpPr>
          <p:spPr bwMode="auto">
            <a:xfrm>
              <a:off x="2721" y="3375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i="0" baseline="-25000">
                  <a:latin typeface="Times New Roman" pitchFamily="18" charset="0"/>
                </a:rPr>
                <a:t>1</a:t>
              </a:r>
              <a:endParaRPr kumimoji="0" lang="en-US" altLang="en-US" sz="1800" i="0">
                <a:latin typeface="Times New Roman" pitchFamily="18" charset="0"/>
              </a:endParaRPr>
            </a:p>
          </p:txBody>
        </p:sp>
        <p:sp>
          <p:nvSpPr>
            <p:cNvPr id="20500" name="Text Box 122"/>
            <p:cNvSpPr txBox="1">
              <a:spLocks noChangeArrowheads="1"/>
            </p:cNvSpPr>
            <p:nvPr/>
          </p:nvSpPr>
          <p:spPr bwMode="auto">
            <a:xfrm>
              <a:off x="2742" y="3799"/>
              <a:ext cx="3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q</a:t>
              </a:r>
              <a:r>
                <a:rPr kumimoji="0" lang="en-US" altLang="en-US" sz="1800" i="0" baseline="-25000">
                  <a:latin typeface="Times New Roman" pitchFamily="18" charset="0"/>
                </a:rPr>
                <a:t>3</a:t>
              </a:r>
              <a:endParaRPr kumimoji="0" lang="en-US" altLang="en-US" sz="1800" i="0">
                <a:latin typeface="Times New Roman" pitchFamily="18" charset="0"/>
              </a:endParaRPr>
            </a:p>
          </p:txBody>
        </p:sp>
        <p:sp>
          <p:nvSpPr>
            <p:cNvPr id="20501" name="Text Box 123"/>
            <p:cNvSpPr txBox="1">
              <a:spLocks noChangeArrowheads="1"/>
            </p:cNvSpPr>
            <p:nvPr/>
          </p:nvSpPr>
          <p:spPr bwMode="auto">
            <a:xfrm>
              <a:off x="3106" y="3724"/>
              <a:ext cx="19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0502" name="Text Box 125"/>
            <p:cNvSpPr txBox="1">
              <a:spLocks noChangeArrowheads="1"/>
            </p:cNvSpPr>
            <p:nvPr/>
          </p:nvSpPr>
          <p:spPr bwMode="auto">
            <a:xfrm>
              <a:off x="2425" y="3690"/>
              <a:ext cx="171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b</a:t>
              </a:r>
            </a:p>
          </p:txBody>
        </p:sp>
        <p:sp>
          <p:nvSpPr>
            <p:cNvPr id="20503" name="Text Box 127"/>
            <p:cNvSpPr txBox="1">
              <a:spLocks noChangeArrowheads="1"/>
            </p:cNvSpPr>
            <p:nvPr/>
          </p:nvSpPr>
          <p:spPr bwMode="auto">
            <a:xfrm>
              <a:off x="3091" y="3287"/>
              <a:ext cx="128" cy="2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0504" name="Text Box 128"/>
            <p:cNvSpPr txBox="1">
              <a:spLocks noChangeArrowheads="1"/>
            </p:cNvSpPr>
            <p:nvPr/>
          </p:nvSpPr>
          <p:spPr bwMode="auto">
            <a:xfrm>
              <a:off x="2367" y="3373"/>
              <a:ext cx="12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0505" name="Text Box 129"/>
            <p:cNvSpPr txBox="1">
              <a:spLocks noChangeArrowheads="1"/>
            </p:cNvSpPr>
            <p:nvPr/>
          </p:nvSpPr>
          <p:spPr bwMode="auto">
            <a:xfrm>
              <a:off x="1891" y="3711"/>
              <a:ext cx="19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b="1" i="0">
                  <a:latin typeface="Times New Roman" pitchFamily="18" charset="0"/>
                </a:rPr>
                <a:t>&gt;</a:t>
              </a:r>
            </a:p>
          </p:txBody>
        </p:sp>
        <p:sp>
          <p:nvSpPr>
            <p:cNvPr id="20506" name="Freeform 130"/>
            <p:cNvSpPr>
              <a:spLocks/>
            </p:cNvSpPr>
            <p:nvPr/>
          </p:nvSpPr>
          <p:spPr bwMode="auto">
            <a:xfrm>
              <a:off x="2053" y="3460"/>
              <a:ext cx="129" cy="217"/>
            </a:xfrm>
            <a:custGeom>
              <a:avLst/>
              <a:gdLst>
                <a:gd name="T0" fmla="*/ 0 w 320"/>
                <a:gd name="T1" fmla="*/ 1 h 384"/>
                <a:gd name="T2" fmla="*/ 0 w 320"/>
                <a:gd name="T3" fmla="*/ 1 h 384"/>
                <a:gd name="T4" fmla="*/ 0 w 320"/>
                <a:gd name="T5" fmla="*/ 0 h 384"/>
                <a:gd name="T6" fmla="*/ 0 w 320"/>
                <a:gd name="T7" fmla="*/ 1 h 384"/>
                <a:gd name="T8" fmla="*/ 0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Text Box 131"/>
            <p:cNvSpPr txBox="1">
              <a:spLocks noChangeArrowheads="1"/>
            </p:cNvSpPr>
            <p:nvPr/>
          </p:nvSpPr>
          <p:spPr bwMode="auto">
            <a:xfrm>
              <a:off x="1956" y="3250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  <a:r>
                <a:rPr kumimoji="0" lang="en-US" altLang="en-US" sz="1800" i="0">
                  <a:latin typeface="Times New Roman" pitchFamily="18" charset="0"/>
                </a:rPr>
                <a:t>,</a:t>
              </a:r>
              <a:r>
                <a:rPr kumimoji="0" lang="en-US" altLang="en-US" sz="1800">
                  <a:latin typeface="Times New Roman" pitchFamily="18" charset="0"/>
                </a:rPr>
                <a:t> b</a:t>
              </a:r>
            </a:p>
          </p:txBody>
        </p:sp>
        <p:sp>
          <p:nvSpPr>
            <p:cNvPr id="20508" name="Line 132"/>
            <p:cNvSpPr>
              <a:spLocks noChangeShapeType="1"/>
            </p:cNvSpPr>
            <p:nvPr/>
          </p:nvSpPr>
          <p:spPr bwMode="auto">
            <a:xfrm flipV="1">
              <a:off x="2979" y="3509"/>
              <a:ext cx="401" cy="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9" name="Line 133"/>
            <p:cNvSpPr>
              <a:spLocks noChangeShapeType="1"/>
            </p:cNvSpPr>
            <p:nvPr/>
          </p:nvSpPr>
          <p:spPr bwMode="auto">
            <a:xfrm flipV="1">
              <a:off x="2999" y="3937"/>
              <a:ext cx="401" cy="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0" name="Freeform 134"/>
            <p:cNvSpPr>
              <a:spLocks/>
            </p:cNvSpPr>
            <p:nvPr/>
          </p:nvSpPr>
          <p:spPr bwMode="auto">
            <a:xfrm rot="5400000">
              <a:off x="3610" y="3398"/>
              <a:ext cx="267" cy="218"/>
            </a:xfrm>
            <a:custGeom>
              <a:avLst/>
              <a:gdLst>
                <a:gd name="T0" fmla="*/ 3 w 320"/>
                <a:gd name="T1" fmla="*/ 1 h 384"/>
                <a:gd name="T2" fmla="*/ 3 w 320"/>
                <a:gd name="T3" fmla="*/ 1 h 384"/>
                <a:gd name="T4" fmla="*/ 3 w 320"/>
                <a:gd name="T5" fmla="*/ 0 h 384"/>
                <a:gd name="T6" fmla="*/ 3 w 320"/>
                <a:gd name="T7" fmla="*/ 1 h 384"/>
                <a:gd name="T8" fmla="*/ 3 w 320"/>
                <a:gd name="T9" fmla="*/ 1 h 3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0"/>
                <a:gd name="T16" fmla="*/ 0 h 384"/>
                <a:gd name="T17" fmla="*/ 320 w 320"/>
                <a:gd name="T18" fmla="*/ 384 h 3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0" h="384">
                  <a:moveTo>
                    <a:pt x="64" y="384"/>
                  </a:moveTo>
                  <a:cubicBezTo>
                    <a:pt x="32" y="272"/>
                    <a:pt x="0" y="160"/>
                    <a:pt x="16" y="96"/>
                  </a:cubicBezTo>
                  <a:cubicBezTo>
                    <a:pt x="32" y="32"/>
                    <a:pt x="112" y="0"/>
                    <a:pt x="160" y="0"/>
                  </a:cubicBezTo>
                  <a:cubicBezTo>
                    <a:pt x="208" y="0"/>
                    <a:pt x="288" y="32"/>
                    <a:pt x="304" y="96"/>
                  </a:cubicBezTo>
                  <a:cubicBezTo>
                    <a:pt x="320" y="160"/>
                    <a:pt x="288" y="272"/>
                    <a:pt x="256" y="38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1" name="Text Box 136"/>
            <p:cNvSpPr txBox="1">
              <a:spLocks noChangeArrowheads="1"/>
            </p:cNvSpPr>
            <p:nvPr/>
          </p:nvSpPr>
          <p:spPr bwMode="auto">
            <a:xfrm>
              <a:off x="3867" y="3392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  <a:r>
                <a:rPr kumimoji="0" lang="en-US" altLang="en-US" sz="1800" i="0">
                  <a:latin typeface="Times New Roman" pitchFamily="18" charset="0"/>
                </a:rPr>
                <a:t>,</a:t>
              </a:r>
              <a:r>
                <a:rPr kumimoji="0" lang="en-US" altLang="en-US" sz="1800">
                  <a:latin typeface="Times New Roman" pitchFamily="18" charset="0"/>
                </a:rPr>
                <a:t> b</a:t>
              </a:r>
            </a:p>
          </p:txBody>
        </p:sp>
        <p:sp>
          <p:nvSpPr>
            <p:cNvPr id="20512" name="Text Box 137"/>
            <p:cNvSpPr txBox="1">
              <a:spLocks noChangeArrowheads="1"/>
            </p:cNvSpPr>
            <p:nvPr/>
          </p:nvSpPr>
          <p:spPr bwMode="auto">
            <a:xfrm>
              <a:off x="3915" y="3795"/>
              <a:ext cx="36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>
                  <a:latin typeface="Times New Roman" pitchFamily="18" charset="0"/>
                </a:rPr>
                <a:t>a</a:t>
              </a:r>
              <a:r>
                <a:rPr kumimoji="0" lang="en-US" altLang="en-US" sz="1800" i="0">
                  <a:latin typeface="Times New Roman" pitchFamily="18" charset="0"/>
                </a:rPr>
                <a:t>,</a:t>
              </a:r>
              <a:r>
                <a:rPr kumimoji="0" lang="en-US" altLang="en-US" sz="1800">
                  <a:latin typeface="Times New Roman" pitchFamily="18" charset="0"/>
                </a:rPr>
                <a:t> 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DC9331-F4B7-4E4A-A8BC-39630492CBFA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308225" y="225425"/>
            <a:ext cx="4486275" cy="533400"/>
          </a:xfrm>
        </p:spPr>
        <p:txBody>
          <a:bodyPr/>
          <a:lstStyle/>
          <a:p>
            <a:r>
              <a:rPr lang="en-US" altLang="en-US" sz="3600" smtClean="0"/>
              <a:t>5.5  Lambda Transitions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692150"/>
            <a:ext cx="8102600" cy="6059488"/>
          </a:xfrm>
        </p:spPr>
        <p:txBody>
          <a:bodyPr/>
          <a:lstStyle/>
          <a:p>
            <a:r>
              <a:rPr lang="en-US" altLang="en-US" sz="2200" smtClean="0"/>
              <a:t>A transition of any finite automata which shifts from one 	state to another without reading a symbol from the 	input tape is known as </a:t>
            </a:r>
            <a:r>
              <a:rPr lang="en-US" altLang="en-US" sz="2200" u="sng" smtClean="0">
                <a:sym typeface="Symbol" pitchFamily="18" charset="2"/>
              </a:rPr>
              <a:t>-transition</a:t>
            </a:r>
            <a:endParaRPr lang="en-US" altLang="en-US" sz="2200" smtClean="0"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en-US" altLang="en-US" sz="2200" smtClean="0">
                <a:sym typeface="Symbol" pitchFamily="18" charset="2"/>
              </a:rPr>
              <a:t>-transition is labeled by  on an </a:t>
            </a:r>
            <a:r>
              <a:rPr lang="en-US" altLang="en-US" sz="2200" i="1" smtClean="0">
                <a:sym typeface="Symbol" pitchFamily="18" charset="2"/>
              </a:rPr>
              <a:t>arc</a:t>
            </a:r>
            <a:r>
              <a:rPr lang="en-US" altLang="en-US" sz="2200" smtClean="0">
                <a:sym typeface="Symbol" pitchFamily="18" charset="2"/>
              </a:rPr>
              <a:t> in the state 	transition 	diagram</a:t>
            </a:r>
          </a:p>
          <a:p>
            <a:pPr>
              <a:spcBef>
                <a:spcPct val="50000"/>
              </a:spcBef>
            </a:pPr>
            <a:r>
              <a:rPr lang="en-US" altLang="en-US" sz="2200" smtClean="0">
                <a:sym typeface="Symbol" pitchFamily="18" charset="2"/>
              </a:rPr>
              <a:t>-transition represent another form of </a:t>
            </a:r>
            <a:r>
              <a:rPr lang="en-US" altLang="en-US" sz="2200" i="1" smtClean="0">
                <a:solidFill>
                  <a:srgbClr val="FF0000"/>
                </a:solidFill>
                <a:sym typeface="Symbol" pitchFamily="18" charset="2"/>
              </a:rPr>
              <a:t>non-DFA computations</a:t>
            </a:r>
            <a:endParaRPr lang="en-US" altLang="en-US" sz="2200" smtClean="0">
              <a:solidFill>
                <a:srgbClr val="FF0000"/>
              </a:solidFill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r>
              <a:rPr lang="en-US" altLang="en-US" sz="2200" smtClean="0">
                <a:sym typeface="Symbol" pitchFamily="18" charset="2"/>
              </a:rPr>
              <a:t>Provide a useful tool for designing finite automata to accept 	</a:t>
            </a:r>
            <a:r>
              <a:rPr lang="en-US" altLang="en-US" sz="2200" i="1" smtClean="0">
                <a:sym typeface="Symbol" pitchFamily="18" charset="2"/>
              </a:rPr>
              <a:t>complex languages</a:t>
            </a:r>
          </a:p>
          <a:p>
            <a:pPr>
              <a:spcBef>
                <a:spcPct val="50000"/>
              </a:spcBef>
            </a:pPr>
            <a:r>
              <a:rPr lang="en-US" altLang="en-US" sz="2200" u="sng" smtClean="0">
                <a:sym typeface="Symbol" pitchFamily="18" charset="2"/>
              </a:rPr>
              <a:t>Defn. 5.5.1.</a:t>
            </a:r>
            <a:r>
              <a:rPr lang="en-US" altLang="en-US" sz="2200" smtClean="0">
                <a:sym typeface="Symbol" pitchFamily="18" charset="2"/>
              </a:rPr>
              <a:t> An NFA with -transition, denoted </a:t>
            </a:r>
            <a:r>
              <a:rPr lang="en-US" altLang="en-US" sz="2200" i="1" smtClean="0">
                <a:sym typeface="Symbol" pitchFamily="18" charset="2"/>
              </a:rPr>
              <a:t>NFA-</a:t>
            </a:r>
            <a:r>
              <a:rPr lang="en-US" altLang="en-US" sz="2200" smtClean="0">
                <a:sym typeface="Symbol" pitchFamily="18" charset="2"/>
              </a:rPr>
              <a:t>, is a 	quintuple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 = </a:t>
            </a:r>
            <a:r>
              <a:rPr lang="en-US" altLang="en-US" sz="2200" smtClean="0"/>
              <a:t>(</a:t>
            </a:r>
            <a:r>
              <a:rPr lang="en-US" altLang="en-US" sz="2200" i="1" smtClean="0"/>
              <a:t>Q</a:t>
            </a:r>
            <a:r>
              <a:rPr lang="en-US" altLang="en-US" sz="2200" smtClean="0"/>
              <a:t>, </a:t>
            </a:r>
            <a:r>
              <a:rPr lang="en-US" altLang="en-US" sz="2200" smtClean="0">
                <a:sym typeface="Symbol" pitchFamily="18" charset="2"/>
              </a:rPr>
              <a:t>, ,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0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F</a:t>
            </a:r>
            <a:r>
              <a:rPr lang="en-US" altLang="en-US" sz="2200" smtClean="0">
                <a:sym typeface="Symbol" pitchFamily="18" charset="2"/>
              </a:rPr>
              <a:t>), where </a:t>
            </a:r>
          </a:p>
          <a:p>
            <a:pPr lvl="1"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i) </a:t>
            </a:r>
            <a:r>
              <a:rPr lang="en-US" altLang="en-US" sz="2000" i="1" smtClean="0"/>
              <a:t>Q</a:t>
            </a:r>
            <a:r>
              <a:rPr lang="en-US" altLang="en-US" sz="2000" smtClean="0"/>
              <a:t>, </a:t>
            </a:r>
            <a:r>
              <a:rPr lang="en-US" altLang="en-US" sz="2000" smtClean="0">
                <a:sym typeface="Symbol" pitchFamily="18" charset="2"/>
              </a:rPr>
              <a:t>,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0</a:t>
            </a:r>
            <a:r>
              <a:rPr lang="en-US" altLang="en-US" sz="2000" smtClean="0">
                <a:sym typeface="Symbol" pitchFamily="18" charset="2"/>
              </a:rPr>
              <a:t>, and </a:t>
            </a:r>
            <a:r>
              <a:rPr lang="en-US" altLang="en-US" sz="2000" i="1" smtClean="0">
                <a:sym typeface="Symbol" pitchFamily="18" charset="2"/>
              </a:rPr>
              <a:t>F</a:t>
            </a:r>
            <a:r>
              <a:rPr lang="en-US" altLang="en-US" sz="2000" smtClean="0">
                <a:sym typeface="Symbol" pitchFamily="18" charset="2"/>
              </a:rPr>
              <a:t> are the same as in an NFA</a:t>
            </a:r>
          </a:p>
          <a:p>
            <a:pPr lvl="1"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ii) :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</a:t>
            </a:r>
            <a:r>
              <a:rPr lang="en-US" altLang="en-US" sz="2000" smtClean="0">
                <a:sym typeface="Symbol" pitchFamily="18" charset="2"/>
              </a:rPr>
              <a:t> ( </a:t>
            </a:r>
            <a:r>
              <a:rPr lang="en-US" altLang="en-US" sz="2000" b="1" smtClean="0">
                <a:sym typeface="Symbol" pitchFamily="18" charset="2"/>
              </a:rPr>
              <a:t></a:t>
            </a:r>
            <a:r>
              <a:rPr lang="en-US" altLang="en-US" sz="2000" smtClean="0">
                <a:sym typeface="Symbol" pitchFamily="18" charset="2"/>
              </a:rPr>
              <a:t> {  })  (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)</a:t>
            </a:r>
          </a:p>
          <a:p>
            <a:pPr lvl="1">
              <a:spcBef>
                <a:spcPct val="75000"/>
              </a:spcBef>
              <a:buSzPct val="55000"/>
              <a:buFont typeface="Wingdings" pitchFamily="2" charset="2"/>
              <a:buChar char="Ø"/>
            </a:pPr>
            <a:r>
              <a:rPr lang="en-US" altLang="en-US" sz="1800" u="sng" smtClean="0">
                <a:sym typeface="Symbol" pitchFamily="18" charset="2"/>
              </a:rPr>
              <a:t>Example 5.5.1</a:t>
            </a:r>
            <a:r>
              <a:rPr lang="en-US" altLang="en-US" sz="1800" smtClean="0">
                <a:sym typeface="Symbol" pitchFamily="18" charset="2"/>
              </a:rPr>
              <a:t>  (</a:t>
            </a:r>
            <a:r>
              <a:rPr lang="en-US" altLang="en-US" sz="1800" b="1" smtClean="0">
                <a:sym typeface="Symbol" pitchFamily="18" charset="2"/>
              </a:rPr>
              <a:t></a:t>
            </a:r>
            <a:r>
              <a:rPr lang="en-US" altLang="en-US" sz="1800" smtClean="0">
                <a:sym typeface="Symbol" pitchFamily="18" charset="2"/>
              </a:rPr>
              <a:t>) and compared with the equivalent DFA in Ex. 5.3.3</a:t>
            </a:r>
          </a:p>
          <a:p>
            <a:pPr lvl="1">
              <a:spcBef>
                <a:spcPct val="75000"/>
              </a:spcBef>
              <a:buSzPct val="55000"/>
              <a:buFont typeface="Wingdings" pitchFamily="2" charset="2"/>
              <a:buChar char="Ø"/>
            </a:pPr>
            <a:r>
              <a:rPr lang="en-US" altLang="en-US" sz="1800" u="sng" smtClean="0">
                <a:sym typeface="Symbol" pitchFamily="18" charset="2"/>
              </a:rPr>
              <a:t>Example 5.5.2</a:t>
            </a:r>
            <a:r>
              <a:rPr lang="en-US" altLang="en-US" sz="1800" smtClean="0">
                <a:sym typeface="Symbol" pitchFamily="18" charset="2"/>
              </a:rPr>
              <a:t>  () and </a:t>
            </a:r>
            <a:r>
              <a:rPr lang="en-US" altLang="en-US" sz="1800" u="sng" smtClean="0">
                <a:sym typeface="Symbol" pitchFamily="18" charset="2"/>
              </a:rPr>
              <a:t>Example 5.5.3</a:t>
            </a:r>
            <a:r>
              <a:rPr lang="en-US" altLang="en-US" sz="1800" smtClean="0">
                <a:sym typeface="Symbol" pitchFamily="18" charset="2"/>
              </a:rPr>
              <a:t>  (*)</a:t>
            </a:r>
          </a:p>
        </p:txBody>
      </p:sp>
      <p:sp>
        <p:nvSpPr>
          <p:cNvPr id="24580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670925" y="5902325"/>
            <a:ext cx="182563" cy="1936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2458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700713" y="6403975"/>
            <a:ext cx="182562" cy="19367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  <p:bldP spid="24580" grpId="0" animBg="1"/>
      <p:bldP spid="2458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C0A731-C3E0-4568-AF63-7C833A90CC9B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2011363" y="319088"/>
            <a:ext cx="5322887" cy="611187"/>
          </a:xfrm>
        </p:spPr>
        <p:txBody>
          <a:bodyPr/>
          <a:lstStyle/>
          <a:p>
            <a:r>
              <a:rPr lang="en-US" altLang="en-US" sz="4000" smtClean="0">
                <a:solidFill>
                  <a:schemeClr val="tx1"/>
                </a:solidFill>
              </a:rPr>
              <a:t>5.1  Finite State Automata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128713"/>
            <a:ext cx="7627937" cy="3962400"/>
          </a:xfrm>
        </p:spPr>
        <p:txBody>
          <a:bodyPr/>
          <a:lstStyle/>
          <a:p>
            <a:r>
              <a:rPr lang="en-US" altLang="en-US" sz="2400" smtClean="0"/>
              <a:t>Capable of recognizing numerous symbol patterns, 	the class of </a:t>
            </a:r>
            <a:r>
              <a:rPr lang="en-US" altLang="en-US" sz="2400" u="sng" smtClean="0"/>
              <a:t>regular</a:t>
            </a:r>
            <a:r>
              <a:rPr lang="en-US" altLang="en-US" sz="2400" smtClean="0"/>
              <a:t> </a:t>
            </a:r>
            <a:r>
              <a:rPr lang="en-US" altLang="en-US" sz="2400" u="sng" smtClean="0"/>
              <a:t>languages</a:t>
            </a:r>
            <a:endParaRPr lang="en-US" altLang="en-US" sz="2400" smtClean="0"/>
          </a:p>
          <a:p>
            <a:pPr>
              <a:spcBef>
                <a:spcPct val="100000"/>
              </a:spcBef>
            </a:pPr>
            <a:r>
              <a:rPr lang="en-US" altLang="en-US" sz="2400" smtClean="0"/>
              <a:t>Suitable for </a:t>
            </a:r>
            <a:r>
              <a:rPr lang="en-US" altLang="en-US" sz="2400" u="sng" smtClean="0"/>
              <a:t>pattern</a:t>
            </a:r>
            <a:r>
              <a:rPr lang="en-US" altLang="en-US" sz="2400" smtClean="0"/>
              <a:t>-</a:t>
            </a:r>
            <a:r>
              <a:rPr lang="en-US" altLang="en-US" sz="2400" u="sng" smtClean="0"/>
              <a:t>recognition</a:t>
            </a:r>
            <a:r>
              <a:rPr lang="en-US" altLang="en-US" sz="2400" smtClean="0"/>
              <a:t> type applications, 	such as the </a:t>
            </a:r>
            <a:r>
              <a:rPr lang="en-US" altLang="en-US" sz="2400" i="1" smtClean="0"/>
              <a:t>lexical analyzer</a:t>
            </a:r>
            <a:r>
              <a:rPr lang="en-US" altLang="en-US" sz="2400" smtClean="0"/>
              <a:t> of a compiler</a:t>
            </a:r>
          </a:p>
          <a:p>
            <a:pPr>
              <a:spcBef>
                <a:spcPct val="100000"/>
              </a:spcBef>
            </a:pPr>
            <a:r>
              <a:rPr lang="en-US" altLang="en-US" sz="2400" smtClean="0"/>
              <a:t>An abstract (computing) machine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, which is 	</a:t>
            </a:r>
            <a:r>
              <a:rPr lang="en-US" altLang="en-US" sz="2400" i="1" smtClean="0"/>
              <a:t>implementation independent</a:t>
            </a:r>
            <a:r>
              <a:rPr lang="en-US" altLang="en-US" sz="2400" smtClean="0"/>
              <a:t>, can be used to 	determine the acceptability (the outputs) of 	input strings (which make up the language of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EE4093D-C8B3-4240-B5F1-DA5E127EDD6F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316163" y="231775"/>
            <a:ext cx="4486275" cy="544513"/>
          </a:xfrm>
        </p:spPr>
        <p:txBody>
          <a:bodyPr/>
          <a:lstStyle/>
          <a:p>
            <a:r>
              <a:rPr lang="en-US" altLang="en-US" sz="3600" smtClean="0"/>
              <a:t>5.5  Lambda Transitions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952500"/>
            <a:ext cx="4905375" cy="147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3" y="766763"/>
            <a:ext cx="4008437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3" y="2530475"/>
            <a:ext cx="5834062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4519613"/>
            <a:ext cx="5035550" cy="228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5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774113" y="5705475"/>
            <a:ext cx="165100" cy="17462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6002338" y="3309938"/>
            <a:ext cx="3003550" cy="2165350"/>
            <a:chOff x="3778" y="2237"/>
            <a:chExt cx="1892" cy="1364"/>
          </a:xfrm>
        </p:grpSpPr>
        <p:pic>
          <p:nvPicPr>
            <p:cNvPr id="22553" name="Picture 1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8" y="2371"/>
              <a:ext cx="1892" cy="1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4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6" y="2237"/>
              <a:ext cx="474" cy="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7132638" y="1219200"/>
            <a:ext cx="1916112" cy="931863"/>
            <a:chOff x="7132320" y="1219582"/>
            <a:chExt cx="1916430" cy="931087"/>
          </a:xfrm>
        </p:grpSpPr>
        <p:sp>
          <p:nvSpPr>
            <p:cNvPr id="22551" name="Rounded Rectangle 2"/>
            <p:cNvSpPr>
              <a:spLocks noChangeArrowheads="1"/>
            </p:cNvSpPr>
            <p:nvPr/>
          </p:nvSpPr>
          <p:spPr bwMode="auto">
            <a:xfrm>
              <a:off x="7132320" y="1484986"/>
              <a:ext cx="1916430" cy="665683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2552" name="TextBox 3"/>
            <p:cNvSpPr txBox="1">
              <a:spLocks noChangeArrowheads="1"/>
            </p:cNvSpPr>
            <p:nvPr/>
          </p:nvSpPr>
          <p:spPr bwMode="auto">
            <a:xfrm>
              <a:off x="8134427" y="1219582"/>
              <a:ext cx="37221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200" i="0">
                  <a:latin typeface="Times New Roman" pitchFamily="18" charset="0"/>
                </a:rPr>
                <a:t>M</a:t>
              </a:r>
              <a:r>
                <a:rPr kumimoji="0" lang="en-US" altLang="en-US" sz="1200" i="0" baseline="-25000"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7118350" y="2227263"/>
            <a:ext cx="1155700" cy="958850"/>
            <a:chOff x="7117690" y="2226893"/>
            <a:chExt cx="1155802" cy="959994"/>
          </a:xfrm>
        </p:grpSpPr>
        <p:sp>
          <p:nvSpPr>
            <p:cNvPr id="22549" name="Rounded Rectangle 12"/>
            <p:cNvSpPr>
              <a:spLocks noChangeArrowheads="1"/>
            </p:cNvSpPr>
            <p:nvPr/>
          </p:nvSpPr>
          <p:spPr bwMode="auto">
            <a:xfrm>
              <a:off x="7117690" y="2226893"/>
              <a:ext cx="1155802" cy="665683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2550" name="TextBox 14"/>
            <p:cNvSpPr txBox="1">
              <a:spLocks noChangeArrowheads="1"/>
            </p:cNvSpPr>
            <p:nvPr/>
          </p:nvSpPr>
          <p:spPr bwMode="auto">
            <a:xfrm>
              <a:off x="7509482" y="2909888"/>
              <a:ext cx="37221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200" i="0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  <a:r>
                <a:rPr kumimoji="0" lang="en-US" altLang="en-US" sz="1200" i="0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942975" y="3302000"/>
            <a:ext cx="2327275" cy="931863"/>
            <a:chOff x="7132320" y="1219582"/>
            <a:chExt cx="1916430" cy="931087"/>
          </a:xfrm>
        </p:grpSpPr>
        <p:sp>
          <p:nvSpPr>
            <p:cNvPr id="22547" name="Rounded Rectangle 2"/>
            <p:cNvSpPr>
              <a:spLocks noChangeArrowheads="1"/>
            </p:cNvSpPr>
            <p:nvPr/>
          </p:nvSpPr>
          <p:spPr bwMode="auto">
            <a:xfrm>
              <a:off x="7132320" y="1484986"/>
              <a:ext cx="1916430" cy="665683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2548" name="TextBox 3"/>
            <p:cNvSpPr txBox="1">
              <a:spLocks noChangeArrowheads="1"/>
            </p:cNvSpPr>
            <p:nvPr/>
          </p:nvSpPr>
          <p:spPr bwMode="auto">
            <a:xfrm>
              <a:off x="8134427" y="1219582"/>
              <a:ext cx="37221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200" i="0">
                  <a:latin typeface="Times New Roman" pitchFamily="18" charset="0"/>
                </a:rPr>
                <a:t>M</a:t>
              </a:r>
              <a:r>
                <a:rPr kumimoji="0" lang="en-US" altLang="en-US" sz="1200" i="0" baseline="-25000">
                  <a:latin typeface="Times New Roman" pitchFamily="18" charset="0"/>
                </a:rPr>
                <a:t>1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678238" y="3432175"/>
            <a:ext cx="1258887" cy="857250"/>
            <a:chOff x="3678987" y="3432396"/>
            <a:chExt cx="1258774" cy="857617"/>
          </a:xfrm>
        </p:grpSpPr>
        <p:sp>
          <p:nvSpPr>
            <p:cNvPr id="22545" name="Rounded Rectangle 12"/>
            <p:cNvSpPr>
              <a:spLocks noChangeArrowheads="1"/>
            </p:cNvSpPr>
            <p:nvPr/>
          </p:nvSpPr>
          <p:spPr bwMode="auto">
            <a:xfrm>
              <a:off x="3678987" y="3461656"/>
              <a:ext cx="1258774" cy="828357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2546" name="TextBox 14"/>
            <p:cNvSpPr txBox="1">
              <a:spLocks noChangeArrowheads="1"/>
            </p:cNvSpPr>
            <p:nvPr/>
          </p:nvSpPr>
          <p:spPr bwMode="auto">
            <a:xfrm>
              <a:off x="4156892" y="3432396"/>
              <a:ext cx="405379" cy="371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200" i="0">
                  <a:solidFill>
                    <a:srgbClr val="FF0000"/>
                  </a:solidFill>
                  <a:latin typeface="Times New Roman" pitchFamily="18" charset="0"/>
                </a:rPr>
                <a:t>M</a:t>
              </a:r>
              <a:r>
                <a:rPr kumimoji="0" lang="en-US" altLang="en-US" sz="1200" i="0" baseline="-25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857375" y="5195888"/>
            <a:ext cx="1820863" cy="596900"/>
            <a:chOff x="1856935" y="5195647"/>
            <a:chExt cx="1821303" cy="597140"/>
          </a:xfrm>
        </p:grpSpPr>
        <p:sp>
          <p:nvSpPr>
            <p:cNvPr id="22543" name="Rounded Rectangle 3"/>
            <p:cNvSpPr>
              <a:spLocks noChangeArrowheads="1"/>
            </p:cNvSpPr>
            <p:nvPr/>
          </p:nvSpPr>
          <p:spPr bwMode="auto">
            <a:xfrm>
              <a:off x="1856935" y="5475288"/>
              <a:ext cx="1821303" cy="317499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2544" name="TextBox 6"/>
            <p:cNvSpPr txBox="1">
              <a:spLocks noChangeArrowheads="1"/>
            </p:cNvSpPr>
            <p:nvPr/>
          </p:nvSpPr>
          <p:spPr bwMode="auto">
            <a:xfrm>
              <a:off x="2668200" y="5195647"/>
              <a:ext cx="345049" cy="3079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i="0">
                  <a:latin typeface="Times New Roman" pitchFamily="18" charset="0"/>
                </a:rPr>
                <a:t>M</a:t>
              </a:r>
              <a:endParaRPr kumimoji="0" lang="en-US" altLang="en-US" sz="1400" i="0" baseline="-250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6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E55033-B13C-4BF6-92A5-3F8161B16ABB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576388" y="225425"/>
            <a:ext cx="5976937" cy="539750"/>
          </a:xfrm>
        </p:spPr>
        <p:txBody>
          <a:bodyPr/>
          <a:lstStyle/>
          <a:p>
            <a:r>
              <a:rPr lang="en-US" altLang="en-US" sz="3600" smtClean="0"/>
              <a:t>5.6. Removing Non-determinism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9913" y="920750"/>
            <a:ext cx="8058150" cy="5881688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684213" algn="l"/>
              </a:tabLst>
            </a:pPr>
            <a:r>
              <a:rPr lang="en-US" altLang="en-US" sz="2200" smtClean="0"/>
              <a:t>Given any NFA(-</a:t>
            </a:r>
            <a:r>
              <a:rPr lang="en-US" altLang="en-US" sz="2200" b="1" smtClean="0">
                <a:sym typeface="Symbol" pitchFamily="18" charset="2"/>
              </a:rPr>
              <a:t></a:t>
            </a:r>
            <a:r>
              <a:rPr lang="en-US" altLang="en-US" sz="2200" smtClean="0">
                <a:sym typeface="Symbol" pitchFamily="18" charset="2"/>
              </a:rPr>
              <a:t>), there is an equivalent DFA.</a:t>
            </a:r>
          </a:p>
          <a:p>
            <a:pPr>
              <a:lnSpc>
                <a:spcPct val="90000"/>
              </a:lnSpc>
              <a:spcBef>
                <a:spcPts val="1800"/>
              </a:spcBef>
              <a:tabLst>
                <a:tab pos="684213" algn="l"/>
              </a:tabLst>
            </a:pPr>
            <a:r>
              <a:rPr lang="en-US" altLang="en-US" sz="2200" u="sng" smtClean="0"/>
              <a:t>Defn 5.6.1</a:t>
            </a:r>
            <a:r>
              <a:rPr lang="en-US" altLang="en-US" sz="2200" smtClean="0"/>
              <a:t>. The </a:t>
            </a:r>
            <a:r>
              <a:rPr lang="en-US" altLang="en-US" sz="2200" b="1" smtClean="0">
                <a:sym typeface="Symbol" pitchFamily="18" charset="2"/>
              </a:rPr>
              <a:t></a:t>
            </a:r>
            <a:r>
              <a:rPr lang="en-US" altLang="en-US" sz="2200" smtClean="0">
                <a:sym typeface="Symbol" pitchFamily="18" charset="2"/>
              </a:rPr>
              <a:t>-</a:t>
            </a:r>
            <a:r>
              <a:rPr lang="en-US" altLang="en-US" sz="2200" smtClean="0"/>
              <a:t>closure of a state </a:t>
            </a:r>
            <a:r>
              <a:rPr lang="en-US" altLang="en-US" sz="2200" i="1" smtClean="0"/>
              <a:t>q</a:t>
            </a:r>
            <a:r>
              <a:rPr lang="en-US" altLang="en-US" sz="2200" i="1" baseline="-25000" smtClean="0"/>
              <a:t>i</a:t>
            </a:r>
            <a:r>
              <a:rPr lang="en-US" altLang="en-US" sz="2200" smtClean="0"/>
              <a:t>, denoted </a:t>
            </a:r>
            <a:r>
              <a:rPr lang="en-US" altLang="en-US" sz="2200" smtClean="0">
                <a:sym typeface="Symbol" pitchFamily="18" charset="2"/>
              </a:rPr>
              <a:t>-closure(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i</a:t>
            </a:r>
            <a:r>
              <a:rPr lang="en-US" altLang="en-US" sz="2200" smtClean="0">
                <a:sym typeface="Symbol" pitchFamily="18" charset="2"/>
              </a:rPr>
              <a:t>), 	is defined recursively by</a:t>
            </a:r>
          </a:p>
          <a:p>
            <a:pPr lvl="1">
              <a:lnSpc>
                <a:spcPct val="90000"/>
              </a:lnSpc>
              <a:spcBef>
                <a:spcPct val="55000"/>
              </a:spcBef>
              <a:buFont typeface="Monotype Sorts" pitchFamily="2" charset="2"/>
              <a:buNone/>
              <a:tabLst>
                <a:tab pos="684213" algn="l"/>
              </a:tabLst>
            </a:pPr>
            <a:r>
              <a:rPr lang="en-US" altLang="en-US" sz="2000" smtClean="0">
                <a:sym typeface="Symbol" pitchFamily="18" charset="2"/>
              </a:rPr>
              <a:t>(i)   Basis: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i</a:t>
            </a:r>
            <a:r>
              <a:rPr lang="en-US" altLang="en-US" sz="2000" baseline="-25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</a:t>
            </a:r>
            <a:r>
              <a:rPr lang="en-US" altLang="en-US" sz="2000" smtClean="0">
                <a:sym typeface="Symbol" pitchFamily="18" charset="2"/>
              </a:rPr>
              <a:t>-closure(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)</a:t>
            </a:r>
          </a:p>
          <a:p>
            <a:pPr lvl="1">
              <a:lnSpc>
                <a:spcPct val="90000"/>
              </a:lnSpc>
              <a:spcBef>
                <a:spcPct val="55000"/>
              </a:spcBef>
              <a:buFont typeface="Monotype Sorts" pitchFamily="2" charset="2"/>
              <a:buNone/>
              <a:tabLst>
                <a:tab pos="684213" algn="l"/>
              </a:tabLst>
            </a:pPr>
            <a:r>
              <a:rPr lang="en-US" altLang="en-US" sz="2000" smtClean="0">
                <a:sym typeface="Symbol" pitchFamily="18" charset="2"/>
              </a:rPr>
              <a:t>(ii)  Recursion: let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j</a:t>
            </a:r>
            <a:r>
              <a:rPr lang="en-US" altLang="en-US" sz="2000" smtClean="0">
                <a:sym typeface="Symbol" pitchFamily="18" charset="2"/>
              </a:rPr>
              <a:t>  </a:t>
            </a:r>
            <a:r>
              <a:rPr lang="en-US" altLang="en-US" sz="2000" b="1" smtClean="0">
                <a:sym typeface="Symbol" pitchFamily="18" charset="2"/>
              </a:rPr>
              <a:t></a:t>
            </a:r>
            <a:r>
              <a:rPr lang="en-US" altLang="en-US" sz="2000" smtClean="0">
                <a:sym typeface="Symbol" pitchFamily="18" charset="2"/>
              </a:rPr>
              <a:t>-closure(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) and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k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(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j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b="1" smtClean="0">
                <a:sym typeface="Symbol" pitchFamily="18" charset="2"/>
              </a:rPr>
              <a:t></a:t>
            </a:r>
            <a:r>
              <a:rPr lang="en-US" altLang="en-US" sz="2000" smtClean="0">
                <a:sym typeface="Symbol" pitchFamily="18" charset="2"/>
              </a:rPr>
              <a:t>) 		    	 	     </a:t>
            </a:r>
            <a:r>
              <a:rPr lang="en-US" altLang="en-US" sz="2000" b="1" smtClean="0">
                <a:sym typeface="Symbol" pitchFamily="18" charset="2"/>
              </a:rPr>
              <a:t>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k</a:t>
            </a:r>
            <a:r>
              <a:rPr lang="en-US" altLang="en-US" sz="2000" baseline="-25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</a:t>
            </a:r>
            <a:r>
              <a:rPr lang="en-US" altLang="en-US" sz="2000" smtClean="0">
                <a:sym typeface="Symbol" pitchFamily="18" charset="2"/>
              </a:rPr>
              <a:t>-closure(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)</a:t>
            </a:r>
          </a:p>
          <a:p>
            <a:pPr lvl="1">
              <a:lnSpc>
                <a:spcPct val="90000"/>
              </a:lnSpc>
              <a:spcBef>
                <a:spcPct val="55000"/>
              </a:spcBef>
              <a:buFont typeface="Monotype Sorts" pitchFamily="2" charset="2"/>
              <a:buNone/>
              <a:tabLst>
                <a:tab pos="684213" algn="l"/>
              </a:tabLst>
            </a:pPr>
            <a:r>
              <a:rPr lang="en-US" altLang="en-US" sz="2000" smtClean="0">
                <a:sym typeface="Symbol" pitchFamily="18" charset="2"/>
              </a:rPr>
              <a:t>(iii) Closure: each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j 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</a:t>
            </a:r>
            <a:r>
              <a:rPr lang="en-US" altLang="en-US" sz="2000" smtClean="0">
                <a:sym typeface="Symbol" pitchFamily="18" charset="2"/>
              </a:rPr>
              <a:t>-closure(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) is obtained by a number of 	    applications of (ii)</a:t>
            </a:r>
          </a:p>
          <a:p>
            <a:pPr>
              <a:lnSpc>
                <a:spcPct val="90000"/>
              </a:lnSpc>
              <a:spcBef>
                <a:spcPts val="1800"/>
              </a:spcBef>
              <a:tabLst>
                <a:tab pos="684213" algn="l"/>
              </a:tabLst>
            </a:pPr>
            <a:r>
              <a:rPr lang="en-US" altLang="en-US" sz="2200" u="sng" smtClean="0">
                <a:sym typeface="Symbol" pitchFamily="18" charset="2"/>
              </a:rPr>
              <a:t>Defn 5.6.2</a:t>
            </a:r>
            <a:r>
              <a:rPr lang="en-US" altLang="en-US" sz="2200" smtClean="0">
                <a:sym typeface="Symbol" pitchFamily="18" charset="2"/>
              </a:rPr>
              <a:t>. The </a:t>
            </a:r>
            <a:r>
              <a:rPr lang="en-US" altLang="en-US" sz="2200" smtClean="0">
                <a:solidFill>
                  <a:srgbClr val="FF0000"/>
                </a:solidFill>
                <a:sym typeface="Symbol" pitchFamily="18" charset="2"/>
              </a:rPr>
              <a:t>input transition function</a:t>
            </a:r>
            <a:r>
              <a:rPr lang="en-US" altLang="en-US" sz="2200" i="1" smtClean="0">
                <a:sym typeface="Symbol" pitchFamily="18" charset="2"/>
              </a:rPr>
              <a:t> t</a:t>
            </a:r>
            <a:r>
              <a:rPr lang="en-US" altLang="en-US" sz="2200" smtClean="0">
                <a:sym typeface="Symbol" pitchFamily="18" charset="2"/>
              </a:rPr>
              <a:t> of an NFA-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 =    	</a:t>
            </a:r>
            <a:r>
              <a:rPr lang="en-US" altLang="en-US" sz="2200" smtClean="0"/>
              <a:t>(</a:t>
            </a:r>
            <a:r>
              <a:rPr lang="en-US" altLang="en-US" sz="2200" i="1" smtClean="0"/>
              <a:t>Q</a:t>
            </a:r>
            <a:r>
              <a:rPr lang="en-US" altLang="en-US" sz="2200" smtClean="0"/>
              <a:t>, </a:t>
            </a:r>
            <a:r>
              <a:rPr lang="en-US" altLang="en-US" sz="2200" smtClean="0">
                <a:sym typeface="Symbol" pitchFamily="18" charset="2"/>
              </a:rPr>
              <a:t>, </a:t>
            </a:r>
            <a:r>
              <a:rPr lang="en-US" altLang="en-US" sz="2200" b="1" smtClean="0">
                <a:sym typeface="Symbol" pitchFamily="18" charset="2"/>
              </a:rPr>
              <a:t>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baseline="-25000" smtClean="0">
                <a:sym typeface="Symbol" pitchFamily="18" charset="2"/>
              </a:rPr>
              <a:t>0</a:t>
            </a:r>
            <a:r>
              <a:rPr lang="en-US" altLang="en-US" sz="2200" smtClean="0">
                <a:sym typeface="Symbol" pitchFamily="18" charset="2"/>
              </a:rPr>
              <a:t>, </a:t>
            </a:r>
            <a:r>
              <a:rPr lang="en-US" altLang="en-US" sz="2200" i="1" smtClean="0">
                <a:sym typeface="Symbol" pitchFamily="18" charset="2"/>
              </a:rPr>
              <a:t>F</a:t>
            </a:r>
            <a:r>
              <a:rPr lang="en-US" altLang="en-US" sz="2200" smtClean="0">
                <a:sym typeface="Symbol" pitchFamily="18" charset="2"/>
              </a:rPr>
              <a:t>) is a function from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b="1" smtClean="0">
                <a:sym typeface="Symbol" pitchFamily="18" charset="2"/>
              </a:rPr>
              <a:t></a:t>
            </a:r>
            <a:r>
              <a:rPr lang="en-US" altLang="en-US" sz="2200" smtClean="0">
                <a:sym typeface="Symbol" pitchFamily="18" charset="2"/>
              </a:rPr>
              <a:t>  </a:t>
            </a:r>
            <a:r>
              <a:rPr lang="en-US" altLang="en-US" sz="2200" b="1" smtClean="0">
                <a:sym typeface="Symbol" pitchFamily="18" charset="2"/>
              </a:rPr>
              <a:t></a:t>
            </a:r>
            <a:r>
              <a:rPr lang="en-US" altLang="en-US" sz="2200" smtClean="0">
                <a:sym typeface="Symbol" pitchFamily="18" charset="2"/>
              </a:rPr>
              <a:t>(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smtClean="0">
                <a:sym typeface="Symbol" pitchFamily="18" charset="2"/>
              </a:rPr>
              <a:t>) such that</a:t>
            </a:r>
          </a:p>
          <a:p>
            <a:pPr lvl="1">
              <a:lnSpc>
                <a:spcPct val="90000"/>
              </a:lnSpc>
              <a:buFont typeface="Monotype Sorts" pitchFamily="2" charset="2"/>
              <a:buNone/>
              <a:tabLst>
                <a:tab pos="684213" algn="l"/>
              </a:tabLst>
            </a:pPr>
            <a:r>
              <a:rPr lang="en-US" altLang="en-US" sz="2400" smtClean="0">
                <a:sym typeface="Symbol" pitchFamily="18" charset="2"/>
              </a:rPr>
              <a:t>		</a:t>
            </a:r>
          </a:p>
          <a:p>
            <a:pPr lvl="2">
              <a:lnSpc>
                <a:spcPct val="90000"/>
              </a:lnSpc>
              <a:buFont typeface="Monotype Sorts" pitchFamily="2" charset="2"/>
              <a:buNone/>
              <a:tabLst>
                <a:tab pos="684213" algn="l"/>
              </a:tabLst>
            </a:pPr>
            <a:endParaRPr lang="en-US" altLang="en-US" smtClean="0">
              <a:sym typeface="Symbol" pitchFamily="18" charset="2"/>
            </a:endParaRPr>
          </a:p>
          <a:p>
            <a:pPr lvl="2">
              <a:lnSpc>
                <a:spcPct val="90000"/>
              </a:lnSpc>
              <a:buFont typeface="Monotype Sorts" pitchFamily="2" charset="2"/>
              <a:buNone/>
              <a:tabLst>
                <a:tab pos="684213" algn="l"/>
              </a:tabLst>
            </a:pPr>
            <a:endParaRPr lang="en-US" altLang="en-US" smtClean="0">
              <a:sym typeface="Symbol" pitchFamily="18" charset="2"/>
            </a:endParaRPr>
          </a:p>
          <a:p>
            <a:pPr lvl="2">
              <a:lnSpc>
                <a:spcPct val="90000"/>
              </a:lnSpc>
              <a:buFont typeface="Monotype Sorts" pitchFamily="2" charset="2"/>
              <a:buNone/>
              <a:tabLst>
                <a:tab pos="684213" algn="l"/>
              </a:tabLst>
            </a:pPr>
            <a:endParaRPr lang="en-US" altLang="en-US" smtClean="0">
              <a:sym typeface="Symbol" pitchFamily="18" charset="2"/>
            </a:endParaRPr>
          </a:p>
          <a:p>
            <a:pPr lvl="2">
              <a:lnSpc>
                <a:spcPct val="90000"/>
              </a:lnSpc>
              <a:spcBef>
                <a:spcPct val="15000"/>
              </a:spcBef>
              <a:buClr>
                <a:schemeClr val="tx2"/>
              </a:buClr>
              <a:buSzPct val="55000"/>
              <a:buFont typeface="Wingdings" pitchFamily="2" charset="2"/>
              <a:buChar char="Ø"/>
              <a:tabLst>
                <a:tab pos="684213" algn="l"/>
              </a:tabLst>
            </a:pPr>
            <a:r>
              <a:rPr lang="en-US" altLang="en-US" sz="2000" i="1" smtClean="0">
                <a:sym typeface="Symbol" pitchFamily="18" charset="2"/>
              </a:rPr>
              <a:t>t</a:t>
            </a:r>
            <a:r>
              <a:rPr lang="en-US" altLang="en-US" sz="2000" smtClean="0">
                <a:sym typeface="Symbol" pitchFamily="18" charset="2"/>
              </a:rPr>
              <a:t> is used to construct an equivalent DFA</a:t>
            </a:r>
          </a:p>
        </p:txBody>
      </p:sp>
      <p:graphicFrame>
        <p:nvGraphicFramePr>
          <p:cNvPr id="23557" name="Object 0"/>
          <p:cNvGraphicFramePr>
            <a:graphicFrameLocks noChangeAspect="1"/>
          </p:cNvGraphicFramePr>
          <p:nvPr/>
        </p:nvGraphicFramePr>
        <p:xfrm>
          <a:off x="4514850" y="3321050"/>
          <a:ext cx="112713" cy="21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8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2713" cy="214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2624138" y="4876800"/>
            <a:ext cx="3878262" cy="1549400"/>
            <a:chOff x="1653" y="2976"/>
            <a:chExt cx="2443" cy="976"/>
          </a:xfrm>
        </p:grpSpPr>
        <p:sp>
          <p:nvSpPr>
            <p:cNvPr id="23559" name="Text Box 44"/>
            <p:cNvSpPr txBox="1">
              <a:spLocks noChangeArrowheads="1"/>
            </p:cNvSpPr>
            <p:nvPr/>
          </p:nvSpPr>
          <p:spPr bwMode="auto">
            <a:xfrm>
              <a:off x="3628" y="2976"/>
              <a:ext cx="26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0">
                  <a:solidFill>
                    <a:srgbClr val="FF3300"/>
                  </a:solidFill>
                  <a:latin typeface="Times New Roman" pitchFamily="18" charset="0"/>
                </a:rPr>
                <a:t>(2)</a:t>
              </a:r>
            </a:p>
          </p:txBody>
        </p:sp>
        <p:grpSp>
          <p:nvGrpSpPr>
            <p:cNvPr id="23560" name="Group 46"/>
            <p:cNvGrpSpPr>
              <a:grpSpLocks/>
            </p:cNvGrpSpPr>
            <p:nvPr/>
          </p:nvGrpSpPr>
          <p:grpSpPr bwMode="auto">
            <a:xfrm>
              <a:off x="1653" y="2999"/>
              <a:ext cx="2443" cy="953"/>
              <a:chOff x="1653" y="2999"/>
              <a:chExt cx="2443" cy="953"/>
            </a:xfrm>
          </p:grpSpPr>
          <p:grpSp>
            <p:nvGrpSpPr>
              <p:cNvPr id="23561" name="Group 39"/>
              <p:cNvGrpSpPr>
                <a:grpSpLocks/>
              </p:cNvGrpSpPr>
              <p:nvPr/>
            </p:nvGrpSpPr>
            <p:grpSpPr bwMode="auto">
              <a:xfrm>
                <a:off x="1653" y="3249"/>
                <a:ext cx="2443" cy="431"/>
                <a:chOff x="1653" y="3249"/>
                <a:chExt cx="2443" cy="431"/>
              </a:xfrm>
            </p:grpSpPr>
            <p:sp>
              <p:nvSpPr>
                <p:cNvPr id="23567" name="Rectangle 8"/>
                <p:cNvSpPr>
                  <a:spLocks noChangeArrowheads="1"/>
                </p:cNvSpPr>
                <p:nvPr/>
              </p:nvSpPr>
              <p:spPr bwMode="auto">
                <a:xfrm>
                  <a:off x="3978" y="3285"/>
                  <a:ext cx="118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Times New Roman" pitchFamily="18" charset="0"/>
                    </a:rPr>
                    <a:t>))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68" name="Rectangle 9"/>
                <p:cNvSpPr>
                  <a:spLocks noChangeArrowheads="1"/>
                </p:cNvSpPr>
                <p:nvPr/>
              </p:nvSpPr>
              <p:spPr bwMode="auto">
                <a:xfrm>
                  <a:off x="3817" y="3285"/>
                  <a:ext cx="44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Times New Roman" pitchFamily="18" charset="0"/>
                    </a:rPr>
                    <a:t>,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69" name="Rectangle 10"/>
                <p:cNvSpPr>
                  <a:spLocks noChangeArrowheads="1"/>
                </p:cNvSpPr>
                <p:nvPr/>
              </p:nvSpPr>
              <p:spPr bwMode="auto">
                <a:xfrm>
                  <a:off x="3616" y="3285"/>
                  <a:ext cx="59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Times New Roman" pitchFamily="18" charset="0"/>
                    </a:rPr>
                    <a:t>(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0" name="Rectangle 11"/>
                <p:cNvSpPr>
                  <a:spLocks noChangeArrowheads="1"/>
                </p:cNvSpPr>
                <p:nvPr/>
              </p:nvSpPr>
              <p:spPr bwMode="auto">
                <a:xfrm>
                  <a:off x="3461" y="3285"/>
                  <a:ext cx="154" cy="2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Times New Roman" pitchFamily="18" charset="0"/>
                    </a:rPr>
                    <a:t>(</a:t>
                  </a:r>
                  <a:r>
                    <a:rPr kumimoji="0" lang="en-US" altLang="en-US" sz="2400" i="0">
                      <a:latin typeface="Times New Roman" pitchFamily="18" charset="0"/>
                      <a:sym typeface="Symbol" pitchFamily="18" charset="2"/>
                    </a:rPr>
                    <a:t></a:t>
                  </a:r>
                </a:p>
              </p:txBody>
            </p:sp>
            <p:sp>
              <p:nvSpPr>
                <p:cNvPr id="23571" name="Rectangle 12"/>
                <p:cNvSpPr>
                  <a:spLocks noChangeArrowheads="1"/>
                </p:cNvSpPr>
                <p:nvPr/>
              </p:nvSpPr>
              <p:spPr bwMode="auto">
                <a:xfrm>
                  <a:off x="2076" y="3285"/>
                  <a:ext cx="59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Times New Roman" pitchFamily="18" charset="0"/>
                    </a:rPr>
                    <a:t>)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2" name="Rectangle 13"/>
                <p:cNvSpPr>
                  <a:spLocks noChangeArrowheads="1"/>
                </p:cNvSpPr>
                <p:nvPr/>
              </p:nvSpPr>
              <p:spPr bwMode="auto">
                <a:xfrm>
                  <a:off x="1915" y="3285"/>
                  <a:ext cx="44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Times New Roman" pitchFamily="18" charset="0"/>
                    </a:rPr>
                    <a:t>,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3" name="Rectangle 14"/>
                <p:cNvSpPr>
                  <a:spLocks noChangeArrowheads="1"/>
                </p:cNvSpPr>
                <p:nvPr/>
              </p:nvSpPr>
              <p:spPr bwMode="auto">
                <a:xfrm>
                  <a:off x="1714" y="3285"/>
                  <a:ext cx="59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Times New Roman" pitchFamily="18" charset="0"/>
                    </a:rPr>
                    <a:t>(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4" name="Rectangle 15"/>
                <p:cNvSpPr>
                  <a:spLocks noChangeArrowheads="1"/>
                </p:cNvSpPr>
                <p:nvPr/>
              </p:nvSpPr>
              <p:spPr bwMode="auto">
                <a:xfrm>
                  <a:off x="2864" y="3575"/>
                  <a:ext cx="24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 i="0">
                      <a:solidFill>
                        <a:srgbClr val="000000"/>
                      </a:solidFill>
                      <a:latin typeface="Times New Roman" pitchFamily="18" charset="0"/>
                    </a:rPr>
                    <a:t>)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5" name="Rectangle 16"/>
                <p:cNvSpPr>
                  <a:spLocks noChangeArrowheads="1"/>
                </p:cNvSpPr>
                <p:nvPr/>
              </p:nvSpPr>
              <p:spPr bwMode="auto">
                <a:xfrm>
                  <a:off x="2760" y="3575"/>
                  <a:ext cx="24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 i="0">
                      <a:solidFill>
                        <a:srgbClr val="000000"/>
                      </a:solidFill>
                      <a:latin typeface="Times New Roman" pitchFamily="18" charset="0"/>
                    </a:rPr>
                    <a:t>(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6" name="Rectangle 17"/>
                <p:cNvSpPr>
                  <a:spLocks noChangeArrowheads="1"/>
                </p:cNvSpPr>
                <p:nvPr/>
              </p:nvSpPr>
              <p:spPr bwMode="auto">
                <a:xfrm>
                  <a:off x="3883" y="3285"/>
                  <a:ext cx="88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>
                      <a:solidFill>
                        <a:srgbClr val="000000"/>
                      </a:solidFill>
                      <a:latin typeface="Times New Roman" pitchFamily="18" charset="0"/>
                    </a:rPr>
                    <a:t>a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7" name="Rectangle 18"/>
                <p:cNvSpPr>
                  <a:spLocks noChangeArrowheads="1"/>
                </p:cNvSpPr>
                <p:nvPr/>
              </p:nvSpPr>
              <p:spPr bwMode="auto">
                <a:xfrm>
                  <a:off x="3680" y="3285"/>
                  <a:ext cx="88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>
                      <a:solidFill>
                        <a:srgbClr val="000000"/>
                      </a:solidFill>
                      <a:latin typeface="Times New Roman" pitchFamily="18" charset="0"/>
                    </a:rPr>
                    <a:t>q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8" name="Rectangle 19"/>
                <p:cNvSpPr>
                  <a:spLocks noChangeArrowheads="1"/>
                </p:cNvSpPr>
                <p:nvPr/>
              </p:nvSpPr>
              <p:spPr bwMode="auto">
                <a:xfrm>
                  <a:off x="2938" y="3285"/>
                  <a:ext cx="517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>
                      <a:solidFill>
                        <a:srgbClr val="000000"/>
                      </a:solidFill>
                      <a:latin typeface="Times New Roman" pitchFamily="18" charset="0"/>
                    </a:rPr>
                    <a:t>closure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79" name="Rectangle 20"/>
                <p:cNvSpPr>
                  <a:spLocks noChangeArrowheads="1"/>
                </p:cNvSpPr>
                <p:nvPr/>
              </p:nvSpPr>
              <p:spPr bwMode="auto">
                <a:xfrm>
                  <a:off x="1981" y="3285"/>
                  <a:ext cx="88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>
                      <a:solidFill>
                        <a:srgbClr val="000000"/>
                      </a:solidFill>
                      <a:latin typeface="Times New Roman" pitchFamily="18" charset="0"/>
                    </a:rPr>
                    <a:t>a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0" name="Rectangle 21"/>
                <p:cNvSpPr>
                  <a:spLocks noChangeArrowheads="1"/>
                </p:cNvSpPr>
                <p:nvPr/>
              </p:nvSpPr>
              <p:spPr bwMode="auto">
                <a:xfrm>
                  <a:off x="1778" y="3285"/>
                  <a:ext cx="88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>
                      <a:solidFill>
                        <a:srgbClr val="000000"/>
                      </a:solidFill>
                      <a:latin typeface="Times New Roman" pitchFamily="18" charset="0"/>
                    </a:rPr>
                    <a:t>q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1" name="Rectangle 22"/>
                <p:cNvSpPr>
                  <a:spLocks noChangeArrowheads="1"/>
                </p:cNvSpPr>
                <p:nvPr/>
              </p:nvSpPr>
              <p:spPr bwMode="auto">
                <a:xfrm>
                  <a:off x="1653" y="3285"/>
                  <a:ext cx="49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>
                      <a:solidFill>
                        <a:srgbClr val="000000"/>
                      </a:solidFill>
                      <a:latin typeface="Times New Roman" pitchFamily="18" charset="0"/>
                    </a:rPr>
                    <a:t>t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2" name="Rectangle 23"/>
                <p:cNvSpPr>
                  <a:spLocks noChangeArrowheads="1"/>
                </p:cNvSpPr>
                <p:nvPr/>
              </p:nvSpPr>
              <p:spPr bwMode="auto">
                <a:xfrm>
                  <a:off x="3768" y="3394"/>
                  <a:ext cx="29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1300">
                      <a:solidFill>
                        <a:srgbClr val="000000"/>
                      </a:solidFill>
                      <a:latin typeface="Times New Roman" pitchFamily="18" charset="0"/>
                    </a:rPr>
                    <a:t>j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3" name="Rectangle 24"/>
                <p:cNvSpPr>
                  <a:spLocks noChangeArrowheads="1"/>
                </p:cNvSpPr>
                <p:nvPr/>
              </p:nvSpPr>
              <p:spPr bwMode="auto">
                <a:xfrm>
                  <a:off x="2315" y="3523"/>
                  <a:ext cx="52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1300">
                      <a:solidFill>
                        <a:srgbClr val="000000"/>
                      </a:solidFill>
                      <a:latin typeface="Times New Roman" pitchFamily="18" charset="0"/>
                    </a:rPr>
                    <a:t>q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4" name="Rectangle 25"/>
                <p:cNvSpPr>
                  <a:spLocks noChangeArrowheads="1"/>
                </p:cNvSpPr>
                <p:nvPr/>
              </p:nvSpPr>
              <p:spPr bwMode="auto">
                <a:xfrm>
                  <a:off x="1866" y="3394"/>
                  <a:ext cx="29" cy="1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1300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5" name="Rectangle 26"/>
                <p:cNvSpPr>
                  <a:spLocks noChangeArrowheads="1"/>
                </p:cNvSpPr>
                <p:nvPr/>
              </p:nvSpPr>
              <p:spPr bwMode="auto">
                <a:xfrm>
                  <a:off x="2828" y="3594"/>
                  <a:ext cx="20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>
                      <a:solidFill>
                        <a:srgbClr val="000000"/>
                      </a:solidFill>
                      <a:latin typeface="Times New Roman" pitchFamily="18" charset="0"/>
                    </a:rPr>
                    <a:t>i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6" name="Rectangle 27"/>
                <p:cNvSpPr>
                  <a:spLocks noChangeArrowheads="1"/>
                </p:cNvSpPr>
                <p:nvPr/>
              </p:nvSpPr>
              <p:spPr bwMode="auto">
                <a:xfrm>
                  <a:off x="2794" y="3575"/>
                  <a:ext cx="36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>
                      <a:solidFill>
                        <a:srgbClr val="000000"/>
                      </a:solidFill>
                      <a:latin typeface="Times New Roman" pitchFamily="18" charset="0"/>
                    </a:rPr>
                    <a:t>q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7" name="Rectangle 28"/>
                <p:cNvSpPr>
                  <a:spLocks noChangeArrowheads="1"/>
                </p:cNvSpPr>
                <p:nvPr/>
              </p:nvSpPr>
              <p:spPr bwMode="auto">
                <a:xfrm>
                  <a:off x="2534" y="3575"/>
                  <a:ext cx="212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>
                      <a:solidFill>
                        <a:srgbClr val="000000"/>
                      </a:solidFill>
                      <a:latin typeface="Times New Roman" pitchFamily="18" charset="0"/>
                    </a:rPr>
                    <a:t>closure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8" name="Rectangle 29"/>
                <p:cNvSpPr>
                  <a:spLocks noChangeArrowheads="1"/>
                </p:cNvSpPr>
                <p:nvPr/>
              </p:nvSpPr>
              <p:spPr bwMode="auto">
                <a:xfrm>
                  <a:off x="2383" y="3575"/>
                  <a:ext cx="20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>
                      <a:solidFill>
                        <a:srgbClr val="000000"/>
                      </a:solidFill>
                      <a:latin typeface="Times New Roman" pitchFamily="18" charset="0"/>
                    </a:rPr>
                    <a:t>j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89" name="Rectangle 31"/>
                <p:cNvSpPr>
                  <a:spLocks noChangeArrowheads="1"/>
                </p:cNvSpPr>
                <p:nvPr/>
              </p:nvSpPr>
              <p:spPr bwMode="auto">
                <a:xfrm>
                  <a:off x="2852" y="3264"/>
                  <a:ext cx="97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Symbol" pitchFamily="18" charset="2"/>
                    </a:rPr>
                    <a:t>-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90" name="Rectangle 32"/>
                <p:cNvSpPr>
                  <a:spLocks noChangeArrowheads="1"/>
                </p:cNvSpPr>
                <p:nvPr/>
              </p:nvSpPr>
              <p:spPr bwMode="auto">
                <a:xfrm>
                  <a:off x="2175" y="3264"/>
                  <a:ext cx="97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 i="0">
                      <a:solidFill>
                        <a:srgbClr val="000000"/>
                      </a:solidFill>
                      <a:latin typeface="Symbol" pitchFamily="18" charset="2"/>
                    </a:rPr>
                    <a:t>=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91" name="Rectangle 33"/>
                <p:cNvSpPr>
                  <a:spLocks noChangeArrowheads="1"/>
                </p:cNvSpPr>
                <p:nvPr/>
              </p:nvSpPr>
              <p:spPr bwMode="auto">
                <a:xfrm>
                  <a:off x="2493" y="3566"/>
                  <a:ext cx="40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 i="0">
                      <a:solidFill>
                        <a:srgbClr val="000000"/>
                      </a:solidFill>
                      <a:latin typeface="Symbol" pitchFamily="18" charset="2"/>
                    </a:rPr>
                    <a:t>-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92" name="Rectangle 34"/>
                <p:cNvSpPr>
                  <a:spLocks noChangeArrowheads="1"/>
                </p:cNvSpPr>
                <p:nvPr/>
              </p:nvSpPr>
              <p:spPr bwMode="auto">
                <a:xfrm>
                  <a:off x="2400" y="3566"/>
                  <a:ext cx="69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 i="0">
                      <a:solidFill>
                        <a:srgbClr val="000000"/>
                      </a:solidFill>
                      <a:latin typeface="Symbol" pitchFamily="18" charset="2"/>
                    </a:rPr>
                    <a:t> Î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93" name="Rectangle 35"/>
                <p:cNvSpPr>
                  <a:spLocks noChangeArrowheads="1"/>
                </p:cNvSpPr>
                <p:nvPr/>
              </p:nvSpPr>
              <p:spPr bwMode="auto">
                <a:xfrm>
                  <a:off x="2449" y="3249"/>
                  <a:ext cx="227" cy="3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3300" i="0">
                      <a:solidFill>
                        <a:srgbClr val="000000"/>
                      </a:solidFill>
                      <a:latin typeface="MT Extra" pitchFamily="18" charset="2"/>
                      <a:sym typeface="Symbol" pitchFamily="18" charset="2"/>
                    </a:rPr>
                    <a:t></a:t>
                  </a:r>
                  <a:endParaRPr kumimoji="0" lang="en-US" altLang="en-US" sz="2400" i="0">
                    <a:latin typeface="Times New Roman" pitchFamily="18" charset="0"/>
                    <a:sym typeface="Symbol" pitchFamily="18" charset="2"/>
                  </a:endParaRPr>
                </a:p>
              </p:txBody>
            </p:sp>
            <p:sp>
              <p:nvSpPr>
                <p:cNvPr id="23594" name="Rectangle 36"/>
                <p:cNvSpPr>
                  <a:spLocks noChangeArrowheads="1"/>
                </p:cNvSpPr>
                <p:nvPr/>
              </p:nvSpPr>
              <p:spPr bwMode="auto">
                <a:xfrm>
                  <a:off x="2446" y="3566"/>
                  <a:ext cx="76" cy="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900">
                      <a:solidFill>
                        <a:srgbClr val="000000"/>
                      </a:solidFill>
                      <a:latin typeface="Symbol" pitchFamily="18" charset="2"/>
                    </a:rPr>
                    <a:t> </a:t>
                  </a:r>
                  <a:r>
                    <a:rPr kumimoji="0" lang="en-US" altLang="en-US" sz="900">
                      <a:solidFill>
                        <a:srgbClr val="000000"/>
                      </a:solidFill>
                      <a:latin typeface="Symbol" pitchFamily="18" charset="2"/>
                      <a:sym typeface="Symbol" pitchFamily="18" charset="2"/>
                    </a:rPr>
                    <a:t></a:t>
                  </a:r>
                  <a:r>
                    <a:rPr kumimoji="0" lang="en-US" altLang="en-US" sz="900">
                      <a:solidFill>
                        <a:srgbClr val="000000"/>
                      </a:solidFill>
                      <a:latin typeface="Symbol" pitchFamily="18" charset="2"/>
                    </a:rPr>
                    <a:t> 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  <p:sp>
              <p:nvSpPr>
                <p:cNvPr id="23595" name="Rectangle 37"/>
                <p:cNvSpPr>
                  <a:spLocks noChangeArrowheads="1"/>
                </p:cNvSpPr>
                <p:nvPr/>
              </p:nvSpPr>
              <p:spPr bwMode="auto">
                <a:xfrm>
                  <a:off x="2736" y="3298"/>
                  <a:ext cx="97" cy="21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50000"/>
                    <a:buFont typeface="Monotype Sorts" pitchFamily="2" charset="2"/>
                    <a:buChar char="n"/>
                    <a:defRPr kumimoji="1" sz="2800">
                      <a:solidFill>
                        <a:schemeClr val="tx1"/>
                      </a:solidFill>
                      <a:latin typeface="Arial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Monotype Sorts" pitchFamily="2" charset="2"/>
                    <a:buChar char="u"/>
                    <a:defRPr kumimoji="1" sz="2600">
                      <a:solidFill>
                        <a:schemeClr val="tx1"/>
                      </a:solidFill>
                      <a:latin typeface="Arial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65000"/>
                    <a:buFont typeface="Monotype Sorts" pitchFamily="2" charset="2"/>
                    <a:buChar char="F"/>
                    <a:defRPr kumimoji="1" sz="2400">
                      <a:solidFill>
                        <a:schemeClr val="tx1"/>
                      </a:solidFill>
                      <a:latin typeface="Arial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lr>
                      <a:schemeClr val="tx2"/>
                    </a:buClr>
                    <a:buSzPct val="100000"/>
                    <a:buChar char="•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hlink"/>
                    </a:buClr>
                    <a:buSzPct val="100000"/>
                    <a:buChar char="–"/>
                    <a:defRPr kumimoji="1" sz="2000">
                      <a:solidFill>
                        <a:schemeClr val="tx1"/>
                      </a:solidFill>
                      <a:latin typeface="Arial" pitchFamily="34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kumimoji="0" lang="en-US" altLang="en-US" sz="2200">
                      <a:solidFill>
                        <a:srgbClr val="000000"/>
                      </a:solidFill>
                      <a:latin typeface="Symbol" pitchFamily="18" charset="2"/>
                    </a:rPr>
                    <a:t>l</a:t>
                  </a:r>
                  <a:endParaRPr kumimoji="0" lang="en-US" altLang="en-US" sz="2400" i="0">
                    <a:latin typeface="Times New Roman" pitchFamily="18" charset="0"/>
                  </a:endParaRPr>
                </a:p>
              </p:txBody>
            </p:sp>
          </p:grpSp>
          <p:sp>
            <p:nvSpPr>
              <p:cNvPr id="23562" name="AutoShape 40"/>
              <p:cNvSpPr>
                <a:spLocks/>
              </p:cNvSpPr>
              <p:nvPr/>
            </p:nvSpPr>
            <p:spPr bwMode="auto">
              <a:xfrm rot="-5400000">
                <a:off x="2552" y="3440"/>
                <a:ext cx="90" cy="613"/>
              </a:xfrm>
              <a:prstGeom prst="rightBrace">
                <a:avLst>
                  <a:gd name="adj1" fmla="val 56759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23563" name="AutoShape 41"/>
              <p:cNvSpPr>
                <a:spLocks/>
              </p:cNvSpPr>
              <p:nvPr/>
            </p:nvSpPr>
            <p:spPr bwMode="auto">
              <a:xfrm rot="-5400000">
                <a:off x="3719" y="2999"/>
                <a:ext cx="91" cy="499"/>
              </a:xfrm>
              <a:prstGeom prst="rightBrace">
                <a:avLst>
                  <a:gd name="adj1" fmla="val 45696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23564" name="AutoShape 42"/>
              <p:cNvSpPr>
                <a:spLocks/>
              </p:cNvSpPr>
              <p:nvPr/>
            </p:nvSpPr>
            <p:spPr bwMode="auto">
              <a:xfrm rot="5400000">
                <a:off x="3073" y="2897"/>
                <a:ext cx="68" cy="726"/>
              </a:xfrm>
              <a:prstGeom prst="rightBrace">
                <a:avLst>
                  <a:gd name="adj1" fmla="val 88971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ClrTx/>
                  <a:buSzTx/>
                  <a:buFontTx/>
                  <a:buNone/>
                </a:pPr>
                <a:endParaRPr kumimoji="0" lang="en-US" altLang="en-US" sz="1600">
                  <a:latin typeface="Times New Roman" pitchFamily="18" charset="0"/>
                </a:endParaRPr>
              </a:p>
            </p:txBody>
          </p:sp>
          <p:sp>
            <p:nvSpPr>
              <p:cNvPr id="23565" name="Text Box 43"/>
              <p:cNvSpPr txBox="1">
                <a:spLocks noChangeArrowheads="1"/>
              </p:cNvSpPr>
              <p:nvPr/>
            </p:nvSpPr>
            <p:spPr bwMode="auto">
              <a:xfrm>
                <a:off x="2472" y="3740"/>
                <a:ext cx="26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 i="0">
                    <a:solidFill>
                      <a:srgbClr val="FF3300"/>
                    </a:solidFill>
                    <a:latin typeface="Times New Roman" pitchFamily="18" charset="0"/>
                  </a:rPr>
                  <a:t>(1)</a:t>
                </a:r>
              </a:p>
            </p:txBody>
          </p:sp>
          <p:sp>
            <p:nvSpPr>
              <p:cNvPr id="23566" name="Text Box 45"/>
              <p:cNvSpPr txBox="1">
                <a:spLocks noChangeArrowheads="1"/>
              </p:cNvSpPr>
              <p:nvPr/>
            </p:nvSpPr>
            <p:spPr bwMode="auto">
              <a:xfrm>
                <a:off x="2993" y="2999"/>
                <a:ext cx="26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lr>
                    <a:schemeClr val="hlink"/>
                  </a:buClr>
                  <a:buSzPct val="50000"/>
                  <a:buFont typeface="Monotype Sorts" pitchFamily="2" charset="2"/>
                  <a:buChar char="n"/>
                  <a:defRPr kumimoji="1" sz="28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Monotype Sorts" pitchFamily="2" charset="2"/>
                  <a:buChar char="u"/>
                  <a:defRPr kumimoji="1" sz="26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65000"/>
                  <a:buFont typeface="Monotype Sorts" pitchFamily="2" charset="2"/>
                  <a:buChar char="F"/>
                  <a:defRPr kumimoji="1"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lr>
                    <a:schemeClr val="tx2"/>
                  </a:buClr>
                  <a:buSzPct val="100000"/>
                  <a:buChar char="•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100000"/>
                  <a:buChar char="–"/>
                  <a:defRPr kumimoji="1"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 i="0">
                    <a:solidFill>
                      <a:srgbClr val="FF3300"/>
                    </a:solidFill>
                    <a:latin typeface="Times New Roman" pitchFamily="18" charset="0"/>
                  </a:rPr>
                  <a:t>(3)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62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1240884-09AE-4B13-9621-07987929E267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25" y="214313"/>
            <a:ext cx="5210175" cy="544512"/>
          </a:xfrm>
        </p:spPr>
        <p:txBody>
          <a:bodyPr/>
          <a:lstStyle/>
          <a:p>
            <a:r>
              <a:rPr lang="en-US" altLang="en-US" sz="3600" smtClean="0"/>
              <a:t>Removing Non-determinism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525" y="825500"/>
            <a:ext cx="8435975" cy="5916613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568325" algn="l"/>
                <a:tab pos="1428750" algn="l"/>
              </a:tabLst>
            </a:pPr>
            <a:r>
              <a:rPr lang="en-US" altLang="en-US" sz="2200" u="sng" smtClean="0">
                <a:sym typeface="Symbol" pitchFamily="18" charset="2"/>
              </a:rPr>
              <a:t>Example</a:t>
            </a:r>
            <a:r>
              <a:rPr lang="en-US" altLang="en-US" sz="2200" smtClean="0">
                <a:sym typeface="Symbol" pitchFamily="18" charset="2"/>
              </a:rPr>
              <a:t>: Consider the transition diagram in Fig. 5.3 on p. 171 	      	    to compute </a:t>
            </a:r>
            <a:r>
              <a:rPr lang="en-US" altLang="en-US" sz="2200" i="1" smtClean="0">
                <a:sym typeface="Symbol" pitchFamily="18" charset="2"/>
              </a:rPr>
              <a:t>t</a:t>
            </a:r>
            <a:r>
              <a:rPr lang="en-US" altLang="en-US" sz="2200" smtClean="0">
                <a:sym typeface="Symbol" pitchFamily="18" charset="2"/>
              </a:rPr>
              <a:t>(</a:t>
            </a:r>
            <a:r>
              <a:rPr lang="en-US" altLang="en-US" sz="2000" i="1" smtClean="0">
                <a:solidFill>
                  <a:srgbClr val="009999"/>
                </a:solidFill>
                <a:sym typeface="Symbol" pitchFamily="18" charset="2"/>
              </a:rPr>
              <a:t>q</a:t>
            </a:r>
            <a:r>
              <a:rPr lang="en-US" altLang="en-US" sz="2000" baseline="-25000" smtClean="0">
                <a:solidFill>
                  <a:srgbClr val="009999"/>
                </a:solidFill>
                <a:sym typeface="Symbol" pitchFamily="18" charset="2"/>
              </a:rPr>
              <a:t>1</a:t>
            </a:r>
            <a:r>
              <a:rPr lang="en-US" altLang="en-US" sz="2000" smtClean="0">
                <a:solidFill>
                  <a:srgbClr val="009999"/>
                </a:solidFill>
                <a:sym typeface="Symbol" pitchFamily="18" charset="2"/>
              </a:rPr>
              <a:t> , </a:t>
            </a:r>
            <a:r>
              <a:rPr lang="en-US" altLang="en-US" sz="2000" i="1" smtClean="0">
                <a:solidFill>
                  <a:srgbClr val="009999"/>
                </a:solidFill>
                <a:sym typeface="Symbol" pitchFamily="18" charset="2"/>
              </a:rPr>
              <a:t>a</a:t>
            </a:r>
            <a:r>
              <a:rPr lang="en-US" altLang="en-US" sz="2000" smtClean="0">
                <a:solidFill>
                  <a:srgbClr val="009999"/>
                </a:solidFill>
                <a:sym typeface="Symbol" pitchFamily="18" charset="2"/>
              </a:rPr>
              <a:t>):</a:t>
            </a:r>
            <a:r>
              <a:rPr lang="en-US" altLang="en-US" sz="2000" i="1" baseline="-25000" smtClean="0">
                <a:solidFill>
                  <a:srgbClr val="009999"/>
                </a:solidFill>
                <a:sym typeface="Symbol" pitchFamily="18" charset="2"/>
              </a:rPr>
              <a:t> </a:t>
            </a:r>
            <a:endParaRPr lang="en-US" altLang="en-US" sz="2200" smtClean="0">
              <a:sym typeface="Symbol" pitchFamily="18" charset="2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568325" algn="l"/>
                <a:tab pos="1428750" algn="l"/>
              </a:tabLst>
            </a:pPr>
            <a:r>
              <a:rPr lang="en-US" altLang="en-US" sz="2200" smtClean="0">
                <a:sym typeface="Symbol" pitchFamily="18" charset="2"/>
              </a:rPr>
              <a:t>	    </a:t>
            </a:r>
            <a:r>
              <a:rPr lang="en-US" altLang="en-US" sz="2000" smtClean="0">
                <a:sym typeface="Symbol" pitchFamily="18" charset="2"/>
              </a:rPr>
              <a:t>-closure(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) =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568325" algn="l"/>
                <a:tab pos="1428750" algn="l"/>
              </a:tabLst>
            </a:pPr>
            <a:r>
              <a:rPr lang="en-US" altLang="en-US" sz="2000" i="1" smtClean="0">
                <a:sym typeface="Symbol" pitchFamily="18" charset="2"/>
              </a:rPr>
              <a:t>	    t</a:t>
            </a:r>
            <a:r>
              <a:rPr lang="en-US" altLang="en-US" sz="2000" smtClean="0">
                <a:sym typeface="Symbol" pitchFamily="18" charset="2"/>
              </a:rPr>
              <a:t>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 = -closure((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)) </a:t>
            </a:r>
            <a:r>
              <a:rPr lang="en-US" altLang="en-US" sz="2000" b="1" smtClean="0">
                <a:sym typeface="Symbol" pitchFamily="18" charset="2"/>
              </a:rPr>
              <a:t></a:t>
            </a:r>
            <a:r>
              <a:rPr lang="en-US" altLang="en-US" sz="2000" smtClean="0">
                <a:sym typeface="Symbol" pitchFamily="18" charset="2"/>
              </a:rPr>
              <a:t>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568325" algn="l"/>
                <a:tab pos="1428750" algn="l"/>
              </a:tabLst>
            </a:pPr>
            <a:r>
              <a:rPr lang="en-US" altLang="en-US" sz="2000" smtClean="0">
                <a:sym typeface="Symbol" pitchFamily="18" charset="2"/>
              </a:rPr>
              <a:t>                        -closure((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4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568325" algn="l"/>
                <a:tab pos="1428750" algn="l"/>
              </a:tabLst>
            </a:pPr>
            <a:r>
              <a:rPr lang="en-US" altLang="en-US" sz="2000" smtClean="0">
                <a:sym typeface="Symbol" pitchFamily="18" charset="2"/>
              </a:rPr>
              <a:t>                     = -closure({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2 </a:t>
            </a:r>
            <a:r>
              <a:rPr lang="en-US" altLang="en-US" sz="2000" smtClean="0">
                <a:sym typeface="Symbol" pitchFamily="18" charset="2"/>
              </a:rPr>
              <a:t>}) </a:t>
            </a:r>
            <a:r>
              <a:rPr lang="en-US" altLang="en-US" sz="2000" b="1" smtClean="0">
                <a:sym typeface="Symbol" pitchFamily="18" charset="2"/>
              </a:rPr>
              <a:t></a:t>
            </a:r>
            <a:endParaRPr lang="en-US" altLang="en-US" sz="2000" smtClean="0">
              <a:sym typeface="Symbol" pitchFamily="18" charset="2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568325" algn="l"/>
                <a:tab pos="1428750" algn="l"/>
              </a:tabLst>
            </a:pPr>
            <a:r>
              <a:rPr lang="en-US" altLang="en-US" sz="2000" smtClean="0">
                <a:sym typeface="Symbol" pitchFamily="18" charset="2"/>
              </a:rPr>
              <a:t>                     = {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3</a:t>
            </a:r>
            <a:r>
              <a:rPr lang="en-US" altLang="en-US" sz="2000" i="1" baseline="-25000" smtClean="0">
                <a:sym typeface="Symbol" pitchFamily="18" charset="2"/>
              </a:rPr>
              <a:t> </a:t>
            </a:r>
            <a:r>
              <a:rPr lang="en-US" altLang="en-US" sz="2000" smtClean="0">
                <a:sym typeface="Symbol" pitchFamily="18" charset="2"/>
              </a:rPr>
              <a:t>} </a:t>
            </a:r>
            <a:r>
              <a:rPr lang="en-US" altLang="en-US" sz="2000" b="1" smtClean="0">
                <a:sym typeface="Symbol" pitchFamily="18" charset="2"/>
              </a:rPr>
              <a:t></a:t>
            </a:r>
            <a:endParaRPr lang="en-US" altLang="en-US" sz="2000" smtClean="0">
              <a:sym typeface="Symbol" pitchFamily="18" charset="2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  <a:tabLst>
                <a:tab pos="568325" algn="l"/>
                <a:tab pos="1428750" algn="l"/>
              </a:tabLst>
            </a:pPr>
            <a:r>
              <a:rPr lang="en-US" altLang="en-US" sz="2000" smtClean="0">
                <a:sym typeface="Symbol" pitchFamily="18" charset="2"/>
              </a:rPr>
              <a:t>                     = {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3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5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6</a:t>
            </a:r>
            <a:r>
              <a:rPr lang="en-US" altLang="en-US" sz="2000" i="1" baseline="-25000" smtClean="0">
                <a:sym typeface="Symbol" pitchFamily="18" charset="2"/>
              </a:rPr>
              <a:t> </a:t>
            </a:r>
            <a:r>
              <a:rPr lang="en-US" altLang="en-US" sz="2000" smtClean="0">
                <a:sym typeface="Symbol" pitchFamily="18" charset="2"/>
              </a:rPr>
              <a:t>}</a:t>
            </a:r>
          </a:p>
          <a:p>
            <a:pPr>
              <a:lnSpc>
                <a:spcPct val="90000"/>
              </a:lnSpc>
              <a:spcBef>
                <a:spcPts val="1800"/>
              </a:spcBef>
              <a:tabLst>
                <a:tab pos="568325" algn="l"/>
                <a:tab pos="1428750" algn="l"/>
              </a:tabLst>
            </a:pPr>
            <a:r>
              <a:rPr lang="en-US" altLang="en-US" sz="2000" smtClean="0">
                <a:sym typeface="Symbol" pitchFamily="18" charset="2"/>
              </a:rPr>
              <a:t>Given 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smtClean="0">
                <a:sym typeface="Symbol" pitchFamily="18" charset="2"/>
              </a:rPr>
              <a:t> = </a:t>
            </a:r>
            <a:r>
              <a:rPr lang="en-US" altLang="en-US" sz="2000" smtClean="0"/>
              <a:t>(</a:t>
            </a:r>
            <a:r>
              <a:rPr lang="en-US" altLang="en-US" sz="2000" i="1" smtClean="0"/>
              <a:t>Q</a:t>
            </a:r>
            <a:r>
              <a:rPr lang="en-US" altLang="en-US" sz="2000" smtClean="0"/>
              <a:t>, </a:t>
            </a:r>
            <a:r>
              <a:rPr lang="en-US" altLang="en-US" sz="2000" smtClean="0">
                <a:sym typeface="Symbol" pitchFamily="18" charset="2"/>
              </a:rPr>
              <a:t>, ,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0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F</a:t>
            </a:r>
            <a:r>
              <a:rPr lang="en-US" altLang="en-US" sz="2000" smtClean="0">
                <a:sym typeface="Symbol" pitchFamily="18" charset="2"/>
              </a:rPr>
              <a:t>), </a:t>
            </a:r>
            <a:r>
              <a:rPr lang="en-US" altLang="en-US" sz="2000" i="1" smtClean="0">
                <a:solidFill>
                  <a:srgbClr val="FF3300"/>
                </a:solidFill>
                <a:sym typeface="Symbol" pitchFamily="18" charset="2"/>
              </a:rPr>
              <a:t>t</a:t>
            </a:r>
            <a:r>
              <a:rPr lang="en-US" altLang="en-US" sz="2000" i="1" smtClean="0">
                <a:sym typeface="Symbol" pitchFamily="18" charset="2"/>
              </a:rPr>
              <a:t> </a:t>
            </a:r>
            <a:r>
              <a:rPr lang="en-US" altLang="en-US" sz="2000" smtClean="0">
                <a:sym typeface="Symbol" pitchFamily="18" charset="2"/>
              </a:rPr>
              <a:t>=  iff there is </a:t>
            </a:r>
            <a:r>
              <a:rPr lang="en-US" altLang="en-US" sz="2000" u="sng" smtClean="0">
                <a:sym typeface="Symbol" pitchFamily="18" charset="2"/>
              </a:rPr>
              <a:t>no</a:t>
            </a:r>
            <a:r>
              <a:rPr lang="en-US" altLang="en-US" sz="2000" smtClean="0">
                <a:sym typeface="Symbol" pitchFamily="18" charset="2"/>
              </a:rPr>
              <a:t> -transition in </a:t>
            </a:r>
          </a:p>
          <a:p>
            <a:pPr>
              <a:lnSpc>
                <a:spcPct val="90000"/>
              </a:lnSpc>
              <a:spcBef>
                <a:spcPts val="1800"/>
              </a:spcBef>
              <a:tabLst>
                <a:tab pos="568325" algn="l"/>
                <a:tab pos="1428750" algn="l"/>
              </a:tabLst>
            </a:pPr>
            <a:r>
              <a:rPr lang="en-US" altLang="en-US" sz="2000" u="sng" smtClean="0"/>
              <a:t>Example 5.6.1</a:t>
            </a:r>
            <a:r>
              <a:rPr lang="en-US" altLang="en-US" sz="2000" smtClean="0"/>
              <a:t>.</a:t>
            </a:r>
          </a:p>
          <a:p>
            <a:pPr>
              <a:lnSpc>
                <a:spcPct val="90000"/>
              </a:lnSpc>
              <a:spcBef>
                <a:spcPts val="1800"/>
              </a:spcBef>
              <a:tabLst>
                <a:tab pos="568325" algn="l"/>
                <a:tab pos="1428750" algn="l"/>
              </a:tabLst>
            </a:pPr>
            <a:r>
              <a:rPr lang="en-US" altLang="en-US" sz="2000" smtClean="0">
                <a:sym typeface="Symbol" pitchFamily="18" charset="2"/>
              </a:rPr>
              <a:t>To remove the non-determinism in an NFA(-), an equivalent  	DFA simulates the exploration of all possible computations in 	the NFA (-)</a:t>
            </a:r>
          </a:p>
          <a:p>
            <a:pPr marL="801688" lvl="2" indent="-231775">
              <a:lnSpc>
                <a:spcPct val="90000"/>
              </a:lnSpc>
              <a:spcBef>
                <a:spcPct val="45000"/>
              </a:spcBef>
              <a:buClr>
                <a:schemeClr val="tx2"/>
              </a:buClr>
              <a:buSzPct val="55000"/>
              <a:buFont typeface="Wingdings" pitchFamily="2" charset="2"/>
              <a:buChar char="Ø"/>
              <a:tabLst>
                <a:tab pos="568325" algn="l"/>
                <a:tab pos="1428750" algn="l"/>
              </a:tabLst>
            </a:pPr>
            <a:r>
              <a:rPr lang="en-US" altLang="en-US" sz="1800" smtClean="0">
                <a:sym typeface="Symbol" pitchFamily="18" charset="2"/>
              </a:rPr>
              <a:t>the nodes of  the DFA are sets of nodes from the NFA(-)</a:t>
            </a:r>
          </a:p>
          <a:p>
            <a:pPr marL="801688" lvl="2" indent="-231775">
              <a:lnSpc>
                <a:spcPct val="90000"/>
              </a:lnSpc>
              <a:spcBef>
                <a:spcPct val="45000"/>
              </a:spcBef>
              <a:buClr>
                <a:schemeClr val="tx2"/>
              </a:buClr>
              <a:buSzPct val="55000"/>
              <a:buFont typeface="Wingdings" pitchFamily="2" charset="2"/>
              <a:buChar char="Ø"/>
              <a:tabLst>
                <a:tab pos="568325" algn="l"/>
                <a:tab pos="1428750" algn="l"/>
              </a:tabLst>
            </a:pPr>
            <a:r>
              <a:rPr lang="en-US" altLang="en-US" sz="1800" smtClean="0">
                <a:sym typeface="Symbol" pitchFamily="18" charset="2"/>
              </a:rPr>
              <a:t>node </a:t>
            </a:r>
            <a:r>
              <a:rPr lang="en-US" altLang="en-US" sz="1800" i="1" smtClean="0">
                <a:sym typeface="Symbol" pitchFamily="18" charset="2"/>
              </a:rPr>
              <a:t>Y</a:t>
            </a:r>
            <a:r>
              <a:rPr lang="en-US" altLang="en-US" sz="1800" smtClean="0">
                <a:sym typeface="Symbol" pitchFamily="18" charset="2"/>
              </a:rPr>
              <a:t> </a:t>
            </a:r>
            <a:r>
              <a:rPr lang="en-US" altLang="en-US" sz="1800" b="1" smtClean="0">
                <a:sym typeface="Symbol" pitchFamily="18" charset="2"/>
              </a:rPr>
              <a:t></a:t>
            </a:r>
            <a:r>
              <a:rPr lang="en-US" altLang="en-US" sz="1800" smtClean="0">
                <a:sym typeface="Symbol" pitchFamily="18" charset="2"/>
              </a:rPr>
              <a:t> </a:t>
            </a:r>
            <a:r>
              <a:rPr lang="en-US" altLang="en-US" sz="1800" i="1" smtClean="0">
                <a:sym typeface="Symbol" pitchFamily="18" charset="2"/>
              </a:rPr>
              <a:t>Q</a:t>
            </a:r>
            <a:r>
              <a:rPr lang="en-US" altLang="en-US" sz="1800" smtClean="0">
                <a:sym typeface="Symbol" pitchFamily="18" charset="2"/>
              </a:rPr>
              <a:t> in NFA(-) can be reached from node </a:t>
            </a:r>
            <a:r>
              <a:rPr lang="en-US" altLang="en-US" sz="1800" i="1" smtClean="0">
                <a:sym typeface="Symbol" pitchFamily="18" charset="2"/>
              </a:rPr>
              <a:t>X</a:t>
            </a:r>
            <a:r>
              <a:rPr lang="en-US" altLang="en-US" sz="1800" smtClean="0">
                <a:sym typeface="Symbol" pitchFamily="18" charset="2"/>
              </a:rPr>
              <a:t> </a:t>
            </a:r>
            <a:r>
              <a:rPr lang="en-US" altLang="en-US" sz="1800" b="1" smtClean="0">
                <a:sym typeface="Symbol" pitchFamily="18" charset="2"/>
              </a:rPr>
              <a:t></a:t>
            </a:r>
            <a:r>
              <a:rPr lang="en-US" altLang="en-US" sz="1800" smtClean="0">
                <a:sym typeface="Symbol" pitchFamily="18" charset="2"/>
              </a:rPr>
              <a:t> </a:t>
            </a:r>
            <a:r>
              <a:rPr lang="en-US" altLang="en-US" sz="1800" i="1" smtClean="0">
                <a:sym typeface="Symbol" pitchFamily="18" charset="2"/>
              </a:rPr>
              <a:t>Q</a:t>
            </a:r>
            <a:r>
              <a:rPr lang="en-US" altLang="en-US" sz="1800" smtClean="0">
                <a:sym typeface="Symbol" pitchFamily="18" charset="2"/>
              </a:rPr>
              <a:t> in NFA(-) on ‘</a:t>
            </a:r>
            <a:r>
              <a:rPr lang="en-US" altLang="en-US" sz="1800" i="1" smtClean="0">
                <a:sym typeface="Symbol" pitchFamily="18" charset="2"/>
              </a:rPr>
              <a:t>a</a:t>
            </a:r>
            <a:r>
              <a:rPr lang="en-US" altLang="en-US" sz="1800" smtClean="0">
                <a:sym typeface="Symbol" pitchFamily="18" charset="2"/>
              </a:rPr>
              <a:t>’</a:t>
            </a:r>
          </a:p>
          <a:p>
            <a:pPr marL="630238" lvl="1" indent="-173038">
              <a:lnSpc>
                <a:spcPct val="90000"/>
              </a:lnSpc>
              <a:spcBef>
                <a:spcPct val="25000"/>
              </a:spcBef>
              <a:buFont typeface="Monotype Sorts" pitchFamily="2" charset="2"/>
              <a:buNone/>
              <a:tabLst>
                <a:tab pos="568325" algn="l"/>
                <a:tab pos="1428750" algn="l"/>
              </a:tabLst>
            </a:pPr>
            <a:r>
              <a:rPr lang="en-US" altLang="en-US" sz="1800" smtClean="0">
                <a:sym typeface="Symbol" pitchFamily="18" charset="2"/>
              </a:rPr>
              <a:t>		        if </a:t>
            </a:r>
            <a:r>
              <a:rPr lang="en-US" altLang="en-US" sz="1800" b="1" smtClean="0">
                <a:sym typeface="Symbol" pitchFamily="18" charset="2"/>
              </a:rPr>
              <a:t></a:t>
            </a:r>
            <a:r>
              <a:rPr lang="en-US" altLang="en-US" sz="1800" i="1" smtClean="0">
                <a:sym typeface="Symbol" pitchFamily="18" charset="2"/>
              </a:rPr>
              <a:t>q</a:t>
            </a:r>
            <a:r>
              <a:rPr lang="en-US" altLang="en-US" sz="1800" smtClean="0">
                <a:sym typeface="Symbol" pitchFamily="18" charset="2"/>
              </a:rPr>
              <a:t> </a:t>
            </a:r>
            <a:r>
              <a:rPr lang="en-US" altLang="en-US" sz="1800" b="1" smtClean="0">
                <a:sym typeface="Symbol" pitchFamily="18" charset="2"/>
              </a:rPr>
              <a:t></a:t>
            </a:r>
            <a:r>
              <a:rPr lang="en-US" altLang="en-US" sz="1800" i="1" smtClean="0">
                <a:sym typeface="Symbol" pitchFamily="18" charset="2"/>
              </a:rPr>
              <a:t>Y</a:t>
            </a:r>
            <a:r>
              <a:rPr lang="en-US" altLang="en-US" sz="1800" smtClean="0">
                <a:sym typeface="Symbol" pitchFamily="18" charset="2"/>
              </a:rPr>
              <a:t> and </a:t>
            </a:r>
            <a:r>
              <a:rPr lang="en-US" altLang="en-US" sz="1800" b="1" smtClean="0">
                <a:sym typeface="Symbol" pitchFamily="18" charset="2"/>
              </a:rPr>
              <a:t></a:t>
            </a:r>
            <a:r>
              <a:rPr lang="en-US" altLang="en-US" sz="1800" i="1" smtClean="0">
                <a:sym typeface="Symbol" pitchFamily="18" charset="2"/>
              </a:rPr>
              <a:t>p</a:t>
            </a:r>
            <a:r>
              <a:rPr lang="en-US" altLang="en-US" sz="1800" smtClean="0">
                <a:sym typeface="Symbol" pitchFamily="18" charset="2"/>
              </a:rPr>
              <a:t> </a:t>
            </a:r>
            <a:r>
              <a:rPr lang="en-US" altLang="en-US" sz="1800" b="1" smtClean="0">
                <a:sym typeface="Symbol" pitchFamily="18" charset="2"/>
              </a:rPr>
              <a:t></a:t>
            </a:r>
            <a:r>
              <a:rPr lang="en-US" altLang="en-US" sz="1800" smtClean="0">
                <a:sym typeface="Symbol" pitchFamily="18" charset="2"/>
              </a:rPr>
              <a:t> </a:t>
            </a:r>
            <a:r>
              <a:rPr lang="en-US" altLang="en-US" sz="1800" i="1" smtClean="0">
                <a:sym typeface="Symbol" pitchFamily="18" charset="2"/>
              </a:rPr>
              <a:t>X</a:t>
            </a:r>
            <a:r>
              <a:rPr lang="en-US" altLang="en-US" sz="1800" smtClean="0">
                <a:sym typeface="Symbol" pitchFamily="18" charset="2"/>
              </a:rPr>
              <a:t> such that (</a:t>
            </a:r>
            <a:r>
              <a:rPr lang="en-US" altLang="en-US" sz="1800" i="1" smtClean="0">
                <a:sym typeface="Symbol" pitchFamily="18" charset="2"/>
              </a:rPr>
              <a:t>p</a:t>
            </a:r>
            <a:r>
              <a:rPr lang="en-US" altLang="en-US" sz="1800" smtClean="0">
                <a:sym typeface="Symbol" pitchFamily="18" charset="2"/>
              </a:rPr>
              <a:t>, </a:t>
            </a:r>
            <a:r>
              <a:rPr lang="en-US" altLang="en-US" sz="1800" i="1" smtClean="0">
                <a:sym typeface="Symbol" pitchFamily="18" charset="2"/>
              </a:rPr>
              <a:t>a</a:t>
            </a:r>
            <a:r>
              <a:rPr lang="en-US" altLang="en-US" sz="1800" smtClean="0">
                <a:sym typeface="Symbol" pitchFamily="18" charset="2"/>
              </a:rPr>
              <a:t>) </a:t>
            </a:r>
            <a:r>
              <a:rPr lang="en-US" altLang="en-US" sz="1800" b="1" smtClean="0">
                <a:sym typeface="Symbol" pitchFamily="18" charset="2"/>
              </a:rPr>
              <a:t></a:t>
            </a:r>
            <a:r>
              <a:rPr lang="en-US" altLang="en-US" sz="1800" smtClean="0">
                <a:sym typeface="Symbol" pitchFamily="18" charset="2"/>
              </a:rPr>
              <a:t> </a:t>
            </a:r>
            <a:r>
              <a:rPr lang="en-US" altLang="en-US" sz="1800" i="1" smtClean="0">
                <a:sym typeface="Symbol" pitchFamily="18" charset="2"/>
              </a:rPr>
              <a:t>q</a:t>
            </a:r>
            <a:r>
              <a:rPr lang="en-US" altLang="en-US" sz="1800" smtClean="0">
                <a:sym typeface="Symbol" pitchFamily="18" charset="2"/>
              </a:rPr>
              <a:t> in the DFA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5854700" y="1381125"/>
            <a:ext cx="2913063" cy="1084263"/>
            <a:chOff x="3601" y="893"/>
            <a:chExt cx="1912" cy="683"/>
          </a:xfrm>
        </p:grpSpPr>
        <p:sp useBgFill="1">
          <p:nvSpPr>
            <p:cNvPr id="24587" name="Oval 5"/>
            <p:cNvSpPr>
              <a:spLocks noChangeArrowheads="1"/>
            </p:cNvSpPr>
            <p:nvPr/>
          </p:nvSpPr>
          <p:spPr bwMode="auto">
            <a:xfrm>
              <a:off x="3617" y="1129"/>
              <a:ext cx="189" cy="200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4588" name="Text Box 7"/>
            <p:cNvSpPr txBox="1">
              <a:spLocks noChangeArrowheads="1"/>
            </p:cNvSpPr>
            <p:nvPr/>
          </p:nvSpPr>
          <p:spPr bwMode="auto">
            <a:xfrm>
              <a:off x="3601" y="1081"/>
              <a:ext cx="365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latin typeface="Times New Roman" pitchFamily="18" charset="0"/>
                </a:rPr>
                <a:t>q</a:t>
              </a:r>
              <a:r>
                <a:rPr kumimoji="0" lang="en-US" altLang="en-US" sz="1400" i="0" baseline="-25000">
                  <a:latin typeface="Times New Roman" pitchFamily="18" charset="0"/>
                </a:rPr>
                <a:t>1</a:t>
              </a:r>
              <a:endParaRPr kumimoji="0" lang="en-US" altLang="en-US" sz="1400" i="0">
                <a:latin typeface="Times New Roman" pitchFamily="18" charset="0"/>
              </a:endParaRPr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auto">
            <a:xfrm>
              <a:off x="3800" y="1226"/>
              <a:ext cx="318" cy="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Line 14"/>
            <p:cNvSpPr>
              <a:spLocks noChangeShapeType="1"/>
            </p:cNvSpPr>
            <p:nvPr/>
          </p:nvSpPr>
          <p:spPr bwMode="auto">
            <a:xfrm>
              <a:off x="4310" y="1385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1" name="Text Box 19"/>
            <p:cNvSpPr txBox="1">
              <a:spLocks noChangeArrowheads="1"/>
            </p:cNvSpPr>
            <p:nvPr/>
          </p:nvSpPr>
          <p:spPr bwMode="auto">
            <a:xfrm>
              <a:off x="3848" y="933"/>
              <a:ext cx="208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4592" name="Text Box 20"/>
            <p:cNvSpPr txBox="1">
              <a:spLocks noChangeArrowheads="1"/>
            </p:cNvSpPr>
            <p:nvPr/>
          </p:nvSpPr>
          <p:spPr bwMode="auto">
            <a:xfrm>
              <a:off x="3842" y="1266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i="0">
                  <a:latin typeface="Times New Roman" pitchFamily="18" charset="0"/>
                  <a:sym typeface="Symbol" pitchFamily="18" charset="2"/>
                </a:rPr>
                <a:t></a:t>
              </a:r>
            </a:p>
          </p:txBody>
        </p:sp>
        <p:sp useBgFill="1">
          <p:nvSpPr>
            <p:cNvPr id="24593" name="Oval 24"/>
            <p:cNvSpPr>
              <a:spLocks noChangeArrowheads="1"/>
            </p:cNvSpPr>
            <p:nvPr/>
          </p:nvSpPr>
          <p:spPr bwMode="auto">
            <a:xfrm>
              <a:off x="4119" y="1282"/>
              <a:ext cx="189" cy="200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4594" name="Line 25"/>
            <p:cNvSpPr>
              <a:spLocks noChangeShapeType="1"/>
            </p:cNvSpPr>
            <p:nvPr/>
          </p:nvSpPr>
          <p:spPr bwMode="auto">
            <a:xfrm flipV="1">
              <a:off x="3802" y="1086"/>
              <a:ext cx="324" cy="1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4595" name="Oval 26"/>
            <p:cNvSpPr>
              <a:spLocks noChangeArrowheads="1"/>
            </p:cNvSpPr>
            <p:nvPr/>
          </p:nvSpPr>
          <p:spPr bwMode="auto">
            <a:xfrm>
              <a:off x="4129" y="988"/>
              <a:ext cx="189" cy="201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4596" name="Text Box 17"/>
            <p:cNvSpPr txBox="1">
              <a:spLocks noChangeArrowheads="1"/>
            </p:cNvSpPr>
            <p:nvPr/>
          </p:nvSpPr>
          <p:spPr bwMode="auto">
            <a:xfrm>
              <a:off x="4098" y="1238"/>
              <a:ext cx="3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latin typeface="Times New Roman" pitchFamily="18" charset="0"/>
                </a:rPr>
                <a:t>q</a:t>
              </a:r>
              <a:r>
                <a:rPr kumimoji="0" lang="en-US" altLang="en-US" sz="1400" i="0" baseline="-25000">
                  <a:latin typeface="Times New Roman" pitchFamily="18" charset="0"/>
                </a:rPr>
                <a:t>4</a:t>
              </a:r>
              <a:endParaRPr kumimoji="0" lang="en-US" altLang="en-US" sz="1400" i="0">
                <a:latin typeface="Times New Roman" pitchFamily="18" charset="0"/>
              </a:endParaRPr>
            </a:p>
          </p:txBody>
        </p:sp>
        <p:sp>
          <p:nvSpPr>
            <p:cNvPr id="24597" name="Text Box 27"/>
            <p:cNvSpPr txBox="1">
              <a:spLocks noChangeArrowheads="1"/>
            </p:cNvSpPr>
            <p:nvPr/>
          </p:nvSpPr>
          <p:spPr bwMode="auto">
            <a:xfrm>
              <a:off x="4105" y="951"/>
              <a:ext cx="3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latin typeface="Times New Roman" pitchFamily="18" charset="0"/>
                </a:rPr>
                <a:t>q</a:t>
              </a:r>
              <a:r>
                <a:rPr kumimoji="0" lang="en-US" altLang="en-US" sz="1400" i="0" baseline="-25000">
                  <a:latin typeface="Times New Roman" pitchFamily="18" charset="0"/>
                </a:rPr>
                <a:t>2</a:t>
              </a:r>
              <a:endParaRPr kumimoji="0" lang="en-US" altLang="en-US" sz="1400" i="0">
                <a:latin typeface="Times New Roman" pitchFamily="18" charset="0"/>
              </a:endParaRPr>
            </a:p>
          </p:txBody>
        </p:sp>
        <p:sp>
          <p:nvSpPr>
            <p:cNvPr id="24598" name="Line 28"/>
            <p:cNvSpPr>
              <a:spLocks noChangeShapeType="1"/>
            </p:cNvSpPr>
            <p:nvPr/>
          </p:nvSpPr>
          <p:spPr bwMode="auto">
            <a:xfrm>
              <a:off x="4837" y="138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4599" name="Oval 29"/>
            <p:cNvSpPr>
              <a:spLocks noChangeArrowheads="1"/>
            </p:cNvSpPr>
            <p:nvPr/>
          </p:nvSpPr>
          <p:spPr bwMode="auto">
            <a:xfrm>
              <a:off x="4646" y="1285"/>
              <a:ext cx="189" cy="200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4600" name="Line 30"/>
            <p:cNvSpPr>
              <a:spLocks noChangeShapeType="1"/>
            </p:cNvSpPr>
            <p:nvPr/>
          </p:nvSpPr>
          <p:spPr bwMode="auto">
            <a:xfrm>
              <a:off x="4321" y="1095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 useBgFill="1">
          <p:nvSpPr>
            <p:cNvPr id="24601" name="Oval 31"/>
            <p:cNvSpPr>
              <a:spLocks noChangeArrowheads="1"/>
            </p:cNvSpPr>
            <p:nvPr/>
          </p:nvSpPr>
          <p:spPr bwMode="auto">
            <a:xfrm>
              <a:off x="4655" y="986"/>
              <a:ext cx="189" cy="200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4602" name="Text Box 16"/>
            <p:cNvSpPr txBox="1">
              <a:spLocks noChangeArrowheads="1"/>
            </p:cNvSpPr>
            <p:nvPr/>
          </p:nvSpPr>
          <p:spPr bwMode="auto">
            <a:xfrm>
              <a:off x="4628" y="1240"/>
              <a:ext cx="3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latin typeface="Times New Roman" pitchFamily="18" charset="0"/>
                </a:rPr>
                <a:t>q</a:t>
              </a:r>
              <a:r>
                <a:rPr kumimoji="0" lang="en-US" altLang="en-US" sz="1400" i="0" baseline="-25000">
                  <a:latin typeface="Times New Roman" pitchFamily="18" charset="0"/>
                </a:rPr>
                <a:t>5</a:t>
              </a:r>
              <a:endParaRPr kumimoji="0" lang="en-US" altLang="en-US" sz="1400" i="0">
                <a:latin typeface="Times New Roman" pitchFamily="18" charset="0"/>
              </a:endParaRPr>
            </a:p>
          </p:txBody>
        </p:sp>
        <p:sp>
          <p:nvSpPr>
            <p:cNvPr id="24603" name="Text Box 18"/>
            <p:cNvSpPr txBox="1">
              <a:spLocks noChangeArrowheads="1"/>
            </p:cNvSpPr>
            <p:nvPr/>
          </p:nvSpPr>
          <p:spPr bwMode="auto">
            <a:xfrm>
              <a:off x="4634" y="942"/>
              <a:ext cx="3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latin typeface="Times New Roman" pitchFamily="18" charset="0"/>
                </a:rPr>
                <a:t>q</a:t>
              </a:r>
              <a:r>
                <a:rPr kumimoji="0" lang="en-US" altLang="en-US" sz="1400" i="0" baseline="-25000">
                  <a:latin typeface="Times New Roman" pitchFamily="18" charset="0"/>
                </a:rPr>
                <a:t>3</a:t>
              </a:r>
              <a:endParaRPr kumimoji="0" lang="en-US" altLang="en-US" sz="1400" i="0">
                <a:latin typeface="Times New Roman" pitchFamily="18" charset="0"/>
              </a:endParaRPr>
            </a:p>
          </p:txBody>
        </p:sp>
        <p:sp useBgFill="1">
          <p:nvSpPr>
            <p:cNvPr id="24604" name="Oval 32"/>
            <p:cNvSpPr>
              <a:spLocks noChangeArrowheads="1"/>
            </p:cNvSpPr>
            <p:nvPr/>
          </p:nvSpPr>
          <p:spPr bwMode="auto">
            <a:xfrm>
              <a:off x="5169" y="1292"/>
              <a:ext cx="189" cy="200"/>
            </a:xfrm>
            <a:prstGeom prst="ellipse">
              <a:avLst/>
            </a:prstGeom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24605" name="Text Box 33"/>
            <p:cNvSpPr txBox="1">
              <a:spLocks noChangeArrowheads="1"/>
            </p:cNvSpPr>
            <p:nvPr/>
          </p:nvSpPr>
          <p:spPr bwMode="auto">
            <a:xfrm>
              <a:off x="5148" y="1248"/>
              <a:ext cx="3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400">
                  <a:latin typeface="Times New Roman" pitchFamily="18" charset="0"/>
                </a:rPr>
                <a:t>q</a:t>
              </a:r>
              <a:r>
                <a:rPr kumimoji="0" lang="en-US" altLang="en-US" sz="1400" i="0" baseline="-25000">
                  <a:latin typeface="Times New Roman" pitchFamily="18" charset="0"/>
                </a:rPr>
                <a:t>6</a:t>
              </a:r>
              <a:endParaRPr kumimoji="0" lang="en-US" altLang="en-US" sz="1400" i="0">
                <a:latin typeface="Times New Roman" pitchFamily="18" charset="0"/>
              </a:endParaRPr>
            </a:p>
          </p:txBody>
        </p:sp>
        <p:sp>
          <p:nvSpPr>
            <p:cNvPr id="24606" name="Text Box 34"/>
            <p:cNvSpPr txBox="1">
              <a:spLocks noChangeArrowheads="1"/>
            </p:cNvSpPr>
            <p:nvPr/>
          </p:nvSpPr>
          <p:spPr bwMode="auto">
            <a:xfrm>
              <a:off x="4369" y="893"/>
              <a:ext cx="2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i="0">
                  <a:latin typeface="Times New Roman" pitchFamily="18" charset="0"/>
                  <a:sym typeface="Symbol" pitchFamily="18" charset="2"/>
                </a:rPr>
                <a:t></a:t>
              </a:r>
            </a:p>
          </p:txBody>
        </p:sp>
        <p:sp>
          <p:nvSpPr>
            <p:cNvPr id="24607" name="Text Box 35"/>
            <p:cNvSpPr txBox="1">
              <a:spLocks noChangeArrowheads="1"/>
            </p:cNvSpPr>
            <p:nvPr/>
          </p:nvSpPr>
          <p:spPr bwMode="auto">
            <a:xfrm>
              <a:off x="4381" y="1348"/>
              <a:ext cx="20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600">
                  <a:latin typeface="Times New Roman" pitchFamily="18" charset="0"/>
                </a:rPr>
                <a:t>a</a:t>
              </a:r>
            </a:p>
          </p:txBody>
        </p:sp>
        <p:sp>
          <p:nvSpPr>
            <p:cNvPr id="24608" name="Text Box 37"/>
            <p:cNvSpPr txBox="1">
              <a:spLocks noChangeArrowheads="1"/>
            </p:cNvSpPr>
            <p:nvPr/>
          </p:nvSpPr>
          <p:spPr bwMode="auto">
            <a:xfrm>
              <a:off x="4891" y="1383"/>
              <a:ext cx="20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 i="0">
                  <a:latin typeface="Times New Roman" pitchFamily="18" charset="0"/>
                  <a:sym typeface="Symbol" pitchFamily="18" charset="2"/>
                </a:rPr>
                <a:t></a:t>
              </a:r>
            </a:p>
          </p:txBody>
        </p:sp>
      </p:grpSp>
      <p:sp>
        <p:nvSpPr>
          <p:cNvPr id="27688" name="Text Box 40"/>
          <p:cNvSpPr txBox="1">
            <a:spLocks noChangeArrowheads="1"/>
          </p:cNvSpPr>
          <p:nvPr/>
        </p:nvSpPr>
        <p:spPr bwMode="auto">
          <a:xfrm>
            <a:off x="2921000" y="1462088"/>
            <a:ext cx="1089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000" i="0">
                <a:sym typeface="Symbol" pitchFamily="18" charset="2"/>
              </a:rPr>
              <a:t>{ </a:t>
            </a:r>
            <a:r>
              <a:rPr lang="en-US" altLang="en-US" sz="2000">
                <a:sym typeface="Symbol" pitchFamily="18" charset="2"/>
              </a:rPr>
              <a:t>q</a:t>
            </a:r>
            <a:r>
              <a:rPr lang="en-US" altLang="en-US" sz="2000" i="0" baseline="-25000">
                <a:sym typeface="Symbol" pitchFamily="18" charset="2"/>
              </a:rPr>
              <a:t>1</a:t>
            </a:r>
            <a:r>
              <a:rPr lang="en-US" altLang="en-US" sz="2000" i="0">
                <a:sym typeface="Symbol" pitchFamily="18" charset="2"/>
              </a:rPr>
              <a:t>, </a:t>
            </a:r>
            <a:r>
              <a:rPr lang="en-US" altLang="en-US" sz="2000">
                <a:sym typeface="Symbol" pitchFamily="18" charset="2"/>
              </a:rPr>
              <a:t>q</a:t>
            </a:r>
            <a:r>
              <a:rPr lang="en-US" altLang="en-US" sz="2000" i="0" baseline="-25000">
                <a:sym typeface="Symbol" pitchFamily="18" charset="2"/>
              </a:rPr>
              <a:t>4</a:t>
            </a:r>
            <a:r>
              <a:rPr lang="en-US" altLang="en-US" sz="2000" baseline="-25000">
                <a:sym typeface="Symbol" pitchFamily="18" charset="2"/>
              </a:rPr>
              <a:t> </a:t>
            </a:r>
            <a:r>
              <a:rPr lang="en-US" altLang="en-US" sz="2000" i="0">
                <a:sym typeface="Symbol" pitchFamily="18" charset="2"/>
              </a:rPr>
              <a:t>}</a:t>
            </a:r>
          </a:p>
        </p:txBody>
      </p:sp>
      <p:sp>
        <p:nvSpPr>
          <p:cNvPr id="27689" name="AutoShape 4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13675" y="3752850"/>
            <a:ext cx="192088" cy="2111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27691" name="AutoShape 4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7975" y="6394450"/>
            <a:ext cx="157163" cy="1841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287838" y="2505075"/>
            <a:ext cx="1933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0">
                <a:solidFill>
                  <a:srgbClr val="009999"/>
                </a:solidFill>
                <a:sym typeface="Symbol" pitchFamily="18" charset="2"/>
              </a:rPr>
              <a:t>-closure({ </a:t>
            </a:r>
            <a:r>
              <a:rPr lang="en-US" altLang="en-US" sz="2000">
                <a:solidFill>
                  <a:srgbClr val="009999"/>
                </a:solidFill>
                <a:sym typeface="Symbol" pitchFamily="18" charset="2"/>
              </a:rPr>
              <a:t>q</a:t>
            </a:r>
            <a:r>
              <a:rPr lang="en-US" altLang="en-US" sz="2000" i="0" baseline="-25000">
                <a:solidFill>
                  <a:srgbClr val="009999"/>
                </a:solidFill>
                <a:sym typeface="Symbol" pitchFamily="18" charset="2"/>
              </a:rPr>
              <a:t>5 </a:t>
            </a:r>
            <a:r>
              <a:rPr lang="en-US" altLang="en-US" sz="2000" i="0">
                <a:solidFill>
                  <a:srgbClr val="009999"/>
                </a:solidFill>
                <a:sym typeface="Symbol" pitchFamily="18" charset="2"/>
              </a:rPr>
              <a:t>})</a:t>
            </a:r>
            <a:endParaRPr kumimoji="0" lang="en-US" altLang="en-US" sz="2000">
              <a:latin typeface="Times New Roman" pitchFamily="18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427413" y="2830513"/>
            <a:ext cx="10874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0">
                <a:solidFill>
                  <a:srgbClr val="009999"/>
                </a:solidFill>
                <a:sym typeface="Symbol" pitchFamily="18" charset="2"/>
              </a:rPr>
              <a:t>{ </a:t>
            </a:r>
            <a:r>
              <a:rPr lang="en-US" altLang="en-US" sz="2000">
                <a:solidFill>
                  <a:srgbClr val="009999"/>
                </a:solidFill>
                <a:sym typeface="Symbol" pitchFamily="18" charset="2"/>
              </a:rPr>
              <a:t>q</a:t>
            </a:r>
            <a:r>
              <a:rPr lang="en-US" altLang="en-US" sz="2000" i="0" baseline="-25000">
                <a:solidFill>
                  <a:srgbClr val="009999"/>
                </a:solidFill>
                <a:sym typeface="Symbol" pitchFamily="18" charset="2"/>
              </a:rPr>
              <a:t>5</a:t>
            </a:r>
            <a:r>
              <a:rPr lang="en-US" altLang="en-US" sz="2000" i="0">
                <a:solidFill>
                  <a:srgbClr val="009999"/>
                </a:solidFill>
                <a:sym typeface="Symbol" pitchFamily="18" charset="2"/>
              </a:rPr>
              <a:t>, </a:t>
            </a:r>
            <a:r>
              <a:rPr lang="en-US" altLang="en-US" sz="2000">
                <a:solidFill>
                  <a:srgbClr val="009999"/>
                </a:solidFill>
                <a:sym typeface="Symbol" pitchFamily="18" charset="2"/>
              </a:rPr>
              <a:t>q</a:t>
            </a:r>
            <a:r>
              <a:rPr lang="en-US" altLang="en-US" sz="2000" i="0" baseline="-25000">
                <a:solidFill>
                  <a:srgbClr val="009999"/>
                </a:solidFill>
                <a:sym typeface="Symbol" pitchFamily="18" charset="2"/>
              </a:rPr>
              <a:t>6</a:t>
            </a:r>
            <a:r>
              <a:rPr lang="en-US" altLang="en-US" sz="2000" baseline="-25000">
                <a:solidFill>
                  <a:srgbClr val="009999"/>
                </a:solidFill>
                <a:sym typeface="Symbol" pitchFamily="18" charset="2"/>
              </a:rPr>
              <a:t> </a:t>
            </a:r>
            <a:r>
              <a:rPr lang="en-US" altLang="en-US" sz="2000" i="0">
                <a:solidFill>
                  <a:srgbClr val="009999"/>
                </a:solidFill>
                <a:sym typeface="Symbol" pitchFamily="18" charset="2"/>
              </a:rPr>
              <a:t>}</a:t>
            </a:r>
            <a:endParaRPr kumimoji="0" lang="en-US" altLang="en-US" sz="20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7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7651" grpId="0" build="p"/>
      <p:bldP spid="27688" grpId="0"/>
      <p:bldP spid="27689" grpId="0" animBg="1"/>
      <p:bldP spid="27691" grpId="0" animBg="1"/>
      <p:bldP spid="31" grpId="0"/>
      <p:bldP spid="3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9881BA7-D97B-4A95-A823-802BE7D5B1CC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862138" y="246063"/>
            <a:ext cx="5410200" cy="501650"/>
          </a:xfrm>
        </p:spPr>
        <p:txBody>
          <a:bodyPr/>
          <a:lstStyle/>
          <a:p>
            <a:r>
              <a:rPr lang="en-US" altLang="en-US" sz="3600" smtClean="0"/>
              <a:t>Removing Non-determinism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673975" cy="1516063"/>
          </a:xfrm>
        </p:spPr>
        <p:txBody>
          <a:bodyPr/>
          <a:lstStyle/>
          <a:p>
            <a:r>
              <a:rPr lang="en-US" altLang="en-US" sz="2200" u="sng" smtClean="0"/>
              <a:t>Example 5.6.1.</a:t>
            </a:r>
            <a:r>
              <a:rPr lang="en-US" altLang="en-US" sz="2200" smtClean="0"/>
              <a:t> Transition tables are given (below) for 	the </a:t>
            </a:r>
            <a:r>
              <a:rPr lang="en-US" altLang="en-US" sz="2200" i="1" smtClean="0"/>
              <a:t>transition function</a:t>
            </a:r>
            <a:r>
              <a:rPr lang="en-US" altLang="en-US" sz="2200" smtClean="0"/>
              <a:t> </a:t>
            </a:r>
            <a:r>
              <a:rPr lang="en-US" altLang="en-US" sz="2200" smtClean="0">
                <a:sym typeface="Symbol" pitchFamily="18" charset="2"/>
              </a:rPr>
              <a:t>. Compute the </a:t>
            </a:r>
            <a:r>
              <a:rPr lang="en-US" altLang="en-US" sz="2200" i="1" smtClean="0">
                <a:sym typeface="Symbol" pitchFamily="18" charset="2"/>
              </a:rPr>
              <a:t>input transition 	function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i="1" smtClean="0">
                <a:solidFill>
                  <a:srgbClr val="FF3300"/>
                </a:solidFill>
                <a:sym typeface="Symbol" pitchFamily="18" charset="2"/>
              </a:rPr>
              <a:t>t</a:t>
            </a:r>
            <a:r>
              <a:rPr lang="en-US" altLang="en-US" sz="2200" i="1" smtClean="0">
                <a:sym typeface="Symbol" pitchFamily="18" charset="2"/>
              </a:rPr>
              <a:t> </a:t>
            </a:r>
            <a:r>
              <a:rPr lang="en-US" altLang="en-US" sz="2200" smtClean="0">
                <a:sym typeface="Symbol" pitchFamily="18" charset="2"/>
              </a:rPr>
              <a:t>of the NFA- with state diagram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. The 	language of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 is </a:t>
            </a:r>
            <a:r>
              <a:rPr lang="en-US" altLang="en-US" sz="2200" i="1" smtClean="0">
                <a:sym typeface="Symbol" pitchFamily="18" charset="2"/>
              </a:rPr>
              <a:t>a</a:t>
            </a:r>
            <a:r>
              <a:rPr lang="en-US" altLang="en-US" sz="2200" baseline="30000" smtClean="0">
                <a:sym typeface="Symbol" pitchFamily="18" charset="2"/>
              </a:rPr>
              <a:t>+</a:t>
            </a:r>
            <a:r>
              <a:rPr lang="en-US" altLang="en-US" sz="2200" i="1" smtClean="0">
                <a:sym typeface="Symbol" pitchFamily="18" charset="2"/>
              </a:rPr>
              <a:t>c</a:t>
            </a:r>
            <a:r>
              <a:rPr lang="en-US" altLang="en-US" sz="2200" smtClean="0">
                <a:sym typeface="Symbol" pitchFamily="18" charset="2"/>
              </a:rPr>
              <a:t>*</a:t>
            </a:r>
            <a:r>
              <a:rPr lang="en-US" altLang="en-US" sz="2200" i="1" smtClean="0">
                <a:sym typeface="Symbol" pitchFamily="18" charset="2"/>
              </a:rPr>
              <a:t>b</a:t>
            </a:r>
            <a:r>
              <a:rPr lang="en-US" altLang="en-US" sz="2200" smtClean="0">
                <a:sym typeface="Symbol" pitchFamily="18" charset="2"/>
              </a:rPr>
              <a:t>*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008063" y="2298700"/>
            <a:ext cx="3825875" cy="4465638"/>
            <a:chOff x="2605" y="856"/>
            <a:chExt cx="2510" cy="3072"/>
          </a:xfrm>
        </p:grpSpPr>
        <p:pic>
          <p:nvPicPr>
            <p:cNvPr id="25635" name="Picture 4" descr="252img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5" y="856"/>
              <a:ext cx="2470" cy="30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36" name="Rectangle 7"/>
            <p:cNvSpPr>
              <a:spLocks noChangeArrowheads="1"/>
            </p:cNvSpPr>
            <p:nvPr/>
          </p:nvSpPr>
          <p:spPr bwMode="auto">
            <a:xfrm>
              <a:off x="2704" y="3227"/>
              <a:ext cx="2411" cy="6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</p:grp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803775" y="3087688"/>
          <a:ext cx="3700463" cy="1547812"/>
        </p:xfrm>
        <a:graphic>
          <a:graphicData uri="http://schemas.openxmlformats.org/drawingml/2006/table">
            <a:tbl>
              <a:tblPr/>
              <a:tblGrid>
                <a:gridCol w="515938"/>
                <a:gridCol w="1225550"/>
                <a:gridCol w="958850"/>
                <a:gridCol w="1000125"/>
              </a:tblGrid>
              <a:tr h="3657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0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}</a:t>
                      </a: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</a:tr>
              <a:tr h="3657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}</a:t>
                      </a: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BFF"/>
                    </a:solidFill>
                  </a:tcPr>
                </a:tc>
              </a:tr>
              <a:tr h="3657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}</a:t>
                      </a: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}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</a:tr>
            </a:tbl>
          </a:graphicData>
        </a:graphic>
      </p:graphicFrame>
      <p:sp>
        <p:nvSpPr>
          <p:cNvPr id="9" name="AutoShape 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81988" y="4929188"/>
            <a:ext cx="165100" cy="17462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10" name="AutoShape 9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83575" y="5224463"/>
            <a:ext cx="165100" cy="17462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8675" grpId="0" build="p"/>
      <p:bldP spid="9" grpId="0" animBg="1"/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76FC63E-4F06-4947-BB34-2E05E0CF4B1E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2187575" y="231775"/>
            <a:ext cx="4710113" cy="508000"/>
          </a:xfrm>
        </p:spPr>
        <p:txBody>
          <a:bodyPr/>
          <a:lstStyle/>
          <a:p>
            <a:r>
              <a:rPr lang="en-US" altLang="en-US" sz="3600" smtClean="0"/>
              <a:t>DFA Equivalent to NFA-</a:t>
            </a:r>
            <a:r>
              <a:rPr lang="en-US" altLang="en-US" sz="3600" smtClean="0">
                <a:sym typeface="Symbol" pitchFamily="18" charset="2"/>
              </a:rPr>
              <a:t>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765175"/>
            <a:ext cx="8099425" cy="5903913"/>
          </a:xfrm>
        </p:spPr>
        <p:txBody>
          <a:bodyPr/>
          <a:lstStyle/>
          <a:p>
            <a:r>
              <a:rPr lang="en-US" altLang="en-US" sz="2000" u="sng" smtClean="0"/>
              <a:t>Algorithm 5.6.3</a:t>
            </a:r>
            <a:r>
              <a:rPr lang="en-US" altLang="en-US" sz="2000" smtClean="0"/>
              <a:t>.  Construction of DM, a DFA Equivalent to</a:t>
            </a:r>
            <a:r>
              <a:rPr lang="en-US" altLang="en-US" sz="2200" smtClean="0"/>
              <a:t> NFA-</a:t>
            </a:r>
            <a:r>
              <a:rPr lang="en-US" altLang="en-US" sz="2400" smtClean="0">
                <a:sym typeface="Symbol" pitchFamily="18" charset="2"/>
              </a:rPr>
              <a:t></a:t>
            </a:r>
          </a:p>
          <a:p>
            <a:pPr>
              <a:buFont typeface="Monotype Sorts" pitchFamily="2" charset="2"/>
              <a:buNone/>
            </a:pPr>
            <a:r>
              <a:rPr lang="en-US" altLang="en-US" sz="2400" smtClean="0">
                <a:sym typeface="Symbol" pitchFamily="18" charset="2"/>
              </a:rPr>
              <a:t>	</a:t>
            </a:r>
            <a:r>
              <a:rPr lang="en-US" altLang="en-US" sz="2000" smtClean="0">
                <a:sym typeface="Symbol" pitchFamily="18" charset="2"/>
              </a:rPr>
              <a:t>Input: an NFA-</a:t>
            </a:r>
            <a:r>
              <a:rPr lang="en-US" altLang="en-US" sz="2400" smtClean="0">
                <a:sym typeface="Symbol" pitchFamily="18" charset="2"/>
              </a:rPr>
              <a:t> 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r>
              <a:rPr lang="en-US" altLang="en-US" sz="2000" smtClean="0">
                <a:sym typeface="Symbol" pitchFamily="18" charset="2"/>
              </a:rPr>
              <a:t> = </a:t>
            </a:r>
            <a:r>
              <a:rPr lang="en-US" altLang="en-US" sz="2000" smtClean="0"/>
              <a:t>(</a:t>
            </a:r>
            <a:r>
              <a:rPr lang="en-US" altLang="en-US" sz="2000" i="1" smtClean="0"/>
              <a:t>Q</a:t>
            </a:r>
            <a:r>
              <a:rPr lang="en-US" altLang="en-US" sz="2000" smtClean="0"/>
              <a:t>, </a:t>
            </a:r>
            <a:r>
              <a:rPr lang="en-US" altLang="en-US" sz="2000" smtClean="0">
                <a:sym typeface="Symbol" pitchFamily="18" charset="2"/>
              </a:rPr>
              <a:t>, ,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0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F</a:t>
            </a:r>
            <a:r>
              <a:rPr lang="en-US" altLang="en-US" sz="2000" smtClean="0">
                <a:sym typeface="Symbol" pitchFamily="18" charset="2"/>
              </a:rPr>
              <a:t>), input transition function </a:t>
            </a:r>
            <a:r>
              <a:rPr lang="en-US" altLang="en-US" sz="2000" i="1" smtClean="0">
                <a:solidFill>
                  <a:srgbClr val="FF3300"/>
                </a:solidFill>
                <a:sym typeface="Symbol" pitchFamily="18" charset="2"/>
              </a:rPr>
              <a:t>t</a:t>
            </a:r>
            <a:r>
              <a:rPr lang="en-US" altLang="en-US" sz="2000" smtClean="0">
                <a:sym typeface="Symbol" pitchFamily="18" charset="2"/>
              </a:rPr>
              <a:t> of </a:t>
            </a:r>
            <a:r>
              <a:rPr lang="en-US" altLang="en-US" sz="2000" i="1" smtClean="0">
                <a:sym typeface="Symbol" pitchFamily="18" charset="2"/>
              </a:rPr>
              <a:t>M</a:t>
            </a:r>
            <a:endParaRPr lang="en-US" altLang="en-US" sz="2000" smtClean="0">
              <a:sym typeface="Symbol" pitchFamily="18" charset="2"/>
            </a:endParaRP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1.  Initialize </a:t>
            </a:r>
            <a:r>
              <a:rPr lang="en-US" altLang="en-US" sz="2000" i="1" smtClean="0"/>
              <a:t>Q</a:t>
            </a:r>
            <a:r>
              <a:rPr lang="en-US" altLang="en-US" sz="2000" smtClean="0"/>
              <a:t>’ to { </a:t>
            </a:r>
            <a:r>
              <a:rPr lang="en-US" altLang="en-US" sz="2000" b="1" smtClean="0">
                <a:sym typeface="Symbol" pitchFamily="18" charset="2"/>
              </a:rPr>
              <a:t></a:t>
            </a:r>
            <a:r>
              <a:rPr lang="en-US" altLang="en-US" sz="2000" smtClean="0">
                <a:sym typeface="Symbol" pitchFamily="18" charset="2"/>
              </a:rPr>
              <a:t>-closure(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0</a:t>
            </a:r>
            <a:r>
              <a:rPr lang="en-US" altLang="en-US" sz="2000" smtClean="0">
                <a:sym typeface="Symbol" pitchFamily="18" charset="2"/>
              </a:rPr>
              <a:t>) }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  2.  Repeat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2.1.  IF there is a node </a:t>
            </a:r>
            <a:r>
              <a:rPr lang="en-US" altLang="en-US" sz="2000" i="1" smtClean="0">
                <a:sym typeface="Symbol" pitchFamily="18" charset="2"/>
              </a:rPr>
              <a:t>X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/>
              <a:t>Q</a:t>
            </a:r>
            <a:r>
              <a:rPr lang="en-US" altLang="en-US" sz="2000" smtClean="0"/>
              <a:t>’ and a symbol </a:t>
            </a:r>
            <a:r>
              <a:rPr lang="en-US" altLang="en-US" sz="2000" i="1" smtClean="0"/>
              <a:t>a</a:t>
            </a:r>
            <a:r>
              <a:rPr lang="en-US" altLang="en-US" sz="2000" smtClean="0"/>
              <a:t> </a:t>
            </a:r>
            <a:r>
              <a:rPr lang="en-US" altLang="en-US" sz="2000" b="1" smtClean="0">
                <a:sym typeface="Symbol" pitchFamily="18" charset="2"/>
              </a:rPr>
              <a:t></a:t>
            </a:r>
            <a:r>
              <a:rPr lang="en-US" altLang="en-US" sz="2000" smtClean="0">
                <a:sym typeface="Symbol" pitchFamily="18" charset="2"/>
              </a:rPr>
              <a:t>  with no arc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            leaving </a:t>
            </a:r>
            <a:r>
              <a:rPr lang="en-US" altLang="en-US" sz="2000" i="1" smtClean="0">
                <a:sym typeface="Symbol" pitchFamily="18" charset="2"/>
              </a:rPr>
              <a:t>X</a:t>
            </a:r>
            <a:r>
              <a:rPr lang="en-US" altLang="en-US" sz="2000" smtClean="0">
                <a:sym typeface="Symbol" pitchFamily="18" charset="2"/>
              </a:rPr>
              <a:t> labeled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, THEN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             2.1.1.  Let </a:t>
            </a:r>
            <a:r>
              <a:rPr lang="en-US" altLang="en-US" sz="2000" i="1" smtClean="0">
                <a:sym typeface="Symbol" pitchFamily="18" charset="2"/>
              </a:rPr>
              <a:t>Y</a:t>
            </a:r>
            <a:r>
              <a:rPr lang="en-US" altLang="en-US" sz="2000" smtClean="0">
                <a:sym typeface="Symbol" pitchFamily="18" charset="2"/>
              </a:rPr>
              <a:t> = </a:t>
            </a:r>
            <a:r>
              <a:rPr lang="en-US" altLang="en-US" sz="2400" smtClean="0">
                <a:sym typeface="Symbol" pitchFamily="18" charset="2"/>
              </a:rPr>
              <a:t></a:t>
            </a:r>
            <a:r>
              <a:rPr lang="en-US" altLang="en-US" sz="2000" i="1" baseline="-12000" smtClean="0">
                <a:sym typeface="Symbol" pitchFamily="18" charset="2"/>
              </a:rPr>
              <a:t>q</a:t>
            </a:r>
            <a:r>
              <a:rPr lang="en-US" altLang="en-US" sz="2000" i="1" baseline="-32000" smtClean="0">
                <a:sym typeface="Symbol" pitchFamily="18" charset="2"/>
              </a:rPr>
              <a:t>i</a:t>
            </a:r>
            <a:r>
              <a:rPr lang="en-US" altLang="en-US" sz="2000" baseline="-18000" smtClean="0">
                <a:sym typeface="Symbol" pitchFamily="18" charset="2"/>
              </a:rPr>
              <a:t> </a:t>
            </a:r>
            <a:r>
              <a:rPr lang="en-US" altLang="en-US" sz="2000" b="1" baseline="-18000" smtClean="0">
                <a:sym typeface="Symbol" pitchFamily="18" charset="2"/>
              </a:rPr>
              <a:t></a:t>
            </a:r>
            <a:r>
              <a:rPr lang="en-US" altLang="en-US" sz="2000" baseline="-18000" smtClean="0">
                <a:sym typeface="Symbol" pitchFamily="18" charset="2"/>
              </a:rPr>
              <a:t> </a:t>
            </a:r>
            <a:r>
              <a:rPr lang="en-US" altLang="en-US" sz="2000" i="1" baseline="-18000" smtClean="0">
                <a:sym typeface="Symbol" pitchFamily="18" charset="2"/>
              </a:rPr>
              <a:t>X  </a:t>
            </a:r>
            <a:r>
              <a:rPr lang="en-US" altLang="en-US" sz="2000" i="1" smtClean="0">
                <a:sym typeface="Symbol" pitchFamily="18" charset="2"/>
              </a:rPr>
              <a:t>t</a:t>
            </a:r>
            <a:r>
              <a:rPr lang="en-US" altLang="en-US" sz="2000" smtClean="0">
                <a:sym typeface="Symbol" pitchFamily="18" charset="2"/>
              </a:rPr>
              <a:t>(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i="1" baseline="-25000" smtClean="0">
                <a:sym typeface="Symbol" pitchFamily="18" charset="2"/>
              </a:rPr>
              <a:t>i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a</a:t>
            </a:r>
            <a:r>
              <a:rPr lang="en-US" altLang="en-US" sz="2000" smtClean="0">
                <a:sym typeface="Symbol" pitchFamily="18" charset="2"/>
              </a:rPr>
              <a:t>)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  	             2.1.2.  IF </a:t>
            </a:r>
            <a:r>
              <a:rPr lang="en-US" altLang="en-US" sz="2000" i="1" smtClean="0">
                <a:sym typeface="Symbol" pitchFamily="18" charset="2"/>
              </a:rPr>
              <a:t>Y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b="1" smtClean="0">
                <a:sym typeface="Symbol" pitchFamily="18" charset="2"/>
              </a:rPr>
              <a:t>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’, THEN set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’ =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smtClean="0">
                <a:sym typeface="Symbol" pitchFamily="18" charset="2"/>
              </a:rPr>
              <a:t>’ </a:t>
            </a:r>
            <a:r>
              <a:rPr lang="en-US" altLang="en-US" sz="2000" b="1" smtClean="0">
                <a:sym typeface="Symbol" pitchFamily="18" charset="2"/>
              </a:rPr>
              <a:t></a:t>
            </a:r>
            <a:r>
              <a:rPr lang="en-US" altLang="en-US" sz="2000" smtClean="0">
                <a:sym typeface="Symbol" pitchFamily="18" charset="2"/>
              </a:rPr>
              <a:t> { </a:t>
            </a:r>
            <a:r>
              <a:rPr lang="en-US" altLang="en-US" sz="2000" i="1" smtClean="0">
                <a:sym typeface="Symbol" pitchFamily="18" charset="2"/>
              </a:rPr>
              <a:t>Y</a:t>
            </a:r>
            <a:r>
              <a:rPr lang="en-US" altLang="en-US" sz="2000" smtClean="0">
                <a:sym typeface="Symbol" pitchFamily="18" charset="2"/>
              </a:rPr>
              <a:t> }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             2.1.3.  Add an arc from </a:t>
            </a:r>
            <a:r>
              <a:rPr lang="en-US" altLang="en-US" sz="2000" i="1" smtClean="0">
                <a:sym typeface="Symbol" pitchFamily="18" charset="2"/>
              </a:rPr>
              <a:t>X</a:t>
            </a:r>
            <a:r>
              <a:rPr lang="en-US" altLang="en-US" sz="2000" smtClean="0">
                <a:sym typeface="Symbol" pitchFamily="18" charset="2"/>
              </a:rPr>
              <a:t> to </a:t>
            </a:r>
            <a:r>
              <a:rPr lang="en-US" altLang="en-US" sz="2000" i="1" smtClean="0">
                <a:sym typeface="Symbol" pitchFamily="18" charset="2"/>
              </a:rPr>
              <a:t>Y</a:t>
            </a:r>
            <a:r>
              <a:rPr lang="en-US" altLang="en-US" sz="2000" smtClean="0">
                <a:sym typeface="Symbol" pitchFamily="18" charset="2"/>
              </a:rPr>
              <a:t> labeled </a:t>
            </a:r>
            <a:r>
              <a:rPr lang="en-US" altLang="en-US" sz="2000" i="1" smtClean="0">
                <a:sym typeface="Symbol" pitchFamily="18" charset="2"/>
              </a:rPr>
              <a:t>a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        ELSE  </a:t>
            </a:r>
            <a:r>
              <a:rPr lang="en-US" altLang="en-US" sz="2000" i="1" smtClean="0">
                <a:sym typeface="Symbol" pitchFamily="18" charset="2"/>
              </a:rPr>
              <a:t>done</a:t>
            </a:r>
            <a:r>
              <a:rPr lang="en-US" altLang="en-US" sz="2000" smtClean="0">
                <a:sym typeface="Symbol" pitchFamily="18" charset="2"/>
              </a:rPr>
              <a:t> := </a:t>
            </a:r>
            <a:r>
              <a:rPr lang="en-US" altLang="en-US" sz="2000" smtClean="0">
                <a:solidFill>
                  <a:schemeClr val="tx2"/>
                </a:solidFill>
                <a:sym typeface="Symbol" pitchFamily="18" charset="2"/>
              </a:rPr>
              <a:t>true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UNTIL </a:t>
            </a:r>
            <a:r>
              <a:rPr lang="en-US" altLang="en-US" sz="2000" i="1" smtClean="0">
                <a:sym typeface="Symbol" pitchFamily="18" charset="2"/>
              </a:rPr>
              <a:t>done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3.  the set of accepting states of DM is </a:t>
            </a:r>
          </a:p>
          <a:p>
            <a:pPr>
              <a:spcBef>
                <a:spcPct val="45000"/>
              </a:spcBef>
              <a:buFont typeface="Monotype Sorts" pitchFamily="2" charset="2"/>
              <a:buNone/>
            </a:pPr>
            <a:r>
              <a:rPr lang="en-US" altLang="en-US" sz="2000" i="1" smtClean="0">
                <a:sym typeface="Symbol" pitchFamily="18" charset="2"/>
              </a:rPr>
              <a:t>			F</a:t>
            </a:r>
            <a:r>
              <a:rPr lang="en-US" altLang="en-US" sz="2000" smtClean="0">
                <a:sym typeface="Symbol" pitchFamily="18" charset="2"/>
              </a:rPr>
              <a:t>’ = { </a:t>
            </a:r>
            <a:r>
              <a:rPr lang="en-US" altLang="en-US" sz="2000" i="1" smtClean="0">
                <a:sym typeface="Symbol" pitchFamily="18" charset="2"/>
              </a:rPr>
              <a:t>X</a:t>
            </a:r>
            <a:r>
              <a:rPr lang="en-US" altLang="en-US" sz="2000" smtClean="0">
                <a:sym typeface="Symbol" pitchFamily="18" charset="2"/>
              </a:rPr>
              <a:t> </a:t>
            </a:r>
            <a:r>
              <a:rPr lang="en-US" altLang="en-US" sz="2200" smtClean="0">
                <a:sym typeface="Symbol" pitchFamily="18" charset="2"/>
              </a:rPr>
              <a:t>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smtClean="0">
                <a:sym typeface="Symbol" pitchFamily="18" charset="2"/>
              </a:rPr>
              <a:t>’ | </a:t>
            </a:r>
            <a:r>
              <a:rPr lang="en-US" altLang="en-US" sz="2200" i="1" smtClean="0">
                <a:sym typeface="Symbol" pitchFamily="18" charset="2"/>
              </a:rPr>
              <a:t>X </a:t>
            </a:r>
            <a:r>
              <a:rPr lang="en-US" altLang="en-US" sz="2200" smtClean="0">
                <a:sym typeface="Symbol" pitchFamily="18" charset="2"/>
              </a:rPr>
              <a:t>contains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i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b="1" smtClean="0">
                <a:sym typeface="Symbol" pitchFamily="18" charset="2"/>
              </a:rPr>
              <a:t></a:t>
            </a:r>
            <a:r>
              <a:rPr lang="en-US" altLang="en-US" sz="2200" smtClean="0">
                <a:sym typeface="Symbol" pitchFamily="18" charset="2"/>
              </a:rPr>
              <a:t> </a:t>
            </a:r>
            <a:r>
              <a:rPr lang="en-US" altLang="en-US" sz="2200" i="1" smtClean="0">
                <a:sym typeface="Symbol" pitchFamily="18" charset="2"/>
              </a:rPr>
              <a:t>F</a:t>
            </a:r>
            <a:r>
              <a:rPr lang="en-US" altLang="en-US" sz="2200" smtClean="0">
                <a:sym typeface="Symbol" pitchFamily="18" charset="2"/>
              </a:rPr>
              <a:t> }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6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66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66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66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66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66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66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66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526A90-9D60-49D2-BDCF-33FDEF042385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65325" y="239713"/>
            <a:ext cx="5219700" cy="536575"/>
          </a:xfrm>
        </p:spPr>
        <p:txBody>
          <a:bodyPr/>
          <a:lstStyle/>
          <a:p>
            <a:r>
              <a:rPr lang="en-US" altLang="en-US" sz="3600" smtClean="0"/>
              <a:t>Removing Non-determinism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876300"/>
            <a:ext cx="7696200" cy="59118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200" u="sng" smtClean="0"/>
              <a:t>Example</a:t>
            </a:r>
            <a:r>
              <a:rPr lang="en-US" altLang="en-US" sz="2200" smtClean="0"/>
              <a:t>. Consider the </a:t>
            </a:r>
            <a:r>
              <a:rPr lang="en-US" altLang="en-US" sz="2200" i="1" smtClean="0">
                <a:solidFill>
                  <a:srgbClr val="FF0000"/>
                </a:solidFill>
              </a:rPr>
              <a:t>t</a:t>
            </a:r>
            <a:r>
              <a:rPr lang="en-US" altLang="en-US" sz="2200" smtClean="0"/>
              <a:t>-transition table for Example 5.6.1</a:t>
            </a:r>
          </a:p>
          <a:p>
            <a:pPr>
              <a:lnSpc>
                <a:spcPct val="90000"/>
              </a:lnSpc>
            </a:pPr>
            <a:endParaRPr lang="en-US" altLang="en-US" sz="2200" smtClean="0"/>
          </a:p>
          <a:p>
            <a:pPr>
              <a:lnSpc>
                <a:spcPct val="90000"/>
              </a:lnSpc>
            </a:pPr>
            <a:endParaRPr lang="en-US" altLang="en-US" sz="2200" smtClean="0"/>
          </a:p>
          <a:p>
            <a:pPr>
              <a:lnSpc>
                <a:spcPct val="90000"/>
              </a:lnSpc>
            </a:pPr>
            <a:endParaRPr lang="en-US" altLang="en-US" sz="2400" smtClean="0"/>
          </a:p>
          <a:p>
            <a:pPr>
              <a:lnSpc>
                <a:spcPct val="90000"/>
              </a:lnSpc>
              <a:spcBef>
                <a:spcPct val="12500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         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		       ’</a:t>
            </a:r>
            <a:r>
              <a:rPr lang="en-US" altLang="en-US" sz="2000" smtClean="0"/>
              <a:t>                          </a:t>
            </a:r>
            <a:r>
              <a:rPr lang="en-US" altLang="en-US" sz="2000" i="1" smtClean="0"/>
              <a:t>a </a:t>
            </a:r>
            <a:r>
              <a:rPr lang="en-US" altLang="en-US" sz="2000" smtClean="0"/>
              <a:t>                    </a:t>
            </a:r>
            <a:r>
              <a:rPr lang="en-US" altLang="en-US" sz="2000" i="1" smtClean="0"/>
              <a:t>b</a:t>
            </a:r>
            <a:r>
              <a:rPr lang="en-US" altLang="en-US" sz="2000" smtClean="0"/>
              <a:t>                  </a:t>
            </a:r>
            <a:r>
              <a:rPr lang="en-US" altLang="en-US" sz="2000" i="1" smtClean="0"/>
              <a:t>c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smtClean="0"/>
              <a:t>                   {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0</a:t>
            </a:r>
            <a:r>
              <a:rPr lang="en-US" altLang="en-US" sz="2000" smtClean="0"/>
              <a:t>}                  {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0</a:t>
            </a:r>
            <a:r>
              <a:rPr lang="en-US" altLang="en-US" sz="2000" smtClean="0"/>
              <a:t>, 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, 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}             </a:t>
            </a:r>
            <a:r>
              <a:rPr lang="en-US" altLang="en-US" sz="2000" smtClean="0">
                <a:sym typeface="Symbol" pitchFamily="18" charset="2"/>
              </a:rPr>
              <a:t>                  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{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0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}*                 </a:t>
            </a:r>
            <a:r>
              <a:rPr lang="en-US" altLang="en-US" sz="2000" smtClean="0"/>
              <a:t>{q</a:t>
            </a:r>
            <a:r>
              <a:rPr lang="en-US" altLang="en-US" sz="2000" baseline="-25000" smtClean="0"/>
              <a:t>0</a:t>
            </a:r>
            <a:r>
              <a:rPr lang="en-US" altLang="en-US" sz="2000" smtClean="0"/>
              <a:t>, 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, 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}            {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}           {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, 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2</a:t>
            </a:r>
            <a:r>
              <a:rPr lang="en-US" altLang="en-US" sz="2000" smtClean="0"/>
              <a:t>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smtClean="0"/>
              <a:t>                   {</a:t>
            </a:r>
            <a:r>
              <a:rPr lang="en-US" altLang="en-US" sz="2000" i="1" smtClean="0"/>
              <a:t>q</a:t>
            </a:r>
            <a:r>
              <a:rPr lang="en-US" altLang="en-US" sz="2000" baseline="-25000" smtClean="0"/>
              <a:t>1</a:t>
            </a:r>
            <a:r>
              <a:rPr lang="en-US" altLang="en-US" sz="2000" smtClean="0"/>
              <a:t>}*                        </a:t>
            </a:r>
            <a:r>
              <a:rPr lang="en-US" altLang="en-US" sz="2000" smtClean="0">
                <a:sym typeface="Symbol" pitchFamily="18" charset="2"/>
              </a:rPr>
              <a:t>                   {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}                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  {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}*                                           {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}           {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1</a:t>
            </a:r>
            <a:r>
              <a:rPr lang="en-US" altLang="en-US" sz="2000" smtClean="0">
                <a:sym typeface="Symbol" pitchFamily="18" charset="2"/>
              </a:rPr>
              <a:t>, </a:t>
            </a:r>
            <a:r>
              <a:rPr lang="en-US" altLang="en-US" sz="2000" i="1" smtClean="0">
                <a:sym typeface="Symbol" pitchFamily="18" charset="2"/>
              </a:rPr>
              <a:t>q</a:t>
            </a:r>
            <a:r>
              <a:rPr lang="en-US" altLang="en-US" sz="2000" baseline="-25000" smtClean="0">
                <a:sym typeface="Symbol" pitchFamily="18" charset="2"/>
              </a:rPr>
              <a:t>2</a:t>
            </a:r>
            <a:r>
              <a:rPr lang="en-US" altLang="en-US" sz="2000" smtClean="0">
                <a:sym typeface="Symbol" pitchFamily="18" charset="2"/>
              </a:rPr>
              <a:t>}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000" smtClean="0">
                <a:sym typeface="Symbol" pitchFamily="18" charset="2"/>
              </a:rPr>
              <a:t>                                                                                       </a:t>
            </a:r>
            <a:r>
              <a:rPr lang="en-US" altLang="en-US" sz="2000" smtClean="0"/>
              <a:t> </a:t>
            </a:r>
          </a:p>
          <a:p>
            <a:pPr>
              <a:lnSpc>
                <a:spcPct val="90000"/>
              </a:lnSpc>
              <a:spcBef>
                <a:spcPts val="3000"/>
              </a:spcBef>
            </a:pPr>
            <a:r>
              <a:rPr lang="en-US" altLang="en-US" sz="2200" u="sng" smtClean="0"/>
              <a:t>Theorem 5.6.4</a:t>
            </a:r>
            <a:r>
              <a:rPr lang="en-US" altLang="en-US" sz="2200" smtClean="0"/>
              <a:t>. Let </a:t>
            </a:r>
            <a:r>
              <a:rPr lang="en-US" altLang="en-US" sz="2200" i="1" smtClean="0"/>
              <a:t>w</a:t>
            </a:r>
            <a:r>
              <a:rPr lang="en-US" altLang="en-US" sz="2200" smtClean="0"/>
              <a:t> </a:t>
            </a:r>
            <a:r>
              <a:rPr lang="en-US" altLang="en-US" sz="2200" smtClean="0">
                <a:sym typeface="Symbol" pitchFamily="18" charset="2"/>
              </a:rPr>
              <a:t> * and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w</a:t>
            </a:r>
            <a:r>
              <a:rPr lang="en-US" altLang="en-US" sz="2200" smtClean="0">
                <a:sym typeface="Symbol" pitchFamily="18" charset="2"/>
              </a:rPr>
              <a:t> = {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w</a:t>
            </a:r>
            <a:r>
              <a:rPr lang="en-US" altLang="en-US" sz="2200" baseline="-50000" smtClean="0">
                <a:sym typeface="Symbol" pitchFamily="18" charset="2"/>
              </a:rPr>
              <a:t>1</a:t>
            </a:r>
            <a:r>
              <a:rPr lang="en-US" altLang="en-US" sz="2200" smtClean="0">
                <a:sym typeface="Symbol" pitchFamily="18" charset="2"/>
              </a:rPr>
              <a:t>, …,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w</a:t>
            </a:r>
            <a:r>
              <a:rPr lang="en-US" altLang="en-US" sz="2200" i="1" baseline="-50000" smtClean="0">
                <a:sym typeface="Symbol" pitchFamily="18" charset="2"/>
              </a:rPr>
              <a:t>j </a:t>
            </a:r>
            <a:r>
              <a:rPr lang="en-US" altLang="en-US" sz="2200" smtClean="0">
                <a:sym typeface="Symbol" pitchFamily="18" charset="2"/>
              </a:rPr>
              <a:t>} be the 	set of states entered upon the completion of the 	processing of the string </a:t>
            </a:r>
            <a:r>
              <a:rPr lang="en-US" altLang="en-US" sz="2200" i="1" smtClean="0">
                <a:sym typeface="Symbol" pitchFamily="18" charset="2"/>
              </a:rPr>
              <a:t>w</a:t>
            </a:r>
            <a:r>
              <a:rPr lang="en-US" altLang="en-US" sz="2200" smtClean="0">
                <a:sym typeface="Symbol" pitchFamily="18" charset="2"/>
              </a:rPr>
              <a:t> in </a:t>
            </a:r>
            <a:r>
              <a:rPr lang="en-US" altLang="en-US" sz="2200" i="1" smtClean="0">
                <a:sym typeface="Symbol" pitchFamily="18" charset="2"/>
              </a:rPr>
              <a:t>M</a:t>
            </a:r>
            <a:r>
              <a:rPr lang="en-US" altLang="en-US" sz="2200" smtClean="0">
                <a:sym typeface="Symbol" pitchFamily="18" charset="2"/>
              </a:rPr>
              <a:t>.  Processing </a:t>
            </a:r>
            <a:r>
              <a:rPr lang="en-US" altLang="en-US" sz="2200" i="1" smtClean="0">
                <a:sym typeface="Symbol" pitchFamily="18" charset="2"/>
              </a:rPr>
              <a:t>w</a:t>
            </a:r>
            <a:r>
              <a:rPr lang="en-US" altLang="en-US" sz="2200" smtClean="0">
                <a:sym typeface="Symbol" pitchFamily="18" charset="2"/>
              </a:rPr>
              <a:t> in DM 	terminates in state </a:t>
            </a:r>
            <a:r>
              <a:rPr lang="en-US" altLang="en-US" sz="2200" i="1" smtClean="0">
                <a:sym typeface="Symbol" pitchFamily="18" charset="2"/>
              </a:rPr>
              <a:t>Q</a:t>
            </a:r>
            <a:r>
              <a:rPr lang="en-US" altLang="en-US" sz="2200" i="1" baseline="-25000" smtClean="0">
                <a:sym typeface="Symbol" pitchFamily="18" charset="2"/>
              </a:rPr>
              <a:t>w</a:t>
            </a:r>
            <a:r>
              <a:rPr lang="en-US" altLang="en-US" sz="2200" smtClean="0">
                <a:sym typeface="Symbol" pitchFamily="18" charset="2"/>
              </a:rPr>
              <a:t>. (Prove b</a:t>
            </a:r>
            <a:r>
              <a:rPr lang="en-US" altLang="en-US" sz="2200" smtClean="0"/>
              <a:t>y induction on |</a:t>
            </a:r>
            <a:r>
              <a:rPr lang="en-US" altLang="en-US" sz="2200" i="1" smtClean="0"/>
              <a:t>w</a:t>
            </a:r>
            <a:r>
              <a:rPr lang="en-US" altLang="en-US" sz="2200" smtClean="0"/>
              <a:t>|.)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03350" y="3013075"/>
            <a:ext cx="6737350" cy="2089150"/>
            <a:chOff x="884" y="1253"/>
            <a:chExt cx="4244" cy="1316"/>
          </a:xfrm>
        </p:grpSpPr>
        <p:sp>
          <p:nvSpPr>
            <p:cNvPr id="27682" name="Line 4"/>
            <p:cNvSpPr>
              <a:spLocks noChangeShapeType="1"/>
            </p:cNvSpPr>
            <p:nvPr/>
          </p:nvSpPr>
          <p:spPr bwMode="auto">
            <a:xfrm>
              <a:off x="884" y="1457"/>
              <a:ext cx="424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3" name="Line 5"/>
            <p:cNvSpPr>
              <a:spLocks noChangeShapeType="1"/>
            </p:cNvSpPr>
            <p:nvPr/>
          </p:nvSpPr>
          <p:spPr bwMode="auto">
            <a:xfrm flipH="1">
              <a:off x="2109" y="1253"/>
              <a:ext cx="0" cy="131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4" name="Line 9"/>
            <p:cNvSpPr>
              <a:spLocks noChangeShapeType="1"/>
            </p:cNvSpPr>
            <p:nvPr/>
          </p:nvSpPr>
          <p:spPr bwMode="auto">
            <a:xfrm flipV="1">
              <a:off x="884" y="2546"/>
              <a:ext cx="4241" cy="2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5" name="Line 10"/>
            <p:cNvSpPr>
              <a:spLocks noChangeShapeType="1"/>
            </p:cNvSpPr>
            <p:nvPr/>
          </p:nvSpPr>
          <p:spPr bwMode="auto">
            <a:xfrm flipH="1">
              <a:off x="884" y="1253"/>
              <a:ext cx="0" cy="131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6" name="Line 11"/>
            <p:cNvSpPr>
              <a:spLocks noChangeShapeType="1"/>
            </p:cNvSpPr>
            <p:nvPr/>
          </p:nvSpPr>
          <p:spPr bwMode="auto">
            <a:xfrm flipH="1">
              <a:off x="5125" y="1253"/>
              <a:ext cx="3" cy="1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7" name="Line 12"/>
            <p:cNvSpPr>
              <a:spLocks noChangeShapeType="1"/>
            </p:cNvSpPr>
            <p:nvPr/>
          </p:nvSpPr>
          <p:spPr bwMode="auto">
            <a:xfrm>
              <a:off x="884" y="1253"/>
              <a:ext cx="424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8" name="Line 13"/>
            <p:cNvSpPr>
              <a:spLocks noChangeShapeType="1"/>
            </p:cNvSpPr>
            <p:nvPr/>
          </p:nvSpPr>
          <p:spPr bwMode="auto">
            <a:xfrm>
              <a:off x="884" y="1684"/>
              <a:ext cx="42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9" name="Line 14"/>
            <p:cNvSpPr>
              <a:spLocks noChangeShapeType="1"/>
            </p:cNvSpPr>
            <p:nvPr/>
          </p:nvSpPr>
          <p:spPr bwMode="auto">
            <a:xfrm>
              <a:off x="884" y="1911"/>
              <a:ext cx="42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0" name="Line 15"/>
            <p:cNvSpPr>
              <a:spLocks noChangeShapeType="1"/>
            </p:cNvSpPr>
            <p:nvPr/>
          </p:nvSpPr>
          <p:spPr bwMode="auto">
            <a:xfrm>
              <a:off x="884" y="2115"/>
              <a:ext cx="42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1" name="Line 16"/>
            <p:cNvSpPr>
              <a:spLocks noChangeShapeType="1"/>
            </p:cNvSpPr>
            <p:nvPr/>
          </p:nvSpPr>
          <p:spPr bwMode="auto">
            <a:xfrm>
              <a:off x="884" y="2319"/>
              <a:ext cx="42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AutoShape 41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10563" y="4854575"/>
            <a:ext cx="192087" cy="2111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2762250" y="1322388"/>
          <a:ext cx="3700463" cy="1547812"/>
        </p:xfrm>
        <a:graphic>
          <a:graphicData uri="http://schemas.openxmlformats.org/drawingml/2006/table">
            <a:tbl>
              <a:tblPr/>
              <a:tblGrid>
                <a:gridCol w="515938"/>
                <a:gridCol w="1225550"/>
                <a:gridCol w="958850"/>
                <a:gridCol w="1000125"/>
              </a:tblGrid>
              <a:tr h="3657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0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0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}</a:t>
                      </a: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</a:tr>
              <a:tr h="3657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}</a:t>
                      </a: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BFF"/>
                    </a:solidFill>
                  </a:tcPr>
                </a:tc>
              </a:tr>
              <a:tr h="3657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}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</a:t>
                      </a:r>
                      <a:r>
                        <a:rPr kumimoji="0" lang="en-US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}</a:t>
                      </a:r>
                      <a:endParaRPr kumimoji="0" lang="en-US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{ 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,</a:t>
                      </a:r>
                      <a:r>
                        <a:rPr kumimoji="0" lang="en-US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 }</a:t>
                      </a:r>
                      <a:endParaRPr kumimoji="0" lang="en-US" sz="1800" b="0" i="0" u="none" strike="noStrike" cap="none" normalizeH="0" baseline="-2500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8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  <p:bldP spid="1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A130FE-40E6-47E3-B9C3-77E33383F1C6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93688"/>
            <a:ext cx="7162800" cy="650875"/>
          </a:xfrm>
        </p:spPr>
        <p:txBody>
          <a:bodyPr/>
          <a:lstStyle/>
          <a:p>
            <a:r>
              <a:rPr lang="en-US" altLang="en-US" sz="4000" smtClean="0"/>
              <a:t>Determinism and Non-determinism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9125" y="1120775"/>
            <a:ext cx="8001000" cy="4716463"/>
          </a:xfrm>
        </p:spPr>
        <p:txBody>
          <a:bodyPr/>
          <a:lstStyle/>
          <a:p>
            <a:r>
              <a:rPr lang="en-US" altLang="en-US" sz="2400" u="sng" smtClean="0"/>
              <a:t>Corollary 5.6.5</a:t>
            </a:r>
            <a:r>
              <a:rPr lang="en-US" altLang="en-US" sz="2400" smtClean="0"/>
              <a:t>. The finite automata 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 and </a:t>
            </a:r>
            <a:r>
              <a:rPr lang="en-US" altLang="en-US" sz="2400" i="1" smtClean="0"/>
              <a:t>DM</a:t>
            </a:r>
            <a:r>
              <a:rPr lang="en-US" altLang="en-US" sz="2400" smtClean="0"/>
              <a:t> (as 	shown in Algorithm 5.6.3) are </a:t>
            </a:r>
            <a:r>
              <a:rPr lang="en-US" altLang="en-US" sz="2400" smtClean="0">
                <a:sym typeface="Symbol" pitchFamily="18" charset="2"/>
              </a:rPr>
              <a:t>.</a:t>
            </a:r>
            <a:endParaRPr lang="en-US" altLang="en-US" sz="2400" smtClean="0"/>
          </a:p>
          <a:p>
            <a:pPr>
              <a:spcBef>
                <a:spcPct val="75000"/>
              </a:spcBef>
            </a:pPr>
            <a:r>
              <a:rPr lang="en-US" altLang="en-US" sz="2400" u="sng" smtClean="0"/>
              <a:t>Example 5.6.2</a:t>
            </a:r>
            <a:r>
              <a:rPr lang="en-US" altLang="en-US" sz="2400" smtClean="0"/>
              <a:t> and </a:t>
            </a:r>
            <a:r>
              <a:rPr lang="en-US" altLang="en-US" sz="2400" u="sng" smtClean="0"/>
              <a:t>Example 5.6.3</a:t>
            </a:r>
            <a:r>
              <a:rPr lang="en-US" altLang="en-US" sz="2400" smtClean="0"/>
              <a:t> show NFA </a:t>
            </a:r>
            <a:r>
              <a:rPr lang="en-US" altLang="en-US" sz="2400" smtClean="0">
                <a:sym typeface="Symbol" pitchFamily="18" charset="2"/>
              </a:rPr>
              <a:t> DFA</a:t>
            </a:r>
          </a:p>
          <a:p>
            <a:pPr>
              <a:spcBef>
                <a:spcPct val="75000"/>
              </a:spcBef>
            </a:pPr>
            <a:r>
              <a:rPr lang="en-US" altLang="en-US" sz="2400" smtClean="0"/>
              <a:t>(Transformation) Relationships between the classes of 	finite automata:</a:t>
            </a:r>
          </a:p>
          <a:p>
            <a:pPr>
              <a:spcBef>
                <a:spcPct val="85000"/>
              </a:spcBef>
              <a:buFont typeface="Monotype Sorts" pitchFamily="2" charset="2"/>
              <a:buNone/>
            </a:pPr>
            <a:r>
              <a:rPr lang="en-US" altLang="en-US" smtClean="0"/>
              <a:t>                          </a:t>
            </a:r>
            <a:r>
              <a:rPr lang="en-US" altLang="en-US" sz="2200" smtClean="0"/>
              <a:t>DFA         </a:t>
            </a:r>
            <a:r>
              <a:rPr lang="en-US" altLang="en-US" sz="2200" smtClean="0">
                <a:sym typeface="Symbol" pitchFamily="18" charset="2"/>
              </a:rPr>
              <a:t>         NFA-</a:t>
            </a:r>
          </a:p>
          <a:p>
            <a:pPr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                                                       </a:t>
            </a:r>
          </a:p>
          <a:p>
            <a:pPr>
              <a:buFont typeface="Monotype Sorts" pitchFamily="2" charset="2"/>
              <a:buNone/>
            </a:pPr>
            <a:r>
              <a:rPr lang="en-US" altLang="en-US" sz="2200" smtClean="0">
                <a:sym typeface="Symbol" pitchFamily="18" charset="2"/>
              </a:rPr>
              <a:t>                                                NFA</a:t>
            </a:r>
            <a:endParaRPr lang="en-US" alt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6B56339-0616-4BA3-9386-B84D8096CEA8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2806700" y="261938"/>
            <a:ext cx="3505200" cy="533400"/>
          </a:xfrm>
        </p:spPr>
        <p:txBody>
          <a:bodyPr/>
          <a:lstStyle/>
          <a:p>
            <a:r>
              <a:rPr lang="en-US" altLang="en-US" sz="4000" smtClean="0"/>
              <a:t>Lexical Analyzer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836613"/>
            <a:ext cx="7993063" cy="5616575"/>
          </a:xfrm>
        </p:spPr>
        <p:txBody>
          <a:bodyPr/>
          <a:lstStyle/>
          <a:p>
            <a:r>
              <a:rPr lang="en-US" altLang="en-US" sz="2400" dirty="0" smtClean="0"/>
              <a:t>Recognizes occurrences of (valid/acceptable) strings 	concisely</a:t>
            </a:r>
          </a:p>
          <a:p>
            <a:pPr>
              <a:spcBef>
                <a:spcPct val="75000"/>
              </a:spcBef>
            </a:pPr>
            <a:r>
              <a:rPr lang="en-US" altLang="en-US" sz="2400" dirty="0" smtClean="0"/>
              <a:t>Use a (</a:t>
            </a:r>
            <a:r>
              <a:rPr lang="en-US" altLang="en-US" sz="2400" u="sng" dirty="0" smtClean="0"/>
              <a:t>state</a:t>
            </a:r>
            <a:r>
              <a:rPr lang="en-US" altLang="en-US" sz="2400" dirty="0" smtClean="0"/>
              <a:t>) </a:t>
            </a:r>
            <a:r>
              <a:rPr lang="en-US" altLang="en-US" sz="2400" u="sng" dirty="0" smtClean="0"/>
              <a:t>transition</a:t>
            </a:r>
            <a:r>
              <a:rPr lang="en-US" altLang="en-US" sz="2400" dirty="0" smtClean="0"/>
              <a:t> </a:t>
            </a:r>
            <a:r>
              <a:rPr lang="en-US" altLang="en-US" sz="2400" u="sng" dirty="0" smtClean="0"/>
              <a:t>diagram</a:t>
            </a:r>
            <a:r>
              <a:rPr lang="en-US" altLang="en-US" sz="2400" dirty="0" smtClean="0"/>
              <a:t> for producing lexical 	analysis routines, e.g., Figure 1 (next page)</a:t>
            </a:r>
          </a:p>
          <a:p>
            <a:pPr>
              <a:spcBef>
                <a:spcPct val="75000"/>
              </a:spcBef>
            </a:pPr>
            <a:r>
              <a:rPr lang="en-US" altLang="en-US" sz="2400" dirty="0" smtClean="0"/>
              <a:t>Use a </a:t>
            </a:r>
            <a:r>
              <a:rPr lang="en-US" altLang="en-US" sz="2400" u="sng" dirty="0" smtClean="0"/>
              <a:t>transition</a:t>
            </a:r>
            <a:r>
              <a:rPr lang="en-US" altLang="en-US" sz="2400" dirty="0" smtClean="0"/>
              <a:t> </a:t>
            </a:r>
            <a:r>
              <a:rPr lang="en-US" altLang="en-US" sz="2400" u="sng" dirty="0" smtClean="0"/>
              <a:t>table</a:t>
            </a:r>
            <a:r>
              <a:rPr lang="en-US" altLang="en-US" sz="2400" dirty="0" smtClean="0"/>
              <a:t> whose entries provide a 	summary of a corresponding transition diagram, 	which consists of rows (representing </a:t>
            </a:r>
            <a:r>
              <a:rPr lang="en-US" altLang="en-US" sz="2400" i="1" dirty="0" smtClean="0"/>
              <a:t>states</a:t>
            </a:r>
            <a:r>
              <a:rPr lang="en-US" altLang="en-US" sz="2400" dirty="0" smtClean="0"/>
              <a:t>), 	columns (representing symbols) and EOS 	(</a:t>
            </a:r>
            <a:r>
              <a:rPr lang="en-US" altLang="en-US" sz="2400" dirty="0" err="1" smtClean="0"/>
              <a:t>End_of_string</a:t>
            </a:r>
            <a:r>
              <a:rPr lang="en-US" altLang="en-US" sz="2400" dirty="0" smtClean="0"/>
              <a:t>)</a:t>
            </a:r>
          </a:p>
          <a:p>
            <a:pPr lvl="1">
              <a:spcBef>
                <a:spcPct val="75000"/>
              </a:spcBef>
              <a:buSzPct val="55000"/>
              <a:buFont typeface="Wingdings" pitchFamily="2" charset="2"/>
              <a:buChar char="Ø"/>
            </a:pPr>
            <a:r>
              <a:rPr lang="en-US" altLang="en-US" sz="2200" dirty="0" smtClean="0"/>
              <a:t>Entries of a transition table contain the values “accept”, 	    “error”, next states. e.g., Figure 3</a:t>
            </a:r>
          </a:p>
          <a:p>
            <a:pPr>
              <a:spcBef>
                <a:spcPct val="75000"/>
              </a:spcBef>
            </a:pPr>
            <a:r>
              <a:rPr lang="en-US" altLang="en-US" sz="2400" dirty="0" smtClean="0"/>
              <a:t>Can be </a:t>
            </a:r>
            <a:r>
              <a:rPr lang="en-US" altLang="en-US" sz="2400" dirty="0" smtClean="0"/>
              <a:t>encoded </a:t>
            </a:r>
            <a:r>
              <a:rPr lang="en-US" altLang="en-US" sz="2400" dirty="0" smtClean="0"/>
              <a:t>in a </a:t>
            </a:r>
            <a:r>
              <a:rPr lang="en-US" altLang="en-US" sz="2400" u="sng" dirty="0" smtClean="0"/>
              <a:t>program</a:t>
            </a:r>
            <a:r>
              <a:rPr lang="en-US" altLang="en-US" sz="2400" dirty="0" smtClean="0"/>
              <a:t> </a:t>
            </a:r>
            <a:r>
              <a:rPr lang="en-US" altLang="en-US" sz="2400" u="sng" dirty="0" smtClean="0"/>
              <a:t>segment</a:t>
            </a:r>
            <a:r>
              <a:rPr lang="en-US" altLang="en-US" sz="2400" dirty="0" smtClean="0"/>
              <a:t>, e.g., Figure 2</a:t>
            </a:r>
          </a:p>
        </p:txBody>
      </p:sp>
      <p:sp>
        <p:nvSpPr>
          <p:cNvPr id="5124" name="AutoShape 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593013" y="2365375"/>
            <a:ext cx="230187" cy="1746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5125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6169025" y="5367338"/>
            <a:ext cx="165100" cy="2016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5126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32800" y="6011863"/>
            <a:ext cx="166687" cy="2016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123" grpId="0" build="p"/>
      <p:bldP spid="5124" grpId="0" animBg="1"/>
      <p:bldP spid="5125" grpId="0" animBg="1"/>
      <p:bldP spid="51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7E590A2-F6BC-4A68-B82D-09DBCB904523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92250" y="198438"/>
            <a:ext cx="6140450" cy="668337"/>
          </a:xfrm>
        </p:spPr>
        <p:txBody>
          <a:bodyPr/>
          <a:lstStyle/>
          <a:p>
            <a:r>
              <a:rPr lang="en-US" altLang="en-US" sz="4000" smtClean="0"/>
              <a:t>Transition Diagram and Table</a:t>
            </a:r>
            <a:r>
              <a:rPr lang="en-US" altLang="en-US" sz="5400" smtClean="0"/>
              <a:t> 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1908175" y="1052513"/>
            <a:ext cx="5160963" cy="3097212"/>
            <a:chOff x="1202" y="663"/>
            <a:chExt cx="3251" cy="1951"/>
          </a:xfrm>
        </p:grpSpPr>
        <p:sp>
          <p:nvSpPr>
            <p:cNvPr id="6157" name="Oval 6"/>
            <p:cNvSpPr>
              <a:spLocks noChangeArrowheads="1"/>
            </p:cNvSpPr>
            <p:nvPr/>
          </p:nvSpPr>
          <p:spPr bwMode="auto">
            <a:xfrm>
              <a:off x="3448" y="1031"/>
              <a:ext cx="142" cy="121"/>
            </a:xfrm>
            <a:prstGeom prst="ellips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58" name="Oval 7"/>
            <p:cNvSpPr>
              <a:spLocks noChangeArrowheads="1"/>
            </p:cNvSpPr>
            <p:nvPr/>
          </p:nvSpPr>
          <p:spPr bwMode="auto">
            <a:xfrm>
              <a:off x="3420" y="1008"/>
              <a:ext cx="198" cy="167"/>
            </a:xfrm>
            <a:prstGeom prst="ellips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59" name="Rectangle 8"/>
            <p:cNvSpPr>
              <a:spLocks noChangeArrowheads="1"/>
            </p:cNvSpPr>
            <p:nvPr/>
          </p:nvSpPr>
          <p:spPr bwMode="auto">
            <a:xfrm>
              <a:off x="3405" y="1008"/>
              <a:ext cx="20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60" name="Rectangle 9"/>
            <p:cNvSpPr>
              <a:spLocks noChangeArrowheads="1"/>
            </p:cNvSpPr>
            <p:nvPr/>
          </p:nvSpPr>
          <p:spPr bwMode="auto">
            <a:xfrm>
              <a:off x="3492" y="1003"/>
              <a:ext cx="6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kumimoji="0" lang="en-US" altLang="en-US" sz="1600" i="0">
                <a:latin typeface="Times New Roman" pitchFamily="18" charset="0"/>
              </a:endParaRPr>
            </a:p>
          </p:txBody>
        </p:sp>
        <p:sp>
          <p:nvSpPr>
            <p:cNvPr id="6161" name="Oval 10"/>
            <p:cNvSpPr>
              <a:spLocks noChangeArrowheads="1"/>
            </p:cNvSpPr>
            <p:nvPr/>
          </p:nvSpPr>
          <p:spPr bwMode="auto">
            <a:xfrm>
              <a:off x="1863" y="1533"/>
              <a:ext cx="198" cy="165"/>
            </a:xfrm>
            <a:prstGeom prst="ellips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62" name="Rectangle 11"/>
            <p:cNvSpPr>
              <a:spLocks noChangeArrowheads="1"/>
            </p:cNvSpPr>
            <p:nvPr/>
          </p:nvSpPr>
          <p:spPr bwMode="auto">
            <a:xfrm>
              <a:off x="1850" y="1530"/>
              <a:ext cx="20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63" name="Rectangle 12"/>
            <p:cNvSpPr>
              <a:spLocks noChangeArrowheads="1"/>
            </p:cNvSpPr>
            <p:nvPr/>
          </p:nvSpPr>
          <p:spPr bwMode="auto">
            <a:xfrm>
              <a:off x="1927" y="1525"/>
              <a:ext cx="6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kumimoji="0" lang="en-US" altLang="en-US" sz="1600" i="0">
                <a:latin typeface="Times New Roman" pitchFamily="18" charset="0"/>
              </a:endParaRPr>
            </a:p>
          </p:txBody>
        </p:sp>
        <p:sp>
          <p:nvSpPr>
            <p:cNvPr id="6164" name="Oval 13"/>
            <p:cNvSpPr>
              <a:spLocks noChangeArrowheads="1"/>
            </p:cNvSpPr>
            <p:nvPr/>
          </p:nvSpPr>
          <p:spPr bwMode="auto">
            <a:xfrm>
              <a:off x="3257" y="2017"/>
              <a:ext cx="199" cy="166"/>
            </a:xfrm>
            <a:prstGeom prst="ellips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65" name="Rectangle 14"/>
            <p:cNvSpPr>
              <a:spLocks noChangeArrowheads="1"/>
            </p:cNvSpPr>
            <p:nvPr/>
          </p:nvSpPr>
          <p:spPr bwMode="auto">
            <a:xfrm>
              <a:off x="3250" y="2016"/>
              <a:ext cx="20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66" name="Rectangle 15"/>
            <p:cNvSpPr>
              <a:spLocks noChangeArrowheads="1"/>
            </p:cNvSpPr>
            <p:nvPr/>
          </p:nvSpPr>
          <p:spPr bwMode="auto">
            <a:xfrm>
              <a:off x="3334" y="2024"/>
              <a:ext cx="6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kumimoji="0" lang="en-US" altLang="en-US" sz="1600" i="0">
                <a:latin typeface="Times New Roman" pitchFamily="18" charset="0"/>
              </a:endParaRPr>
            </a:p>
          </p:txBody>
        </p:sp>
        <p:sp>
          <p:nvSpPr>
            <p:cNvPr id="6167" name="Freeform 16"/>
            <p:cNvSpPr>
              <a:spLocks/>
            </p:cNvSpPr>
            <p:nvPr/>
          </p:nvSpPr>
          <p:spPr bwMode="auto">
            <a:xfrm>
              <a:off x="2020" y="1058"/>
              <a:ext cx="1304" cy="491"/>
            </a:xfrm>
            <a:custGeom>
              <a:avLst/>
              <a:gdLst>
                <a:gd name="T0" fmla="*/ 0 w 513"/>
                <a:gd name="T1" fmla="*/ 2147483647 h 235"/>
                <a:gd name="T2" fmla="*/ 2147483647 w 513"/>
                <a:gd name="T3" fmla="*/ 2147483647 h 235"/>
                <a:gd name="T4" fmla="*/ 2147483647 w 513"/>
                <a:gd name="T5" fmla="*/ 2147483647 h 235"/>
                <a:gd name="T6" fmla="*/ 2147483647 w 513"/>
                <a:gd name="T7" fmla="*/ 1008059756 h 2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3"/>
                <a:gd name="T13" fmla="*/ 0 h 235"/>
                <a:gd name="T14" fmla="*/ 513 w 513"/>
                <a:gd name="T15" fmla="*/ 235 h 2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3" h="235">
                  <a:moveTo>
                    <a:pt x="0" y="235"/>
                  </a:moveTo>
                  <a:cubicBezTo>
                    <a:pt x="36" y="191"/>
                    <a:pt x="72" y="148"/>
                    <a:pt x="121" y="111"/>
                  </a:cubicBezTo>
                  <a:cubicBezTo>
                    <a:pt x="170" y="75"/>
                    <a:pt x="224" y="34"/>
                    <a:pt x="295" y="16"/>
                  </a:cubicBezTo>
                  <a:cubicBezTo>
                    <a:pt x="356" y="0"/>
                    <a:pt x="434" y="2"/>
                    <a:pt x="513" y="5"/>
                  </a:cubicBez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17"/>
            <p:cNvSpPr>
              <a:spLocks/>
            </p:cNvSpPr>
            <p:nvPr/>
          </p:nvSpPr>
          <p:spPr bwMode="auto">
            <a:xfrm>
              <a:off x="3324" y="1050"/>
              <a:ext cx="81" cy="44"/>
            </a:xfrm>
            <a:custGeom>
              <a:avLst/>
              <a:gdLst>
                <a:gd name="T0" fmla="*/ 0 w 114"/>
                <a:gd name="T1" fmla="*/ 1 h 75"/>
                <a:gd name="T2" fmla="*/ 1 w 114"/>
                <a:gd name="T3" fmla="*/ 1 h 75"/>
                <a:gd name="T4" fmla="*/ 0 w 114"/>
                <a:gd name="T5" fmla="*/ 0 h 75"/>
                <a:gd name="T6" fmla="*/ 0 w 114"/>
                <a:gd name="T7" fmla="*/ 1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75"/>
                <a:gd name="T14" fmla="*/ 114 w 114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75">
                  <a:moveTo>
                    <a:pt x="0" y="75"/>
                  </a:moveTo>
                  <a:lnTo>
                    <a:pt x="114" y="39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18"/>
            <p:cNvSpPr>
              <a:spLocks/>
            </p:cNvSpPr>
            <p:nvPr/>
          </p:nvSpPr>
          <p:spPr bwMode="auto">
            <a:xfrm>
              <a:off x="2003" y="1689"/>
              <a:ext cx="1168" cy="458"/>
            </a:xfrm>
            <a:custGeom>
              <a:avLst/>
              <a:gdLst>
                <a:gd name="T0" fmla="*/ 0 w 460"/>
                <a:gd name="T1" fmla="*/ 0 h 219"/>
                <a:gd name="T2" fmla="*/ 2147483647 w 460"/>
                <a:gd name="T3" fmla="*/ 2147483647 h 219"/>
                <a:gd name="T4" fmla="*/ 2147483647 w 460"/>
                <a:gd name="T5" fmla="*/ 2147483647 h 219"/>
                <a:gd name="T6" fmla="*/ 2147483647 w 460"/>
                <a:gd name="T7" fmla="*/ 2147483647 h 2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0"/>
                <a:gd name="T13" fmla="*/ 0 h 219"/>
                <a:gd name="T14" fmla="*/ 460 w 460"/>
                <a:gd name="T15" fmla="*/ 219 h 2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0" h="219">
                  <a:moveTo>
                    <a:pt x="0" y="0"/>
                  </a:moveTo>
                  <a:cubicBezTo>
                    <a:pt x="41" y="57"/>
                    <a:pt x="81" y="115"/>
                    <a:pt x="139" y="150"/>
                  </a:cubicBezTo>
                  <a:cubicBezTo>
                    <a:pt x="198" y="185"/>
                    <a:pt x="292" y="204"/>
                    <a:pt x="351" y="213"/>
                  </a:cubicBezTo>
                  <a:cubicBezTo>
                    <a:pt x="395" y="219"/>
                    <a:pt x="429" y="214"/>
                    <a:pt x="460" y="207"/>
                  </a:cubicBez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19"/>
            <p:cNvSpPr>
              <a:spLocks/>
            </p:cNvSpPr>
            <p:nvPr/>
          </p:nvSpPr>
          <p:spPr bwMode="auto">
            <a:xfrm>
              <a:off x="3169" y="2101"/>
              <a:ext cx="83" cy="44"/>
            </a:xfrm>
            <a:custGeom>
              <a:avLst/>
              <a:gdLst>
                <a:gd name="T0" fmla="*/ 1 w 117"/>
                <a:gd name="T1" fmla="*/ 1 h 75"/>
                <a:gd name="T2" fmla="*/ 1 w 117"/>
                <a:gd name="T3" fmla="*/ 1 h 75"/>
                <a:gd name="T4" fmla="*/ 0 w 117"/>
                <a:gd name="T5" fmla="*/ 0 h 75"/>
                <a:gd name="T6" fmla="*/ 1 w 117"/>
                <a:gd name="T7" fmla="*/ 1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"/>
                <a:gd name="T13" fmla="*/ 0 h 75"/>
                <a:gd name="T14" fmla="*/ 117 w 117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" h="75">
                  <a:moveTo>
                    <a:pt x="14" y="75"/>
                  </a:moveTo>
                  <a:lnTo>
                    <a:pt x="117" y="11"/>
                  </a:lnTo>
                  <a:lnTo>
                    <a:pt x="0" y="0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Line 20"/>
            <p:cNvSpPr>
              <a:spLocks noChangeShapeType="1"/>
            </p:cNvSpPr>
            <p:nvPr/>
          </p:nvSpPr>
          <p:spPr bwMode="auto">
            <a:xfrm>
              <a:off x="1650" y="1614"/>
              <a:ext cx="124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21"/>
            <p:cNvSpPr>
              <a:spLocks/>
            </p:cNvSpPr>
            <p:nvPr/>
          </p:nvSpPr>
          <p:spPr bwMode="auto">
            <a:xfrm>
              <a:off x="1769" y="1593"/>
              <a:ext cx="81" cy="44"/>
            </a:xfrm>
            <a:custGeom>
              <a:avLst/>
              <a:gdLst>
                <a:gd name="T0" fmla="*/ 0 w 114"/>
                <a:gd name="T1" fmla="*/ 1 h 75"/>
                <a:gd name="T2" fmla="*/ 1 w 114"/>
                <a:gd name="T3" fmla="*/ 1 h 75"/>
                <a:gd name="T4" fmla="*/ 0 w 114"/>
                <a:gd name="T5" fmla="*/ 0 h 75"/>
                <a:gd name="T6" fmla="*/ 0 w 114"/>
                <a:gd name="T7" fmla="*/ 1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75"/>
                <a:gd name="T14" fmla="*/ 114 w 114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75">
                  <a:moveTo>
                    <a:pt x="0" y="75"/>
                  </a:moveTo>
                  <a:lnTo>
                    <a:pt x="114" y="36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22"/>
            <p:cNvSpPr>
              <a:spLocks/>
            </p:cNvSpPr>
            <p:nvPr/>
          </p:nvSpPr>
          <p:spPr bwMode="auto">
            <a:xfrm>
              <a:off x="3514" y="738"/>
              <a:ext cx="287" cy="285"/>
            </a:xfrm>
            <a:custGeom>
              <a:avLst/>
              <a:gdLst>
                <a:gd name="T0" fmla="*/ 0 w 113"/>
                <a:gd name="T1" fmla="*/ 2147483647 h 136"/>
                <a:gd name="T2" fmla="*/ 2147483647 w 113"/>
                <a:gd name="T3" fmla="*/ 2147483647 h 136"/>
                <a:gd name="T4" fmla="*/ 2147483647 w 113"/>
                <a:gd name="T5" fmla="*/ 2147483647 h 136"/>
                <a:gd name="T6" fmla="*/ 2147483647 w 113"/>
                <a:gd name="T7" fmla="*/ 1592829197 h 136"/>
                <a:gd name="T8" fmla="*/ 2147483647 w 113"/>
                <a:gd name="T9" fmla="*/ 0 h 136"/>
                <a:gd name="T10" fmla="*/ 2147483647 w 113"/>
                <a:gd name="T11" fmla="*/ 2147483647 h 136"/>
                <a:gd name="T12" fmla="*/ 2147483647 w 113"/>
                <a:gd name="T13" fmla="*/ 2147483647 h 136"/>
                <a:gd name="T14" fmla="*/ 2147483647 w 113"/>
                <a:gd name="T15" fmla="*/ 2147483647 h 136"/>
                <a:gd name="T16" fmla="*/ 2147483647 w 113"/>
                <a:gd name="T17" fmla="*/ 2147483647 h 136"/>
                <a:gd name="T18" fmla="*/ 2147483647 w 113"/>
                <a:gd name="T19" fmla="*/ 2147483647 h 1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3"/>
                <a:gd name="T31" fmla="*/ 0 h 136"/>
                <a:gd name="T32" fmla="*/ 113 w 113"/>
                <a:gd name="T33" fmla="*/ 136 h 1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3" h="136">
                  <a:moveTo>
                    <a:pt x="0" y="125"/>
                  </a:moveTo>
                  <a:cubicBezTo>
                    <a:pt x="1" y="110"/>
                    <a:pt x="1" y="95"/>
                    <a:pt x="6" y="80"/>
                  </a:cubicBezTo>
                  <a:cubicBezTo>
                    <a:pt x="11" y="65"/>
                    <a:pt x="20" y="49"/>
                    <a:pt x="30" y="36"/>
                  </a:cubicBezTo>
                  <a:cubicBezTo>
                    <a:pt x="39" y="24"/>
                    <a:pt x="54" y="13"/>
                    <a:pt x="64" y="7"/>
                  </a:cubicBezTo>
                  <a:cubicBezTo>
                    <a:pt x="74" y="1"/>
                    <a:pt x="84" y="0"/>
                    <a:pt x="91" y="0"/>
                  </a:cubicBezTo>
                  <a:cubicBezTo>
                    <a:pt x="98" y="1"/>
                    <a:pt x="104" y="4"/>
                    <a:pt x="108" y="11"/>
                  </a:cubicBezTo>
                  <a:cubicBezTo>
                    <a:pt x="111" y="19"/>
                    <a:pt x="113" y="33"/>
                    <a:pt x="113" y="44"/>
                  </a:cubicBezTo>
                  <a:cubicBezTo>
                    <a:pt x="112" y="56"/>
                    <a:pt x="111" y="66"/>
                    <a:pt x="105" y="80"/>
                  </a:cubicBezTo>
                  <a:cubicBezTo>
                    <a:pt x="99" y="94"/>
                    <a:pt x="87" y="115"/>
                    <a:pt x="77" y="127"/>
                  </a:cubicBezTo>
                  <a:cubicBezTo>
                    <a:pt x="73" y="130"/>
                    <a:pt x="69" y="134"/>
                    <a:pt x="65" y="136"/>
                  </a:cubicBez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23"/>
            <p:cNvSpPr>
              <a:spLocks/>
            </p:cNvSpPr>
            <p:nvPr/>
          </p:nvSpPr>
          <p:spPr bwMode="auto">
            <a:xfrm>
              <a:off x="3613" y="1006"/>
              <a:ext cx="81" cy="54"/>
            </a:xfrm>
            <a:custGeom>
              <a:avLst/>
              <a:gdLst>
                <a:gd name="T0" fmla="*/ 1 w 114"/>
                <a:gd name="T1" fmla="*/ 0 h 93"/>
                <a:gd name="T2" fmla="*/ 0 w 114"/>
                <a:gd name="T3" fmla="*/ 1 h 93"/>
                <a:gd name="T4" fmla="*/ 1 w 114"/>
                <a:gd name="T5" fmla="*/ 1 h 93"/>
                <a:gd name="T6" fmla="*/ 1 w 114"/>
                <a:gd name="T7" fmla="*/ 0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93"/>
                <a:gd name="T14" fmla="*/ 114 w 114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93">
                  <a:moveTo>
                    <a:pt x="75" y="0"/>
                  </a:moveTo>
                  <a:lnTo>
                    <a:pt x="0" y="93"/>
                  </a:lnTo>
                  <a:lnTo>
                    <a:pt x="114" y="6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24"/>
            <p:cNvSpPr>
              <a:spLocks/>
            </p:cNvSpPr>
            <p:nvPr/>
          </p:nvSpPr>
          <p:spPr bwMode="auto">
            <a:xfrm>
              <a:off x="3519" y="1129"/>
              <a:ext cx="308" cy="303"/>
            </a:xfrm>
            <a:custGeom>
              <a:avLst/>
              <a:gdLst>
                <a:gd name="T0" fmla="*/ 2147483647 w 121"/>
                <a:gd name="T1" fmla="*/ 0 h 145"/>
                <a:gd name="T2" fmla="*/ 2147483647 w 121"/>
                <a:gd name="T3" fmla="*/ 2147483647 h 145"/>
                <a:gd name="T4" fmla="*/ 2147483647 w 121"/>
                <a:gd name="T5" fmla="*/ 2147483647 h 145"/>
                <a:gd name="T6" fmla="*/ 2147483647 w 121"/>
                <a:gd name="T7" fmla="*/ 2147483647 h 145"/>
                <a:gd name="T8" fmla="*/ 2147483647 w 121"/>
                <a:gd name="T9" fmla="*/ 2147483647 h 145"/>
                <a:gd name="T10" fmla="*/ 2147483647 w 121"/>
                <a:gd name="T11" fmla="*/ 2147483647 h 145"/>
                <a:gd name="T12" fmla="*/ 2147483647 w 121"/>
                <a:gd name="T13" fmla="*/ 2147483647 h 145"/>
                <a:gd name="T14" fmla="*/ 2147483647 w 121"/>
                <a:gd name="T15" fmla="*/ 2147483647 h 145"/>
                <a:gd name="T16" fmla="*/ 2147483647 w 121"/>
                <a:gd name="T17" fmla="*/ 2147483647 h 145"/>
                <a:gd name="T18" fmla="*/ 0 w 121"/>
                <a:gd name="T19" fmla="*/ 2147483647 h 1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1"/>
                <a:gd name="T31" fmla="*/ 0 h 145"/>
                <a:gd name="T32" fmla="*/ 121 w 121"/>
                <a:gd name="T33" fmla="*/ 145 h 1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1" h="145">
                  <a:moveTo>
                    <a:pt x="38" y="0"/>
                  </a:moveTo>
                  <a:cubicBezTo>
                    <a:pt x="52" y="6"/>
                    <a:pt x="65" y="13"/>
                    <a:pt x="77" y="24"/>
                  </a:cubicBezTo>
                  <a:cubicBezTo>
                    <a:pt x="88" y="35"/>
                    <a:pt x="100" y="49"/>
                    <a:pt x="107" y="63"/>
                  </a:cubicBezTo>
                  <a:cubicBezTo>
                    <a:pt x="114" y="77"/>
                    <a:pt x="119" y="95"/>
                    <a:pt x="120" y="107"/>
                  </a:cubicBezTo>
                  <a:cubicBezTo>
                    <a:pt x="121" y="119"/>
                    <a:pt x="118" y="127"/>
                    <a:pt x="115" y="134"/>
                  </a:cubicBezTo>
                  <a:cubicBezTo>
                    <a:pt x="111" y="140"/>
                    <a:pt x="106" y="144"/>
                    <a:pt x="98" y="145"/>
                  </a:cubicBezTo>
                  <a:cubicBezTo>
                    <a:pt x="89" y="145"/>
                    <a:pt x="76" y="141"/>
                    <a:pt x="66" y="136"/>
                  </a:cubicBezTo>
                  <a:cubicBezTo>
                    <a:pt x="55" y="130"/>
                    <a:pt x="46" y="125"/>
                    <a:pt x="36" y="114"/>
                  </a:cubicBezTo>
                  <a:cubicBezTo>
                    <a:pt x="26" y="102"/>
                    <a:pt x="12" y="83"/>
                    <a:pt x="5" y="69"/>
                  </a:cubicBezTo>
                  <a:cubicBezTo>
                    <a:pt x="3" y="64"/>
                    <a:pt x="1" y="59"/>
                    <a:pt x="0" y="54"/>
                  </a:cubicBez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25"/>
            <p:cNvSpPr>
              <a:spLocks/>
            </p:cNvSpPr>
            <p:nvPr/>
          </p:nvSpPr>
          <p:spPr bwMode="auto">
            <a:xfrm>
              <a:off x="3496" y="1177"/>
              <a:ext cx="54" cy="69"/>
            </a:xfrm>
            <a:custGeom>
              <a:avLst/>
              <a:gdLst>
                <a:gd name="T0" fmla="*/ 1 w 75"/>
                <a:gd name="T1" fmla="*/ 1 h 118"/>
                <a:gd name="T2" fmla="*/ 1 w 75"/>
                <a:gd name="T3" fmla="*/ 0 h 118"/>
                <a:gd name="T4" fmla="*/ 0 w 75"/>
                <a:gd name="T5" fmla="*/ 1 h 118"/>
                <a:gd name="T6" fmla="*/ 1 w 75"/>
                <a:gd name="T7" fmla="*/ 1 h 1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118"/>
                <a:gd name="T14" fmla="*/ 75 w 75"/>
                <a:gd name="T15" fmla="*/ 118 h 1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118">
                  <a:moveTo>
                    <a:pt x="75" y="107"/>
                  </a:moveTo>
                  <a:lnTo>
                    <a:pt x="18" y="0"/>
                  </a:lnTo>
                  <a:lnTo>
                    <a:pt x="0" y="118"/>
                  </a:lnTo>
                  <a:lnTo>
                    <a:pt x="75" y="10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Rectangle 26"/>
            <p:cNvSpPr>
              <a:spLocks noChangeArrowheads="1"/>
            </p:cNvSpPr>
            <p:nvPr/>
          </p:nvSpPr>
          <p:spPr bwMode="auto">
            <a:xfrm>
              <a:off x="2488" y="1023"/>
              <a:ext cx="35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78" name="Rectangle 27"/>
            <p:cNvSpPr>
              <a:spLocks noChangeArrowheads="1"/>
            </p:cNvSpPr>
            <p:nvPr/>
          </p:nvSpPr>
          <p:spPr bwMode="auto">
            <a:xfrm>
              <a:off x="2631" y="890"/>
              <a:ext cx="2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letter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6179" name="Rectangle 28"/>
            <p:cNvSpPr>
              <a:spLocks noChangeArrowheads="1"/>
            </p:cNvSpPr>
            <p:nvPr/>
          </p:nvSpPr>
          <p:spPr bwMode="auto">
            <a:xfrm>
              <a:off x="2460" y="1859"/>
              <a:ext cx="353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80" name="Rectangle 29"/>
            <p:cNvSpPr>
              <a:spLocks noChangeArrowheads="1"/>
            </p:cNvSpPr>
            <p:nvPr/>
          </p:nvSpPr>
          <p:spPr bwMode="auto">
            <a:xfrm>
              <a:off x="2631" y="1933"/>
              <a:ext cx="21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digit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6181" name="Rectangle 30"/>
            <p:cNvSpPr>
              <a:spLocks noChangeArrowheads="1"/>
            </p:cNvSpPr>
            <p:nvPr/>
          </p:nvSpPr>
          <p:spPr bwMode="auto">
            <a:xfrm>
              <a:off x="3761" y="663"/>
              <a:ext cx="35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82" name="Rectangle 31"/>
            <p:cNvSpPr>
              <a:spLocks noChangeArrowheads="1"/>
            </p:cNvSpPr>
            <p:nvPr/>
          </p:nvSpPr>
          <p:spPr bwMode="auto">
            <a:xfrm>
              <a:off x="3837" y="695"/>
              <a:ext cx="2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letter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6183" name="Rectangle 32"/>
            <p:cNvSpPr>
              <a:spLocks noChangeArrowheads="1"/>
            </p:cNvSpPr>
            <p:nvPr/>
          </p:nvSpPr>
          <p:spPr bwMode="auto">
            <a:xfrm>
              <a:off x="3789" y="1231"/>
              <a:ext cx="35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6184" name="Rectangle 33"/>
            <p:cNvSpPr>
              <a:spLocks noChangeArrowheads="1"/>
            </p:cNvSpPr>
            <p:nvPr/>
          </p:nvSpPr>
          <p:spPr bwMode="auto">
            <a:xfrm>
              <a:off x="3865" y="1263"/>
              <a:ext cx="21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digit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6185" name="Text Box 4"/>
            <p:cNvSpPr txBox="1">
              <a:spLocks noChangeArrowheads="1"/>
            </p:cNvSpPr>
            <p:nvPr/>
          </p:nvSpPr>
          <p:spPr bwMode="auto">
            <a:xfrm>
              <a:off x="1202" y="2323"/>
              <a:ext cx="325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6186" name="Line 5"/>
            <p:cNvSpPr>
              <a:spLocks noChangeShapeType="1"/>
            </p:cNvSpPr>
            <p:nvPr/>
          </p:nvSpPr>
          <p:spPr bwMode="auto">
            <a:xfrm>
              <a:off x="1236" y="2323"/>
              <a:ext cx="30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09600" y="4675188"/>
            <a:ext cx="8229600" cy="1814512"/>
            <a:chOff x="384" y="2945"/>
            <a:chExt cx="5184" cy="1143"/>
          </a:xfrm>
        </p:grpSpPr>
        <p:graphicFrame>
          <p:nvGraphicFramePr>
            <p:cNvPr id="6154" name="Object 35"/>
            <p:cNvGraphicFramePr>
              <a:graphicFrameLocks noChangeAspect="1"/>
            </p:cNvGraphicFramePr>
            <p:nvPr/>
          </p:nvGraphicFramePr>
          <p:xfrm>
            <a:off x="528" y="2945"/>
            <a:ext cx="5040" cy="8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9" name="Document" r:id="rId3" imgW="5632704" imgH="990600" progId="Word.Document.8">
                    <p:embed/>
                  </p:oleObj>
                </mc:Choice>
                <mc:Fallback>
                  <p:oleObj name="Document" r:id="rId3" imgW="5632704" imgH="990600" progId="Word.Document.8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" y="2945"/>
                          <a:ext cx="5040" cy="8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55" name="Text Box 36"/>
            <p:cNvSpPr txBox="1">
              <a:spLocks noChangeArrowheads="1"/>
            </p:cNvSpPr>
            <p:nvPr/>
          </p:nvSpPr>
          <p:spPr bwMode="auto">
            <a:xfrm>
              <a:off x="384" y="3857"/>
              <a:ext cx="50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 i="0">
                  <a:latin typeface="Times New Roman" pitchFamily="18" charset="0"/>
                </a:rPr>
                <a:t>Figure 2. A transition table constructed from the transition diagram of Figure 1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6156" name="Line 37"/>
            <p:cNvSpPr>
              <a:spLocks noChangeShapeType="1"/>
            </p:cNvSpPr>
            <p:nvPr/>
          </p:nvSpPr>
          <p:spPr bwMode="auto">
            <a:xfrm>
              <a:off x="432" y="3809"/>
              <a:ext cx="48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35" name="AutoShape 4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989888" y="6188075"/>
            <a:ext cx="184150" cy="20637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836738" y="3686175"/>
            <a:ext cx="57515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1800" i="0">
                <a:latin typeface="Times New Roman" pitchFamily="18" charset="0"/>
              </a:rPr>
              <a:t>Figure 1. A transition diagram representing the syntax 	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 i="0">
                <a:latin typeface="Times New Roman" pitchFamily="18" charset="0"/>
              </a:rPr>
              <a:t>	of a </a:t>
            </a:r>
            <a:r>
              <a:rPr kumimoji="0" lang="en-US" altLang="en-US" sz="1800">
                <a:latin typeface="Times New Roman" pitchFamily="18" charset="0"/>
              </a:rPr>
              <a:t>variable name</a:t>
            </a: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43" name="AutoShape 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4697413" y="4084638"/>
            <a:ext cx="230187" cy="174625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42" name="AutoShape 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58175" y="6192838"/>
            <a:ext cx="166688" cy="201612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35" grpId="0" animBg="1"/>
      <p:bldP spid="41" grpId="0"/>
      <p:bldP spid="43" grpId="0" animBg="1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Box 136"/>
          <p:cNvSpPr txBox="1">
            <a:spLocks noChangeArrowheads="1"/>
          </p:cNvSpPr>
          <p:nvPr/>
        </p:nvSpPr>
        <p:spPr bwMode="auto">
          <a:xfrm>
            <a:off x="4630738" y="4340225"/>
            <a:ext cx="609600" cy="3381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136" name="TextBox 135"/>
          <p:cNvSpPr txBox="1">
            <a:spLocks noChangeArrowheads="1"/>
          </p:cNvSpPr>
          <p:nvPr/>
        </p:nvSpPr>
        <p:spPr bwMode="auto">
          <a:xfrm>
            <a:off x="4179888" y="4027488"/>
            <a:ext cx="609600" cy="3381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135" name="TextBox 134"/>
          <p:cNvSpPr txBox="1">
            <a:spLocks noChangeArrowheads="1"/>
          </p:cNvSpPr>
          <p:nvPr/>
        </p:nvSpPr>
        <p:spPr bwMode="auto">
          <a:xfrm>
            <a:off x="4637088" y="3076575"/>
            <a:ext cx="609600" cy="3397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134" name="TextBox 133"/>
          <p:cNvSpPr txBox="1">
            <a:spLocks noChangeArrowheads="1"/>
          </p:cNvSpPr>
          <p:nvPr/>
        </p:nvSpPr>
        <p:spPr bwMode="auto">
          <a:xfrm>
            <a:off x="4194175" y="2728913"/>
            <a:ext cx="609600" cy="3381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50378D-1CC4-4142-90E8-D3D6D87F8025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44725" y="255588"/>
            <a:ext cx="4648200" cy="533400"/>
          </a:xfrm>
        </p:spPr>
        <p:txBody>
          <a:bodyPr/>
          <a:lstStyle/>
          <a:p>
            <a:r>
              <a:rPr lang="en-US" altLang="en-US" sz="4000" smtClean="0"/>
              <a:t>Instruction Sequence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57200" y="1476375"/>
            <a:ext cx="8215313" cy="5091113"/>
            <a:chOff x="288" y="624"/>
            <a:chExt cx="5472" cy="3207"/>
          </a:xfrm>
        </p:grpSpPr>
        <p:graphicFrame>
          <p:nvGraphicFramePr>
            <p:cNvPr id="7303" name="Object 3"/>
            <p:cNvGraphicFramePr>
              <a:graphicFrameLocks noChangeAspect="1"/>
            </p:cNvGraphicFramePr>
            <p:nvPr/>
          </p:nvGraphicFramePr>
          <p:xfrm>
            <a:off x="384" y="624"/>
            <a:ext cx="5376" cy="28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8" name="Document" r:id="rId3" imgW="5486400" imgH="2862072" progId="Word.Document.8">
                    <p:embed/>
                  </p:oleObj>
                </mc:Choice>
                <mc:Fallback>
                  <p:oleObj name="Document" r:id="rId3" imgW="5486400" imgH="2862072" progId="Word.Document.8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" y="624"/>
                          <a:ext cx="5376" cy="28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304" name="Text Box 4"/>
            <p:cNvSpPr txBox="1">
              <a:spLocks noChangeArrowheads="1"/>
            </p:cNvSpPr>
            <p:nvPr/>
          </p:nvSpPr>
          <p:spPr bwMode="auto">
            <a:xfrm>
              <a:off x="288" y="3600"/>
              <a:ext cx="51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1800" i="0">
                  <a:latin typeface="Times New Roman" pitchFamily="18" charset="0"/>
                </a:rPr>
                <a:t>Figure 3. An instruction sequence suggested by the transition diagram of Figure 1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7305" name="Line 5"/>
            <p:cNvSpPr>
              <a:spLocks noChangeShapeType="1"/>
            </p:cNvSpPr>
            <p:nvPr/>
          </p:nvSpPr>
          <p:spPr bwMode="auto">
            <a:xfrm>
              <a:off x="336" y="3552"/>
              <a:ext cx="48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41"/>
          <p:cNvGrpSpPr>
            <a:grpSpLocks/>
          </p:cNvGrpSpPr>
          <p:nvPr/>
        </p:nvGrpSpPr>
        <p:grpSpPr bwMode="auto">
          <a:xfrm>
            <a:off x="4814888" y="1027113"/>
            <a:ext cx="3895725" cy="1200150"/>
            <a:chOff x="3033" y="519"/>
            <a:chExt cx="2454" cy="756"/>
          </a:xfrm>
        </p:grpSpPr>
        <p:sp>
          <p:nvSpPr>
            <p:cNvPr id="7178" name="Rectangle 15"/>
            <p:cNvSpPr>
              <a:spLocks noChangeArrowheads="1"/>
            </p:cNvSpPr>
            <p:nvPr/>
          </p:nvSpPr>
          <p:spPr bwMode="auto">
            <a:xfrm>
              <a:off x="3418" y="519"/>
              <a:ext cx="32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letter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79" name="Rectangle 16"/>
            <p:cNvSpPr>
              <a:spLocks noChangeArrowheads="1"/>
            </p:cNvSpPr>
            <p:nvPr/>
          </p:nvSpPr>
          <p:spPr bwMode="auto">
            <a:xfrm>
              <a:off x="4169" y="519"/>
              <a:ext cx="2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digit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80" name="Rectangle 17"/>
            <p:cNvSpPr>
              <a:spLocks noChangeArrowheads="1"/>
            </p:cNvSpPr>
            <p:nvPr/>
          </p:nvSpPr>
          <p:spPr bwMode="auto">
            <a:xfrm>
              <a:off x="4962" y="519"/>
              <a:ext cx="30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EOS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81" name="Rectangle 18"/>
            <p:cNvSpPr>
              <a:spLocks noChangeArrowheads="1"/>
            </p:cNvSpPr>
            <p:nvPr/>
          </p:nvSpPr>
          <p:spPr bwMode="auto">
            <a:xfrm>
              <a:off x="3033" y="707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82" name="Rectangle 19"/>
            <p:cNvSpPr>
              <a:spLocks noChangeArrowheads="1"/>
            </p:cNvSpPr>
            <p:nvPr/>
          </p:nvSpPr>
          <p:spPr bwMode="auto">
            <a:xfrm>
              <a:off x="3543" y="707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83" name="Rectangle 20"/>
            <p:cNvSpPr>
              <a:spLocks noChangeArrowheads="1"/>
            </p:cNvSpPr>
            <p:nvPr/>
          </p:nvSpPr>
          <p:spPr bwMode="auto">
            <a:xfrm>
              <a:off x="4274" y="707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84" name="Rectangle 21"/>
            <p:cNvSpPr>
              <a:spLocks noChangeArrowheads="1"/>
            </p:cNvSpPr>
            <p:nvPr/>
          </p:nvSpPr>
          <p:spPr bwMode="auto">
            <a:xfrm>
              <a:off x="4957" y="707"/>
              <a:ext cx="3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error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85" name="Rectangle 22"/>
            <p:cNvSpPr>
              <a:spLocks noChangeArrowheads="1"/>
            </p:cNvSpPr>
            <p:nvPr/>
          </p:nvSpPr>
          <p:spPr bwMode="auto">
            <a:xfrm>
              <a:off x="3199" y="701"/>
              <a:ext cx="3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86" name="Line 23"/>
            <p:cNvSpPr>
              <a:spLocks noChangeShapeType="1"/>
            </p:cNvSpPr>
            <p:nvPr/>
          </p:nvSpPr>
          <p:spPr bwMode="auto">
            <a:xfrm>
              <a:off x="3199" y="70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Rectangle 24"/>
            <p:cNvSpPr>
              <a:spLocks noChangeArrowheads="1"/>
            </p:cNvSpPr>
            <p:nvPr/>
          </p:nvSpPr>
          <p:spPr bwMode="auto">
            <a:xfrm>
              <a:off x="3202" y="701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88" name="Line 25"/>
            <p:cNvSpPr>
              <a:spLocks noChangeShapeType="1"/>
            </p:cNvSpPr>
            <p:nvPr/>
          </p:nvSpPr>
          <p:spPr bwMode="auto">
            <a:xfrm>
              <a:off x="3202" y="701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26"/>
            <p:cNvSpPr>
              <a:spLocks noChangeShapeType="1"/>
            </p:cNvSpPr>
            <p:nvPr/>
          </p:nvSpPr>
          <p:spPr bwMode="auto">
            <a:xfrm>
              <a:off x="3202" y="70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Rectangle 27"/>
            <p:cNvSpPr>
              <a:spLocks noChangeArrowheads="1"/>
            </p:cNvSpPr>
            <p:nvPr/>
          </p:nvSpPr>
          <p:spPr bwMode="auto">
            <a:xfrm>
              <a:off x="3207" y="701"/>
              <a:ext cx="68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91" name="Line 28"/>
            <p:cNvSpPr>
              <a:spLocks noChangeShapeType="1"/>
            </p:cNvSpPr>
            <p:nvPr/>
          </p:nvSpPr>
          <p:spPr bwMode="auto">
            <a:xfrm>
              <a:off x="3207" y="701"/>
              <a:ext cx="68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Rectangle 29"/>
            <p:cNvSpPr>
              <a:spLocks noChangeArrowheads="1"/>
            </p:cNvSpPr>
            <p:nvPr/>
          </p:nvSpPr>
          <p:spPr bwMode="auto">
            <a:xfrm>
              <a:off x="3895" y="701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93" name="Line 30"/>
            <p:cNvSpPr>
              <a:spLocks noChangeShapeType="1"/>
            </p:cNvSpPr>
            <p:nvPr/>
          </p:nvSpPr>
          <p:spPr bwMode="auto">
            <a:xfrm>
              <a:off x="3895" y="701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31"/>
            <p:cNvSpPr>
              <a:spLocks noChangeShapeType="1"/>
            </p:cNvSpPr>
            <p:nvPr/>
          </p:nvSpPr>
          <p:spPr bwMode="auto">
            <a:xfrm>
              <a:off x="3895" y="70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Rectangle 32"/>
            <p:cNvSpPr>
              <a:spLocks noChangeArrowheads="1"/>
            </p:cNvSpPr>
            <p:nvPr/>
          </p:nvSpPr>
          <p:spPr bwMode="auto">
            <a:xfrm>
              <a:off x="3897" y="70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96" name="Line 33"/>
            <p:cNvSpPr>
              <a:spLocks noChangeShapeType="1"/>
            </p:cNvSpPr>
            <p:nvPr/>
          </p:nvSpPr>
          <p:spPr bwMode="auto">
            <a:xfrm>
              <a:off x="3897" y="70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34"/>
            <p:cNvSpPr>
              <a:spLocks noChangeShapeType="1"/>
            </p:cNvSpPr>
            <p:nvPr/>
          </p:nvSpPr>
          <p:spPr bwMode="auto">
            <a:xfrm>
              <a:off x="3897" y="70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Rectangle 35"/>
            <p:cNvSpPr>
              <a:spLocks noChangeArrowheads="1"/>
            </p:cNvSpPr>
            <p:nvPr/>
          </p:nvSpPr>
          <p:spPr bwMode="auto">
            <a:xfrm>
              <a:off x="3903" y="701"/>
              <a:ext cx="758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199" name="Line 36"/>
            <p:cNvSpPr>
              <a:spLocks noChangeShapeType="1"/>
            </p:cNvSpPr>
            <p:nvPr/>
          </p:nvSpPr>
          <p:spPr bwMode="auto">
            <a:xfrm>
              <a:off x="3903" y="701"/>
              <a:ext cx="75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Rectangle 37"/>
            <p:cNvSpPr>
              <a:spLocks noChangeArrowheads="1"/>
            </p:cNvSpPr>
            <p:nvPr/>
          </p:nvSpPr>
          <p:spPr bwMode="auto">
            <a:xfrm>
              <a:off x="4661" y="701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01" name="Line 38"/>
            <p:cNvSpPr>
              <a:spLocks noChangeShapeType="1"/>
            </p:cNvSpPr>
            <p:nvPr/>
          </p:nvSpPr>
          <p:spPr bwMode="auto">
            <a:xfrm>
              <a:off x="4661" y="701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Line 39"/>
            <p:cNvSpPr>
              <a:spLocks noChangeShapeType="1"/>
            </p:cNvSpPr>
            <p:nvPr/>
          </p:nvSpPr>
          <p:spPr bwMode="auto">
            <a:xfrm>
              <a:off x="4661" y="70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Rectangle 40"/>
            <p:cNvSpPr>
              <a:spLocks noChangeArrowheads="1"/>
            </p:cNvSpPr>
            <p:nvPr/>
          </p:nvSpPr>
          <p:spPr bwMode="auto">
            <a:xfrm>
              <a:off x="4664" y="701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04" name="Line 41"/>
            <p:cNvSpPr>
              <a:spLocks noChangeShapeType="1"/>
            </p:cNvSpPr>
            <p:nvPr/>
          </p:nvSpPr>
          <p:spPr bwMode="auto">
            <a:xfrm>
              <a:off x="4664" y="701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Line 42"/>
            <p:cNvSpPr>
              <a:spLocks noChangeShapeType="1"/>
            </p:cNvSpPr>
            <p:nvPr/>
          </p:nvSpPr>
          <p:spPr bwMode="auto">
            <a:xfrm>
              <a:off x="4664" y="70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Rectangle 43"/>
            <p:cNvSpPr>
              <a:spLocks noChangeArrowheads="1"/>
            </p:cNvSpPr>
            <p:nvPr/>
          </p:nvSpPr>
          <p:spPr bwMode="auto">
            <a:xfrm>
              <a:off x="4669" y="701"/>
              <a:ext cx="81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07" name="Line 44"/>
            <p:cNvSpPr>
              <a:spLocks noChangeShapeType="1"/>
            </p:cNvSpPr>
            <p:nvPr/>
          </p:nvSpPr>
          <p:spPr bwMode="auto">
            <a:xfrm>
              <a:off x="4669" y="701"/>
              <a:ext cx="81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Rectangle 45"/>
            <p:cNvSpPr>
              <a:spLocks noChangeArrowheads="1"/>
            </p:cNvSpPr>
            <p:nvPr/>
          </p:nvSpPr>
          <p:spPr bwMode="auto">
            <a:xfrm>
              <a:off x="5482" y="701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09" name="Line 46"/>
            <p:cNvSpPr>
              <a:spLocks noChangeShapeType="1"/>
            </p:cNvSpPr>
            <p:nvPr/>
          </p:nvSpPr>
          <p:spPr bwMode="auto">
            <a:xfrm>
              <a:off x="5482" y="701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Line 47"/>
            <p:cNvSpPr>
              <a:spLocks noChangeShapeType="1"/>
            </p:cNvSpPr>
            <p:nvPr/>
          </p:nvSpPr>
          <p:spPr bwMode="auto">
            <a:xfrm>
              <a:off x="5482" y="701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Rectangle 48"/>
            <p:cNvSpPr>
              <a:spLocks noChangeArrowheads="1"/>
            </p:cNvSpPr>
            <p:nvPr/>
          </p:nvSpPr>
          <p:spPr bwMode="auto">
            <a:xfrm>
              <a:off x="3202" y="707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12" name="Line 49"/>
            <p:cNvSpPr>
              <a:spLocks noChangeShapeType="1"/>
            </p:cNvSpPr>
            <p:nvPr/>
          </p:nvSpPr>
          <p:spPr bwMode="auto">
            <a:xfrm>
              <a:off x="3202" y="707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Rectangle 50"/>
            <p:cNvSpPr>
              <a:spLocks noChangeArrowheads="1"/>
            </p:cNvSpPr>
            <p:nvPr/>
          </p:nvSpPr>
          <p:spPr bwMode="auto">
            <a:xfrm>
              <a:off x="3897" y="707"/>
              <a:ext cx="6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14" name="Line 51"/>
            <p:cNvSpPr>
              <a:spLocks noChangeShapeType="1"/>
            </p:cNvSpPr>
            <p:nvPr/>
          </p:nvSpPr>
          <p:spPr bwMode="auto">
            <a:xfrm>
              <a:off x="3897" y="707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Rectangle 52"/>
            <p:cNvSpPr>
              <a:spLocks noChangeArrowheads="1"/>
            </p:cNvSpPr>
            <p:nvPr/>
          </p:nvSpPr>
          <p:spPr bwMode="auto">
            <a:xfrm>
              <a:off x="4664" y="707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16" name="Line 53"/>
            <p:cNvSpPr>
              <a:spLocks noChangeShapeType="1"/>
            </p:cNvSpPr>
            <p:nvPr/>
          </p:nvSpPr>
          <p:spPr bwMode="auto">
            <a:xfrm>
              <a:off x="4664" y="707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Rectangle 54"/>
            <p:cNvSpPr>
              <a:spLocks noChangeArrowheads="1"/>
            </p:cNvSpPr>
            <p:nvPr/>
          </p:nvSpPr>
          <p:spPr bwMode="auto">
            <a:xfrm>
              <a:off x="5482" y="707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18" name="Line 55"/>
            <p:cNvSpPr>
              <a:spLocks noChangeShapeType="1"/>
            </p:cNvSpPr>
            <p:nvPr/>
          </p:nvSpPr>
          <p:spPr bwMode="auto">
            <a:xfrm>
              <a:off x="5482" y="707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9" name="Rectangle 56"/>
            <p:cNvSpPr>
              <a:spLocks noChangeArrowheads="1"/>
            </p:cNvSpPr>
            <p:nvPr/>
          </p:nvSpPr>
          <p:spPr bwMode="auto">
            <a:xfrm>
              <a:off x="3033" y="89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20" name="Rectangle 57"/>
            <p:cNvSpPr>
              <a:spLocks noChangeArrowheads="1"/>
            </p:cNvSpPr>
            <p:nvPr/>
          </p:nvSpPr>
          <p:spPr bwMode="auto">
            <a:xfrm>
              <a:off x="3432" y="895"/>
              <a:ext cx="3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error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21" name="Rectangle 58"/>
            <p:cNvSpPr>
              <a:spLocks noChangeArrowheads="1"/>
            </p:cNvSpPr>
            <p:nvPr/>
          </p:nvSpPr>
          <p:spPr bwMode="auto">
            <a:xfrm>
              <a:off x="4163" y="895"/>
              <a:ext cx="3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error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22" name="Rectangle 59"/>
            <p:cNvSpPr>
              <a:spLocks noChangeArrowheads="1"/>
            </p:cNvSpPr>
            <p:nvPr/>
          </p:nvSpPr>
          <p:spPr bwMode="auto">
            <a:xfrm>
              <a:off x="4957" y="895"/>
              <a:ext cx="31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error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23" name="Rectangle 60"/>
            <p:cNvSpPr>
              <a:spLocks noChangeArrowheads="1"/>
            </p:cNvSpPr>
            <p:nvPr/>
          </p:nvSpPr>
          <p:spPr bwMode="auto">
            <a:xfrm>
              <a:off x="3202" y="889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24" name="Line 61"/>
            <p:cNvSpPr>
              <a:spLocks noChangeShapeType="1"/>
            </p:cNvSpPr>
            <p:nvPr/>
          </p:nvSpPr>
          <p:spPr bwMode="auto">
            <a:xfrm>
              <a:off x="3202" y="889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5" name="Line 62"/>
            <p:cNvSpPr>
              <a:spLocks noChangeShapeType="1"/>
            </p:cNvSpPr>
            <p:nvPr/>
          </p:nvSpPr>
          <p:spPr bwMode="auto">
            <a:xfrm>
              <a:off x="3202" y="88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6" name="Rectangle 63"/>
            <p:cNvSpPr>
              <a:spLocks noChangeArrowheads="1"/>
            </p:cNvSpPr>
            <p:nvPr/>
          </p:nvSpPr>
          <p:spPr bwMode="auto">
            <a:xfrm>
              <a:off x="3207" y="889"/>
              <a:ext cx="69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27" name="Line 64"/>
            <p:cNvSpPr>
              <a:spLocks noChangeShapeType="1"/>
            </p:cNvSpPr>
            <p:nvPr/>
          </p:nvSpPr>
          <p:spPr bwMode="auto">
            <a:xfrm>
              <a:off x="3207" y="889"/>
              <a:ext cx="6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Rectangle 65"/>
            <p:cNvSpPr>
              <a:spLocks noChangeArrowheads="1"/>
            </p:cNvSpPr>
            <p:nvPr/>
          </p:nvSpPr>
          <p:spPr bwMode="auto">
            <a:xfrm>
              <a:off x="3897" y="889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29" name="Line 66"/>
            <p:cNvSpPr>
              <a:spLocks noChangeShapeType="1"/>
            </p:cNvSpPr>
            <p:nvPr/>
          </p:nvSpPr>
          <p:spPr bwMode="auto">
            <a:xfrm>
              <a:off x="3897" y="889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0" name="Line 67"/>
            <p:cNvSpPr>
              <a:spLocks noChangeShapeType="1"/>
            </p:cNvSpPr>
            <p:nvPr/>
          </p:nvSpPr>
          <p:spPr bwMode="auto">
            <a:xfrm>
              <a:off x="3897" y="88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1" name="Rectangle 68"/>
            <p:cNvSpPr>
              <a:spLocks noChangeArrowheads="1"/>
            </p:cNvSpPr>
            <p:nvPr/>
          </p:nvSpPr>
          <p:spPr bwMode="auto">
            <a:xfrm>
              <a:off x="3903" y="889"/>
              <a:ext cx="76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32" name="Line 69"/>
            <p:cNvSpPr>
              <a:spLocks noChangeShapeType="1"/>
            </p:cNvSpPr>
            <p:nvPr/>
          </p:nvSpPr>
          <p:spPr bwMode="auto">
            <a:xfrm>
              <a:off x="3903" y="889"/>
              <a:ext cx="76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3" name="Rectangle 70"/>
            <p:cNvSpPr>
              <a:spLocks noChangeArrowheads="1"/>
            </p:cNvSpPr>
            <p:nvPr/>
          </p:nvSpPr>
          <p:spPr bwMode="auto">
            <a:xfrm>
              <a:off x="4664" y="889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34" name="Line 71"/>
            <p:cNvSpPr>
              <a:spLocks noChangeShapeType="1"/>
            </p:cNvSpPr>
            <p:nvPr/>
          </p:nvSpPr>
          <p:spPr bwMode="auto">
            <a:xfrm>
              <a:off x="4664" y="889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5" name="Line 72"/>
            <p:cNvSpPr>
              <a:spLocks noChangeShapeType="1"/>
            </p:cNvSpPr>
            <p:nvPr/>
          </p:nvSpPr>
          <p:spPr bwMode="auto">
            <a:xfrm>
              <a:off x="4664" y="88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6" name="Rectangle 73"/>
            <p:cNvSpPr>
              <a:spLocks noChangeArrowheads="1"/>
            </p:cNvSpPr>
            <p:nvPr/>
          </p:nvSpPr>
          <p:spPr bwMode="auto">
            <a:xfrm>
              <a:off x="4669" y="889"/>
              <a:ext cx="813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37" name="Line 74"/>
            <p:cNvSpPr>
              <a:spLocks noChangeShapeType="1"/>
            </p:cNvSpPr>
            <p:nvPr/>
          </p:nvSpPr>
          <p:spPr bwMode="auto">
            <a:xfrm>
              <a:off x="4669" y="889"/>
              <a:ext cx="81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8" name="Rectangle 75"/>
            <p:cNvSpPr>
              <a:spLocks noChangeArrowheads="1"/>
            </p:cNvSpPr>
            <p:nvPr/>
          </p:nvSpPr>
          <p:spPr bwMode="auto">
            <a:xfrm>
              <a:off x="5482" y="889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39" name="Line 76"/>
            <p:cNvSpPr>
              <a:spLocks noChangeShapeType="1"/>
            </p:cNvSpPr>
            <p:nvPr/>
          </p:nvSpPr>
          <p:spPr bwMode="auto">
            <a:xfrm>
              <a:off x="5482" y="889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40" name="Line 77"/>
            <p:cNvSpPr>
              <a:spLocks noChangeShapeType="1"/>
            </p:cNvSpPr>
            <p:nvPr/>
          </p:nvSpPr>
          <p:spPr bwMode="auto">
            <a:xfrm>
              <a:off x="5482" y="889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41" name="Rectangle 78"/>
            <p:cNvSpPr>
              <a:spLocks noChangeArrowheads="1"/>
            </p:cNvSpPr>
            <p:nvPr/>
          </p:nvSpPr>
          <p:spPr bwMode="auto">
            <a:xfrm>
              <a:off x="3202" y="895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42" name="Line 79"/>
            <p:cNvSpPr>
              <a:spLocks noChangeShapeType="1"/>
            </p:cNvSpPr>
            <p:nvPr/>
          </p:nvSpPr>
          <p:spPr bwMode="auto">
            <a:xfrm>
              <a:off x="3202" y="895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43" name="Rectangle 80"/>
            <p:cNvSpPr>
              <a:spLocks noChangeArrowheads="1"/>
            </p:cNvSpPr>
            <p:nvPr/>
          </p:nvSpPr>
          <p:spPr bwMode="auto">
            <a:xfrm>
              <a:off x="3897" y="895"/>
              <a:ext cx="6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44" name="Line 81"/>
            <p:cNvSpPr>
              <a:spLocks noChangeShapeType="1"/>
            </p:cNvSpPr>
            <p:nvPr/>
          </p:nvSpPr>
          <p:spPr bwMode="auto">
            <a:xfrm>
              <a:off x="3897" y="895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45" name="Rectangle 82"/>
            <p:cNvSpPr>
              <a:spLocks noChangeArrowheads="1"/>
            </p:cNvSpPr>
            <p:nvPr/>
          </p:nvSpPr>
          <p:spPr bwMode="auto">
            <a:xfrm>
              <a:off x="4664" y="895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46" name="Line 83"/>
            <p:cNvSpPr>
              <a:spLocks noChangeShapeType="1"/>
            </p:cNvSpPr>
            <p:nvPr/>
          </p:nvSpPr>
          <p:spPr bwMode="auto">
            <a:xfrm>
              <a:off x="4664" y="895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47" name="Rectangle 84"/>
            <p:cNvSpPr>
              <a:spLocks noChangeArrowheads="1"/>
            </p:cNvSpPr>
            <p:nvPr/>
          </p:nvSpPr>
          <p:spPr bwMode="auto">
            <a:xfrm>
              <a:off x="5482" y="895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48" name="Line 85"/>
            <p:cNvSpPr>
              <a:spLocks noChangeShapeType="1"/>
            </p:cNvSpPr>
            <p:nvPr/>
          </p:nvSpPr>
          <p:spPr bwMode="auto">
            <a:xfrm>
              <a:off x="5482" y="895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49" name="Rectangle 86"/>
            <p:cNvSpPr>
              <a:spLocks noChangeArrowheads="1"/>
            </p:cNvSpPr>
            <p:nvPr/>
          </p:nvSpPr>
          <p:spPr bwMode="auto">
            <a:xfrm>
              <a:off x="3033" y="1083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50" name="Rectangle 87"/>
            <p:cNvSpPr>
              <a:spLocks noChangeArrowheads="1"/>
            </p:cNvSpPr>
            <p:nvPr/>
          </p:nvSpPr>
          <p:spPr bwMode="auto">
            <a:xfrm>
              <a:off x="3543" y="1083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51" name="Rectangle 88"/>
            <p:cNvSpPr>
              <a:spLocks noChangeArrowheads="1"/>
            </p:cNvSpPr>
            <p:nvPr/>
          </p:nvSpPr>
          <p:spPr bwMode="auto">
            <a:xfrm>
              <a:off x="4274" y="1083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52" name="Rectangle 89"/>
            <p:cNvSpPr>
              <a:spLocks noChangeArrowheads="1"/>
            </p:cNvSpPr>
            <p:nvPr/>
          </p:nvSpPr>
          <p:spPr bwMode="auto">
            <a:xfrm>
              <a:off x="4907" y="1083"/>
              <a:ext cx="40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rgbClr val="000000"/>
                  </a:solidFill>
                  <a:latin typeface="Times New Roman" pitchFamily="18" charset="0"/>
                </a:rPr>
                <a:t>accept</a:t>
              </a: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53" name="Rectangle 90"/>
            <p:cNvSpPr>
              <a:spLocks noChangeArrowheads="1"/>
            </p:cNvSpPr>
            <p:nvPr/>
          </p:nvSpPr>
          <p:spPr bwMode="auto">
            <a:xfrm>
              <a:off x="3202" y="1077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54" name="Line 91"/>
            <p:cNvSpPr>
              <a:spLocks noChangeShapeType="1"/>
            </p:cNvSpPr>
            <p:nvPr/>
          </p:nvSpPr>
          <p:spPr bwMode="auto">
            <a:xfrm>
              <a:off x="3202" y="1077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55" name="Line 92"/>
            <p:cNvSpPr>
              <a:spLocks noChangeShapeType="1"/>
            </p:cNvSpPr>
            <p:nvPr/>
          </p:nvSpPr>
          <p:spPr bwMode="auto">
            <a:xfrm>
              <a:off x="3202" y="107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56" name="Rectangle 93"/>
            <p:cNvSpPr>
              <a:spLocks noChangeArrowheads="1"/>
            </p:cNvSpPr>
            <p:nvPr/>
          </p:nvSpPr>
          <p:spPr bwMode="auto">
            <a:xfrm>
              <a:off x="3207" y="1077"/>
              <a:ext cx="69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57" name="Line 94"/>
            <p:cNvSpPr>
              <a:spLocks noChangeShapeType="1"/>
            </p:cNvSpPr>
            <p:nvPr/>
          </p:nvSpPr>
          <p:spPr bwMode="auto">
            <a:xfrm>
              <a:off x="3207" y="1077"/>
              <a:ext cx="6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58" name="Rectangle 95"/>
            <p:cNvSpPr>
              <a:spLocks noChangeArrowheads="1"/>
            </p:cNvSpPr>
            <p:nvPr/>
          </p:nvSpPr>
          <p:spPr bwMode="auto">
            <a:xfrm>
              <a:off x="3897" y="1077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59" name="Line 96"/>
            <p:cNvSpPr>
              <a:spLocks noChangeShapeType="1"/>
            </p:cNvSpPr>
            <p:nvPr/>
          </p:nvSpPr>
          <p:spPr bwMode="auto">
            <a:xfrm>
              <a:off x="3897" y="1077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60" name="Line 97"/>
            <p:cNvSpPr>
              <a:spLocks noChangeShapeType="1"/>
            </p:cNvSpPr>
            <p:nvPr/>
          </p:nvSpPr>
          <p:spPr bwMode="auto">
            <a:xfrm>
              <a:off x="3897" y="107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61" name="Rectangle 98"/>
            <p:cNvSpPr>
              <a:spLocks noChangeArrowheads="1"/>
            </p:cNvSpPr>
            <p:nvPr/>
          </p:nvSpPr>
          <p:spPr bwMode="auto">
            <a:xfrm>
              <a:off x="3903" y="1077"/>
              <a:ext cx="76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62" name="Line 99"/>
            <p:cNvSpPr>
              <a:spLocks noChangeShapeType="1"/>
            </p:cNvSpPr>
            <p:nvPr/>
          </p:nvSpPr>
          <p:spPr bwMode="auto">
            <a:xfrm>
              <a:off x="3903" y="1077"/>
              <a:ext cx="76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63" name="Rectangle 100"/>
            <p:cNvSpPr>
              <a:spLocks noChangeArrowheads="1"/>
            </p:cNvSpPr>
            <p:nvPr/>
          </p:nvSpPr>
          <p:spPr bwMode="auto">
            <a:xfrm>
              <a:off x="4664" y="1077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64" name="Line 101"/>
            <p:cNvSpPr>
              <a:spLocks noChangeShapeType="1"/>
            </p:cNvSpPr>
            <p:nvPr/>
          </p:nvSpPr>
          <p:spPr bwMode="auto">
            <a:xfrm>
              <a:off x="4664" y="1077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65" name="Line 102"/>
            <p:cNvSpPr>
              <a:spLocks noChangeShapeType="1"/>
            </p:cNvSpPr>
            <p:nvPr/>
          </p:nvSpPr>
          <p:spPr bwMode="auto">
            <a:xfrm>
              <a:off x="4664" y="107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66" name="Rectangle 103"/>
            <p:cNvSpPr>
              <a:spLocks noChangeArrowheads="1"/>
            </p:cNvSpPr>
            <p:nvPr/>
          </p:nvSpPr>
          <p:spPr bwMode="auto">
            <a:xfrm>
              <a:off x="4669" y="1077"/>
              <a:ext cx="813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67" name="Line 104"/>
            <p:cNvSpPr>
              <a:spLocks noChangeShapeType="1"/>
            </p:cNvSpPr>
            <p:nvPr/>
          </p:nvSpPr>
          <p:spPr bwMode="auto">
            <a:xfrm>
              <a:off x="4669" y="1077"/>
              <a:ext cx="81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68" name="Rectangle 105"/>
            <p:cNvSpPr>
              <a:spLocks noChangeArrowheads="1"/>
            </p:cNvSpPr>
            <p:nvPr/>
          </p:nvSpPr>
          <p:spPr bwMode="auto">
            <a:xfrm>
              <a:off x="5482" y="1077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69" name="Line 106"/>
            <p:cNvSpPr>
              <a:spLocks noChangeShapeType="1"/>
            </p:cNvSpPr>
            <p:nvPr/>
          </p:nvSpPr>
          <p:spPr bwMode="auto">
            <a:xfrm>
              <a:off x="5482" y="1077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0" name="Line 107"/>
            <p:cNvSpPr>
              <a:spLocks noChangeShapeType="1"/>
            </p:cNvSpPr>
            <p:nvPr/>
          </p:nvSpPr>
          <p:spPr bwMode="auto">
            <a:xfrm>
              <a:off x="5482" y="1077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1" name="Rectangle 108"/>
            <p:cNvSpPr>
              <a:spLocks noChangeArrowheads="1"/>
            </p:cNvSpPr>
            <p:nvPr/>
          </p:nvSpPr>
          <p:spPr bwMode="auto">
            <a:xfrm>
              <a:off x="3202" y="1083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72" name="Line 109"/>
            <p:cNvSpPr>
              <a:spLocks noChangeShapeType="1"/>
            </p:cNvSpPr>
            <p:nvPr/>
          </p:nvSpPr>
          <p:spPr bwMode="auto">
            <a:xfrm>
              <a:off x="3202" y="1083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3" name="Rectangle 110"/>
            <p:cNvSpPr>
              <a:spLocks noChangeArrowheads="1"/>
            </p:cNvSpPr>
            <p:nvPr/>
          </p:nvSpPr>
          <p:spPr bwMode="auto">
            <a:xfrm>
              <a:off x="3202" y="1265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74" name="Line 111"/>
            <p:cNvSpPr>
              <a:spLocks noChangeShapeType="1"/>
            </p:cNvSpPr>
            <p:nvPr/>
          </p:nvSpPr>
          <p:spPr bwMode="auto">
            <a:xfrm>
              <a:off x="3202" y="126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5" name="Line 112"/>
            <p:cNvSpPr>
              <a:spLocks noChangeShapeType="1"/>
            </p:cNvSpPr>
            <p:nvPr/>
          </p:nvSpPr>
          <p:spPr bwMode="auto">
            <a:xfrm>
              <a:off x="3202" y="12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6" name="Rectangle 113"/>
            <p:cNvSpPr>
              <a:spLocks noChangeArrowheads="1"/>
            </p:cNvSpPr>
            <p:nvPr/>
          </p:nvSpPr>
          <p:spPr bwMode="auto">
            <a:xfrm>
              <a:off x="3202" y="1265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77" name="Line 114"/>
            <p:cNvSpPr>
              <a:spLocks noChangeShapeType="1"/>
            </p:cNvSpPr>
            <p:nvPr/>
          </p:nvSpPr>
          <p:spPr bwMode="auto">
            <a:xfrm>
              <a:off x="3202" y="126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8" name="Line 115"/>
            <p:cNvSpPr>
              <a:spLocks noChangeShapeType="1"/>
            </p:cNvSpPr>
            <p:nvPr/>
          </p:nvSpPr>
          <p:spPr bwMode="auto">
            <a:xfrm>
              <a:off x="3202" y="12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79" name="Rectangle 116"/>
            <p:cNvSpPr>
              <a:spLocks noChangeArrowheads="1"/>
            </p:cNvSpPr>
            <p:nvPr/>
          </p:nvSpPr>
          <p:spPr bwMode="auto">
            <a:xfrm>
              <a:off x="3207" y="1265"/>
              <a:ext cx="69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80" name="Line 117"/>
            <p:cNvSpPr>
              <a:spLocks noChangeShapeType="1"/>
            </p:cNvSpPr>
            <p:nvPr/>
          </p:nvSpPr>
          <p:spPr bwMode="auto">
            <a:xfrm>
              <a:off x="3207" y="1265"/>
              <a:ext cx="69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81" name="Rectangle 118"/>
            <p:cNvSpPr>
              <a:spLocks noChangeArrowheads="1"/>
            </p:cNvSpPr>
            <p:nvPr/>
          </p:nvSpPr>
          <p:spPr bwMode="auto">
            <a:xfrm>
              <a:off x="3897" y="1083"/>
              <a:ext cx="6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82" name="Line 119"/>
            <p:cNvSpPr>
              <a:spLocks noChangeShapeType="1"/>
            </p:cNvSpPr>
            <p:nvPr/>
          </p:nvSpPr>
          <p:spPr bwMode="auto">
            <a:xfrm>
              <a:off x="3897" y="1083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83" name="Rectangle 120"/>
            <p:cNvSpPr>
              <a:spLocks noChangeArrowheads="1"/>
            </p:cNvSpPr>
            <p:nvPr/>
          </p:nvSpPr>
          <p:spPr bwMode="auto">
            <a:xfrm>
              <a:off x="3897" y="1265"/>
              <a:ext cx="6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84" name="Line 121"/>
            <p:cNvSpPr>
              <a:spLocks noChangeShapeType="1"/>
            </p:cNvSpPr>
            <p:nvPr/>
          </p:nvSpPr>
          <p:spPr bwMode="auto">
            <a:xfrm>
              <a:off x="3897" y="1265"/>
              <a:ext cx="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85" name="Line 122"/>
            <p:cNvSpPr>
              <a:spLocks noChangeShapeType="1"/>
            </p:cNvSpPr>
            <p:nvPr/>
          </p:nvSpPr>
          <p:spPr bwMode="auto">
            <a:xfrm>
              <a:off x="3897" y="12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86" name="Rectangle 123"/>
            <p:cNvSpPr>
              <a:spLocks noChangeArrowheads="1"/>
            </p:cNvSpPr>
            <p:nvPr/>
          </p:nvSpPr>
          <p:spPr bwMode="auto">
            <a:xfrm>
              <a:off x="3903" y="1265"/>
              <a:ext cx="76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87" name="Line 124"/>
            <p:cNvSpPr>
              <a:spLocks noChangeShapeType="1"/>
            </p:cNvSpPr>
            <p:nvPr/>
          </p:nvSpPr>
          <p:spPr bwMode="auto">
            <a:xfrm>
              <a:off x="3903" y="1265"/>
              <a:ext cx="76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88" name="Rectangle 125"/>
            <p:cNvSpPr>
              <a:spLocks noChangeArrowheads="1"/>
            </p:cNvSpPr>
            <p:nvPr/>
          </p:nvSpPr>
          <p:spPr bwMode="auto">
            <a:xfrm>
              <a:off x="4664" y="1083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89" name="Line 126"/>
            <p:cNvSpPr>
              <a:spLocks noChangeShapeType="1"/>
            </p:cNvSpPr>
            <p:nvPr/>
          </p:nvSpPr>
          <p:spPr bwMode="auto">
            <a:xfrm>
              <a:off x="4664" y="1083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90" name="Rectangle 127"/>
            <p:cNvSpPr>
              <a:spLocks noChangeArrowheads="1"/>
            </p:cNvSpPr>
            <p:nvPr/>
          </p:nvSpPr>
          <p:spPr bwMode="auto">
            <a:xfrm>
              <a:off x="4664" y="1265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91" name="Line 128"/>
            <p:cNvSpPr>
              <a:spLocks noChangeShapeType="1"/>
            </p:cNvSpPr>
            <p:nvPr/>
          </p:nvSpPr>
          <p:spPr bwMode="auto">
            <a:xfrm>
              <a:off x="4664" y="126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92" name="Line 129"/>
            <p:cNvSpPr>
              <a:spLocks noChangeShapeType="1"/>
            </p:cNvSpPr>
            <p:nvPr/>
          </p:nvSpPr>
          <p:spPr bwMode="auto">
            <a:xfrm>
              <a:off x="4664" y="12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93" name="Rectangle 130"/>
            <p:cNvSpPr>
              <a:spLocks noChangeArrowheads="1"/>
            </p:cNvSpPr>
            <p:nvPr/>
          </p:nvSpPr>
          <p:spPr bwMode="auto">
            <a:xfrm>
              <a:off x="4669" y="1265"/>
              <a:ext cx="813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94" name="Line 131"/>
            <p:cNvSpPr>
              <a:spLocks noChangeShapeType="1"/>
            </p:cNvSpPr>
            <p:nvPr/>
          </p:nvSpPr>
          <p:spPr bwMode="auto">
            <a:xfrm>
              <a:off x="4669" y="1265"/>
              <a:ext cx="81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95" name="Rectangle 132"/>
            <p:cNvSpPr>
              <a:spLocks noChangeArrowheads="1"/>
            </p:cNvSpPr>
            <p:nvPr/>
          </p:nvSpPr>
          <p:spPr bwMode="auto">
            <a:xfrm>
              <a:off x="5482" y="1083"/>
              <a:ext cx="5" cy="18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96" name="Line 133"/>
            <p:cNvSpPr>
              <a:spLocks noChangeShapeType="1"/>
            </p:cNvSpPr>
            <p:nvPr/>
          </p:nvSpPr>
          <p:spPr bwMode="auto">
            <a:xfrm>
              <a:off x="5482" y="1083"/>
              <a:ext cx="1" cy="18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97" name="Rectangle 134"/>
            <p:cNvSpPr>
              <a:spLocks noChangeArrowheads="1"/>
            </p:cNvSpPr>
            <p:nvPr/>
          </p:nvSpPr>
          <p:spPr bwMode="auto">
            <a:xfrm>
              <a:off x="5482" y="1265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298" name="Line 135"/>
            <p:cNvSpPr>
              <a:spLocks noChangeShapeType="1"/>
            </p:cNvSpPr>
            <p:nvPr/>
          </p:nvSpPr>
          <p:spPr bwMode="auto">
            <a:xfrm>
              <a:off x="5482" y="126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99" name="Line 136"/>
            <p:cNvSpPr>
              <a:spLocks noChangeShapeType="1"/>
            </p:cNvSpPr>
            <p:nvPr/>
          </p:nvSpPr>
          <p:spPr bwMode="auto">
            <a:xfrm>
              <a:off x="5482" y="12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00" name="Rectangle 137"/>
            <p:cNvSpPr>
              <a:spLocks noChangeArrowheads="1"/>
            </p:cNvSpPr>
            <p:nvPr/>
          </p:nvSpPr>
          <p:spPr bwMode="auto">
            <a:xfrm>
              <a:off x="5482" y="1265"/>
              <a:ext cx="5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7301" name="Line 138"/>
            <p:cNvSpPr>
              <a:spLocks noChangeShapeType="1"/>
            </p:cNvSpPr>
            <p:nvPr/>
          </p:nvSpPr>
          <p:spPr bwMode="auto">
            <a:xfrm>
              <a:off x="5482" y="1265"/>
              <a:ext cx="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02" name="Line 139"/>
            <p:cNvSpPr>
              <a:spLocks noChangeShapeType="1"/>
            </p:cNvSpPr>
            <p:nvPr/>
          </p:nvSpPr>
          <p:spPr bwMode="auto">
            <a:xfrm>
              <a:off x="5482" y="1265"/>
              <a:ext cx="1" cy="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  <p:bldP spid="136" grpId="0" animBg="1"/>
      <p:bldP spid="135" grpId="0" animBg="1"/>
      <p:bldP spid="134" grpId="0" animBg="1"/>
      <p:bldP spid="92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129E0F0-F4EC-4E5B-89D7-ABF9618D9C5E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55675" y="261938"/>
            <a:ext cx="7180263" cy="533400"/>
          </a:xfrm>
        </p:spPr>
        <p:txBody>
          <a:bodyPr/>
          <a:lstStyle/>
          <a:p>
            <a:r>
              <a:rPr lang="en-US" altLang="en-US" sz="4000" smtClean="0"/>
              <a:t>5.2  Deterministic Finite Automaton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55663"/>
            <a:ext cx="7702550" cy="3694112"/>
          </a:xfrm>
        </p:spPr>
        <p:txBody>
          <a:bodyPr/>
          <a:lstStyle/>
          <a:p>
            <a:pPr marL="533400" indent="-533400"/>
            <a:r>
              <a:rPr lang="en-US" altLang="en-US" sz="2400" u="sng" smtClean="0"/>
              <a:t>DFA</a:t>
            </a:r>
            <a:r>
              <a:rPr lang="en-US" altLang="en-US" sz="2400" smtClean="0"/>
              <a:t> (</a:t>
            </a:r>
            <a:r>
              <a:rPr lang="en-US" altLang="en-US" sz="2400" u="sng" smtClean="0"/>
              <a:t>D</a:t>
            </a:r>
            <a:r>
              <a:rPr lang="en-US" altLang="en-US" sz="2400" smtClean="0"/>
              <a:t>eterministic </a:t>
            </a:r>
            <a:r>
              <a:rPr lang="en-US" altLang="en-US" sz="2400" u="sng" smtClean="0"/>
              <a:t>F</a:t>
            </a:r>
            <a:r>
              <a:rPr lang="en-US" altLang="en-US" sz="2400" smtClean="0"/>
              <a:t>inite </a:t>
            </a:r>
            <a:r>
              <a:rPr lang="en-US" altLang="en-US" sz="2400" u="sng" smtClean="0"/>
              <a:t>A</a:t>
            </a:r>
            <a:r>
              <a:rPr lang="en-US" altLang="en-US" sz="2400" smtClean="0"/>
              <a:t>utomaton) is a quintuple 	</a:t>
            </a:r>
            <a:r>
              <a:rPr lang="en-US" altLang="en-US" sz="2400" i="1" smtClean="0"/>
              <a:t>M</a:t>
            </a:r>
            <a:r>
              <a:rPr lang="en-US" altLang="en-US" sz="2400" smtClean="0"/>
              <a:t> = (</a:t>
            </a:r>
            <a:r>
              <a:rPr lang="en-US" altLang="en-US" sz="2400" i="1" smtClean="0"/>
              <a:t>Q</a:t>
            </a:r>
            <a:r>
              <a:rPr lang="en-US" altLang="en-US" sz="2400" smtClean="0"/>
              <a:t>, </a:t>
            </a:r>
            <a:r>
              <a:rPr lang="en-US" altLang="en-US" sz="2400" smtClean="0">
                <a:sym typeface="Symbol" pitchFamily="18" charset="2"/>
              </a:rPr>
              <a:t></a:t>
            </a:r>
            <a:r>
              <a:rPr lang="en-US" altLang="en-US" sz="2400" smtClean="0"/>
              <a:t>, </a:t>
            </a:r>
            <a:r>
              <a:rPr lang="en-US" altLang="en-US" sz="2400" smtClean="0">
                <a:sym typeface="Symbol" pitchFamily="18" charset="2"/>
              </a:rPr>
              <a:t>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q</a:t>
            </a:r>
            <a:r>
              <a:rPr lang="en-US" altLang="en-US" sz="2400" baseline="-25000" smtClean="0"/>
              <a:t>0</a:t>
            </a:r>
            <a:r>
              <a:rPr lang="en-US" altLang="en-US" sz="2400" smtClean="0"/>
              <a:t>, </a:t>
            </a:r>
            <a:r>
              <a:rPr lang="en-US" altLang="en-US" sz="2400" i="1" smtClean="0"/>
              <a:t>F</a:t>
            </a:r>
            <a:r>
              <a:rPr lang="en-US" altLang="en-US" sz="2400" smtClean="0"/>
              <a:t>), where</a:t>
            </a:r>
          </a:p>
          <a:p>
            <a:pPr marL="1371600" lvl="2" indent="-457200">
              <a:spcBef>
                <a:spcPct val="45000"/>
              </a:spcBef>
              <a:buClr>
                <a:schemeClr val="tx2"/>
              </a:buClr>
              <a:buFont typeface="Monotype Sorts" pitchFamily="2" charset="2"/>
              <a:buAutoNum type="arabicParenR"/>
            </a:pPr>
            <a:r>
              <a:rPr lang="en-US" altLang="en-US" sz="2200" i="1" smtClean="0"/>
              <a:t>Q</a:t>
            </a:r>
            <a:r>
              <a:rPr lang="en-US" altLang="en-US" sz="2200" smtClean="0"/>
              <a:t> is a finite set of </a:t>
            </a:r>
            <a:r>
              <a:rPr lang="en-US" altLang="en-US" sz="2200" smtClean="0">
                <a:solidFill>
                  <a:srgbClr val="FF0000"/>
                </a:solidFill>
              </a:rPr>
              <a:t>states</a:t>
            </a:r>
          </a:p>
          <a:p>
            <a:pPr marL="1371600" lvl="2" indent="-457200">
              <a:spcBef>
                <a:spcPct val="45000"/>
              </a:spcBef>
              <a:buClr>
                <a:schemeClr val="tx2"/>
              </a:buClr>
              <a:buFont typeface="Monotype Sorts" pitchFamily="2" charset="2"/>
              <a:buAutoNum type="arabicParenR"/>
            </a:pPr>
            <a:r>
              <a:rPr lang="en-US" altLang="en-US" sz="2200" smtClean="0">
                <a:sym typeface="Symbol" pitchFamily="18" charset="2"/>
              </a:rPr>
              <a:t></a:t>
            </a:r>
            <a:r>
              <a:rPr lang="en-US" altLang="en-US" sz="2200" smtClean="0"/>
              <a:t> is a finite set of (machine) </a:t>
            </a:r>
            <a:r>
              <a:rPr lang="en-US" altLang="en-US" sz="2200" smtClean="0">
                <a:solidFill>
                  <a:srgbClr val="FF0000"/>
                </a:solidFill>
              </a:rPr>
              <a:t>alphabet</a:t>
            </a:r>
          </a:p>
          <a:p>
            <a:pPr marL="1371600" lvl="2" indent="-457200">
              <a:spcBef>
                <a:spcPct val="45000"/>
              </a:spcBef>
              <a:buClr>
                <a:schemeClr val="tx2"/>
              </a:buClr>
              <a:buFont typeface="Monotype Sorts" pitchFamily="2" charset="2"/>
              <a:buAutoNum type="arabicParenR"/>
            </a:pPr>
            <a:r>
              <a:rPr lang="en-US" altLang="en-US" sz="2200" smtClean="0">
                <a:sym typeface="Symbol" pitchFamily="18" charset="2"/>
              </a:rPr>
              <a:t></a:t>
            </a:r>
            <a:r>
              <a:rPr lang="en-US" altLang="en-US" sz="2200" smtClean="0"/>
              <a:t> is a </a:t>
            </a:r>
            <a:r>
              <a:rPr lang="en-US" altLang="en-US" sz="2200" smtClean="0">
                <a:solidFill>
                  <a:srgbClr val="FF0000"/>
                </a:solidFill>
              </a:rPr>
              <a:t>transitive function </a:t>
            </a:r>
            <a:r>
              <a:rPr lang="en-US" altLang="en-US" sz="2200" smtClean="0"/>
              <a:t>from </a:t>
            </a:r>
            <a:r>
              <a:rPr lang="en-US" altLang="en-US" sz="2200" i="1" smtClean="0"/>
              <a:t>Q</a:t>
            </a:r>
            <a:r>
              <a:rPr lang="en-US" altLang="en-US" sz="2200" smtClean="0"/>
              <a:t> x </a:t>
            </a:r>
            <a:r>
              <a:rPr lang="en-US" altLang="en-US" sz="2200" smtClean="0">
                <a:sym typeface="Symbol" pitchFamily="18" charset="2"/>
              </a:rPr>
              <a:t></a:t>
            </a:r>
            <a:r>
              <a:rPr lang="en-US" altLang="en-US" sz="2200" smtClean="0"/>
              <a:t> to </a:t>
            </a:r>
            <a:r>
              <a:rPr lang="en-US" altLang="en-US" sz="2200" i="1" smtClean="0"/>
              <a:t>Q</a:t>
            </a:r>
            <a:r>
              <a:rPr lang="en-US" altLang="en-US" sz="2200" smtClean="0"/>
              <a:t>, i.e., 	</a:t>
            </a:r>
            <a:r>
              <a:rPr lang="en-US" altLang="en-US" sz="2200" smtClean="0">
                <a:sym typeface="Symbol" pitchFamily="18" charset="2"/>
              </a:rPr>
              <a:t></a:t>
            </a:r>
            <a:r>
              <a:rPr lang="en-US" altLang="en-US" sz="2200" smtClean="0"/>
              <a:t>: </a:t>
            </a:r>
            <a:r>
              <a:rPr lang="en-US" altLang="en-US" sz="2200" i="1" smtClean="0"/>
              <a:t>Q</a:t>
            </a:r>
            <a:r>
              <a:rPr lang="en-US" altLang="en-US" sz="2200" smtClean="0"/>
              <a:t> x </a:t>
            </a:r>
            <a:r>
              <a:rPr lang="en-US" altLang="en-US" sz="2200" smtClean="0">
                <a:sym typeface="Symbol" pitchFamily="18" charset="2"/>
              </a:rPr>
              <a:t></a:t>
            </a:r>
            <a:r>
              <a:rPr lang="en-US" altLang="en-US" sz="2200" smtClean="0"/>
              <a:t> </a:t>
            </a:r>
            <a:r>
              <a:rPr lang="en-US" altLang="en-US" sz="2200" noProof="1" smtClean="0">
                <a:sym typeface="Symbol" pitchFamily="18" charset="2"/>
              </a:rPr>
              <a:t></a:t>
            </a:r>
            <a:r>
              <a:rPr lang="en-US" altLang="en-US" sz="2200" smtClean="0"/>
              <a:t> </a:t>
            </a:r>
            <a:r>
              <a:rPr lang="en-US" altLang="en-US" sz="2200" i="1" smtClean="0"/>
              <a:t>Q</a:t>
            </a:r>
          </a:p>
          <a:p>
            <a:pPr marL="1371600" lvl="2" indent="-457200">
              <a:spcBef>
                <a:spcPct val="45000"/>
              </a:spcBef>
              <a:buClr>
                <a:schemeClr val="tx2"/>
              </a:buClr>
              <a:buFont typeface="Monotype Sorts" pitchFamily="2" charset="2"/>
              <a:buAutoNum type="arabicParenR"/>
            </a:pPr>
            <a:r>
              <a:rPr lang="en-US" altLang="en-US" sz="2200" i="1" smtClean="0"/>
              <a:t>q</a:t>
            </a:r>
            <a:r>
              <a:rPr lang="en-US" altLang="en-US" sz="2200" baseline="-25000" smtClean="0"/>
              <a:t>0</a:t>
            </a:r>
            <a:r>
              <a:rPr lang="en-US" altLang="en-US" sz="2200" smtClean="0"/>
              <a:t> </a:t>
            </a:r>
            <a:r>
              <a:rPr lang="en-US" altLang="en-US" sz="2200" smtClean="0">
                <a:sym typeface="Symbol" pitchFamily="18" charset="2"/>
              </a:rPr>
              <a:t></a:t>
            </a:r>
            <a:r>
              <a:rPr lang="en-US" altLang="en-US" sz="2200" smtClean="0"/>
              <a:t> Q, is the </a:t>
            </a:r>
            <a:r>
              <a:rPr lang="en-US" altLang="en-US" sz="2200" smtClean="0">
                <a:solidFill>
                  <a:srgbClr val="FF0000"/>
                </a:solidFill>
              </a:rPr>
              <a:t>start state</a:t>
            </a:r>
          </a:p>
          <a:p>
            <a:pPr marL="1371600" lvl="2" indent="-457200">
              <a:spcBef>
                <a:spcPct val="45000"/>
              </a:spcBef>
              <a:buClr>
                <a:schemeClr val="tx2"/>
              </a:buClr>
              <a:buFont typeface="Monotype Sorts" pitchFamily="2" charset="2"/>
              <a:buAutoNum type="arabicParenR"/>
            </a:pPr>
            <a:r>
              <a:rPr lang="en-US" altLang="en-US" sz="2200" i="1" smtClean="0"/>
              <a:t>F</a:t>
            </a:r>
            <a:r>
              <a:rPr lang="en-US" altLang="en-US" sz="2200" smtClean="0"/>
              <a:t> </a:t>
            </a:r>
            <a:r>
              <a:rPr lang="en-US" altLang="en-US" sz="2200" smtClean="0">
                <a:sym typeface="Symbol" pitchFamily="18" charset="2"/>
              </a:rPr>
              <a:t></a:t>
            </a:r>
            <a:r>
              <a:rPr lang="en-US" altLang="en-US" sz="2200" smtClean="0"/>
              <a:t> </a:t>
            </a:r>
            <a:r>
              <a:rPr lang="en-US" altLang="en-US" sz="2200" i="1" smtClean="0"/>
              <a:t>Q</a:t>
            </a:r>
            <a:r>
              <a:rPr lang="en-US" altLang="en-US" sz="2200" smtClean="0"/>
              <a:t>, is the set of </a:t>
            </a:r>
            <a:r>
              <a:rPr lang="en-US" altLang="en-US" sz="2200" smtClean="0">
                <a:solidFill>
                  <a:srgbClr val="FF0000"/>
                </a:solidFill>
              </a:rPr>
              <a:t>final</a:t>
            </a:r>
            <a:r>
              <a:rPr lang="en-US" altLang="en-US" sz="2200" smtClean="0"/>
              <a:t> (accepting) </a:t>
            </a:r>
            <a:r>
              <a:rPr lang="en-US" altLang="en-US" sz="2200" smtClean="0">
                <a:solidFill>
                  <a:srgbClr val="FF0000"/>
                </a:solidFill>
              </a:rPr>
              <a:t>states</a:t>
            </a:r>
          </a:p>
        </p:txBody>
      </p:sp>
      <p:grpSp>
        <p:nvGrpSpPr>
          <p:cNvPr id="9" name="Group 38"/>
          <p:cNvGrpSpPr>
            <a:grpSpLocks/>
          </p:cNvGrpSpPr>
          <p:nvPr/>
        </p:nvGrpSpPr>
        <p:grpSpPr bwMode="auto">
          <a:xfrm>
            <a:off x="2593975" y="4624388"/>
            <a:ext cx="3725863" cy="2171700"/>
            <a:chOff x="1202" y="663"/>
            <a:chExt cx="3251" cy="1951"/>
          </a:xfrm>
        </p:grpSpPr>
        <p:sp>
          <p:nvSpPr>
            <p:cNvPr id="8198" name="Oval 6"/>
            <p:cNvSpPr>
              <a:spLocks noChangeArrowheads="1"/>
            </p:cNvSpPr>
            <p:nvPr/>
          </p:nvSpPr>
          <p:spPr bwMode="auto">
            <a:xfrm>
              <a:off x="3448" y="1031"/>
              <a:ext cx="142" cy="121"/>
            </a:xfrm>
            <a:prstGeom prst="ellips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3420" y="1008"/>
              <a:ext cx="198" cy="167"/>
            </a:xfrm>
            <a:prstGeom prst="ellips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3405" y="1008"/>
              <a:ext cx="20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3471" y="989"/>
              <a:ext cx="43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solidFill>
                    <a:srgbClr val="000000"/>
                  </a:solidFill>
                  <a:latin typeface="Times New Roman" pitchFamily="18" charset="0"/>
                </a:rPr>
                <a:t>3</a:t>
              </a:r>
              <a:endParaRPr kumimoji="0" lang="en-US" altLang="en-US" sz="1600" i="0">
                <a:latin typeface="Times New Roman" pitchFamily="18" charset="0"/>
              </a:endParaRPr>
            </a:p>
          </p:txBody>
        </p:sp>
        <p:sp>
          <p:nvSpPr>
            <p:cNvPr id="8202" name="Oval 10"/>
            <p:cNvSpPr>
              <a:spLocks noChangeArrowheads="1"/>
            </p:cNvSpPr>
            <p:nvPr/>
          </p:nvSpPr>
          <p:spPr bwMode="auto">
            <a:xfrm>
              <a:off x="1863" y="1533"/>
              <a:ext cx="198" cy="165"/>
            </a:xfrm>
            <a:prstGeom prst="ellips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1850" y="1530"/>
              <a:ext cx="20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1909" y="1504"/>
              <a:ext cx="6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solidFill>
                    <a:srgbClr val="000000"/>
                  </a:solidFill>
                  <a:latin typeface="Times New Roman" pitchFamily="18" charset="0"/>
                </a:rPr>
                <a:t>1</a:t>
              </a:r>
              <a:endParaRPr kumimoji="0" lang="en-US" altLang="en-US" sz="1600" i="0">
                <a:latin typeface="Times New Roman" pitchFamily="18" charset="0"/>
              </a:endParaRPr>
            </a:p>
          </p:txBody>
        </p:sp>
        <p:sp>
          <p:nvSpPr>
            <p:cNvPr id="8205" name="Oval 13"/>
            <p:cNvSpPr>
              <a:spLocks noChangeArrowheads="1"/>
            </p:cNvSpPr>
            <p:nvPr/>
          </p:nvSpPr>
          <p:spPr bwMode="auto">
            <a:xfrm>
              <a:off x="3257" y="2017"/>
              <a:ext cx="199" cy="166"/>
            </a:xfrm>
            <a:prstGeom prst="ellips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3250" y="2016"/>
              <a:ext cx="20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07" name="Rectangle 15"/>
            <p:cNvSpPr>
              <a:spLocks noChangeArrowheads="1"/>
            </p:cNvSpPr>
            <p:nvPr/>
          </p:nvSpPr>
          <p:spPr bwMode="auto">
            <a:xfrm>
              <a:off x="3316" y="1982"/>
              <a:ext cx="6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600" i="0">
                  <a:solidFill>
                    <a:srgbClr val="000000"/>
                  </a:solidFill>
                  <a:latin typeface="Times New Roman" pitchFamily="18" charset="0"/>
                </a:rPr>
                <a:t>2</a:t>
              </a:r>
              <a:endParaRPr kumimoji="0" lang="en-US" altLang="en-US" sz="1600" i="0">
                <a:latin typeface="Times New Roman" pitchFamily="18" charset="0"/>
              </a:endParaRPr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auto">
            <a:xfrm>
              <a:off x="2020" y="1058"/>
              <a:ext cx="1304" cy="491"/>
            </a:xfrm>
            <a:custGeom>
              <a:avLst/>
              <a:gdLst>
                <a:gd name="T0" fmla="*/ 0 w 513"/>
                <a:gd name="T1" fmla="*/ 2147483647 h 235"/>
                <a:gd name="T2" fmla="*/ 2147483647 w 513"/>
                <a:gd name="T3" fmla="*/ 2147483647 h 235"/>
                <a:gd name="T4" fmla="*/ 2147483647 w 513"/>
                <a:gd name="T5" fmla="*/ 2147483647 h 235"/>
                <a:gd name="T6" fmla="*/ 2147483647 w 513"/>
                <a:gd name="T7" fmla="*/ 1008059756 h 23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13"/>
                <a:gd name="T13" fmla="*/ 0 h 235"/>
                <a:gd name="T14" fmla="*/ 513 w 513"/>
                <a:gd name="T15" fmla="*/ 235 h 23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13" h="235">
                  <a:moveTo>
                    <a:pt x="0" y="235"/>
                  </a:moveTo>
                  <a:cubicBezTo>
                    <a:pt x="36" y="191"/>
                    <a:pt x="72" y="148"/>
                    <a:pt x="121" y="111"/>
                  </a:cubicBezTo>
                  <a:cubicBezTo>
                    <a:pt x="170" y="75"/>
                    <a:pt x="224" y="34"/>
                    <a:pt x="295" y="16"/>
                  </a:cubicBezTo>
                  <a:cubicBezTo>
                    <a:pt x="356" y="0"/>
                    <a:pt x="434" y="2"/>
                    <a:pt x="513" y="5"/>
                  </a:cubicBez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9" name="Freeform 17"/>
            <p:cNvSpPr>
              <a:spLocks/>
            </p:cNvSpPr>
            <p:nvPr/>
          </p:nvSpPr>
          <p:spPr bwMode="auto">
            <a:xfrm>
              <a:off x="3324" y="1050"/>
              <a:ext cx="81" cy="44"/>
            </a:xfrm>
            <a:custGeom>
              <a:avLst/>
              <a:gdLst>
                <a:gd name="T0" fmla="*/ 0 w 114"/>
                <a:gd name="T1" fmla="*/ 1 h 75"/>
                <a:gd name="T2" fmla="*/ 1 w 114"/>
                <a:gd name="T3" fmla="*/ 1 h 75"/>
                <a:gd name="T4" fmla="*/ 0 w 114"/>
                <a:gd name="T5" fmla="*/ 0 h 75"/>
                <a:gd name="T6" fmla="*/ 0 w 114"/>
                <a:gd name="T7" fmla="*/ 1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75"/>
                <a:gd name="T14" fmla="*/ 114 w 114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75">
                  <a:moveTo>
                    <a:pt x="0" y="75"/>
                  </a:moveTo>
                  <a:lnTo>
                    <a:pt x="114" y="39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Freeform 18"/>
            <p:cNvSpPr>
              <a:spLocks/>
            </p:cNvSpPr>
            <p:nvPr/>
          </p:nvSpPr>
          <p:spPr bwMode="auto">
            <a:xfrm>
              <a:off x="2003" y="1689"/>
              <a:ext cx="1168" cy="458"/>
            </a:xfrm>
            <a:custGeom>
              <a:avLst/>
              <a:gdLst>
                <a:gd name="T0" fmla="*/ 0 w 460"/>
                <a:gd name="T1" fmla="*/ 0 h 219"/>
                <a:gd name="T2" fmla="*/ 2147483647 w 460"/>
                <a:gd name="T3" fmla="*/ 2147483647 h 219"/>
                <a:gd name="T4" fmla="*/ 2147483647 w 460"/>
                <a:gd name="T5" fmla="*/ 2147483647 h 219"/>
                <a:gd name="T6" fmla="*/ 2147483647 w 460"/>
                <a:gd name="T7" fmla="*/ 2147483647 h 21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0"/>
                <a:gd name="T13" fmla="*/ 0 h 219"/>
                <a:gd name="T14" fmla="*/ 460 w 460"/>
                <a:gd name="T15" fmla="*/ 219 h 21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0" h="219">
                  <a:moveTo>
                    <a:pt x="0" y="0"/>
                  </a:moveTo>
                  <a:cubicBezTo>
                    <a:pt x="41" y="57"/>
                    <a:pt x="81" y="115"/>
                    <a:pt x="139" y="150"/>
                  </a:cubicBezTo>
                  <a:cubicBezTo>
                    <a:pt x="198" y="185"/>
                    <a:pt x="292" y="204"/>
                    <a:pt x="351" y="213"/>
                  </a:cubicBezTo>
                  <a:cubicBezTo>
                    <a:pt x="395" y="219"/>
                    <a:pt x="429" y="214"/>
                    <a:pt x="460" y="207"/>
                  </a:cubicBez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auto">
            <a:xfrm>
              <a:off x="3169" y="2101"/>
              <a:ext cx="83" cy="44"/>
            </a:xfrm>
            <a:custGeom>
              <a:avLst/>
              <a:gdLst>
                <a:gd name="T0" fmla="*/ 1 w 117"/>
                <a:gd name="T1" fmla="*/ 1 h 75"/>
                <a:gd name="T2" fmla="*/ 1 w 117"/>
                <a:gd name="T3" fmla="*/ 1 h 75"/>
                <a:gd name="T4" fmla="*/ 0 w 117"/>
                <a:gd name="T5" fmla="*/ 0 h 75"/>
                <a:gd name="T6" fmla="*/ 1 w 117"/>
                <a:gd name="T7" fmla="*/ 1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7"/>
                <a:gd name="T13" fmla="*/ 0 h 75"/>
                <a:gd name="T14" fmla="*/ 117 w 117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7" h="75">
                  <a:moveTo>
                    <a:pt x="14" y="75"/>
                  </a:moveTo>
                  <a:lnTo>
                    <a:pt x="117" y="11"/>
                  </a:lnTo>
                  <a:lnTo>
                    <a:pt x="0" y="0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20"/>
            <p:cNvSpPr>
              <a:spLocks noChangeShapeType="1"/>
            </p:cNvSpPr>
            <p:nvPr/>
          </p:nvSpPr>
          <p:spPr bwMode="auto">
            <a:xfrm>
              <a:off x="1650" y="1614"/>
              <a:ext cx="124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Freeform 21"/>
            <p:cNvSpPr>
              <a:spLocks/>
            </p:cNvSpPr>
            <p:nvPr/>
          </p:nvSpPr>
          <p:spPr bwMode="auto">
            <a:xfrm>
              <a:off x="1769" y="1593"/>
              <a:ext cx="81" cy="44"/>
            </a:xfrm>
            <a:custGeom>
              <a:avLst/>
              <a:gdLst>
                <a:gd name="T0" fmla="*/ 0 w 114"/>
                <a:gd name="T1" fmla="*/ 1 h 75"/>
                <a:gd name="T2" fmla="*/ 1 w 114"/>
                <a:gd name="T3" fmla="*/ 1 h 75"/>
                <a:gd name="T4" fmla="*/ 0 w 114"/>
                <a:gd name="T5" fmla="*/ 0 h 75"/>
                <a:gd name="T6" fmla="*/ 0 w 114"/>
                <a:gd name="T7" fmla="*/ 1 h 7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75"/>
                <a:gd name="T14" fmla="*/ 114 w 114"/>
                <a:gd name="T15" fmla="*/ 75 h 7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75">
                  <a:moveTo>
                    <a:pt x="0" y="75"/>
                  </a:moveTo>
                  <a:lnTo>
                    <a:pt x="114" y="36"/>
                  </a:lnTo>
                  <a:lnTo>
                    <a:pt x="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auto">
            <a:xfrm>
              <a:off x="3514" y="738"/>
              <a:ext cx="287" cy="285"/>
            </a:xfrm>
            <a:custGeom>
              <a:avLst/>
              <a:gdLst>
                <a:gd name="T0" fmla="*/ 0 w 113"/>
                <a:gd name="T1" fmla="*/ 2147483647 h 136"/>
                <a:gd name="T2" fmla="*/ 2147483647 w 113"/>
                <a:gd name="T3" fmla="*/ 2147483647 h 136"/>
                <a:gd name="T4" fmla="*/ 2147483647 w 113"/>
                <a:gd name="T5" fmla="*/ 2147483647 h 136"/>
                <a:gd name="T6" fmla="*/ 2147483647 w 113"/>
                <a:gd name="T7" fmla="*/ 1592829197 h 136"/>
                <a:gd name="T8" fmla="*/ 2147483647 w 113"/>
                <a:gd name="T9" fmla="*/ 0 h 136"/>
                <a:gd name="T10" fmla="*/ 2147483647 w 113"/>
                <a:gd name="T11" fmla="*/ 2147483647 h 136"/>
                <a:gd name="T12" fmla="*/ 2147483647 w 113"/>
                <a:gd name="T13" fmla="*/ 2147483647 h 136"/>
                <a:gd name="T14" fmla="*/ 2147483647 w 113"/>
                <a:gd name="T15" fmla="*/ 2147483647 h 136"/>
                <a:gd name="T16" fmla="*/ 2147483647 w 113"/>
                <a:gd name="T17" fmla="*/ 2147483647 h 136"/>
                <a:gd name="T18" fmla="*/ 2147483647 w 113"/>
                <a:gd name="T19" fmla="*/ 2147483647 h 1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3"/>
                <a:gd name="T31" fmla="*/ 0 h 136"/>
                <a:gd name="T32" fmla="*/ 113 w 113"/>
                <a:gd name="T33" fmla="*/ 136 h 1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3" h="136">
                  <a:moveTo>
                    <a:pt x="0" y="125"/>
                  </a:moveTo>
                  <a:cubicBezTo>
                    <a:pt x="1" y="110"/>
                    <a:pt x="1" y="95"/>
                    <a:pt x="6" y="80"/>
                  </a:cubicBezTo>
                  <a:cubicBezTo>
                    <a:pt x="11" y="65"/>
                    <a:pt x="20" y="49"/>
                    <a:pt x="30" y="36"/>
                  </a:cubicBezTo>
                  <a:cubicBezTo>
                    <a:pt x="39" y="24"/>
                    <a:pt x="54" y="13"/>
                    <a:pt x="64" y="7"/>
                  </a:cubicBezTo>
                  <a:cubicBezTo>
                    <a:pt x="74" y="1"/>
                    <a:pt x="84" y="0"/>
                    <a:pt x="91" y="0"/>
                  </a:cubicBezTo>
                  <a:cubicBezTo>
                    <a:pt x="98" y="1"/>
                    <a:pt x="104" y="4"/>
                    <a:pt x="108" y="11"/>
                  </a:cubicBezTo>
                  <a:cubicBezTo>
                    <a:pt x="111" y="19"/>
                    <a:pt x="113" y="33"/>
                    <a:pt x="113" y="44"/>
                  </a:cubicBezTo>
                  <a:cubicBezTo>
                    <a:pt x="112" y="56"/>
                    <a:pt x="111" y="66"/>
                    <a:pt x="105" y="80"/>
                  </a:cubicBezTo>
                  <a:cubicBezTo>
                    <a:pt x="99" y="94"/>
                    <a:pt x="87" y="115"/>
                    <a:pt x="77" y="127"/>
                  </a:cubicBezTo>
                  <a:cubicBezTo>
                    <a:pt x="73" y="130"/>
                    <a:pt x="69" y="134"/>
                    <a:pt x="65" y="136"/>
                  </a:cubicBez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Freeform 23"/>
            <p:cNvSpPr>
              <a:spLocks/>
            </p:cNvSpPr>
            <p:nvPr/>
          </p:nvSpPr>
          <p:spPr bwMode="auto">
            <a:xfrm>
              <a:off x="3613" y="1006"/>
              <a:ext cx="81" cy="54"/>
            </a:xfrm>
            <a:custGeom>
              <a:avLst/>
              <a:gdLst>
                <a:gd name="T0" fmla="*/ 1 w 114"/>
                <a:gd name="T1" fmla="*/ 0 h 93"/>
                <a:gd name="T2" fmla="*/ 0 w 114"/>
                <a:gd name="T3" fmla="*/ 1 h 93"/>
                <a:gd name="T4" fmla="*/ 1 w 114"/>
                <a:gd name="T5" fmla="*/ 1 h 93"/>
                <a:gd name="T6" fmla="*/ 1 w 114"/>
                <a:gd name="T7" fmla="*/ 0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4"/>
                <a:gd name="T13" fmla="*/ 0 h 93"/>
                <a:gd name="T14" fmla="*/ 114 w 114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4" h="93">
                  <a:moveTo>
                    <a:pt x="75" y="0"/>
                  </a:moveTo>
                  <a:lnTo>
                    <a:pt x="0" y="93"/>
                  </a:lnTo>
                  <a:lnTo>
                    <a:pt x="114" y="6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Freeform 24"/>
            <p:cNvSpPr>
              <a:spLocks/>
            </p:cNvSpPr>
            <p:nvPr/>
          </p:nvSpPr>
          <p:spPr bwMode="auto">
            <a:xfrm>
              <a:off x="3519" y="1129"/>
              <a:ext cx="308" cy="303"/>
            </a:xfrm>
            <a:custGeom>
              <a:avLst/>
              <a:gdLst>
                <a:gd name="T0" fmla="*/ 2147483647 w 121"/>
                <a:gd name="T1" fmla="*/ 0 h 145"/>
                <a:gd name="T2" fmla="*/ 2147483647 w 121"/>
                <a:gd name="T3" fmla="*/ 2147483647 h 145"/>
                <a:gd name="T4" fmla="*/ 2147483647 w 121"/>
                <a:gd name="T5" fmla="*/ 2147483647 h 145"/>
                <a:gd name="T6" fmla="*/ 2147483647 w 121"/>
                <a:gd name="T7" fmla="*/ 2147483647 h 145"/>
                <a:gd name="T8" fmla="*/ 2147483647 w 121"/>
                <a:gd name="T9" fmla="*/ 2147483647 h 145"/>
                <a:gd name="T10" fmla="*/ 2147483647 w 121"/>
                <a:gd name="T11" fmla="*/ 2147483647 h 145"/>
                <a:gd name="T12" fmla="*/ 2147483647 w 121"/>
                <a:gd name="T13" fmla="*/ 2147483647 h 145"/>
                <a:gd name="T14" fmla="*/ 2147483647 w 121"/>
                <a:gd name="T15" fmla="*/ 2147483647 h 145"/>
                <a:gd name="T16" fmla="*/ 2147483647 w 121"/>
                <a:gd name="T17" fmla="*/ 2147483647 h 145"/>
                <a:gd name="T18" fmla="*/ 0 w 121"/>
                <a:gd name="T19" fmla="*/ 2147483647 h 1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1"/>
                <a:gd name="T31" fmla="*/ 0 h 145"/>
                <a:gd name="T32" fmla="*/ 121 w 121"/>
                <a:gd name="T33" fmla="*/ 145 h 1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1" h="145">
                  <a:moveTo>
                    <a:pt x="38" y="0"/>
                  </a:moveTo>
                  <a:cubicBezTo>
                    <a:pt x="52" y="6"/>
                    <a:pt x="65" y="13"/>
                    <a:pt x="77" y="24"/>
                  </a:cubicBezTo>
                  <a:cubicBezTo>
                    <a:pt x="88" y="35"/>
                    <a:pt x="100" y="49"/>
                    <a:pt x="107" y="63"/>
                  </a:cubicBezTo>
                  <a:cubicBezTo>
                    <a:pt x="114" y="77"/>
                    <a:pt x="119" y="95"/>
                    <a:pt x="120" y="107"/>
                  </a:cubicBezTo>
                  <a:cubicBezTo>
                    <a:pt x="121" y="119"/>
                    <a:pt x="118" y="127"/>
                    <a:pt x="115" y="134"/>
                  </a:cubicBezTo>
                  <a:cubicBezTo>
                    <a:pt x="111" y="140"/>
                    <a:pt x="106" y="144"/>
                    <a:pt x="98" y="145"/>
                  </a:cubicBezTo>
                  <a:cubicBezTo>
                    <a:pt x="89" y="145"/>
                    <a:pt x="76" y="141"/>
                    <a:pt x="66" y="136"/>
                  </a:cubicBezTo>
                  <a:cubicBezTo>
                    <a:pt x="55" y="130"/>
                    <a:pt x="46" y="125"/>
                    <a:pt x="36" y="114"/>
                  </a:cubicBezTo>
                  <a:cubicBezTo>
                    <a:pt x="26" y="102"/>
                    <a:pt x="12" y="83"/>
                    <a:pt x="5" y="69"/>
                  </a:cubicBezTo>
                  <a:cubicBezTo>
                    <a:pt x="3" y="64"/>
                    <a:pt x="1" y="59"/>
                    <a:pt x="0" y="54"/>
                  </a:cubicBezTo>
                </a:path>
              </a:pathLst>
            </a:cu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Freeform 25"/>
            <p:cNvSpPr>
              <a:spLocks/>
            </p:cNvSpPr>
            <p:nvPr/>
          </p:nvSpPr>
          <p:spPr bwMode="auto">
            <a:xfrm>
              <a:off x="3496" y="1177"/>
              <a:ext cx="54" cy="69"/>
            </a:xfrm>
            <a:custGeom>
              <a:avLst/>
              <a:gdLst>
                <a:gd name="T0" fmla="*/ 1 w 75"/>
                <a:gd name="T1" fmla="*/ 1 h 118"/>
                <a:gd name="T2" fmla="*/ 1 w 75"/>
                <a:gd name="T3" fmla="*/ 0 h 118"/>
                <a:gd name="T4" fmla="*/ 0 w 75"/>
                <a:gd name="T5" fmla="*/ 1 h 118"/>
                <a:gd name="T6" fmla="*/ 1 w 75"/>
                <a:gd name="T7" fmla="*/ 1 h 11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5"/>
                <a:gd name="T13" fmla="*/ 0 h 118"/>
                <a:gd name="T14" fmla="*/ 75 w 75"/>
                <a:gd name="T15" fmla="*/ 118 h 11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5" h="118">
                  <a:moveTo>
                    <a:pt x="75" y="107"/>
                  </a:moveTo>
                  <a:lnTo>
                    <a:pt x="18" y="0"/>
                  </a:lnTo>
                  <a:lnTo>
                    <a:pt x="0" y="118"/>
                  </a:lnTo>
                  <a:lnTo>
                    <a:pt x="75" y="10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Rectangle 26"/>
            <p:cNvSpPr>
              <a:spLocks noChangeArrowheads="1"/>
            </p:cNvSpPr>
            <p:nvPr/>
          </p:nvSpPr>
          <p:spPr bwMode="auto">
            <a:xfrm>
              <a:off x="2488" y="1023"/>
              <a:ext cx="35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19" name="Rectangle 27"/>
            <p:cNvSpPr>
              <a:spLocks noChangeArrowheads="1"/>
            </p:cNvSpPr>
            <p:nvPr/>
          </p:nvSpPr>
          <p:spPr bwMode="auto">
            <a:xfrm>
              <a:off x="2673" y="841"/>
              <a:ext cx="2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letter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8220" name="Rectangle 28"/>
            <p:cNvSpPr>
              <a:spLocks noChangeArrowheads="1"/>
            </p:cNvSpPr>
            <p:nvPr/>
          </p:nvSpPr>
          <p:spPr bwMode="auto">
            <a:xfrm>
              <a:off x="2460" y="1859"/>
              <a:ext cx="353" cy="1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21" name="Rectangle 29"/>
            <p:cNvSpPr>
              <a:spLocks noChangeArrowheads="1"/>
            </p:cNvSpPr>
            <p:nvPr/>
          </p:nvSpPr>
          <p:spPr bwMode="auto">
            <a:xfrm>
              <a:off x="2631" y="1884"/>
              <a:ext cx="21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digit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8222" name="Rectangle 30"/>
            <p:cNvSpPr>
              <a:spLocks noChangeArrowheads="1"/>
            </p:cNvSpPr>
            <p:nvPr/>
          </p:nvSpPr>
          <p:spPr bwMode="auto">
            <a:xfrm>
              <a:off x="3761" y="663"/>
              <a:ext cx="353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23" name="Rectangle 31"/>
            <p:cNvSpPr>
              <a:spLocks noChangeArrowheads="1"/>
            </p:cNvSpPr>
            <p:nvPr/>
          </p:nvSpPr>
          <p:spPr bwMode="auto">
            <a:xfrm>
              <a:off x="3837" y="695"/>
              <a:ext cx="24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letter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8224" name="Rectangle 32"/>
            <p:cNvSpPr>
              <a:spLocks noChangeArrowheads="1"/>
            </p:cNvSpPr>
            <p:nvPr/>
          </p:nvSpPr>
          <p:spPr bwMode="auto">
            <a:xfrm>
              <a:off x="3789" y="1231"/>
              <a:ext cx="35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8225" name="Rectangle 33"/>
            <p:cNvSpPr>
              <a:spLocks noChangeArrowheads="1"/>
            </p:cNvSpPr>
            <p:nvPr/>
          </p:nvSpPr>
          <p:spPr bwMode="auto">
            <a:xfrm>
              <a:off x="3865" y="1263"/>
              <a:ext cx="219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500" i="0">
                  <a:solidFill>
                    <a:srgbClr val="000000"/>
                  </a:solidFill>
                  <a:latin typeface="Times New Roman" pitchFamily="18" charset="0"/>
                </a:rPr>
                <a:t>digit</a:t>
              </a:r>
              <a:endParaRPr kumimoji="0" lang="en-US" altLang="en-US" sz="2400" i="0">
                <a:latin typeface="Times New Roman" pitchFamily="18" charset="0"/>
              </a:endParaRPr>
            </a:p>
          </p:txBody>
        </p:sp>
        <p:sp>
          <p:nvSpPr>
            <p:cNvPr id="8226" name="Text Box 4"/>
            <p:cNvSpPr txBox="1">
              <a:spLocks noChangeArrowheads="1"/>
            </p:cNvSpPr>
            <p:nvPr/>
          </p:nvSpPr>
          <p:spPr bwMode="auto">
            <a:xfrm>
              <a:off x="1202" y="2323"/>
              <a:ext cx="325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2400" i="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210B2F-9B47-4787-90DA-7E30437FFC7D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27300" y="268288"/>
            <a:ext cx="4078288" cy="522287"/>
          </a:xfrm>
        </p:spPr>
        <p:txBody>
          <a:bodyPr/>
          <a:lstStyle/>
          <a:p>
            <a:r>
              <a:rPr lang="en-US" altLang="en-US" sz="4000" smtClean="0"/>
              <a:t>Transition Diagram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66800" y="1439863"/>
            <a:ext cx="6781800" cy="4351337"/>
            <a:chOff x="672" y="907"/>
            <a:chExt cx="4272" cy="2741"/>
          </a:xfrm>
        </p:grpSpPr>
        <p:sp>
          <p:nvSpPr>
            <p:cNvPr id="9222" name="Line 4"/>
            <p:cNvSpPr>
              <a:spLocks noChangeShapeType="1"/>
            </p:cNvSpPr>
            <p:nvPr/>
          </p:nvSpPr>
          <p:spPr bwMode="auto">
            <a:xfrm>
              <a:off x="672" y="3648"/>
              <a:ext cx="4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9223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907"/>
              <a:ext cx="3360" cy="2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681038" y="5845175"/>
            <a:ext cx="75041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000" i="0">
                <a:latin typeface="Times New Roman" pitchFamily="18" charset="0"/>
              </a:rPr>
              <a:t>Figure 5.  A transition diagram representing the syntax of a </a:t>
            </a:r>
            <a:r>
              <a:rPr kumimoji="0" lang="en-US" altLang="en-US" sz="2000">
                <a:latin typeface="Times New Roman" pitchFamily="18" charset="0"/>
              </a:rPr>
              <a:t>real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20F0819-FE7A-458D-8AA3-9E68467C88D0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>
          <a:xfrm>
            <a:off x="2478088" y="333375"/>
            <a:ext cx="4191000" cy="625475"/>
          </a:xfrm>
        </p:spPr>
        <p:txBody>
          <a:bodyPr/>
          <a:lstStyle/>
          <a:p>
            <a:r>
              <a:rPr lang="en-US" altLang="en-US" smtClean="0"/>
              <a:t>Transition Table</a:t>
            </a:r>
            <a:endParaRPr lang="en-US" altLang="en-US" sz="4000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163638" y="1212850"/>
            <a:ext cx="6858000" cy="3376613"/>
            <a:chOff x="816" y="1248"/>
            <a:chExt cx="4320" cy="2127"/>
          </a:xfrm>
        </p:grpSpPr>
        <p:graphicFrame>
          <p:nvGraphicFramePr>
            <p:cNvPr id="10248" name="Object 4"/>
            <p:cNvGraphicFramePr>
              <a:graphicFrameLocks noChangeAspect="1"/>
            </p:cNvGraphicFramePr>
            <p:nvPr/>
          </p:nvGraphicFramePr>
          <p:xfrm>
            <a:off x="816" y="1248"/>
            <a:ext cx="4007" cy="182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2" name="Document" r:id="rId3" imgW="3057144" imgH="1389888" progId="Word.Document.8">
                    <p:embed/>
                  </p:oleObj>
                </mc:Choice>
                <mc:Fallback>
                  <p:oleObj name="Document" r:id="rId3" imgW="3057144" imgH="1389888" progId="Word.Document.8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1248"/>
                          <a:ext cx="4007" cy="182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49" name="Text Box 5"/>
            <p:cNvSpPr txBox="1">
              <a:spLocks noChangeArrowheads="1"/>
            </p:cNvSpPr>
            <p:nvPr/>
          </p:nvSpPr>
          <p:spPr bwMode="auto">
            <a:xfrm>
              <a:off x="960" y="2929"/>
              <a:ext cx="4176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latin typeface="Times New Roman" pitchFamily="18" charset="0"/>
                </a:rPr>
                <a:t>Table 1. A transition table constructed from the transition 	diagram of the previous figure</a:t>
              </a: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280150" y="2427288"/>
            <a:ext cx="838200" cy="400050"/>
            <a:chOff x="6280392" y="2427086"/>
            <a:chExt cx="838691" cy="400110"/>
          </a:xfrm>
        </p:grpSpPr>
        <p:sp>
          <p:nvSpPr>
            <p:cNvPr id="10246" name="Rectangle 3"/>
            <p:cNvSpPr>
              <a:spLocks noChangeArrowheads="1"/>
            </p:cNvSpPr>
            <p:nvPr/>
          </p:nvSpPr>
          <p:spPr bwMode="auto">
            <a:xfrm>
              <a:off x="6407834" y="2574388"/>
              <a:ext cx="640080" cy="1899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 type="triangle" w="med" len="med"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endParaRPr kumimoji="0" lang="en-US" altLang="en-US" sz="1600">
                <a:latin typeface="Times New Roman" pitchFamily="18" charset="0"/>
              </a:endParaRPr>
            </a:p>
          </p:txBody>
        </p:sp>
        <p:sp>
          <p:nvSpPr>
            <p:cNvPr id="10247" name="TextBox 2"/>
            <p:cNvSpPr txBox="1">
              <a:spLocks noChangeArrowheads="1"/>
            </p:cNvSpPr>
            <p:nvPr/>
          </p:nvSpPr>
          <p:spPr bwMode="auto">
            <a:xfrm>
              <a:off x="6280392" y="2427086"/>
              <a:ext cx="83869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solidFill>
                    <a:schemeClr val="bg2"/>
                  </a:solidFill>
                  <a:latin typeface="Times New Roman" pitchFamily="18" charset="0"/>
                </a:rPr>
                <a:t>accept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3005138" y="5443538"/>
            <a:ext cx="1457325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>
            <a:spAutoFit/>
          </a:bodyPr>
          <a:lstStyle>
            <a:lvl1pPr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smtClean="0"/>
          </a:p>
        </p:txBody>
      </p:sp>
      <p:sp>
        <p:nvSpPr>
          <p:cNvPr id="29" name="TextBox 28"/>
          <p:cNvSpPr txBox="1"/>
          <p:nvPr/>
        </p:nvSpPr>
        <p:spPr>
          <a:xfrm>
            <a:off x="4106863" y="2373313"/>
            <a:ext cx="2112962" cy="33813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>
            <a:spAutoFit/>
          </a:bodyPr>
          <a:lstStyle>
            <a:lvl1pPr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smtClean="0"/>
          </a:p>
        </p:txBody>
      </p:sp>
      <p:sp>
        <p:nvSpPr>
          <p:cNvPr id="28" name="TextBox 27"/>
          <p:cNvSpPr txBox="1"/>
          <p:nvPr/>
        </p:nvSpPr>
        <p:spPr>
          <a:xfrm>
            <a:off x="2235200" y="2263775"/>
            <a:ext cx="790575" cy="3397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>
            <a:spAutoFit/>
          </a:bodyPr>
          <a:lstStyle>
            <a:lvl1pPr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600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endParaRPr lang="en-US" smtClean="0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F1D0C6-A8CF-4E8E-951D-61264B59938D}" type="slidenum">
              <a:rPr lang="en-US" altLang="en-US" sz="1400" smtClean="0">
                <a:solidFill>
                  <a:schemeClr val="hlink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smtClean="0">
              <a:solidFill>
                <a:schemeClr val="hlink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950" y="293688"/>
            <a:ext cx="6388100" cy="533400"/>
          </a:xfrm>
        </p:spPr>
        <p:txBody>
          <a:bodyPr/>
          <a:lstStyle/>
          <a:p>
            <a:r>
              <a:rPr lang="en-US" altLang="en-US" sz="4000" smtClean="0">
                <a:solidFill>
                  <a:schemeClr val="tx1"/>
                </a:solidFill>
              </a:rPr>
              <a:t>Deterministic Finite Automaton</a:t>
            </a: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371600" y="1350963"/>
            <a:ext cx="6519863" cy="4987925"/>
            <a:chOff x="955" y="998"/>
            <a:chExt cx="4107" cy="3142"/>
          </a:xfrm>
        </p:grpSpPr>
        <p:pic>
          <p:nvPicPr>
            <p:cNvPr id="11274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4" y="1536"/>
              <a:ext cx="2736" cy="2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5" name="Text Box 5"/>
            <p:cNvSpPr txBox="1">
              <a:spLocks noChangeArrowheads="1"/>
            </p:cNvSpPr>
            <p:nvPr/>
          </p:nvSpPr>
          <p:spPr bwMode="auto">
            <a:xfrm>
              <a:off x="955" y="3888"/>
              <a:ext cx="410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kumimoji="0" lang="en-US" altLang="en-US" sz="2000" i="0">
                  <a:latin typeface="Times New Roman" pitchFamily="18" charset="0"/>
                </a:rPr>
                <a:t>Figure 6. A representation of a deterministic finite automaton</a:t>
              </a:r>
            </a:p>
          </p:txBody>
        </p:sp>
        <p:sp>
          <p:nvSpPr>
            <p:cNvPr id="11276" name="Line 36"/>
            <p:cNvSpPr>
              <a:spLocks noChangeShapeType="1"/>
            </p:cNvSpPr>
            <p:nvPr/>
          </p:nvSpPr>
          <p:spPr bwMode="auto">
            <a:xfrm>
              <a:off x="1200" y="3840"/>
              <a:ext cx="3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Line 40"/>
            <p:cNvSpPr>
              <a:spLocks noChangeShapeType="1"/>
            </p:cNvSpPr>
            <p:nvPr/>
          </p:nvSpPr>
          <p:spPr bwMode="auto">
            <a:xfrm>
              <a:off x="1152" y="1200"/>
              <a:ext cx="3648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41"/>
            <p:cNvSpPr>
              <a:spLocks noChangeShapeType="1"/>
            </p:cNvSpPr>
            <p:nvPr/>
          </p:nvSpPr>
          <p:spPr bwMode="auto">
            <a:xfrm>
              <a:off x="1152" y="1440"/>
              <a:ext cx="3648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Line 42"/>
            <p:cNvSpPr>
              <a:spLocks noChangeShapeType="1"/>
            </p:cNvSpPr>
            <p:nvPr/>
          </p:nvSpPr>
          <p:spPr bwMode="auto">
            <a:xfrm>
              <a:off x="139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43"/>
            <p:cNvSpPr>
              <a:spLocks noChangeShapeType="1"/>
            </p:cNvSpPr>
            <p:nvPr/>
          </p:nvSpPr>
          <p:spPr bwMode="auto">
            <a:xfrm>
              <a:off x="163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44"/>
            <p:cNvSpPr>
              <a:spLocks noChangeShapeType="1"/>
            </p:cNvSpPr>
            <p:nvPr/>
          </p:nvSpPr>
          <p:spPr bwMode="auto">
            <a:xfrm>
              <a:off x="187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45"/>
            <p:cNvSpPr>
              <a:spLocks noChangeShapeType="1"/>
            </p:cNvSpPr>
            <p:nvPr/>
          </p:nvSpPr>
          <p:spPr bwMode="auto">
            <a:xfrm>
              <a:off x="211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46"/>
            <p:cNvSpPr>
              <a:spLocks noChangeShapeType="1"/>
            </p:cNvSpPr>
            <p:nvPr/>
          </p:nvSpPr>
          <p:spPr bwMode="auto">
            <a:xfrm>
              <a:off x="235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47"/>
            <p:cNvSpPr>
              <a:spLocks noChangeShapeType="1"/>
            </p:cNvSpPr>
            <p:nvPr/>
          </p:nvSpPr>
          <p:spPr bwMode="auto">
            <a:xfrm>
              <a:off x="259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48"/>
            <p:cNvSpPr>
              <a:spLocks noChangeShapeType="1"/>
            </p:cNvSpPr>
            <p:nvPr/>
          </p:nvSpPr>
          <p:spPr bwMode="auto">
            <a:xfrm>
              <a:off x="283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49"/>
            <p:cNvSpPr>
              <a:spLocks noChangeShapeType="1"/>
            </p:cNvSpPr>
            <p:nvPr/>
          </p:nvSpPr>
          <p:spPr bwMode="auto">
            <a:xfrm>
              <a:off x="307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Line 50"/>
            <p:cNvSpPr>
              <a:spLocks noChangeShapeType="1"/>
            </p:cNvSpPr>
            <p:nvPr/>
          </p:nvSpPr>
          <p:spPr bwMode="auto">
            <a:xfrm>
              <a:off x="331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8" name="Line 51"/>
            <p:cNvSpPr>
              <a:spLocks noChangeShapeType="1"/>
            </p:cNvSpPr>
            <p:nvPr/>
          </p:nvSpPr>
          <p:spPr bwMode="auto">
            <a:xfrm>
              <a:off x="355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9" name="Line 52"/>
            <p:cNvSpPr>
              <a:spLocks noChangeShapeType="1"/>
            </p:cNvSpPr>
            <p:nvPr/>
          </p:nvSpPr>
          <p:spPr bwMode="auto">
            <a:xfrm>
              <a:off x="379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0" name="Line 53"/>
            <p:cNvSpPr>
              <a:spLocks noChangeShapeType="1"/>
            </p:cNvSpPr>
            <p:nvPr/>
          </p:nvSpPr>
          <p:spPr bwMode="auto">
            <a:xfrm>
              <a:off x="403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1" name="Line 54"/>
            <p:cNvSpPr>
              <a:spLocks noChangeShapeType="1"/>
            </p:cNvSpPr>
            <p:nvPr/>
          </p:nvSpPr>
          <p:spPr bwMode="auto">
            <a:xfrm>
              <a:off x="427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Line 55"/>
            <p:cNvSpPr>
              <a:spLocks noChangeShapeType="1"/>
            </p:cNvSpPr>
            <p:nvPr/>
          </p:nvSpPr>
          <p:spPr bwMode="auto">
            <a:xfrm>
              <a:off x="4512" y="1200"/>
              <a:ext cx="0" cy="24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Text Box 60"/>
            <p:cNvSpPr txBox="1">
              <a:spLocks noChangeArrowheads="1"/>
            </p:cNvSpPr>
            <p:nvPr/>
          </p:nvSpPr>
          <p:spPr bwMode="auto">
            <a:xfrm>
              <a:off x="4556" y="998"/>
              <a:ext cx="43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0" i="0">
                  <a:solidFill>
                    <a:schemeClr val="bg2"/>
                  </a:solidFill>
                  <a:latin typeface="Times New Roman" pitchFamily="18" charset="0"/>
                </a:rPr>
                <a:t>…</a:t>
              </a:r>
            </a:p>
          </p:txBody>
        </p:sp>
        <p:sp>
          <p:nvSpPr>
            <p:cNvPr id="11294" name="Text Box 61"/>
            <p:cNvSpPr txBox="1">
              <a:spLocks noChangeArrowheads="1"/>
            </p:cNvSpPr>
            <p:nvPr/>
          </p:nvSpPr>
          <p:spPr bwMode="auto">
            <a:xfrm>
              <a:off x="1008" y="1008"/>
              <a:ext cx="436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chemeClr val="hlink"/>
                </a:buClr>
                <a:buSzPct val="50000"/>
                <a:buFont typeface="Monotype Sorts" pitchFamily="2" charset="2"/>
                <a:buChar char="n"/>
                <a:defRPr kumimoji="1" sz="28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Monotype Sorts" pitchFamily="2" charset="2"/>
                <a:buChar char="u"/>
                <a:defRPr kumimoji="1" sz="26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hlink"/>
                </a:buClr>
                <a:buSzPct val="65000"/>
                <a:buFont typeface="Monotype Sorts" pitchFamily="2" charset="2"/>
                <a:buChar char="F"/>
                <a:defRPr kumimoji="1" sz="24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100000"/>
                <a:buChar char="•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100000"/>
                <a:buChar char="–"/>
                <a:defRPr kumimoji="1"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4000" i="0">
                  <a:solidFill>
                    <a:schemeClr val="bg2"/>
                  </a:solidFill>
                  <a:latin typeface="Times New Roman" pitchFamily="18" charset="0"/>
                </a:rPr>
                <a:t>…</a:t>
              </a:r>
            </a:p>
          </p:txBody>
        </p:sp>
      </p:grpSp>
      <p:sp>
        <p:nvSpPr>
          <p:cNvPr id="27" name="Text Box 58"/>
          <p:cNvSpPr txBox="1">
            <a:spLocks noChangeArrowheads="1"/>
          </p:cNvSpPr>
          <p:nvPr/>
        </p:nvSpPr>
        <p:spPr bwMode="auto">
          <a:xfrm>
            <a:off x="3817938" y="1049338"/>
            <a:ext cx="1409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0">
                <a:solidFill>
                  <a:srgbClr val="FF0000"/>
                </a:solidFill>
                <a:latin typeface="Times New Roman" pitchFamily="18" charset="0"/>
              </a:rPr>
              <a:t>Input tape</a:t>
            </a:r>
          </a:p>
        </p:txBody>
      </p:sp>
      <p:sp>
        <p:nvSpPr>
          <p:cNvPr id="31" name="AutoShape 4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66088" y="6027738"/>
            <a:ext cx="184150" cy="206375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50000"/>
              <a:buFont typeface="Monotype Sorts" pitchFamily="2" charset="2"/>
              <a:buChar char="n"/>
              <a:defRPr kumimoji="1" sz="28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  <a:defRPr kumimoji="1" sz="26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Monotype Sorts" pitchFamily="2" charset="2"/>
              <a:buChar char="F"/>
              <a:defRPr kumimoji="1"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kumimoji="1"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kumimoji="1"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kumimoji="0" lang="en-US" altLang="en-US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9" grpId="0" animBg="1"/>
      <p:bldP spid="28" grpId="0" animBg="1"/>
      <p:bldP spid="12290" grpId="0"/>
      <p:bldP spid="27" grpId="0"/>
      <p:bldP spid="31" grpId="0" animBg="1"/>
    </p:bldLst>
  </p:timing>
</p:sld>
</file>

<file path=ppt/theme/theme1.xml><?xml version="1.0" encoding="utf-8"?>
<a:theme xmlns:a="http://schemas.openxmlformats.org/drawingml/2006/main" name="Generic (Standard)">
  <a:themeElements>
    <a:clrScheme name="Generic (Standard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4614</TotalTime>
  <Words>917</Words>
  <Application>Microsoft Office PowerPoint</Application>
  <PresentationFormat>On-screen Show (4:3)</PresentationFormat>
  <Paragraphs>546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Times New Roman</vt:lpstr>
      <vt:lpstr>Arial</vt:lpstr>
      <vt:lpstr>Arial Narrow</vt:lpstr>
      <vt:lpstr>Monotype Sorts</vt:lpstr>
      <vt:lpstr>Symbol</vt:lpstr>
      <vt:lpstr>Wingdings</vt:lpstr>
      <vt:lpstr>MT Extra</vt:lpstr>
      <vt:lpstr>WP MathA</vt:lpstr>
      <vt:lpstr>Generic (Standard)</vt:lpstr>
      <vt:lpstr>Document</vt:lpstr>
      <vt:lpstr>Microsoft Equation 3.0</vt:lpstr>
      <vt:lpstr>Equation</vt:lpstr>
      <vt:lpstr>Chapter 5</vt:lpstr>
      <vt:lpstr>5.1  Finite State Automata</vt:lpstr>
      <vt:lpstr>Lexical Analyzer</vt:lpstr>
      <vt:lpstr>Transition Diagram and Table </vt:lpstr>
      <vt:lpstr>Instruction Sequence</vt:lpstr>
      <vt:lpstr>5.2  Deterministic Finite Automaton</vt:lpstr>
      <vt:lpstr>Transition Diagram</vt:lpstr>
      <vt:lpstr>Transition Table</vt:lpstr>
      <vt:lpstr>Deterministic Finite Automaton</vt:lpstr>
      <vt:lpstr>Computation in DFA</vt:lpstr>
      <vt:lpstr>State Diagrams</vt:lpstr>
      <vt:lpstr>Definitions</vt:lpstr>
      <vt:lpstr>State Diagrams (Continued)</vt:lpstr>
      <vt:lpstr>DFA and State Diagrams</vt:lpstr>
      <vt:lpstr>State Diagrams </vt:lpstr>
      <vt:lpstr>5.4. Non-deterministic Finite Automata(NFA)</vt:lpstr>
      <vt:lpstr>NFA</vt:lpstr>
      <vt:lpstr>Advantages of NFAs over DFAs</vt:lpstr>
      <vt:lpstr>5.5  Lambda Transitions</vt:lpstr>
      <vt:lpstr>5.5  Lambda Transitions</vt:lpstr>
      <vt:lpstr>5.6. Removing Non-determinism</vt:lpstr>
      <vt:lpstr>Removing Non-determinism</vt:lpstr>
      <vt:lpstr>Removing Non-determinism</vt:lpstr>
      <vt:lpstr>DFA Equivalent to NFA-</vt:lpstr>
      <vt:lpstr>Removing Non-determinism</vt:lpstr>
      <vt:lpstr>Determinism and Non-determinism</vt:lpstr>
    </vt:vector>
  </TitlesOfParts>
  <Company>BYU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Baomin Xin</dc:creator>
  <cp:lastModifiedBy>Dennis Ng</cp:lastModifiedBy>
  <cp:revision>237</cp:revision>
  <dcterms:created xsi:type="dcterms:W3CDTF">1999-01-11T05:15:42Z</dcterms:created>
  <dcterms:modified xsi:type="dcterms:W3CDTF">2016-01-08T23:40:59Z</dcterms:modified>
</cp:coreProperties>
</file>