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76" r:id="rId2"/>
    <p:sldId id="277" r:id="rId3"/>
    <p:sldId id="283" r:id="rId4"/>
    <p:sldId id="290" r:id="rId5"/>
    <p:sldId id="278" r:id="rId6"/>
    <p:sldId id="308" r:id="rId7"/>
    <p:sldId id="302" r:id="rId8"/>
    <p:sldId id="291" r:id="rId9"/>
    <p:sldId id="299" r:id="rId10"/>
    <p:sldId id="300" r:id="rId11"/>
    <p:sldId id="301" r:id="rId12"/>
    <p:sldId id="280" r:id="rId13"/>
    <p:sldId id="303" r:id="rId14"/>
    <p:sldId id="305" r:id="rId15"/>
    <p:sldId id="304" r:id="rId16"/>
    <p:sldId id="307" r:id="rId17"/>
    <p:sldId id="293" r:id="rId18"/>
    <p:sldId id="297" r:id="rId19"/>
    <p:sldId id="306" r:id="rId20"/>
    <p:sldId id="294" r:id="rId21"/>
    <p:sldId id="295" r:id="rId22"/>
    <p:sldId id="298" r:id="rId23"/>
    <p:sldId id="309" r:id="rId24"/>
    <p:sldId id="313" r:id="rId25"/>
    <p:sldId id="310" r:id="rId26"/>
    <p:sldId id="311" r:id="rId27"/>
    <p:sldId id="312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-216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2" tIns="47446" rIns="94892" bIns="47446" numCol="1" anchor="t" anchorCtr="0" compatLnSpc="1">
            <a:prstTxWarp prst="textNoShape">
              <a:avLst/>
            </a:prstTxWarp>
          </a:bodyPr>
          <a:lstStyle>
            <a:lvl1pPr defTabSz="949778">
              <a:defRPr kumimoji="0"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351" y="1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2" tIns="47446" rIns="94892" bIns="47446" numCol="1" anchor="t" anchorCtr="0" compatLnSpc="1">
            <a:prstTxWarp prst="textNoShape">
              <a:avLst/>
            </a:prstTxWarp>
          </a:bodyPr>
          <a:lstStyle>
            <a:lvl1pPr algn="r" defTabSz="949778">
              <a:defRPr kumimoji="0"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085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2" tIns="47446" rIns="94892" bIns="47446" numCol="1" anchor="b" anchorCtr="0" compatLnSpc="1">
            <a:prstTxWarp prst="textNoShape">
              <a:avLst/>
            </a:prstTxWarp>
          </a:bodyPr>
          <a:lstStyle>
            <a:lvl1pPr defTabSz="949778">
              <a:defRPr kumimoji="0"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351" y="8832085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2" tIns="47446" rIns="94892" bIns="47446" numCol="1" anchor="b" anchorCtr="0" compatLnSpc="1">
            <a:prstTxWarp prst="textNoShape">
              <a:avLst/>
            </a:prstTxWarp>
          </a:bodyPr>
          <a:lstStyle>
            <a:lvl1pPr algn="r" defTabSz="949778">
              <a:defRPr kumimoji="0" sz="1300">
                <a:latin typeface="Times New Roman" pitchFamily="18" charset="0"/>
              </a:defRPr>
            </a:lvl1pPr>
          </a:lstStyle>
          <a:p>
            <a:pPr>
              <a:defRPr/>
            </a:pPr>
            <a:fld id="{08C083D6-E71F-42C5-9E9C-2699759AE6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91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2" tIns="47446" rIns="94892" bIns="47446" numCol="1" anchor="t" anchorCtr="0" compatLnSpc="1">
            <a:prstTxWarp prst="textNoShape">
              <a:avLst/>
            </a:prstTxWarp>
          </a:bodyPr>
          <a:lstStyle>
            <a:lvl1pPr defTabSz="949778">
              <a:defRPr kumimoji="0"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351" y="1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2" tIns="47446" rIns="94892" bIns="47446" numCol="1" anchor="t" anchorCtr="0" compatLnSpc="1">
            <a:prstTxWarp prst="textNoShape">
              <a:avLst/>
            </a:prstTxWarp>
          </a:bodyPr>
          <a:lstStyle>
            <a:lvl1pPr algn="r" defTabSz="949778">
              <a:defRPr kumimoji="0"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302" y="4416763"/>
            <a:ext cx="5141796" cy="418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2" tIns="47446" rIns="94892" bIns="47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085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2" tIns="47446" rIns="94892" bIns="47446" numCol="1" anchor="b" anchorCtr="0" compatLnSpc="1">
            <a:prstTxWarp prst="textNoShape">
              <a:avLst/>
            </a:prstTxWarp>
          </a:bodyPr>
          <a:lstStyle>
            <a:lvl1pPr defTabSz="949778">
              <a:defRPr kumimoji="0"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351" y="8832085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2" tIns="47446" rIns="94892" bIns="47446" numCol="1" anchor="b" anchorCtr="0" compatLnSpc="1">
            <a:prstTxWarp prst="textNoShape">
              <a:avLst/>
            </a:prstTxWarp>
          </a:bodyPr>
          <a:lstStyle>
            <a:lvl1pPr algn="r" defTabSz="949778">
              <a:defRPr kumimoji="0" sz="1300">
                <a:latin typeface="Times New Roman" pitchFamily="18" charset="0"/>
              </a:defRPr>
            </a:lvl1pPr>
          </a:lstStyle>
          <a:p>
            <a:pPr>
              <a:defRPr/>
            </a:pPr>
            <a:fld id="{FC37F03E-B8BE-43D1-A412-585527D72C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34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052BB-8B63-4653-A9A5-566969600D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1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7ADCF-DE7A-4337-B669-6D69777AC9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51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4B3B2-AEDF-4ED1-9CFB-92BFFF8DDA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5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17DAF-C60D-47A3-82C6-73823E607F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2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8800D-43FE-49A4-8C7E-D246B354F9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67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6A78A-88E8-4410-8ADB-6DC05B0D98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2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03054-8FAE-4F90-AF87-6633E7BA27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5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37B1E-8762-4E3B-A922-DB9390F8CC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17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DA9B5-077D-495D-B821-A8614E4C4E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9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51B81-7A1D-470B-98BE-5294862C0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5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CCA84-911E-48E4-A471-D9663C92B8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3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48DB4FD5-6EA3-4C52-935C-21560B414A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533400"/>
            <a:ext cx="4038600" cy="1143000"/>
          </a:xfrm>
          <a:noFill/>
        </p:spPr>
        <p:txBody>
          <a:bodyPr anchor="ctr"/>
          <a:lstStyle/>
          <a:p>
            <a:r>
              <a:rPr lang="en-US" altLang="en-US" dirty="0" smtClean="0"/>
              <a:t>Chapter 15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0225" y="2097088"/>
            <a:ext cx="6480175" cy="2303462"/>
          </a:xfrm>
          <a:noFill/>
        </p:spPr>
        <p:txBody>
          <a:bodyPr/>
          <a:lstStyle/>
          <a:p>
            <a:pPr marL="342900" indent="-342900" algn="ctr"/>
            <a:r>
              <a:rPr lang="en-US" altLang="en-US" sz="6000" i="1" dirty="0" smtClean="0"/>
              <a:t>P</a:t>
            </a:r>
            <a:r>
              <a:rPr lang="en-US" altLang="en-US" sz="6000" dirty="0" smtClean="0"/>
              <a:t>, </a:t>
            </a:r>
            <a:r>
              <a:rPr lang="en-US" altLang="en-US" sz="6000" i="1" dirty="0" smtClean="0"/>
              <a:t>NP</a:t>
            </a:r>
            <a:r>
              <a:rPr lang="en-US" altLang="en-US" sz="6000" dirty="0" smtClean="0"/>
              <a:t>, and Cook’s Theorem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17537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1C1450-D683-467E-98CD-DAA743C088C3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209550"/>
            <a:ext cx="8383587" cy="523875"/>
          </a:xfrm>
          <a:noFill/>
        </p:spPr>
        <p:txBody>
          <a:bodyPr/>
          <a:lstStyle/>
          <a:p>
            <a:r>
              <a:rPr lang="en-US" altLang="en-US" sz="3600" dirty="0" smtClean="0"/>
              <a:t>15.3  Problem Representation and Complexity</a:t>
            </a:r>
            <a:endParaRPr lang="en-US" altLang="en-US" sz="3600" i="1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720725"/>
            <a:ext cx="8401050" cy="5951538"/>
          </a:xfrm>
          <a:noFill/>
        </p:spPr>
        <p:txBody>
          <a:bodyPr/>
          <a:lstStyle/>
          <a:p>
            <a:pPr marL="346075" indent="-346075">
              <a:spcBef>
                <a:spcPct val="75000"/>
              </a:spcBef>
              <a:tabLst>
                <a:tab pos="1030288" algn="l"/>
              </a:tabLst>
            </a:pPr>
            <a:r>
              <a:rPr lang="en-US" altLang="en-US" sz="2200" u="sng" dirty="0" smtClean="0"/>
              <a:t>Example</a:t>
            </a:r>
            <a:r>
              <a:rPr lang="en-US" altLang="en-US" sz="2200" dirty="0" smtClean="0"/>
              <a:t>. (Cont.)</a:t>
            </a:r>
          </a:p>
          <a:p>
            <a:pPr marL="798513" lvl="1" indent="-284163">
              <a:spcBef>
                <a:spcPct val="45000"/>
              </a:spcBef>
              <a:buSzPct val="55000"/>
              <a:buFont typeface="Wingdings" pitchFamily="2" charset="2"/>
              <a:buChar char="Ø"/>
              <a:tabLst>
                <a:tab pos="1030288" algn="l"/>
              </a:tabLst>
            </a:pPr>
            <a:r>
              <a:rPr lang="en-US" altLang="en-US" sz="2200" dirty="0" smtClean="0"/>
              <a:t>The </a:t>
            </a:r>
            <a:r>
              <a:rPr lang="en-US" altLang="en-US" sz="2200" i="1" dirty="0" smtClean="0"/>
              <a:t>tc</a:t>
            </a:r>
            <a:r>
              <a:rPr lang="en-US" altLang="en-US" sz="2200" i="1" baseline="-25000" dirty="0" smtClean="0"/>
              <a:t>M</a:t>
            </a:r>
            <a:r>
              <a:rPr lang="en-US" altLang="en-US" sz="1800" baseline="-50000" dirty="0" smtClean="0"/>
              <a:t>1</a:t>
            </a:r>
            <a:r>
              <a:rPr lang="en-US" altLang="en-US" sz="2200" baseline="-50000" dirty="0" smtClean="0"/>
              <a:t> </a:t>
            </a:r>
            <a:r>
              <a:rPr lang="en-US" altLang="en-US" sz="2200" dirty="0" smtClean="0"/>
              <a:t>=</a:t>
            </a:r>
            <a:r>
              <a:rPr lang="en-US" altLang="en-US" sz="2200" baseline="-50000" dirty="0" smtClean="0"/>
              <a:t> </a:t>
            </a:r>
            <a:r>
              <a:rPr lang="en-US" altLang="en-US" sz="2200" i="1" dirty="0" smtClean="0"/>
              <a:t>tc</a:t>
            </a:r>
            <a:r>
              <a:rPr lang="en-US" altLang="en-US" sz="2200" i="1" baseline="-25000" dirty="0" smtClean="0"/>
              <a:t>M</a:t>
            </a:r>
            <a:r>
              <a:rPr lang="en-US" altLang="en-US" sz="1800" baseline="-50000" dirty="0" smtClean="0"/>
              <a:t>2</a:t>
            </a:r>
            <a:r>
              <a:rPr lang="en-US" altLang="en-US" sz="2200" baseline="-50000" dirty="0" smtClean="0"/>
              <a:t> </a:t>
            </a:r>
            <a:r>
              <a:rPr lang="en-US" altLang="en-US" sz="2200" b="1" dirty="0" smtClean="0">
                <a:sym typeface="Symbol" pitchFamily="18" charset="2"/>
              </a:rPr>
              <a:t></a:t>
            </a:r>
            <a:r>
              <a:rPr lang="en-US" altLang="en-US" sz="2200" dirty="0" smtClean="0">
                <a:sym typeface="Symbol" pitchFamily="18" charset="2"/>
              </a:rPr>
              <a:t> O(</a:t>
            </a:r>
            <a:r>
              <a:rPr lang="en-US" altLang="en-US" sz="2200" i="1" dirty="0" smtClean="0">
                <a:sym typeface="Symbol" pitchFamily="18" charset="2"/>
              </a:rPr>
              <a:t>n</a:t>
            </a:r>
            <a:r>
              <a:rPr lang="en-US" altLang="en-US" sz="2200" dirty="0" smtClean="0">
                <a:sym typeface="Symbol" pitchFamily="18" charset="2"/>
              </a:rPr>
              <a:t>) </a:t>
            </a:r>
            <a:r>
              <a:rPr lang="en-US" altLang="en-US" sz="2200" dirty="0" smtClean="0"/>
              <a:t>and the difference in representation 	does not affect the complexity; however, the modification    	(shown below) has a significant impact on the complexity.</a:t>
            </a:r>
          </a:p>
          <a:p>
            <a:pPr marL="798513" lvl="1" indent="-284163">
              <a:spcBef>
                <a:spcPct val="65000"/>
              </a:spcBef>
              <a:buSzPct val="55000"/>
              <a:buFont typeface="Wingdings" pitchFamily="2" charset="2"/>
              <a:buChar char="Ø"/>
              <a:tabLst>
                <a:tab pos="1030288" algn="l"/>
              </a:tabLst>
            </a:pPr>
            <a:r>
              <a:rPr lang="en-US" altLang="en-US" sz="2200" dirty="0" smtClean="0"/>
              <a:t>Consider TM </a:t>
            </a:r>
            <a:r>
              <a:rPr lang="en-US" altLang="en-US" sz="2200" i="1" dirty="0" smtClean="0"/>
              <a:t>M</a:t>
            </a:r>
            <a:r>
              <a:rPr lang="en-US" altLang="en-US" sz="2200" baseline="-25000" dirty="0" smtClean="0"/>
              <a:t>3</a:t>
            </a:r>
            <a:r>
              <a:rPr lang="en-US" altLang="en-US" sz="2200" dirty="0" smtClean="0"/>
              <a:t>, which includes a TM </a:t>
            </a:r>
            <a:r>
              <a:rPr lang="en-US" altLang="en-US" sz="2200" i="1" dirty="0" smtClean="0"/>
              <a:t>T</a:t>
            </a:r>
            <a:r>
              <a:rPr lang="en-US" altLang="en-US" sz="2200" dirty="0" smtClean="0"/>
              <a:t> that transforms an 	input in </a:t>
            </a:r>
            <a:r>
              <a:rPr lang="en-US" altLang="en-US" sz="2200" i="1" dirty="0" smtClean="0"/>
              <a:t>binary</a:t>
            </a:r>
            <a:r>
              <a:rPr lang="en-US" altLang="en-US" sz="2200" dirty="0" smtClean="0"/>
              <a:t> to its </a:t>
            </a:r>
            <a:r>
              <a:rPr lang="en-US" altLang="en-US" sz="2200" i="1" dirty="0" smtClean="0"/>
              <a:t>unary</a:t>
            </a:r>
            <a:r>
              <a:rPr lang="en-US" altLang="en-US" sz="2200" dirty="0" smtClean="0"/>
              <a:t> in solving the same problem:</a:t>
            </a:r>
            <a:endParaRPr lang="en-US" altLang="en-US" sz="2200" i="1" dirty="0" smtClean="0"/>
          </a:p>
          <a:p>
            <a:pPr marL="798513" lvl="1" indent="-284163">
              <a:spcBef>
                <a:spcPct val="75000"/>
              </a:spcBef>
              <a:buSzPct val="55000"/>
              <a:buFont typeface="Wingdings" pitchFamily="2" charset="2"/>
              <a:buChar char="Ø"/>
              <a:tabLst>
                <a:tab pos="1030288" algn="l"/>
              </a:tabLst>
            </a:pPr>
            <a:endParaRPr lang="en-US" altLang="en-US" sz="2200" i="1" dirty="0" smtClean="0"/>
          </a:p>
          <a:p>
            <a:pPr marL="798513" lvl="1" indent="-284163">
              <a:spcBef>
                <a:spcPct val="65000"/>
              </a:spcBef>
              <a:buSzPct val="55000"/>
              <a:buFont typeface="Wingdings" pitchFamily="2" charset="2"/>
              <a:buChar char="Ø"/>
              <a:tabLst>
                <a:tab pos="1030288" algn="l"/>
              </a:tabLst>
            </a:pPr>
            <a:r>
              <a:rPr lang="en-US" altLang="en-US" sz="2200" dirty="0" smtClean="0"/>
              <a:t>The</a:t>
            </a:r>
            <a:r>
              <a:rPr lang="en-US" altLang="en-US" sz="2200" i="1" dirty="0" smtClean="0"/>
              <a:t> complexity</a:t>
            </a:r>
            <a:r>
              <a:rPr lang="en-US" altLang="en-US" sz="2200" dirty="0" smtClean="0"/>
              <a:t> of the new solution, i.e., </a:t>
            </a:r>
            <a:r>
              <a:rPr lang="en-US" altLang="en-US" sz="2200" i="1" dirty="0" smtClean="0"/>
              <a:t>M</a:t>
            </a:r>
            <a:r>
              <a:rPr lang="en-US" altLang="en-US" sz="2200" baseline="-25000" dirty="0" smtClean="0"/>
              <a:t>3</a:t>
            </a:r>
            <a:r>
              <a:rPr lang="en-US" altLang="en-US" sz="2200" dirty="0" smtClean="0"/>
              <a:t>, is analyzed in 	  the following table, which shows the </a:t>
            </a:r>
            <a:r>
              <a:rPr lang="en-US" altLang="en-US" sz="2200" i="1" dirty="0" smtClean="0"/>
              <a:t>increase</a:t>
            </a:r>
            <a:r>
              <a:rPr lang="en-US" altLang="en-US" sz="2200" dirty="0" smtClean="0"/>
              <a:t> in string 	  length caused by the conversion:</a:t>
            </a:r>
            <a:endParaRPr lang="en-US" altLang="en-US" sz="2200" baseline="-25000" dirty="0" smtClean="0"/>
          </a:p>
          <a:p>
            <a:pPr marL="798513" lvl="1" indent="-284163">
              <a:spcBef>
                <a:spcPct val="75000"/>
              </a:spcBef>
              <a:buSzPct val="55000"/>
              <a:buFont typeface="Wingdings" pitchFamily="2" charset="2"/>
              <a:buChar char="Ø"/>
              <a:tabLst>
                <a:tab pos="1030288" algn="l"/>
              </a:tabLst>
            </a:pPr>
            <a:endParaRPr lang="en-US" altLang="en-US" sz="2200" i="1" dirty="0" smtClean="0"/>
          </a:p>
          <a:p>
            <a:pPr marL="798513" lvl="1" indent="-284163">
              <a:spcBef>
                <a:spcPct val="75000"/>
              </a:spcBef>
              <a:buSzPct val="55000"/>
              <a:buFont typeface="Wingdings" pitchFamily="2" charset="2"/>
              <a:buChar char="Ø"/>
              <a:tabLst>
                <a:tab pos="1030288" algn="l"/>
              </a:tabLst>
            </a:pPr>
            <a:endParaRPr lang="en-US" altLang="en-US" sz="2200" dirty="0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344613" y="3259138"/>
            <a:ext cx="7196137" cy="581025"/>
            <a:chOff x="691" y="2560"/>
            <a:chExt cx="4533" cy="366"/>
          </a:xfrm>
        </p:grpSpPr>
        <p:sp>
          <p:nvSpPr>
            <p:cNvPr id="12322" name="Text Box 6"/>
            <p:cNvSpPr txBox="1">
              <a:spLocks noChangeArrowheads="1"/>
            </p:cNvSpPr>
            <p:nvPr/>
          </p:nvSpPr>
          <p:spPr bwMode="auto">
            <a:xfrm>
              <a:off x="691" y="2628"/>
              <a:ext cx="41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 dirty="0"/>
                <a:t>M</a:t>
              </a:r>
              <a:r>
                <a:rPr lang="en-US" altLang="en-US" sz="1800" baseline="-25000" dirty="0"/>
                <a:t>3</a:t>
              </a:r>
              <a:r>
                <a:rPr lang="en-US" altLang="en-US" sz="1800" dirty="0"/>
                <a:t>:  Binary representation </a:t>
              </a:r>
              <a:r>
                <a:rPr lang="en-US" altLang="en-US" sz="1800" b="1" dirty="0">
                  <a:sym typeface="Symbol" pitchFamily="18" charset="2"/>
                </a:rPr>
                <a:t></a:t>
              </a:r>
              <a:r>
                <a:rPr lang="en-US" altLang="en-US" sz="1800" dirty="0">
                  <a:sym typeface="Symbol" pitchFamily="18" charset="2"/>
                </a:rPr>
                <a:t>  T  </a:t>
              </a:r>
              <a:r>
                <a:rPr lang="en-US" altLang="en-US" sz="1800" b="1" dirty="0">
                  <a:sym typeface="Symbol" pitchFamily="18" charset="2"/>
                </a:rPr>
                <a:t></a:t>
              </a:r>
              <a:r>
                <a:rPr lang="en-US" altLang="en-US" sz="1800" dirty="0">
                  <a:sym typeface="Symbol" pitchFamily="18" charset="2"/>
                </a:rPr>
                <a:t> </a:t>
              </a:r>
              <a:r>
                <a:rPr lang="en-US" altLang="en-US" sz="1800" dirty="0"/>
                <a:t>Unary representation </a:t>
              </a:r>
              <a:r>
                <a:rPr lang="en-US" altLang="en-US" sz="1800" dirty="0">
                  <a:sym typeface="Symbol" pitchFamily="18" charset="2"/>
                </a:rPr>
                <a:t> </a:t>
              </a:r>
              <a:r>
                <a:rPr lang="en-US" altLang="en-US" sz="1800" i="1" dirty="0">
                  <a:sym typeface="Symbol" pitchFamily="18" charset="2"/>
                </a:rPr>
                <a:t>M</a:t>
              </a:r>
              <a:r>
                <a:rPr lang="en-US" altLang="en-US" sz="1800" baseline="-25000" dirty="0">
                  <a:sym typeface="Symbol" pitchFamily="18" charset="2"/>
                </a:rPr>
                <a:t>1</a:t>
              </a:r>
              <a:r>
                <a:rPr lang="en-US" altLang="en-US" sz="1800" dirty="0">
                  <a:sym typeface="Symbol" pitchFamily="18" charset="2"/>
                </a:rPr>
                <a:t> </a:t>
              </a:r>
            </a:p>
          </p:txBody>
        </p:sp>
        <p:sp>
          <p:nvSpPr>
            <p:cNvPr id="12323" name="Rectangle 7"/>
            <p:cNvSpPr>
              <a:spLocks noChangeArrowheads="1"/>
            </p:cNvSpPr>
            <p:nvPr/>
          </p:nvSpPr>
          <p:spPr bwMode="auto">
            <a:xfrm>
              <a:off x="2625" y="2648"/>
              <a:ext cx="173" cy="17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/>
            </a:p>
          </p:txBody>
        </p:sp>
        <p:sp>
          <p:nvSpPr>
            <p:cNvPr id="12324" name="Rectangle 8"/>
            <p:cNvSpPr>
              <a:spLocks noChangeArrowheads="1"/>
            </p:cNvSpPr>
            <p:nvPr/>
          </p:nvSpPr>
          <p:spPr bwMode="auto">
            <a:xfrm>
              <a:off x="4572" y="2654"/>
              <a:ext cx="212" cy="207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/>
            </a:p>
          </p:txBody>
        </p:sp>
        <p:sp>
          <p:nvSpPr>
            <p:cNvPr id="12325" name="Text Box 9"/>
            <p:cNvSpPr txBox="1">
              <a:spLocks noChangeArrowheads="1"/>
            </p:cNvSpPr>
            <p:nvPr/>
          </p:nvSpPr>
          <p:spPr bwMode="auto">
            <a:xfrm>
              <a:off x="4726" y="2560"/>
              <a:ext cx="49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ym typeface="Symbol" pitchFamily="18" charset="2"/>
                </a:rPr>
                <a:t> Yes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ym typeface="Symbol" pitchFamily="18" charset="2"/>
                </a:rPr>
                <a:t>  No</a:t>
              </a:r>
            </a:p>
          </p:txBody>
        </p:sp>
      </p:grpSp>
      <p:sp>
        <p:nvSpPr>
          <p:cNvPr id="12294" name="Text Box 13"/>
          <p:cNvSpPr txBox="1">
            <a:spLocks noChangeArrowheads="1"/>
          </p:cNvSpPr>
          <p:nvPr/>
        </p:nvSpPr>
        <p:spPr bwMode="auto">
          <a:xfrm>
            <a:off x="331788" y="5070475"/>
            <a:ext cx="86518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ym typeface="Symbol" pitchFamily="18" charset="2"/>
            </a:endParaRPr>
          </a:p>
          <a:p>
            <a:pPr>
              <a:spcBef>
                <a:spcPct val="3500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         </a:t>
            </a:r>
            <a:endParaRPr lang="en-US" altLang="en-US" sz="1800" baseline="30000" dirty="0">
              <a:sym typeface="Symbol" pitchFamily="18" charset="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          </a:t>
            </a:r>
            <a:endParaRPr lang="en-US" altLang="en-US" sz="1800" i="1" baseline="50000" dirty="0">
              <a:sym typeface="Symbol" pitchFamily="18" charset="2"/>
            </a:endParaRPr>
          </a:p>
        </p:txBody>
      </p:sp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906463" y="54403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1</a:t>
            </a:r>
            <a:endParaRPr lang="en-US" altLang="en-US" sz="1800" baseline="30000" dirty="0">
              <a:sym typeface="Symbol" pitchFamily="18" charset="2"/>
            </a:endParaRPr>
          </a:p>
        </p:txBody>
      </p:sp>
      <p:sp>
        <p:nvSpPr>
          <p:cNvPr id="60446" name="Text Box 30"/>
          <p:cNvSpPr txBox="1">
            <a:spLocks noChangeArrowheads="1"/>
          </p:cNvSpPr>
          <p:nvPr/>
        </p:nvSpPr>
        <p:spPr bwMode="auto">
          <a:xfrm>
            <a:off x="903288" y="5708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2</a:t>
            </a:r>
            <a:endParaRPr lang="en-US" altLang="en-US" sz="1800" baseline="30000" dirty="0">
              <a:sym typeface="Symbol" pitchFamily="18" charset="2"/>
            </a:endParaRPr>
          </a:p>
        </p:txBody>
      </p:sp>
      <p:sp>
        <p:nvSpPr>
          <p:cNvPr id="60447" name="Text Box 31"/>
          <p:cNvSpPr txBox="1">
            <a:spLocks noChangeArrowheads="1"/>
          </p:cNvSpPr>
          <p:nvPr/>
        </p:nvSpPr>
        <p:spPr bwMode="auto">
          <a:xfrm>
            <a:off x="906463" y="59864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3</a:t>
            </a:r>
            <a:endParaRPr lang="en-US" altLang="en-US" sz="1800" baseline="30000" dirty="0">
              <a:sym typeface="Symbol" pitchFamily="18" charset="2"/>
            </a:endParaRPr>
          </a:p>
        </p:txBody>
      </p:sp>
      <p:sp>
        <p:nvSpPr>
          <p:cNvPr id="60448" name="Text Box 32"/>
          <p:cNvSpPr txBox="1">
            <a:spLocks noChangeArrowheads="1"/>
          </p:cNvSpPr>
          <p:nvPr/>
        </p:nvSpPr>
        <p:spPr bwMode="auto">
          <a:xfrm>
            <a:off x="950913" y="6272213"/>
            <a:ext cx="234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ym typeface="Symbol" pitchFamily="18" charset="2"/>
              </a:rPr>
              <a:t>i</a:t>
            </a:r>
            <a:endParaRPr lang="en-US" altLang="en-US" sz="1800" i="1" baseline="50000" dirty="0">
              <a:sym typeface="Symbol" pitchFamily="18" charset="2"/>
            </a:endParaRPr>
          </a:p>
        </p:txBody>
      </p:sp>
      <p:sp>
        <p:nvSpPr>
          <p:cNvPr id="60449" name="Text Box 33"/>
          <p:cNvSpPr txBox="1">
            <a:spLocks noChangeArrowheads="1"/>
          </p:cNvSpPr>
          <p:nvPr/>
        </p:nvSpPr>
        <p:spPr bwMode="auto">
          <a:xfrm>
            <a:off x="2965450" y="5430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1</a:t>
            </a:r>
            <a:endParaRPr lang="en-US" altLang="en-US" sz="2400" dirty="0"/>
          </a:p>
        </p:txBody>
      </p:sp>
      <p:sp>
        <p:nvSpPr>
          <p:cNvPr id="60450" name="Text Box 34"/>
          <p:cNvSpPr txBox="1">
            <a:spLocks noChangeArrowheads="1"/>
          </p:cNvSpPr>
          <p:nvPr/>
        </p:nvSpPr>
        <p:spPr bwMode="auto">
          <a:xfrm>
            <a:off x="2947988" y="571817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11</a:t>
            </a:r>
            <a:endParaRPr lang="en-US" altLang="en-US" sz="1800" baseline="30000" dirty="0">
              <a:sym typeface="Symbol" pitchFamily="18" charset="2"/>
            </a:endParaRPr>
          </a:p>
        </p:txBody>
      </p:sp>
      <p:sp>
        <p:nvSpPr>
          <p:cNvPr id="60451" name="Text Box 35"/>
          <p:cNvSpPr txBox="1">
            <a:spLocks noChangeArrowheads="1"/>
          </p:cNvSpPr>
          <p:nvPr/>
        </p:nvSpPr>
        <p:spPr bwMode="auto">
          <a:xfrm>
            <a:off x="2944813" y="5976938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111</a:t>
            </a:r>
            <a:endParaRPr lang="en-US" altLang="en-US" sz="2400" dirty="0"/>
          </a:p>
        </p:txBody>
      </p:sp>
      <p:sp>
        <p:nvSpPr>
          <p:cNvPr id="60452" name="Text Box 36"/>
          <p:cNvSpPr txBox="1">
            <a:spLocks noChangeArrowheads="1"/>
          </p:cNvSpPr>
          <p:nvPr/>
        </p:nvSpPr>
        <p:spPr bwMode="auto">
          <a:xfrm>
            <a:off x="2955925" y="6234113"/>
            <a:ext cx="344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1</a:t>
            </a:r>
            <a:r>
              <a:rPr lang="en-US" altLang="en-US" sz="1800" i="1" baseline="30000" dirty="0">
                <a:sym typeface="Symbol" pitchFamily="18" charset="2"/>
              </a:rPr>
              <a:t>i</a:t>
            </a:r>
            <a:endParaRPr lang="en-US" altLang="en-US" sz="2400" dirty="0"/>
          </a:p>
        </p:txBody>
      </p:sp>
      <p:sp>
        <p:nvSpPr>
          <p:cNvPr id="60453" name="Text Box 37"/>
          <p:cNvSpPr txBox="1">
            <a:spLocks noChangeArrowheads="1"/>
          </p:cNvSpPr>
          <p:nvPr/>
        </p:nvSpPr>
        <p:spPr bwMode="auto">
          <a:xfrm>
            <a:off x="5248275" y="54229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1</a:t>
            </a:r>
            <a:endParaRPr lang="en-US" altLang="en-US" sz="1800" baseline="30000" dirty="0">
              <a:sym typeface="Symbol" pitchFamily="18" charset="2"/>
            </a:endParaRPr>
          </a:p>
        </p:txBody>
      </p:sp>
      <p:sp>
        <p:nvSpPr>
          <p:cNvPr id="60454" name="Text Box 38"/>
          <p:cNvSpPr txBox="1">
            <a:spLocks noChangeArrowheads="1"/>
          </p:cNvSpPr>
          <p:nvPr/>
        </p:nvSpPr>
        <p:spPr bwMode="auto">
          <a:xfrm>
            <a:off x="5267325" y="5708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3</a:t>
            </a:r>
            <a:endParaRPr lang="en-US" altLang="en-US" sz="2400" dirty="0"/>
          </a:p>
        </p:txBody>
      </p:sp>
      <p:sp>
        <p:nvSpPr>
          <p:cNvPr id="60455" name="Text Box 39"/>
          <p:cNvSpPr txBox="1">
            <a:spLocks noChangeArrowheads="1"/>
          </p:cNvSpPr>
          <p:nvPr/>
        </p:nvSpPr>
        <p:spPr bwMode="auto">
          <a:xfrm>
            <a:off x="5267325" y="59705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7</a:t>
            </a:r>
            <a:endParaRPr lang="en-US" altLang="en-US" sz="1800" baseline="30000" dirty="0">
              <a:sym typeface="Symbol" pitchFamily="18" charset="2"/>
            </a:endParaRPr>
          </a:p>
        </p:txBody>
      </p:sp>
      <p:sp>
        <p:nvSpPr>
          <p:cNvPr id="60456" name="Text Box 40"/>
          <p:cNvSpPr txBox="1">
            <a:spLocks noChangeArrowheads="1"/>
          </p:cNvSpPr>
          <p:nvPr/>
        </p:nvSpPr>
        <p:spPr bwMode="auto">
          <a:xfrm>
            <a:off x="5256213" y="6218238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2</a:t>
            </a:r>
            <a:r>
              <a:rPr lang="en-US" altLang="en-US" sz="1800" i="1" baseline="30000" dirty="0">
                <a:sym typeface="Symbol" pitchFamily="18" charset="2"/>
              </a:rPr>
              <a:t>i</a:t>
            </a:r>
            <a:r>
              <a:rPr lang="en-US" altLang="en-US" sz="1800" baseline="30000" dirty="0">
                <a:sym typeface="Symbol" pitchFamily="18" charset="2"/>
              </a:rPr>
              <a:t> </a:t>
            </a:r>
            <a:r>
              <a:rPr lang="en-US" altLang="en-US" sz="1800" dirty="0">
                <a:sym typeface="Symbol" pitchFamily="18" charset="2"/>
              </a:rPr>
              <a:t>- 1</a:t>
            </a:r>
            <a:endParaRPr lang="en-US" altLang="en-US" sz="1800" i="1" baseline="50000" dirty="0">
              <a:sym typeface="Symbol" pitchFamily="18" charset="2"/>
            </a:endParaRPr>
          </a:p>
        </p:txBody>
      </p:sp>
      <p:sp>
        <p:nvSpPr>
          <p:cNvPr id="60457" name="Text Box 41"/>
          <p:cNvSpPr txBox="1">
            <a:spLocks noChangeArrowheads="1"/>
          </p:cNvSpPr>
          <p:nvPr/>
        </p:nvSpPr>
        <p:spPr bwMode="auto">
          <a:xfrm>
            <a:off x="6861175" y="5424488"/>
            <a:ext cx="9096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11 = 1</a:t>
            </a:r>
            <a:r>
              <a:rPr lang="en-US" altLang="en-US" sz="1800" baseline="30000" dirty="0">
                <a:sym typeface="Symbol" pitchFamily="18" charset="2"/>
              </a:rPr>
              <a:t>2</a:t>
            </a:r>
            <a:endParaRPr lang="en-US" altLang="en-US" sz="2400" dirty="0"/>
          </a:p>
        </p:txBody>
      </p:sp>
      <p:sp>
        <p:nvSpPr>
          <p:cNvPr id="60458" name="Text Box 42"/>
          <p:cNvSpPr txBox="1">
            <a:spLocks noChangeArrowheads="1"/>
          </p:cNvSpPr>
          <p:nvPr/>
        </p:nvSpPr>
        <p:spPr bwMode="auto">
          <a:xfrm>
            <a:off x="6842125" y="5708650"/>
            <a:ext cx="1163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1111 = 1</a:t>
            </a:r>
            <a:r>
              <a:rPr lang="en-US" altLang="en-US" sz="1800" baseline="30000" dirty="0">
                <a:sym typeface="Symbol" pitchFamily="18" charset="2"/>
              </a:rPr>
              <a:t>4</a:t>
            </a:r>
            <a:endParaRPr lang="en-US" altLang="en-US" sz="2400" dirty="0"/>
          </a:p>
        </p:txBody>
      </p:sp>
      <p:sp>
        <p:nvSpPr>
          <p:cNvPr id="60460" name="Text Box 44"/>
          <p:cNvSpPr txBox="1">
            <a:spLocks noChangeArrowheads="1"/>
          </p:cNvSpPr>
          <p:nvPr/>
        </p:nvSpPr>
        <p:spPr bwMode="auto">
          <a:xfrm>
            <a:off x="6845300" y="5976938"/>
            <a:ext cx="16716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11111111 = 1</a:t>
            </a:r>
            <a:r>
              <a:rPr lang="en-US" altLang="en-US" sz="1800" baseline="30000" dirty="0">
                <a:sym typeface="Symbol" pitchFamily="18" charset="2"/>
              </a:rPr>
              <a:t>8</a:t>
            </a:r>
          </a:p>
        </p:txBody>
      </p:sp>
      <p:sp>
        <p:nvSpPr>
          <p:cNvPr id="60461" name="Text Box 45"/>
          <p:cNvSpPr txBox="1">
            <a:spLocks noChangeArrowheads="1"/>
          </p:cNvSpPr>
          <p:nvPr/>
        </p:nvSpPr>
        <p:spPr bwMode="auto">
          <a:xfrm>
            <a:off x="6840538" y="6235700"/>
            <a:ext cx="428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1</a:t>
            </a:r>
            <a:r>
              <a:rPr lang="en-US" altLang="en-US" sz="1800" baseline="30000" dirty="0">
                <a:sym typeface="Symbol" pitchFamily="18" charset="2"/>
              </a:rPr>
              <a:t>2</a:t>
            </a:r>
            <a:r>
              <a:rPr lang="en-US" altLang="en-US" sz="1800" i="1" baseline="50000" dirty="0">
                <a:sym typeface="Symbol" pitchFamily="18" charset="2"/>
              </a:rPr>
              <a:t>i</a:t>
            </a:r>
            <a:endParaRPr lang="en-US" altLang="en-US" sz="2400" dirty="0"/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320675" y="5078413"/>
            <a:ext cx="8651875" cy="1562100"/>
            <a:chOff x="209" y="3240"/>
            <a:chExt cx="5450" cy="984"/>
          </a:xfrm>
        </p:grpSpPr>
        <p:sp>
          <p:nvSpPr>
            <p:cNvPr id="12313" name="Text Box 47"/>
            <p:cNvSpPr txBox="1">
              <a:spLocks noChangeArrowheads="1"/>
            </p:cNvSpPr>
            <p:nvPr/>
          </p:nvSpPr>
          <p:spPr bwMode="auto">
            <a:xfrm>
              <a:off x="209" y="3240"/>
              <a:ext cx="5450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ym typeface="Symbol" pitchFamily="18" charset="2"/>
                </a:rPr>
                <a:t> </a:t>
              </a:r>
            </a:p>
            <a:p>
              <a:pPr>
                <a:spcBef>
                  <a:spcPct val="35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ym typeface="Symbol" pitchFamily="18" charset="2"/>
                </a:rPr>
                <a:t>      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ym typeface="Symbol" pitchFamily="18" charset="2"/>
                </a:rPr>
                <a:t>      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ym typeface="Symbol" pitchFamily="18" charset="2"/>
                </a:rPr>
                <a:t>         </a:t>
              </a:r>
              <a:endParaRPr lang="en-US" altLang="en-US" sz="1800" baseline="30000" dirty="0">
                <a:sym typeface="Symbol" pitchFamily="18" charset="2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ym typeface="Symbol" pitchFamily="18" charset="2"/>
                </a:rPr>
                <a:t>          </a:t>
              </a:r>
              <a:endParaRPr lang="en-US" altLang="en-US" sz="1800" i="1" baseline="50000" dirty="0">
                <a:sym typeface="Symbol" pitchFamily="18" charset="2"/>
              </a:endParaRPr>
            </a:p>
          </p:txBody>
        </p:sp>
        <p:sp>
          <p:nvSpPr>
            <p:cNvPr id="12314" name="Line 48"/>
            <p:cNvSpPr>
              <a:spLocks noChangeShapeType="1"/>
            </p:cNvSpPr>
            <p:nvPr/>
          </p:nvSpPr>
          <p:spPr bwMode="auto">
            <a:xfrm>
              <a:off x="252" y="3274"/>
              <a:ext cx="1" cy="9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15" name="Line 49"/>
            <p:cNvSpPr>
              <a:spLocks noChangeShapeType="1"/>
            </p:cNvSpPr>
            <p:nvPr/>
          </p:nvSpPr>
          <p:spPr bwMode="auto">
            <a:xfrm flipV="1">
              <a:off x="249" y="3255"/>
              <a:ext cx="5212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16" name="Line 50"/>
            <p:cNvSpPr>
              <a:spLocks noChangeShapeType="1"/>
            </p:cNvSpPr>
            <p:nvPr/>
          </p:nvSpPr>
          <p:spPr bwMode="auto">
            <a:xfrm flipV="1">
              <a:off x="251" y="3449"/>
              <a:ext cx="5206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17" name="Line 51"/>
            <p:cNvSpPr>
              <a:spLocks noChangeShapeType="1"/>
            </p:cNvSpPr>
            <p:nvPr/>
          </p:nvSpPr>
          <p:spPr bwMode="auto">
            <a:xfrm>
              <a:off x="1167" y="3270"/>
              <a:ext cx="1" cy="9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18" name="Line 52"/>
            <p:cNvSpPr>
              <a:spLocks noChangeShapeType="1"/>
            </p:cNvSpPr>
            <p:nvPr/>
          </p:nvSpPr>
          <p:spPr bwMode="auto">
            <a:xfrm>
              <a:off x="2950" y="3266"/>
              <a:ext cx="1" cy="9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19" name="Line 53"/>
            <p:cNvSpPr>
              <a:spLocks noChangeShapeType="1"/>
            </p:cNvSpPr>
            <p:nvPr/>
          </p:nvSpPr>
          <p:spPr bwMode="auto">
            <a:xfrm>
              <a:off x="4017" y="3268"/>
              <a:ext cx="1" cy="9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20" name="Line 54"/>
            <p:cNvSpPr>
              <a:spLocks noChangeShapeType="1"/>
            </p:cNvSpPr>
            <p:nvPr/>
          </p:nvSpPr>
          <p:spPr bwMode="auto">
            <a:xfrm>
              <a:off x="5457" y="3251"/>
              <a:ext cx="1" cy="9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21" name="Line 55"/>
            <p:cNvSpPr>
              <a:spLocks noChangeShapeType="1"/>
            </p:cNvSpPr>
            <p:nvPr/>
          </p:nvSpPr>
          <p:spPr bwMode="auto">
            <a:xfrm flipV="1">
              <a:off x="262" y="4200"/>
              <a:ext cx="5201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0472" name="Text Box 56"/>
          <p:cNvSpPr txBox="1">
            <a:spLocks noChangeArrowheads="1"/>
          </p:cNvSpPr>
          <p:nvPr/>
        </p:nvSpPr>
        <p:spPr bwMode="auto">
          <a:xfrm>
            <a:off x="322263" y="5089525"/>
            <a:ext cx="838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String Length   Maximum Binary Number    Decimal Value  Unary Representation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6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6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  <p:bldP spid="60445" grpId="0"/>
      <p:bldP spid="60446" grpId="0"/>
      <p:bldP spid="60447" grpId="0"/>
      <p:bldP spid="60448" grpId="0"/>
      <p:bldP spid="60449" grpId="0"/>
      <p:bldP spid="60450" grpId="0"/>
      <p:bldP spid="60451" grpId="0"/>
      <p:bldP spid="60452" grpId="0"/>
      <p:bldP spid="60453" grpId="0"/>
      <p:bldP spid="60454" grpId="0"/>
      <p:bldP spid="60455" grpId="0"/>
      <p:bldP spid="60456" grpId="0"/>
      <p:bldP spid="60457" grpId="0"/>
      <p:bldP spid="60458" grpId="0"/>
      <p:bldP spid="60460" grpId="0"/>
      <p:bldP spid="60461" grpId="0"/>
      <p:bldP spid="604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398B97-5B57-4F57-842E-2E5484E5AF90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238125"/>
            <a:ext cx="8383587" cy="501650"/>
          </a:xfrm>
          <a:noFill/>
        </p:spPr>
        <p:txBody>
          <a:bodyPr/>
          <a:lstStyle/>
          <a:p>
            <a:r>
              <a:rPr lang="en-US" altLang="en-US" sz="3600" dirty="0" smtClean="0"/>
              <a:t>15.3  Problem Representation and Complexity</a:t>
            </a:r>
            <a:endParaRPr lang="en-US" altLang="en-US" sz="3600" i="1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720725"/>
            <a:ext cx="8401050" cy="5951538"/>
          </a:xfrm>
          <a:noFill/>
        </p:spPr>
        <p:txBody>
          <a:bodyPr/>
          <a:lstStyle/>
          <a:p>
            <a:pPr marL="346075" indent="-346075">
              <a:spcBef>
                <a:spcPct val="75000"/>
              </a:spcBef>
              <a:tabLst>
                <a:tab pos="1030288" algn="l"/>
              </a:tabLst>
            </a:pPr>
            <a:r>
              <a:rPr lang="en-US" altLang="en-US" sz="2200" u="sng" dirty="0" smtClean="0"/>
              <a:t>Example</a:t>
            </a:r>
            <a:r>
              <a:rPr lang="en-US" altLang="en-US" sz="2200" dirty="0" smtClean="0"/>
              <a:t>. (Cont.)</a:t>
            </a:r>
          </a:p>
          <a:p>
            <a:pPr marL="798513" lvl="1" indent="-284163">
              <a:spcBef>
                <a:spcPct val="45000"/>
              </a:spcBef>
              <a:buSzPct val="55000"/>
              <a:buFont typeface="Wingdings" pitchFamily="2" charset="2"/>
              <a:buChar char="Ø"/>
              <a:tabLst>
                <a:tab pos="1030288" algn="l"/>
              </a:tabLst>
            </a:pPr>
            <a:endParaRPr lang="en-US" altLang="en-US" sz="2200" dirty="0" smtClean="0"/>
          </a:p>
          <a:p>
            <a:pPr marL="798513" lvl="1" indent="-284163">
              <a:spcBef>
                <a:spcPct val="45000"/>
              </a:spcBef>
              <a:buSzPct val="55000"/>
              <a:buFont typeface="Wingdings" pitchFamily="2" charset="2"/>
              <a:buChar char="Ø"/>
              <a:tabLst>
                <a:tab pos="1030288" algn="l"/>
              </a:tabLst>
            </a:pPr>
            <a:endParaRPr lang="en-US" altLang="en-US" sz="2200" dirty="0" smtClean="0"/>
          </a:p>
          <a:p>
            <a:pPr marL="798513" lvl="1" indent="-284163">
              <a:spcBef>
                <a:spcPct val="45000"/>
              </a:spcBef>
              <a:buSzPct val="55000"/>
              <a:buFont typeface="Wingdings" pitchFamily="2" charset="2"/>
              <a:buChar char="Ø"/>
              <a:tabLst>
                <a:tab pos="1030288" algn="l"/>
              </a:tabLst>
            </a:pPr>
            <a:endParaRPr lang="en-US" altLang="en-US" sz="2200" dirty="0" smtClean="0"/>
          </a:p>
          <a:p>
            <a:pPr marL="798513" lvl="1" indent="-284163">
              <a:spcBef>
                <a:spcPct val="45000"/>
              </a:spcBef>
              <a:buSzPct val="55000"/>
              <a:buFont typeface="Wingdings" pitchFamily="2" charset="2"/>
              <a:buChar char="Ø"/>
              <a:tabLst>
                <a:tab pos="1030288" algn="l"/>
              </a:tabLst>
            </a:pPr>
            <a:endParaRPr lang="en-US" altLang="en-US" sz="2200" dirty="0" smtClean="0"/>
          </a:p>
          <a:p>
            <a:pPr marL="798513" lvl="1" indent="-284163">
              <a:spcBef>
                <a:spcPct val="45000"/>
              </a:spcBef>
              <a:buSzPct val="55000"/>
              <a:buFont typeface="Wingdings" pitchFamily="2" charset="2"/>
              <a:buChar char="Ø"/>
              <a:tabLst>
                <a:tab pos="1030288" algn="l"/>
              </a:tabLst>
            </a:pPr>
            <a:r>
              <a:rPr lang="en-US" altLang="en-US" sz="2200" i="1" dirty="0" smtClean="0"/>
              <a:t>tc</a:t>
            </a:r>
            <a:r>
              <a:rPr lang="en-US" altLang="en-US" sz="2200" i="1" baseline="-14000" dirty="0" smtClean="0"/>
              <a:t>M</a:t>
            </a:r>
            <a:r>
              <a:rPr lang="en-US" altLang="en-US" sz="2200" baseline="-30000" dirty="0" smtClean="0"/>
              <a:t>3</a:t>
            </a:r>
            <a:r>
              <a:rPr lang="en-US" altLang="en-US" sz="2200" dirty="0" smtClean="0"/>
              <a:t> is determined by the complexity of </a:t>
            </a:r>
            <a:r>
              <a:rPr lang="en-US" altLang="en-US" sz="2200" i="1" dirty="0" smtClean="0"/>
              <a:t>T</a:t>
            </a:r>
            <a:r>
              <a:rPr lang="en-US" altLang="en-US" sz="2200" dirty="0" smtClean="0"/>
              <a:t> and </a:t>
            </a:r>
            <a:r>
              <a:rPr lang="en-US" altLang="en-US" sz="2200" i="1" dirty="0" smtClean="0"/>
              <a:t>M</a:t>
            </a:r>
            <a:r>
              <a:rPr lang="en-US" altLang="en-US" sz="2200" baseline="-25000" dirty="0" smtClean="0"/>
              <a:t>1</a:t>
            </a:r>
            <a:r>
              <a:rPr lang="en-US" altLang="en-US" sz="2200" dirty="0" smtClean="0"/>
              <a:t>.</a:t>
            </a:r>
          </a:p>
          <a:p>
            <a:pPr marL="798513" lvl="1" indent="-284163">
              <a:spcBef>
                <a:spcPct val="45000"/>
              </a:spcBef>
              <a:buSzPct val="55000"/>
              <a:buFont typeface="Wingdings" pitchFamily="2" charset="2"/>
              <a:buChar char="Ø"/>
              <a:tabLst>
                <a:tab pos="1030288" algn="l"/>
              </a:tabLst>
            </a:pPr>
            <a:r>
              <a:rPr lang="en-US" altLang="en-US" sz="2200" dirty="0" smtClean="0"/>
              <a:t>For the input of length </a:t>
            </a:r>
            <a:r>
              <a:rPr lang="en-US" altLang="en-US" sz="2200" i="1" dirty="0" smtClean="0"/>
              <a:t>i</a:t>
            </a:r>
            <a:r>
              <a:rPr lang="en-US" altLang="en-US" sz="2200" dirty="0" smtClean="0"/>
              <a:t>, the string 1</a:t>
            </a:r>
            <a:r>
              <a:rPr lang="en-US" altLang="en-US" sz="2200" i="1" baseline="30000" dirty="0" smtClean="0"/>
              <a:t>i</a:t>
            </a:r>
            <a:r>
              <a:rPr lang="en-US" altLang="en-US" sz="2200" dirty="0" smtClean="0"/>
              <a:t> requires the maximum 	number of transitions of </a:t>
            </a:r>
            <a:r>
              <a:rPr lang="en-US" altLang="en-US" sz="2200" i="1" dirty="0" smtClean="0"/>
              <a:t>M</a:t>
            </a:r>
            <a:r>
              <a:rPr lang="en-US" altLang="en-US" sz="2200" baseline="-25000" dirty="0" smtClean="0"/>
              <a:t>3</a:t>
            </a:r>
            <a:r>
              <a:rPr lang="en-US" altLang="en-US" sz="2200" dirty="0" smtClean="0"/>
              <a:t>, i.e.,</a:t>
            </a:r>
            <a:endParaRPr lang="en-US" altLang="en-US" sz="2200" baseline="-25000" dirty="0" smtClean="0"/>
          </a:p>
          <a:p>
            <a:pPr marL="798513" lvl="1" indent="-284163">
              <a:spcBef>
                <a:spcPct val="75000"/>
              </a:spcBef>
              <a:buSzPct val="55000"/>
              <a:buFont typeface="Wingdings" pitchFamily="2" charset="2"/>
              <a:buNone/>
              <a:tabLst>
                <a:tab pos="1030288" algn="l"/>
              </a:tabLst>
            </a:pPr>
            <a:r>
              <a:rPr lang="en-US" altLang="en-US" sz="2200" baseline="-25000" dirty="0" smtClean="0"/>
              <a:t>                                       </a:t>
            </a:r>
            <a:r>
              <a:rPr lang="en-US" altLang="en-US" sz="2000" i="1" dirty="0" smtClean="0"/>
              <a:t>tc</a:t>
            </a:r>
            <a:r>
              <a:rPr lang="en-US" altLang="en-US" sz="2000" i="1" baseline="-10000" dirty="0" smtClean="0"/>
              <a:t>M</a:t>
            </a:r>
            <a:r>
              <a:rPr lang="en-US" altLang="en-US" sz="2000" baseline="-28000" dirty="0" smtClean="0"/>
              <a:t>3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) = </a:t>
            </a:r>
            <a:r>
              <a:rPr lang="en-US" altLang="en-US" sz="2000" i="1" dirty="0" smtClean="0"/>
              <a:t>tc</a:t>
            </a:r>
            <a:r>
              <a:rPr lang="en-US" altLang="en-US" sz="2000" i="1" baseline="-25000" dirty="0" smtClean="0"/>
              <a:t>T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) + </a:t>
            </a:r>
            <a:r>
              <a:rPr lang="en-US" altLang="en-US" sz="2000" i="1" dirty="0" smtClean="0"/>
              <a:t>tc</a:t>
            </a:r>
            <a:r>
              <a:rPr lang="en-US" altLang="en-US" sz="2000" i="1" baseline="-10000" dirty="0" smtClean="0"/>
              <a:t>M</a:t>
            </a:r>
            <a:r>
              <a:rPr lang="en-US" altLang="en-US" sz="2000" baseline="-20000" dirty="0" smtClean="0"/>
              <a:t>1</a:t>
            </a:r>
            <a:r>
              <a:rPr lang="en-US" altLang="en-US" sz="2000" dirty="0" smtClean="0"/>
              <a:t>(2</a:t>
            </a:r>
            <a:r>
              <a:rPr lang="en-US" altLang="en-US" sz="2000" i="1" baseline="30000" dirty="0" smtClean="0"/>
              <a:t>n</a:t>
            </a:r>
            <a:r>
              <a:rPr lang="en-US" altLang="en-US" sz="2000" dirty="0" smtClean="0"/>
              <a:t>)</a:t>
            </a:r>
          </a:p>
          <a:p>
            <a:pPr marL="798513" lvl="1" indent="-284163">
              <a:spcBef>
                <a:spcPct val="45000"/>
              </a:spcBef>
              <a:buSzPct val="55000"/>
              <a:buFont typeface="Wingdings" pitchFamily="2" charset="2"/>
              <a:buNone/>
              <a:tabLst>
                <a:tab pos="1030288" algn="l"/>
              </a:tabLst>
            </a:pPr>
            <a:r>
              <a:rPr lang="en-US" altLang="en-US" sz="2000" dirty="0" smtClean="0"/>
              <a:t>                                         = </a:t>
            </a:r>
            <a:r>
              <a:rPr lang="en-US" altLang="en-US" sz="2000" i="1" dirty="0" smtClean="0"/>
              <a:t>tc</a:t>
            </a:r>
            <a:r>
              <a:rPr lang="en-US" altLang="en-US" sz="2000" i="1" baseline="-25000" dirty="0" smtClean="0"/>
              <a:t>T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) + 2</a:t>
            </a:r>
            <a:r>
              <a:rPr lang="en-US" altLang="en-US" sz="2000" i="1" baseline="30000" dirty="0" smtClean="0"/>
              <a:t>n</a:t>
            </a:r>
            <a:r>
              <a:rPr lang="en-US" altLang="en-US" sz="2000" dirty="0" smtClean="0"/>
              <a:t> + 1</a:t>
            </a:r>
          </a:p>
          <a:p>
            <a:pPr marL="798513" lvl="1" indent="-284163">
              <a:spcBef>
                <a:spcPct val="45000"/>
              </a:spcBef>
              <a:buSzPct val="55000"/>
              <a:buFont typeface="Wingdings" pitchFamily="2" charset="2"/>
              <a:buNone/>
              <a:tabLst>
                <a:tab pos="1030288" algn="l"/>
              </a:tabLst>
            </a:pPr>
            <a:r>
              <a:rPr lang="en-US" altLang="en-US" sz="2200" dirty="0" smtClean="0"/>
              <a:t>     which is </a:t>
            </a:r>
            <a:r>
              <a:rPr lang="en-US" altLang="en-US" sz="2200" i="1" dirty="0" smtClean="0"/>
              <a:t>exponential</a:t>
            </a:r>
            <a:r>
              <a:rPr lang="en-US" altLang="en-US" sz="2200" dirty="0" smtClean="0"/>
              <a:t> even without adding </a:t>
            </a:r>
            <a:r>
              <a:rPr lang="en-US" altLang="en-US" sz="2200" i="1" dirty="0" smtClean="0"/>
              <a:t>tc</a:t>
            </a:r>
            <a:r>
              <a:rPr lang="en-US" altLang="en-US" sz="2200" i="1" baseline="-25000" dirty="0" smtClean="0"/>
              <a:t>T</a:t>
            </a:r>
            <a:r>
              <a:rPr lang="en-US" altLang="en-US" sz="2000" dirty="0" smtClean="0"/>
              <a:t>.  </a:t>
            </a:r>
            <a:r>
              <a:rPr lang="en-US" altLang="en-US" sz="2200" dirty="0" smtClean="0"/>
              <a:t>The </a:t>
            </a:r>
            <a:r>
              <a:rPr lang="en-US" altLang="en-US" sz="2200" i="1" dirty="0" smtClean="0"/>
              <a:t>increase</a:t>
            </a:r>
            <a:r>
              <a:rPr lang="en-US" altLang="en-US" sz="2200" dirty="0" smtClean="0"/>
              <a:t>   	  in the complexity is caused by the </a:t>
            </a:r>
            <a:r>
              <a:rPr lang="en-US" altLang="en-US" sz="2200" i="1" dirty="0" smtClean="0"/>
              <a:t>increase</a:t>
            </a:r>
            <a:r>
              <a:rPr lang="en-US" altLang="en-US" sz="2200" dirty="0" smtClean="0"/>
              <a:t> in the </a:t>
            </a:r>
            <a:r>
              <a:rPr lang="en-US" altLang="en-US" sz="2200" i="1" dirty="0" smtClean="0"/>
              <a:t>length</a:t>
            </a:r>
            <a:r>
              <a:rPr lang="en-US" altLang="en-US" sz="2200" dirty="0" smtClean="0"/>
              <a:t> 	  of the input string using the </a:t>
            </a:r>
            <a:r>
              <a:rPr lang="en-US" altLang="en-US" sz="2200" u="sng" dirty="0" smtClean="0"/>
              <a:t>unary</a:t>
            </a:r>
            <a:r>
              <a:rPr lang="en-US" altLang="en-US" sz="2200" dirty="0" smtClean="0"/>
              <a:t> representation.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92125" y="1328738"/>
            <a:ext cx="8651875" cy="1562100"/>
            <a:chOff x="209" y="3240"/>
            <a:chExt cx="5450" cy="984"/>
          </a:xfrm>
        </p:grpSpPr>
        <p:sp>
          <p:nvSpPr>
            <p:cNvPr id="13319" name="Text Box 10"/>
            <p:cNvSpPr txBox="1">
              <a:spLocks noChangeArrowheads="1"/>
            </p:cNvSpPr>
            <p:nvPr/>
          </p:nvSpPr>
          <p:spPr bwMode="auto">
            <a:xfrm>
              <a:off x="209" y="3240"/>
              <a:ext cx="5450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ym typeface="Symbol" pitchFamily="18" charset="2"/>
                </a:rPr>
                <a:t>(Binary) String Length   Max. Binary No.    Decimal Value   Unary Representation</a:t>
              </a:r>
            </a:p>
            <a:p>
              <a:pPr>
                <a:spcBef>
                  <a:spcPct val="35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ym typeface="Symbol" pitchFamily="18" charset="2"/>
                </a:rPr>
                <a:t>         1                                  1                             1                     11 = 1</a:t>
              </a:r>
              <a:r>
                <a:rPr lang="en-US" altLang="en-US" sz="1800" baseline="30000" dirty="0">
                  <a:sym typeface="Symbol" pitchFamily="18" charset="2"/>
                </a:rPr>
                <a:t>2</a:t>
              </a:r>
              <a:endParaRPr lang="en-US" altLang="en-US" sz="1800" dirty="0">
                <a:sym typeface="Symbol" pitchFamily="18" charset="2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ym typeface="Symbol" pitchFamily="18" charset="2"/>
                </a:rPr>
                <a:t>         2                                  11                           3                    1111 = 1</a:t>
              </a:r>
              <a:r>
                <a:rPr lang="en-US" altLang="en-US" sz="1800" baseline="30000" dirty="0">
                  <a:sym typeface="Symbol" pitchFamily="18" charset="2"/>
                </a:rPr>
                <a:t>4</a:t>
              </a:r>
              <a:endParaRPr lang="en-US" altLang="en-US" sz="1800" dirty="0">
                <a:sym typeface="Symbol" pitchFamily="18" charset="2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ym typeface="Symbol" pitchFamily="18" charset="2"/>
                </a:rPr>
                <a:t>         3                                  111                         7                    11111111 = 1</a:t>
              </a:r>
              <a:r>
                <a:rPr lang="en-US" altLang="en-US" sz="1800" baseline="30000" dirty="0">
                  <a:sym typeface="Symbol" pitchFamily="18" charset="2"/>
                </a:rPr>
                <a:t>8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ym typeface="Symbol" pitchFamily="18" charset="2"/>
                </a:rPr>
                <a:t>          </a:t>
              </a:r>
              <a:r>
                <a:rPr lang="en-US" altLang="en-US" sz="1800" i="1" dirty="0">
                  <a:sym typeface="Symbol" pitchFamily="18" charset="2"/>
                </a:rPr>
                <a:t>i</a:t>
              </a:r>
              <a:r>
                <a:rPr lang="en-US" altLang="en-US" sz="1800" dirty="0">
                  <a:sym typeface="Symbol" pitchFamily="18" charset="2"/>
                </a:rPr>
                <a:t>                                  1</a:t>
              </a:r>
              <a:r>
                <a:rPr lang="en-US" altLang="en-US" sz="1800" i="1" baseline="30000" dirty="0">
                  <a:sym typeface="Symbol" pitchFamily="18" charset="2"/>
                </a:rPr>
                <a:t>i</a:t>
              </a:r>
              <a:r>
                <a:rPr lang="en-US" altLang="en-US" sz="1800" baseline="30000" dirty="0">
                  <a:sym typeface="Symbol" pitchFamily="18" charset="2"/>
                </a:rPr>
                <a:t>                                          </a:t>
              </a:r>
              <a:r>
                <a:rPr lang="en-US" altLang="en-US" sz="1800" dirty="0">
                  <a:sym typeface="Symbol" pitchFamily="18" charset="2"/>
                </a:rPr>
                <a:t>2</a:t>
              </a:r>
              <a:r>
                <a:rPr lang="en-US" altLang="en-US" sz="1800" i="1" baseline="30000" dirty="0">
                  <a:sym typeface="Symbol" pitchFamily="18" charset="2"/>
                </a:rPr>
                <a:t>i</a:t>
              </a:r>
              <a:r>
                <a:rPr lang="en-US" altLang="en-US" sz="1800" baseline="30000" dirty="0">
                  <a:sym typeface="Symbol" pitchFamily="18" charset="2"/>
                </a:rPr>
                <a:t> </a:t>
              </a:r>
              <a:r>
                <a:rPr lang="en-US" altLang="en-US" sz="1800" dirty="0">
                  <a:sym typeface="Symbol" pitchFamily="18" charset="2"/>
                </a:rPr>
                <a:t>- 1               1</a:t>
              </a:r>
              <a:r>
                <a:rPr lang="en-US" altLang="en-US" sz="1800" baseline="30000" dirty="0">
                  <a:sym typeface="Symbol" pitchFamily="18" charset="2"/>
                </a:rPr>
                <a:t>2</a:t>
              </a:r>
              <a:r>
                <a:rPr lang="en-US" altLang="en-US" sz="1800" i="1" baseline="50000" dirty="0">
                  <a:sym typeface="Symbol" pitchFamily="18" charset="2"/>
                </a:rPr>
                <a:t>i</a:t>
              </a:r>
            </a:p>
          </p:txBody>
        </p:sp>
        <p:sp>
          <p:nvSpPr>
            <p:cNvPr id="13320" name="Line 11"/>
            <p:cNvSpPr>
              <a:spLocks noChangeShapeType="1"/>
            </p:cNvSpPr>
            <p:nvPr/>
          </p:nvSpPr>
          <p:spPr bwMode="auto">
            <a:xfrm>
              <a:off x="252" y="3274"/>
              <a:ext cx="1" cy="9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1" name="Line 12"/>
            <p:cNvSpPr>
              <a:spLocks noChangeShapeType="1"/>
            </p:cNvSpPr>
            <p:nvPr/>
          </p:nvSpPr>
          <p:spPr bwMode="auto">
            <a:xfrm flipV="1">
              <a:off x="249" y="3255"/>
              <a:ext cx="5212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2" name="Line 13"/>
            <p:cNvSpPr>
              <a:spLocks noChangeShapeType="1"/>
            </p:cNvSpPr>
            <p:nvPr/>
          </p:nvSpPr>
          <p:spPr bwMode="auto">
            <a:xfrm flipV="1">
              <a:off x="251" y="3449"/>
              <a:ext cx="5206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3" name="Line 14"/>
            <p:cNvSpPr>
              <a:spLocks noChangeShapeType="1"/>
            </p:cNvSpPr>
            <p:nvPr/>
          </p:nvSpPr>
          <p:spPr bwMode="auto">
            <a:xfrm>
              <a:off x="1720" y="3270"/>
              <a:ext cx="1" cy="9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4" name="Line 15"/>
            <p:cNvSpPr>
              <a:spLocks noChangeShapeType="1"/>
            </p:cNvSpPr>
            <p:nvPr/>
          </p:nvSpPr>
          <p:spPr bwMode="auto">
            <a:xfrm>
              <a:off x="2903" y="3266"/>
              <a:ext cx="1" cy="9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5" name="Line 16"/>
            <p:cNvSpPr>
              <a:spLocks noChangeShapeType="1"/>
            </p:cNvSpPr>
            <p:nvPr/>
          </p:nvSpPr>
          <p:spPr bwMode="auto">
            <a:xfrm>
              <a:off x="3982" y="3268"/>
              <a:ext cx="1" cy="9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6" name="Line 17"/>
            <p:cNvSpPr>
              <a:spLocks noChangeShapeType="1"/>
            </p:cNvSpPr>
            <p:nvPr/>
          </p:nvSpPr>
          <p:spPr bwMode="auto">
            <a:xfrm>
              <a:off x="5457" y="3251"/>
              <a:ext cx="1" cy="9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7" name="Line 18"/>
            <p:cNvSpPr>
              <a:spLocks noChangeShapeType="1"/>
            </p:cNvSpPr>
            <p:nvPr/>
          </p:nvSpPr>
          <p:spPr bwMode="auto">
            <a:xfrm flipV="1">
              <a:off x="262" y="4200"/>
              <a:ext cx="5201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5" name="AutoShape 8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5889625" y="4664075"/>
            <a:ext cx="193675" cy="18732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4F52A4-3E89-4FB1-9673-D15ED7150FED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650875"/>
            <a:ext cx="5187950" cy="465138"/>
          </a:xfrm>
          <a:noFill/>
        </p:spPr>
        <p:txBody>
          <a:bodyPr/>
          <a:lstStyle/>
          <a:p>
            <a:pPr>
              <a:tabLst>
                <a:tab pos="738188" algn="l"/>
              </a:tabLst>
            </a:pPr>
            <a:r>
              <a:rPr lang="en-US" altLang="en-US" sz="2400" dirty="0" smtClean="0"/>
              <a:t>Decision problems from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P</a:t>
            </a:r>
            <a:r>
              <a:rPr lang="en-US" altLang="en-US" sz="2400" dirty="0" smtClean="0"/>
              <a:t> and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NP</a:t>
            </a:r>
            <a:endParaRPr lang="en-US" altLang="en-US" sz="2400" u="sng" dirty="0" smtClean="0"/>
          </a:p>
        </p:txBody>
      </p:sp>
      <p:sp>
        <p:nvSpPr>
          <p:cNvPr id="37903" name="Rectangle 15"/>
          <p:cNvSpPr>
            <a:spLocks noGrp="1" noChangeArrowheads="1"/>
          </p:cNvSpPr>
          <p:nvPr>
            <p:ph type="title"/>
          </p:nvPr>
        </p:nvSpPr>
        <p:spPr>
          <a:xfrm>
            <a:off x="742950" y="150813"/>
            <a:ext cx="7621588" cy="517525"/>
          </a:xfrm>
          <a:noFill/>
        </p:spPr>
        <p:txBody>
          <a:bodyPr/>
          <a:lstStyle/>
          <a:p>
            <a:r>
              <a:rPr lang="en-US" altLang="en-US" sz="3200" dirty="0" smtClean="0"/>
              <a:t>15.4  Decision Problems &amp; Complexity Classes</a:t>
            </a:r>
            <a:endParaRPr lang="en-US" altLang="en-US" sz="3200" i="1" dirty="0" smtClean="0"/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825500" y="1169988"/>
            <a:ext cx="337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 dirty="0"/>
              <a:t>Acceptance of Palindromes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Input:  String </a:t>
            </a:r>
            <a:r>
              <a:rPr lang="en-US" altLang="en-US" sz="1800" i="1" dirty="0"/>
              <a:t>u</a:t>
            </a:r>
            <a:r>
              <a:rPr lang="en-US" altLang="en-US" sz="1800" dirty="0"/>
              <a:t> over alphabet </a:t>
            </a:r>
            <a:r>
              <a:rPr lang="en-US" altLang="en-US" sz="1800" dirty="0">
                <a:sym typeface="Symbol" pitchFamily="18" charset="2"/>
              </a:rPr>
              <a:t>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Output: </a:t>
            </a:r>
            <a:r>
              <a:rPr lang="en-US" altLang="en-US" sz="1800" i="1" dirty="0">
                <a:sym typeface="Symbol" pitchFamily="18" charset="2"/>
              </a:rPr>
              <a:t>yes</a:t>
            </a:r>
            <a:r>
              <a:rPr lang="en-US" altLang="en-US" sz="1800" dirty="0">
                <a:sym typeface="Symbol" pitchFamily="18" charset="2"/>
              </a:rPr>
              <a:t> – </a:t>
            </a:r>
            <a:r>
              <a:rPr lang="en-US" altLang="en-US" sz="1800" i="1" dirty="0">
                <a:sym typeface="Symbol" pitchFamily="18" charset="2"/>
              </a:rPr>
              <a:t>u</a:t>
            </a:r>
            <a:r>
              <a:rPr lang="en-US" altLang="en-US" sz="1800" dirty="0">
                <a:sym typeface="Symbol" pitchFamily="18" charset="2"/>
              </a:rPr>
              <a:t> is a palindrome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             </a:t>
            </a:r>
            <a:r>
              <a:rPr lang="en-US" altLang="en-US" sz="1800" i="1" dirty="0">
                <a:sym typeface="Symbol" pitchFamily="18" charset="2"/>
              </a:rPr>
              <a:t>no</a:t>
            </a:r>
            <a:r>
              <a:rPr lang="en-US" altLang="en-US" sz="1800" dirty="0">
                <a:sym typeface="Symbol" pitchFamily="18" charset="2"/>
              </a:rPr>
              <a:t> – otherwise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4762500" y="1144588"/>
            <a:ext cx="3659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 dirty="0"/>
              <a:t>Path Problem for Directed Graphs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Input: Graph </a:t>
            </a:r>
            <a:r>
              <a:rPr lang="en-US" altLang="en-US" sz="1800" i="1" dirty="0"/>
              <a:t>G</a:t>
            </a:r>
            <a:r>
              <a:rPr lang="en-US" altLang="en-US" sz="1800" dirty="0"/>
              <a:t> = (</a:t>
            </a:r>
            <a:r>
              <a:rPr lang="en-US" altLang="en-US" sz="1800" i="1" dirty="0"/>
              <a:t>N</a:t>
            </a:r>
            <a:r>
              <a:rPr lang="en-US" altLang="en-US" sz="1800" dirty="0"/>
              <a:t>, </a:t>
            </a:r>
            <a:r>
              <a:rPr lang="en-US" altLang="en-US" sz="1800" i="1" dirty="0"/>
              <a:t>A</a:t>
            </a:r>
            <a:r>
              <a:rPr lang="en-US" altLang="en-US" sz="1800" dirty="0"/>
              <a:t>), </a:t>
            </a:r>
            <a:r>
              <a:rPr lang="en-US" altLang="en-US" sz="1800" i="1" dirty="0"/>
              <a:t>v</a:t>
            </a:r>
            <a:r>
              <a:rPr lang="en-US" altLang="en-US" sz="1800" i="1" baseline="-25000" dirty="0"/>
              <a:t>i</a:t>
            </a:r>
            <a:r>
              <a:rPr lang="en-US" altLang="en-US" sz="1800" dirty="0"/>
              <a:t>, </a:t>
            </a:r>
            <a:r>
              <a:rPr lang="en-US" altLang="en-US" sz="1800" i="1" dirty="0"/>
              <a:t>v</a:t>
            </a:r>
            <a:r>
              <a:rPr lang="en-US" altLang="en-US" sz="1800" i="1" baseline="-25000" dirty="0"/>
              <a:t>j</a:t>
            </a:r>
            <a:r>
              <a:rPr lang="en-US" altLang="en-US" sz="1800" dirty="0"/>
              <a:t> </a:t>
            </a:r>
            <a:r>
              <a:rPr lang="en-US" altLang="en-US" sz="1800" b="1" dirty="0">
                <a:sym typeface="Symbol" pitchFamily="18" charset="2"/>
              </a:rPr>
              <a:t></a:t>
            </a:r>
            <a:r>
              <a:rPr lang="en-US" altLang="en-US" sz="1800" dirty="0"/>
              <a:t> </a:t>
            </a:r>
            <a:r>
              <a:rPr lang="en-US" altLang="en-US" sz="1800" i="1" dirty="0"/>
              <a:t>N</a:t>
            </a:r>
            <a:endParaRPr lang="en-US" altLang="en-US" sz="1800" i="1" dirty="0">
              <a:sym typeface="Symbol" pitchFamily="18" charset="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Output: </a:t>
            </a:r>
            <a:r>
              <a:rPr lang="en-US" altLang="en-US" sz="1800" i="1" dirty="0">
                <a:sym typeface="Symbol" pitchFamily="18" charset="2"/>
              </a:rPr>
              <a:t>yes</a:t>
            </a:r>
            <a:r>
              <a:rPr lang="en-US" altLang="en-US" sz="1800" dirty="0">
                <a:sym typeface="Symbol" pitchFamily="18" charset="2"/>
              </a:rPr>
              <a:t> – if  path(</a:t>
            </a:r>
            <a:r>
              <a:rPr lang="en-US" altLang="en-US" sz="1800" i="1" dirty="0"/>
              <a:t>v</a:t>
            </a:r>
            <a:r>
              <a:rPr lang="en-US" altLang="en-US" sz="1800" i="1" baseline="-25000" dirty="0"/>
              <a:t>i</a:t>
            </a:r>
            <a:r>
              <a:rPr lang="en-US" altLang="en-US" sz="1800" dirty="0"/>
              <a:t>, </a:t>
            </a:r>
            <a:r>
              <a:rPr lang="en-US" altLang="en-US" sz="1800" i="1" dirty="0"/>
              <a:t>v</a:t>
            </a:r>
            <a:r>
              <a:rPr lang="en-US" altLang="en-US" sz="1800" i="1" baseline="-25000" dirty="0"/>
              <a:t>j</a:t>
            </a:r>
            <a:r>
              <a:rPr lang="en-US" altLang="en-US" sz="1800" dirty="0"/>
              <a:t>) in </a:t>
            </a:r>
            <a:r>
              <a:rPr lang="en-US" altLang="en-US" sz="1800" i="1" dirty="0"/>
              <a:t>G</a:t>
            </a:r>
            <a:endParaRPr lang="en-US" altLang="en-US" sz="1800" i="1" dirty="0">
              <a:sym typeface="Symbol" pitchFamily="18" charset="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             </a:t>
            </a:r>
            <a:r>
              <a:rPr lang="en-US" altLang="en-US" sz="1800" i="1" dirty="0">
                <a:sym typeface="Symbol" pitchFamily="18" charset="2"/>
              </a:rPr>
              <a:t>no</a:t>
            </a:r>
            <a:r>
              <a:rPr lang="en-US" altLang="en-US" sz="1800" dirty="0">
                <a:sym typeface="Symbol" pitchFamily="18" charset="2"/>
              </a:rPr>
              <a:t> – otherwise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827088" y="2814638"/>
            <a:ext cx="3519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 dirty="0"/>
              <a:t>Derivability in CNF Grammar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Input:  CNF grammar </a:t>
            </a:r>
            <a:r>
              <a:rPr lang="en-US" altLang="en-US" sz="1800" i="1" dirty="0"/>
              <a:t>G</a:t>
            </a:r>
            <a:r>
              <a:rPr lang="en-US" altLang="en-US" sz="1800" dirty="0"/>
              <a:t>, string </a:t>
            </a:r>
            <a:r>
              <a:rPr lang="en-US" altLang="en-US" sz="1800" i="1" dirty="0"/>
              <a:t>w</a:t>
            </a:r>
            <a:endParaRPr lang="en-US" altLang="en-US" sz="1800" i="1" dirty="0">
              <a:sym typeface="Symbol" pitchFamily="18" charset="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Output: </a:t>
            </a:r>
            <a:r>
              <a:rPr lang="en-US" altLang="en-US" sz="1800" i="1" dirty="0">
                <a:sym typeface="Symbol" pitchFamily="18" charset="2"/>
              </a:rPr>
              <a:t>yes</a:t>
            </a:r>
            <a:r>
              <a:rPr lang="en-US" altLang="en-US" sz="1800" dirty="0">
                <a:sym typeface="Symbol" pitchFamily="18" charset="2"/>
              </a:rPr>
              <a:t> – if </a:t>
            </a:r>
            <a:r>
              <a:rPr lang="en-US" altLang="en-US" sz="1800" i="1" dirty="0">
                <a:sym typeface="Symbol" pitchFamily="18" charset="2"/>
              </a:rPr>
              <a:t>S</a:t>
            </a:r>
            <a:r>
              <a:rPr lang="en-US" altLang="en-US" sz="1800" dirty="0">
                <a:sym typeface="Symbol" pitchFamily="18" charset="2"/>
              </a:rPr>
              <a:t>  </a:t>
            </a:r>
            <a:r>
              <a:rPr lang="en-US" altLang="en-US" sz="1800" i="1" dirty="0"/>
              <a:t>w</a:t>
            </a:r>
            <a:endParaRPr lang="en-US" altLang="en-US" sz="1800" dirty="0">
              <a:sym typeface="Symbol" pitchFamily="18" charset="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             </a:t>
            </a:r>
            <a:r>
              <a:rPr lang="en-US" altLang="en-US" sz="1800" i="1" dirty="0">
                <a:sym typeface="Symbol" pitchFamily="18" charset="2"/>
              </a:rPr>
              <a:t>no</a:t>
            </a:r>
            <a:r>
              <a:rPr lang="en-US" altLang="en-US" sz="1800" dirty="0">
                <a:sym typeface="Symbol" pitchFamily="18" charset="2"/>
              </a:rPr>
              <a:t> – otherwise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2701925" y="3308350"/>
            <a:ext cx="27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*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4864100" y="2832100"/>
            <a:ext cx="3556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 dirty="0"/>
              <a:t>Hamiltonian Circuit Problem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Input:  Directed graph </a:t>
            </a:r>
            <a:r>
              <a:rPr lang="en-US" altLang="en-US" sz="1800" i="1" dirty="0"/>
              <a:t>G </a:t>
            </a:r>
            <a:r>
              <a:rPr lang="en-US" altLang="en-US" sz="1800" dirty="0"/>
              <a:t>= (</a:t>
            </a:r>
            <a:r>
              <a:rPr lang="en-US" altLang="en-US" sz="1800" i="1" dirty="0"/>
              <a:t>N</a:t>
            </a:r>
            <a:r>
              <a:rPr lang="en-US" altLang="en-US" sz="1800" dirty="0"/>
              <a:t>, </a:t>
            </a:r>
            <a:r>
              <a:rPr lang="en-US" altLang="en-US" sz="1800" i="1" dirty="0"/>
              <a:t>A</a:t>
            </a:r>
            <a:r>
              <a:rPr lang="en-US" altLang="en-US" sz="1800" dirty="0"/>
              <a:t>)</a:t>
            </a:r>
            <a:endParaRPr lang="en-US" altLang="en-US" sz="1800" i="1" dirty="0">
              <a:sym typeface="Symbol" pitchFamily="18" charset="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Output: </a:t>
            </a:r>
            <a:r>
              <a:rPr lang="en-US" altLang="en-US" sz="1800" i="1" dirty="0">
                <a:sym typeface="Symbol" pitchFamily="18" charset="2"/>
              </a:rPr>
              <a:t>yes</a:t>
            </a:r>
            <a:r>
              <a:rPr lang="en-US" altLang="en-US" sz="1800" dirty="0">
                <a:sym typeface="Symbol" pitchFamily="18" charset="2"/>
              </a:rPr>
              <a:t> – if  cycle with each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                       vertex in 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             </a:t>
            </a:r>
            <a:r>
              <a:rPr lang="en-US" altLang="en-US" sz="1800" i="1" dirty="0">
                <a:sym typeface="Symbol" pitchFamily="18" charset="2"/>
              </a:rPr>
              <a:t>no</a:t>
            </a:r>
            <a:r>
              <a:rPr lang="en-US" altLang="en-US" sz="1800" dirty="0">
                <a:sym typeface="Symbol" pitchFamily="18" charset="2"/>
              </a:rPr>
              <a:t> – otherwise</a:t>
            </a: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769938" y="4652963"/>
            <a:ext cx="351948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 dirty="0"/>
              <a:t>Subset Sum Problem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Input:  Set </a:t>
            </a:r>
            <a:r>
              <a:rPr lang="en-US" altLang="en-US" sz="1800" i="1" dirty="0"/>
              <a:t>S</a:t>
            </a:r>
            <a:r>
              <a:rPr lang="en-US" altLang="en-US" sz="1800" dirty="0"/>
              <a:t>, </a:t>
            </a:r>
            <a:r>
              <a:rPr lang="en-US" altLang="en-US" sz="1800" i="1" dirty="0"/>
              <a:t>v</a:t>
            </a:r>
            <a:r>
              <a:rPr lang="en-US" altLang="en-US" sz="1800" dirty="0"/>
              <a:t>: </a:t>
            </a:r>
            <a:r>
              <a:rPr lang="en-US" altLang="en-US" sz="1800" i="1" dirty="0"/>
              <a:t>S</a:t>
            </a:r>
            <a:r>
              <a:rPr lang="en-US" altLang="en-US" sz="1800" dirty="0"/>
              <a:t> </a:t>
            </a:r>
            <a:r>
              <a:rPr lang="en-US" altLang="en-US" sz="1800" dirty="0">
                <a:sym typeface="Symbol" pitchFamily="18" charset="2"/>
              </a:rPr>
              <a:t> </a:t>
            </a:r>
            <a:r>
              <a:rPr lang="en-US" altLang="en-US" sz="1800" b="1" i="1" dirty="0">
                <a:sym typeface="Symbol" pitchFamily="18" charset="2"/>
              </a:rPr>
              <a:t>N</a:t>
            </a:r>
            <a:r>
              <a:rPr lang="en-US" altLang="en-US" sz="1800" dirty="0">
                <a:sym typeface="Symbol" pitchFamily="18" charset="2"/>
              </a:rPr>
              <a:t>, </a:t>
            </a:r>
            <a:r>
              <a:rPr lang="en-US" altLang="en-US" sz="1800" i="1" dirty="0">
                <a:sym typeface="Symbol" pitchFamily="18" charset="2"/>
              </a:rPr>
              <a:t>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Output: </a:t>
            </a:r>
            <a:r>
              <a:rPr lang="en-US" altLang="en-US" sz="1800" i="1" dirty="0">
                <a:sym typeface="Symbol" pitchFamily="18" charset="2"/>
              </a:rPr>
              <a:t>yes</a:t>
            </a:r>
            <a:r>
              <a:rPr lang="en-US" altLang="en-US" sz="1800" dirty="0">
                <a:sym typeface="Symbol" pitchFamily="18" charset="2"/>
              </a:rPr>
              <a:t> – if  S’ ( S) whose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 	          total value is </a:t>
            </a:r>
            <a:r>
              <a:rPr lang="en-US" altLang="en-US" sz="1800" i="1" dirty="0">
                <a:sym typeface="Symbol" pitchFamily="18" charset="2"/>
              </a:rPr>
              <a:t>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              </a:t>
            </a:r>
            <a:r>
              <a:rPr lang="en-US" altLang="en-US" sz="1800" i="1" dirty="0">
                <a:sym typeface="Symbol" pitchFamily="18" charset="2"/>
              </a:rPr>
              <a:t>no</a:t>
            </a:r>
            <a:r>
              <a:rPr lang="en-US" altLang="en-US" sz="1800" dirty="0">
                <a:sym typeface="Symbol" pitchFamily="18" charset="2"/>
              </a:rPr>
              <a:t> – otherwise</a:t>
            </a: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4841875" y="5175250"/>
            <a:ext cx="32416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dirty="0"/>
              <a:t>  Each of the </a:t>
            </a:r>
            <a:r>
              <a:rPr lang="en-US" altLang="en-US" sz="1800" i="1" dirty="0"/>
              <a:t>NP</a:t>
            </a:r>
            <a:r>
              <a:rPr lang="en-US" altLang="en-US" sz="1800" dirty="0"/>
              <a:t> problems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   can be solved </a:t>
            </a:r>
            <a:r>
              <a:rPr lang="en-US" altLang="en-US" sz="1800" i="1" dirty="0"/>
              <a:t>non</a:t>
            </a:r>
            <a:r>
              <a:rPr lang="en-US" altLang="en-US" sz="1800" dirty="0"/>
              <a:t>-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   </a:t>
            </a:r>
            <a:r>
              <a:rPr lang="en-US" altLang="en-US" sz="1800" i="1" dirty="0"/>
              <a:t>deterministically</a:t>
            </a:r>
            <a:r>
              <a:rPr lang="en-US" altLang="en-US" sz="1800" dirty="0"/>
              <a:t> using 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   “guess-and-check” strategy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2271713"/>
            <a:ext cx="35147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800" dirty="0" smtClean="0">
                <a:solidFill>
                  <a:srgbClr val="009999"/>
                </a:solidFill>
                <a:sym typeface="Symbol" pitchFamily="18" charset="2"/>
              </a:rPr>
              <a:t>Complexity – in </a:t>
            </a:r>
            <a:r>
              <a:rPr lang="en-US" sz="1800" i="1" dirty="0" smtClean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n-US" sz="18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US" sz="1800" dirty="0" smtClean="0">
                <a:solidFill>
                  <a:srgbClr val="009999"/>
                </a:solidFill>
                <a:sym typeface="Symbol" pitchFamily="18" charset="2"/>
              </a:rPr>
              <a:t>(O(</a:t>
            </a:r>
            <a:r>
              <a:rPr lang="en-US" sz="1800" i="1" dirty="0" smtClean="0">
                <a:solidFill>
                  <a:srgbClr val="009999"/>
                </a:solidFill>
                <a:sym typeface="Symbol" pitchFamily="18" charset="2"/>
              </a:rPr>
              <a:t>n</a:t>
            </a:r>
            <a:r>
              <a:rPr lang="en-US" sz="1800" baseline="30000" dirty="0" smtClean="0">
                <a:solidFill>
                  <a:srgbClr val="009999"/>
                </a:solidFill>
                <a:sym typeface="Symbol" pitchFamily="18" charset="2"/>
              </a:rPr>
              <a:t>2</a:t>
            </a:r>
            <a:r>
              <a:rPr lang="en-US" sz="1800" dirty="0" smtClean="0">
                <a:solidFill>
                  <a:srgbClr val="009999"/>
                </a:solidFill>
                <a:sym typeface="Symbol" pitchFamily="18" charset="2"/>
              </a:rPr>
              <a:t>), p. 444)</a:t>
            </a:r>
            <a:endParaRPr lang="en-US" sz="1800" dirty="0" smtClean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6625" y="2249488"/>
            <a:ext cx="41767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9999"/>
                </a:solidFill>
                <a:sym typeface="Symbol" pitchFamily="18" charset="2"/>
              </a:rPr>
              <a:t>Complexity – in </a:t>
            </a:r>
            <a:r>
              <a:rPr lang="en-US" sz="1800" i="1" dirty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n-US" sz="1800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US" sz="1800" dirty="0">
                <a:solidFill>
                  <a:srgbClr val="009999"/>
                </a:solidFill>
                <a:sym typeface="Symbol" pitchFamily="18" charset="2"/>
              </a:rPr>
              <a:t>(Dijkstra’s alg: O(</a:t>
            </a:r>
            <a:r>
              <a:rPr lang="en-US" sz="1800" i="1" dirty="0">
                <a:solidFill>
                  <a:srgbClr val="009999"/>
                </a:solidFill>
                <a:sym typeface="Symbol" pitchFamily="18" charset="2"/>
              </a:rPr>
              <a:t>n</a:t>
            </a:r>
            <a:r>
              <a:rPr lang="en-US" sz="1800" baseline="30000" dirty="0">
                <a:solidFill>
                  <a:srgbClr val="009999"/>
                </a:solidFill>
                <a:sym typeface="Symbol" pitchFamily="18" charset="2"/>
              </a:rPr>
              <a:t>2</a:t>
            </a:r>
            <a:r>
              <a:rPr lang="en-US" sz="1800" dirty="0">
                <a:solidFill>
                  <a:srgbClr val="009999"/>
                </a:solidFill>
                <a:sym typeface="Symbol" pitchFamily="18" charset="2"/>
              </a:rPr>
              <a:t>))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2800" y="3903663"/>
            <a:ext cx="371951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9999"/>
                </a:solidFill>
                <a:sym typeface="Symbol" pitchFamily="18" charset="2"/>
              </a:rPr>
              <a:t>Complexity – in </a:t>
            </a:r>
            <a:r>
              <a:rPr lang="en-US" sz="1800" i="1" dirty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n-US" sz="1800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US" sz="1800" dirty="0">
                <a:solidFill>
                  <a:srgbClr val="009999"/>
                </a:solidFill>
                <a:sym typeface="Symbol" pitchFamily="18" charset="2"/>
              </a:rPr>
              <a:t>(CYK Alg: O(</a:t>
            </a:r>
            <a:r>
              <a:rPr lang="en-US" sz="1800" i="1" dirty="0">
                <a:solidFill>
                  <a:srgbClr val="009999"/>
                </a:solidFill>
                <a:sym typeface="Symbol" pitchFamily="18" charset="2"/>
              </a:rPr>
              <a:t>n</a:t>
            </a:r>
            <a:r>
              <a:rPr lang="en-US" sz="1800" baseline="30000" dirty="0">
                <a:solidFill>
                  <a:srgbClr val="009999"/>
                </a:solidFill>
                <a:sym typeface="Symbol" pitchFamily="18" charset="2"/>
              </a:rPr>
              <a:t>3</a:t>
            </a:r>
            <a:r>
              <a:rPr lang="en-US" sz="1800" dirty="0">
                <a:solidFill>
                  <a:srgbClr val="009999"/>
                </a:solidFill>
                <a:sym typeface="Symbol" pitchFamily="18" charset="2"/>
              </a:rPr>
              <a:t>),</a:t>
            </a:r>
          </a:p>
          <a:p>
            <a:pPr>
              <a:defRPr/>
            </a:pPr>
            <a:r>
              <a:rPr lang="en-US" sz="1800" dirty="0">
                <a:solidFill>
                  <a:srgbClr val="009999"/>
                </a:solidFill>
                <a:sym typeface="Symbol" pitchFamily="18" charset="2"/>
              </a:rPr>
              <a:t>                               p. 124)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18063" y="4251325"/>
            <a:ext cx="31226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9999"/>
                </a:solidFill>
                <a:sym typeface="Symbol" pitchFamily="18" charset="2"/>
              </a:rPr>
              <a:t>Complexity – in </a:t>
            </a:r>
            <a:r>
              <a:rPr lang="en-US" sz="1800" i="1" dirty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n-US" sz="1800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US" sz="1800" dirty="0">
                <a:solidFill>
                  <a:srgbClr val="009999"/>
                </a:solidFill>
                <a:sym typeface="Symbol" pitchFamily="18" charset="2"/>
              </a:rPr>
              <a:t>(unknown)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3425" y="6057900"/>
            <a:ext cx="31210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9999"/>
                </a:solidFill>
                <a:sym typeface="Symbol" pitchFamily="18" charset="2"/>
              </a:rPr>
              <a:t>Complexity – in </a:t>
            </a:r>
            <a:r>
              <a:rPr lang="en-US" sz="1800" i="1" dirty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n-US" sz="1800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US" sz="1800" dirty="0">
                <a:solidFill>
                  <a:srgbClr val="009999"/>
                </a:solidFill>
                <a:sym typeface="Symbol" pitchFamily="18" charset="2"/>
              </a:rPr>
              <a:t>(unknown)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43600" y="4549775"/>
            <a:ext cx="160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9999"/>
                </a:solidFill>
                <a:sym typeface="Symbol" pitchFamily="18" charset="2"/>
              </a:rPr>
              <a:t> – in </a:t>
            </a:r>
            <a:r>
              <a:rPr lang="en-US" altLang="en-US" sz="1800" i="1" dirty="0">
                <a:solidFill>
                  <a:srgbClr val="FF0000"/>
                </a:solidFill>
                <a:sym typeface="Symbol" pitchFamily="18" charset="2"/>
              </a:rPr>
              <a:t>NP</a:t>
            </a:r>
            <a:r>
              <a:rPr lang="en-US" altLang="en-US" sz="1800" dirty="0">
                <a:solidFill>
                  <a:srgbClr val="009999"/>
                </a:solidFill>
                <a:sym typeface="Symbol" pitchFamily="18" charset="2"/>
              </a:rPr>
              <a:t> (Yes)</a:t>
            </a:r>
            <a:endParaRPr lang="en-US" altLang="en-US" sz="2400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857375" y="6342063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9999"/>
                </a:solidFill>
                <a:sym typeface="Symbol" pitchFamily="18" charset="2"/>
              </a:rPr>
              <a:t> – in </a:t>
            </a:r>
            <a:r>
              <a:rPr lang="en-US" altLang="en-US" sz="1800" i="1" dirty="0">
                <a:solidFill>
                  <a:srgbClr val="FF0000"/>
                </a:solidFill>
                <a:sym typeface="Symbol" pitchFamily="18" charset="2"/>
              </a:rPr>
              <a:t>NP</a:t>
            </a:r>
            <a:r>
              <a:rPr lang="en-US" altLang="en-US" sz="1800" dirty="0">
                <a:solidFill>
                  <a:srgbClr val="009999"/>
                </a:solidFill>
                <a:sym typeface="Symbol" pitchFamily="18" charset="2"/>
              </a:rPr>
              <a:t> (Yes)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903" grpId="0"/>
      <p:bldP spid="37904" grpId="0"/>
      <p:bldP spid="37905" grpId="0"/>
      <p:bldP spid="37906" grpId="0"/>
      <p:bldP spid="37907" grpId="0"/>
      <p:bldP spid="37909" grpId="0"/>
      <p:bldP spid="37910" grpId="0"/>
      <p:bldP spid="12" grpId="0"/>
      <p:bldP spid="13" grpId="0"/>
      <p:bldP spid="14" grpId="0"/>
      <p:bldP spid="15" grpId="0"/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4DFB24-B3B2-4144-B345-070BE2FD5F1A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877888"/>
            <a:ext cx="8067675" cy="5573712"/>
          </a:xfrm>
          <a:noFill/>
        </p:spPr>
        <p:txBody>
          <a:bodyPr/>
          <a:lstStyle/>
          <a:p>
            <a:pPr marL="284163" indent="-284163">
              <a:tabLst>
                <a:tab pos="738188" algn="l"/>
              </a:tabLst>
            </a:pPr>
            <a:r>
              <a:rPr lang="en-US" altLang="en-US" sz="2400" i="1" dirty="0" smtClean="0"/>
              <a:t>Reduction</a:t>
            </a:r>
            <a:r>
              <a:rPr lang="en-US" altLang="en-US" sz="2400" dirty="0" smtClean="0"/>
              <a:t> is a problem-solving technique employed to</a:t>
            </a:r>
            <a:r>
              <a:rPr lang="en-US" altLang="en-US" dirty="0" smtClean="0"/>
              <a:t> </a:t>
            </a:r>
          </a:p>
          <a:p>
            <a:pPr marL="630238" lvl="1" indent="-230188">
              <a:spcBef>
                <a:spcPts val="1800"/>
              </a:spcBef>
              <a:buSzPct val="60000"/>
              <a:buFont typeface="Wingdings" pitchFamily="2" charset="2"/>
              <a:buChar char="Ø"/>
              <a:tabLst>
                <a:tab pos="738188" algn="l"/>
              </a:tabLst>
            </a:pPr>
            <a:r>
              <a:rPr lang="en-US" altLang="en-US" sz="2200" dirty="0" smtClean="0"/>
              <a:t>avoid “reinventing the wheel” when encountering a new 	    problem</a:t>
            </a:r>
            <a:endParaRPr lang="en-US" altLang="en-US" sz="2200" i="1" dirty="0" smtClean="0"/>
          </a:p>
          <a:p>
            <a:pPr marL="630238" lvl="1" indent="-230188">
              <a:spcBef>
                <a:spcPts val="1800"/>
              </a:spcBef>
              <a:buSzPct val="60000"/>
              <a:buFont typeface="Wingdings" pitchFamily="2" charset="2"/>
              <a:buChar char="Ø"/>
              <a:tabLst>
                <a:tab pos="738188" algn="l"/>
              </a:tabLst>
            </a:pPr>
            <a:r>
              <a:rPr lang="en-US" altLang="en-US" sz="2200" dirty="0" smtClean="0"/>
              <a:t>transform the instances of the new problem into those of 	    a problem that has been solved</a:t>
            </a:r>
          </a:p>
          <a:p>
            <a:pPr marL="630238" lvl="1" indent="-230188">
              <a:spcBef>
                <a:spcPts val="1800"/>
              </a:spcBef>
              <a:buSzPct val="55000"/>
              <a:buFont typeface="Wingdings" pitchFamily="2" charset="2"/>
              <a:buChar char="Ø"/>
              <a:tabLst>
                <a:tab pos="738188" algn="l"/>
              </a:tabLst>
            </a:pPr>
            <a:r>
              <a:rPr lang="en-US" altLang="en-US" sz="2200" dirty="0" smtClean="0"/>
              <a:t>establish the </a:t>
            </a:r>
            <a:r>
              <a:rPr lang="en-US" altLang="en-US" sz="2200" i="1" dirty="0" smtClean="0"/>
              <a:t>decidability</a:t>
            </a:r>
            <a:r>
              <a:rPr lang="en-US" altLang="en-US" sz="2200" dirty="0" smtClean="0"/>
              <a:t> and </a:t>
            </a:r>
            <a:r>
              <a:rPr lang="en-US" altLang="en-US" sz="2200" i="1" dirty="0" smtClean="0"/>
              <a:t>tractability</a:t>
            </a:r>
            <a:r>
              <a:rPr lang="en-US" altLang="en-US" sz="2200" dirty="0" smtClean="0"/>
              <a:t> of problems</a:t>
            </a:r>
          </a:p>
          <a:p>
            <a:pPr marL="284163" indent="-284163">
              <a:spcBef>
                <a:spcPts val="2400"/>
              </a:spcBef>
              <a:tabLst>
                <a:tab pos="738188" algn="l"/>
              </a:tabLst>
            </a:pPr>
            <a:r>
              <a:rPr lang="en-US" altLang="en-US" sz="2200" u="sng" dirty="0" smtClean="0"/>
              <a:t>Defn. 11.3.1</a:t>
            </a:r>
            <a:r>
              <a:rPr lang="en-US" altLang="en-US" sz="2200" dirty="0" smtClean="0"/>
              <a:t>  Let </a:t>
            </a:r>
            <a:r>
              <a:rPr lang="en-US" altLang="en-US" sz="2200" i="1" dirty="0" smtClean="0"/>
              <a:t>L</a:t>
            </a:r>
            <a:r>
              <a:rPr lang="en-US" altLang="en-US" sz="2200" dirty="0" smtClean="0"/>
              <a:t> be a language over alphabet </a:t>
            </a:r>
            <a:r>
              <a:rPr lang="en-US" altLang="en-US" sz="2200" dirty="0" smtClean="0">
                <a:sym typeface="Symbol" pitchFamily="18" charset="2"/>
              </a:rPr>
              <a:t></a:t>
            </a:r>
            <a:r>
              <a:rPr lang="en-US" altLang="en-US" sz="2200" baseline="-25000" dirty="0" smtClean="0">
                <a:sym typeface="Symbol" pitchFamily="18" charset="2"/>
              </a:rPr>
              <a:t>1</a:t>
            </a:r>
            <a:r>
              <a:rPr lang="en-US" altLang="en-US" sz="2200" dirty="0" smtClean="0"/>
              <a:t> and </a:t>
            </a:r>
            <a:r>
              <a:rPr lang="en-US" altLang="en-US" sz="2200" i="1" dirty="0" smtClean="0"/>
              <a:t>Q</a:t>
            </a:r>
            <a:r>
              <a:rPr lang="en-US" altLang="en-US" sz="2200" dirty="0" smtClean="0"/>
              <a:t> be 	a language over </a:t>
            </a:r>
            <a:r>
              <a:rPr lang="en-US" altLang="en-US" sz="2200" dirty="0" smtClean="0">
                <a:sym typeface="Symbol" pitchFamily="18" charset="2"/>
              </a:rPr>
              <a:t></a:t>
            </a:r>
            <a:r>
              <a:rPr lang="en-US" altLang="en-US" sz="2200" baseline="-25000" dirty="0" smtClean="0">
                <a:sym typeface="Symbol" pitchFamily="18" charset="2"/>
              </a:rPr>
              <a:t>2</a:t>
            </a:r>
            <a:r>
              <a:rPr lang="en-US" altLang="en-US" sz="2200" dirty="0" smtClean="0"/>
              <a:t>.  </a:t>
            </a:r>
            <a:r>
              <a:rPr lang="en-US" altLang="en-US" sz="2200" i="1" dirty="0" smtClean="0"/>
              <a:t>L</a:t>
            </a:r>
            <a:r>
              <a:rPr lang="en-US" altLang="en-US" sz="2200" dirty="0" smtClean="0"/>
              <a:t> is </a:t>
            </a:r>
            <a:r>
              <a:rPr lang="en-US" altLang="en-US" sz="2200" dirty="0" smtClean="0">
                <a:solidFill>
                  <a:srgbClr val="FF0000"/>
                </a:solidFill>
              </a:rPr>
              <a:t>many-to-one reducible</a:t>
            </a:r>
            <a:r>
              <a:rPr lang="en-US" altLang="en-US" sz="2200" dirty="0" smtClean="0"/>
              <a:t> to </a:t>
            </a:r>
            <a:r>
              <a:rPr lang="en-US" altLang="en-US" sz="2200" i="1" dirty="0" smtClean="0"/>
              <a:t>Q</a:t>
            </a:r>
            <a:r>
              <a:rPr lang="en-US" altLang="en-US" sz="2200" dirty="0" smtClean="0"/>
              <a:t> if 	there exists a </a:t>
            </a:r>
            <a:r>
              <a:rPr lang="en-US" altLang="en-US" sz="2200" i="1" dirty="0" smtClean="0"/>
              <a:t>Turing computable function r</a:t>
            </a:r>
            <a:r>
              <a:rPr lang="en-US" altLang="en-US" sz="2200" dirty="0" smtClean="0"/>
              <a:t> : </a:t>
            </a:r>
            <a:r>
              <a:rPr lang="en-US" altLang="en-US" sz="2200" dirty="0" smtClean="0">
                <a:sym typeface="Symbol" pitchFamily="18" charset="2"/>
              </a:rPr>
              <a:t></a:t>
            </a:r>
            <a:r>
              <a:rPr lang="en-US" altLang="en-US" sz="2200" baseline="-25000" dirty="0" smtClean="0">
                <a:sym typeface="Symbol" pitchFamily="18" charset="2"/>
              </a:rPr>
              <a:t>1</a:t>
            </a:r>
            <a:r>
              <a:rPr lang="en-US" altLang="en-US" sz="2200" dirty="0" smtClean="0">
                <a:sym typeface="Symbol" pitchFamily="18" charset="2"/>
              </a:rPr>
              <a:t>*  </a:t>
            </a:r>
            <a:r>
              <a:rPr lang="en-US" altLang="en-US" sz="2200" baseline="-25000" dirty="0" smtClean="0">
                <a:sym typeface="Symbol" pitchFamily="18" charset="2"/>
              </a:rPr>
              <a:t>2</a:t>
            </a:r>
            <a:r>
              <a:rPr lang="en-US" altLang="en-US" sz="2200" dirty="0" smtClean="0">
                <a:sym typeface="Symbol" pitchFamily="18" charset="2"/>
              </a:rPr>
              <a:t>*</a:t>
            </a:r>
            <a:r>
              <a:rPr lang="en-US" altLang="en-US" sz="2200" dirty="0" smtClean="0"/>
              <a:t> 	such that </a:t>
            </a:r>
            <a:r>
              <a:rPr lang="en-US" altLang="en-US" sz="2200" i="1" dirty="0" smtClean="0"/>
              <a:t>w</a:t>
            </a:r>
            <a:r>
              <a:rPr lang="en-US" altLang="en-US" sz="2200" dirty="0" smtClean="0"/>
              <a:t> </a:t>
            </a:r>
            <a:r>
              <a:rPr lang="en-US" altLang="en-US" sz="2200" b="1" dirty="0" smtClean="0">
                <a:sym typeface="Symbol" pitchFamily="18" charset="2"/>
              </a:rPr>
              <a:t></a:t>
            </a:r>
            <a:r>
              <a:rPr lang="en-US" altLang="en-US" sz="2200" dirty="0" smtClean="0"/>
              <a:t> </a:t>
            </a:r>
            <a:r>
              <a:rPr lang="en-US" altLang="en-US" sz="2200" i="1" dirty="0" smtClean="0"/>
              <a:t>L</a:t>
            </a:r>
            <a:r>
              <a:rPr lang="en-US" altLang="en-US" sz="2200" dirty="0" smtClean="0"/>
              <a:t> if, and only if, </a:t>
            </a:r>
            <a:r>
              <a:rPr lang="en-US" altLang="en-US" sz="2200" i="1" dirty="0" smtClean="0"/>
              <a:t>r</a:t>
            </a:r>
            <a:r>
              <a:rPr lang="en-US" altLang="en-US" sz="2200" dirty="0" smtClean="0"/>
              <a:t>(</a:t>
            </a:r>
            <a:r>
              <a:rPr lang="en-US" altLang="en-US" sz="2200" i="1" dirty="0" smtClean="0"/>
              <a:t>w</a:t>
            </a:r>
            <a:r>
              <a:rPr lang="en-US" altLang="en-US" sz="2200" dirty="0" smtClean="0"/>
              <a:t>) </a:t>
            </a:r>
            <a:r>
              <a:rPr lang="en-US" altLang="en-US" sz="2200" b="1" dirty="0" smtClean="0">
                <a:sym typeface="Symbol" pitchFamily="18" charset="2"/>
              </a:rPr>
              <a:t></a:t>
            </a:r>
            <a:r>
              <a:rPr lang="en-US" altLang="en-US" sz="2200" dirty="0" smtClean="0"/>
              <a:t> </a:t>
            </a:r>
            <a:r>
              <a:rPr lang="en-US" altLang="en-US" sz="2200" i="1" dirty="0" smtClean="0"/>
              <a:t>Q</a:t>
            </a:r>
            <a:r>
              <a:rPr lang="en-US" altLang="en-US" sz="2200" dirty="0" smtClean="0"/>
              <a:t>.</a:t>
            </a:r>
          </a:p>
          <a:p>
            <a:pPr marL="630238" lvl="1" indent="-230188">
              <a:spcBef>
                <a:spcPts val="1800"/>
              </a:spcBef>
              <a:buSzPct val="55000"/>
              <a:buFont typeface="Wingdings" pitchFamily="2" charset="2"/>
              <a:buChar char="Ø"/>
              <a:tabLst>
                <a:tab pos="738188" algn="l"/>
              </a:tabLst>
            </a:pPr>
            <a:r>
              <a:rPr lang="en-US" altLang="en-US" sz="2200" dirty="0" smtClean="0"/>
              <a:t>if a language </a:t>
            </a:r>
            <a:r>
              <a:rPr lang="en-US" altLang="en-US" sz="2200" i="1" dirty="0" smtClean="0"/>
              <a:t>L</a:t>
            </a:r>
            <a:r>
              <a:rPr lang="en-US" altLang="en-US" sz="2200" dirty="0" smtClean="0"/>
              <a:t> is reducible to a </a:t>
            </a:r>
            <a:r>
              <a:rPr lang="en-US" altLang="en-US" sz="2200" i="1" dirty="0" smtClean="0"/>
              <a:t>decidable</a:t>
            </a:r>
            <a:r>
              <a:rPr lang="en-US" altLang="en-US" sz="2200" dirty="0" smtClean="0"/>
              <a:t> language </a:t>
            </a:r>
            <a:r>
              <a:rPr lang="en-US" altLang="en-US" sz="2200" i="1" dirty="0" smtClean="0"/>
              <a:t>Q</a:t>
            </a:r>
            <a:r>
              <a:rPr lang="en-US" altLang="en-US" sz="2200" dirty="0" smtClean="0"/>
              <a:t> by 		a function </a:t>
            </a:r>
            <a:r>
              <a:rPr lang="en-US" altLang="en-US" sz="2200" i="1" dirty="0" smtClean="0"/>
              <a:t>r</a:t>
            </a:r>
            <a:r>
              <a:rPr lang="en-US" altLang="en-US" sz="2200" dirty="0" smtClean="0"/>
              <a:t>, then </a:t>
            </a:r>
            <a:r>
              <a:rPr lang="en-US" altLang="en-US" sz="2200" i="1" dirty="0" smtClean="0"/>
              <a:t>L</a:t>
            </a:r>
            <a:r>
              <a:rPr lang="en-US" altLang="en-US" sz="2200" dirty="0" smtClean="0"/>
              <a:t> is also </a:t>
            </a:r>
            <a:r>
              <a:rPr lang="en-US" altLang="en-US" sz="2200" i="1" dirty="0" smtClean="0"/>
              <a:t>decidable</a:t>
            </a:r>
            <a:r>
              <a:rPr lang="en-US" altLang="en-US" sz="2200" dirty="0" smtClean="0"/>
              <a:t>.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1428750" y="206375"/>
            <a:ext cx="6275388" cy="561975"/>
          </a:xfrm>
          <a:noFill/>
        </p:spPr>
        <p:txBody>
          <a:bodyPr/>
          <a:lstStyle/>
          <a:p>
            <a:r>
              <a:rPr lang="en-US" altLang="en-US" sz="3600" dirty="0" smtClean="0"/>
              <a:t>15.6  Polynomial-Time Reduction</a:t>
            </a:r>
            <a:endParaRPr lang="en-US" altLang="en-US" sz="3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/>
      <p:bldP spid="634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0A5B11-0EED-4B24-8A55-CDCF4A6F39FC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8450" y="825500"/>
            <a:ext cx="8529638" cy="4652963"/>
          </a:xfrm>
          <a:noFill/>
        </p:spPr>
        <p:txBody>
          <a:bodyPr/>
          <a:lstStyle/>
          <a:p>
            <a:pPr marL="284163" indent="-284163">
              <a:tabLst>
                <a:tab pos="684213" algn="l"/>
              </a:tabLst>
            </a:pPr>
            <a:r>
              <a:rPr lang="en-US" altLang="en-US" sz="2200" u="sng" dirty="0" smtClean="0"/>
              <a:t>Example</a:t>
            </a:r>
            <a:r>
              <a:rPr lang="en-US" altLang="en-US" sz="2200" dirty="0" smtClean="0"/>
              <a:t> (p. 348).  Let </a:t>
            </a:r>
            <a:r>
              <a:rPr lang="en-US" altLang="en-US" sz="2200" i="1" dirty="0" smtClean="0"/>
              <a:t>R</a:t>
            </a:r>
            <a:r>
              <a:rPr lang="en-US" altLang="en-US" sz="2200" dirty="0" smtClean="0"/>
              <a:t> be the TM that computes the </a:t>
            </a:r>
            <a:r>
              <a:rPr lang="en-US" altLang="en-US" sz="2200" i="1" dirty="0" smtClean="0"/>
              <a:t>reduction</a:t>
            </a:r>
            <a:r>
              <a:rPr lang="en-US" altLang="en-US" sz="2200" dirty="0" smtClean="0"/>
              <a:t>, 	i.e.,</a:t>
            </a:r>
            <a:r>
              <a:rPr lang="en-US" altLang="en-US" sz="2200" i="1" dirty="0" smtClean="0"/>
              <a:t> </a:t>
            </a:r>
            <a:r>
              <a:rPr lang="en-US" altLang="en-US" sz="2200" dirty="0" smtClean="0"/>
              <a:t>input(</a:t>
            </a:r>
            <a:r>
              <a:rPr lang="en-US" altLang="en-US" sz="2200" i="1" dirty="0" smtClean="0"/>
              <a:t>L</a:t>
            </a:r>
            <a:r>
              <a:rPr lang="en-US" altLang="en-US" sz="2200" dirty="0" smtClean="0"/>
              <a:t>) to input(</a:t>
            </a:r>
            <a:r>
              <a:rPr lang="en-US" altLang="en-US" sz="2200" i="1" dirty="0" smtClean="0"/>
              <a:t>Q</a:t>
            </a:r>
            <a:r>
              <a:rPr lang="en-US" altLang="en-US" sz="2200" dirty="0" smtClean="0"/>
              <a:t>), and </a:t>
            </a:r>
            <a:r>
              <a:rPr lang="en-US" altLang="en-US" sz="2200" i="1" dirty="0" smtClean="0"/>
              <a:t>M</a:t>
            </a:r>
            <a:r>
              <a:rPr lang="en-US" altLang="en-US" sz="2200" dirty="0" smtClean="0"/>
              <a:t> the TM that accepts language 	</a:t>
            </a:r>
            <a:r>
              <a:rPr lang="en-US" altLang="en-US" sz="2200" i="1" dirty="0" smtClean="0"/>
              <a:t>Q</a:t>
            </a:r>
            <a:r>
              <a:rPr lang="en-US" altLang="en-US" sz="2200" dirty="0" smtClean="0"/>
              <a:t>. The sequential execution of </a:t>
            </a:r>
            <a:r>
              <a:rPr lang="en-US" altLang="en-US" sz="2200" i="1" dirty="0" smtClean="0"/>
              <a:t>R</a:t>
            </a:r>
            <a:r>
              <a:rPr lang="en-US" altLang="en-US" sz="2200" dirty="0" smtClean="0"/>
              <a:t> and </a:t>
            </a:r>
            <a:r>
              <a:rPr lang="en-US" altLang="en-US" sz="2200" i="1" dirty="0" smtClean="0"/>
              <a:t>M</a:t>
            </a:r>
            <a:r>
              <a:rPr lang="en-US" altLang="en-US" sz="2200" dirty="0" smtClean="0"/>
              <a:t> on strings from </a:t>
            </a:r>
            <a:r>
              <a:rPr lang="en-US" altLang="en-US" sz="2200" dirty="0" smtClean="0">
                <a:sym typeface="Symbol" pitchFamily="18" charset="2"/>
              </a:rPr>
              <a:t></a:t>
            </a:r>
            <a:r>
              <a:rPr lang="en-US" altLang="en-US" sz="2200" baseline="-25000" dirty="0" smtClean="0">
                <a:sym typeface="Symbol" pitchFamily="18" charset="2"/>
              </a:rPr>
              <a:t>1</a:t>
            </a:r>
            <a:r>
              <a:rPr lang="en-US" altLang="en-US" sz="2200" dirty="0" smtClean="0">
                <a:sym typeface="Symbol" pitchFamily="18" charset="2"/>
              </a:rPr>
              <a:t>* 	accepts language </a:t>
            </a:r>
            <a:r>
              <a:rPr lang="en-US" altLang="en-US" sz="2200" i="1" dirty="0" smtClean="0">
                <a:sym typeface="Symbol" pitchFamily="18" charset="2"/>
              </a:rPr>
              <a:t>L</a:t>
            </a:r>
            <a:r>
              <a:rPr lang="en-US" altLang="en-US" sz="2200" dirty="0" smtClean="0">
                <a:sym typeface="Symbol" pitchFamily="18" charset="2"/>
              </a:rPr>
              <a:t> (by accepting inputs to Q) is</a:t>
            </a:r>
          </a:p>
          <a:p>
            <a:pPr marL="284163" indent="-284163">
              <a:tabLst>
                <a:tab pos="684213" algn="l"/>
              </a:tabLst>
            </a:pPr>
            <a:endParaRPr lang="en-US" altLang="en-US" sz="2200" dirty="0" smtClean="0">
              <a:sym typeface="Symbol" pitchFamily="18" charset="2"/>
            </a:endParaRPr>
          </a:p>
          <a:p>
            <a:pPr marL="284163" indent="-284163">
              <a:buFont typeface="Monotype Sorts" pitchFamily="2" charset="2"/>
              <a:buNone/>
              <a:tabLst>
                <a:tab pos="684213" algn="l"/>
              </a:tabLst>
            </a:pPr>
            <a:endParaRPr lang="en-US" altLang="en-US" sz="2200" dirty="0" smtClean="0">
              <a:sym typeface="Symbol" pitchFamily="18" charset="2"/>
            </a:endParaRPr>
          </a:p>
          <a:p>
            <a:pPr marL="284163" indent="-284163">
              <a:tabLst>
                <a:tab pos="684213" algn="l"/>
              </a:tabLst>
            </a:pPr>
            <a:endParaRPr lang="en-US" altLang="en-US" sz="2200" dirty="0" smtClean="0">
              <a:sym typeface="Symbol" pitchFamily="18" charset="2"/>
            </a:endParaRPr>
          </a:p>
          <a:p>
            <a:pPr marL="284163" indent="-284163">
              <a:tabLst>
                <a:tab pos="684213" algn="l"/>
              </a:tabLst>
            </a:pPr>
            <a:endParaRPr lang="en-US" altLang="en-US" sz="2200" dirty="0" smtClean="0"/>
          </a:p>
          <a:p>
            <a:pPr marL="684213" lvl="1" indent="-284163">
              <a:spcBef>
                <a:spcPct val="45000"/>
              </a:spcBef>
              <a:buSzPct val="60000"/>
              <a:buFont typeface="Wingdings" pitchFamily="2" charset="2"/>
              <a:buChar char="Ø"/>
              <a:tabLst>
                <a:tab pos="684213" algn="l"/>
              </a:tabLst>
            </a:pPr>
            <a:r>
              <a:rPr lang="en-US" altLang="en-US" sz="2000" i="1" dirty="0" smtClean="0"/>
              <a:t>R</a:t>
            </a:r>
            <a:r>
              <a:rPr lang="en-US" altLang="en-US" sz="2000" dirty="0" smtClean="0"/>
              <a:t>, the reduction TM, which does </a:t>
            </a:r>
            <a:r>
              <a:rPr lang="en-US" altLang="en-US" sz="2000" u="sng" dirty="0" smtClean="0"/>
              <a:t>not</a:t>
            </a:r>
            <a:r>
              <a:rPr lang="en-US" altLang="en-US" sz="2000" dirty="0" smtClean="0"/>
              <a:t> determine membership in 	  	  either </a:t>
            </a:r>
            <a:r>
              <a:rPr lang="en-US" altLang="en-US" sz="2000" i="1" dirty="0" smtClean="0"/>
              <a:t>L</a:t>
            </a:r>
            <a:r>
              <a:rPr lang="en-US" altLang="en-US" sz="2000" dirty="0" smtClean="0"/>
              <a:t> or </a:t>
            </a:r>
            <a:r>
              <a:rPr lang="en-US" altLang="en-US" sz="2000" i="1" dirty="0" smtClean="0"/>
              <a:t>Q</a:t>
            </a:r>
            <a:r>
              <a:rPr lang="en-US" altLang="en-US" sz="2000" dirty="0" smtClean="0"/>
              <a:t>, transforms strings from </a:t>
            </a:r>
            <a:r>
              <a:rPr lang="en-US" altLang="en-US" sz="2000" dirty="0" smtClean="0">
                <a:sym typeface="Symbol" pitchFamily="18" charset="2"/>
              </a:rPr>
              <a:t></a:t>
            </a:r>
            <a:r>
              <a:rPr lang="en-US" altLang="en-US" sz="2000" baseline="-25000" dirty="0" smtClean="0">
                <a:sym typeface="Symbol" pitchFamily="18" charset="2"/>
              </a:rPr>
              <a:t>1</a:t>
            </a:r>
            <a:r>
              <a:rPr lang="en-US" altLang="en-US" sz="2000" dirty="0" smtClean="0">
                <a:sym typeface="Symbol" pitchFamily="18" charset="2"/>
              </a:rPr>
              <a:t>* to </a:t>
            </a:r>
            <a:r>
              <a:rPr lang="en-US" altLang="en-US" sz="2000" baseline="-25000" dirty="0" smtClean="0">
                <a:sym typeface="Symbol" pitchFamily="18" charset="2"/>
              </a:rPr>
              <a:t>2</a:t>
            </a:r>
            <a:r>
              <a:rPr lang="en-US" altLang="en-US" sz="2000" dirty="0" smtClean="0">
                <a:sym typeface="Symbol" pitchFamily="18" charset="2"/>
              </a:rPr>
              <a:t>*.</a:t>
            </a:r>
          </a:p>
          <a:p>
            <a:pPr marL="684213" lvl="1" indent="-284163">
              <a:spcBef>
                <a:spcPct val="45000"/>
              </a:spcBef>
              <a:buSzPct val="60000"/>
              <a:buFont typeface="Wingdings" pitchFamily="2" charset="2"/>
              <a:buChar char="Ø"/>
              <a:tabLst>
                <a:tab pos="684213" algn="l"/>
              </a:tabLst>
            </a:pPr>
            <a:r>
              <a:rPr lang="en-US" altLang="en-US" sz="2000" dirty="0" smtClean="0">
                <a:sym typeface="Symbol" pitchFamily="18" charset="2"/>
              </a:rPr>
              <a:t>Strings in </a:t>
            </a:r>
            <a:r>
              <a:rPr lang="en-US" altLang="en-US" sz="2000" i="1" dirty="0" smtClean="0">
                <a:sym typeface="Symbol" pitchFamily="18" charset="2"/>
              </a:rPr>
              <a:t>Q</a:t>
            </a:r>
            <a:r>
              <a:rPr lang="en-US" altLang="en-US" sz="2000" dirty="0" smtClean="0">
                <a:sym typeface="Symbol" pitchFamily="18" charset="2"/>
              </a:rPr>
              <a:t> are determined by </a:t>
            </a:r>
            <a:r>
              <a:rPr lang="en-US" altLang="en-US" sz="2000" i="1" dirty="0" smtClean="0">
                <a:sym typeface="Symbol" pitchFamily="18" charset="2"/>
              </a:rPr>
              <a:t>M</a:t>
            </a:r>
            <a:r>
              <a:rPr lang="en-US" altLang="en-US" sz="2000" dirty="0" smtClean="0">
                <a:sym typeface="Symbol" pitchFamily="18" charset="2"/>
              </a:rPr>
              <a:t>, and strings in</a:t>
            </a:r>
            <a:r>
              <a:rPr lang="en-US" altLang="en-US" sz="2300" dirty="0" smtClean="0">
                <a:sym typeface="Symbol" pitchFamily="18" charset="2"/>
              </a:rPr>
              <a:t> </a:t>
            </a:r>
            <a:r>
              <a:rPr lang="en-US" altLang="en-US" sz="2000" i="1" dirty="0" smtClean="0">
                <a:sym typeface="Symbol" pitchFamily="18" charset="2"/>
              </a:rPr>
              <a:t>L</a:t>
            </a:r>
            <a:r>
              <a:rPr lang="en-US" altLang="en-US" sz="2000" dirty="0" smtClean="0">
                <a:sym typeface="Symbol" pitchFamily="18" charset="2"/>
              </a:rPr>
              <a:t> are by the 		  combination of </a:t>
            </a:r>
            <a:r>
              <a:rPr lang="en-US" altLang="en-US" sz="2000" i="1" dirty="0" smtClean="0">
                <a:sym typeface="Symbol" pitchFamily="18" charset="2"/>
              </a:rPr>
              <a:t>R</a:t>
            </a:r>
            <a:r>
              <a:rPr lang="en-US" altLang="en-US" sz="2000" dirty="0" smtClean="0">
                <a:sym typeface="Symbol" pitchFamily="18" charset="2"/>
              </a:rPr>
              <a:t> and </a:t>
            </a:r>
            <a:r>
              <a:rPr lang="en-US" altLang="en-US" sz="2000" i="1" dirty="0" smtClean="0">
                <a:sym typeface="Symbol" pitchFamily="18" charset="2"/>
              </a:rPr>
              <a:t>M</a:t>
            </a:r>
            <a:r>
              <a:rPr lang="en-US" altLang="en-US" sz="2000" dirty="0" smtClean="0">
                <a:sym typeface="Symbol" pitchFamily="18" charset="2"/>
              </a:rPr>
              <a:t>.</a:t>
            </a:r>
            <a:endParaRPr lang="en-US" altLang="en-US" sz="2000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1473200" y="228600"/>
            <a:ext cx="6275388" cy="504825"/>
          </a:xfrm>
          <a:noFill/>
        </p:spPr>
        <p:txBody>
          <a:bodyPr/>
          <a:lstStyle/>
          <a:p>
            <a:r>
              <a:rPr lang="en-US" altLang="en-US" sz="3600" dirty="0" smtClean="0"/>
              <a:t>15.6  Polynomial-Time Reduction</a:t>
            </a:r>
            <a:endParaRPr lang="en-US" altLang="en-US" sz="3600" i="1" dirty="0" smtClean="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2525713"/>
            <a:ext cx="5529262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/>
      <p:bldP spid="665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8744D2-1F27-4751-82AA-E4395017A077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7025" y="779463"/>
            <a:ext cx="8545513" cy="5935662"/>
          </a:xfrm>
          <a:noFill/>
        </p:spPr>
        <p:txBody>
          <a:bodyPr/>
          <a:lstStyle/>
          <a:p>
            <a:pPr>
              <a:tabLst>
                <a:tab pos="738188" algn="l"/>
              </a:tabLst>
            </a:pPr>
            <a:r>
              <a:rPr lang="en-US" altLang="en-US" sz="2400" dirty="0" smtClean="0"/>
              <a:t>A reduction of a language </a:t>
            </a:r>
            <a:r>
              <a:rPr lang="en-US" altLang="en-US" sz="2400" i="1" dirty="0" smtClean="0"/>
              <a:t>L</a:t>
            </a:r>
            <a:r>
              <a:rPr lang="en-US" altLang="en-US" sz="2400" dirty="0" smtClean="0"/>
              <a:t> to a language </a:t>
            </a:r>
            <a:r>
              <a:rPr lang="en-US" altLang="en-US" sz="2400" i="1" dirty="0" smtClean="0"/>
              <a:t>Q</a:t>
            </a:r>
            <a:r>
              <a:rPr lang="en-US" altLang="en-US" sz="2400" dirty="0" smtClean="0"/>
              <a:t> transforms the 	question of membership in </a:t>
            </a:r>
            <a:r>
              <a:rPr lang="en-US" altLang="en-US" sz="2400" i="1" dirty="0" smtClean="0"/>
              <a:t>L</a:t>
            </a:r>
            <a:r>
              <a:rPr lang="en-US" altLang="en-US" sz="2400" dirty="0" smtClean="0"/>
              <a:t> to that of membership in </a:t>
            </a:r>
            <a:r>
              <a:rPr lang="en-US" altLang="en-US" sz="2400" i="1" dirty="0" smtClean="0"/>
              <a:t>Q</a:t>
            </a:r>
            <a:r>
              <a:rPr lang="en-US" altLang="en-US" sz="2400" dirty="0" smtClean="0"/>
              <a:t>.</a:t>
            </a:r>
          </a:p>
          <a:p>
            <a:pPr marL="684213" lvl="1" indent="-227013">
              <a:spcBef>
                <a:spcPts val="1200"/>
              </a:spcBef>
              <a:buSzPct val="60000"/>
              <a:buFont typeface="Wingdings" pitchFamily="2" charset="2"/>
              <a:buChar char="Ø"/>
              <a:tabLst>
                <a:tab pos="738188" algn="l"/>
              </a:tabLst>
            </a:pPr>
            <a:r>
              <a:rPr lang="en-US" altLang="en-US" sz="2200" dirty="0" smtClean="0"/>
              <a:t>Let </a:t>
            </a:r>
            <a:r>
              <a:rPr lang="en-US" altLang="en-US" sz="2200" i="1" dirty="0" smtClean="0"/>
              <a:t>r</a:t>
            </a:r>
            <a:r>
              <a:rPr lang="en-US" altLang="en-US" sz="2200" dirty="0" smtClean="0"/>
              <a:t> be a reduction (function) of </a:t>
            </a:r>
            <a:r>
              <a:rPr lang="en-US" altLang="en-US" sz="2200" i="1" dirty="0" smtClean="0"/>
              <a:t>L</a:t>
            </a:r>
            <a:r>
              <a:rPr lang="en-US" altLang="en-US" sz="2200" dirty="0" smtClean="0"/>
              <a:t> to Q computed by a TM </a:t>
            </a:r>
            <a:r>
              <a:rPr lang="en-US" altLang="en-US" sz="2200" i="1" dirty="0" smtClean="0"/>
              <a:t>R</a:t>
            </a:r>
            <a:r>
              <a:rPr lang="en-US" altLang="en-US" sz="2200" dirty="0" smtClean="0"/>
              <a:t>.  	  If Q is accepted by a TM </a:t>
            </a:r>
            <a:r>
              <a:rPr lang="en-US" altLang="en-US" sz="2200" i="1" dirty="0" smtClean="0"/>
              <a:t>M</a:t>
            </a:r>
            <a:r>
              <a:rPr lang="en-US" altLang="en-US" sz="2200" dirty="0" smtClean="0"/>
              <a:t>, then </a:t>
            </a:r>
            <a:r>
              <a:rPr lang="en-US" altLang="en-US" sz="2200" i="1" dirty="0" smtClean="0"/>
              <a:t>L</a:t>
            </a:r>
            <a:r>
              <a:rPr lang="en-US" altLang="en-US" sz="2200" dirty="0" smtClean="0"/>
              <a:t> is accepted by a TM that</a:t>
            </a:r>
          </a:p>
          <a:p>
            <a:pPr lvl="2">
              <a:spcBef>
                <a:spcPct val="25000"/>
              </a:spcBef>
              <a:buSzPct val="60000"/>
              <a:buFont typeface="Wingdings" pitchFamily="2" charset="2"/>
              <a:buNone/>
              <a:tabLst>
                <a:tab pos="738188" algn="l"/>
              </a:tabLst>
            </a:pPr>
            <a:r>
              <a:rPr lang="en-US" altLang="en-US" sz="2000" dirty="0" smtClean="0"/>
              <a:t>i)  runs </a:t>
            </a:r>
            <a:r>
              <a:rPr lang="en-US" altLang="en-US" sz="2000" i="1" dirty="0" smtClean="0"/>
              <a:t>R</a:t>
            </a:r>
            <a:r>
              <a:rPr lang="en-US" altLang="en-US" sz="2000" dirty="0" smtClean="0"/>
              <a:t> on input string </a:t>
            </a:r>
            <a:r>
              <a:rPr lang="en-US" altLang="en-US" sz="2000" i="1" dirty="0" smtClean="0"/>
              <a:t>w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>
                <a:sym typeface="Symbol" pitchFamily="18" charset="2"/>
              </a:rPr>
              <a:t></a:t>
            </a:r>
            <a:r>
              <a:rPr lang="en-US" altLang="en-US" sz="2000" dirty="0" smtClean="0">
                <a:sym typeface="Symbol" pitchFamily="18" charset="2"/>
              </a:rPr>
              <a:t> </a:t>
            </a:r>
            <a:r>
              <a:rPr lang="en-US" altLang="en-US" sz="2000" baseline="-25000" dirty="0" smtClean="0">
                <a:sym typeface="Symbol" pitchFamily="18" charset="2"/>
              </a:rPr>
              <a:t>1</a:t>
            </a:r>
            <a:r>
              <a:rPr lang="en-US" altLang="en-US" sz="2000" dirty="0" smtClean="0">
                <a:sym typeface="Symbol" pitchFamily="18" charset="2"/>
              </a:rPr>
              <a:t>*</a:t>
            </a:r>
            <a:r>
              <a:rPr lang="en-US" altLang="en-US" sz="2000" dirty="0" smtClean="0"/>
              <a:t>, and</a:t>
            </a:r>
          </a:p>
          <a:p>
            <a:pPr lvl="2">
              <a:spcBef>
                <a:spcPct val="25000"/>
              </a:spcBef>
              <a:buSzPct val="60000"/>
              <a:buFont typeface="Wingdings" pitchFamily="2" charset="2"/>
              <a:buNone/>
              <a:tabLst>
                <a:tab pos="738188" algn="l"/>
              </a:tabLst>
            </a:pPr>
            <a:r>
              <a:rPr lang="en-US" altLang="en-US" sz="2000" dirty="0" smtClean="0"/>
              <a:t>ii) runs </a:t>
            </a:r>
            <a:r>
              <a:rPr lang="en-US" altLang="en-US" sz="2000" i="1" dirty="0" smtClean="0"/>
              <a:t>M</a:t>
            </a:r>
            <a:r>
              <a:rPr lang="en-US" altLang="en-US" sz="2000" dirty="0" smtClean="0"/>
              <a:t> on </a:t>
            </a:r>
            <a:r>
              <a:rPr lang="en-US" altLang="en-US" sz="2000" i="1" dirty="0" smtClean="0"/>
              <a:t>r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w</a:t>
            </a:r>
            <a:r>
              <a:rPr lang="en-US" altLang="en-US" sz="2000" dirty="0" smtClean="0"/>
              <a:t>).</a:t>
            </a:r>
          </a:p>
          <a:p>
            <a:pPr lvl="2">
              <a:spcBef>
                <a:spcPts val="1800"/>
              </a:spcBef>
              <a:buSzPct val="60000"/>
              <a:buFont typeface="Wingdings" pitchFamily="2" charset="2"/>
              <a:buNone/>
              <a:tabLst>
                <a:tab pos="738188" algn="l"/>
              </a:tabLst>
            </a:pPr>
            <a:r>
              <a:rPr lang="en-US" altLang="en-US" sz="2200" dirty="0" smtClean="0"/>
              <a:t>The string </a:t>
            </a:r>
            <a:r>
              <a:rPr lang="en-US" altLang="en-US" sz="2200" i="1" dirty="0" smtClean="0"/>
              <a:t>r</a:t>
            </a:r>
            <a:r>
              <a:rPr lang="en-US" altLang="en-US" sz="2200" dirty="0" smtClean="0"/>
              <a:t>(</a:t>
            </a:r>
            <a:r>
              <a:rPr lang="en-US" altLang="en-US" sz="2200" i="1" dirty="0" smtClean="0"/>
              <a:t>w</a:t>
            </a:r>
            <a:r>
              <a:rPr lang="en-US" altLang="en-US" sz="2200" dirty="0" smtClean="0"/>
              <a:t>) is accepted by </a:t>
            </a:r>
            <a:r>
              <a:rPr lang="en-US" altLang="en-US" sz="2200" i="1" dirty="0" smtClean="0"/>
              <a:t>M</a:t>
            </a:r>
            <a:r>
              <a:rPr lang="en-US" altLang="en-US" sz="2200" dirty="0" smtClean="0"/>
              <a:t> if, and only if, </a:t>
            </a:r>
            <a:r>
              <a:rPr lang="en-US" altLang="en-US" sz="2200" i="1" dirty="0" smtClean="0"/>
              <a:t>w</a:t>
            </a:r>
            <a:r>
              <a:rPr lang="en-US" altLang="en-US" sz="2200" dirty="0" smtClean="0"/>
              <a:t> </a:t>
            </a:r>
            <a:r>
              <a:rPr lang="en-US" altLang="en-US" sz="2200" dirty="0" smtClean="0">
                <a:sym typeface="Symbol" pitchFamily="18" charset="2"/>
              </a:rPr>
              <a:t></a:t>
            </a:r>
            <a:r>
              <a:rPr lang="en-US" altLang="en-US" sz="2200" dirty="0" smtClean="0"/>
              <a:t> </a:t>
            </a:r>
            <a:r>
              <a:rPr lang="en-US" altLang="en-US" sz="2200" i="1" dirty="0" smtClean="0"/>
              <a:t>L</a:t>
            </a:r>
          </a:p>
          <a:p>
            <a:pPr marL="684213" lvl="1" indent="-227013">
              <a:spcBef>
                <a:spcPts val="1800"/>
              </a:spcBef>
              <a:buSzPct val="55000"/>
              <a:buFont typeface="Wingdings" pitchFamily="2" charset="2"/>
              <a:buChar char="Ø"/>
              <a:tabLst>
                <a:tab pos="738188" algn="l"/>
              </a:tabLst>
            </a:pPr>
            <a:r>
              <a:rPr lang="en-US" altLang="en-US" sz="2200" dirty="0" smtClean="0"/>
              <a:t> The time complexity includes</a:t>
            </a:r>
          </a:p>
          <a:p>
            <a:pPr lvl="2">
              <a:spcBef>
                <a:spcPct val="25000"/>
              </a:spcBef>
              <a:buSzPct val="55000"/>
              <a:buFont typeface="Wingdings" pitchFamily="2" charset="2"/>
              <a:buNone/>
              <a:tabLst>
                <a:tab pos="738188" algn="l"/>
              </a:tabLst>
            </a:pPr>
            <a:r>
              <a:rPr lang="en-US" altLang="en-US" sz="2000" dirty="0" smtClean="0"/>
              <a:t>i)  time required to transform the instances of </a:t>
            </a:r>
            <a:r>
              <a:rPr lang="en-US" altLang="en-US" sz="2000" i="1" dirty="0" smtClean="0"/>
              <a:t>L</a:t>
            </a:r>
            <a:r>
              <a:rPr lang="en-US" altLang="en-US" sz="2000" dirty="0" smtClean="0"/>
              <a:t>, and</a:t>
            </a:r>
          </a:p>
          <a:p>
            <a:pPr lvl="2">
              <a:spcBef>
                <a:spcPct val="25000"/>
              </a:spcBef>
              <a:buSzPct val="55000"/>
              <a:buFont typeface="Wingdings" pitchFamily="2" charset="2"/>
              <a:buNone/>
              <a:tabLst>
                <a:tab pos="738188" algn="l"/>
              </a:tabLst>
            </a:pPr>
            <a:r>
              <a:rPr lang="en-US" altLang="en-US" sz="2000" dirty="0" smtClean="0"/>
              <a:t>ii) time required by the solution to </a:t>
            </a:r>
            <a:r>
              <a:rPr lang="en-US" altLang="en-US" sz="2000" i="1" dirty="0" smtClean="0"/>
              <a:t>Q</a:t>
            </a:r>
            <a:r>
              <a:rPr lang="en-US" altLang="en-US" sz="2000" dirty="0" smtClean="0"/>
              <a:t>.</a:t>
            </a:r>
            <a:endParaRPr lang="en-US" altLang="en-US" sz="2000" u="sng" dirty="0" smtClean="0"/>
          </a:p>
          <a:p>
            <a:pPr>
              <a:spcBef>
                <a:spcPts val="1800"/>
              </a:spcBef>
              <a:tabLst>
                <a:tab pos="738188" algn="l"/>
              </a:tabLst>
            </a:pPr>
            <a:r>
              <a:rPr lang="en-US" altLang="en-US" sz="2200" u="sng" dirty="0" smtClean="0"/>
              <a:t>Defn. 15.6.1</a:t>
            </a:r>
            <a:r>
              <a:rPr lang="en-US" altLang="en-US" sz="2200" dirty="0" smtClean="0"/>
              <a:t>  Let </a:t>
            </a:r>
            <a:r>
              <a:rPr lang="en-US" altLang="en-US" sz="2200" i="1" dirty="0" smtClean="0"/>
              <a:t>L</a:t>
            </a:r>
            <a:r>
              <a:rPr lang="en-US" altLang="en-US" sz="2200" dirty="0" smtClean="0"/>
              <a:t> and </a:t>
            </a:r>
            <a:r>
              <a:rPr lang="en-US" altLang="en-US" sz="2200" i="1" dirty="0" smtClean="0"/>
              <a:t>Q</a:t>
            </a:r>
            <a:r>
              <a:rPr lang="en-US" altLang="en-US" sz="2200" dirty="0" smtClean="0"/>
              <a:t> be languages over alphabets </a:t>
            </a:r>
            <a:r>
              <a:rPr lang="en-US" altLang="en-US" sz="2200" dirty="0" smtClean="0">
                <a:sym typeface="Symbol" pitchFamily="18" charset="2"/>
              </a:rPr>
              <a:t></a:t>
            </a:r>
            <a:r>
              <a:rPr lang="en-US" altLang="en-US" sz="2200" baseline="-25000" dirty="0" smtClean="0">
                <a:sym typeface="Symbol" pitchFamily="18" charset="2"/>
              </a:rPr>
              <a:t>1</a:t>
            </a:r>
            <a:r>
              <a:rPr lang="en-US" altLang="en-US" sz="2200" dirty="0" smtClean="0"/>
              <a:t> and 	</a:t>
            </a:r>
            <a:r>
              <a:rPr lang="en-US" altLang="en-US" sz="2200" dirty="0" smtClean="0">
                <a:sym typeface="Symbol" pitchFamily="18" charset="2"/>
              </a:rPr>
              <a:t></a:t>
            </a:r>
            <a:r>
              <a:rPr lang="en-US" altLang="en-US" sz="2200" baseline="-25000" dirty="0" smtClean="0">
                <a:sym typeface="Symbol" pitchFamily="18" charset="2"/>
              </a:rPr>
              <a:t>2</a:t>
            </a:r>
            <a:r>
              <a:rPr lang="en-US" altLang="en-US" sz="2200" dirty="0" smtClean="0"/>
              <a:t>, respectively. </a:t>
            </a:r>
            <a:r>
              <a:rPr lang="en-US" altLang="en-US" sz="2200" i="1" dirty="0" smtClean="0"/>
              <a:t>L</a:t>
            </a:r>
            <a:r>
              <a:rPr lang="en-US" altLang="en-US" sz="2200" dirty="0" smtClean="0"/>
              <a:t> is </a:t>
            </a:r>
            <a:r>
              <a:rPr lang="en-US" altLang="en-US" sz="2200" dirty="0" smtClean="0">
                <a:solidFill>
                  <a:srgbClr val="FF0000"/>
                </a:solidFill>
              </a:rPr>
              <a:t>reducible</a:t>
            </a:r>
            <a:r>
              <a:rPr lang="en-US" altLang="en-US" sz="2200" dirty="0" smtClean="0"/>
              <a:t> in polynomial time to </a:t>
            </a:r>
            <a:r>
              <a:rPr lang="en-US" altLang="en-US" sz="2200" i="1" dirty="0" smtClean="0"/>
              <a:t>Q</a:t>
            </a:r>
            <a:r>
              <a:rPr lang="en-US" altLang="en-US" sz="2200" dirty="0" smtClean="0"/>
              <a:t> if 	there is a polynomial-time computable function</a:t>
            </a:r>
            <a:r>
              <a:rPr lang="en-US" altLang="en-US" sz="2400" dirty="0" smtClean="0"/>
              <a:t> </a:t>
            </a:r>
            <a:r>
              <a:rPr lang="en-US" altLang="en-US" sz="2400" i="1" dirty="0" smtClean="0"/>
              <a:t>r </a:t>
            </a:r>
            <a:r>
              <a:rPr lang="en-US" altLang="en-US" sz="2400" dirty="0" smtClean="0"/>
              <a:t>: </a:t>
            </a:r>
            <a:r>
              <a:rPr lang="en-US" altLang="en-US" sz="2200" dirty="0" smtClean="0">
                <a:sym typeface="Symbol" pitchFamily="18" charset="2"/>
              </a:rPr>
              <a:t></a:t>
            </a:r>
            <a:r>
              <a:rPr lang="en-US" altLang="en-US" sz="2400" baseline="-25000" dirty="0" smtClean="0">
                <a:sym typeface="Symbol" pitchFamily="18" charset="2"/>
              </a:rPr>
              <a:t>1 </a:t>
            </a:r>
            <a:r>
              <a:rPr lang="en-US" altLang="en-US" sz="2400" dirty="0" smtClean="0">
                <a:sym typeface="Symbol" pitchFamily="18" charset="2"/>
              </a:rPr>
              <a:t> </a:t>
            </a:r>
            <a:r>
              <a:rPr lang="en-US" altLang="en-US" sz="2200" dirty="0" smtClean="0">
                <a:sym typeface="Symbol" pitchFamily="18" charset="2"/>
              </a:rPr>
              <a:t></a:t>
            </a:r>
            <a:r>
              <a:rPr lang="en-US" altLang="en-US" sz="2200" baseline="-25000" dirty="0" smtClean="0">
                <a:sym typeface="Symbol" pitchFamily="18" charset="2"/>
              </a:rPr>
              <a:t>2</a:t>
            </a:r>
            <a:r>
              <a:rPr lang="en-US" altLang="en-US" sz="2200" dirty="0" smtClean="0"/>
              <a:t> 	such that </a:t>
            </a:r>
            <a:r>
              <a:rPr lang="en-US" altLang="en-US" sz="2200" i="1" dirty="0" smtClean="0"/>
              <a:t>w</a:t>
            </a:r>
            <a:r>
              <a:rPr lang="en-US" altLang="en-US" sz="2200" dirty="0" smtClean="0"/>
              <a:t> </a:t>
            </a:r>
            <a:r>
              <a:rPr lang="en-US" altLang="en-US" sz="2200" b="1" dirty="0" smtClean="0">
                <a:sym typeface="Symbol" pitchFamily="18" charset="2"/>
              </a:rPr>
              <a:t></a:t>
            </a:r>
            <a:r>
              <a:rPr lang="en-US" altLang="en-US" sz="2200" dirty="0" smtClean="0"/>
              <a:t> </a:t>
            </a:r>
            <a:r>
              <a:rPr lang="en-US" altLang="en-US" sz="2200" i="1" dirty="0" smtClean="0"/>
              <a:t>L</a:t>
            </a:r>
            <a:r>
              <a:rPr lang="en-US" altLang="en-US" sz="2200" dirty="0" smtClean="0"/>
              <a:t> if, and only if, </a:t>
            </a:r>
            <a:r>
              <a:rPr lang="en-US" altLang="en-US" sz="2200" i="1" dirty="0" smtClean="0"/>
              <a:t>r</a:t>
            </a:r>
            <a:r>
              <a:rPr lang="en-US" altLang="en-US" sz="2200" dirty="0" smtClean="0"/>
              <a:t>(</a:t>
            </a:r>
            <a:r>
              <a:rPr lang="en-US" altLang="en-US" sz="2200" i="1" dirty="0" smtClean="0"/>
              <a:t>w</a:t>
            </a:r>
            <a:r>
              <a:rPr lang="en-US" altLang="en-US" sz="2200" dirty="0" smtClean="0"/>
              <a:t>) </a:t>
            </a:r>
            <a:r>
              <a:rPr lang="en-US" altLang="en-US" sz="2200" b="1" dirty="0" smtClean="0">
                <a:sym typeface="Symbol" pitchFamily="18" charset="2"/>
              </a:rPr>
              <a:t></a:t>
            </a:r>
            <a:r>
              <a:rPr lang="en-US" altLang="en-US" sz="2200" dirty="0" smtClean="0"/>
              <a:t> </a:t>
            </a:r>
            <a:r>
              <a:rPr lang="en-US" altLang="en-US" sz="2200" i="1" dirty="0" smtClean="0"/>
              <a:t>Q</a:t>
            </a:r>
            <a:r>
              <a:rPr lang="en-US" altLang="en-US" sz="2200" dirty="0" smtClean="0"/>
              <a:t>.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1428750" y="163513"/>
            <a:ext cx="6275388" cy="509587"/>
          </a:xfrm>
          <a:noFill/>
        </p:spPr>
        <p:txBody>
          <a:bodyPr/>
          <a:lstStyle/>
          <a:p>
            <a:r>
              <a:rPr lang="en-US" altLang="en-US" sz="3600" dirty="0" smtClean="0"/>
              <a:t>15.6  Polynomial-Time Reduction</a:t>
            </a:r>
            <a:endParaRPr lang="en-US" altLang="en-US" sz="3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5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/>
      <p:bldP spid="655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1B3162-A4E8-49B5-A82D-44B5532A3D61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8450" y="781050"/>
            <a:ext cx="8621713" cy="3024188"/>
          </a:xfrm>
          <a:noFill/>
        </p:spPr>
        <p:txBody>
          <a:bodyPr/>
          <a:lstStyle/>
          <a:p>
            <a:pPr marL="284163" indent="-284163">
              <a:tabLst>
                <a:tab pos="803275" algn="l"/>
              </a:tabLst>
            </a:pPr>
            <a:r>
              <a:rPr lang="en-US" altLang="en-US" sz="2200" u="sng" dirty="0" smtClean="0"/>
              <a:t>Example 15.6.1</a:t>
            </a:r>
            <a:r>
              <a:rPr lang="en-US" altLang="en-US" sz="2200" dirty="0" smtClean="0"/>
              <a:t> (p. 349, 478) Reduces </a:t>
            </a:r>
            <a:r>
              <a:rPr lang="en-US" altLang="en-US" sz="2200" i="1" dirty="0" smtClean="0"/>
              <a:t>L</a:t>
            </a:r>
            <a:r>
              <a:rPr lang="en-US" altLang="en-US" sz="2200" dirty="0" smtClean="0"/>
              <a:t> = { </a:t>
            </a:r>
            <a:r>
              <a:rPr lang="en-US" altLang="en-US" sz="2200" i="1" dirty="0" smtClean="0"/>
              <a:t>x</a:t>
            </a:r>
            <a:r>
              <a:rPr lang="en-US" altLang="en-US" sz="2200" i="1" baseline="30000" dirty="0" smtClean="0"/>
              <a:t>i</a:t>
            </a:r>
            <a:r>
              <a:rPr lang="en-US" altLang="en-US" sz="2200" i="1" dirty="0" smtClean="0"/>
              <a:t>y</a:t>
            </a:r>
            <a:r>
              <a:rPr lang="en-US" altLang="en-US" sz="2200" i="1" baseline="30000" dirty="0" smtClean="0"/>
              <a:t>i</a:t>
            </a:r>
            <a:r>
              <a:rPr lang="en-US" altLang="en-US" sz="2200" i="1" dirty="0" smtClean="0"/>
              <a:t>z</a:t>
            </a:r>
            <a:r>
              <a:rPr lang="en-US" altLang="en-US" sz="2200" i="1" baseline="30000" dirty="0" smtClean="0"/>
              <a:t>k</a:t>
            </a:r>
            <a:r>
              <a:rPr lang="en-US" altLang="en-US" sz="2200" dirty="0" smtClean="0"/>
              <a:t> | </a:t>
            </a:r>
            <a:r>
              <a:rPr lang="en-US" altLang="en-US" sz="2200" i="1" dirty="0" smtClean="0"/>
              <a:t>i</a:t>
            </a:r>
            <a:r>
              <a:rPr lang="en-US" altLang="en-US" sz="2200" dirty="0" smtClean="0"/>
              <a:t> </a:t>
            </a:r>
            <a:r>
              <a:rPr lang="en-US" altLang="en-US" sz="2200" b="1" dirty="0" smtClean="0">
                <a:sym typeface="Symbol" pitchFamily="18" charset="2"/>
              </a:rPr>
              <a:t></a:t>
            </a:r>
            <a:r>
              <a:rPr lang="en-US" altLang="en-US" sz="2200" dirty="0" smtClean="0"/>
              <a:t> 0, </a:t>
            </a:r>
            <a:r>
              <a:rPr lang="en-US" altLang="en-US" sz="2200" i="1" dirty="0" smtClean="0"/>
              <a:t>k</a:t>
            </a:r>
            <a:r>
              <a:rPr lang="en-US" altLang="en-US" sz="2200" dirty="0" smtClean="0"/>
              <a:t> </a:t>
            </a:r>
            <a:r>
              <a:rPr lang="en-US" altLang="en-US" sz="2200" b="1" dirty="0" smtClean="0">
                <a:sym typeface="Symbol" pitchFamily="18" charset="2"/>
              </a:rPr>
              <a:t></a:t>
            </a:r>
            <a:r>
              <a:rPr lang="en-US" altLang="en-US" sz="2200" dirty="0" smtClean="0"/>
              <a:t> 0 } to  	</a:t>
            </a:r>
            <a:r>
              <a:rPr lang="en-US" altLang="en-US" sz="2200" i="1" dirty="0" smtClean="0"/>
              <a:t>Q</a:t>
            </a:r>
            <a:r>
              <a:rPr lang="en-US" altLang="en-US" sz="2200" dirty="0" smtClean="0"/>
              <a:t> = {</a:t>
            </a:r>
            <a:r>
              <a:rPr lang="en-US" altLang="en-US" sz="2200" i="1" dirty="0" smtClean="0"/>
              <a:t>a</a:t>
            </a:r>
            <a:r>
              <a:rPr lang="en-US" altLang="en-US" sz="2200" i="1" baseline="30000" dirty="0" smtClean="0"/>
              <a:t>i</a:t>
            </a:r>
            <a:r>
              <a:rPr lang="en-US" altLang="en-US" sz="2200" i="1" dirty="0" smtClean="0"/>
              <a:t>b</a:t>
            </a:r>
            <a:r>
              <a:rPr lang="en-US" altLang="en-US" sz="2200" i="1" baseline="30000" dirty="0" smtClean="0"/>
              <a:t>i</a:t>
            </a:r>
            <a:r>
              <a:rPr lang="en-US" altLang="en-US" sz="2200" dirty="0" smtClean="0"/>
              <a:t> | </a:t>
            </a:r>
            <a:r>
              <a:rPr lang="en-US" altLang="en-US" sz="2200" i="1" dirty="0" smtClean="0"/>
              <a:t>i </a:t>
            </a:r>
            <a:r>
              <a:rPr lang="en-US" altLang="en-US" sz="2200" b="1" dirty="0" smtClean="0">
                <a:sym typeface="Symbol" pitchFamily="18" charset="2"/>
              </a:rPr>
              <a:t></a:t>
            </a:r>
            <a:r>
              <a:rPr lang="en-US" altLang="en-US" sz="2200" dirty="0" smtClean="0"/>
              <a:t> 0} by transforming </a:t>
            </a:r>
            <a:r>
              <a:rPr lang="en-US" altLang="en-US" sz="2200" i="1" dirty="0" smtClean="0"/>
              <a:t>w</a:t>
            </a:r>
            <a:r>
              <a:rPr lang="en-US" altLang="en-US" sz="2200" dirty="0" smtClean="0"/>
              <a:t> </a:t>
            </a:r>
            <a:r>
              <a:rPr lang="en-US" altLang="en-US" sz="2200" b="1" dirty="0" smtClean="0">
                <a:sym typeface="Symbol" pitchFamily="18" charset="2"/>
              </a:rPr>
              <a:t></a:t>
            </a:r>
            <a:r>
              <a:rPr lang="en-US" altLang="en-US" sz="2200" dirty="0" smtClean="0">
                <a:sym typeface="Symbol" pitchFamily="18" charset="2"/>
              </a:rPr>
              <a:t> {</a:t>
            </a:r>
            <a:r>
              <a:rPr lang="en-US" altLang="en-US" sz="2200" i="1" dirty="0" smtClean="0"/>
              <a:t>x</a:t>
            </a:r>
            <a:r>
              <a:rPr lang="en-US" altLang="en-US" sz="2200" dirty="0" smtClean="0"/>
              <a:t>,</a:t>
            </a:r>
            <a:r>
              <a:rPr lang="en-US" altLang="en-US" sz="2200" i="1" dirty="0" smtClean="0"/>
              <a:t> y</a:t>
            </a:r>
            <a:r>
              <a:rPr lang="en-US" altLang="en-US" sz="2200" dirty="0" smtClean="0"/>
              <a:t>,</a:t>
            </a:r>
            <a:r>
              <a:rPr lang="en-US" altLang="en-US" sz="2200" i="1" dirty="0" smtClean="0"/>
              <a:t> z</a:t>
            </a:r>
            <a:r>
              <a:rPr lang="en-US" altLang="en-US" sz="2200" dirty="0" smtClean="0"/>
              <a:t>}</a:t>
            </a:r>
            <a:r>
              <a:rPr lang="en-US" altLang="en-US" sz="2200" i="1" baseline="30000" dirty="0" smtClean="0"/>
              <a:t>*</a:t>
            </a:r>
            <a:r>
              <a:rPr lang="en-US" altLang="en-US" sz="2200" baseline="30000" dirty="0" smtClean="0"/>
              <a:t>  </a:t>
            </a:r>
            <a:r>
              <a:rPr lang="en-US" altLang="en-US" sz="2200" dirty="0" smtClean="0"/>
              <a:t>to </a:t>
            </a:r>
            <a:r>
              <a:rPr lang="en-US" altLang="en-US" sz="2200" i="1" dirty="0" smtClean="0"/>
              <a:t>r</a:t>
            </a:r>
            <a:r>
              <a:rPr lang="en-US" altLang="en-US" sz="2200" dirty="0" smtClean="0"/>
              <a:t>(</a:t>
            </a:r>
            <a:r>
              <a:rPr lang="en-US" altLang="en-US" sz="2200" i="1" dirty="0" smtClean="0"/>
              <a:t>w</a:t>
            </a:r>
            <a:r>
              <a:rPr lang="en-US" altLang="en-US" sz="2200" dirty="0" smtClean="0"/>
              <a:t>) </a:t>
            </a:r>
            <a:r>
              <a:rPr lang="en-US" altLang="en-US" sz="2200" b="1" dirty="0" smtClean="0">
                <a:sym typeface="Symbol" pitchFamily="18" charset="2"/>
              </a:rPr>
              <a:t> </a:t>
            </a:r>
            <a:r>
              <a:rPr lang="en-US" altLang="en-US" sz="2200" dirty="0" smtClean="0">
                <a:sym typeface="Symbol" pitchFamily="18" charset="2"/>
              </a:rPr>
              <a:t>{a, b}*.</a:t>
            </a:r>
            <a:endParaRPr lang="en-US" altLang="en-US" sz="2200" u="sng" dirty="0" smtClean="0"/>
          </a:p>
          <a:p>
            <a:pPr marL="684213" lvl="1" indent="-284163">
              <a:spcBef>
                <a:spcPct val="45000"/>
              </a:spcBef>
              <a:buSzPct val="55000"/>
              <a:buFont typeface="Wingdings" pitchFamily="2" charset="2"/>
              <a:buChar char="Ø"/>
              <a:tabLst>
                <a:tab pos="803275" algn="l"/>
              </a:tabLst>
            </a:pPr>
            <a:r>
              <a:rPr lang="en-US" altLang="en-US" sz="2000" dirty="0" smtClean="0"/>
              <a:t>If w </a:t>
            </a:r>
            <a:r>
              <a:rPr lang="en-US" altLang="en-US" sz="2000" b="1" dirty="0" smtClean="0">
                <a:sym typeface="Symbol" pitchFamily="18" charset="2"/>
              </a:rPr>
              <a:t></a:t>
            </a:r>
            <a:r>
              <a:rPr lang="en-US" altLang="en-US" sz="2000" dirty="0" smtClean="0">
                <a:sym typeface="Symbol" pitchFamily="18" charset="2"/>
              </a:rPr>
              <a:t> </a:t>
            </a:r>
            <a:r>
              <a:rPr lang="en-US" altLang="en-US" sz="2000" i="1" dirty="0" smtClean="0"/>
              <a:t>x</a:t>
            </a:r>
            <a:r>
              <a:rPr lang="en-US" altLang="en-US" sz="2000" i="1" baseline="30000" dirty="0" smtClean="0"/>
              <a:t>*</a:t>
            </a:r>
            <a:r>
              <a:rPr lang="en-US" altLang="en-US" sz="2000" i="1" dirty="0" smtClean="0"/>
              <a:t>y</a:t>
            </a:r>
            <a:r>
              <a:rPr lang="en-US" altLang="en-US" sz="2000" i="1" baseline="30000" dirty="0" smtClean="0"/>
              <a:t>*</a:t>
            </a:r>
            <a:r>
              <a:rPr lang="en-US" altLang="en-US" sz="2000" i="1" dirty="0" smtClean="0"/>
              <a:t>z</a:t>
            </a:r>
            <a:r>
              <a:rPr lang="en-US" altLang="en-US" sz="2000" i="1" baseline="30000" dirty="0" smtClean="0"/>
              <a:t>*</a:t>
            </a:r>
            <a:r>
              <a:rPr lang="en-US" altLang="en-US" sz="2000" dirty="0" smtClean="0"/>
              <a:t>, replace each ‘</a:t>
            </a:r>
            <a:r>
              <a:rPr lang="en-US" altLang="en-US" sz="2000" i="1" dirty="0" smtClean="0"/>
              <a:t>x</a:t>
            </a:r>
            <a:r>
              <a:rPr lang="en-US" altLang="en-US" sz="2000" dirty="0" smtClean="0"/>
              <a:t>’ by ‘</a:t>
            </a:r>
            <a:r>
              <a:rPr lang="en-US" altLang="en-US" sz="2000" i="1" dirty="0" smtClean="0"/>
              <a:t>a</a:t>
            </a:r>
            <a:r>
              <a:rPr lang="en-US" altLang="en-US" sz="2000" dirty="0" smtClean="0"/>
              <a:t>’ and ‘</a:t>
            </a:r>
            <a:r>
              <a:rPr lang="en-US" altLang="en-US" sz="2000" i="1" dirty="0" smtClean="0"/>
              <a:t>y</a:t>
            </a:r>
            <a:r>
              <a:rPr lang="en-US" altLang="en-US" sz="2000" dirty="0" smtClean="0"/>
              <a:t>’ by ‘</a:t>
            </a:r>
            <a:r>
              <a:rPr lang="en-US" altLang="en-US" sz="2000" i="1" dirty="0" smtClean="0"/>
              <a:t>b</a:t>
            </a:r>
            <a:r>
              <a:rPr lang="en-US" altLang="en-US" sz="2000" dirty="0" smtClean="0"/>
              <a:t>’, and erase the </a:t>
            </a:r>
            <a:r>
              <a:rPr lang="en-US" altLang="en-US" sz="2000" i="1" dirty="0" smtClean="0"/>
              <a:t>z</a:t>
            </a:r>
            <a:r>
              <a:rPr lang="en-US" altLang="en-US" sz="2000" dirty="0" smtClean="0"/>
              <a:t>’s</a:t>
            </a:r>
          </a:p>
          <a:p>
            <a:pPr marL="684213" lvl="1" indent="-284163">
              <a:spcBef>
                <a:spcPct val="45000"/>
              </a:spcBef>
              <a:buSzPct val="55000"/>
              <a:buFont typeface="Wingdings" pitchFamily="2" charset="2"/>
              <a:buChar char="Ø"/>
              <a:tabLst>
                <a:tab pos="803275" algn="l"/>
              </a:tabLst>
            </a:pPr>
            <a:r>
              <a:rPr lang="en-US" altLang="en-US" sz="2000" dirty="0" smtClean="0"/>
              <a:t>otherwise, replace </a:t>
            </a:r>
            <a:r>
              <a:rPr lang="en-US" altLang="en-US" sz="2000" i="1" dirty="0" smtClean="0"/>
              <a:t>w</a:t>
            </a:r>
            <a:r>
              <a:rPr lang="en-US" altLang="en-US" sz="2000" dirty="0" smtClean="0"/>
              <a:t> by a single ‘</a:t>
            </a:r>
            <a:r>
              <a:rPr lang="en-US" altLang="en-US" sz="2000" i="1" dirty="0" smtClean="0"/>
              <a:t>a</a:t>
            </a:r>
            <a:r>
              <a:rPr lang="en-US" altLang="en-US" sz="2000" dirty="0" smtClean="0"/>
              <a:t>’</a:t>
            </a:r>
          </a:p>
          <a:p>
            <a:pPr marL="684213" lvl="1" indent="-284163">
              <a:spcBef>
                <a:spcPct val="75000"/>
              </a:spcBef>
              <a:buSzPct val="55000"/>
              <a:buFont typeface="Wingdings" pitchFamily="2" charset="2"/>
              <a:buNone/>
              <a:tabLst>
                <a:tab pos="803275" algn="l"/>
              </a:tabLst>
            </a:pPr>
            <a:r>
              <a:rPr lang="en-US" altLang="en-US" sz="2200" dirty="0" smtClean="0"/>
              <a:t>The following TM transforms multiple strings in </a:t>
            </a:r>
            <a:r>
              <a:rPr lang="en-US" altLang="en-US" sz="2200" i="1" dirty="0" smtClean="0"/>
              <a:t>L</a:t>
            </a:r>
            <a:r>
              <a:rPr lang="en-US" altLang="en-US" sz="2200" dirty="0" smtClean="0"/>
              <a:t> to the same string in </a:t>
            </a:r>
            <a:r>
              <a:rPr lang="en-US" altLang="en-US" sz="2200" i="1" dirty="0" smtClean="0"/>
              <a:t>Q</a:t>
            </a:r>
            <a:r>
              <a:rPr lang="en-US" altLang="en-US" sz="2200" dirty="0" smtClean="0"/>
              <a:t> (i.e., a many-to-one reduction):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422400" y="207963"/>
            <a:ext cx="6275388" cy="561975"/>
          </a:xfrm>
          <a:noFill/>
        </p:spPr>
        <p:txBody>
          <a:bodyPr/>
          <a:lstStyle/>
          <a:p>
            <a:r>
              <a:rPr lang="en-US" altLang="en-US" sz="3600" dirty="0" smtClean="0"/>
              <a:t>15.6  Polynomial-Time Reduction</a:t>
            </a:r>
            <a:endParaRPr lang="en-US" altLang="en-US" sz="3600" i="1" dirty="0" smtClean="0"/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3392488"/>
            <a:ext cx="58991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92100" y="4918075"/>
            <a:ext cx="3924300" cy="1627188"/>
            <a:chOff x="3157" y="1151"/>
            <a:chExt cx="2472" cy="1025"/>
          </a:xfrm>
        </p:grpSpPr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3157" y="1151"/>
              <a:ext cx="2472" cy="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altLang="en-US" sz="1800" dirty="0"/>
                <a:t>Reduction        Input          Condition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       </a:t>
              </a:r>
              <a:r>
                <a:rPr lang="en-US" altLang="en-US" sz="1800" i="1" dirty="0"/>
                <a:t>L</a:t>
              </a:r>
              <a:r>
                <a:rPr lang="en-US" altLang="en-US" sz="1800" dirty="0"/>
                <a:t>        </a:t>
              </a:r>
              <a:r>
                <a:rPr lang="en-US" altLang="en-US" sz="1800" i="1" dirty="0"/>
                <a:t>w</a:t>
              </a:r>
              <a:r>
                <a:rPr lang="en-US" altLang="en-US" sz="1800" dirty="0"/>
                <a:t> </a:t>
              </a:r>
              <a:r>
                <a:rPr lang="en-US" altLang="en-US" sz="1800" dirty="0">
                  <a:sym typeface="Symbol" pitchFamily="18" charset="2"/>
                </a:rPr>
                <a:t> {</a:t>
              </a:r>
              <a:r>
                <a:rPr lang="en-US" altLang="en-US" sz="1800" i="1" dirty="0">
                  <a:sym typeface="Symbol" pitchFamily="18" charset="2"/>
                </a:rPr>
                <a:t>x</a:t>
              </a:r>
              <a:r>
                <a:rPr lang="en-US" altLang="en-US" sz="1800" dirty="0">
                  <a:sym typeface="Symbol" pitchFamily="18" charset="2"/>
                </a:rPr>
                <a:t>, </a:t>
              </a:r>
              <a:r>
                <a:rPr lang="en-US" altLang="en-US" sz="1800" i="1" dirty="0">
                  <a:sym typeface="Symbol" pitchFamily="18" charset="2"/>
                </a:rPr>
                <a:t>y</a:t>
              </a:r>
              <a:r>
                <a:rPr lang="en-US" altLang="en-US" sz="1800" dirty="0">
                  <a:sym typeface="Symbol" pitchFamily="18" charset="2"/>
                </a:rPr>
                <a:t>, </a:t>
              </a:r>
              <a:r>
                <a:rPr lang="en-US" altLang="en-US" sz="1800" i="1" dirty="0">
                  <a:sym typeface="Symbol" pitchFamily="18" charset="2"/>
                </a:rPr>
                <a:t>z</a:t>
              </a:r>
              <a:r>
                <a:rPr lang="en-US" altLang="en-US" sz="1800" dirty="0">
                  <a:sym typeface="Symbol" pitchFamily="18" charset="2"/>
                </a:rPr>
                <a:t>}*     </a:t>
              </a:r>
              <a:r>
                <a:rPr lang="en-US" altLang="en-US" sz="1800" i="1" dirty="0">
                  <a:sym typeface="Symbol" pitchFamily="18" charset="2"/>
                </a:rPr>
                <a:t>w</a:t>
              </a:r>
              <a:r>
                <a:rPr lang="en-US" altLang="en-US" sz="1800" dirty="0">
                  <a:sym typeface="Symbol" pitchFamily="18" charset="2"/>
                </a:rPr>
                <a:t>  </a:t>
              </a:r>
              <a:r>
                <a:rPr lang="en-US" altLang="en-US" sz="1800" i="1" dirty="0">
                  <a:sym typeface="Symbol" pitchFamily="18" charset="2"/>
                </a:rPr>
                <a:t>L</a:t>
              </a:r>
            </a:p>
            <a:p>
              <a:pPr>
                <a:spcBef>
                  <a:spcPct val="4500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       </a:t>
              </a:r>
              <a:r>
                <a:rPr lang="en-US" altLang="en-US" sz="1800" dirty="0">
                  <a:sym typeface="Symbol" pitchFamily="18" charset="2"/>
                </a:rPr>
                <a:t>               </a:t>
              </a:r>
              <a:r>
                <a:rPr lang="en-US" altLang="en-US" sz="1800" i="1" dirty="0">
                  <a:sym typeface="Symbol" pitchFamily="18" charset="2"/>
                </a:rPr>
                <a:t>r            </a:t>
              </a:r>
              <a:r>
                <a:rPr lang="en-US" altLang="en-US" sz="1800" dirty="0">
                  <a:sym typeface="Symbol" pitchFamily="18" charset="2"/>
                </a:rPr>
                <a:t>if and only if </a:t>
              </a:r>
            </a:p>
            <a:p>
              <a:pPr>
                <a:spcBef>
                  <a:spcPct val="45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ym typeface="Symbol" pitchFamily="18" charset="2"/>
                </a:rPr>
                <a:t>       Q        </a:t>
              </a:r>
              <a:r>
                <a:rPr lang="en-US" altLang="en-US" sz="1800" i="1" dirty="0"/>
                <a:t>r</a:t>
              </a:r>
              <a:r>
                <a:rPr lang="en-US" altLang="en-US" sz="1800" dirty="0"/>
                <a:t>(</a:t>
              </a:r>
              <a:r>
                <a:rPr lang="en-US" altLang="en-US" sz="1800" i="1" dirty="0"/>
                <a:t>w</a:t>
              </a:r>
              <a:r>
                <a:rPr lang="en-US" altLang="en-US" sz="1800" dirty="0"/>
                <a:t>) </a:t>
              </a:r>
              <a:r>
                <a:rPr lang="en-US" altLang="en-US" sz="1800" dirty="0">
                  <a:sym typeface="Symbol" pitchFamily="18" charset="2"/>
                </a:rPr>
                <a:t> {</a:t>
              </a:r>
              <a:r>
                <a:rPr lang="en-US" altLang="en-US" sz="1800" i="1" dirty="0">
                  <a:sym typeface="Symbol" pitchFamily="18" charset="2"/>
                </a:rPr>
                <a:t>a</a:t>
              </a:r>
              <a:r>
                <a:rPr lang="en-US" altLang="en-US" sz="1800" dirty="0">
                  <a:sym typeface="Symbol" pitchFamily="18" charset="2"/>
                </a:rPr>
                <a:t>, </a:t>
              </a:r>
              <a:r>
                <a:rPr lang="en-US" altLang="en-US" sz="1800" i="1" dirty="0">
                  <a:sym typeface="Symbol" pitchFamily="18" charset="2"/>
                </a:rPr>
                <a:t>b</a:t>
              </a:r>
              <a:r>
                <a:rPr lang="en-US" altLang="en-US" sz="1800" dirty="0">
                  <a:sym typeface="Symbol" pitchFamily="18" charset="2"/>
                </a:rPr>
                <a:t>}*   </a:t>
              </a:r>
              <a:r>
                <a:rPr lang="en-US" altLang="en-US" sz="1800" i="1" dirty="0"/>
                <a:t>r</a:t>
              </a:r>
              <a:r>
                <a:rPr lang="en-US" altLang="en-US" sz="1800" dirty="0"/>
                <a:t>(</a:t>
              </a:r>
              <a:r>
                <a:rPr lang="en-US" altLang="en-US" sz="1800" i="1" dirty="0"/>
                <a:t>w</a:t>
              </a:r>
              <a:r>
                <a:rPr lang="en-US" altLang="en-US" sz="1800" dirty="0"/>
                <a:t>) </a:t>
              </a:r>
              <a:r>
                <a:rPr lang="en-US" altLang="en-US" sz="1800" dirty="0">
                  <a:sym typeface="Symbol" pitchFamily="18" charset="2"/>
                </a:rPr>
                <a:t> </a:t>
              </a:r>
              <a:r>
                <a:rPr lang="en-US" altLang="en-US" sz="1800" i="1" dirty="0">
                  <a:sym typeface="Symbol" pitchFamily="18" charset="2"/>
                </a:rPr>
                <a:t>Q</a:t>
              </a:r>
              <a:r>
                <a:rPr lang="en-US" altLang="en-US" sz="1800" dirty="0">
                  <a:sym typeface="Symbol" pitchFamily="18" charset="2"/>
                </a:rPr>
                <a:t> </a:t>
              </a:r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 flipV="1">
              <a:off x="3175" y="1358"/>
              <a:ext cx="2413" cy="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>
              <a:off x="3902" y="1201"/>
              <a:ext cx="6" cy="9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>
              <a:off x="4774" y="1198"/>
              <a:ext cx="0" cy="9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>
              <a:off x="5592" y="1170"/>
              <a:ext cx="9" cy="10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 flipH="1">
              <a:off x="3170" y="1196"/>
              <a:ext cx="6" cy="9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 flipV="1">
              <a:off x="3171" y="1180"/>
              <a:ext cx="2421" cy="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 flipV="1">
              <a:off x="3167" y="2167"/>
              <a:ext cx="2425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/>
      <p:bldP spid="696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91263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7AAA51-7004-4797-8F0B-F6AF10509857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2600" y="865188"/>
            <a:ext cx="8296275" cy="6002337"/>
          </a:xfrm>
        </p:spPr>
        <p:txBody>
          <a:bodyPr/>
          <a:lstStyle/>
          <a:p>
            <a:pPr>
              <a:spcBef>
                <a:spcPct val="75000"/>
              </a:spcBef>
              <a:tabLst>
                <a:tab pos="738188" algn="l"/>
              </a:tabLst>
            </a:pPr>
            <a:r>
              <a:rPr lang="en-US" altLang="en-US" sz="2200" u="sng" dirty="0" smtClean="0"/>
              <a:t>Theorem 15.6.2</a:t>
            </a:r>
            <a:r>
              <a:rPr lang="en-US" altLang="en-US" sz="2200" dirty="0" smtClean="0"/>
              <a:t>  Let </a:t>
            </a:r>
            <a:r>
              <a:rPr lang="en-US" altLang="en-US" sz="2200" i="1" dirty="0" smtClean="0"/>
              <a:t>L</a:t>
            </a:r>
            <a:r>
              <a:rPr lang="en-US" altLang="en-US" sz="2200" dirty="0" smtClean="0"/>
              <a:t> be reducible to </a:t>
            </a:r>
            <a:r>
              <a:rPr lang="en-US" altLang="en-US" sz="2200" i="1" dirty="0" smtClean="0"/>
              <a:t>Q</a:t>
            </a:r>
            <a:r>
              <a:rPr lang="en-US" altLang="en-US" sz="2200" dirty="0" smtClean="0"/>
              <a:t> in </a:t>
            </a:r>
            <a:r>
              <a:rPr lang="en-US" altLang="en-US" sz="2200" i="1" dirty="0" smtClean="0"/>
              <a:t>polynomial time </a:t>
            </a:r>
            <a:r>
              <a:rPr lang="en-US" altLang="en-US" sz="2200" dirty="0" smtClean="0"/>
              <a:t>	and let </a:t>
            </a:r>
            <a:r>
              <a:rPr lang="en-US" altLang="en-US" sz="2200" i="1" dirty="0" smtClean="0"/>
              <a:t>Q </a:t>
            </a:r>
            <a:r>
              <a:rPr lang="en-US" altLang="en-US" sz="2200" b="1" dirty="0" smtClean="0">
                <a:sym typeface="Symbol" pitchFamily="18" charset="2"/>
              </a:rPr>
              <a:t></a:t>
            </a:r>
            <a:r>
              <a:rPr lang="en-US" altLang="en-US" sz="2200" dirty="0" smtClean="0">
                <a:sym typeface="Symbol" pitchFamily="18" charset="2"/>
              </a:rPr>
              <a:t> </a:t>
            </a:r>
            <a:r>
              <a:rPr lang="en-US" altLang="en-US" sz="2200" dirty="0" smtClean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n-US" altLang="en-US" sz="2200" dirty="0" smtClean="0">
                <a:sym typeface="Symbol" pitchFamily="18" charset="2"/>
              </a:rPr>
              <a:t>. Then </a:t>
            </a:r>
            <a:r>
              <a:rPr lang="en-US" altLang="en-US" sz="2200" i="1" dirty="0" smtClean="0">
                <a:sym typeface="Symbol" pitchFamily="18" charset="2"/>
              </a:rPr>
              <a:t>L</a:t>
            </a:r>
            <a:r>
              <a:rPr lang="en-US" altLang="en-US" sz="2200" dirty="0" smtClean="0">
                <a:sym typeface="Symbol" pitchFamily="18" charset="2"/>
              </a:rPr>
              <a:t> </a:t>
            </a:r>
            <a:r>
              <a:rPr lang="en-US" altLang="en-US" sz="2200" b="1" dirty="0" smtClean="0">
                <a:sym typeface="Symbol" pitchFamily="18" charset="2"/>
              </a:rPr>
              <a:t></a:t>
            </a:r>
            <a:r>
              <a:rPr lang="en-US" altLang="en-US" sz="2200" dirty="0" smtClean="0">
                <a:sym typeface="Symbol" pitchFamily="18" charset="2"/>
              </a:rPr>
              <a:t> </a:t>
            </a:r>
            <a:r>
              <a:rPr lang="en-US" altLang="en-US" sz="2200" dirty="0" smtClean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n-US" altLang="en-US" sz="2200" dirty="0" smtClean="0">
                <a:sym typeface="Symbol" pitchFamily="18" charset="2"/>
              </a:rPr>
              <a:t>.</a:t>
            </a:r>
          </a:p>
          <a:p>
            <a:pPr marL="684213" lvl="1" indent="-227013">
              <a:spcBef>
                <a:spcPct val="65000"/>
              </a:spcBef>
              <a:buSzPct val="55000"/>
              <a:buFont typeface="Wingdings" pitchFamily="2" charset="2"/>
              <a:buChar char="Ø"/>
              <a:tabLst>
                <a:tab pos="738188" algn="l"/>
              </a:tabLst>
            </a:pPr>
            <a:r>
              <a:rPr lang="en-US" altLang="en-US" sz="2000" u="sng" dirty="0" smtClean="0"/>
              <a:t>Proof</a:t>
            </a:r>
            <a:r>
              <a:rPr lang="en-US" altLang="en-US" sz="2000" dirty="0" smtClean="0"/>
              <a:t>.  Let </a:t>
            </a:r>
            <a:r>
              <a:rPr lang="en-US" altLang="en-US" sz="2000" i="1" dirty="0" smtClean="0"/>
              <a:t>R</a:t>
            </a:r>
            <a:r>
              <a:rPr lang="en-US" altLang="en-US" sz="2000" dirty="0" smtClean="0"/>
              <a:t> denote the TM that computes the reduction of </a:t>
            </a:r>
            <a:r>
              <a:rPr lang="en-US" altLang="en-US" sz="2000" i="1" dirty="0" smtClean="0"/>
              <a:t>L</a:t>
            </a:r>
            <a:r>
              <a:rPr lang="en-US" altLang="en-US" sz="2000" dirty="0" smtClean="0"/>
              <a:t> to 		 </a:t>
            </a:r>
            <a:r>
              <a:rPr lang="en-US" altLang="en-US" sz="2000" i="1" dirty="0" smtClean="0"/>
              <a:t>Q</a:t>
            </a:r>
            <a:r>
              <a:rPr lang="en-US" altLang="en-US" sz="2000" dirty="0" smtClean="0"/>
              <a:t> and </a:t>
            </a:r>
            <a:r>
              <a:rPr lang="en-US" altLang="en-US" sz="2000" i="1" dirty="0" smtClean="0"/>
              <a:t>M</a:t>
            </a:r>
            <a:r>
              <a:rPr lang="en-US" altLang="en-US" sz="2000" dirty="0" smtClean="0"/>
              <a:t> the TM that decides </a:t>
            </a:r>
            <a:r>
              <a:rPr lang="en-US" altLang="en-US" sz="2000" i="1" dirty="0" smtClean="0"/>
              <a:t>Q</a:t>
            </a:r>
            <a:r>
              <a:rPr lang="en-US" altLang="en-US" sz="2000" dirty="0" smtClean="0"/>
              <a:t>.  </a:t>
            </a:r>
            <a:r>
              <a:rPr lang="en-US" altLang="en-US" sz="2000" i="1" dirty="0" smtClean="0"/>
              <a:t>L</a:t>
            </a:r>
            <a:r>
              <a:rPr lang="en-US" altLang="en-US" sz="2000" dirty="0" smtClean="0"/>
              <a:t> is accepted by a TM that 	    sequentially run </a:t>
            </a:r>
            <a:r>
              <a:rPr lang="en-US" altLang="en-US" sz="2000" i="1" dirty="0" smtClean="0"/>
              <a:t>R</a:t>
            </a:r>
            <a:r>
              <a:rPr lang="en-US" altLang="en-US" sz="2000" dirty="0" smtClean="0"/>
              <a:t> and </a:t>
            </a:r>
            <a:r>
              <a:rPr lang="en-US" altLang="en-US" sz="2000" i="1" dirty="0" smtClean="0"/>
              <a:t>M</a:t>
            </a:r>
            <a:r>
              <a:rPr lang="en-US" altLang="en-US" sz="2000" dirty="0" smtClean="0"/>
              <a:t>. </a:t>
            </a:r>
          </a:p>
          <a:p>
            <a:pPr marL="684213" lvl="1" indent="-227013">
              <a:spcBef>
                <a:spcPct val="65000"/>
              </a:spcBef>
              <a:buSzPct val="55000"/>
              <a:buFont typeface="Wingdings" pitchFamily="2" charset="2"/>
              <a:buNone/>
              <a:tabLst>
                <a:tab pos="738188" algn="l"/>
              </a:tabLst>
            </a:pPr>
            <a:endParaRPr lang="en-US" altLang="en-US" sz="2000" dirty="0" smtClean="0"/>
          </a:p>
          <a:p>
            <a:pPr marL="684213" lvl="1" indent="-227013">
              <a:spcBef>
                <a:spcPct val="65000"/>
              </a:spcBef>
              <a:buSzPct val="55000"/>
              <a:buFont typeface="Wingdings" pitchFamily="2" charset="2"/>
              <a:buNone/>
              <a:tabLst>
                <a:tab pos="738188" algn="l"/>
              </a:tabLst>
            </a:pPr>
            <a:endParaRPr lang="en-US" altLang="en-US" sz="2000" dirty="0" smtClean="0"/>
          </a:p>
          <a:p>
            <a:pPr marL="684213" lvl="1" indent="-227013">
              <a:spcBef>
                <a:spcPct val="65000"/>
              </a:spcBef>
              <a:buSzPct val="55000"/>
              <a:buFont typeface="Wingdings" pitchFamily="2" charset="2"/>
              <a:buNone/>
              <a:tabLst>
                <a:tab pos="738188" algn="l"/>
              </a:tabLst>
            </a:pPr>
            <a:endParaRPr lang="en-US" altLang="en-US" sz="2000" dirty="0" smtClean="0"/>
          </a:p>
          <a:p>
            <a:pPr marL="684213" lvl="1" indent="-227013">
              <a:spcBef>
                <a:spcPct val="65000"/>
              </a:spcBef>
              <a:buSzPct val="55000"/>
              <a:buFont typeface="Wingdings" pitchFamily="2" charset="2"/>
              <a:buNone/>
              <a:tabLst>
                <a:tab pos="738188" algn="l"/>
              </a:tabLst>
            </a:pPr>
            <a:endParaRPr lang="en-US" altLang="en-US" sz="2000" dirty="0" smtClean="0"/>
          </a:p>
          <a:p>
            <a:pPr marL="684213" lvl="1" indent="-227013">
              <a:spcBef>
                <a:spcPct val="0"/>
              </a:spcBef>
              <a:buSzPct val="55000"/>
              <a:buFont typeface="Wingdings" pitchFamily="2" charset="2"/>
              <a:buNone/>
              <a:tabLst>
                <a:tab pos="738188" algn="l"/>
              </a:tabLst>
            </a:pPr>
            <a:r>
              <a:rPr lang="en-US" altLang="en-US" sz="2000" dirty="0" smtClean="0"/>
              <a:t>     A computation of </a:t>
            </a:r>
            <a:r>
              <a:rPr lang="en-US" altLang="en-US" sz="2000" i="1" dirty="0" smtClean="0"/>
              <a:t>M</a:t>
            </a:r>
            <a:r>
              <a:rPr lang="en-US" altLang="en-US" sz="2000" dirty="0" smtClean="0"/>
              <a:t> processes at most </a:t>
            </a:r>
            <a:r>
              <a:rPr lang="en-US" altLang="en-US" sz="2000" i="1" dirty="0" smtClean="0"/>
              <a:t>tc</a:t>
            </a:r>
            <a:r>
              <a:rPr lang="en-US" altLang="en-US" sz="2000" i="1" baseline="-25000" dirty="0" smtClean="0"/>
              <a:t>M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k</a:t>
            </a:r>
            <a:r>
              <a:rPr lang="en-US" altLang="en-US" sz="2000" dirty="0" smtClean="0"/>
              <a:t>) transitions, where </a:t>
            </a:r>
            <a:r>
              <a:rPr lang="en-US" altLang="en-US" sz="2000" i="1" dirty="0" smtClean="0"/>
              <a:t>k</a:t>
            </a:r>
            <a:r>
              <a:rPr lang="en-US" altLang="en-US" sz="2000" dirty="0" smtClean="0"/>
              <a:t> 	    is the length of its input string.  The number of transitions of the 	    composite TM (i.e., </a:t>
            </a:r>
            <a:r>
              <a:rPr lang="en-US" altLang="en-US" sz="2000" i="1" dirty="0" smtClean="0"/>
              <a:t>R</a:t>
            </a:r>
            <a:r>
              <a:rPr lang="en-US" altLang="en-US" sz="2000" dirty="0" smtClean="0"/>
              <a:t> and </a:t>
            </a:r>
            <a:r>
              <a:rPr lang="en-US" altLang="en-US" sz="2000" i="1" dirty="0" smtClean="0"/>
              <a:t>M</a:t>
            </a:r>
            <a:r>
              <a:rPr lang="en-US" altLang="en-US" sz="2000" dirty="0" smtClean="0"/>
              <a:t>) is bounded by the sum of the 		  estimates of </a:t>
            </a:r>
            <a:r>
              <a:rPr lang="en-US" altLang="en-US" sz="2000" i="1" dirty="0" smtClean="0"/>
              <a:t>R</a:t>
            </a:r>
            <a:r>
              <a:rPr lang="en-US" altLang="en-US" sz="2000" dirty="0" smtClean="0"/>
              <a:t> and </a:t>
            </a:r>
            <a:r>
              <a:rPr lang="en-US" altLang="en-US" sz="2000" i="1" dirty="0" smtClean="0"/>
              <a:t>M</a:t>
            </a:r>
            <a:r>
              <a:rPr lang="en-US" altLang="en-US" sz="2000" dirty="0" smtClean="0"/>
              <a:t>. </a:t>
            </a:r>
          </a:p>
          <a:p>
            <a:pPr marL="684213" lvl="1" indent="-227013">
              <a:spcBef>
                <a:spcPct val="45000"/>
              </a:spcBef>
              <a:buSzPct val="55000"/>
              <a:buFont typeface="Wingdings" pitchFamily="2" charset="2"/>
              <a:buNone/>
              <a:tabLst>
                <a:tab pos="738188" algn="l"/>
              </a:tabLst>
            </a:pPr>
            <a:r>
              <a:rPr lang="en-US" altLang="en-US" sz="2000" dirty="0" smtClean="0"/>
              <a:t>				 	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1506538" y="236538"/>
            <a:ext cx="6110287" cy="496887"/>
          </a:xfrm>
          <a:noFill/>
        </p:spPr>
        <p:txBody>
          <a:bodyPr/>
          <a:lstStyle/>
          <a:p>
            <a:r>
              <a:rPr lang="en-US" altLang="en-US" sz="3600" dirty="0" smtClean="0"/>
              <a:t>15.6  Polynomial-Time Reduction</a:t>
            </a:r>
            <a:endParaRPr lang="en-US" altLang="en-US" sz="3600" i="1" dirty="0" smtClean="0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003300" y="2343150"/>
            <a:ext cx="75120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65000"/>
              </a:spcBef>
              <a:buSzPct val="55000"/>
              <a:buFont typeface="Wingdings" pitchFamily="2" charset="2"/>
              <a:buNone/>
            </a:pPr>
            <a:r>
              <a:rPr lang="en-US" altLang="en-US" sz="2000" dirty="0"/>
              <a:t>                                           The time complexities </a:t>
            </a:r>
            <a:r>
              <a:rPr lang="en-US" altLang="en-US" sz="2000" i="1" dirty="0"/>
              <a:t>tc</a:t>
            </a:r>
            <a:r>
              <a:rPr lang="en-US" altLang="en-US" sz="2000" i="1" baseline="-25000" dirty="0"/>
              <a:t>R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tc</a:t>
            </a:r>
            <a:r>
              <a:rPr lang="en-US" altLang="en-US" sz="2000" i="1" baseline="-25000" dirty="0"/>
              <a:t>M</a:t>
            </a:r>
            <a:r>
              <a:rPr lang="en-US" altLang="en-US" sz="2000" dirty="0"/>
              <a:t> 	   </a:t>
            </a:r>
          </a:p>
          <a:p>
            <a:pPr lvl="1">
              <a:spcBef>
                <a:spcPct val="0"/>
              </a:spcBef>
              <a:buSzPct val="55000"/>
              <a:buFont typeface="Wingdings" pitchFamily="2" charset="2"/>
              <a:buNone/>
            </a:pPr>
            <a:r>
              <a:rPr lang="en-US" altLang="en-US" sz="2000" dirty="0"/>
              <a:t>combine to produce an </a:t>
            </a:r>
            <a:r>
              <a:rPr lang="en-US" altLang="en-US" sz="2000" i="1" dirty="0"/>
              <a:t>upper bound</a:t>
            </a:r>
            <a:r>
              <a:rPr lang="en-US" altLang="en-US" sz="2000" dirty="0"/>
              <a:t> on the no. of transitions </a:t>
            </a:r>
          </a:p>
          <a:p>
            <a:pPr lvl="1">
              <a:spcBef>
                <a:spcPct val="0"/>
              </a:spcBef>
              <a:buSzPct val="55000"/>
              <a:buFont typeface="Wingdings" pitchFamily="2" charset="2"/>
              <a:buNone/>
            </a:pPr>
            <a:r>
              <a:rPr lang="en-US" altLang="en-US" sz="2000" dirty="0"/>
              <a:t>of a computation of the composite TM.  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12725" y="2944813"/>
            <a:ext cx="8451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0"/>
              </a:spcBef>
              <a:buSzPct val="55000"/>
              <a:buFont typeface="Wingdings" pitchFamily="2" charset="2"/>
              <a:buNone/>
            </a:pPr>
            <a:r>
              <a:rPr lang="en-US" altLang="en-US" sz="2000" dirty="0"/>
              <a:t>                                                                          The computation of </a:t>
            </a:r>
            <a:r>
              <a:rPr lang="en-US" altLang="en-US" sz="2000" i="1" dirty="0"/>
              <a:t>R</a:t>
            </a:r>
            <a:r>
              <a:rPr lang="en-US" altLang="en-US" sz="2000" dirty="0"/>
              <a:t> </a:t>
            </a:r>
          </a:p>
          <a:p>
            <a:pPr lvl="1">
              <a:spcBef>
                <a:spcPct val="0"/>
              </a:spcBef>
              <a:buSzPct val="55000"/>
              <a:buFont typeface="Wingdings" pitchFamily="2" charset="2"/>
              <a:buNone/>
            </a:pPr>
            <a:r>
              <a:rPr lang="en-US" altLang="en-US" sz="2000" dirty="0"/>
              <a:t>	     with input string </a:t>
            </a:r>
            <a:r>
              <a:rPr lang="en-US" altLang="en-US" sz="2000" i="1" dirty="0"/>
              <a:t>w</a:t>
            </a:r>
            <a:r>
              <a:rPr lang="en-US" altLang="en-US" sz="2000" dirty="0"/>
              <a:t> generates the string </a:t>
            </a:r>
            <a:r>
              <a:rPr lang="en-US" altLang="en-US" sz="2000" i="1" dirty="0"/>
              <a:t>r</a:t>
            </a:r>
            <a:r>
              <a:rPr lang="en-US" altLang="en-US" sz="2000" dirty="0"/>
              <a:t>(</a:t>
            </a:r>
            <a:r>
              <a:rPr lang="en-US" altLang="en-US" sz="2000" i="1" dirty="0"/>
              <a:t>w</a:t>
            </a:r>
            <a:r>
              <a:rPr lang="en-US" altLang="en-US" sz="2000" dirty="0"/>
              <a:t>), which is the input</a:t>
            </a:r>
          </a:p>
          <a:p>
            <a:pPr lvl="1">
              <a:spcBef>
                <a:spcPct val="0"/>
              </a:spcBef>
              <a:buSzPct val="55000"/>
              <a:buFont typeface="Wingdings" pitchFamily="2" charset="2"/>
              <a:buNone/>
            </a:pPr>
            <a:r>
              <a:rPr lang="en-US" altLang="en-US" sz="2000" dirty="0"/>
              <a:t>	     to </a:t>
            </a:r>
            <a:r>
              <a:rPr lang="en-US" altLang="en-US" sz="2000" i="1" dirty="0"/>
              <a:t>M</a:t>
            </a:r>
            <a:r>
              <a:rPr lang="en-US" altLang="en-US" sz="2000" dirty="0"/>
              <a:t>.  </a:t>
            </a:r>
            <a:endParaRPr lang="en-US" altLang="en-US" sz="2400" dirty="0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28613" y="3552825"/>
            <a:ext cx="8134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0"/>
              </a:spcBef>
              <a:buSzPct val="55000"/>
              <a:buFont typeface="Wingdings" pitchFamily="2" charset="2"/>
              <a:buNone/>
            </a:pPr>
            <a:r>
              <a:rPr lang="en-US" altLang="en-US" sz="2000" dirty="0"/>
              <a:t>                    The function</a:t>
            </a:r>
            <a:r>
              <a:rPr lang="en-US" altLang="en-US" sz="2000" i="1" dirty="0"/>
              <a:t> tc</a:t>
            </a:r>
            <a:r>
              <a:rPr lang="en-US" altLang="en-US" sz="2000" i="1" baseline="-25000" dirty="0"/>
              <a:t>R</a:t>
            </a:r>
            <a:r>
              <a:rPr lang="en-US" altLang="en-US" sz="2000" dirty="0"/>
              <a:t> can be used to establish a bound on </a:t>
            </a:r>
          </a:p>
          <a:p>
            <a:pPr lvl="1">
              <a:spcBef>
                <a:spcPct val="0"/>
              </a:spcBef>
              <a:buSzPct val="55000"/>
              <a:buFont typeface="Wingdings" pitchFamily="2" charset="2"/>
              <a:buNone/>
            </a:pPr>
            <a:r>
              <a:rPr lang="en-US" altLang="en-US" sz="2000" dirty="0"/>
              <a:t>          the length of </a:t>
            </a:r>
            <a:r>
              <a:rPr lang="en-US" altLang="en-US" sz="2000" i="1" dirty="0"/>
              <a:t>r</a:t>
            </a:r>
            <a:r>
              <a:rPr lang="en-US" altLang="en-US" sz="2000" dirty="0"/>
              <a:t>(</a:t>
            </a:r>
            <a:r>
              <a:rPr lang="en-US" altLang="en-US" sz="2000" i="1" dirty="0"/>
              <a:t>w</a:t>
            </a:r>
            <a:r>
              <a:rPr lang="en-US" altLang="en-US" sz="2000" dirty="0"/>
              <a:t>). If the input string </a:t>
            </a:r>
            <a:r>
              <a:rPr lang="en-US" altLang="en-US" sz="2000" i="1" dirty="0"/>
              <a:t>w</a:t>
            </a:r>
            <a:r>
              <a:rPr lang="en-US" altLang="en-US" sz="2000" dirty="0"/>
              <a:t> to </a:t>
            </a:r>
            <a:r>
              <a:rPr lang="en-US" altLang="en-US" sz="2000" i="1" dirty="0"/>
              <a:t>R</a:t>
            </a:r>
            <a:r>
              <a:rPr lang="en-US" altLang="en-US" sz="2000" dirty="0"/>
              <a:t> has length </a:t>
            </a:r>
            <a:r>
              <a:rPr lang="en-US" altLang="en-US" sz="2000" i="1" dirty="0"/>
              <a:t>n</a:t>
            </a:r>
            <a:r>
              <a:rPr lang="en-US" altLang="en-US" sz="2000" dirty="0"/>
              <a:t>, then </a:t>
            </a:r>
          </a:p>
          <a:p>
            <a:pPr lvl="1">
              <a:spcBef>
                <a:spcPct val="0"/>
              </a:spcBef>
              <a:buSzPct val="55000"/>
              <a:buFont typeface="Wingdings" pitchFamily="2" charset="2"/>
              <a:buNone/>
            </a:pPr>
            <a:r>
              <a:rPr lang="en-US" altLang="en-US" sz="2000" dirty="0"/>
              <a:t>          the length of </a:t>
            </a:r>
            <a:r>
              <a:rPr lang="en-US" altLang="en-US" sz="2000" i="1" dirty="0"/>
              <a:t>r</a:t>
            </a:r>
            <a:r>
              <a:rPr lang="en-US" altLang="en-US" sz="2000" dirty="0"/>
              <a:t>(</a:t>
            </a:r>
            <a:r>
              <a:rPr lang="en-US" altLang="en-US" sz="2000" i="1" dirty="0"/>
              <a:t>w</a:t>
            </a:r>
            <a:r>
              <a:rPr lang="en-US" altLang="en-US" sz="2000" dirty="0"/>
              <a:t>) cannot exceed the max(</a:t>
            </a:r>
            <a:r>
              <a:rPr lang="en-US" altLang="en-US" sz="2000" i="1" dirty="0"/>
              <a:t>n</a:t>
            </a:r>
            <a:r>
              <a:rPr lang="en-US" altLang="en-US" sz="2000" dirty="0"/>
              <a:t>, </a:t>
            </a:r>
            <a:r>
              <a:rPr lang="en-US" altLang="en-US" sz="2000" i="1" dirty="0"/>
              <a:t>tc</a:t>
            </a:r>
            <a:r>
              <a:rPr lang="en-US" altLang="en-US" sz="2000" i="1" baseline="-25000" dirty="0"/>
              <a:t>R</a:t>
            </a:r>
            <a:r>
              <a:rPr lang="en-US" altLang="en-US" sz="2000" dirty="0"/>
              <a:t>(</a:t>
            </a:r>
            <a:r>
              <a:rPr lang="en-US" altLang="en-US" sz="2000" i="1" dirty="0"/>
              <a:t>n</a:t>
            </a:r>
            <a:r>
              <a:rPr lang="en-US" altLang="en-US" sz="2000" dirty="0"/>
              <a:t>)).</a:t>
            </a:r>
            <a:endParaRPr lang="en-US" altLang="en-US" sz="2400" dirty="0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3067050" y="6130925"/>
            <a:ext cx="3833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45000"/>
              </a:spcBef>
              <a:buSzPct val="55000"/>
              <a:buFont typeface="Wingdings" pitchFamily="2" charset="2"/>
              <a:buNone/>
            </a:pPr>
            <a:r>
              <a:rPr lang="en-US" altLang="en-US" sz="2000" i="1" dirty="0"/>
              <a:t>tc</a:t>
            </a:r>
            <a:r>
              <a:rPr lang="en-US" altLang="en-US" sz="2000" i="1" baseline="-25000" dirty="0"/>
              <a:t>R</a:t>
            </a:r>
            <a:r>
              <a:rPr lang="en-US" altLang="en-US" sz="2000" dirty="0">
                <a:sym typeface="Symbol" pitchFamily="18" charset="2"/>
              </a:rPr>
              <a:t>(</a:t>
            </a:r>
            <a:r>
              <a:rPr lang="en-US" altLang="en-US" sz="2000" i="1" dirty="0">
                <a:sym typeface="Symbol" pitchFamily="18" charset="2"/>
              </a:rPr>
              <a:t>n</a:t>
            </a:r>
            <a:r>
              <a:rPr lang="en-US" altLang="en-US" sz="2000" dirty="0">
                <a:sym typeface="Symbol" pitchFamily="18" charset="2"/>
              </a:rPr>
              <a:t>) + </a:t>
            </a:r>
            <a:r>
              <a:rPr lang="en-US" altLang="en-US" sz="2000" i="1" dirty="0"/>
              <a:t>tc</a:t>
            </a:r>
            <a:r>
              <a:rPr lang="en-US" altLang="en-US" sz="2000" i="1" baseline="-25000" dirty="0"/>
              <a:t>M</a:t>
            </a:r>
            <a:r>
              <a:rPr lang="en-US" altLang="en-US" sz="2000" dirty="0"/>
              <a:t>(</a:t>
            </a:r>
            <a:r>
              <a:rPr lang="en-US" altLang="en-US" sz="2000" i="1" dirty="0"/>
              <a:t>tc</a:t>
            </a:r>
            <a:r>
              <a:rPr lang="en-US" altLang="en-US" sz="2000" i="1" baseline="-25000" dirty="0"/>
              <a:t>R</a:t>
            </a:r>
            <a:r>
              <a:rPr lang="en-US" altLang="en-US" sz="2000" dirty="0"/>
              <a:t>(</a:t>
            </a:r>
            <a:r>
              <a:rPr lang="en-US" altLang="en-US" sz="2000" i="1" dirty="0"/>
              <a:t>n</a:t>
            </a:r>
            <a:r>
              <a:rPr lang="en-US" altLang="en-US" sz="2000" dirty="0"/>
              <a:t>)) </a:t>
            </a:r>
            <a:r>
              <a:rPr lang="en-US" altLang="en-US" sz="2000" dirty="0">
                <a:sym typeface="Symbol" pitchFamily="18" charset="2"/>
              </a:rPr>
              <a:t></a:t>
            </a:r>
            <a:r>
              <a:rPr lang="en-US" altLang="en-US" sz="2000" i="1" baseline="-25000" dirty="0"/>
              <a:t> </a:t>
            </a:r>
            <a:r>
              <a:rPr lang="en-US" altLang="en-US" sz="2000" dirty="0"/>
              <a:t>O(</a:t>
            </a:r>
            <a:r>
              <a:rPr lang="en-US" altLang="en-US" sz="2000" i="1" dirty="0"/>
              <a:t>n</a:t>
            </a:r>
            <a:r>
              <a:rPr lang="en-US" altLang="en-US" sz="2000" i="1" baseline="30000" dirty="0"/>
              <a:t>st</a:t>
            </a:r>
            <a:r>
              <a:rPr lang="en-US" altLang="en-US" sz="2000" dirty="0"/>
              <a:t>) </a:t>
            </a:r>
            <a:endParaRPr lang="en-US" altLang="en-US" sz="24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14800" y="5580063"/>
            <a:ext cx="4078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9999"/>
                </a:solidFill>
              </a:rPr>
              <a:t>If </a:t>
            </a:r>
            <a:r>
              <a:rPr lang="en-US" altLang="en-US" sz="2000" i="1" dirty="0">
                <a:solidFill>
                  <a:srgbClr val="009999"/>
                </a:solidFill>
              </a:rPr>
              <a:t>tc</a:t>
            </a:r>
            <a:r>
              <a:rPr lang="en-US" altLang="en-US" sz="2000" i="1" baseline="-25000" dirty="0">
                <a:solidFill>
                  <a:srgbClr val="009999"/>
                </a:solidFill>
              </a:rPr>
              <a:t>R </a:t>
            </a:r>
            <a:r>
              <a:rPr lang="en-US" altLang="en-US" sz="2000" b="1" dirty="0">
                <a:solidFill>
                  <a:srgbClr val="009999"/>
                </a:solidFill>
                <a:sym typeface="Symbol" pitchFamily="18" charset="2"/>
              </a:rPr>
              <a:t></a:t>
            </a:r>
            <a:r>
              <a:rPr lang="en-US" altLang="en-US" sz="2000" i="1" baseline="-25000" dirty="0">
                <a:solidFill>
                  <a:srgbClr val="009999"/>
                </a:solidFill>
              </a:rPr>
              <a:t>  </a:t>
            </a:r>
            <a:r>
              <a:rPr lang="en-US" altLang="en-US" sz="2000" dirty="0">
                <a:solidFill>
                  <a:srgbClr val="009999"/>
                </a:solidFill>
              </a:rPr>
              <a:t>O(</a:t>
            </a:r>
            <a:r>
              <a:rPr lang="en-US" altLang="en-US" sz="2000" i="1" dirty="0">
                <a:solidFill>
                  <a:srgbClr val="009999"/>
                </a:solidFill>
              </a:rPr>
              <a:t>n</a:t>
            </a:r>
            <a:r>
              <a:rPr lang="en-US" altLang="en-US" sz="2000" i="1" baseline="30000" dirty="0">
                <a:solidFill>
                  <a:srgbClr val="009999"/>
                </a:solidFill>
              </a:rPr>
              <a:t>s</a:t>
            </a:r>
            <a:r>
              <a:rPr lang="en-US" altLang="en-US" sz="2000" dirty="0">
                <a:solidFill>
                  <a:srgbClr val="009999"/>
                </a:solidFill>
              </a:rPr>
              <a:t>) and </a:t>
            </a:r>
            <a:r>
              <a:rPr lang="en-US" altLang="en-US" sz="2000" i="1" dirty="0">
                <a:solidFill>
                  <a:srgbClr val="009999"/>
                </a:solidFill>
              </a:rPr>
              <a:t>tc</a:t>
            </a:r>
            <a:r>
              <a:rPr lang="en-US" altLang="en-US" sz="2000" i="1" baseline="-25000" dirty="0">
                <a:solidFill>
                  <a:srgbClr val="009999"/>
                </a:solidFill>
              </a:rPr>
              <a:t>M </a:t>
            </a:r>
            <a:r>
              <a:rPr lang="en-US" altLang="en-US" sz="2000" b="1" dirty="0">
                <a:solidFill>
                  <a:srgbClr val="009999"/>
                </a:solidFill>
                <a:sym typeface="Symbol" pitchFamily="18" charset="2"/>
              </a:rPr>
              <a:t></a:t>
            </a:r>
            <a:r>
              <a:rPr lang="en-US" altLang="en-US" sz="2000" i="1" baseline="-25000" dirty="0">
                <a:solidFill>
                  <a:srgbClr val="009999"/>
                </a:solidFill>
              </a:rPr>
              <a:t>  </a:t>
            </a:r>
            <a:r>
              <a:rPr lang="en-US" altLang="en-US" sz="2000" dirty="0">
                <a:solidFill>
                  <a:srgbClr val="009999"/>
                </a:solidFill>
              </a:rPr>
              <a:t>O(</a:t>
            </a:r>
            <a:r>
              <a:rPr lang="en-US" altLang="en-US" sz="2000" i="1" dirty="0">
                <a:solidFill>
                  <a:srgbClr val="009999"/>
                </a:solidFill>
              </a:rPr>
              <a:t>n</a:t>
            </a:r>
            <a:r>
              <a:rPr lang="en-US" altLang="en-US" sz="2000" i="1" baseline="30000" dirty="0">
                <a:solidFill>
                  <a:srgbClr val="009999"/>
                </a:solidFill>
              </a:rPr>
              <a:t>t</a:t>
            </a:r>
            <a:r>
              <a:rPr lang="en-US" altLang="en-US" sz="2000" dirty="0">
                <a:solidFill>
                  <a:srgbClr val="009999"/>
                </a:solidFill>
              </a:rPr>
              <a:t>), then</a:t>
            </a:r>
            <a:endParaRPr lang="en-US" altLang="en-US" sz="2400" dirty="0"/>
          </a:p>
        </p:txBody>
      </p:sp>
      <p:sp>
        <p:nvSpPr>
          <p:cNvPr id="10" name="AutoShape 8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7019925" y="6273800"/>
            <a:ext cx="193675" cy="18732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/>
      <p:bldP spid="53251" grpId="0"/>
      <p:bldP spid="53252" grpId="0"/>
      <p:bldP spid="53253" grpId="0"/>
      <p:bldP spid="53254" grpId="0"/>
      <p:bldP spid="53255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45338" y="6335713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C9DD34-36AC-426B-BFD5-B1F84499AC14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350" y="665163"/>
            <a:ext cx="8516938" cy="6038850"/>
          </a:xfrm>
          <a:noFill/>
        </p:spPr>
        <p:txBody>
          <a:bodyPr/>
          <a:lstStyle/>
          <a:p>
            <a:pPr>
              <a:spcBef>
                <a:spcPct val="75000"/>
              </a:spcBef>
              <a:tabLst>
                <a:tab pos="738188" algn="l"/>
              </a:tabLst>
            </a:pPr>
            <a:r>
              <a:rPr lang="en-US" altLang="en-US" sz="2000" u="sng" dirty="0" smtClean="0"/>
              <a:t>Example 15.6.1</a:t>
            </a:r>
            <a:r>
              <a:rPr lang="en-US" altLang="en-US" sz="2000" dirty="0" smtClean="0"/>
              <a:t> (Continued) Reduces </a:t>
            </a:r>
            <a:r>
              <a:rPr lang="en-US" altLang="en-US" sz="2000" i="1" dirty="0" smtClean="0"/>
              <a:t>L</a:t>
            </a:r>
            <a:r>
              <a:rPr lang="en-US" altLang="en-US" sz="2000" dirty="0" smtClean="0"/>
              <a:t> = { </a:t>
            </a:r>
            <a:r>
              <a:rPr lang="en-US" altLang="en-US" sz="2000" i="1" dirty="0" smtClean="0"/>
              <a:t>x</a:t>
            </a:r>
            <a:r>
              <a:rPr lang="en-US" altLang="en-US" sz="2000" i="1" baseline="30000" dirty="0" smtClean="0"/>
              <a:t>i</a:t>
            </a:r>
            <a:r>
              <a:rPr lang="en-US" altLang="en-US" sz="2000" i="1" dirty="0" smtClean="0"/>
              <a:t>y</a:t>
            </a:r>
            <a:r>
              <a:rPr lang="en-US" altLang="en-US" sz="2000" i="1" baseline="30000" dirty="0" smtClean="0"/>
              <a:t>i</a:t>
            </a:r>
            <a:r>
              <a:rPr lang="en-US" altLang="en-US" sz="2000" i="1" dirty="0" smtClean="0"/>
              <a:t>z</a:t>
            </a:r>
            <a:r>
              <a:rPr lang="en-US" altLang="en-US" sz="2000" i="1" baseline="30000" dirty="0" smtClean="0"/>
              <a:t>k</a:t>
            </a:r>
            <a:r>
              <a:rPr lang="en-US" altLang="en-US" sz="2000" dirty="0" smtClean="0"/>
              <a:t> | </a:t>
            </a:r>
            <a:r>
              <a:rPr lang="en-US" altLang="en-US" sz="2000" i="1" dirty="0" smtClean="0"/>
              <a:t>i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>
                <a:sym typeface="Symbol" pitchFamily="18" charset="2"/>
              </a:rPr>
              <a:t></a:t>
            </a:r>
            <a:r>
              <a:rPr lang="en-US" altLang="en-US" sz="2000" dirty="0" smtClean="0"/>
              <a:t> 0,  </a:t>
            </a:r>
            <a:r>
              <a:rPr lang="en-US" altLang="en-US" sz="2000" i="1" dirty="0" smtClean="0"/>
              <a:t>k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>
                <a:sym typeface="Symbol" pitchFamily="18" charset="2"/>
              </a:rPr>
              <a:t></a:t>
            </a:r>
            <a:r>
              <a:rPr lang="en-US" altLang="en-US" sz="2000" dirty="0" smtClean="0"/>
              <a:t> 0 } to </a:t>
            </a:r>
            <a:r>
              <a:rPr lang="en-US" altLang="en-US" sz="2000" i="1" dirty="0" smtClean="0"/>
              <a:t>Q</a:t>
            </a:r>
            <a:r>
              <a:rPr lang="en-US" altLang="en-US" sz="2000" dirty="0" smtClean="0"/>
              <a:t> = 		{ </a:t>
            </a:r>
            <a:r>
              <a:rPr lang="en-US" altLang="en-US" sz="2000" i="1" dirty="0" smtClean="0"/>
              <a:t>a</a:t>
            </a:r>
            <a:r>
              <a:rPr lang="en-US" altLang="en-US" sz="2000" i="1" baseline="30000" dirty="0" smtClean="0"/>
              <a:t>i</a:t>
            </a:r>
            <a:r>
              <a:rPr lang="en-US" altLang="en-US" sz="2000" i="1" dirty="0" smtClean="0"/>
              <a:t>b</a:t>
            </a:r>
            <a:r>
              <a:rPr lang="en-US" altLang="en-US" sz="2000" i="1" baseline="30000" dirty="0" smtClean="0"/>
              <a:t>i</a:t>
            </a:r>
            <a:r>
              <a:rPr lang="en-US" altLang="en-US" sz="2000" dirty="0" smtClean="0"/>
              <a:t> | </a:t>
            </a:r>
            <a:r>
              <a:rPr lang="en-US" altLang="en-US" sz="2000" i="1" dirty="0" smtClean="0"/>
              <a:t>i 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>
                <a:sym typeface="Symbol" pitchFamily="18" charset="2"/>
              </a:rPr>
              <a:t></a:t>
            </a:r>
            <a:r>
              <a:rPr lang="en-US" altLang="en-US" sz="2000" dirty="0" smtClean="0"/>
              <a:t> 0 }:</a:t>
            </a:r>
          </a:p>
          <a:p>
            <a:pPr marL="684213" lvl="1" indent="-227013">
              <a:spcBef>
                <a:spcPct val="25000"/>
              </a:spcBef>
              <a:buSzPct val="55000"/>
              <a:buFont typeface="Wingdings" pitchFamily="2" charset="2"/>
              <a:buChar char="Ø"/>
              <a:tabLst>
                <a:tab pos="738188" algn="l"/>
              </a:tabLst>
            </a:pPr>
            <a:r>
              <a:rPr lang="en-US" altLang="en-US" sz="2100" dirty="0" smtClean="0"/>
              <a:t> </a:t>
            </a:r>
            <a:r>
              <a:rPr lang="en-US" altLang="en-US" sz="2000" dirty="0" smtClean="0"/>
              <a:t>For string 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 of length </a:t>
            </a:r>
            <a:r>
              <a:rPr lang="en-US" altLang="en-US" sz="2100" b="1" dirty="0" smtClean="0">
                <a:sym typeface="Symbol" pitchFamily="18" charset="2"/>
              </a:rPr>
              <a:t> </a:t>
            </a:r>
            <a:r>
              <a:rPr lang="en-US" altLang="en-US" sz="2100" dirty="0" smtClean="0">
                <a:sym typeface="Symbol" pitchFamily="18" charset="2"/>
              </a:rPr>
              <a:t>0</a:t>
            </a:r>
            <a:r>
              <a:rPr lang="en-US" altLang="en-US" sz="2000" dirty="0" smtClean="0"/>
              <a:t>, </a:t>
            </a:r>
            <a:r>
              <a:rPr lang="en-US" altLang="en-US" sz="2000" i="1" dirty="0" smtClean="0"/>
              <a:t>tc</a:t>
            </a:r>
            <a:r>
              <a:rPr lang="en-US" altLang="en-US" sz="2000" i="1" baseline="-25000" dirty="0" smtClean="0"/>
              <a:t>R</a:t>
            </a:r>
            <a:r>
              <a:rPr lang="en-US" altLang="en-US" sz="2000" dirty="0" smtClean="0"/>
              <a:t>(0) = </a:t>
            </a:r>
          </a:p>
          <a:p>
            <a:pPr marL="684213" lvl="1" indent="-227013">
              <a:spcBef>
                <a:spcPct val="25000"/>
              </a:spcBef>
              <a:buSzPct val="55000"/>
              <a:buFont typeface="Wingdings" pitchFamily="2" charset="2"/>
              <a:buChar char="Ø"/>
              <a:tabLst>
                <a:tab pos="738188" algn="l"/>
              </a:tabLst>
            </a:pPr>
            <a:r>
              <a:rPr lang="en-US" altLang="en-US" sz="2000" dirty="0" smtClean="0"/>
              <a:t>The worst case occurs for the remainder of the strings when an ‘</a:t>
            </a:r>
            <a:r>
              <a:rPr lang="en-US" altLang="en-US" sz="2000" i="1" dirty="0" smtClean="0"/>
              <a:t>x</a:t>
            </a:r>
            <a:r>
              <a:rPr lang="en-US" altLang="en-US" sz="2000" dirty="0" smtClean="0"/>
              <a:t>’ 	  	    or ‘</a:t>
            </a:r>
            <a:r>
              <a:rPr lang="en-US" altLang="en-US" sz="2000" i="1" dirty="0" smtClean="0"/>
              <a:t>y</a:t>
            </a:r>
            <a:r>
              <a:rPr lang="en-US" altLang="en-US" sz="2000" dirty="0" smtClean="0"/>
              <a:t>’ follows a ‘</a:t>
            </a:r>
            <a:r>
              <a:rPr lang="en-US" altLang="en-US" sz="2000" i="1" dirty="0" smtClean="0"/>
              <a:t>z’</a:t>
            </a:r>
            <a:r>
              <a:rPr lang="en-US" altLang="en-US" sz="2000" dirty="0" smtClean="0"/>
              <a:t>, i.e., when </a:t>
            </a:r>
            <a:r>
              <a:rPr lang="en-US" altLang="en-US" sz="2000" i="1" dirty="0" smtClean="0"/>
              <a:t>w</a:t>
            </a:r>
            <a:r>
              <a:rPr lang="en-US" altLang="en-US" sz="2000" dirty="0" smtClean="0"/>
              <a:t> is read in </a:t>
            </a:r>
            <a:r>
              <a:rPr lang="en-US" altLang="en-US" sz="2000" i="1" dirty="0" smtClean="0"/>
              <a:t>q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 smtClean="0"/>
              <a:t>, </a:t>
            </a:r>
            <a:r>
              <a:rPr lang="en-US" altLang="en-US" sz="2000" i="1" dirty="0" smtClean="0"/>
              <a:t>q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, and </a:t>
            </a:r>
            <a:r>
              <a:rPr lang="en-US" altLang="en-US" sz="2000" i="1" dirty="0" smtClean="0"/>
              <a:t>q</a:t>
            </a:r>
            <a:r>
              <a:rPr lang="en-US" altLang="en-US" sz="2000" baseline="-25000" dirty="0" smtClean="0"/>
              <a:t>3</a:t>
            </a:r>
            <a:r>
              <a:rPr lang="en-US" altLang="en-US" sz="2000" dirty="0" smtClean="0"/>
              <a:t>, and 	   	    erased in </a:t>
            </a:r>
            <a:r>
              <a:rPr lang="en-US" altLang="en-US" sz="2000" i="1" dirty="0" smtClean="0"/>
              <a:t>q</a:t>
            </a:r>
            <a:r>
              <a:rPr lang="en-US" altLang="en-US" sz="2000" baseline="-25000" dirty="0" smtClean="0"/>
              <a:t>4</a:t>
            </a:r>
            <a:r>
              <a:rPr lang="en-US" altLang="en-US" sz="2000" dirty="0" smtClean="0"/>
              <a:t>. The computation is completed by setting </a:t>
            </a:r>
            <a:r>
              <a:rPr lang="en-US" altLang="en-US" sz="2000" i="1" dirty="0" smtClean="0"/>
              <a:t>r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w</a:t>
            </a:r>
            <a:r>
              <a:rPr lang="en-US" altLang="en-US" sz="2000" dirty="0" smtClean="0"/>
              <a:t>) = </a:t>
            </a:r>
            <a:r>
              <a:rPr lang="en-US" altLang="en-US" sz="2000" i="1" dirty="0" smtClean="0"/>
              <a:t>a</a:t>
            </a:r>
            <a:r>
              <a:rPr lang="en-US" altLang="en-US" sz="2000" dirty="0" smtClean="0"/>
              <a:t>, 	   	    and for 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 &gt; 1, </a:t>
            </a:r>
            <a:r>
              <a:rPr lang="en-US" altLang="en-US" sz="2000" i="1" u="sng" dirty="0" smtClean="0"/>
              <a:t>tc</a:t>
            </a:r>
            <a:r>
              <a:rPr lang="en-US" altLang="en-US" sz="2000" i="1" u="sng" baseline="-25000" dirty="0" smtClean="0"/>
              <a:t>R</a:t>
            </a:r>
            <a:r>
              <a:rPr lang="en-US" altLang="en-US" sz="2000" u="sng" dirty="0" smtClean="0"/>
              <a:t>(</a:t>
            </a:r>
            <a:r>
              <a:rPr lang="en-US" altLang="en-US" sz="2000" i="1" u="sng" dirty="0" smtClean="0"/>
              <a:t>n</a:t>
            </a:r>
            <a:r>
              <a:rPr lang="en-US" altLang="en-US" sz="2000" u="sng" dirty="0" smtClean="0"/>
              <a:t>) = 2</a:t>
            </a:r>
            <a:r>
              <a:rPr lang="en-US" altLang="en-US" sz="2000" i="1" u="sng" dirty="0" smtClean="0"/>
              <a:t>n</a:t>
            </a:r>
            <a:r>
              <a:rPr lang="en-US" altLang="en-US" sz="2000" u="sng" dirty="0" smtClean="0"/>
              <a:t> + 4</a:t>
            </a:r>
            <a:r>
              <a:rPr lang="en-US" altLang="en-US" sz="2000" dirty="0" smtClean="0"/>
              <a:t>.</a:t>
            </a:r>
          </a:p>
          <a:p>
            <a:pPr marL="684213" lvl="1" indent="-227013">
              <a:spcBef>
                <a:spcPct val="185000"/>
              </a:spcBef>
              <a:buSzPct val="55000"/>
              <a:buFont typeface="Wingdings" pitchFamily="2" charset="2"/>
              <a:buChar char="Ø"/>
              <a:tabLst>
                <a:tab pos="738188" algn="l"/>
              </a:tabLst>
            </a:pPr>
            <a:r>
              <a:rPr lang="en-US" altLang="en-US" sz="2000" dirty="0" smtClean="0"/>
              <a:t>Combining </a:t>
            </a:r>
            <a:r>
              <a:rPr lang="en-US" altLang="en-US" sz="2000" i="1" dirty="0" smtClean="0"/>
              <a:t>R</a:t>
            </a:r>
            <a:r>
              <a:rPr lang="en-US" altLang="en-US" sz="2000" dirty="0" smtClean="0"/>
              <a:t> and </a:t>
            </a:r>
            <a:r>
              <a:rPr lang="en-US" altLang="en-US" sz="2000" i="1" dirty="0" smtClean="0"/>
              <a:t>M</a:t>
            </a:r>
          </a:p>
          <a:p>
            <a:pPr marL="684213" lvl="1" indent="-227013">
              <a:spcBef>
                <a:spcPct val="185000"/>
              </a:spcBef>
              <a:buSzPct val="55000"/>
              <a:buFont typeface="Wingdings" pitchFamily="2" charset="2"/>
              <a:buChar char="Ø"/>
              <a:tabLst>
                <a:tab pos="738188" algn="l"/>
              </a:tabLst>
            </a:pPr>
            <a:endParaRPr lang="en-US" altLang="en-US" sz="2000" i="1" dirty="0" smtClean="0"/>
          </a:p>
          <a:p>
            <a:pPr marL="684213" lvl="1" indent="-227013">
              <a:spcBef>
                <a:spcPct val="115000"/>
              </a:spcBef>
              <a:buSzPct val="55000"/>
              <a:buFont typeface="Wingdings" pitchFamily="2" charset="2"/>
              <a:buChar char="Ø"/>
              <a:tabLst>
                <a:tab pos="738188" algn="l"/>
              </a:tabLst>
            </a:pPr>
            <a:r>
              <a:rPr lang="en-US" altLang="en-US" sz="2000" dirty="0" smtClean="0"/>
              <a:t>The combined TM accepts Q with </a:t>
            </a:r>
            <a:r>
              <a:rPr lang="en-US" altLang="en-US" sz="2000" i="1" dirty="0" smtClean="0"/>
              <a:t>tc</a:t>
            </a:r>
            <a:r>
              <a:rPr lang="en-US" altLang="en-US" sz="2000" i="1" baseline="-25000" dirty="0" smtClean="0"/>
              <a:t>M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) = </a:t>
            </a:r>
            <a:r>
              <a:rPr lang="en-US" altLang="en-US" sz="2000" u="sng" dirty="0" smtClean="0"/>
              <a:t>2</a:t>
            </a:r>
            <a:r>
              <a:rPr lang="en-US" altLang="en-US" sz="2000" i="1" u="sng" dirty="0" smtClean="0"/>
              <a:t>n</a:t>
            </a:r>
            <a:r>
              <a:rPr lang="en-US" altLang="en-US" sz="2000" u="sng" baseline="30000" dirty="0" smtClean="0"/>
              <a:t>2</a:t>
            </a:r>
            <a:r>
              <a:rPr lang="en-US" altLang="en-US" sz="2000" u="sng" dirty="0" smtClean="0"/>
              <a:t> + 3</a:t>
            </a:r>
            <a:r>
              <a:rPr lang="en-US" altLang="en-US" sz="2000" i="1" u="sng" dirty="0" smtClean="0"/>
              <a:t>n</a:t>
            </a:r>
            <a:r>
              <a:rPr lang="en-US" altLang="en-US" sz="2000" u="sng" dirty="0" smtClean="0"/>
              <a:t> + 2</a:t>
            </a:r>
            <a:r>
              <a:rPr lang="en-US" altLang="en-US" sz="2000" dirty="0" smtClean="0"/>
              <a:t>.</a:t>
            </a:r>
          </a:p>
          <a:p>
            <a:pPr marL="684213" lvl="1" indent="-227013">
              <a:spcBef>
                <a:spcPct val="45000"/>
              </a:spcBef>
              <a:buSzPct val="55000"/>
              <a:buFont typeface="Wingdings" pitchFamily="2" charset="2"/>
              <a:buChar char="Ø"/>
              <a:tabLst>
                <a:tab pos="738188" algn="l"/>
              </a:tabLst>
            </a:pPr>
            <a:r>
              <a:rPr lang="en-US" altLang="en-US" sz="2000" dirty="0" smtClean="0"/>
              <a:t>Worst-case(</a:t>
            </a:r>
            <a:r>
              <a:rPr lang="en-US" altLang="en-US" sz="2000" i="1" dirty="0" smtClean="0"/>
              <a:t>tc</a:t>
            </a:r>
            <a:r>
              <a:rPr lang="en-US" altLang="en-US" sz="2000" i="1" baseline="-25000" dirty="0" smtClean="0"/>
              <a:t>M</a:t>
            </a:r>
            <a:r>
              <a:rPr lang="en-US" altLang="en-US" sz="2000" dirty="0" smtClean="0"/>
              <a:t>)</a:t>
            </a:r>
            <a:r>
              <a:rPr lang="en-US" altLang="en-US" sz="2000" dirty="0" smtClean="0">
                <a:sym typeface="Wingdings" pitchFamily="2" charset="2"/>
              </a:rPr>
              <a:t>:</a:t>
            </a:r>
            <a:r>
              <a:rPr lang="en-US" altLang="en-US" sz="2000" dirty="0" smtClean="0"/>
              <a:t> input </a:t>
            </a:r>
            <a:r>
              <a:rPr lang="en-US" altLang="en-US" sz="2000" i="1" dirty="0" smtClean="0"/>
              <a:t>a</a:t>
            </a:r>
            <a:r>
              <a:rPr lang="en-US" altLang="en-US" sz="2000" i="1" baseline="30000" dirty="0" smtClean="0"/>
              <a:t>n</a:t>
            </a:r>
            <a:r>
              <a:rPr lang="en-US" altLang="en-US" sz="2000" baseline="30000" dirty="0" smtClean="0"/>
              <a:t>/2</a:t>
            </a:r>
            <a:r>
              <a:rPr lang="en-US" altLang="en-US" sz="2000" i="1" dirty="0" smtClean="0"/>
              <a:t>b</a:t>
            </a:r>
            <a:r>
              <a:rPr lang="en-US" altLang="en-US" sz="2000" i="1" baseline="30000" dirty="0" smtClean="0"/>
              <a:t>n</a:t>
            </a:r>
            <a:r>
              <a:rPr lang="en-US" altLang="en-US" sz="2000" baseline="30000" dirty="0" smtClean="0"/>
              <a:t>/2</a:t>
            </a:r>
            <a:r>
              <a:rPr lang="en-US" altLang="en-US" sz="2000" dirty="0" smtClean="0"/>
              <a:t>, if 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 is even, or </a:t>
            </a:r>
            <a:r>
              <a:rPr lang="en-US" altLang="en-US" sz="2000" i="1" dirty="0" smtClean="0"/>
              <a:t>a</a:t>
            </a:r>
            <a:r>
              <a:rPr lang="en-US" altLang="en-US" sz="2000" baseline="30000" dirty="0" smtClean="0"/>
              <a:t>(</a:t>
            </a:r>
            <a:r>
              <a:rPr lang="en-US" altLang="en-US" sz="2000" i="1" baseline="30000" dirty="0" smtClean="0"/>
              <a:t>n</a:t>
            </a:r>
            <a:r>
              <a:rPr lang="en-US" altLang="en-US" sz="2000" baseline="30000" dirty="0"/>
              <a:t>-</a:t>
            </a:r>
            <a:r>
              <a:rPr lang="en-US" altLang="en-US" sz="2000" baseline="30000" dirty="0" smtClean="0"/>
              <a:t>1</a:t>
            </a:r>
            <a:r>
              <a:rPr lang="en-US" altLang="en-US" sz="2000" baseline="30000" dirty="0" smtClean="0"/>
              <a:t>)/2</a:t>
            </a:r>
            <a:r>
              <a:rPr lang="en-US" altLang="en-US" sz="2000" i="1" dirty="0" smtClean="0"/>
              <a:t>b</a:t>
            </a:r>
            <a:r>
              <a:rPr lang="en-US" altLang="en-US" sz="2000" baseline="30000" dirty="0" smtClean="0"/>
              <a:t>(</a:t>
            </a:r>
            <a:r>
              <a:rPr lang="en-US" altLang="en-US" sz="2000" i="1" baseline="30000" dirty="0" smtClean="0"/>
              <a:t>n</a:t>
            </a:r>
            <a:r>
              <a:rPr lang="en-US" altLang="en-US" sz="2000" baseline="30000" dirty="0" smtClean="0"/>
              <a:t>-1)/2</a:t>
            </a:r>
            <a:r>
              <a:rPr lang="en-US" altLang="en-US" sz="2000" dirty="0" smtClean="0"/>
              <a:t>, if 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 is odd</a:t>
            </a:r>
          </a:p>
          <a:p>
            <a:pPr marL="684213" lvl="1" indent="-227013">
              <a:spcBef>
                <a:spcPct val="45000"/>
              </a:spcBef>
              <a:buSzPct val="55000"/>
              <a:buFont typeface="Wingdings" pitchFamily="2" charset="2"/>
              <a:buChar char="Ø"/>
              <a:tabLst>
                <a:tab pos="738188" algn="l"/>
              </a:tabLst>
            </a:pPr>
            <a:r>
              <a:rPr lang="en-US" altLang="en-US" sz="1800" dirty="0" smtClean="0"/>
              <a:t>Thus, </a:t>
            </a:r>
            <a:r>
              <a:rPr lang="en-US" altLang="en-US" sz="1800" i="1" dirty="0" smtClean="0"/>
              <a:t>tc</a:t>
            </a:r>
            <a:r>
              <a:rPr lang="en-US" altLang="en-US" sz="1800" i="1" baseline="-25000" dirty="0" smtClean="0"/>
              <a:t>R</a:t>
            </a:r>
            <a:r>
              <a:rPr lang="en-US" altLang="en-US" sz="1800" dirty="0" smtClean="0"/>
              <a:t>(</a:t>
            </a:r>
            <a:r>
              <a:rPr lang="en-US" altLang="en-US" sz="1800" i="1" dirty="0" smtClean="0"/>
              <a:t>n</a:t>
            </a:r>
            <a:r>
              <a:rPr lang="en-US" altLang="en-US" sz="1800" dirty="0" smtClean="0"/>
              <a:t>) + </a:t>
            </a:r>
            <a:r>
              <a:rPr lang="en-US" altLang="en-US" sz="1800" i="1" dirty="0" smtClean="0"/>
              <a:t>tc</a:t>
            </a:r>
            <a:r>
              <a:rPr lang="en-US" altLang="en-US" sz="1800" i="1" baseline="-25000" dirty="0" smtClean="0"/>
              <a:t>M</a:t>
            </a:r>
            <a:r>
              <a:rPr lang="en-US" altLang="en-US" sz="1800" dirty="0" smtClean="0"/>
              <a:t>(</a:t>
            </a:r>
            <a:r>
              <a:rPr lang="en-US" altLang="en-US" sz="1800" i="1" dirty="0" smtClean="0"/>
              <a:t>tc</a:t>
            </a:r>
            <a:r>
              <a:rPr lang="en-US" altLang="en-US" sz="1800" i="1" baseline="-25000" dirty="0" smtClean="0"/>
              <a:t>R</a:t>
            </a:r>
            <a:r>
              <a:rPr lang="en-US" altLang="en-US" sz="1800" dirty="0" smtClean="0"/>
              <a:t>(</a:t>
            </a:r>
            <a:r>
              <a:rPr lang="en-US" altLang="en-US" sz="1800" i="1" dirty="0" smtClean="0"/>
              <a:t>n</a:t>
            </a:r>
            <a:r>
              <a:rPr lang="en-US" altLang="en-US" sz="1800" dirty="0" smtClean="0"/>
              <a:t>)) = (2</a:t>
            </a:r>
            <a:r>
              <a:rPr lang="en-US" altLang="en-US" sz="1800" i="1" dirty="0" smtClean="0"/>
              <a:t>n</a:t>
            </a:r>
            <a:r>
              <a:rPr lang="en-US" altLang="en-US" sz="1800" dirty="0" smtClean="0"/>
              <a:t> + 4) + (2(2</a:t>
            </a:r>
            <a:r>
              <a:rPr lang="en-US" altLang="en-US" sz="1800" i="1" dirty="0" smtClean="0"/>
              <a:t>n</a:t>
            </a:r>
            <a:r>
              <a:rPr lang="en-US" altLang="en-US" sz="1800" dirty="0" smtClean="0"/>
              <a:t>+4)</a:t>
            </a:r>
            <a:r>
              <a:rPr lang="en-US" altLang="en-US" sz="1800" baseline="30000" dirty="0" smtClean="0"/>
              <a:t>2</a:t>
            </a:r>
            <a:r>
              <a:rPr lang="en-US" altLang="en-US" sz="1800" dirty="0" smtClean="0"/>
              <a:t> + 3(2</a:t>
            </a:r>
            <a:r>
              <a:rPr lang="en-US" altLang="en-US" sz="1800" i="1" dirty="0" smtClean="0"/>
              <a:t>n</a:t>
            </a:r>
            <a:r>
              <a:rPr lang="en-US" altLang="en-US" sz="1800" dirty="0" smtClean="0"/>
              <a:t> + 4)+ 2) </a:t>
            </a:r>
            <a:r>
              <a:rPr lang="en-US" altLang="en-US" sz="1800" b="1" dirty="0" smtClean="0">
                <a:sym typeface="Symbol" pitchFamily="18" charset="2"/>
              </a:rPr>
              <a:t></a:t>
            </a:r>
            <a:r>
              <a:rPr lang="en-US" altLang="en-US" sz="1800" dirty="0" smtClean="0"/>
              <a:t> O(</a:t>
            </a:r>
            <a:r>
              <a:rPr lang="en-US" altLang="en-US" sz="1800" i="1" dirty="0" smtClean="0"/>
              <a:t>n</a:t>
            </a:r>
            <a:r>
              <a:rPr lang="en-US" altLang="en-US" sz="1800" baseline="30000" dirty="0" smtClean="0"/>
              <a:t>2</a:t>
            </a:r>
            <a:r>
              <a:rPr lang="en-US" altLang="en-US" sz="1800" dirty="0" smtClean="0"/>
              <a:t>).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65275" y="200025"/>
            <a:ext cx="6110288" cy="503238"/>
          </a:xfrm>
          <a:noFill/>
        </p:spPr>
        <p:txBody>
          <a:bodyPr/>
          <a:lstStyle/>
          <a:p>
            <a:r>
              <a:rPr lang="en-US" altLang="en-US" sz="3600" dirty="0" smtClean="0"/>
              <a:t>15.6  Polynomial-Time Reduction</a:t>
            </a:r>
            <a:endParaRPr lang="en-US" altLang="en-US" sz="3600" i="1" dirty="0" smtClean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2871788"/>
            <a:ext cx="421798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71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4256088"/>
            <a:ext cx="43449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72" name="Text Box 28"/>
          <p:cNvSpPr txBox="1">
            <a:spLocks noChangeArrowheads="1"/>
          </p:cNvSpPr>
          <p:nvPr/>
        </p:nvSpPr>
        <p:spPr bwMode="auto">
          <a:xfrm>
            <a:off x="1049563" y="5951895"/>
            <a:ext cx="7481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                                                                                           </a:t>
            </a:r>
            <a:r>
              <a:rPr lang="en-US" altLang="en-US" sz="1800" dirty="0" smtClean="0"/>
              <a:t>          </a:t>
            </a: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The upper bound in Theorem 15.6.2, i.e., </a:t>
            </a:r>
            <a:r>
              <a:rPr lang="en-US" altLang="en-US" sz="1800" i="1" dirty="0"/>
              <a:t>tc</a:t>
            </a:r>
            <a:r>
              <a:rPr lang="en-US" altLang="en-US" sz="1800" i="1" baseline="-25000" dirty="0"/>
              <a:t>R</a:t>
            </a:r>
            <a:r>
              <a:rPr lang="en-US" altLang="en-US" sz="1800" dirty="0">
                <a:sym typeface="Symbol" pitchFamily="18" charset="2"/>
              </a:rPr>
              <a:t>(</a:t>
            </a:r>
            <a:r>
              <a:rPr lang="en-US" altLang="en-US" sz="1800" i="1" dirty="0">
                <a:sym typeface="Symbol" pitchFamily="18" charset="2"/>
              </a:rPr>
              <a:t>n</a:t>
            </a:r>
            <a:r>
              <a:rPr lang="en-US" altLang="en-US" sz="1800" dirty="0">
                <a:sym typeface="Symbol" pitchFamily="18" charset="2"/>
              </a:rPr>
              <a:t>) + </a:t>
            </a:r>
            <a:r>
              <a:rPr lang="en-US" altLang="en-US" sz="1800" i="1" dirty="0"/>
              <a:t>tc</a:t>
            </a:r>
            <a:r>
              <a:rPr lang="en-US" altLang="en-US" sz="1800" i="1" baseline="-25000" dirty="0"/>
              <a:t>M</a:t>
            </a:r>
            <a:r>
              <a:rPr lang="en-US" altLang="en-US" sz="1800" dirty="0"/>
              <a:t>(</a:t>
            </a:r>
            <a:r>
              <a:rPr lang="en-US" altLang="en-US" sz="1800" i="1" dirty="0"/>
              <a:t>tc</a:t>
            </a:r>
            <a:r>
              <a:rPr lang="en-US" altLang="en-US" sz="1800" i="1" baseline="-25000" dirty="0"/>
              <a:t>R</a:t>
            </a:r>
            <a:r>
              <a:rPr lang="en-US" altLang="en-US" sz="1800" dirty="0"/>
              <a:t>(</a:t>
            </a:r>
            <a:r>
              <a:rPr lang="en-US" altLang="en-US" sz="1800" i="1" dirty="0"/>
              <a:t>n</a:t>
            </a:r>
            <a:r>
              <a:rPr lang="en-US" altLang="en-US" sz="1800" dirty="0"/>
              <a:t>)) </a:t>
            </a:r>
            <a:r>
              <a:rPr lang="en-US" altLang="en-US" sz="1800" b="1" dirty="0">
                <a:sym typeface="Symbol" pitchFamily="18" charset="2"/>
              </a:rPr>
              <a:t></a:t>
            </a:r>
            <a:r>
              <a:rPr lang="en-US" altLang="en-US" sz="1800" i="1" baseline="-25000" dirty="0"/>
              <a:t> </a:t>
            </a:r>
            <a:r>
              <a:rPr lang="en-US" altLang="en-US" sz="1800" dirty="0"/>
              <a:t>O(</a:t>
            </a:r>
            <a:r>
              <a:rPr lang="en-US" altLang="en-US" sz="1800" i="1" dirty="0"/>
              <a:t>n</a:t>
            </a:r>
            <a:r>
              <a:rPr lang="en-US" altLang="en-US" sz="1800" i="1" baseline="30000" dirty="0"/>
              <a:t>st</a:t>
            </a:r>
            <a:r>
              <a:rPr lang="en-US" altLang="en-US" sz="1800" dirty="0"/>
              <a:t>).</a:t>
            </a:r>
          </a:p>
        </p:txBody>
      </p:sp>
      <p:sp>
        <p:nvSpPr>
          <p:cNvPr id="8" name="AutoShape 8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 rot="10800000">
            <a:off x="7620000" y="5213350"/>
            <a:ext cx="193675" cy="18732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</p:txBody>
      </p:sp>
      <p:sp>
        <p:nvSpPr>
          <p:cNvPr id="9" name="AutoShape 8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542338" y="6337300"/>
            <a:ext cx="193675" cy="18732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18088" y="1360488"/>
            <a:ext cx="1173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 dirty="0"/>
              <a:t>2,  tc</a:t>
            </a:r>
            <a:r>
              <a:rPr lang="fr-FR" altLang="en-US" sz="2000" i="1" baseline="-25000" dirty="0"/>
              <a:t>R</a:t>
            </a:r>
            <a:r>
              <a:rPr lang="fr-FR" altLang="en-US" sz="2000" dirty="0"/>
              <a:t>(1)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22988" y="1360488"/>
            <a:ext cx="1543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= 4, tc</a:t>
            </a:r>
            <a:r>
              <a:rPr lang="en-US" altLang="en-US" sz="2000" i="1" baseline="-25000" dirty="0"/>
              <a:t>R</a:t>
            </a:r>
            <a:r>
              <a:rPr lang="en-US" altLang="en-US" sz="2000" dirty="0"/>
              <a:t>(2) =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07300" y="1352550"/>
            <a:ext cx="8810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8,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/>
      <p:bldP spid="57347" grpId="0"/>
      <p:bldP spid="8" grpId="0" animBg="1"/>
      <p:bldP spid="9" grpId="0" animBg="1"/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058D5D-01C0-4ADF-A978-3E70BB876E3B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828675"/>
            <a:ext cx="7353300" cy="557213"/>
          </a:xfrm>
          <a:noFill/>
        </p:spPr>
        <p:txBody>
          <a:bodyPr/>
          <a:lstStyle/>
          <a:p>
            <a:pPr>
              <a:spcBef>
                <a:spcPct val="75000"/>
              </a:spcBef>
              <a:tabLst>
                <a:tab pos="738188" algn="l"/>
              </a:tabLst>
            </a:pPr>
            <a:r>
              <a:rPr lang="en-US" altLang="en-US" sz="2000" u="sng" dirty="0" smtClean="0"/>
              <a:t>Example</a:t>
            </a:r>
            <a:r>
              <a:rPr lang="en-US" altLang="en-US" sz="2000" dirty="0" smtClean="0"/>
              <a:t>. A TM </a:t>
            </a:r>
            <a:r>
              <a:rPr lang="en-US" altLang="en-US" sz="2000" i="1" dirty="0" smtClean="0"/>
              <a:t>M</a:t>
            </a:r>
            <a:r>
              <a:rPr lang="en-US" altLang="en-US" sz="2000" dirty="0" smtClean="0"/>
              <a:t> that accepts </a:t>
            </a:r>
            <a:r>
              <a:rPr lang="en-US" altLang="en-US" sz="2000" i="1" dirty="0" smtClean="0"/>
              <a:t>Q</a:t>
            </a:r>
            <a:r>
              <a:rPr lang="en-US" altLang="en-US" sz="2000" dirty="0" smtClean="0"/>
              <a:t> = { </a:t>
            </a:r>
            <a:r>
              <a:rPr lang="en-US" altLang="en-US" sz="2000" i="1" dirty="0" smtClean="0"/>
              <a:t>a</a:t>
            </a:r>
            <a:r>
              <a:rPr lang="en-US" altLang="en-US" sz="2000" i="1" baseline="30000" dirty="0" smtClean="0"/>
              <a:t>n</a:t>
            </a:r>
            <a:r>
              <a:rPr lang="en-US" altLang="en-US" sz="2000" i="1" dirty="0" smtClean="0"/>
              <a:t>b</a:t>
            </a:r>
            <a:r>
              <a:rPr lang="en-US" altLang="en-US" sz="2000" i="1" baseline="30000" dirty="0" smtClean="0"/>
              <a:t>n</a:t>
            </a:r>
            <a:r>
              <a:rPr lang="en-US" altLang="en-US" sz="2000" dirty="0" smtClean="0"/>
              <a:t> | </a:t>
            </a:r>
            <a:r>
              <a:rPr lang="en-US" altLang="en-US" sz="2000" i="1" dirty="0" smtClean="0"/>
              <a:t>n 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>
                <a:sym typeface="Symbol" pitchFamily="18" charset="2"/>
              </a:rPr>
              <a:t></a:t>
            </a:r>
            <a:r>
              <a:rPr lang="en-US" altLang="en-US" sz="2000" dirty="0" smtClean="0"/>
              <a:t> 0 } and its </a:t>
            </a:r>
            <a:r>
              <a:rPr lang="en-US" altLang="en-US" sz="2000" i="1" dirty="0" smtClean="0"/>
              <a:t>tc</a:t>
            </a:r>
            <a:r>
              <a:rPr lang="en-US" altLang="en-US" sz="2000" dirty="0" smtClean="0"/>
              <a:t>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1455738" y="192088"/>
            <a:ext cx="6110287" cy="571500"/>
          </a:xfrm>
          <a:noFill/>
        </p:spPr>
        <p:txBody>
          <a:bodyPr/>
          <a:lstStyle/>
          <a:p>
            <a:r>
              <a:rPr lang="en-US" altLang="en-US" sz="3600" dirty="0" smtClean="0"/>
              <a:t>15.6  Polynomial-Time Reduction</a:t>
            </a:r>
            <a:endParaRPr lang="en-US" altLang="en-US" sz="3600" i="1" dirty="0" smtClean="0"/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185863" y="1350963"/>
            <a:ext cx="6646862" cy="2219325"/>
            <a:chOff x="747" y="851"/>
            <a:chExt cx="4187" cy="1398"/>
          </a:xfrm>
        </p:grpSpPr>
        <p:sp>
          <p:nvSpPr>
            <p:cNvPr id="21559" name="Oval 7"/>
            <p:cNvSpPr>
              <a:spLocks noChangeArrowheads="1"/>
            </p:cNvSpPr>
            <p:nvPr/>
          </p:nvSpPr>
          <p:spPr bwMode="auto">
            <a:xfrm>
              <a:off x="905" y="1450"/>
              <a:ext cx="224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/>
            </a:p>
          </p:txBody>
        </p:sp>
        <p:sp>
          <p:nvSpPr>
            <p:cNvPr id="21560" name="Text Box 8"/>
            <p:cNvSpPr txBox="1">
              <a:spLocks noChangeArrowheads="1"/>
            </p:cNvSpPr>
            <p:nvPr/>
          </p:nvSpPr>
          <p:spPr bwMode="auto">
            <a:xfrm>
              <a:off x="905" y="1406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800" i="1" dirty="0">
                  <a:latin typeface="Times New Roman" pitchFamily="18" charset="0"/>
                  <a:sym typeface="Symbol" pitchFamily="18" charset="2"/>
                </a:rPr>
                <a:t>q</a:t>
              </a:r>
              <a:r>
                <a:rPr kumimoji="0" lang="en-US" altLang="en-US" sz="1800" baseline="-25000" dirty="0">
                  <a:latin typeface="Times New Roman" pitchFamily="18" charset="0"/>
                  <a:sym typeface="Symbol" pitchFamily="18" charset="2"/>
                </a:rPr>
                <a:t>0</a:t>
              </a:r>
            </a:p>
          </p:txBody>
        </p:sp>
        <p:sp>
          <p:nvSpPr>
            <p:cNvPr id="21561" name="Line 9"/>
            <p:cNvSpPr>
              <a:spLocks noChangeShapeType="1"/>
            </p:cNvSpPr>
            <p:nvPr/>
          </p:nvSpPr>
          <p:spPr bwMode="auto">
            <a:xfrm flipV="1">
              <a:off x="1129" y="1569"/>
              <a:ext cx="513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62" name="Text Box 10"/>
            <p:cNvSpPr txBox="1">
              <a:spLocks noChangeArrowheads="1"/>
            </p:cNvSpPr>
            <p:nvPr/>
          </p:nvSpPr>
          <p:spPr bwMode="auto">
            <a:xfrm>
              <a:off x="747" y="1437"/>
              <a:ext cx="2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latin typeface="Times New Roman" pitchFamily="18" charset="0"/>
                </a:rPr>
                <a:t>&gt;</a:t>
              </a:r>
            </a:p>
          </p:txBody>
        </p:sp>
        <p:sp>
          <p:nvSpPr>
            <p:cNvPr id="21563" name="Text Box 11"/>
            <p:cNvSpPr txBox="1">
              <a:spLocks noChangeArrowheads="1"/>
            </p:cNvSpPr>
            <p:nvPr/>
          </p:nvSpPr>
          <p:spPr bwMode="auto">
            <a:xfrm>
              <a:off x="1202" y="1383"/>
              <a:ext cx="4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i="1" dirty="0">
                  <a:sym typeface="Symbol" pitchFamily="18" charset="2"/>
                </a:rPr>
                <a:t>B</a:t>
              </a:r>
              <a:r>
                <a:rPr lang="en-US" altLang="en-US" sz="1400" dirty="0">
                  <a:sym typeface="Symbol" pitchFamily="18" charset="2"/>
                </a:rPr>
                <a:t>/</a:t>
              </a:r>
              <a:r>
                <a:rPr lang="en-US" altLang="en-US" sz="1400" i="1" dirty="0">
                  <a:sym typeface="Symbol" pitchFamily="18" charset="2"/>
                </a:rPr>
                <a:t>B</a:t>
              </a:r>
              <a:r>
                <a:rPr lang="en-US" altLang="en-US" sz="1400" dirty="0">
                  <a:sym typeface="Symbol" pitchFamily="18" charset="2"/>
                </a:rPr>
                <a:t> </a:t>
              </a:r>
              <a:r>
                <a:rPr lang="en-US" altLang="en-US" sz="1400" i="1" dirty="0">
                  <a:sym typeface="Symbol" pitchFamily="18" charset="2"/>
                </a:rPr>
                <a:t>R</a:t>
              </a:r>
              <a:endParaRPr kumimoji="0" lang="en-US" altLang="en-US" sz="1400" i="1" baseline="-25000" dirty="0"/>
            </a:p>
          </p:txBody>
        </p:sp>
        <p:grpSp>
          <p:nvGrpSpPr>
            <p:cNvPr id="21564" name="Group 12"/>
            <p:cNvGrpSpPr>
              <a:grpSpLocks/>
            </p:cNvGrpSpPr>
            <p:nvPr/>
          </p:nvGrpSpPr>
          <p:grpSpPr bwMode="auto">
            <a:xfrm>
              <a:off x="1657" y="1996"/>
              <a:ext cx="269" cy="253"/>
              <a:chOff x="3360" y="2649"/>
              <a:chExt cx="288" cy="279"/>
            </a:xfrm>
          </p:grpSpPr>
          <p:sp>
            <p:nvSpPr>
              <p:cNvPr id="21589" name="Oval 13"/>
              <p:cNvSpPr>
                <a:spLocks noChangeArrowheads="1"/>
              </p:cNvSpPr>
              <p:nvPr/>
            </p:nvSpPr>
            <p:spPr bwMode="auto">
              <a:xfrm>
                <a:off x="3360" y="268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/>
              </a:p>
            </p:txBody>
          </p:sp>
          <p:sp>
            <p:nvSpPr>
              <p:cNvPr id="21590" name="Text Box 14"/>
              <p:cNvSpPr txBox="1">
                <a:spLocks noChangeArrowheads="1"/>
              </p:cNvSpPr>
              <p:nvPr/>
            </p:nvSpPr>
            <p:spPr bwMode="auto">
              <a:xfrm>
                <a:off x="3360" y="2649"/>
                <a:ext cx="288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0" lang="en-US" altLang="en-US" sz="1600" i="1" dirty="0">
                    <a:latin typeface="Times New Roman" pitchFamily="18" charset="0"/>
                    <a:sym typeface="Symbol" pitchFamily="18" charset="2"/>
                  </a:rPr>
                  <a:t>q</a:t>
                </a:r>
                <a:r>
                  <a:rPr kumimoji="0" lang="en-US" altLang="en-US" sz="1600" i="1" baseline="-25000" dirty="0">
                    <a:latin typeface="Times New Roman" pitchFamily="18" charset="0"/>
                    <a:sym typeface="Symbol" pitchFamily="18" charset="2"/>
                  </a:rPr>
                  <a:t>f</a:t>
                </a:r>
              </a:p>
            </p:txBody>
          </p:sp>
          <p:sp>
            <p:nvSpPr>
              <p:cNvPr id="21591" name="Oval 15"/>
              <p:cNvSpPr>
                <a:spLocks noChangeArrowheads="1"/>
              </p:cNvSpPr>
              <p:nvPr/>
            </p:nvSpPr>
            <p:spPr bwMode="auto">
              <a:xfrm>
                <a:off x="3408" y="2736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/>
              </a:p>
            </p:txBody>
          </p:sp>
        </p:grpSp>
        <p:sp>
          <p:nvSpPr>
            <p:cNvPr id="21565" name="Arc 18"/>
            <p:cNvSpPr>
              <a:spLocks/>
            </p:cNvSpPr>
            <p:nvPr/>
          </p:nvSpPr>
          <p:spPr bwMode="auto">
            <a:xfrm rot="-5400000">
              <a:off x="2408" y="1324"/>
              <a:ext cx="133" cy="134"/>
            </a:xfrm>
            <a:custGeom>
              <a:avLst/>
              <a:gdLst>
                <a:gd name="T0" fmla="*/ 0 w 37272"/>
                <a:gd name="T1" fmla="*/ 0 h 43200"/>
                <a:gd name="T2" fmla="*/ 0 w 37272"/>
                <a:gd name="T3" fmla="*/ 0 h 43200"/>
                <a:gd name="T4" fmla="*/ 0 w 37272"/>
                <a:gd name="T5" fmla="*/ 0 h 43200"/>
                <a:gd name="T6" fmla="*/ 0 60000 65536"/>
                <a:gd name="T7" fmla="*/ 0 60000 65536"/>
                <a:gd name="T8" fmla="*/ 0 60000 65536"/>
                <a:gd name="T9" fmla="*/ 0 w 37272"/>
                <a:gd name="T10" fmla="*/ 0 h 43200"/>
                <a:gd name="T11" fmla="*/ 37272 w 37272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72" h="43200" fill="none" extrusionOk="0">
                  <a:moveTo>
                    <a:pt x="393" y="6330"/>
                  </a:moveTo>
                  <a:cubicBezTo>
                    <a:pt x="4445" y="2277"/>
                    <a:pt x="9941" y="-1"/>
                    <a:pt x="15672" y="0"/>
                  </a:cubicBezTo>
                  <a:cubicBezTo>
                    <a:pt x="27601" y="0"/>
                    <a:pt x="37272" y="9670"/>
                    <a:pt x="37272" y="21600"/>
                  </a:cubicBezTo>
                  <a:cubicBezTo>
                    <a:pt x="37272" y="33529"/>
                    <a:pt x="27601" y="43200"/>
                    <a:pt x="15672" y="43200"/>
                  </a:cubicBezTo>
                  <a:cubicBezTo>
                    <a:pt x="9745" y="43200"/>
                    <a:pt x="4078" y="40764"/>
                    <a:pt x="-1" y="36464"/>
                  </a:cubicBezTo>
                </a:path>
                <a:path w="37272" h="43200" stroke="0" extrusionOk="0">
                  <a:moveTo>
                    <a:pt x="393" y="6330"/>
                  </a:moveTo>
                  <a:cubicBezTo>
                    <a:pt x="4445" y="2277"/>
                    <a:pt x="9941" y="-1"/>
                    <a:pt x="15672" y="0"/>
                  </a:cubicBezTo>
                  <a:cubicBezTo>
                    <a:pt x="27601" y="0"/>
                    <a:pt x="37272" y="9670"/>
                    <a:pt x="37272" y="21600"/>
                  </a:cubicBezTo>
                  <a:cubicBezTo>
                    <a:pt x="37272" y="33529"/>
                    <a:pt x="27601" y="43200"/>
                    <a:pt x="15672" y="43200"/>
                  </a:cubicBezTo>
                  <a:cubicBezTo>
                    <a:pt x="9745" y="43200"/>
                    <a:pt x="4078" y="40764"/>
                    <a:pt x="-1" y="36464"/>
                  </a:cubicBezTo>
                  <a:lnTo>
                    <a:pt x="15672" y="21600"/>
                  </a:lnTo>
                  <a:lnTo>
                    <a:pt x="393" y="633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66" name="Text Box 19"/>
            <p:cNvSpPr txBox="1">
              <a:spLocks noChangeArrowheads="1"/>
            </p:cNvSpPr>
            <p:nvPr/>
          </p:nvSpPr>
          <p:spPr bwMode="auto">
            <a:xfrm>
              <a:off x="2169" y="1077"/>
              <a:ext cx="7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i="1" dirty="0">
                  <a:sym typeface="Symbol" pitchFamily="18" charset="2"/>
                </a:rPr>
                <a:t>a</a:t>
              </a:r>
              <a:r>
                <a:rPr lang="en-US" altLang="en-US" sz="1400" dirty="0">
                  <a:sym typeface="Symbol" pitchFamily="18" charset="2"/>
                </a:rPr>
                <a:t>/</a:t>
              </a:r>
              <a:r>
                <a:rPr lang="en-US" altLang="en-US" sz="1400" i="1" dirty="0">
                  <a:sym typeface="Symbol" pitchFamily="18" charset="2"/>
                </a:rPr>
                <a:t>a</a:t>
              </a:r>
              <a:r>
                <a:rPr lang="en-US" altLang="en-US" sz="1400" dirty="0">
                  <a:sym typeface="Symbol" pitchFamily="18" charset="2"/>
                </a:rPr>
                <a:t> </a:t>
              </a:r>
              <a:r>
                <a:rPr lang="en-US" altLang="en-US" sz="1400" i="1" dirty="0">
                  <a:sym typeface="Symbol" pitchFamily="18" charset="2"/>
                </a:rPr>
                <a:t>R</a:t>
              </a:r>
              <a:r>
                <a:rPr lang="en-US" altLang="en-US" sz="1400" dirty="0">
                  <a:sym typeface="Symbol" pitchFamily="18" charset="2"/>
                </a:rPr>
                <a:t>, </a:t>
              </a:r>
              <a:r>
                <a:rPr lang="en-US" altLang="en-US" sz="1400" i="1" dirty="0">
                  <a:sym typeface="Symbol" pitchFamily="18" charset="2"/>
                </a:rPr>
                <a:t>b</a:t>
              </a:r>
              <a:r>
                <a:rPr lang="en-US" altLang="en-US" sz="1400" dirty="0">
                  <a:sym typeface="Symbol" pitchFamily="18" charset="2"/>
                </a:rPr>
                <a:t>/</a:t>
              </a:r>
              <a:r>
                <a:rPr lang="en-US" altLang="en-US" sz="1400" i="1" dirty="0">
                  <a:sym typeface="Symbol" pitchFamily="18" charset="2"/>
                </a:rPr>
                <a:t>b R</a:t>
              </a:r>
              <a:r>
                <a:rPr lang="en-US" altLang="en-US" sz="1800" dirty="0">
                  <a:sym typeface="Symbol" pitchFamily="18" charset="2"/>
                </a:rPr>
                <a:t> </a:t>
              </a:r>
            </a:p>
          </p:txBody>
        </p:sp>
        <p:sp>
          <p:nvSpPr>
            <p:cNvPr id="21567" name="Line 21"/>
            <p:cNvSpPr>
              <a:spLocks noChangeShapeType="1"/>
            </p:cNvSpPr>
            <p:nvPr/>
          </p:nvSpPr>
          <p:spPr bwMode="auto">
            <a:xfrm>
              <a:off x="1765" y="1681"/>
              <a:ext cx="0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68" name="Arc 28"/>
            <p:cNvSpPr>
              <a:spLocks/>
            </p:cNvSpPr>
            <p:nvPr/>
          </p:nvSpPr>
          <p:spPr bwMode="auto">
            <a:xfrm rot="614312">
              <a:off x="4025" y="1467"/>
              <a:ext cx="132" cy="135"/>
            </a:xfrm>
            <a:custGeom>
              <a:avLst/>
              <a:gdLst>
                <a:gd name="T0" fmla="*/ 0 w 37272"/>
                <a:gd name="T1" fmla="*/ 0 h 43200"/>
                <a:gd name="T2" fmla="*/ 0 w 37272"/>
                <a:gd name="T3" fmla="*/ 0 h 43200"/>
                <a:gd name="T4" fmla="*/ 0 w 37272"/>
                <a:gd name="T5" fmla="*/ 0 h 43200"/>
                <a:gd name="T6" fmla="*/ 0 60000 65536"/>
                <a:gd name="T7" fmla="*/ 0 60000 65536"/>
                <a:gd name="T8" fmla="*/ 0 60000 65536"/>
                <a:gd name="T9" fmla="*/ 0 w 37272"/>
                <a:gd name="T10" fmla="*/ 0 h 43200"/>
                <a:gd name="T11" fmla="*/ 37272 w 37272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72" h="43200" fill="none" extrusionOk="0">
                  <a:moveTo>
                    <a:pt x="393" y="6330"/>
                  </a:moveTo>
                  <a:cubicBezTo>
                    <a:pt x="4445" y="2277"/>
                    <a:pt x="9941" y="-1"/>
                    <a:pt x="15672" y="0"/>
                  </a:cubicBezTo>
                  <a:cubicBezTo>
                    <a:pt x="27601" y="0"/>
                    <a:pt x="37272" y="9670"/>
                    <a:pt x="37272" y="21600"/>
                  </a:cubicBezTo>
                  <a:cubicBezTo>
                    <a:pt x="37272" y="33529"/>
                    <a:pt x="27601" y="43200"/>
                    <a:pt x="15672" y="43200"/>
                  </a:cubicBezTo>
                  <a:cubicBezTo>
                    <a:pt x="9745" y="43200"/>
                    <a:pt x="4078" y="40764"/>
                    <a:pt x="-1" y="36464"/>
                  </a:cubicBezTo>
                </a:path>
                <a:path w="37272" h="43200" stroke="0" extrusionOk="0">
                  <a:moveTo>
                    <a:pt x="393" y="6330"/>
                  </a:moveTo>
                  <a:cubicBezTo>
                    <a:pt x="4445" y="2277"/>
                    <a:pt x="9941" y="-1"/>
                    <a:pt x="15672" y="0"/>
                  </a:cubicBezTo>
                  <a:cubicBezTo>
                    <a:pt x="27601" y="0"/>
                    <a:pt x="37272" y="9670"/>
                    <a:pt x="37272" y="21600"/>
                  </a:cubicBezTo>
                  <a:cubicBezTo>
                    <a:pt x="37272" y="33529"/>
                    <a:pt x="27601" y="43200"/>
                    <a:pt x="15672" y="43200"/>
                  </a:cubicBezTo>
                  <a:cubicBezTo>
                    <a:pt x="9745" y="43200"/>
                    <a:pt x="4078" y="40764"/>
                    <a:pt x="-1" y="36464"/>
                  </a:cubicBezTo>
                  <a:lnTo>
                    <a:pt x="15672" y="21600"/>
                  </a:lnTo>
                  <a:lnTo>
                    <a:pt x="393" y="633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69" name="Line 29"/>
            <p:cNvSpPr>
              <a:spLocks noChangeShapeType="1"/>
            </p:cNvSpPr>
            <p:nvPr/>
          </p:nvSpPr>
          <p:spPr bwMode="auto">
            <a:xfrm>
              <a:off x="1757" y="1043"/>
              <a:ext cx="1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70" name="Text Box 34"/>
            <p:cNvSpPr txBox="1">
              <a:spLocks noChangeArrowheads="1"/>
            </p:cNvSpPr>
            <p:nvPr/>
          </p:nvSpPr>
          <p:spPr bwMode="auto">
            <a:xfrm>
              <a:off x="1647" y="1431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800" i="1" dirty="0">
                  <a:latin typeface="Times New Roman" pitchFamily="18" charset="0"/>
                  <a:sym typeface="Symbol" pitchFamily="18" charset="2"/>
                </a:rPr>
                <a:t>q</a:t>
              </a:r>
              <a:r>
                <a:rPr kumimoji="0" lang="en-US" altLang="en-US" sz="1800" baseline="-25000" dirty="0">
                  <a:latin typeface="Times New Roman" pitchFamily="18" charset="0"/>
                  <a:sym typeface="Symbol" pitchFamily="18" charset="2"/>
                </a:rPr>
                <a:t>1</a:t>
              </a:r>
            </a:p>
          </p:txBody>
        </p:sp>
        <p:sp>
          <p:nvSpPr>
            <p:cNvPr id="21571" name="Oval 35"/>
            <p:cNvSpPr>
              <a:spLocks noChangeArrowheads="1"/>
            </p:cNvSpPr>
            <p:nvPr/>
          </p:nvSpPr>
          <p:spPr bwMode="auto">
            <a:xfrm>
              <a:off x="1647" y="1467"/>
              <a:ext cx="224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/>
            </a:p>
          </p:txBody>
        </p:sp>
        <p:sp>
          <p:nvSpPr>
            <p:cNvPr id="21572" name="Line 36"/>
            <p:cNvSpPr>
              <a:spLocks noChangeShapeType="1"/>
            </p:cNvSpPr>
            <p:nvPr/>
          </p:nvSpPr>
          <p:spPr bwMode="auto">
            <a:xfrm flipV="1">
              <a:off x="1865" y="1563"/>
              <a:ext cx="513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73" name="Text Box 37"/>
            <p:cNvSpPr txBox="1">
              <a:spLocks noChangeArrowheads="1"/>
            </p:cNvSpPr>
            <p:nvPr/>
          </p:nvSpPr>
          <p:spPr bwMode="auto">
            <a:xfrm>
              <a:off x="1933" y="1378"/>
              <a:ext cx="4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i="1" dirty="0">
                  <a:sym typeface="Symbol" pitchFamily="18" charset="2"/>
                </a:rPr>
                <a:t>a</a:t>
              </a:r>
              <a:r>
                <a:rPr lang="en-US" altLang="en-US" sz="1400" dirty="0">
                  <a:sym typeface="Symbol" pitchFamily="18" charset="2"/>
                </a:rPr>
                <a:t>/</a:t>
              </a:r>
              <a:r>
                <a:rPr lang="en-US" altLang="en-US" sz="1400" i="1" dirty="0">
                  <a:sym typeface="Symbol" pitchFamily="18" charset="2"/>
                </a:rPr>
                <a:t>B</a:t>
              </a:r>
              <a:r>
                <a:rPr lang="en-US" altLang="en-US" sz="1400" dirty="0">
                  <a:sym typeface="Symbol" pitchFamily="18" charset="2"/>
                </a:rPr>
                <a:t> </a:t>
              </a:r>
              <a:r>
                <a:rPr lang="en-US" altLang="en-US" sz="1400" i="1" dirty="0">
                  <a:sym typeface="Symbol" pitchFamily="18" charset="2"/>
                </a:rPr>
                <a:t>R</a:t>
              </a:r>
              <a:endParaRPr kumimoji="0" lang="en-US" altLang="en-US" sz="1400" i="1" baseline="-25000" dirty="0"/>
            </a:p>
          </p:txBody>
        </p:sp>
        <p:sp>
          <p:nvSpPr>
            <p:cNvPr id="21574" name="Text Box 38"/>
            <p:cNvSpPr txBox="1">
              <a:spLocks noChangeArrowheads="1"/>
            </p:cNvSpPr>
            <p:nvPr/>
          </p:nvSpPr>
          <p:spPr bwMode="auto">
            <a:xfrm>
              <a:off x="2370" y="1410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800" i="1" dirty="0">
                  <a:latin typeface="Times New Roman" pitchFamily="18" charset="0"/>
                  <a:sym typeface="Symbol" pitchFamily="18" charset="2"/>
                </a:rPr>
                <a:t>q</a:t>
              </a:r>
              <a:r>
                <a:rPr kumimoji="0" lang="en-US" altLang="en-US" sz="1800" baseline="-25000" dirty="0">
                  <a:latin typeface="Times New Roman" pitchFamily="18" charset="0"/>
                  <a:sym typeface="Symbol" pitchFamily="18" charset="2"/>
                </a:rPr>
                <a:t>2</a:t>
              </a:r>
            </a:p>
          </p:txBody>
        </p:sp>
        <p:sp>
          <p:nvSpPr>
            <p:cNvPr id="21575" name="Oval 39"/>
            <p:cNvSpPr>
              <a:spLocks noChangeArrowheads="1"/>
            </p:cNvSpPr>
            <p:nvPr/>
          </p:nvSpPr>
          <p:spPr bwMode="auto">
            <a:xfrm>
              <a:off x="2370" y="1446"/>
              <a:ext cx="224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/>
            </a:p>
          </p:txBody>
        </p:sp>
        <p:sp>
          <p:nvSpPr>
            <p:cNvPr id="21576" name="Line 40"/>
            <p:cNvSpPr>
              <a:spLocks noChangeShapeType="1"/>
            </p:cNvSpPr>
            <p:nvPr/>
          </p:nvSpPr>
          <p:spPr bwMode="auto">
            <a:xfrm flipV="1">
              <a:off x="2589" y="1541"/>
              <a:ext cx="513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77" name="Text Box 41"/>
            <p:cNvSpPr txBox="1">
              <a:spLocks noChangeArrowheads="1"/>
            </p:cNvSpPr>
            <p:nvPr/>
          </p:nvSpPr>
          <p:spPr bwMode="auto">
            <a:xfrm>
              <a:off x="2647" y="1362"/>
              <a:ext cx="4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i="1" dirty="0">
                  <a:sym typeface="Symbol" pitchFamily="18" charset="2"/>
                </a:rPr>
                <a:t>B</a:t>
              </a:r>
              <a:r>
                <a:rPr lang="en-US" altLang="en-US" sz="1400" dirty="0">
                  <a:sym typeface="Symbol" pitchFamily="18" charset="2"/>
                </a:rPr>
                <a:t>/</a:t>
              </a:r>
              <a:r>
                <a:rPr lang="en-US" altLang="en-US" sz="1400" i="1" dirty="0">
                  <a:sym typeface="Symbol" pitchFamily="18" charset="2"/>
                </a:rPr>
                <a:t>B</a:t>
              </a:r>
              <a:r>
                <a:rPr lang="en-US" altLang="en-US" sz="1400" dirty="0">
                  <a:sym typeface="Symbol" pitchFamily="18" charset="2"/>
                </a:rPr>
                <a:t> </a:t>
              </a:r>
              <a:r>
                <a:rPr lang="en-US" altLang="en-US" sz="1400" i="1" dirty="0">
                  <a:sym typeface="Symbol" pitchFamily="18" charset="2"/>
                </a:rPr>
                <a:t>L</a:t>
              </a:r>
              <a:endParaRPr kumimoji="0" lang="en-US" altLang="en-US" sz="1400" i="1" baseline="-25000" dirty="0"/>
            </a:p>
          </p:txBody>
        </p:sp>
        <p:sp>
          <p:nvSpPr>
            <p:cNvPr id="21578" name="Text Box 42"/>
            <p:cNvSpPr txBox="1">
              <a:spLocks noChangeArrowheads="1"/>
            </p:cNvSpPr>
            <p:nvPr/>
          </p:nvSpPr>
          <p:spPr bwMode="auto">
            <a:xfrm>
              <a:off x="3094" y="1388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800" i="1" dirty="0">
                  <a:latin typeface="Times New Roman" pitchFamily="18" charset="0"/>
                  <a:sym typeface="Symbol" pitchFamily="18" charset="2"/>
                </a:rPr>
                <a:t>q</a:t>
              </a:r>
              <a:r>
                <a:rPr kumimoji="0" lang="en-US" altLang="en-US" sz="1800" baseline="-25000" dirty="0">
                  <a:latin typeface="Times New Roman" pitchFamily="18" charset="0"/>
                  <a:sym typeface="Symbol" pitchFamily="18" charset="2"/>
                </a:rPr>
                <a:t>3</a:t>
              </a:r>
            </a:p>
          </p:txBody>
        </p:sp>
        <p:sp>
          <p:nvSpPr>
            <p:cNvPr id="21579" name="Oval 43"/>
            <p:cNvSpPr>
              <a:spLocks noChangeArrowheads="1"/>
            </p:cNvSpPr>
            <p:nvPr/>
          </p:nvSpPr>
          <p:spPr bwMode="auto">
            <a:xfrm>
              <a:off x="3094" y="1424"/>
              <a:ext cx="224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/>
            </a:p>
          </p:txBody>
        </p:sp>
        <p:sp>
          <p:nvSpPr>
            <p:cNvPr id="21580" name="Line 44"/>
            <p:cNvSpPr>
              <a:spLocks noChangeShapeType="1"/>
            </p:cNvSpPr>
            <p:nvPr/>
          </p:nvSpPr>
          <p:spPr bwMode="auto">
            <a:xfrm flipV="1">
              <a:off x="3313" y="1519"/>
              <a:ext cx="513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81" name="Text Box 45"/>
            <p:cNvSpPr txBox="1">
              <a:spLocks noChangeArrowheads="1"/>
            </p:cNvSpPr>
            <p:nvPr/>
          </p:nvSpPr>
          <p:spPr bwMode="auto">
            <a:xfrm>
              <a:off x="3371" y="1340"/>
              <a:ext cx="4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i="1" dirty="0">
                  <a:sym typeface="Symbol" pitchFamily="18" charset="2"/>
                </a:rPr>
                <a:t>b</a:t>
              </a:r>
              <a:r>
                <a:rPr lang="en-US" altLang="en-US" sz="1400" dirty="0">
                  <a:sym typeface="Symbol" pitchFamily="18" charset="2"/>
                </a:rPr>
                <a:t>/</a:t>
              </a:r>
              <a:r>
                <a:rPr lang="en-US" altLang="en-US" sz="1400" i="1" dirty="0">
                  <a:sym typeface="Symbol" pitchFamily="18" charset="2"/>
                </a:rPr>
                <a:t>B</a:t>
              </a:r>
              <a:r>
                <a:rPr lang="en-US" altLang="en-US" sz="1400" dirty="0">
                  <a:sym typeface="Symbol" pitchFamily="18" charset="2"/>
                </a:rPr>
                <a:t> </a:t>
              </a:r>
              <a:r>
                <a:rPr lang="en-US" altLang="en-US" sz="1400" i="1" dirty="0">
                  <a:sym typeface="Symbol" pitchFamily="18" charset="2"/>
                </a:rPr>
                <a:t>L</a:t>
              </a:r>
              <a:endParaRPr kumimoji="0" lang="en-US" altLang="en-US" sz="1400" i="1" baseline="-25000" dirty="0"/>
            </a:p>
          </p:txBody>
        </p:sp>
        <p:sp>
          <p:nvSpPr>
            <p:cNvPr id="21582" name="Text Box 46"/>
            <p:cNvSpPr txBox="1">
              <a:spLocks noChangeArrowheads="1"/>
            </p:cNvSpPr>
            <p:nvPr/>
          </p:nvSpPr>
          <p:spPr bwMode="auto">
            <a:xfrm>
              <a:off x="3818" y="1366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800" i="1" dirty="0">
                  <a:latin typeface="Times New Roman" pitchFamily="18" charset="0"/>
                  <a:sym typeface="Symbol" pitchFamily="18" charset="2"/>
                </a:rPr>
                <a:t>q</a:t>
              </a:r>
              <a:r>
                <a:rPr kumimoji="0" lang="en-US" altLang="en-US" sz="1800" baseline="-25000" dirty="0">
                  <a:latin typeface="Times New Roman" pitchFamily="18" charset="0"/>
                  <a:sym typeface="Symbol" pitchFamily="18" charset="2"/>
                </a:rPr>
                <a:t>4</a:t>
              </a:r>
            </a:p>
          </p:txBody>
        </p:sp>
        <p:sp>
          <p:nvSpPr>
            <p:cNvPr id="21583" name="Oval 47"/>
            <p:cNvSpPr>
              <a:spLocks noChangeArrowheads="1"/>
            </p:cNvSpPr>
            <p:nvPr/>
          </p:nvSpPr>
          <p:spPr bwMode="auto">
            <a:xfrm>
              <a:off x="3818" y="1402"/>
              <a:ext cx="224" cy="2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/>
            </a:p>
          </p:txBody>
        </p:sp>
        <p:sp>
          <p:nvSpPr>
            <p:cNvPr id="21584" name="Text Box 48"/>
            <p:cNvSpPr txBox="1">
              <a:spLocks noChangeArrowheads="1"/>
            </p:cNvSpPr>
            <p:nvPr/>
          </p:nvSpPr>
          <p:spPr bwMode="auto">
            <a:xfrm>
              <a:off x="4182" y="1359"/>
              <a:ext cx="7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i="1" dirty="0">
                  <a:sym typeface="Symbol" pitchFamily="18" charset="2"/>
                </a:rPr>
                <a:t>a</a:t>
              </a:r>
              <a:r>
                <a:rPr lang="en-US" altLang="en-US" sz="1400" dirty="0">
                  <a:sym typeface="Symbol" pitchFamily="18" charset="2"/>
                </a:rPr>
                <a:t>/</a:t>
              </a:r>
              <a:r>
                <a:rPr lang="en-US" altLang="en-US" sz="1400" i="1" dirty="0">
                  <a:sym typeface="Symbol" pitchFamily="18" charset="2"/>
                </a:rPr>
                <a:t>a</a:t>
              </a:r>
              <a:r>
                <a:rPr lang="en-US" altLang="en-US" sz="1400" dirty="0">
                  <a:sym typeface="Symbol" pitchFamily="18" charset="2"/>
                </a:rPr>
                <a:t> </a:t>
              </a:r>
              <a:r>
                <a:rPr lang="en-US" altLang="en-US" sz="1400" i="1" dirty="0">
                  <a:sym typeface="Symbol" pitchFamily="18" charset="2"/>
                </a:rPr>
                <a:t>L</a:t>
              </a:r>
              <a:r>
                <a:rPr lang="en-US" altLang="en-US" sz="1400" dirty="0">
                  <a:sym typeface="Symbol" pitchFamily="18" charset="2"/>
                </a:rPr>
                <a:t>, </a:t>
              </a:r>
              <a:r>
                <a:rPr lang="en-US" altLang="en-US" sz="1400" i="1" dirty="0">
                  <a:sym typeface="Symbol" pitchFamily="18" charset="2"/>
                </a:rPr>
                <a:t>b</a:t>
              </a:r>
              <a:r>
                <a:rPr lang="en-US" altLang="en-US" sz="1400" dirty="0">
                  <a:sym typeface="Symbol" pitchFamily="18" charset="2"/>
                </a:rPr>
                <a:t>/</a:t>
              </a:r>
              <a:r>
                <a:rPr lang="en-US" altLang="en-US" sz="1400" i="1" dirty="0">
                  <a:sym typeface="Symbol" pitchFamily="18" charset="2"/>
                </a:rPr>
                <a:t>b L</a:t>
              </a:r>
              <a:r>
                <a:rPr lang="en-US" altLang="en-US" sz="1800" dirty="0">
                  <a:sym typeface="Symbol" pitchFamily="18" charset="2"/>
                </a:rPr>
                <a:t> </a:t>
              </a:r>
            </a:p>
          </p:txBody>
        </p:sp>
        <p:sp>
          <p:nvSpPr>
            <p:cNvPr id="21585" name="Line 49"/>
            <p:cNvSpPr>
              <a:spLocks noChangeShapeType="1"/>
            </p:cNvSpPr>
            <p:nvPr/>
          </p:nvSpPr>
          <p:spPr bwMode="auto">
            <a:xfrm flipV="1">
              <a:off x="1757" y="1027"/>
              <a:ext cx="2175" cy="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86" name="Line 50"/>
            <p:cNvSpPr>
              <a:spLocks noChangeShapeType="1"/>
            </p:cNvSpPr>
            <p:nvPr/>
          </p:nvSpPr>
          <p:spPr bwMode="auto">
            <a:xfrm flipH="1">
              <a:off x="3925" y="1023"/>
              <a:ext cx="6" cy="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87" name="Text Box 51"/>
            <p:cNvSpPr txBox="1">
              <a:spLocks noChangeArrowheads="1"/>
            </p:cNvSpPr>
            <p:nvPr/>
          </p:nvSpPr>
          <p:spPr bwMode="auto">
            <a:xfrm>
              <a:off x="2638" y="851"/>
              <a:ext cx="4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i="1" dirty="0">
                  <a:sym typeface="Symbol" pitchFamily="18" charset="2"/>
                </a:rPr>
                <a:t>B</a:t>
              </a:r>
              <a:r>
                <a:rPr lang="en-US" altLang="en-US" sz="1400" dirty="0">
                  <a:sym typeface="Symbol" pitchFamily="18" charset="2"/>
                </a:rPr>
                <a:t>/</a:t>
              </a:r>
              <a:r>
                <a:rPr lang="en-US" altLang="en-US" sz="1400" i="1" dirty="0">
                  <a:sym typeface="Symbol" pitchFamily="18" charset="2"/>
                </a:rPr>
                <a:t>B</a:t>
              </a:r>
              <a:r>
                <a:rPr lang="en-US" altLang="en-US" sz="1400" dirty="0">
                  <a:sym typeface="Symbol" pitchFamily="18" charset="2"/>
                </a:rPr>
                <a:t> </a:t>
              </a:r>
              <a:r>
                <a:rPr lang="en-US" altLang="en-US" sz="1400" i="1" dirty="0">
                  <a:sym typeface="Symbol" pitchFamily="18" charset="2"/>
                </a:rPr>
                <a:t>R</a:t>
              </a:r>
              <a:endParaRPr kumimoji="0" lang="en-US" altLang="en-US" sz="1400" i="1" baseline="-25000" dirty="0"/>
            </a:p>
          </p:txBody>
        </p:sp>
        <p:sp>
          <p:nvSpPr>
            <p:cNvPr id="21588" name="Text Box 52"/>
            <p:cNvSpPr txBox="1">
              <a:spLocks noChangeArrowheads="1"/>
            </p:cNvSpPr>
            <p:nvPr/>
          </p:nvSpPr>
          <p:spPr bwMode="auto">
            <a:xfrm>
              <a:off x="1822" y="1743"/>
              <a:ext cx="4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i="1" dirty="0">
                  <a:sym typeface="Symbol" pitchFamily="18" charset="2"/>
                </a:rPr>
                <a:t>B</a:t>
              </a:r>
              <a:r>
                <a:rPr lang="en-US" altLang="en-US" sz="1400" dirty="0">
                  <a:sym typeface="Symbol" pitchFamily="18" charset="2"/>
                </a:rPr>
                <a:t>/</a:t>
              </a:r>
              <a:r>
                <a:rPr lang="en-US" altLang="en-US" sz="1400" i="1" dirty="0">
                  <a:sym typeface="Symbol" pitchFamily="18" charset="2"/>
                </a:rPr>
                <a:t>B</a:t>
              </a:r>
              <a:r>
                <a:rPr lang="en-US" altLang="en-US" sz="1400" dirty="0">
                  <a:sym typeface="Symbol" pitchFamily="18" charset="2"/>
                </a:rPr>
                <a:t> </a:t>
              </a:r>
              <a:r>
                <a:rPr lang="en-US" altLang="en-US" sz="1400" i="1" dirty="0">
                  <a:sym typeface="Symbol" pitchFamily="18" charset="2"/>
                </a:rPr>
                <a:t>L</a:t>
              </a:r>
              <a:endParaRPr kumimoji="0" lang="en-US" altLang="en-US" sz="1400" i="1" baseline="-25000" dirty="0"/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4414838" y="3711575"/>
            <a:ext cx="1903412" cy="2106613"/>
            <a:chOff x="591" y="2667"/>
            <a:chExt cx="1199" cy="1327"/>
          </a:xfrm>
        </p:grpSpPr>
        <p:sp>
          <p:nvSpPr>
            <p:cNvPr id="21552" name="Text Box 53"/>
            <p:cNvSpPr txBox="1">
              <a:spLocks noChangeArrowheads="1"/>
            </p:cNvSpPr>
            <p:nvPr/>
          </p:nvSpPr>
          <p:spPr bwMode="auto">
            <a:xfrm>
              <a:off x="607" y="2667"/>
              <a:ext cx="1183" cy="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/>
                <a:t>   </a:t>
              </a:r>
              <a:r>
                <a:rPr lang="en-US" altLang="en-US" sz="2000" dirty="0"/>
                <a:t>       </a:t>
              </a:r>
              <a:r>
                <a:rPr lang="en-US" altLang="en-US" sz="2000" i="1" dirty="0"/>
                <a:t> </a:t>
              </a:r>
              <a:endParaRPr lang="en-US" altLang="en-US" sz="2000" dirty="0"/>
            </a:p>
            <a:p>
              <a:pPr>
                <a:spcBef>
                  <a:spcPct val="2500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            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            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          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  </a:t>
              </a:r>
            </a:p>
          </p:txBody>
        </p:sp>
        <p:sp>
          <p:nvSpPr>
            <p:cNvPr id="21553" name="Line 54"/>
            <p:cNvSpPr>
              <a:spLocks noChangeShapeType="1"/>
            </p:cNvSpPr>
            <p:nvPr/>
          </p:nvSpPr>
          <p:spPr bwMode="auto">
            <a:xfrm>
              <a:off x="610" y="2908"/>
              <a:ext cx="1051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54" name="Line 55"/>
            <p:cNvSpPr>
              <a:spLocks noChangeShapeType="1"/>
            </p:cNvSpPr>
            <p:nvPr/>
          </p:nvSpPr>
          <p:spPr bwMode="auto">
            <a:xfrm flipH="1">
              <a:off x="992" y="2694"/>
              <a:ext cx="11" cy="12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55" name="Line 56"/>
            <p:cNvSpPr>
              <a:spLocks noChangeShapeType="1"/>
            </p:cNvSpPr>
            <p:nvPr/>
          </p:nvSpPr>
          <p:spPr bwMode="auto">
            <a:xfrm flipH="1">
              <a:off x="1653" y="2691"/>
              <a:ext cx="11" cy="12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56" name="Line 57"/>
            <p:cNvSpPr>
              <a:spLocks noChangeShapeType="1"/>
            </p:cNvSpPr>
            <p:nvPr/>
          </p:nvSpPr>
          <p:spPr bwMode="auto">
            <a:xfrm flipH="1">
              <a:off x="592" y="2688"/>
              <a:ext cx="23" cy="1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57" name="Line 58"/>
            <p:cNvSpPr>
              <a:spLocks noChangeShapeType="1"/>
            </p:cNvSpPr>
            <p:nvPr/>
          </p:nvSpPr>
          <p:spPr bwMode="auto">
            <a:xfrm>
              <a:off x="616" y="2691"/>
              <a:ext cx="1057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58" name="Line 59"/>
            <p:cNvSpPr>
              <a:spLocks noChangeShapeType="1"/>
            </p:cNvSpPr>
            <p:nvPr/>
          </p:nvSpPr>
          <p:spPr bwMode="auto">
            <a:xfrm>
              <a:off x="591" y="3989"/>
              <a:ext cx="1068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7646" name="Text Box 62"/>
          <p:cNvSpPr txBox="1">
            <a:spLocks noChangeArrowheads="1"/>
          </p:cNvSpPr>
          <p:nvPr/>
        </p:nvSpPr>
        <p:spPr bwMode="auto">
          <a:xfrm>
            <a:off x="5149850" y="5969000"/>
            <a:ext cx="24945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/>
              <a:t>tc</a:t>
            </a:r>
            <a:r>
              <a:rPr lang="en-US" altLang="en-US" sz="2000" i="1" baseline="-25000" dirty="0"/>
              <a:t>M</a:t>
            </a:r>
            <a:r>
              <a:rPr lang="en-US" altLang="en-US" sz="2000" dirty="0"/>
              <a:t>(</a:t>
            </a:r>
            <a:r>
              <a:rPr lang="en-US" altLang="en-US" sz="2000" i="1" dirty="0"/>
              <a:t>n</a:t>
            </a:r>
            <a:r>
              <a:rPr lang="en-US" altLang="en-US" sz="2000" dirty="0"/>
              <a:t>) = 2</a:t>
            </a:r>
            <a:r>
              <a:rPr lang="en-US" altLang="en-US" sz="2000" i="1" dirty="0"/>
              <a:t>n</a:t>
            </a:r>
            <a:r>
              <a:rPr lang="en-US" altLang="en-US" sz="2000" baseline="30000" dirty="0"/>
              <a:t>2 </a:t>
            </a:r>
            <a:r>
              <a:rPr lang="en-US" altLang="en-US" sz="2000" dirty="0"/>
              <a:t>+ 3n + </a:t>
            </a:r>
            <a:r>
              <a:rPr lang="en-US" altLang="en-US" sz="2000" dirty="0" smtClean="0"/>
              <a:t>2</a:t>
            </a:r>
            <a:endParaRPr lang="en-US" altLang="en-US" sz="2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          </a:t>
            </a:r>
            <a:r>
              <a:rPr lang="en-US" altLang="en-US" sz="2000" b="1" dirty="0">
                <a:sym typeface="Symbol" pitchFamily="18" charset="2"/>
              </a:rPr>
              <a:t> </a:t>
            </a:r>
            <a:r>
              <a:rPr lang="en-US" altLang="en-US" sz="2000" dirty="0">
                <a:sym typeface="Symbol" pitchFamily="18" charset="2"/>
              </a:rPr>
              <a:t>O(</a:t>
            </a:r>
            <a:r>
              <a:rPr lang="en-US" altLang="en-US" sz="2000" i="1" dirty="0"/>
              <a:t>n</a:t>
            </a:r>
            <a:r>
              <a:rPr lang="en-US" altLang="en-US" sz="2000" baseline="30000" dirty="0"/>
              <a:t>2</a:t>
            </a:r>
            <a:r>
              <a:rPr lang="en-US" altLang="en-US" sz="2000" dirty="0">
                <a:sym typeface="Symbol" pitchFamily="18" charset="2"/>
              </a:rPr>
              <a:t>)</a:t>
            </a:r>
          </a:p>
        </p:txBody>
      </p: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709613" y="3976688"/>
            <a:ext cx="582612" cy="1339850"/>
            <a:chOff x="2391" y="2220"/>
            <a:chExt cx="367" cy="844"/>
          </a:xfrm>
        </p:grpSpPr>
        <p:sp>
          <p:nvSpPr>
            <p:cNvPr id="21549" name="Text Box 63"/>
            <p:cNvSpPr txBox="1">
              <a:spLocks noChangeArrowheads="1"/>
            </p:cNvSpPr>
            <p:nvPr/>
          </p:nvSpPr>
          <p:spPr bwMode="auto">
            <a:xfrm>
              <a:off x="2391" y="2220"/>
              <a:ext cx="367" cy="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 dirty="0"/>
                <a:t>BB</a:t>
              </a:r>
            </a:p>
            <a:p>
              <a:pPr>
                <a:spcBef>
                  <a:spcPct val="55000"/>
                </a:spcBef>
                <a:buClrTx/>
                <a:buSzTx/>
                <a:buFontTx/>
                <a:buNone/>
              </a:pPr>
              <a:r>
                <a:rPr lang="en-US" altLang="en-US" sz="1600" i="1" dirty="0"/>
                <a:t>q</a:t>
              </a:r>
              <a:r>
                <a:rPr lang="en-US" altLang="en-US" sz="1600" baseline="-25000" dirty="0"/>
                <a:t>0</a:t>
              </a:r>
              <a:r>
                <a:rPr lang="en-US" altLang="en-US" sz="1600" i="1" dirty="0"/>
                <a:t>q</a:t>
              </a:r>
              <a:r>
                <a:rPr lang="en-US" altLang="en-US" sz="1600" baseline="-25000" dirty="0"/>
                <a:t>1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1" dirty="0"/>
                <a:t>q</a:t>
              </a:r>
              <a:r>
                <a:rPr lang="en-US" altLang="en-US" sz="1600" i="1" baseline="-25000" dirty="0"/>
                <a:t>f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 i="1" baseline="-25000" dirty="0"/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 dirty="0"/>
                <a:t>n</a:t>
              </a:r>
              <a:r>
                <a:rPr lang="en-US" altLang="en-US" sz="1400" dirty="0"/>
                <a:t> = 0</a:t>
              </a:r>
              <a:endParaRPr lang="en-US" altLang="en-US" sz="1400" i="1" dirty="0"/>
            </a:p>
          </p:txBody>
        </p:sp>
        <p:sp>
          <p:nvSpPr>
            <p:cNvPr id="21550" name="Line 64"/>
            <p:cNvSpPr>
              <a:spLocks noChangeShapeType="1"/>
            </p:cNvSpPr>
            <p:nvPr/>
          </p:nvSpPr>
          <p:spPr bwMode="auto">
            <a:xfrm flipH="1" flipV="1">
              <a:off x="2590" y="2399"/>
              <a:ext cx="5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51" name="Line 65"/>
            <p:cNvSpPr>
              <a:spLocks noChangeShapeType="1"/>
            </p:cNvSpPr>
            <p:nvPr/>
          </p:nvSpPr>
          <p:spPr bwMode="auto">
            <a:xfrm flipH="1" flipV="1">
              <a:off x="2490" y="2411"/>
              <a:ext cx="5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1617663" y="3963988"/>
            <a:ext cx="831850" cy="1524000"/>
            <a:chOff x="3023" y="2212"/>
            <a:chExt cx="524" cy="960"/>
          </a:xfrm>
        </p:grpSpPr>
        <p:sp>
          <p:nvSpPr>
            <p:cNvPr id="21544" name="Text Box 66"/>
            <p:cNvSpPr txBox="1">
              <a:spLocks noChangeArrowheads="1"/>
            </p:cNvSpPr>
            <p:nvPr/>
          </p:nvSpPr>
          <p:spPr bwMode="auto">
            <a:xfrm>
              <a:off x="3023" y="2212"/>
              <a:ext cx="524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 dirty="0"/>
                <a:t>BabB</a:t>
              </a:r>
            </a:p>
            <a:p>
              <a:pPr>
                <a:spcBef>
                  <a:spcPct val="80000"/>
                </a:spcBef>
                <a:buClrTx/>
                <a:buSzTx/>
                <a:buFontTx/>
                <a:buNone/>
              </a:pPr>
              <a:r>
                <a:rPr lang="en-US" altLang="en-US" sz="1400" i="1" dirty="0"/>
                <a:t>q</a:t>
              </a:r>
              <a:r>
                <a:rPr lang="en-US" altLang="en-US" sz="1400" baseline="-25000" dirty="0"/>
                <a:t>0</a:t>
              </a:r>
              <a:r>
                <a:rPr lang="en-US" altLang="en-US" sz="1400" i="1" dirty="0"/>
                <a:t>q</a:t>
              </a:r>
              <a:r>
                <a:rPr lang="en-US" altLang="en-US" sz="1400" baseline="-25000" dirty="0"/>
                <a:t>1</a:t>
              </a:r>
              <a:r>
                <a:rPr lang="en-US" altLang="en-US" sz="1400" i="1" dirty="0"/>
                <a:t>q</a:t>
              </a:r>
              <a:r>
                <a:rPr lang="en-US" altLang="en-US" sz="1400" baseline="-25000" dirty="0"/>
                <a:t>2</a:t>
              </a:r>
              <a:r>
                <a:rPr lang="en-US" altLang="en-US" sz="1400" i="1" dirty="0"/>
                <a:t>q</a:t>
              </a:r>
              <a:r>
                <a:rPr lang="en-US" altLang="en-US" sz="1400" baseline="-25000" dirty="0"/>
                <a:t>2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 dirty="0"/>
                <a:t>   q</a:t>
              </a:r>
              <a:r>
                <a:rPr lang="en-US" altLang="en-US" sz="1400" baseline="-25000" dirty="0"/>
                <a:t>4</a:t>
              </a:r>
              <a:r>
                <a:rPr lang="en-US" altLang="en-US" sz="1400" i="1" dirty="0"/>
                <a:t>q</a:t>
              </a:r>
              <a:r>
                <a:rPr lang="en-US" altLang="en-US" sz="1400" i="1" baseline="-25000" dirty="0"/>
                <a:t>3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 dirty="0"/>
                <a:t>   q</a:t>
              </a:r>
              <a:r>
                <a:rPr lang="en-US" altLang="en-US" sz="1400" i="1" baseline="-25000" dirty="0"/>
                <a:t>f</a:t>
              </a:r>
              <a:r>
                <a:rPr lang="en-US" altLang="en-US" sz="1400" i="1" dirty="0"/>
                <a:t>q</a:t>
              </a:r>
              <a:r>
                <a:rPr lang="en-US" altLang="en-US" sz="1400" i="1" baseline="-25000" dirty="0"/>
                <a:t>1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 i="1" baseline="-25000" dirty="0"/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 dirty="0"/>
                <a:t>  n</a:t>
              </a:r>
              <a:r>
                <a:rPr lang="en-US" altLang="en-US" sz="1400" dirty="0"/>
                <a:t> = 1</a:t>
              </a:r>
            </a:p>
          </p:txBody>
        </p:sp>
        <p:sp>
          <p:nvSpPr>
            <p:cNvPr id="21545" name="Line 67"/>
            <p:cNvSpPr>
              <a:spLocks noChangeShapeType="1"/>
            </p:cNvSpPr>
            <p:nvPr/>
          </p:nvSpPr>
          <p:spPr bwMode="auto">
            <a:xfrm flipH="1" flipV="1">
              <a:off x="3211" y="2408"/>
              <a:ext cx="5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6" name="Line 68"/>
            <p:cNvSpPr>
              <a:spLocks noChangeShapeType="1"/>
            </p:cNvSpPr>
            <p:nvPr/>
          </p:nvSpPr>
          <p:spPr bwMode="auto">
            <a:xfrm flipH="1" flipV="1">
              <a:off x="3122" y="2403"/>
              <a:ext cx="5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7" name="Line 69"/>
            <p:cNvSpPr>
              <a:spLocks noChangeShapeType="1"/>
            </p:cNvSpPr>
            <p:nvPr/>
          </p:nvSpPr>
          <p:spPr bwMode="auto">
            <a:xfrm flipH="1" flipV="1">
              <a:off x="3302" y="2404"/>
              <a:ext cx="5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8" name="Line 70"/>
            <p:cNvSpPr>
              <a:spLocks noChangeShapeType="1"/>
            </p:cNvSpPr>
            <p:nvPr/>
          </p:nvSpPr>
          <p:spPr bwMode="auto">
            <a:xfrm flipH="1" flipV="1">
              <a:off x="3387" y="2400"/>
              <a:ext cx="5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2798763" y="3946525"/>
            <a:ext cx="1117600" cy="1897063"/>
            <a:chOff x="3857" y="2201"/>
            <a:chExt cx="704" cy="1195"/>
          </a:xfrm>
        </p:grpSpPr>
        <p:sp>
          <p:nvSpPr>
            <p:cNvPr id="21537" name="Text Box 71"/>
            <p:cNvSpPr txBox="1">
              <a:spLocks noChangeArrowheads="1"/>
            </p:cNvSpPr>
            <p:nvPr/>
          </p:nvSpPr>
          <p:spPr bwMode="auto">
            <a:xfrm>
              <a:off x="3857" y="2201"/>
              <a:ext cx="704" cy="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/>
                <a:t>BaabbB</a:t>
              </a:r>
            </a:p>
            <a:p>
              <a:pPr>
                <a:spcBef>
                  <a:spcPct val="80000"/>
                </a:spcBef>
                <a:buClrTx/>
                <a:buSzTx/>
                <a:buFontTx/>
                <a:buNone/>
              </a:pPr>
              <a:r>
                <a:rPr lang="en-US" altLang="en-US" sz="1300" i="1" dirty="0"/>
                <a:t>q</a:t>
              </a:r>
              <a:r>
                <a:rPr lang="en-US" altLang="en-US" sz="1300" baseline="-25000" dirty="0"/>
                <a:t>0</a:t>
              </a:r>
              <a:r>
                <a:rPr lang="en-US" altLang="en-US" sz="1300" i="1" dirty="0"/>
                <a:t>q</a:t>
              </a:r>
              <a:r>
                <a:rPr lang="en-US" altLang="en-US" sz="1300" baseline="-25000" dirty="0"/>
                <a:t>1</a:t>
              </a:r>
              <a:r>
                <a:rPr lang="en-US" altLang="en-US" sz="1300" i="1" dirty="0"/>
                <a:t>q</a:t>
              </a:r>
              <a:r>
                <a:rPr lang="en-US" altLang="en-US" sz="1300" baseline="-25000" dirty="0"/>
                <a:t>2</a:t>
              </a:r>
              <a:r>
                <a:rPr lang="en-US" altLang="en-US" sz="1300" i="1" dirty="0"/>
                <a:t>q</a:t>
              </a:r>
              <a:r>
                <a:rPr lang="en-US" altLang="en-US" sz="1300" baseline="-25000" dirty="0"/>
                <a:t>2</a:t>
              </a:r>
              <a:r>
                <a:rPr lang="en-US" altLang="en-US" sz="1300" i="1" dirty="0"/>
                <a:t>q</a:t>
              </a:r>
              <a:r>
                <a:rPr lang="en-US" altLang="en-US" sz="1300" baseline="-25000" dirty="0"/>
                <a:t>2</a:t>
              </a:r>
              <a:r>
                <a:rPr lang="en-US" altLang="en-US" sz="1300" i="1" dirty="0"/>
                <a:t>q</a:t>
              </a:r>
              <a:r>
                <a:rPr lang="en-US" altLang="en-US" sz="1300" baseline="-25000" dirty="0"/>
                <a:t>2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i="1" dirty="0"/>
                <a:t>    q</a:t>
              </a:r>
              <a:r>
                <a:rPr lang="en-US" altLang="en-US" sz="1300" baseline="-25000" dirty="0"/>
                <a:t>4</a:t>
              </a:r>
              <a:r>
                <a:rPr lang="en-US" altLang="en-US" sz="1300" i="1" dirty="0"/>
                <a:t>q</a:t>
              </a:r>
              <a:r>
                <a:rPr lang="en-US" altLang="en-US" sz="1300" baseline="-25000" dirty="0"/>
                <a:t>4</a:t>
              </a:r>
              <a:r>
                <a:rPr lang="en-US" altLang="en-US" sz="1300" i="1" dirty="0"/>
                <a:t>q</a:t>
              </a:r>
              <a:r>
                <a:rPr lang="en-US" altLang="en-US" sz="1300" baseline="-25000" dirty="0"/>
                <a:t>4</a:t>
              </a:r>
              <a:r>
                <a:rPr lang="en-US" altLang="en-US" sz="1300" i="1" dirty="0"/>
                <a:t>q</a:t>
              </a:r>
              <a:r>
                <a:rPr lang="en-US" altLang="en-US" sz="1300" baseline="-25000" dirty="0"/>
                <a:t>3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aseline="-25000" dirty="0"/>
                <a:t>          </a:t>
              </a:r>
              <a:r>
                <a:rPr lang="en-US" altLang="en-US" sz="1300" i="1" dirty="0"/>
                <a:t>q</a:t>
              </a:r>
              <a:r>
                <a:rPr lang="en-US" altLang="en-US" sz="1300" baseline="-25000" dirty="0"/>
                <a:t>1</a:t>
              </a:r>
              <a:r>
                <a:rPr lang="en-US" altLang="en-US" sz="1300" i="1" dirty="0"/>
                <a:t>q</a:t>
              </a:r>
              <a:r>
                <a:rPr lang="en-US" altLang="en-US" sz="1300" baseline="-25000" dirty="0"/>
                <a:t>2</a:t>
              </a:r>
              <a:r>
                <a:rPr lang="en-US" altLang="en-US" sz="1300" i="1" dirty="0"/>
                <a:t>q</a:t>
              </a:r>
              <a:r>
                <a:rPr lang="en-US" altLang="en-US" sz="1300" baseline="-25000" dirty="0"/>
                <a:t>2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i="1" dirty="0"/>
                <a:t>       q</a:t>
              </a:r>
              <a:r>
                <a:rPr lang="en-US" altLang="en-US" sz="1300" baseline="-25000" dirty="0"/>
                <a:t>4</a:t>
              </a:r>
              <a:r>
                <a:rPr lang="en-US" altLang="en-US" sz="1300" i="1" dirty="0"/>
                <a:t>q</a:t>
              </a:r>
              <a:r>
                <a:rPr lang="en-US" altLang="en-US" sz="1300" i="1" baseline="-25000" dirty="0"/>
                <a:t>3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i="1" dirty="0"/>
                <a:t>       q</a:t>
              </a:r>
              <a:r>
                <a:rPr lang="en-US" altLang="en-US" sz="1300" i="1" baseline="-25000" dirty="0"/>
                <a:t>f</a:t>
              </a:r>
              <a:r>
                <a:rPr lang="en-US" altLang="en-US" sz="1300" i="1" dirty="0"/>
                <a:t>q</a:t>
              </a:r>
              <a:r>
                <a:rPr lang="en-US" altLang="en-US" sz="1300" i="1" baseline="-25000" dirty="0"/>
                <a:t>1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300" i="1" baseline="-25000" dirty="0"/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 dirty="0"/>
                <a:t>     n</a:t>
              </a:r>
              <a:r>
                <a:rPr lang="en-US" altLang="en-US" sz="1400" dirty="0"/>
                <a:t> = 2</a:t>
              </a:r>
            </a:p>
          </p:txBody>
        </p:sp>
        <p:sp>
          <p:nvSpPr>
            <p:cNvPr id="21538" name="Line 72"/>
            <p:cNvSpPr>
              <a:spLocks noChangeShapeType="1"/>
            </p:cNvSpPr>
            <p:nvPr/>
          </p:nvSpPr>
          <p:spPr bwMode="auto">
            <a:xfrm flipH="1" flipV="1">
              <a:off x="4063" y="2413"/>
              <a:ext cx="5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9" name="Line 73"/>
            <p:cNvSpPr>
              <a:spLocks noChangeShapeType="1"/>
            </p:cNvSpPr>
            <p:nvPr/>
          </p:nvSpPr>
          <p:spPr bwMode="auto">
            <a:xfrm flipH="1" flipV="1">
              <a:off x="3956" y="2408"/>
              <a:ext cx="5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0" name="Line 74"/>
            <p:cNvSpPr>
              <a:spLocks noChangeShapeType="1"/>
            </p:cNvSpPr>
            <p:nvPr/>
          </p:nvSpPr>
          <p:spPr bwMode="auto">
            <a:xfrm flipH="1" flipV="1">
              <a:off x="4154" y="2409"/>
              <a:ext cx="5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1" name="Line 75"/>
            <p:cNvSpPr>
              <a:spLocks noChangeShapeType="1"/>
            </p:cNvSpPr>
            <p:nvPr/>
          </p:nvSpPr>
          <p:spPr bwMode="auto">
            <a:xfrm flipH="1" flipV="1">
              <a:off x="4245" y="2405"/>
              <a:ext cx="5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2" name="Line 76"/>
            <p:cNvSpPr>
              <a:spLocks noChangeShapeType="1"/>
            </p:cNvSpPr>
            <p:nvPr/>
          </p:nvSpPr>
          <p:spPr bwMode="auto">
            <a:xfrm flipH="1" flipV="1">
              <a:off x="4331" y="2409"/>
              <a:ext cx="5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3" name="Line 77"/>
            <p:cNvSpPr>
              <a:spLocks noChangeShapeType="1"/>
            </p:cNvSpPr>
            <p:nvPr/>
          </p:nvSpPr>
          <p:spPr bwMode="auto">
            <a:xfrm flipH="1" flipV="1">
              <a:off x="4428" y="2405"/>
              <a:ext cx="5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7666" name="Text Box 82"/>
          <p:cNvSpPr txBox="1">
            <a:spLocks noChangeArrowheads="1"/>
          </p:cNvSpPr>
          <p:nvPr/>
        </p:nvSpPr>
        <p:spPr bwMode="auto">
          <a:xfrm>
            <a:off x="1935163" y="3805238"/>
            <a:ext cx="3365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B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/</a:t>
            </a:r>
          </a:p>
        </p:txBody>
      </p:sp>
      <p:sp>
        <p:nvSpPr>
          <p:cNvPr id="67667" name="Text Box 83"/>
          <p:cNvSpPr txBox="1">
            <a:spLocks noChangeArrowheads="1"/>
          </p:cNvSpPr>
          <p:nvPr/>
        </p:nvSpPr>
        <p:spPr bwMode="auto">
          <a:xfrm>
            <a:off x="1792288" y="3814763"/>
            <a:ext cx="3365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B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/</a:t>
            </a:r>
          </a:p>
        </p:txBody>
      </p:sp>
      <p:sp>
        <p:nvSpPr>
          <p:cNvPr id="67668" name="Text Box 84"/>
          <p:cNvSpPr txBox="1">
            <a:spLocks noChangeArrowheads="1"/>
          </p:cNvSpPr>
          <p:nvPr/>
        </p:nvSpPr>
        <p:spPr bwMode="auto">
          <a:xfrm>
            <a:off x="3006725" y="3819525"/>
            <a:ext cx="3365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B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/</a:t>
            </a:r>
          </a:p>
        </p:txBody>
      </p:sp>
      <p:sp>
        <p:nvSpPr>
          <p:cNvPr id="67669" name="Text Box 85"/>
          <p:cNvSpPr txBox="1">
            <a:spLocks noChangeArrowheads="1"/>
          </p:cNvSpPr>
          <p:nvPr/>
        </p:nvSpPr>
        <p:spPr bwMode="auto">
          <a:xfrm>
            <a:off x="3429000" y="3805238"/>
            <a:ext cx="3365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B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/</a:t>
            </a:r>
          </a:p>
        </p:txBody>
      </p:sp>
      <p:sp>
        <p:nvSpPr>
          <p:cNvPr id="67670" name="Text Box 86"/>
          <p:cNvSpPr txBox="1">
            <a:spLocks noChangeArrowheads="1"/>
          </p:cNvSpPr>
          <p:nvPr/>
        </p:nvSpPr>
        <p:spPr bwMode="auto">
          <a:xfrm>
            <a:off x="3140075" y="3810000"/>
            <a:ext cx="3365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B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/</a:t>
            </a:r>
          </a:p>
        </p:txBody>
      </p:sp>
      <p:sp>
        <p:nvSpPr>
          <p:cNvPr id="67671" name="Text Box 87"/>
          <p:cNvSpPr txBox="1">
            <a:spLocks noChangeArrowheads="1"/>
          </p:cNvSpPr>
          <p:nvPr/>
        </p:nvSpPr>
        <p:spPr bwMode="auto">
          <a:xfrm>
            <a:off x="3281363" y="3803650"/>
            <a:ext cx="3365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B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/</a:t>
            </a:r>
          </a:p>
        </p:txBody>
      </p:sp>
      <p:sp>
        <p:nvSpPr>
          <p:cNvPr id="67672" name="Text Box 88"/>
          <p:cNvSpPr txBox="1">
            <a:spLocks noChangeArrowheads="1"/>
          </p:cNvSpPr>
          <p:nvPr/>
        </p:nvSpPr>
        <p:spPr bwMode="auto">
          <a:xfrm>
            <a:off x="4575175" y="4095750"/>
            <a:ext cx="113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5000"/>
              </a:spcBef>
              <a:buClrTx/>
              <a:buSzTx/>
              <a:buFontTx/>
              <a:buNone/>
            </a:pPr>
            <a:r>
              <a:rPr lang="en-US" altLang="en-US" sz="1800" dirty="0"/>
              <a:t>0           2</a:t>
            </a:r>
            <a:endParaRPr lang="en-US" altLang="en-US" sz="2400" dirty="0"/>
          </a:p>
        </p:txBody>
      </p:sp>
      <p:sp>
        <p:nvSpPr>
          <p:cNvPr id="67673" name="Text Box 89"/>
          <p:cNvSpPr txBox="1">
            <a:spLocks noChangeArrowheads="1"/>
          </p:cNvSpPr>
          <p:nvPr/>
        </p:nvSpPr>
        <p:spPr bwMode="auto">
          <a:xfrm>
            <a:off x="4565650" y="4371975"/>
            <a:ext cx="113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1           7</a:t>
            </a:r>
          </a:p>
        </p:txBody>
      </p:sp>
      <p:sp>
        <p:nvSpPr>
          <p:cNvPr id="67674" name="Text Box 90"/>
          <p:cNvSpPr txBox="1">
            <a:spLocks noChangeArrowheads="1"/>
          </p:cNvSpPr>
          <p:nvPr/>
        </p:nvSpPr>
        <p:spPr bwMode="auto">
          <a:xfrm>
            <a:off x="4576763" y="4648200"/>
            <a:ext cx="113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2         16</a:t>
            </a:r>
          </a:p>
        </p:txBody>
      </p:sp>
      <p:sp>
        <p:nvSpPr>
          <p:cNvPr id="67675" name="Text Box 91"/>
          <p:cNvSpPr txBox="1">
            <a:spLocks noChangeArrowheads="1"/>
          </p:cNvSpPr>
          <p:nvPr/>
        </p:nvSpPr>
        <p:spPr bwMode="auto">
          <a:xfrm>
            <a:off x="4559300" y="3697288"/>
            <a:ext cx="1458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/>
              <a:t>n</a:t>
            </a:r>
            <a:r>
              <a:rPr lang="en-US" altLang="en-US" sz="2000" dirty="0"/>
              <a:t>       </a:t>
            </a:r>
            <a:r>
              <a:rPr lang="en-US" altLang="en-US" sz="2000" i="1" dirty="0"/>
              <a:t>tc</a:t>
            </a:r>
            <a:r>
              <a:rPr lang="en-US" altLang="en-US" sz="2000" i="1" baseline="-25000" dirty="0"/>
              <a:t>M</a:t>
            </a:r>
            <a:r>
              <a:rPr lang="en-US" altLang="en-US" sz="2000" dirty="0"/>
              <a:t>(</a:t>
            </a:r>
            <a:r>
              <a:rPr lang="en-US" altLang="en-US" sz="2000" i="1" dirty="0"/>
              <a:t>n</a:t>
            </a:r>
            <a:r>
              <a:rPr lang="en-US" altLang="en-US" sz="2000" dirty="0"/>
              <a:t>)</a:t>
            </a:r>
          </a:p>
        </p:txBody>
      </p:sp>
      <p:sp>
        <p:nvSpPr>
          <p:cNvPr id="67676" name="Text Box 92"/>
          <p:cNvSpPr txBox="1">
            <a:spLocks noChangeArrowheads="1"/>
          </p:cNvSpPr>
          <p:nvPr/>
        </p:nvSpPr>
        <p:spPr bwMode="auto">
          <a:xfrm>
            <a:off x="4452938" y="4933950"/>
            <a:ext cx="12636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 3         29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 4         46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              </a:t>
            </a:r>
            <a:endParaRPr lang="en-US" altLang="en-US" sz="2400" dirty="0"/>
          </a:p>
        </p:txBody>
      </p:sp>
      <p:grpSp>
        <p:nvGrpSpPr>
          <p:cNvPr id="8" name="Group 108"/>
          <p:cNvGrpSpPr>
            <a:grpSpLocks/>
          </p:cNvGrpSpPr>
          <p:nvPr/>
        </p:nvGrpSpPr>
        <p:grpSpPr bwMode="auto">
          <a:xfrm>
            <a:off x="6337300" y="3735388"/>
            <a:ext cx="2530475" cy="2120900"/>
            <a:chOff x="3992" y="2353"/>
            <a:chExt cx="1594" cy="1336"/>
          </a:xfrm>
        </p:grpSpPr>
        <p:sp>
          <p:nvSpPr>
            <p:cNvPr id="21529" name="Line 95"/>
            <p:cNvSpPr>
              <a:spLocks noChangeShapeType="1"/>
            </p:cNvSpPr>
            <p:nvPr/>
          </p:nvSpPr>
          <p:spPr bwMode="auto">
            <a:xfrm>
              <a:off x="4022" y="2597"/>
              <a:ext cx="1505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0" name="Line 96"/>
            <p:cNvSpPr>
              <a:spLocks noChangeShapeType="1"/>
            </p:cNvSpPr>
            <p:nvPr/>
          </p:nvSpPr>
          <p:spPr bwMode="auto">
            <a:xfrm flipH="1">
              <a:off x="4590" y="2394"/>
              <a:ext cx="11" cy="12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1" name="Line 97"/>
            <p:cNvSpPr>
              <a:spLocks noChangeShapeType="1"/>
            </p:cNvSpPr>
            <p:nvPr/>
          </p:nvSpPr>
          <p:spPr bwMode="auto">
            <a:xfrm flipH="1">
              <a:off x="5530" y="2386"/>
              <a:ext cx="11" cy="12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2" name="Line 98"/>
            <p:cNvSpPr>
              <a:spLocks noChangeShapeType="1"/>
            </p:cNvSpPr>
            <p:nvPr/>
          </p:nvSpPr>
          <p:spPr bwMode="auto">
            <a:xfrm flipH="1">
              <a:off x="4004" y="2377"/>
              <a:ext cx="23" cy="1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3" name="Line 99"/>
            <p:cNvSpPr>
              <a:spLocks noChangeShapeType="1"/>
            </p:cNvSpPr>
            <p:nvPr/>
          </p:nvSpPr>
          <p:spPr bwMode="auto">
            <a:xfrm>
              <a:off x="4028" y="2380"/>
              <a:ext cx="15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4" name="Line 100"/>
            <p:cNvSpPr>
              <a:spLocks noChangeShapeType="1"/>
            </p:cNvSpPr>
            <p:nvPr/>
          </p:nvSpPr>
          <p:spPr bwMode="auto">
            <a:xfrm>
              <a:off x="4003" y="3678"/>
              <a:ext cx="1527" cy="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5" name="Text Box 104"/>
            <p:cNvSpPr txBox="1">
              <a:spLocks noChangeArrowheads="1"/>
            </p:cNvSpPr>
            <p:nvPr/>
          </p:nvSpPr>
          <p:spPr bwMode="auto">
            <a:xfrm>
              <a:off x="3992" y="2353"/>
              <a:ext cx="15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Iteration</a:t>
              </a:r>
              <a:r>
                <a:rPr lang="en-US" altLang="en-US" sz="2000" dirty="0"/>
                <a:t>  </a:t>
              </a:r>
              <a:r>
                <a:rPr lang="en-US" altLang="en-US" sz="1800" dirty="0"/>
                <a:t>Move   Steps</a:t>
              </a:r>
              <a:r>
                <a:rPr lang="en-US" altLang="en-US" sz="2000" dirty="0"/>
                <a:t>    </a:t>
              </a:r>
            </a:p>
          </p:txBody>
        </p:sp>
        <p:sp>
          <p:nvSpPr>
            <p:cNvPr id="21536" name="Line 106"/>
            <p:cNvSpPr>
              <a:spLocks noChangeShapeType="1"/>
            </p:cNvSpPr>
            <p:nvPr/>
          </p:nvSpPr>
          <p:spPr bwMode="auto">
            <a:xfrm flipH="1">
              <a:off x="5064" y="2384"/>
              <a:ext cx="11" cy="12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7693" name="Text Box 109"/>
          <p:cNvSpPr txBox="1">
            <a:spLocks noChangeArrowheads="1"/>
          </p:cNvSpPr>
          <p:nvPr/>
        </p:nvSpPr>
        <p:spPr bwMode="auto">
          <a:xfrm>
            <a:off x="6613525" y="4156075"/>
            <a:ext cx="2217738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1            </a:t>
            </a:r>
            <a:r>
              <a:rPr lang="en-US" altLang="en-US" sz="1800" i="1" dirty="0"/>
              <a:t>R</a:t>
            </a:r>
            <a:r>
              <a:rPr lang="en-US" altLang="en-US" sz="1800" dirty="0"/>
              <a:t>       2</a:t>
            </a:r>
            <a:r>
              <a:rPr lang="en-US" altLang="en-US" sz="1800" i="1" dirty="0"/>
              <a:t>n</a:t>
            </a:r>
            <a:r>
              <a:rPr lang="en-US" altLang="en-US" sz="1800" dirty="0"/>
              <a:t>+1</a:t>
            </a:r>
          </a:p>
          <a:p>
            <a:pPr>
              <a:spcBef>
                <a:spcPct val="25000"/>
              </a:spcBef>
              <a:buClrTx/>
              <a:buSzTx/>
              <a:buFontTx/>
              <a:buNone/>
            </a:pPr>
            <a:r>
              <a:rPr lang="en-US" altLang="en-US" sz="1800" dirty="0"/>
              <a:t>              </a:t>
            </a:r>
            <a:r>
              <a:rPr lang="en-US" altLang="en-US" sz="1800" i="1" dirty="0"/>
              <a:t>L</a:t>
            </a:r>
            <a:r>
              <a:rPr lang="en-US" altLang="en-US" sz="1800" dirty="0"/>
              <a:t>        2</a:t>
            </a:r>
            <a:r>
              <a:rPr lang="en-US" altLang="en-US" sz="1800" i="1" dirty="0"/>
              <a:t>n</a:t>
            </a:r>
          </a:p>
          <a:p>
            <a:pPr>
              <a:spcBef>
                <a:spcPct val="25000"/>
              </a:spcBef>
              <a:buClrTx/>
              <a:buSzTx/>
              <a:buFontTx/>
              <a:buNone/>
            </a:pPr>
            <a:r>
              <a:rPr lang="en-US" altLang="en-US" sz="1800" dirty="0"/>
              <a:t>2            </a:t>
            </a:r>
            <a:r>
              <a:rPr lang="en-US" altLang="en-US" sz="1800" i="1" dirty="0"/>
              <a:t>R</a:t>
            </a:r>
            <a:r>
              <a:rPr lang="en-US" altLang="en-US" sz="1800" dirty="0"/>
              <a:t>       2</a:t>
            </a:r>
            <a:r>
              <a:rPr lang="en-US" altLang="en-US" sz="1800" i="1" dirty="0"/>
              <a:t>n</a:t>
            </a:r>
            <a:r>
              <a:rPr lang="en-US" altLang="en-US" sz="1800" dirty="0"/>
              <a:t>-1</a:t>
            </a:r>
          </a:p>
          <a:p>
            <a:pPr>
              <a:spcBef>
                <a:spcPct val="25000"/>
              </a:spcBef>
              <a:buClrTx/>
              <a:buSzTx/>
              <a:buFontTx/>
              <a:buNone/>
            </a:pPr>
            <a:r>
              <a:rPr lang="en-US" altLang="en-US" sz="1800" dirty="0"/>
              <a:t>              </a:t>
            </a:r>
            <a:r>
              <a:rPr lang="en-US" altLang="en-US" sz="1800" i="1" dirty="0"/>
              <a:t>L </a:t>
            </a:r>
            <a:r>
              <a:rPr lang="en-US" altLang="en-US" sz="1800" dirty="0"/>
              <a:t>      2</a:t>
            </a:r>
            <a:r>
              <a:rPr lang="en-US" altLang="en-US" sz="1800" i="1" dirty="0"/>
              <a:t>n-2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                       </a:t>
            </a:r>
            <a:endParaRPr lang="en-US" altLang="en-US" sz="1800" i="1" dirty="0"/>
          </a:p>
        </p:txBody>
      </p:sp>
      <p:sp>
        <p:nvSpPr>
          <p:cNvPr id="87" name="AutoShape 8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69213" y="6381750"/>
            <a:ext cx="193675" cy="18732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6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/>
      <p:bldP spid="67587" grpId="0"/>
      <p:bldP spid="67646" grpId="0"/>
      <p:bldP spid="67666" grpId="0"/>
      <p:bldP spid="67667" grpId="0"/>
      <p:bldP spid="67668" grpId="0"/>
      <p:bldP spid="67669" grpId="0"/>
      <p:bldP spid="67670" grpId="0"/>
      <p:bldP spid="67671" grpId="0"/>
      <p:bldP spid="67672" grpId="0"/>
      <p:bldP spid="67673" grpId="0"/>
      <p:bldP spid="67674" grpId="0"/>
      <p:bldP spid="67675" grpId="0"/>
      <p:bldP spid="67676" grpId="0"/>
      <p:bldP spid="67693" grpId="0"/>
      <p:bldP spid="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09D4F5-185A-483B-A765-68B592BE40CD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4238" y="174625"/>
            <a:ext cx="4811712" cy="703263"/>
          </a:xfrm>
          <a:noFill/>
        </p:spPr>
        <p:txBody>
          <a:bodyPr/>
          <a:lstStyle/>
          <a:p>
            <a:r>
              <a:rPr lang="en-US" altLang="en-US" sz="5400" dirty="0" smtClean="0"/>
              <a:t>  </a:t>
            </a:r>
            <a:r>
              <a:rPr lang="en-US" altLang="en-US" sz="4000" dirty="0" smtClean="0"/>
              <a:t>Computability Theory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44563"/>
            <a:ext cx="8280400" cy="5757862"/>
          </a:xfrm>
          <a:noFill/>
        </p:spPr>
        <p:txBody>
          <a:bodyPr/>
          <a:lstStyle/>
          <a:p>
            <a:pPr>
              <a:spcBef>
                <a:spcPct val="50000"/>
              </a:spcBef>
              <a:spcAft>
                <a:spcPct val="25000"/>
              </a:spcAft>
              <a:tabLst>
                <a:tab pos="803275" algn="l"/>
              </a:tabLst>
            </a:pPr>
            <a:r>
              <a:rPr lang="en-US" altLang="en-US" sz="2200" dirty="0" smtClean="0"/>
              <a:t>Establishes whether decision problems are (only) theoretically 	decidable, i.e., decides whether each solvable problem 	has a practical solution that can be solved </a:t>
            </a:r>
            <a:r>
              <a:rPr lang="en-US" altLang="en-US" sz="2200" i="1" dirty="0" smtClean="0"/>
              <a:t>efficiently</a:t>
            </a:r>
            <a:endParaRPr lang="en-US" altLang="en-US" sz="2200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spcAft>
                <a:spcPct val="25000"/>
              </a:spcAft>
              <a:tabLst>
                <a:tab pos="803275" algn="l"/>
              </a:tabLst>
            </a:pPr>
            <a:r>
              <a:rPr lang="en-US" altLang="en-US" sz="2200" dirty="0" smtClean="0"/>
              <a:t>A </a:t>
            </a:r>
            <a:r>
              <a:rPr lang="en-US" altLang="en-US" sz="2200" dirty="0" smtClean="0">
                <a:solidFill>
                  <a:srgbClr val="FF0000"/>
                </a:solidFill>
              </a:rPr>
              <a:t>theoretically solvable</a:t>
            </a:r>
            <a:r>
              <a:rPr lang="en-US" altLang="en-US" sz="2200" dirty="0" smtClean="0"/>
              <a:t> problem may not have a 	practical 	solution, i.e., there is </a:t>
            </a:r>
            <a:r>
              <a:rPr lang="en-US" altLang="en-US" sz="2200" u="sng" dirty="0" smtClean="0"/>
              <a:t>no</a:t>
            </a:r>
            <a:r>
              <a:rPr lang="en-US" altLang="en-US" sz="2200" dirty="0" smtClean="0"/>
              <a:t> efficient algorithm to solve the 	problem in </a:t>
            </a:r>
            <a:r>
              <a:rPr lang="en-US" altLang="en-US" sz="2200" i="1" dirty="0" smtClean="0"/>
              <a:t>polynomial</a:t>
            </a:r>
            <a:r>
              <a:rPr lang="en-US" altLang="en-US" sz="2200" dirty="0" smtClean="0"/>
              <a:t> time – an </a:t>
            </a:r>
            <a:r>
              <a:rPr lang="en-US" altLang="en-US" sz="2200" i="1" dirty="0" smtClean="0"/>
              <a:t>intractable</a:t>
            </a:r>
            <a:r>
              <a:rPr lang="en-US" altLang="en-US" sz="2200" dirty="0" smtClean="0"/>
              <a:t> </a:t>
            </a:r>
            <a:r>
              <a:rPr lang="en-US" altLang="en-US" sz="2200" i="1" dirty="0" smtClean="0"/>
              <a:t>problem</a:t>
            </a:r>
          </a:p>
          <a:p>
            <a:pPr lvl="1">
              <a:spcBef>
                <a:spcPct val="50000"/>
              </a:spcBef>
              <a:spcAft>
                <a:spcPct val="25000"/>
              </a:spcAft>
              <a:buSzPct val="55000"/>
              <a:buFont typeface="Wingdings" pitchFamily="2" charset="2"/>
              <a:buChar char="Ø"/>
              <a:tabLst>
                <a:tab pos="803275" algn="l"/>
              </a:tabLst>
            </a:pPr>
            <a:r>
              <a:rPr lang="en-US" altLang="en-US" sz="2000" dirty="0" smtClean="0"/>
              <a:t>Solving</a:t>
            </a:r>
            <a:r>
              <a:rPr lang="en-US" altLang="en-US" sz="2000" b="1" i="1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intractable</a:t>
            </a:r>
            <a:r>
              <a:rPr lang="en-US" altLang="en-US" sz="2000" b="1" i="1" dirty="0" smtClean="0"/>
              <a:t> </a:t>
            </a:r>
            <a:r>
              <a:rPr lang="en-US" altLang="en-US" sz="2000" dirty="0" smtClean="0"/>
              <a:t>problems require extraordinary amount of 	    time and memory.</a:t>
            </a:r>
          </a:p>
          <a:p>
            <a:pPr lvl="1">
              <a:spcBef>
                <a:spcPct val="50000"/>
              </a:spcBef>
              <a:spcAft>
                <a:spcPct val="25000"/>
              </a:spcAft>
              <a:buSzPct val="55000"/>
              <a:buFont typeface="Wingdings" pitchFamily="2" charset="2"/>
              <a:buChar char="Ø"/>
              <a:tabLst>
                <a:tab pos="803275" algn="l"/>
              </a:tabLst>
            </a:pPr>
            <a:r>
              <a:rPr lang="en-US" altLang="en-US" sz="2000" i="1" dirty="0" smtClean="0"/>
              <a:t>Efficiently solvable</a:t>
            </a:r>
            <a:r>
              <a:rPr lang="en-US" altLang="en-US" sz="2000" dirty="0" smtClean="0"/>
              <a:t> problems are </a:t>
            </a:r>
            <a:r>
              <a:rPr lang="en-US" altLang="en-US" sz="2000" i="1" dirty="0" smtClean="0"/>
              <a:t>polynomial</a:t>
            </a:r>
            <a:r>
              <a:rPr lang="en-US" altLang="en-US" sz="2000" dirty="0" smtClean="0"/>
              <a:t> (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P</a:t>
            </a:r>
            <a:r>
              <a:rPr lang="en-US" altLang="en-US" sz="2000" dirty="0" smtClean="0"/>
              <a:t>) problems.</a:t>
            </a:r>
          </a:p>
          <a:p>
            <a:pPr lvl="1">
              <a:spcBef>
                <a:spcPct val="50000"/>
              </a:spcBef>
              <a:spcAft>
                <a:spcPct val="25000"/>
              </a:spcAft>
              <a:buSzPct val="55000"/>
              <a:buFont typeface="Wingdings" pitchFamily="2" charset="2"/>
              <a:buChar char="Ø"/>
              <a:tabLst>
                <a:tab pos="803275" algn="l"/>
              </a:tabLst>
            </a:pPr>
            <a:r>
              <a:rPr lang="en-US" altLang="en-US" sz="2000" i="1" dirty="0" smtClean="0"/>
              <a:t>Intractable</a:t>
            </a:r>
            <a:r>
              <a:rPr lang="en-US" altLang="en-US" sz="2000" dirty="0" smtClean="0"/>
              <a:t> problems are </a:t>
            </a:r>
            <a:r>
              <a:rPr lang="en-US" altLang="en-US" sz="2000" i="1" dirty="0" smtClean="0"/>
              <a:t>non-polynomial</a:t>
            </a:r>
            <a:r>
              <a:rPr lang="en-US" altLang="en-US" sz="2000" dirty="0" smtClean="0"/>
              <a:t> (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NP</a:t>
            </a:r>
            <a:r>
              <a:rPr lang="en-US" altLang="en-US" sz="2000" dirty="0" smtClean="0"/>
              <a:t>) problems.</a:t>
            </a:r>
          </a:p>
          <a:p>
            <a:pPr>
              <a:spcBef>
                <a:spcPct val="50000"/>
              </a:spcBef>
              <a:spcAft>
                <a:spcPct val="25000"/>
              </a:spcAft>
              <a:tabLst>
                <a:tab pos="803275" algn="l"/>
              </a:tabLst>
            </a:pPr>
            <a:r>
              <a:rPr lang="en-US" altLang="en-US" sz="2200" dirty="0" smtClean="0"/>
              <a:t>Can any problem that is solvable in polynomial time by a 	non-deterministic algorithm also be solved deterministically 	in polynomial time, i.e., </a:t>
            </a:r>
            <a:r>
              <a:rPr lang="en-US" altLang="en-US" sz="2200" i="1" dirty="0" smtClean="0">
                <a:solidFill>
                  <a:srgbClr val="FF0000"/>
                </a:solidFill>
              </a:rPr>
              <a:t>P</a:t>
            </a:r>
            <a:r>
              <a:rPr lang="en-US" altLang="en-US" sz="2200" dirty="0" smtClean="0"/>
              <a:t> = </a:t>
            </a:r>
            <a:r>
              <a:rPr lang="en-US" altLang="en-US" sz="2200" i="1" dirty="0" smtClean="0">
                <a:solidFill>
                  <a:srgbClr val="FF0000"/>
                </a:solidFill>
              </a:rPr>
              <a:t>NP </a:t>
            </a:r>
            <a:r>
              <a:rPr lang="en-US" altLang="en-US" sz="22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5ABE54-F693-46E9-9E87-9B7474C1E2CF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2600" y="669925"/>
            <a:ext cx="8393113" cy="6072188"/>
          </a:xfrm>
        </p:spPr>
        <p:txBody>
          <a:bodyPr/>
          <a:lstStyle/>
          <a:p>
            <a:pPr>
              <a:spcBef>
                <a:spcPct val="75000"/>
              </a:spcBef>
              <a:tabLst>
                <a:tab pos="738188" algn="l"/>
              </a:tabLst>
            </a:pPr>
            <a:r>
              <a:rPr lang="en-US" altLang="en-US" sz="2200" dirty="0" smtClean="0">
                <a:sym typeface="Symbol" pitchFamily="18" charset="2"/>
              </a:rPr>
              <a:t>A language accepted in </a:t>
            </a:r>
            <a:r>
              <a:rPr lang="en-US" altLang="en-US" sz="2200" i="1" dirty="0" smtClean="0">
                <a:sym typeface="Symbol" pitchFamily="18" charset="2"/>
              </a:rPr>
              <a:t>polynomial time</a:t>
            </a:r>
            <a:r>
              <a:rPr lang="en-US" altLang="en-US" sz="2200" dirty="0" smtClean="0">
                <a:sym typeface="Symbol" pitchFamily="18" charset="2"/>
              </a:rPr>
              <a:t> by DTM with multi-	track or -tape is in </a:t>
            </a:r>
            <a:r>
              <a:rPr lang="en-US" altLang="en-US" sz="2200" i="1" dirty="0" smtClean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n-US" altLang="en-US" sz="2200" dirty="0" smtClean="0">
                <a:sym typeface="Symbol" pitchFamily="18" charset="2"/>
              </a:rPr>
              <a:t>.</a:t>
            </a:r>
          </a:p>
          <a:p>
            <a:pPr>
              <a:spcBef>
                <a:spcPct val="65000"/>
              </a:spcBef>
              <a:tabLst>
                <a:tab pos="738188" algn="l"/>
              </a:tabLst>
            </a:pPr>
            <a:r>
              <a:rPr lang="en-US" altLang="en-US" sz="2200" dirty="0" smtClean="0">
                <a:sym typeface="Symbol" pitchFamily="18" charset="2"/>
              </a:rPr>
              <a:t>The process for constructing an equivalent DTM from a NTM 	does </a:t>
            </a:r>
            <a:r>
              <a:rPr lang="en-US" altLang="en-US" sz="2200" u="sng" dirty="0" smtClean="0">
                <a:sym typeface="Symbol" pitchFamily="18" charset="2"/>
              </a:rPr>
              <a:t>not</a:t>
            </a:r>
            <a:r>
              <a:rPr lang="en-US" altLang="en-US" sz="2200" dirty="0" smtClean="0">
                <a:sym typeface="Symbol" pitchFamily="18" charset="2"/>
              </a:rPr>
              <a:t> preserve polynomial-time complexity. (See 	Theorem 15.1.2: </a:t>
            </a:r>
            <a:r>
              <a:rPr lang="en-US" altLang="en-US" sz="2200" i="1" dirty="0" smtClean="0"/>
              <a:t>tc</a:t>
            </a:r>
            <a:r>
              <a:rPr lang="en-US" altLang="en-US" sz="2200" i="1" baseline="-25000" dirty="0" smtClean="0"/>
              <a:t>M</a:t>
            </a:r>
            <a:r>
              <a:rPr lang="en-US" altLang="en-US" sz="2200" dirty="0" smtClean="0"/>
              <a:t>(</a:t>
            </a:r>
            <a:r>
              <a:rPr lang="en-US" altLang="en-US" sz="2200" i="1" dirty="0" smtClean="0"/>
              <a:t>n</a:t>
            </a:r>
            <a:r>
              <a:rPr lang="en-US" altLang="en-US" sz="2200" dirty="0" smtClean="0"/>
              <a:t>) = </a:t>
            </a:r>
            <a:r>
              <a:rPr lang="en-US" altLang="en-US" sz="2200" i="1" dirty="0" smtClean="0"/>
              <a:t>f</a:t>
            </a:r>
            <a:r>
              <a:rPr lang="en-US" altLang="en-US" sz="2200" dirty="0" smtClean="0"/>
              <a:t>(</a:t>
            </a:r>
            <a:r>
              <a:rPr lang="en-US" altLang="en-US" sz="2200" i="1" dirty="0" smtClean="0"/>
              <a:t>n</a:t>
            </a:r>
            <a:r>
              <a:rPr lang="en-US" altLang="en-US" sz="2200" dirty="0" smtClean="0"/>
              <a:t>) </a:t>
            </a:r>
            <a:r>
              <a:rPr lang="en-US" altLang="en-US" sz="2200" b="1" dirty="0" smtClean="0">
                <a:sym typeface="Symbol" pitchFamily="18" charset="2"/>
              </a:rPr>
              <a:t></a:t>
            </a:r>
            <a:r>
              <a:rPr lang="en-US" altLang="en-US" sz="2200" dirty="0" smtClean="0">
                <a:sym typeface="Symbol" pitchFamily="18" charset="2"/>
              </a:rPr>
              <a:t> </a:t>
            </a:r>
            <a:r>
              <a:rPr lang="en-US" altLang="en-US" sz="2200" i="1" dirty="0" smtClean="0"/>
              <a:t>tc</a:t>
            </a:r>
            <a:r>
              <a:rPr lang="en-US" altLang="en-US" sz="2200" i="1" baseline="-25000" dirty="0" smtClean="0"/>
              <a:t>M’</a:t>
            </a:r>
            <a:r>
              <a:rPr lang="en-US" altLang="en-US" sz="2200" dirty="0" smtClean="0"/>
              <a:t>(</a:t>
            </a:r>
            <a:r>
              <a:rPr lang="en-US" altLang="en-US" sz="2200" i="1" dirty="0" smtClean="0"/>
              <a:t>n</a:t>
            </a:r>
            <a:r>
              <a:rPr lang="en-US" altLang="en-US" sz="2200" dirty="0" smtClean="0"/>
              <a:t>) </a:t>
            </a:r>
            <a:r>
              <a:rPr lang="en-US" altLang="en-US" sz="2200" b="1" dirty="0" smtClean="0">
                <a:sym typeface="Symbol" pitchFamily="18" charset="2"/>
              </a:rPr>
              <a:t></a:t>
            </a:r>
            <a:r>
              <a:rPr lang="en-US" altLang="en-US" sz="2200" dirty="0" smtClean="0">
                <a:sym typeface="Symbol" pitchFamily="18" charset="2"/>
              </a:rPr>
              <a:t> </a:t>
            </a:r>
            <a:r>
              <a:rPr lang="en-US" altLang="en-US" sz="2200" i="1" dirty="0" smtClean="0">
                <a:sym typeface="Symbol" pitchFamily="18" charset="2"/>
              </a:rPr>
              <a:t>O</a:t>
            </a:r>
            <a:r>
              <a:rPr lang="en-US" altLang="en-US" sz="2200" dirty="0" smtClean="0"/>
              <a:t>(</a:t>
            </a:r>
            <a:r>
              <a:rPr lang="en-US" altLang="en-US" sz="2200" i="1" dirty="0" smtClean="0"/>
              <a:t>f</a:t>
            </a:r>
            <a:r>
              <a:rPr lang="en-US" altLang="en-US" sz="2200" dirty="0" smtClean="0"/>
              <a:t>(</a:t>
            </a:r>
            <a:r>
              <a:rPr lang="en-US" altLang="en-US" sz="2200" i="1" dirty="0" smtClean="0"/>
              <a:t>n</a:t>
            </a:r>
            <a:r>
              <a:rPr lang="en-US" altLang="en-US" sz="2200" dirty="0" smtClean="0"/>
              <a:t>)</a:t>
            </a:r>
            <a:r>
              <a:rPr lang="en-US" altLang="en-US" sz="2200" i="1" dirty="0" smtClean="0"/>
              <a:t>c</a:t>
            </a:r>
            <a:r>
              <a:rPr lang="en-US" altLang="en-US" sz="2200" i="1" baseline="30000" dirty="0" smtClean="0"/>
              <a:t>f</a:t>
            </a:r>
            <a:r>
              <a:rPr lang="en-US" altLang="en-US" sz="2200" baseline="30000" dirty="0" smtClean="0"/>
              <a:t>(</a:t>
            </a:r>
            <a:r>
              <a:rPr lang="en-US" altLang="en-US" sz="2200" i="1" baseline="30000" dirty="0" smtClean="0"/>
              <a:t>n</a:t>
            </a:r>
            <a:r>
              <a:rPr lang="en-US" altLang="en-US" sz="2200" baseline="30000" dirty="0" smtClean="0"/>
              <a:t>)</a:t>
            </a:r>
            <a:r>
              <a:rPr lang="en-US" altLang="en-US" sz="2200" dirty="0" smtClean="0"/>
              <a:t>).</a:t>
            </a:r>
            <a:r>
              <a:rPr lang="en-US" altLang="en-US" sz="2200" dirty="0" smtClean="0">
                <a:sym typeface="Symbol" pitchFamily="18" charset="2"/>
              </a:rPr>
              <a:t>)</a:t>
            </a:r>
          </a:p>
          <a:p>
            <a:pPr>
              <a:spcBef>
                <a:spcPct val="65000"/>
              </a:spcBef>
              <a:tabLst>
                <a:tab pos="738188" algn="l"/>
              </a:tabLst>
            </a:pPr>
            <a:r>
              <a:rPr lang="en-US" altLang="en-US" sz="2200" dirty="0" smtClean="0">
                <a:sym typeface="Symbol" pitchFamily="18" charset="2"/>
              </a:rPr>
              <a:t>Due to the additional time complexity of currently known 	non-deterministic solutions over deterministic solutions 	across a wide range of important problems, it is generally 	believe that </a:t>
            </a:r>
            <a:r>
              <a:rPr lang="en-US" altLang="en-US" sz="2200" i="1" dirty="0" smtClean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n-US" altLang="en-US" sz="2200" dirty="0" smtClean="0">
                <a:sym typeface="Symbol" pitchFamily="18" charset="2"/>
              </a:rPr>
              <a:t> </a:t>
            </a:r>
            <a:r>
              <a:rPr lang="en-US" altLang="en-US" sz="2200" b="1" dirty="0" smtClean="0">
                <a:sym typeface="Symbol" pitchFamily="18" charset="2"/>
              </a:rPr>
              <a:t></a:t>
            </a:r>
            <a:r>
              <a:rPr lang="en-US" altLang="en-US" sz="2200" dirty="0" smtClean="0">
                <a:sym typeface="Symbol" pitchFamily="18" charset="2"/>
              </a:rPr>
              <a:t> </a:t>
            </a:r>
            <a:r>
              <a:rPr lang="en-US" altLang="en-US" sz="2200" i="1" dirty="0" smtClean="0">
                <a:solidFill>
                  <a:srgbClr val="FF0000"/>
                </a:solidFill>
                <a:sym typeface="Symbol" pitchFamily="18" charset="2"/>
              </a:rPr>
              <a:t>NP</a:t>
            </a:r>
            <a:r>
              <a:rPr lang="en-US" altLang="en-US" sz="2200" dirty="0" smtClean="0">
                <a:sym typeface="Symbol" pitchFamily="18" charset="2"/>
              </a:rPr>
              <a:t>.</a:t>
            </a:r>
          </a:p>
          <a:p>
            <a:pPr>
              <a:spcBef>
                <a:spcPct val="75000"/>
              </a:spcBef>
              <a:tabLst>
                <a:tab pos="738188" algn="l"/>
              </a:tabLst>
            </a:pPr>
            <a:r>
              <a:rPr lang="en-US" altLang="en-US" sz="2200" dirty="0" smtClean="0">
                <a:sym typeface="Symbol" pitchFamily="18" charset="2"/>
              </a:rPr>
              <a:t>The </a:t>
            </a:r>
            <a:r>
              <a:rPr lang="en-US" altLang="en-US" sz="2200" i="1" dirty="0" smtClean="0">
                <a:sym typeface="Symbol" pitchFamily="18" charset="2"/>
              </a:rPr>
              <a:t>P</a:t>
            </a:r>
            <a:r>
              <a:rPr lang="en-US" altLang="en-US" sz="2200" dirty="0" smtClean="0">
                <a:sym typeface="Symbol" pitchFamily="18" charset="2"/>
              </a:rPr>
              <a:t> = () </a:t>
            </a:r>
            <a:r>
              <a:rPr lang="en-US" altLang="en-US" sz="2200" i="1" dirty="0" smtClean="0">
                <a:solidFill>
                  <a:srgbClr val="FF0000"/>
                </a:solidFill>
                <a:sym typeface="Symbol" pitchFamily="18" charset="2"/>
              </a:rPr>
              <a:t>NP</a:t>
            </a:r>
            <a:r>
              <a:rPr lang="en-US" altLang="en-US" sz="2200" dirty="0" smtClean="0">
                <a:sym typeface="Symbol" pitchFamily="18" charset="2"/>
              </a:rPr>
              <a:t> problem is a precisely formulated mathematical  	problem and will be resolved only when either (i)</a:t>
            </a:r>
            <a:endParaRPr lang="en-US" altLang="en-US" sz="3100" dirty="0" smtClean="0">
              <a:sym typeface="Symbol" pitchFamily="18" charset="2"/>
            </a:endParaRPr>
          </a:p>
          <a:p>
            <a:pPr>
              <a:spcBef>
                <a:spcPct val="175000"/>
              </a:spcBef>
              <a:tabLst>
                <a:tab pos="738188" algn="l"/>
              </a:tabLst>
            </a:pPr>
            <a:r>
              <a:rPr lang="en-US" altLang="en-US" sz="2200" u="sng" dirty="0" smtClean="0">
                <a:sym typeface="Symbol" pitchFamily="18" charset="2"/>
              </a:rPr>
              <a:t>Defn. 15.7.1</a:t>
            </a:r>
            <a:r>
              <a:rPr lang="en-US" altLang="en-US" sz="2200" dirty="0" smtClean="0">
                <a:sym typeface="Symbol" pitchFamily="18" charset="2"/>
              </a:rPr>
              <a:t>  A language </a:t>
            </a:r>
            <a:r>
              <a:rPr lang="en-US" altLang="en-US" sz="2200" i="1" dirty="0" smtClean="0">
                <a:sym typeface="Symbol" pitchFamily="18" charset="2"/>
              </a:rPr>
              <a:t>Q</a:t>
            </a:r>
            <a:r>
              <a:rPr lang="en-US" altLang="en-US" sz="2200" dirty="0" smtClean="0">
                <a:sym typeface="Symbol" pitchFamily="18" charset="2"/>
              </a:rPr>
              <a:t> is called </a:t>
            </a:r>
            <a:r>
              <a:rPr lang="en-US" altLang="en-US" sz="2200" dirty="0" smtClean="0">
                <a:solidFill>
                  <a:srgbClr val="FF0000"/>
                </a:solidFill>
                <a:sym typeface="Symbol" pitchFamily="18" charset="2"/>
              </a:rPr>
              <a:t>NP-hard</a:t>
            </a:r>
            <a:r>
              <a:rPr lang="en-US" altLang="en-US" sz="2200" dirty="0" smtClean="0">
                <a:sym typeface="Symbol" pitchFamily="18" charset="2"/>
              </a:rPr>
              <a:t> if for every </a:t>
            </a:r>
            <a:r>
              <a:rPr lang="en-US" altLang="en-US" sz="2200" i="1" dirty="0" smtClean="0">
                <a:sym typeface="Symbol" pitchFamily="18" charset="2"/>
              </a:rPr>
              <a:t>L</a:t>
            </a:r>
            <a:r>
              <a:rPr lang="en-US" altLang="en-US" sz="2200" dirty="0" smtClean="0">
                <a:sym typeface="Symbol" pitchFamily="18" charset="2"/>
              </a:rPr>
              <a:t> </a:t>
            </a:r>
            <a:r>
              <a:rPr lang="en-US" altLang="en-US" sz="2200" b="1" dirty="0" smtClean="0">
                <a:sym typeface="Symbol" pitchFamily="18" charset="2"/>
              </a:rPr>
              <a:t></a:t>
            </a:r>
            <a:r>
              <a:rPr lang="en-US" altLang="en-US" sz="2200" dirty="0" smtClean="0">
                <a:sym typeface="Symbol" pitchFamily="18" charset="2"/>
              </a:rPr>
              <a:t> 	</a:t>
            </a:r>
            <a:r>
              <a:rPr lang="en-US" altLang="en-US" sz="2200" dirty="0" smtClean="0">
                <a:solidFill>
                  <a:srgbClr val="FF0000"/>
                </a:solidFill>
                <a:sym typeface="Symbol" pitchFamily="18" charset="2"/>
              </a:rPr>
              <a:t>NP</a:t>
            </a:r>
            <a:r>
              <a:rPr lang="en-US" altLang="en-US" sz="2200" dirty="0" smtClean="0">
                <a:sym typeface="Symbol" pitchFamily="18" charset="2"/>
              </a:rPr>
              <a:t>, </a:t>
            </a:r>
            <a:r>
              <a:rPr lang="en-US" altLang="en-US" sz="2200" i="1" dirty="0" smtClean="0">
                <a:sym typeface="Symbol" pitchFamily="18" charset="2"/>
              </a:rPr>
              <a:t>L</a:t>
            </a:r>
            <a:r>
              <a:rPr lang="en-US" altLang="en-US" sz="2200" dirty="0" smtClean="0">
                <a:sym typeface="Symbol" pitchFamily="18" charset="2"/>
              </a:rPr>
              <a:t> is reducible to </a:t>
            </a:r>
            <a:r>
              <a:rPr lang="en-US" altLang="en-US" sz="2200" i="1" dirty="0" smtClean="0">
                <a:sym typeface="Symbol" pitchFamily="18" charset="2"/>
              </a:rPr>
              <a:t>Q</a:t>
            </a:r>
            <a:r>
              <a:rPr lang="en-US" altLang="en-US" sz="2200" dirty="0" smtClean="0">
                <a:sym typeface="Symbol" pitchFamily="18" charset="2"/>
              </a:rPr>
              <a:t> in polynomial time.  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3265488" y="246063"/>
            <a:ext cx="2563812" cy="487362"/>
          </a:xfrm>
          <a:noFill/>
        </p:spPr>
        <p:txBody>
          <a:bodyPr/>
          <a:lstStyle/>
          <a:p>
            <a:r>
              <a:rPr lang="en-US" altLang="en-US" sz="3600" dirty="0" smtClean="0"/>
              <a:t>15.7  </a:t>
            </a:r>
            <a:r>
              <a:rPr lang="en-US" altLang="en-US" sz="3600" i="1" dirty="0" smtClean="0"/>
              <a:t>P</a:t>
            </a:r>
            <a:r>
              <a:rPr lang="en-US" altLang="en-US" sz="3600" dirty="0" smtClean="0"/>
              <a:t> = </a:t>
            </a:r>
            <a:r>
              <a:rPr lang="en-US" altLang="en-US" sz="3600" i="1" dirty="0" smtClean="0"/>
              <a:t>NP</a:t>
            </a:r>
            <a:r>
              <a:rPr lang="en-US" altLang="en-US" sz="3600" dirty="0" smtClean="0"/>
              <a:t>?</a:t>
            </a:r>
            <a:endParaRPr lang="en-US" altLang="en-US" sz="3600" i="1" dirty="0" smtClean="0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241425" y="5056188"/>
            <a:ext cx="40703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sym typeface="Symbol" pitchFamily="18" charset="2"/>
              </a:rPr>
              <a:t>the </a:t>
            </a:r>
            <a:r>
              <a:rPr lang="en-US" altLang="en-US" sz="2200" i="1" dirty="0">
                <a:sym typeface="Symbol" pitchFamily="18" charset="2"/>
              </a:rPr>
              <a:t>equality</a:t>
            </a:r>
            <a:r>
              <a:rPr lang="en-US" altLang="en-US" sz="2200" dirty="0">
                <a:sym typeface="Symbol" pitchFamily="18" charset="2"/>
              </a:rPr>
              <a:t> of the two classes, 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124450" y="5035550"/>
            <a:ext cx="31194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sym typeface="Symbol" pitchFamily="18" charset="2"/>
              </a:rPr>
              <a:t>or (ii) </a:t>
            </a:r>
            <a:r>
              <a:rPr lang="en-US" altLang="en-US" sz="2200" i="1" dirty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n-US" altLang="en-US" sz="2200" dirty="0">
                <a:sym typeface="Symbol" pitchFamily="18" charset="2"/>
              </a:rPr>
              <a:t> </a:t>
            </a:r>
            <a:r>
              <a:rPr lang="en-US" altLang="en-US" sz="2200" b="1" dirty="0">
                <a:sym typeface="Symbol" pitchFamily="18" charset="2"/>
              </a:rPr>
              <a:t></a:t>
            </a:r>
            <a:r>
              <a:rPr lang="en-US" altLang="en-US" sz="2200" dirty="0">
                <a:sym typeface="Symbol" pitchFamily="18" charset="2"/>
              </a:rPr>
              <a:t> </a:t>
            </a:r>
            <a:r>
              <a:rPr lang="en-US" altLang="en-US" sz="2200" i="1" dirty="0">
                <a:solidFill>
                  <a:srgbClr val="FF0000"/>
                </a:solidFill>
                <a:sym typeface="Symbol" pitchFamily="18" charset="2"/>
              </a:rPr>
              <a:t>NP</a:t>
            </a:r>
            <a:r>
              <a:rPr lang="en-US" altLang="en-US" sz="2200" dirty="0">
                <a:sym typeface="Symbol" pitchFamily="18" charset="2"/>
              </a:rPr>
              <a:t> is proved.</a:t>
            </a:r>
            <a:endParaRPr lang="en-US" altLang="en-US" sz="2400" dirty="0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217613" y="5973763"/>
            <a:ext cx="707231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FF0000"/>
                </a:solidFill>
                <a:sym typeface="Symbol" pitchFamily="18" charset="2"/>
              </a:rPr>
              <a:t>     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200" dirty="0">
                <a:sym typeface="Symbol" pitchFamily="18" charset="2"/>
              </a:rPr>
              <a:t>                                                               An </a:t>
            </a:r>
            <a:r>
              <a:rPr lang="en-US" sz="2200" dirty="0">
                <a:solidFill>
                  <a:srgbClr val="FF0000"/>
                </a:solidFill>
                <a:sym typeface="Symbol" pitchFamily="18" charset="2"/>
              </a:rPr>
              <a:t>NP-hard</a:t>
            </a:r>
          </a:p>
          <a:p>
            <a:pPr>
              <a:defRPr/>
            </a:pPr>
            <a:r>
              <a:rPr lang="en-US" sz="2200" dirty="0">
                <a:sym typeface="Symbol" pitchFamily="18" charset="2"/>
              </a:rPr>
              <a:t>language that is also in </a:t>
            </a:r>
            <a:r>
              <a:rPr lang="en-US" sz="2200" dirty="0">
                <a:solidFill>
                  <a:srgbClr val="FF0000"/>
                </a:solidFill>
                <a:sym typeface="Symbol" pitchFamily="18" charset="2"/>
              </a:rPr>
              <a:t>NP</a:t>
            </a:r>
            <a:r>
              <a:rPr lang="en-US" sz="2200" dirty="0">
                <a:sym typeface="Symbol" pitchFamily="18" charset="2"/>
              </a:rPr>
              <a:t> is called </a:t>
            </a:r>
            <a:r>
              <a:rPr lang="en-US" sz="2200" dirty="0">
                <a:solidFill>
                  <a:srgbClr val="FF0000"/>
                </a:solidFill>
                <a:sym typeface="Symbol" pitchFamily="18" charset="2"/>
              </a:rPr>
              <a:t>NP-complete</a:t>
            </a:r>
            <a:r>
              <a:rPr lang="en-US" sz="2200" dirty="0">
                <a:sym typeface="Symbol" pitchFamily="18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/>
      <p:bldP spid="54275" grpId="0"/>
      <p:bldP spid="54276" grpId="0"/>
      <p:bldP spid="54277" grpId="0"/>
      <p:bldP spid="542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48A476-F279-403D-AC79-9D2092A9CC64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9113" y="892175"/>
            <a:ext cx="8232775" cy="4495800"/>
          </a:xfrm>
        </p:spPr>
        <p:txBody>
          <a:bodyPr/>
          <a:lstStyle/>
          <a:p>
            <a:pPr>
              <a:spcBef>
                <a:spcPct val="75000"/>
              </a:spcBef>
              <a:tabLst>
                <a:tab pos="738188" algn="l"/>
              </a:tabLst>
              <a:defRPr/>
            </a:pPr>
            <a:r>
              <a:rPr lang="en-US" sz="2200" dirty="0" smtClean="0">
                <a:sym typeface="Symbol" pitchFamily="18" charset="2"/>
              </a:rPr>
              <a:t>Some problems </a:t>
            </a:r>
            <a:r>
              <a:rPr lang="en-US" sz="2200" i="1" dirty="0" smtClean="0">
                <a:sym typeface="Symbol" pitchFamily="18" charset="2"/>
              </a:rPr>
              <a:t>L</a:t>
            </a:r>
            <a:r>
              <a:rPr lang="en-US" sz="2200" dirty="0" smtClean="0">
                <a:sym typeface="Symbol" pitchFamily="18" charset="2"/>
              </a:rPr>
              <a:t> are so </a:t>
            </a:r>
            <a:r>
              <a:rPr lang="en-US" sz="2200" dirty="0" smtClean="0">
                <a:solidFill>
                  <a:srgbClr val="FF0000"/>
                </a:solidFill>
                <a:sym typeface="Symbol" pitchFamily="18" charset="2"/>
              </a:rPr>
              <a:t>hard</a:t>
            </a:r>
            <a:r>
              <a:rPr lang="en-US" sz="2200" dirty="0" smtClean="0">
                <a:sym typeface="Symbol" pitchFamily="18" charset="2"/>
              </a:rPr>
              <a:t> that although we can prove  	they are </a:t>
            </a:r>
            <a:r>
              <a:rPr lang="en-US" sz="2200" dirty="0" smtClean="0">
                <a:solidFill>
                  <a:srgbClr val="FF0000"/>
                </a:solidFill>
                <a:sym typeface="Symbol" pitchFamily="18" charset="2"/>
              </a:rPr>
              <a:t>NP-hard</a:t>
            </a:r>
            <a:r>
              <a:rPr lang="en-US" sz="2200" dirty="0" smtClean="0">
                <a:sym typeface="Symbol" pitchFamily="18" charset="2"/>
              </a:rPr>
              <a:t>, we cannot prove they are </a:t>
            </a:r>
            <a:r>
              <a:rPr lang="en-US" sz="2200" dirty="0" smtClean="0">
                <a:solidFill>
                  <a:srgbClr val="FF0000"/>
                </a:solidFill>
                <a:sym typeface="Symbol" pitchFamily="18" charset="2"/>
              </a:rPr>
              <a:t>NP-complete</a:t>
            </a:r>
            <a:r>
              <a:rPr lang="en-US" sz="2200" dirty="0" smtClean="0">
                <a:sym typeface="Symbol" pitchFamily="18" charset="2"/>
              </a:rPr>
              <a:t>, 	i.e., L </a:t>
            </a:r>
            <a:r>
              <a:rPr lang="en-US" sz="2200" b="1" dirty="0" smtClean="0">
                <a:sym typeface="Symbol" pitchFamily="18" charset="2"/>
              </a:rPr>
              <a:t></a:t>
            </a:r>
            <a:r>
              <a:rPr lang="en-US" sz="2200" dirty="0" smtClean="0">
                <a:sym typeface="Symbol" pitchFamily="18" charset="2"/>
              </a:rPr>
              <a:t> </a:t>
            </a:r>
            <a:r>
              <a:rPr lang="en-US" sz="2200" i="1" dirty="0" smtClean="0">
                <a:solidFill>
                  <a:srgbClr val="FF0000"/>
                </a:solidFill>
                <a:sym typeface="Symbol" pitchFamily="18" charset="2"/>
              </a:rPr>
              <a:t>NP</a:t>
            </a:r>
            <a:r>
              <a:rPr lang="en-US" sz="2200" dirty="0" smtClean="0">
                <a:sym typeface="Symbol" pitchFamily="18" charset="2"/>
              </a:rPr>
              <a:t>.</a:t>
            </a:r>
            <a:endParaRPr lang="en-US" sz="2200" dirty="0" smtClean="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>
              <a:spcBef>
                <a:spcPct val="75000"/>
              </a:spcBef>
              <a:tabLst>
                <a:tab pos="738188" algn="l"/>
              </a:tabLst>
              <a:defRPr/>
            </a:pPr>
            <a:r>
              <a:rPr lang="en-US" sz="2200" i="1" dirty="0" smtClean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n-US" sz="2200" dirty="0" smtClean="0">
                <a:sym typeface="Symbol" pitchFamily="18" charset="2"/>
              </a:rPr>
              <a:t> = </a:t>
            </a:r>
            <a:r>
              <a:rPr lang="en-US" sz="2200" i="1" dirty="0" smtClean="0">
                <a:solidFill>
                  <a:srgbClr val="FF0000"/>
                </a:solidFill>
                <a:sym typeface="Symbol" pitchFamily="18" charset="2"/>
              </a:rPr>
              <a:t>NP</a:t>
            </a:r>
            <a:r>
              <a:rPr lang="en-US" sz="2200" dirty="0" smtClean="0">
                <a:sym typeface="Symbol" pitchFamily="18" charset="2"/>
              </a:rPr>
              <a:t>, if there exists a polynomial-time TM, which accepts 	an </a:t>
            </a:r>
            <a:r>
              <a:rPr lang="en-US" sz="2200" dirty="0" smtClean="0">
                <a:solidFill>
                  <a:srgbClr val="FF0000"/>
                </a:solidFill>
                <a:sym typeface="Symbol" pitchFamily="18" charset="2"/>
              </a:rPr>
              <a:t>NP-complete</a:t>
            </a:r>
            <a:r>
              <a:rPr lang="en-US" sz="2200" dirty="0" smtClean="0">
                <a:sym typeface="Symbol" pitchFamily="18" charset="2"/>
              </a:rPr>
              <a:t> language, can be used to construct TMs 	to accept every language in </a:t>
            </a:r>
            <a:r>
              <a:rPr lang="en-US" sz="2200" dirty="0" smtClean="0">
                <a:solidFill>
                  <a:srgbClr val="FF0000"/>
                </a:solidFill>
                <a:sym typeface="Symbol" pitchFamily="18" charset="2"/>
              </a:rPr>
              <a:t>NP</a:t>
            </a:r>
            <a:r>
              <a:rPr lang="en-US" sz="2200" dirty="0" smtClean="0">
                <a:sym typeface="Symbol" pitchFamily="18" charset="2"/>
              </a:rPr>
              <a:t> in deterministic polynomial 	time.</a:t>
            </a:r>
          </a:p>
          <a:p>
            <a:pPr>
              <a:spcBef>
                <a:spcPct val="75000"/>
              </a:spcBef>
              <a:tabLst>
                <a:tab pos="738188" algn="l"/>
              </a:tabLst>
              <a:defRPr/>
            </a:pPr>
            <a:r>
              <a:rPr lang="en-US" sz="2200" u="sng" dirty="0" smtClean="0">
                <a:sym typeface="Symbol" pitchFamily="18" charset="2"/>
              </a:rPr>
              <a:t>Theorem 15.7.2</a:t>
            </a:r>
            <a:r>
              <a:rPr lang="en-US" sz="2200" dirty="0" smtClean="0">
                <a:sym typeface="Symbol" pitchFamily="18" charset="2"/>
              </a:rPr>
              <a:t>  If there is an </a:t>
            </a:r>
            <a:r>
              <a:rPr lang="en-US" sz="2200" dirty="0" smtClean="0">
                <a:solidFill>
                  <a:srgbClr val="FF0000"/>
                </a:solidFill>
                <a:sym typeface="Symbol" pitchFamily="18" charset="2"/>
              </a:rPr>
              <a:t>NP-hard</a:t>
            </a:r>
            <a:r>
              <a:rPr lang="en-US" sz="2200" dirty="0" smtClean="0">
                <a:sym typeface="Symbol" pitchFamily="18" charset="2"/>
              </a:rPr>
              <a:t> language that is also 	  in </a:t>
            </a:r>
            <a:r>
              <a:rPr lang="en-US" sz="2200" i="1" dirty="0" smtClean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n-US" sz="2200" dirty="0" smtClean="0">
                <a:sym typeface="Symbol" pitchFamily="18" charset="2"/>
              </a:rPr>
              <a:t>, then </a:t>
            </a:r>
            <a:r>
              <a:rPr lang="en-US" sz="2200" i="1" dirty="0" smtClean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n-US" sz="2200" dirty="0" smtClean="0">
                <a:sym typeface="Symbol" pitchFamily="18" charset="2"/>
              </a:rPr>
              <a:t> = </a:t>
            </a:r>
            <a:r>
              <a:rPr lang="en-US" sz="2200" i="1" dirty="0" smtClean="0">
                <a:solidFill>
                  <a:srgbClr val="FF0000"/>
                </a:solidFill>
                <a:sym typeface="Symbol" pitchFamily="18" charset="2"/>
              </a:rPr>
              <a:t>NP</a:t>
            </a:r>
            <a:r>
              <a:rPr lang="en-US" sz="2200" dirty="0" smtClean="0">
                <a:sym typeface="Symbol" pitchFamily="18" charset="2"/>
              </a:rPr>
              <a:t>.</a:t>
            </a:r>
          </a:p>
          <a:p>
            <a:pPr marL="684213" lvl="1" indent="-227013">
              <a:spcBef>
                <a:spcPct val="75000"/>
              </a:spcBef>
              <a:buSzPct val="55000"/>
              <a:buFont typeface="Wingdings" pitchFamily="2" charset="2"/>
              <a:buChar char="Ø"/>
              <a:tabLst>
                <a:tab pos="738188" algn="l"/>
              </a:tabLst>
              <a:defRPr/>
            </a:pPr>
            <a:r>
              <a:rPr lang="en-US" sz="2000" u="sng" dirty="0" smtClean="0">
                <a:sym typeface="Symbol" pitchFamily="18" charset="2"/>
              </a:rPr>
              <a:t>Proof</a:t>
            </a:r>
            <a:r>
              <a:rPr lang="en-US" sz="2000" dirty="0" smtClean="0">
                <a:sym typeface="Symbol" pitchFamily="18" charset="2"/>
              </a:rPr>
              <a:t>.  Assume that </a:t>
            </a:r>
            <a:r>
              <a:rPr lang="en-US" sz="2000" i="1" dirty="0" smtClean="0">
                <a:sym typeface="Symbol" pitchFamily="18" charset="2"/>
              </a:rPr>
              <a:t>Q</a:t>
            </a:r>
            <a:r>
              <a:rPr lang="en-US" sz="2000" dirty="0" smtClean="0">
                <a:sym typeface="Symbol" pitchFamily="18" charset="2"/>
              </a:rPr>
              <a:t> is an 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NP-hard</a:t>
            </a:r>
            <a:r>
              <a:rPr lang="en-US" sz="2000" dirty="0" smtClean="0">
                <a:sym typeface="Symbol" pitchFamily="18" charset="2"/>
              </a:rPr>
              <a:t> language that is 	      	      accepted in polynomial time by a DTM, i.e., Q </a:t>
            </a:r>
            <a:r>
              <a:rPr lang="en-US" sz="2000" b="1" dirty="0" smtClean="0">
                <a:sym typeface="Symbol" pitchFamily="18" charset="2"/>
              </a:rPr>
              <a:t>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n-US" sz="2000" dirty="0" smtClean="0">
                <a:sym typeface="Symbol" pitchFamily="18" charset="2"/>
              </a:rPr>
              <a:t>. 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3157538" y="211138"/>
            <a:ext cx="2563812" cy="571500"/>
          </a:xfrm>
          <a:noFill/>
        </p:spPr>
        <p:txBody>
          <a:bodyPr/>
          <a:lstStyle/>
          <a:p>
            <a:r>
              <a:rPr lang="en-US" altLang="en-US" sz="3600" dirty="0" smtClean="0"/>
              <a:t>15.7  </a:t>
            </a:r>
            <a:r>
              <a:rPr lang="en-US" altLang="en-US" sz="3600" i="1" dirty="0" smtClean="0"/>
              <a:t>P</a:t>
            </a:r>
            <a:r>
              <a:rPr lang="en-US" altLang="en-US" sz="3600" dirty="0" smtClean="0"/>
              <a:t> = </a:t>
            </a:r>
            <a:r>
              <a:rPr lang="en-US" altLang="en-US" sz="3600" i="1" dirty="0" smtClean="0"/>
              <a:t>NP</a:t>
            </a:r>
            <a:r>
              <a:rPr lang="en-US" altLang="en-US" sz="3600" dirty="0" smtClean="0"/>
              <a:t>?</a:t>
            </a:r>
            <a:endParaRPr lang="en-US" altLang="en-US" sz="3600" i="1" dirty="0" smtClean="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85775" y="4949825"/>
            <a:ext cx="766445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75000"/>
              </a:spcBef>
              <a:buClr>
                <a:schemeClr val="tx2"/>
              </a:buClr>
              <a:buSzPct val="55000"/>
              <a:buFont typeface="Wingdings" pitchFamily="2" charset="2"/>
              <a:buNone/>
              <a:tabLst>
                <a:tab pos="1196975" algn="l"/>
              </a:tabLst>
              <a:defRPr/>
            </a:pPr>
            <a:r>
              <a:rPr lang="en-US" sz="2000" dirty="0">
                <a:sym typeface="Symbol" pitchFamily="18" charset="2"/>
              </a:rPr>
              <a:t>                                                                                       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</a:t>
            </a:r>
            <a:r>
              <a:rPr lang="en-US" sz="2000" dirty="0">
                <a:sym typeface="Symbol" pitchFamily="18" charset="2"/>
              </a:rPr>
              <a:t>  Let  	</a:t>
            </a:r>
            <a:r>
              <a:rPr lang="en-US" sz="2000" i="1" dirty="0">
                <a:sym typeface="Symbol" pitchFamily="18" charset="2"/>
              </a:rPr>
              <a:t>L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b="1" dirty="0">
                <a:sym typeface="Symbol" pitchFamily="18" charset="2"/>
              </a:rPr>
              <a:t>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NP</a:t>
            </a:r>
            <a:r>
              <a:rPr lang="en-US" sz="2000" dirty="0">
                <a:sym typeface="Symbol" pitchFamily="18" charset="2"/>
              </a:rPr>
              <a:t>.  Since</a:t>
            </a:r>
            <a:r>
              <a:rPr lang="en-US" sz="2000" i="1" dirty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(by Defn. 15.7.1) </a:t>
            </a:r>
            <a:r>
              <a:rPr lang="en-US" sz="2000" i="1" dirty="0">
                <a:sym typeface="Symbol" pitchFamily="18" charset="2"/>
              </a:rPr>
              <a:t>Q</a:t>
            </a:r>
            <a:r>
              <a:rPr lang="en-US" sz="2000" dirty="0">
                <a:sym typeface="Symbol" pitchFamily="18" charset="2"/>
              </a:rPr>
              <a:t> is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NP-hard</a:t>
            </a:r>
            <a:r>
              <a:rPr lang="en-US" sz="2000" dirty="0">
                <a:sym typeface="Symbol" pitchFamily="18" charset="2"/>
              </a:rPr>
              <a:t>, there is  	a polynomial time reduction of </a:t>
            </a:r>
            <a:r>
              <a:rPr lang="en-US" sz="2000" i="1" dirty="0">
                <a:sym typeface="Symbol" pitchFamily="18" charset="2"/>
              </a:rPr>
              <a:t>L</a:t>
            </a:r>
            <a:r>
              <a:rPr lang="en-US" sz="2000" dirty="0">
                <a:sym typeface="Symbol" pitchFamily="18" charset="2"/>
              </a:rPr>
              <a:t> to </a:t>
            </a:r>
            <a:r>
              <a:rPr lang="en-US" sz="2000" i="1" dirty="0">
                <a:sym typeface="Symbol" pitchFamily="18" charset="2"/>
              </a:rPr>
              <a:t>Q</a:t>
            </a:r>
            <a:r>
              <a:rPr lang="en-US" sz="2000" dirty="0">
                <a:sym typeface="Symbol" pitchFamily="18" charset="2"/>
              </a:rPr>
              <a:t>.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190625" y="5561013"/>
            <a:ext cx="6913563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0"/>
              </a:spcBef>
              <a:buSzPct val="55000"/>
              <a:buFont typeface="Wingdings" pitchFamily="2" charset="2"/>
              <a:buNone/>
            </a:pPr>
            <a:r>
              <a:rPr lang="en-US" altLang="en-US" sz="2000" dirty="0">
                <a:sym typeface="Symbol" pitchFamily="18" charset="2"/>
              </a:rPr>
              <a:t>                                                               By Theorem 15.6.2 (which states that if </a:t>
            </a:r>
            <a:r>
              <a:rPr lang="en-US" altLang="en-US" sz="2000" i="1" dirty="0">
                <a:sym typeface="Symbol" pitchFamily="18" charset="2"/>
              </a:rPr>
              <a:t>L</a:t>
            </a:r>
            <a:r>
              <a:rPr lang="en-US" altLang="en-US" sz="2000" dirty="0">
                <a:sym typeface="Symbol" pitchFamily="18" charset="2"/>
              </a:rPr>
              <a:t> is reducible to </a:t>
            </a:r>
            <a:r>
              <a:rPr lang="en-US" altLang="en-US" sz="2000" i="1" dirty="0">
                <a:sym typeface="Symbol" pitchFamily="18" charset="2"/>
              </a:rPr>
              <a:t>Q</a:t>
            </a:r>
            <a:r>
              <a:rPr lang="en-US" altLang="en-US" sz="2000" dirty="0">
                <a:sym typeface="Symbol" pitchFamily="18" charset="2"/>
              </a:rPr>
              <a:t> in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000" dirty="0">
                <a:sym typeface="Symbol" pitchFamily="18" charset="2"/>
              </a:rPr>
              <a:t>polynomial time and </a:t>
            </a:r>
            <a:r>
              <a:rPr lang="en-US" altLang="en-US" sz="2000" i="1" dirty="0">
                <a:sym typeface="Symbol" pitchFamily="18" charset="2"/>
              </a:rPr>
              <a:t>Q</a:t>
            </a:r>
            <a:r>
              <a:rPr lang="en-US" altLang="en-US" sz="2000" dirty="0">
                <a:sym typeface="Symbol" pitchFamily="18" charset="2"/>
              </a:rPr>
              <a:t> </a:t>
            </a:r>
            <a:r>
              <a:rPr lang="en-US" altLang="en-US" sz="2000" b="1" dirty="0">
                <a:sym typeface="Symbol" pitchFamily="18" charset="2"/>
              </a:rPr>
              <a:t></a:t>
            </a:r>
            <a:r>
              <a:rPr lang="en-US" altLang="en-US" sz="2000" dirty="0">
                <a:sym typeface="Symbol" pitchFamily="18" charset="2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n-US" altLang="en-US" sz="2000" dirty="0">
                <a:sym typeface="Symbol" pitchFamily="18" charset="2"/>
              </a:rPr>
              <a:t>, then </a:t>
            </a:r>
            <a:r>
              <a:rPr lang="en-US" altLang="en-US" sz="2000" i="1" dirty="0">
                <a:sym typeface="Symbol" pitchFamily="18" charset="2"/>
              </a:rPr>
              <a:t>L</a:t>
            </a:r>
            <a:r>
              <a:rPr lang="en-US" altLang="en-US" sz="2000" dirty="0">
                <a:sym typeface="Symbol" pitchFamily="18" charset="2"/>
              </a:rPr>
              <a:t> </a:t>
            </a:r>
            <a:r>
              <a:rPr lang="en-US" altLang="en-US" sz="2000" b="1" dirty="0">
                <a:sym typeface="Symbol" pitchFamily="18" charset="2"/>
              </a:rPr>
              <a:t></a:t>
            </a:r>
            <a:r>
              <a:rPr lang="en-US" altLang="en-US" sz="2000" dirty="0">
                <a:sym typeface="Symbol" pitchFamily="18" charset="2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n-US" altLang="en-US" sz="2000" dirty="0">
                <a:sym typeface="Symbol" pitchFamily="18" charset="2"/>
              </a:rPr>
              <a:t>),</a:t>
            </a:r>
            <a:endParaRPr lang="en-US" altLang="en-US" sz="2000" dirty="0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5767388" y="6181725"/>
            <a:ext cx="1343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0"/>
              </a:spcBef>
              <a:buSzPct val="55000"/>
              <a:buFont typeface="Wingdings" pitchFamily="2" charset="2"/>
              <a:buNone/>
            </a:pPr>
            <a:r>
              <a:rPr lang="en-US" altLang="en-US" sz="2000" i="1" dirty="0">
                <a:sym typeface="Symbol" pitchFamily="18" charset="2"/>
              </a:rPr>
              <a:t>L</a:t>
            </a:r>
            <a:r>
              <a:rPr lang="en-US" altLang="en-US" sz="2000" dirty="0">
                <a:sym typeface="Symbol" pitchFamily="18" charset="2"/>
              </a:rPr>
              <a:t> </a:t>
            </a:r>
            <a:r>
              <a:rPr lang="en-US" altLang="en-US" sz="2000" b="1" dirty="0">
                <a:sym typeface="Symbol" pitchFamily="18" charset="2"/>
              </a:rPr>
              <a:t></a:t>
            </a:r>
            <a:r>
              <a:rPr lang="en-US" altLang="en-US" sz="2000" dirty="0">
                <a:sym typeface="Symbol" pitchFamily="18" charset="2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n-US" altLang="en-US" sz="2000" dirty="0">
                <a:sym typeface="Symbol" pitchFamily="18" charset="2"/>
              </a:rPr>
              <a:t>.</a:t>
            </a:r>
            <a:endParaRPr lang="en-US" altLang="en-US" sz="2400" dirty="0"/>
          </a:p>
        </p:txBody>
      </p:sp>
      <p:sp>
        <p:nvSpPr>
          <p:cNvPr id="8" name="AutoShape 8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24775" y="5688013"/>
            <a:ext cx="193675" cy="18732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/>
      <p:bldP spid="55299" grpId="0"/>
      <p:bldP spid="55300" grpId="0"/>
      <p:bldP spid="55301" grpId="0"/>
      <p:bldP spid="55302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897FD6-0882-4390-9DE4-AFFC9A8176F2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8163" y="946150"/>
            <a:ext cx="8374062" cy="2733675"/>
          </a:xfrm>
        </p:spPr>
        <p:txBody>
          <a:bodyPr/>
          <a:lstStyle/>
          <a:p>
            <a:pPr>
              <a:spcBef>
                <a:spcPct val="75000"/>
              </a:spcBef>
              <a:tabLst>
                <a:tab pos="738188" algn="l"/>
              </a:tabLst>
            </a:pPr>
            <a:r>
              <a:rPr lang="en-US" altLang="en-US" sz="2400" dirty="0" smtClean="0">
                <a:sym typeface="Symbol" pitchFamily="18" charset="2"/>
              </a:rPr>
              <a:t>The class consisting of all </a:t>
            </a:r>
            <a:r>
              <a:rPr lang="en-US" altLang="en-US" sz="2400" dirty="0" smtClean="0">
                <a:solidFill>
                  <a:srgbClr val="FF0000"/>
                </a:solidFill>
                <a:sym typeface="Symbol" pitchFamily="18" charset="2"/>
              </a:rPr>
              <a:t>NP-complete</a:t>
            </a:r>
            <a:r>
              <a:rPr lang="en-US" altLang="en-US" sz="2400" dirty="0" smtClean="0">
                <a:sym typeface="Symbol" pitchFamily="18" charset="2"/>
              </a:rPr>
              <a:t> problems, which 	is non-empty, is denoted </a:t>
            </a:r>
            <a:r>
              <a:rPr lang="en-US" altLang="en-US" sz="2400" dirty="0" smtClean="0">
                <a:solidFill>
                  <a:srgbClr val="FF0000"/>
                </a:solidFill>
                <a:sym typeface="Symbol" pitchFamily="18" charset="2"/>
              </a:rPr>
              <a:t>NPC</a:t>
            </a:r>
            <a:r>
              <a:rPr lang="en-US" altLang="en-US" sz="2400" dirty="0" smtClean="0">
                <a:sym typeface="Symbol" pitchFamily="18" charset="2"/>
              </a:rPr>
              <a:t>.</a:t>
            </a:r>
          </a:p>
          <a:p>
            <a:pPr marL="684213" lvl="1" indent="-227013">
              <a:spcBef>
                <a:spcPct val="75000"/>
              </a:spcBef>
              <a:buSzPct val="55000"/>
              <a:buFont typeface="Wingdings" pitchFamily="2" charset="2"/>
              <a:buChar char="Ø"/>
              <a:tabLst>
                <a:tab pos="738188" algn="l"/>
              </a:tabLst>
            </a:pPr>
            <a:r>
              <a:rPr lang="en-US" altLang="en-US" sz="2200" dirty="0" smtClean="0">
                <a:sym typeface="Symbol" pitchFamily="18" charset="2"/>
              </a:rPr>
              <a:t>If </a:t>
            </a:r>
            <a:r>
              <a:rPr lang="en-US" altLang="en-US" sz="2200" dirty="0" smtClean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n-US" altLang="en-US" sz="2200" dirty="0" smtClean="0">
                <a:sym typeface="Symbol" pitchFamily="18" charset="2"/>
              </a:rPr>
              <a:t> </a:t>
            </a:r>
            <a:r>
              <a:rPr lang="en-US" altLang="en-US" sz="2200" b="1" dirty="0" smtClean="0">
                <a:sym typeface="Symbol" pitchFamily="18" charset="2"/>
              </a:rPr>
              <a:t></a:t>
            </a:r>
            <a:r>
              <a:rPr lang="en-US" altLang="en-US" sz="2200" dirty="0" smtClean="0">
                <a:sym typeface="Symbol" pitchFamily="18" charset="2"/>
              </a:rPr>
              <a:t> </a:t>
            </a:r>
            <a:r>
              <a:rPr lang="en-US" altLang="en-US" sz="2200" dirty="0" smtClean="0">
                <a:solidFill>
                  <a:srgbClr val="FF0000"/>
                </a:solidFill>
                <a:sym typeface="Symbol" pitchFamily="18" charset="2"/>
              </a:rPr>
              <a:t>NP</a:t>
            </a:r>
            <a:r>
              <a:rPr lang="en-US" altLang="en-US" sz="2200" dirty="0" smtClean="0">
                <a:sym typeface="Symbol" pitchFamily="18" charset="2"/>
              </a:rPr>
              <a:t>, then </a:t>
            </a:r>
            <a:r>
              <a:rPr lang="en-US" altLang="en-US" sz="2200" dirty="0" smtClean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n-US" altLang="en-US" sz="2200" dirty="0" smtClean="0">
                <a:sym typeface="Symbol" pitchFamily="18" charset="2"/>
              </a:rPr>
              <a:t> and </a:t>
            </a:r>
            <a:r>
              <a:rPr lang="en-US" altLang="en-US" sz="2200" dirty="0" smtClean="0">
                <a:solidFill>
                  <a:srgbClr val="FF0000"/>
                </a:solidFill>
                <a:sym typeface="Symbol" pitchFamily="18" charset="2"/>
              </a:rPr>
              <a:t>NPC</a:t>
            </a:r>
            <a:r>
              <a:rPr lang="en-US" altLang="en-US" sz="2200" dirty="0" smtClean="0">
                <a:sym typeface="Symbol" pitchFamily="18" charset="2"/>
              </a:rPr>
              <a:t> are nonempty, disjoint subsets 		of </a:t>
            </a:r>
            <a:r>
              <a:rPr lang="en-US" altLang="en-US" sz="2200" dirty="0" smtClean="0">
                <a:solidFill>
                  <a:srgbClr val="FF0000"/>
                </a:solidFill>
                <a:sym typeface="Symbol" pitchFamily="18" charset="2"/>
              </a:rPr>
              <a:t>NP</a:t>
            </a:r>
            <a:r>
              <a:rPr lang="en-US" altLang="en-US" sz="2200" dirty="0" smtClean="0">
                <a:sym typeface="Symbol" pitchFamily="18" charset="2"/>
              </a:rPr>
              <a:t>, which is the scenario believed to be true by most 	  mathematicians and computer scientists.</a:t>
            </a:r>
            <a:endParaRPr lang="en-US" altLang="en-US" sz="2200" b="1" dirty="0" smtClean="0">
              <a:sym typeface="Symbol" pitchFamily="18" charset="2"/>
            </a:endParaRPr>
          </a:p>
          <a:p>
            <a:pPr marL="684213" lvl="1" indent="-227013">
              <a:spcBef>
                <a:spcPct val="75000"/>
              </a:spcBef>
              <a:buSzPct val="55000"/>
              <a:buFont typeface="Wingdings" pitchFamily="2" charset="2"/>
              <a:buChar char="Ø"/>
              <a:tabLst>
                <a:tab pos="738188" algn="l"/>
              </a:tabLst>
            </a:pPr>
            <a:r>
              <a:rPr lang="en-US" altLang="en-US" sz="2200" dirty="0" smtClean="0">
                <a:sym typeface="Symbol" pitchFamily="18" charset="2"/>
              </a:rPr>
              <a:t>If </a:t>
            </a:r>
            <a:r>
              <a:rPr lang="en-US" altLang="en-US" sz="2200" dirty="0" smtClean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n-US" altLang="en-US" sz="2200" dirty="0" smtClean="0">
                <a:sym typeface="Symbol" pitchFamily="18" charset="2"/>
              </a:rPr>
              <a:t> = </a:t>
            </a:r>
            <a:r>
              <a:rPr lang="en-US" altLang="en-US" sz="2200" dirty="0" smtClean="0">
                <a:solidFill>
                  <a:srgbClr val="FF0000"/>
                </a:solidFill>
                <a:sym typeface="Symbol" pitchFamily="18" charset="2"/>
              </a:rPr>
              <a:t>NP</a:t>
            </a:r>
            <a:r>
              <a:rPr lang="en-US" altLang="en-US" sz="2200" dirty="0" smtClean="0">
                <a:sym typeface="Symbol" pitchFamily="18" charset="2"/>
              </a:rPr>
              <a:t>, then the two sets collapse to a single class.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1266825" y="244475"/>
            <a:ext cx="6958013" cy="571500"/>
          </a:xfrm>
          <a:noFill/>
        </p:spPr>
        <p:txBody>
          <a:bodyPr/>
          <a:lstStyle/>
          <a:p>
            <a:r>
              <a:rPr lang="en-US" altLang="en-US" sz="4000" dirty="0" smtClean="0"/>
              <a:t>15.9  Complexity Class Relations</a:t>
            </a:r>
            <a:endParaRPr lang="en-US" altLang="en-US" sz="4000" i="1" dirty="0" smtClean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443538" y="4106863"/>
            <a:ext cx="1074737" cy="2076450"/>
            <a:chOff x="3429" y="2587"/>
            <a:chExt cx="677" cy="1308"/>
          </a:xfrm>
        </p:grpSpPr>
        <p:sp>
          <p:nvSpPr>
            <p:cNvPr id="24589" name="Oval 4"/>
            <p:cNvSpPr>
              <a:spLocks noChangeArrowheads="1"/>
            </p:cNvSpPr>
            <p:nvPr/>
          </p:nvSpPr>
          <p:spPr bwMode="auto">
            <a:xfrm>
              <a:off x="3429" y="2587"/>
              <a:ext cx="677" cy="99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/>
            </a:p>
          </p:txBody>
        </p:sp>
        <p:sp>
          <p:nvSpPr>
            <p:cNvPr id="24590" name="Text Box 11"/>
            <p:cNvSpPr txBox="1">
              <a:spLocks noChangeArrowheads="1"/>
            </p:cNvSpPr>
            <p:nvPr/>
          </p:nvSpPr>
          <p:spPr bwMode="auto">
            <a:xfrm>
              <a:off x="3549" y="2796"/>
              <a:ext cx="47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/>
                <a:t>P = NP</a:t>
              </a:r>
            </a:p>
          </p:txBody>
        </p:sp>
        <p:sp>
          <p:nvSpPr>
            <p:cNvPr id="24591" name="Text Box 12"/>
            <p:cNvSpPr txBox="1">
              <a:spLocks noChangeArrowheads="1"/>
            </p:cNvSpPr>
            <p:nvPr/>
          </p:nvSpPr>
          <p:spPr bwMode="auto">
            <a:xfrm>
              <a:off x="3572" y="3703"/>
              <a:ext cx="47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/>
                <a:t>P = NP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08338" y="3755257"/>
            <a:ext cx="1074737" cy="2409006"/>
            <a:chOff x="3208338" y="3755257"/>
            <a:chExt cx="1074737" cy="2409006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3208338" y="4100513"/>
              <a:ext cx="1074737" cy="2063750"/>
              <a:chOff x="2021" y="2583"/>
              <a:chExt cx="677" cy="1300"/>
            </a:xfrm>
          </p:grpSpPr>
          <p:sp>
            <p:nvSpPr>
              <p:cNvPr id="24583" name="Oval 5"/>
              <p:cNvSpPr>
                <a:spLocks noChangeArrowheads="1"/>
              </p:cNvSpPr>
              <p:nvPr/>
            </p:nvSpPr>
            <p:spPr bwMode="auto">
              <a:xfrm>
                <a:off x="2021" y="2583"/>
                <a:ext cx="677" cy="995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/>
              </a:p>
            </p:txBody>
          </p:sp>
          <p:sp>
            <p:nvSpPr>
              <p:cNvPr id="24584" name="Oval 6"/>
              <p:cNvSpPr>
                <a:spLocks noChangeArrowheads="1"/>
              </p:cNvSpPr>
              <p:nvPr/>
            </p:nvSpPr>
            <p:spPr bwMode="auto">
              <a:xfrm>
                <a:off x="2219" y="2715"/>
                <a:ext cx="280" cy="262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/>
              </a:p>
            </p:txBody>
          </p:sp>
          <p:sp>
            <p:nvSpPr>
              <p:cNvPr id="24585" name="Text Box 7"/>
              <p:cNvSpPr txBox="1">
                <a:spLocks noChangeArrowheads="1"/>
              </p:cNvSpPr>
              <p:nvPr/>
            </p:nvSpPr>
            <p:spPr bwMode="auto">
              <a:xfrm>
                <a:off x="2186" y="2759"/>
                <a:ext cx="3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NPC</a:t>
                </a:r>
              </a:p>
            </p:txBody>
          </p:sp>
          <p:sp>
            <p:nvSpPr>
              <p:cNvPr id="24586" name="Oval 8"/>
              <p:cNvSpPr>
                <a:spLocks noChangeArrowheads="1"/>
              </p:cNvSpPr>
              <p:nvPr/>
            </p:nvSpPr>
            <p:spPr bwMode="auto">
              <a:xfrm>
                <a:off x="2231" y="3152"/>
                <a:ext cx="280" cy="262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/>
              </a:p>
            </p:txBody>
          </p:sp>
          <p:sp>
            <p:nvSpPr>
              <p:cNvPr id="24587" name="Text Box 9"/>
              <p:cNvSpPr txBox="1">
                <a:spLocks noChangeArrowheads="1"/>
              </p:cNvSpPr>
              <p:nvPr/>
            </p:nvSpPr>
            <p:spPr bwMode="auto">
              <a:xfrm>
                <a:off x="2270" y="3196"/>
                <a:ext cx="19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P</a:t>
                </a:r>
              </a:p>
            </p:txBody>
          </p:sp>
          <p:sp>
            <p:nvSpPr>
              <p:cNvPr id="58381" name="Text Box 13"/>
              <p:cNvSpPr txBox="1">
                <a:spLocks noChangeArrowheads="1"/>
              </p:cNvSpPr>
              <p:nvPr/>
            </p:nvSpPr>
            <p:spPr bwMode="auto">
              <a:xfrm>
                <a:off x="2119" y="3595"/>
                <a:ext cx="545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/>
                  <a:t>P</a:t>
                </a:r>
                <a:r>
                  <a:rPr lang="en-US" sz="1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  <a:r>
                  <a:rPr lang="en-US" dirty="0">
                    <a:sym typeface="Symbol" pitchFamily="18" charset="2"/>
                  </a:rPr>
                  <a:t></a:t>
                </a:r>
                <a:r>
                  <a:rPr lang="en-US" sz="1400" dirty="0"/>
                  <a:t> NP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514712" y="3755257"/>
              <a:ext cx="4683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NP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uiExpand="1" build="p"/>
      <p:bldP spid="583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48A476-F279-403D-AC79-9D2092A9CC64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0593" y="782446"/>
            <a:ext cx="8361538" cy="5962168"/>
          </a:xfrm>
        </p:spPr>
        <p:txBody>
          <a:bodyPr/>
          <a:lstStyle/>
          <a:p>
            <a:pPr>
              <a:spcBef>
                <a:spcPct val="75000"/>
              </a:spcBef>
              <a:tabLst>
                <a:tab pos="738188" algn="l"/>
              </a:tabLst>
              <a:defRPr/>
            </a:pPr>
            <a:r>
              <a:rPr lang="en-US" sz="2400" dirty="0" smtClean="0">
                <a:sym typeface="Symbol" pitchFamily="18" charset="2"/>
              </a:rPr>
              <a:t>The Satisfiability Problem </a:t>
            </a:r>
          </a:p>
          <a:p>
            <a:pPr lvl="1">
              <a:spcBef>
                <a:spcPts val="1800"/>
              </a:spcBef>
              <a:buSzPct val="60000"/>
              <a:buFont typeface="Wingdings" panose="05000000000000000000" pitchFamily="2" charset="2"/>
              <a:buChar char="Ø"/>
              <a:tabLst>
                <a:tab pos="738188" algn="l"/>
              </a:tabLst>
              <a:defRPr/>
            </a:pPr>
            <a:r>
              <a:rPr lang="en-US" sz="2200" dirty="0">
                <a:sym typeface="Symbol" pitchFamily="18" charset="2"/>
              </a:rPr>
              <a:t>A</a:t>
            </a:r>
            <a:r>
              <a:rPr lang="en-US" sz="2200" dirty="0" smtClean="0">
                <a:sym typeface="Symbol" pitchFamily="18" charset="2"/>
              </a:rPr>
              <a:t>n </a:t>
            </a:r>
            <a:r>
              <a:rPr lang="en-US" sz="2200" dirty="0" smtClean="0">
                <a:solidFill>
                  <a:srgbClr val="FF0000"/>
                </a:solidFill>
                <a:sym typeface="Symbol" pitchFamily="18" charset="2"/>
              </a:rPr>
              <a:t>NP-complete </a:t>
            </a:r>
            <a:r>
              <a:rPr lang="en-US" sz="2200" dirty="0" smtClean="0">
                <a:sym typeface="Symbol" pitchFamily="18" charset="2"/>
              </a:rPr>
              <a:t>problem</a:t>
            </a:r>
          </a:p>
          <a:p>
            <a:pPr lvl="1">
              <a:spcBef>
                <a:spcPts val="1800"/>
              </a:spcBef>
              <a:buSzPct val="60000"/>
              <a:buFont typeface="Wingdings" panose="05000000000000000000" pitchFamily="2" charset="2"/>
              <a:buChar char="Ø"/>
              <a:tabLst>
                <a:tab pos="738188" algn="l"/>
              </a:tabLst>
              <a:defRPr/>
            </a:pPr>
            <a:r>
              <a:rPr lang="en-US" sz="2200" dirty="0" smtClean="0">
                <a:sym typeface="Symbol" pitchFamily="18" charset="2"/>
              </a:rPr>
              <a:t>Determines whether there is an assignment of </a:t>
            </a:r>
            <a:r>
              <a:rPr lang="en-US" sz="2200" dirty="0" smtClean="0">
                <a:solidFill>
                  <a:srgbClr val="FF0000"/>
                </a:solidFill>
                <a:sym typeface="Symbol" pitchFamily="18" charset="2"/>
              </a:rPr>
              <a:t>truth values </a:t>
            </a:r>
            <a:r>
              <a:rPr lang="en-US" sz="2200" dirty="0" smtClean="0">
                <a:sym typeface="Symbol" pitchFamily="18" charset="2"/>
              </a:rPr>
              <a:t>	    to propositions that makes a formula true</a:t>
            </a:r>
          </a:p>
          <a:p>
            <a:pPr lvl="1">
              <a:spcBef>
                <a:spcPts val="1800"/>
              </a:spcBef>
              <a:buSzPct val="60000"/>
              <a:buFont typeface="Wingdings" panose="05000000000000000000" pitchFamily="2" charset="2"/>
              <a:buChar char="Ø"/>
              <a:tabLst>
                <a:tab pos="738188" algn="l"/>
              </a:tabLst>
              <a:defRPr/>
            </a:pPr>
            <a:r>
              <a:rPr lang="en-US" sz="2200" dirty="0" smtClean="0">
                <a:sym typeface="Symbol" pitchFamily="18" charset="2"/>
              </a:rPr>
              <a:t>The truth value of a </a:t>
            </a:r>
            <a:r>
              <a:rPr lang="en-US" sz="2200" i="1" dirty="0" smtClean="0">
                <a:sym typeface="Symbol" pitchFamily="18" charset="2"/>
              </a:rPr>
              <a:t>formula</a:t>
            </a:r>
            <a:r>
              <a:rPr lang="en-US" sz="2200" dirty="0" smtClean="0">
                <a:sym typeface="Symbol" pitchFamily="18" charset="2"/>
              </a:rPr>
              <a:t> is obtained from those of the 	    elementary </a:t>
            </a:r>
            <a:r>
              <a:rPr lang="en-US" sz="2200" i="1" dirty="0" smtClean="0">
                <a:sym typeface="Symbol" pitchFamily="18" charset="2"/>
              </a:rPr>
              <a:t>propositions</a:t>
            </a:r>
            <a:r>
              <a:rPr lang="en-US" sz="2200" dirty="0" smtClean="0">
                <a:sym typeface="Symbol" pitchFamily="18" charset="2"/>
              </a:rPr>
              <a:t> occurring in the formula</a:t>
            </a:r>
          </a:p>
          <a:p>
            <a:pPr>
              <a:spcBef>
                <a:spcPct val="75000"/>
              </a:spcBef>
              <a:tabLst>
                <a:tab pos="738188" algn="l"/>
              </a:tabLst>
              <a:defRPr/>
            </a:pPr>
            <a:r>
              <a:rPr lang="en-US" sz="2200" dirty="0" smtClean="0">
                <a:sym typeface="Symbol" pitchFamily="18" charset="2"/>
              </a:rPr>
              <a:t>Fundamentals of </a:t>
            </a:r>
            <a:r>
              <a:rPr lang="en-US" sz="2200" dirty="0">
                <a:sym typeface="Symbol" pitchFamily="18" charset="2"/>
              </a:rPr>
              <a:t>P</a:t>
            </a:r>
            <a:r>
              <a:rPr lang="en-US" sz="2200" dirty="0" smtClean="0">
                <a:sym typeface="Symbol" pitchFamily="18" charset="2"/>
              </a:rPr>
              <a:t>ropositional Logic</a:t>
            </a:r>
          </a:p>
          <a:p>
            <a:pPr marL="684213" lvl="1" indent="-227013">
              <a:spcBef>
                <a:spcPct val="75000"/>
              </a:spcBef>
              <a:buSzPct val="55000"/>
              <a:buFont typeface="Wingdings" pitchFamily="2" charset="2"/>
              <a:buChar char="Ø"/>
              <a:tabLst>
                <a:tab pos="738188" algn="l"/>
              </a:tabLst>
              <a:defRPr/>
            </a:pPr>
            <a:r>
              <a:rPr lang="en-US" sz="2000" dirty="0" smtClean="0">
                <a:sym typeface="Symbol" pitchFamily="18" charset="2"/>
              </a:rPr>
              <a:t>A 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Boolean variable</a:t>
            </a:r>
            <a:r>
              <a:rPr lang="en-US" sz="2000" dirty="0" smtClean="0">
                <a:sym typeface="Symbol" pitchFamily="18" charset="2"/>
              </a:rPr>
              <a:t>, which takes on the values 0 &amp; 1, is considered 	      to be a </a:t>
            </a:r>
            <a:r>
              <a:rPr lang="en-US" sz="2000" i="1" dirty="0" smtClean="0">
                <a:sym typeface="Symbol" pitchFamily="18" charset="2"/>
              </a:rPr>
              <a:t>proposition</a:t>
            </a:r>
            <a:r>
              <a:rPr lang="en-US" sz="2000" dirty="0" smtClean="0">
                <a:sym typeface="Symbol" pitchFamily="18" charset="2"/>
              </a:rPr>
              <a:t>  </a:t>
            </a:r>
          </a:p>
          <a:p>
            <a:pPr marL="684213" lvl="1" indent="-227013">
              <a:spcBef>
                <a:spcPct val="75000"/>
              </a:spcBef>
              <a:buSzPct val="55000"/>
              <a:buFont typeface="Wingdings" pitchFamily="2" charset="2"/>
              <a:buChar char="Ø"/>
              <a:tabLst>
                <a:tab pos="738188" algn="l"/>
              </a:tabLst>
              <a:defRPr/>
            </a:pPr>
            <a:r>
              <a:rPr lang="en-US" sz="2000" dirty="0" smtClean="0">
                <a:sym typeface="Symbol" pitchFamily="18" charset="2"/>
              </a:rPr>
              <a:t>The value of a variable specifies the 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truth/falsity</a:t>
            </a:r>
            <a:r>
              <a:rPr lang="en-US" sz="2000" dirty="0" smtClean="0">
                <a:sym typeface="Symbol" pitchFamily="18" charset="2"/>
              </a:rPr>
              <a:t> of the proposition</a:t>
            </a:r>
          </a:p>
          <a:p>
            <a:pPr marL="684213" lvl="1" indent="-227013">
              <a:spcBef>
                <a:spcPct val="75000"/>
              </a:spcBef>
              <a:buSzPct val="55000"/>
              <a:buFont typeface="Wingdings" pitchFamily="2" charset="2"/>
              <a:buChar char="Ø"/>
              <a:tabLst>
                <a:tab pos="738188" algn="l"/>
              </a:tabLst>
              <a:defRPr/>
            </a:pPr>
            <a:r>
              <a:rPr lang="en-US" sz="2000" dirty="0" smtClean="0">
                <a:sym typeface="Symbol" pitchFamily="18" charset="2"/>
              </a:rPr>
              <a:t>The logical connectives </a:t>
            </a:r>
            <a:r>
              <a:rPr lang="en-US" sz="2000" dirty="0" smtClean="0">
                <a:sym typeface="Symbol"/>
              </a:rPr>
              <a:t> </a:t>
            </a:r>
            <a:r>
              <a:rPr lang="en-US" sz="2000" dirty="0" smtClean="0">
                <a:sym typeface="Symbol" pitchFamily="18" charset="2"/>
              </a:rPr>
              <a:t>(</a:t>
            </a:r>
            <a:r>
              <a:rPr lang="en-US" sz="2000" dirty="0">
                <a:sym typeface="Symbol" pitchFamily="18" charset="2"/>
              </a:rPr>
              <a:t>and</a:t>
            </a:r>
            <a:r>
              <a:rPr lang="en-US" sz="2000" dirty="0" smtClean="0">
                <a:sym typeface="Symbol" pitchFamily="18" charset="2"/>
              </a:rPr>
              <a:t>), </a:t>
            </a:r>
            <a:r>
              <a:rPr lang="en-US" sz="2000" dirty="0" smtClean="0">
                <a:sym typeface="Symbol"/>
              </a:rPr>
              <a:t> (or), and  (not) are used to 	      construct propositions, i.e.,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well-formed formulas (wff)</a:t>
            </a:r>
            <a:r>
              <a:rPr lang="en-US" sz="2000" dirty="0" smtClean="0">
                <a:sym typeface="Symbol"/>
              </a:rPr>
              <a:t>, from a 		    set of Boolean variables</a:t>
            </a:r>
            <a:endParaRPr lang="en-US" sz="2000" dirty="0" smtClean="0">
              <a:sym typeface="Symbol" pitchFamily="18" charset="2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04420" y="159933"/>
            <a:ext cx="5691226" cy="571500"/>
          </a:xfrm>
          <a:noFill/>
        </p:spPr>
        <p:txBody>
          <a:bodyPr/>
          <a:lstStyle/>
          <a:p>
            <a:r>
              <a:rPr lang="en-US" altLang="en-US" sz="3600" dirty="0" smtClean="0"/>
              <a:t>15.8 The Satisfiability Problem</a:t>
            </a:r>
            <a:endParaRPr lang="en-US" altLang="en-US" sz="3600" i="1" dirty="0" smtClean="0"/>
          </a:p>
        </p:txBody>
      </p:sp>
    </p:spTree>
    <p:extLst>
      <p:ext uri="{BB962C8B-B14F-4D97-AF65-F5344CB8AC3E}">
        <p14:creationId xmlns:p14="http://schemas.microsoft.com/office/powerpoint/2010/main" val="285201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uiExpand="1" build="p"/>
      <p:bldP spid="552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48A476-F279-403D-AC79-9D2092A9CC64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0593" y="782446"/>
            <a:ext cx="8281071" cy="5896332"/>
          </a:xfrm>
        </p:spPr>
        <p:txBody>
          <a:bodyPr/>
          <a:lstStyle/>
          <a:p>
            <a:pPr>
              <a:spcBef>
                <a:spcPct val="75000"/>
              </a:spcBef>
              <a:tabLst>
                <a:tab pos="738188" algn="l"/>
              </a:tabLst>
              <a:defRPr/>
            </a:pPr>
            <a:r>
              <a:rPr lang="en-US" sz="2200" dirty="0" smtClean="0">
                <a:sym typeface="Symbol" pitchFamily="18" charset="2"/>
              </a:rPr>
              <a:t>Propositional Logic</a:t>
            </a:r>
          </a:p>
          <a:p>
            <a:pPr marL="684213" lvl="1" indent="-227013">
              <a:spcBef>
                <a:spcPct val="75000"/>
              </a:spcBef>
              <a:buSzPct val="55000"/>
              <a:buFont typeface="Wingdings" pitchFamily="2" charset="2"/>
              <a:buChar char="Ø"/>
              <a:tabLst>
                <a:tab pos="738188" algn="l"/>
              </a:tabLst>
              <a:defRPr/>
            </a:pPr>
            <a:r>
              <a:rPr lang="en-US" sz="2000" dirty="0" smtClean="0">
                <a:sym typeface="Symbol" pitchFamily="18" charset="2"/>
              </a:rPr>
              <a:t>A 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clause</a:t>
            </a:r>
            <a:r>
              <a:rPr lang="en-US" sz="2000" dirty="0" smtClean="0">
                <a:sym typeface="Symbol" pitchFamily="18" charset="2"/>
              </a:rPr>
              <a:t> is a well-formed formula that consists of a </a:t>
            </a:r>
            <a:r>
              <a:rPr lang="en-US" sz="2000" u="sng" dirty="0" smtClean="0">
                <a:sym typeface="Symbol" pitchFamily="18" charset="2"/>
              </a:rPr>
              <a:t>disjunction</a:t>
            </a:r>
            <a:r>
              <a:rPr lang="en-US" sz="2000" dirty="0" smtClean="0">
                <a:sym typeface="Symbol" pitchFamily="18" charset="2"/>
              </a:rPr>
              <a:t> of 	      variables or the </a:t>
            </a:r>
            <a:r>
              <a:rPr lang="en-US" sz="2000" u="sng" dirty="0" smtClean="0">
                <a:sym typeface="Symbol" pitchFamily="18" charset="2"/>
              </a:rPr>
              <a:t>negation</a:t>
            </a:r>
            <a:r>
              <a:rPr lang="en-US" sz="2000" dirty="0" smtClean="0">
                <a:sym typeface="Symbol" pitchFamily="18" charset="2"/>
              </a:rPr>
              <a:t> of variables in which an </a:t>
            </a:r>
            <a:r>
              <a:rPr lang="en-US" sz="2000" i="1" dirty="0" smtClean="0">
                <a:sym typeface="Symbol" pitchFamily="18" charset="2"/>
              </a:rPr>
              <a:t>unnegated</a:t>
            </a:r>
            <a:r>
              <a:rPr lang="en-US" sz="2000" dirty="0" smtClean="0">
                <a:sym typeface="Symbol" pitchFamily="18" charset="2"/>
              </a:rPr>
              <a:t> 	      (</a:t>
            </a:r>
            <a:r>
              <a:rPr lang="en-US" sz="2000" i="1" dirty="0" smtClean="0">
                <a:sym typeface="Symbol" pitchFamily="18" charset="2"/>
              </a:rPr>
              <a:t>negated</a:t>
            </a:r>
            <a:r>
              <a:rPr lang="en-US" sz="2000" dirty="0" smtClean="0">
                <a:sym typeface="Symbol" pitchFamily="18" charset="2"/>
              </a:rPr>
              <a:t>) </a:t>
            </a:r>
            <a:r>
              <a:rPr lang="en-US" sz="2000" i="1" dirty="0" smtClean="0">
                <a:sym typeface="Symbol" pitchFamily="18" charset="2"/>
              </a:rPr>
              <a:t>variable</a:t>
            </a:r>
            <a:r>
              <a:rPr lang="en-US" sz="2000" dirty="0" smtClean="0">
                <a:sym typeface="Symbol" pitchFamily="18" charset="2"/>
              </a:rPr>
              <a:t> is called a </a:t>
            </a:r>
            <a:r>
              <a:rPr lang="en-US" sz="2000" i="1" dirty="0" smtClean="0">
                <a:sym typeface="Symbol" pitchFamily="18" charset="2"/>
              </a:rPr>
              <a:t>positive</a:t>
            </a:r>
            <a:r>
              <a:rPr lang="en-US" sz="2000" dirty="0" smtClean="0">
                <a:sym typeface="Symbol" pitchFamily="18" charset="2"/>
              </a:rPr>
              <a:t> (</a:t>
            </a:r>
            <a:r>
              <a:rPr lang="en-US" sz="2000" i="1" dirty="0" smtClean="0">
                <a:sym typeface="Symbol" pitchFamily="18" charset="2"/>
              </a:rPr>
              <a:t>negative</a:t>
            </a:r>
            <a:r>
              <a:rPr lang="en-US" sz="2000" dirty="0" smtClean="0">
                <a:sym typeface="Symbol" pitchFamily="18" charset="2"/>
              </a:rPr>
              <a:t>) 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literal</a:t>
            </a:r>
          </a:p>
          <a:p>
            <a:pPr marL="684213" lvl="1" indent="-227013">
              <a:spcBef>
                <a:spcPct val="75000"/>
              </a:spcBef>
              <a:buSzPct val="55000"/>
              <a:buFont typeface="Wingdings" pitchFamily="2" charset="2"/>
              <a:buChar char="Ø"/>
              <a:tabLst>
                <a:tab pos="738188" algn="l"/>
              </a:tabLst>
              <a:defRPr/>
            </a:pPr>
            <a:r>
              <a:rPr lang="en-US" sz="2000" dirty="0" smtClean="0">
                <a:sym typeface="Symbol" pitchFamily="18" charset="2"/>
              </a:rPr>
              <a:t> A formula is in 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conjunctive normal form (CNF) </a:t>
            </a:r>
            <a:r>
              <a:rPr lang="en-US" sz="2000" dirty="0" smtClean="0">
                <a:sym typeface="Symbol" pitchFamily="18" charset="2"/>
              </a:rPr>
              <a:t>if it has the form 		    </a:t>
            </a:r>
            <a:r>
              <a:rPr lang="en-US" sz="2000" i="1" dirty="0" smtClean="0">
                <a:sym typeface="Symbol" pitchFamily="18" charset="2"/>
              </a:rPr>
              <a:t>u</a:t>
            </a:r>
            <a:r>
              <a:rPr lang="en-US" sz="2000" baseline="-25000" dirty="0" smtClean="0">
                <a:sym typeface="Symbol" pitchFamily="18" charset="2"/>
              </a:rPr>
              <a:t>1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 smtClean="0">
                <a:sym typeface="Symbol"/>
              </a:rPr>
              <a:t> </a:t>
            </a:r>
            <a:r>
              <a:rPr lang="en-US" sz="2000" i="1" dirty="0" smtClean="0">
                <a:sym typeface="Symbol" pitchFamily="18" charset="2"/>
              </a:rPr>
              <a:t>u</a:t>
            </a:r>
            <a:r>
              <a:rPr lang="en-US" sz="2000" baseline="-25000" dirty="0" smtClean="0">
                <a:sym typeface="Symbol" pitchFamily="18" charset="2"/>
              </a:rPr>
              <a:t>2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 smtClean="0">
                <a:sym typeface="Symbol"/>
              </a:rPr>
              <a:t> </a:t>
            </a:r>
            <a:r>
              <a:rPr lang="en-US" sz="2000" i="1" dirty="0" smtClean="0">
                <a:sym typeface="Symbol" pitchFamily="18" charset="2"/>
              </a:rPr>
              <a:t>u</a:t>
            </a:r>
            <a:r>
              <a:rPr lang="en-US" sz="2000" i="1" baseline="-25000" dirty="0" smtClean="0">
                <a:sym typeface="Symbol" pitchFamily="18" charset="2"/>
              </a:rPr>
              <a:t>n</a:t>
            </a:r>
            <a:r>
              <a:rPr lang="en-US" sz="2000" dirty="0" smtClean="0">
                <a:sym typeface="Symbol" pitchFamily="18" charset="2"/>
              </a:rPr>
              <a:t>, where each </a:t>
            </a:r>
            <a:r>
              <a:rPr lang="en-US" sz="2000" i="1" dirty="0" smtClean="0">
                <a:sym typeface="Symbol" pitchFamily="18" charset="2"/>
              </a:rPr>
              <a:t>u</a:t>
            </a:r>
            <a:r>
              <a:rPr lang="en-US" sz="2000" i="1" baseline="-25000" dirty="0" smtClean="0">
                <a:sym typeface="Symbol" pitchFamily="18" charset="2"/>
              </a:rPr>
              <a:t>i</a:t>
            </a:r>
            <a:r>
              <a:rPr lang="en-US" sz="2000" i="1" dirty="0" smtClean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(1 </a:t>
            </a:r>
            <a:r>
              <a:rPr lang="en-US" sz="2000" dirty="0" smtClean="0">
                <a:sym typeface="Symbol"/>
              </a:rPr>
              <a:t>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i="1" dirty="0" smtClean="0">
                <a:sym typeface="Symbol" pitchFamily="18" charset="2"/>
              </a:rPr>
              <a:t>i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 smtClean="0">
                <a:sym typeface="Symbol"/>
              </a:rPr>
              <a:t> </a:t>
            </a:r>
            <a:r>
              <a:rPr lang="en-US" sz="2000" i="1" dirty="0" smtClean="0">
                <a:sym typeface="Symbol" pitchFamily="18" charset="2"/>
              </a:rPr>
              <a:t>n</a:t>
            </a:r>
            <a:r>
              <a:rPr lang="en-US" sz="2000" dirty="0" smtClean="0">
                <a:sym typeface="Symbol" pitchFamily="18" charset="2"/>
              </a:rPr>
              <a:t>) is a clause, e.g.,</a:t>
            </a:r>
          </a:p>
          <a:p>
            <a:pPr marL="457200" lvl="1" indent="0">
              <a:spcBef>
                <a:spcPct val="75000"/>
              </a:spcBef>
              <a:buSzPct val="55000"/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 pitchFamily="18" charset="2"/>
              </a:rPr>
              <a:t>	</a:t>
            </a:r>
            <a:r>
              <a:rPr lang="en-US" sz="2000" dirty="0" smtClean="0">
                <a:sym typeface="Symbol" pitchFamily="18" charset="2"/>
              </a:rPr>
              <a:t>	 	(</a:t>
            </a:r>
            <a:r>
              <a:rPr lang="en-US" sz="2000" i="1" dirty="0">
                <a:sym typeface="Symbol" pitchFamily="18" charset="2"/>
              </a:rPr>
              <a:t>x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smtClean="0">
                <a:sym typeface="Symbol"/>
              </a:rPr>
              <a:t> </a:t>
            </a:r>
            <a:r>
              <a:rPr lang="en-US" sz="2000" dirty="0">
                <a:sym typeface="Symbol"/>
              </a:rPr>
              <a:t></a:t>
            </a:r>
            <a:r>
              <a:rPr lang="en-US" sz="2000" i="1" dirty="0" smtClean="0">
                <a:sym typeface="Symbol" pitchFamily="18" charset="2"/>
              </a:rPr>
              <a:t>y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>
                <a:sym typeface="Symbol"/>
              </a:rPr>
              <a:t> </a:t>
            </a:r>
            <a:r>
              <a:rPr lang="en-US" sz="2000" i="1" dirty="0" smtClean="0">
                <a:sym typeface="Symbol" pitchFamily="18" charset="2"/>
              </a:rPr>
              <a:t>z</a:t>
            </a:r>
            <a:r>
              <a:rPr lang="en-US" sz="2000" dirty="0" smtClean="0">
                <a:sym typeface="Symbol" pitchFamily="18" charset="2"/>
              </a:rPr>
              <a:t>) </a:t>
            </a:r>
            <a:r>
              <a:rPr lang="en-US" sz="2000" dirty="0" smtClean="0">
                <a:sym typeface="Symbol"/>
              </a:rPr>
              <a:t> </a:t>
            </a:r>
            <a:r>
              <a:rPr lang="en-US" sz="2000" dirty="0" smtClean="0">
                <a:sym typeface="Symbol" pitchFamily="18" charset="2"/>
              </a:rPr>
              <a:t>(</a:t>
            </a:r>
            <a:r>
              <a:rPr lang="en-US" sz="2000" i="1" dirty="0">
                <a:sym typeface="Symbol" pitchFamily="18" charset="2"/>
              </a:rPr>
              <a:t>x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>
                <a:sym typeface="Symbol"/>
              </a:rPr>
              <a:t>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i="1" dirty="0">
                <a:sym typeface="Symbol" pitchFamily="18" charset="2"/>
              </a:rPr>
              <a:t>z</a:t>
            </a:r>
            <a:r>
              <a:rPr lang="en-US" sz="2000" dirty="0">
                <a:sym typeface="Symbol" pitchFamily="18" charset="2"/>
              </a:rPr>
              <a:t>) </a:t>
            </a:r>
            <a:r>
              <a:rPr lang="en-US" sz="2000" dirty="0" smtClean="0">
                <a:sym typeface="Symbol"/>
              </a:rPr>
              <a:t> </a:t>
            </a:r>
            <a:r>
              <a:rPr lang="en-US" sz="2000" dirty="0" smtClean="0">
                <a:sym typeface="Symbol" pitchFamily="18" charset="2"/>
              </a:rPr>
              <a:t>(</a:t>
            </a:r>
            <a:r>
              <a:rPr lang="en-US" sz="2000" dirty="0">
                <a:sym typeface="Symbol"/>
              </a:rPr>
              <a:t></a:t>
            </a:r>
            <a:r>
              <a:rPr lang="en-US" sz="2000" i="1" dirty="0" smtClean="0">
                <a:sym typeface="Symbol" pitchFamily="18" charset="2"/>
              </a:rPr>
              <a:t>x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>
                <a:sym typeface="Symbol"/>
              </a:rPr>
              <a:t>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>
                <a:sym typeface="Symbol"/>
              </a:rPr>
              <a:t></a:t>
            </a:r>
            <a:r>
              <a:rPr lang="en-US" sz="2000" i="1" dirty="0" smtClean="0">
                <a:sym typeface="Symbol" pitchFamily="18" charset="2"/>
              </a:rPr>
              <a:t>y</a:t>
            </a:r>
            <a:r>
              <a:rPr lang="en-US" sz="2000" dirty="0" smtClean="0">
                <a:sym typeface="Symbol" pitchFamily="18" charset="2"/>
              </a:rPr>
              <a:t>)</a:t>
            </a:r>
          </a:p>
          <a:p>
            <a:pPr>
              <a:spcBef>
                <a:spcPct val="75000"/>
              </a:spcBef>
              <a:tabLst>
                <a:tab pos="738188" algn="l"/>
              </a:tabLst>
              <a:defRPr/>
            </a:pPr>
            <a:r>
              <a:rPr lang="en-US" sz="2200" dirty="0">
                <a:sym typeface="Symbol" pitchFamily="18" charset="2"/>
              </a:rPr>
              <a:t>The </a:t>
            </a:r>
            <a:r>
              <a:rPr lang="en-US" sz="2200" dirty="0" smtClean="0">
                <a:solidFill>
                  <a:srgbClr val="FF0000"/>
                </a:solidFill>
                <a:sym typeface="Symbol" pitchFamily="18" charset="2"/>
              </a:rPr>
              <a:t>Satisfiability Problem </a:t>
            </a:r>
            <a:r>
              <a:rPr lang="en-US" sz="2200" dirty="0" smtClean="0">
                <a:sym typeface="Symbol" pitchFamily="18" charset="2"/>
              </a:rPr>
              <a:t>is the problem of deciding if a CNF 	    is satisfied by some truth assignment, e.g., the above 	    CNF is satisfied by </a:t>
            </a:r>
            <a:r>
              <a:rPr lang="en-US" sz="2200" i="1" dirty="0" smtClean="0">
                <a:sym typeface="Symbol" pitchFamily="18" charset="2"/>
              </a:rPr>
              <a:t>x</a:t>
            </a:r>
            <a:r>
              <a:rPr lang="en-US" sz="2200" dirty="0" smtClean="0">
                <a:sym typeface="Symbol" pitchFamily="18" charset="2"/>
              </a:rPr>
              <a:t> = 1, </a:t>
            </a:r>
            <a:r>
              <a:rPr lang="en-US" sz="2200" i="1" dirty="0" smtClean="0">
                <a:sym typeface="Symbol" pitchFamily="18" charset="2"/>
              </a:rPr>
              <a:t>y</a:t>
            </a:r>
            <a:r>
              <a:rPr lang="en-US" sz="2200" dirty="0" smtClean="0">
                <a:sym typeface="Symbol" pitchFamily="18" charset="2"/>
              </a:rPr>
              <a:t> = 0, and </a:t>
            </a:r>
            <a:r>
              <a:rPr lang="en-US" sz="2200" i="1" dirty="0">
                <a:sym typeface="Symbol" pitchFamily="18" charset="2"/>
              </a:rPr>
              <a:t>z</a:t>
            </a:r>
            <a:r>
              <a:rPr lang="en-US" sz="2200" dirty="0" smtClean="0">
                <a:sym typeface="Symbol" pitchFamily="18" charset="2"/>
              </a:rPr>
              <a:t> = 0</a:t>
            </a:r>
          </a:p>
          <a:p>
            <a:pPr>
              <a:spcBef>
                <a:spcPct val="75000"/>
              </a:spcBef>
              <a:tabLst>
                <a:tab pos="738188" algn="l"/>
              </a:tabLst>
              <a:defRPr/>
            </a:pPr>
            <a:r>
              <a:rPr lang="en-US" sz="2200" dirty="0" smtClean="0">
                <a:sym typeface="Symbol" pitchFamily="18" charset="2"/>
              </a:rPr>
              <a:t>A deterministic solution to the Satisfiability Problem can be 	   obtained by checking every truth assignment, in which 	   the number of possible truth assignments is 2</a:t>
            </a:r>
            <a:r>
              <a:rPr lang="en-US" sz="2200" i="1" baseline="30000" dirty="0" smtClean="0">
                <a:sym typeface="Symbol" pitchFamily="18" charset="2"/>
              </a:rPr>
              <a:t>n</a:t>
            </a:r>
            <a:r>
              <a:rPr lang="en-US" sz="2200" dirty="0" smtClean="0">
                <a:sym typeface="Symbol" pitchFamily="18" charset="2"/>
              </a:rPr>
              <a:t>, where </a:t>
            </a:r>
            <a:r>
              <a:rPr lang="en-US" sz="2200" i="1" dirty="0" smtClean="0">
                <a:sym typeface="Symbol" pitchFamily="18" charset="2"/>
              </a:rPr>
              <a:t>n 	   </a:t>
            </a:r>
            <a:r>
              <a:rPr lang="en-US" sz="2200" dirty="0" smtClean="0">
                <a:sym typeface="Symbol" pitchFamily="18" charset="2"/>
              </a:rPr>
              <a:t>is the number of </a:t>
            </a:r>
            <a:r>
              <a:rPr lang="en-US" sz="2200" i="1" dirty="0" smtClean="0">
                <a:sym typeface="Symbol" pitchFamily="18" charset="2"/>
              </a:rPr>
              <a:t>Boolean variables</a:t>
            </a:r>
            <a:endParaRPr lang="en-US" sz="2200" i="1" dirty="0">
              <a:sym typeface="Symbol" pitchFamily="18" charset="2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04420" y="159933"/>
            <a:ext cx="5691226" cy="571500"/>
          </a:xfrm>
          <a:noFill/>
        </p:spPr>
        <p:txBody>
          <a:bodyPr/>
          <a:lstStyle/>
          <a:p>
            <a:r>
              <a:rPr lang="en-US" altLang="en-US" sz="3600" dirty="0" smtClean="0"/>
              <a:t>15.8 The Satisfiability Problem</a:t>
            </a:r>
            <a:endParaRPr lang="en-US" altLang="en-US" sz="3600" i="1" dirty="0" smtClean="0"/>
          </a:p>
        </p:txBody>
      </p:sp>
    </p:spTree>
    <p:extLst>
      <p:ext uri="{BB962C8B-B14F-4D97-AF65-F5344CB8AC3E}">
        <p14:creationId xmlns:p14="http://schemas.microsoft.com/office/powerpoint/2010/main" val="9797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uiExpand="1" build="p"/>
      <p:bldP spid="5529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48A476-F279-403D-AC79-9D2092A9CC64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9113" y="892174"/>
            <a:ext cx="8229865" cy="5786604"/>
          </a:xfrm>
        </p:spPr>
        <p:txBody>
          <a:bodyPr/>
          <a:lstStyle/>
          <a:p>
            <a:pPr>
              <a:spcBef>
                <a:spcPct val="75000"/>
              </a:spcBef>
              <a:tabLst>
                <a:tab pos="738188" algn="l"/>
              </a:tabLst>
              <a:defRPr/>
            </a:pPr>
            <a:r>
              <a:rPr lang="en-US" sz="2200" u="sng" dirty="0" smtClean="0">
                <a:sym typeface="Symbol" pitchFamily="18" charset="2"/>
              </a:rPr>
              <a:t>Theorem 15.8.2</a:t>
            </a:r>
            <a:r>
              <a:rPr lang="en-US" sz="2200" dirty="0" smtClean="0">
                <a:sym typeface="Symbol" pitchFamily="18" charset="2"/>
              </a:rPr>
              <a:t> The </a:t>
            </a:r>
            <a:r>
              <a:rPr lang="en-US" sz="2200" dirty="0">
                <a:sym typeface="Symbol" pitchFamily="18" charset="2"/>
              </a:rPr>
              <a:t>Satisfiability Problem is in </a:t>
            </a:r>
            <a:r>
              <a:rPr lang="en-US" sz="2200" i="1" dirty="0" smtClean="0">
                <a:sym typeface="Symbol" pitchFamily="18" charset="2"/>
              </a:rPr>
              <a:t>NP</a:t>
            </a:r>
            <a:endParaRPr lang="en-US" sz="2200" dirty="0" smtClean="0">
              <a:sym typeface="Symbol" pitchFamily="18" charset="2"/>
            </a:endParaRPr>
          </a:p>
          <a:p>
            <a:pPr marL="457200" lvl="1" indent="0">
              <a:spcBef>
                <a:spcPct val="75000"/>
              </a:spcBef>
              <a:buSzPct val="55000"/>
              <a:buNone/>
              <a:tabLst>
                <a:tab pos="738188" algn="l"/>
              </a:tabLst>
              <a:defRPr/>
            </a:pPr>
            <a:r>
              <a:rPr lang="en-US" sz="2000" u="sng" dirty="0" smtClean="0">
                <a:sym typeface="Symbol" pitchFamily="18" charset="2"/>
              </a:rPr>
              <a:t>Proof</a:t>
            </a:r>
            <a:r>
              <a:rPr lang="en-US" sz="2000" dirty="0" smtClean="0">
                <a:sym typeface="Symbol" pitchFamily="18" charset="2"/>
              </a:rPr>
              <a:t>. A representation of the wff over a set of Boolean variables 	{</a:t>
            </a:r>
            <a:r>
              <a:rPr lang="en-US" sz="2000" i="1" dirty="0" smtClean="0">
                <a:sym typeface="Symbol" pitchFamily="18" charset="2"/>
              </a:rPr>
              <a:t>x</a:t>
            </a:r>
            <a:r>
              <a:rPr lang="en-US" sz="2000" baseline="-25000" dirty="0" smtClean="0">
                <a:sym typeface="Symbol" pitchFamily="18" charset="2"/>
              </a:rPr>
              <a:t>1</a:t>
            </a:r>
            <a:r>
              <a:rPr lang="en-US" sz="2000" dirty="0" smtClean="0">
                <a:sym typeface="Symbol" pitchFamily="18" charset="2"/>
              </a:rPr>
              <a:t>, </a:t>
            </a:r>
            <a:r>
              <a:rPr lang="en-US" sz="2000" i="1" dirty="0" smtClean="0">
                <a:sym typeface="Symbol" pitchFamily="18" charset="2"/>
              </a:rPr>
              <a:t>x</a:t>
            </a:r>
            <a:r>
              <a:rPr lang="en-US" sz="2000" baseline="-25000" dirty="0" smtClean="0">
                <a:sym typeface="Symbol" pitchFamily="18" charset="2"/>
              </a:rPr>
              <a:t>2</a:t>
            </a:r>
            <a:r>
              <a:rPr lang="en-US" sz="2000" dirty="0" smtClean="0">
                <a:sym typeface="Symbol" pitchFamily="18" charset="2"/>
              </a:rPr>
              <a:t>, ..., </a:t>
            </a:r>
            <a:r>
              <a:rPr lang="en-US" sz="2000" i="1" dirty="0" smtClean="0">
                <a:sym typeface="Symbol" pitchFamily="18" charset="2"/>
              </a:rPr>
              <a:t>x</a:t>
            </a:r>
            <a:r>
              <a:rPr lang="en-US" sz="2000" i="1" baseline="-25000" dirty="0" smtClean="0">
                <a:sym typeface="Symbol" pitchFamily="18" charset="2"/>
              </a:rPr>
              <a:t>n</a:t>
            </a:r>
            <a:r>
              <a:rPr lang="en-US" sz="2000" dirty="0" smtClean="0">
                <a:sym typeface="Symbol" pitchFamily="18" charset="2"/>
              </a:rPr>
              <a:t>} such that (i) a 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variable</a:t>
            </a:r>
            <a:r>
              <a:rPr lang="en-US" sz="2000" dirty="0" smtClean="0">
                <a:sym typeface="Symbol" pitchFamily="18" charset="2"/>
              </a:rPr>
              <a:t> is encoded by the binary 	representation of its subscript, and (ii) a 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literal </a:t>
            </a:r>
            <a:r>
              <a:rPr lang="en-US" sz="2000" i="1" dirty="0" smtClean="0">
                <a:sym typeface="Symbol" pitchFamily="18" charset="2"/>
              </a:rPr>
              <a:t>L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is the encoding 	of its variable followed by #1 if </a:t>
            </a:r>
            <a:r>
              <a:rPr lang="en-US" sz="2000" i="1" dirty="0" smtClean="0">
                <a:sym typeface="Symbol" pitchFamily="18" charset="2"/>
              </a:rPr>
              <a:t>L</a:t>
            </a:r>
            <a:r>
              <a:rPr lang="en-US" sz="2000" dirty="0" smtClean="0">
                <a:sym typeface="Symbol" pitchFamily="18" charset="2"/>
              </a:rPr>
              <a:t> is </a:t>
            </a:r>
            <a:r>
              <a:rPr lang="en-US" sz="2000" i="1" dirty="0" smtClean="0">
                <a:sym typeface="Symbol" pitchFamily="18" charset="2"/>
              </a:rPr>
              <a:t>positive</a:t>
            </a:r>
            <a:r>
              <a:rPr lang="en-US" sz="2000" dirty="0" smtClean="0">
                <a:sym typeface="Symbol" pitchFamily="18" charset="2"/>
              </a:rPr>
              <a:t>, and 0, otherwise. 	For example,</a:t>
            </a:r>
          </a:p>
          <a:p>
            <a:pPr marL="457200" lvl="1" indent="0">
              <a:spcBef>
                <a:spcPts val="1200"/>
              </a:spcBef>
              <a:buSzPct val="55000"/>
              <a:buNone/>
              <a:tabLst>
                <a:tab pos="738188" algn="l"/>
              </a:tabLst>
              <a:defRPr/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	</a:t>
            </a:r>
            <a:r>
              <a:rPr lang="en-US" sz="2000" dirty="0" smtClean="0">
                <a:sym typeface="Symbol" pitchFamily="18" charset="2"/>
              </a:rPr>
              <a:t>(</a:t>
            </a:r>
            <a:r>
              <a:rPr lang="en-US" sz="2000" i="1" dirty="0" smtClean="0">
                <a:sym typeface="Symbol" pitchFamily="18" charset="2"/>
              </a:rPr>
              <a:t>x</a:t>
            </a:r>
            <a:r>
              <a:rPr lang="en-US" sz="2000" baseline="-25000" dirty="0" smtClean="0">
                <a:sym typeface="Symbol" pitchFamily="18" charset="2"/>
              </a:rPr>
              <a:t>1 </a:t>
            </a:r>
            <a:r>
              <a:rPr lang="en-US" sz="2000" dirty="0" smtClean="0">
                <a:sym typeface="Symbol"/>
              </a:rPr>
              <a:t>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 smtClean="0">
                <a:sym typeface="Symbol"/>
              </a:rPr>
              <a:t></a:t>
            </a:r>
            <a:r>
              <a:rPr lang="en-US" sz="2000" i="1" dirty="0" smtClean="0">
                <a:sym typeface="Symbol" pitchFamily="18" charset="2"/>
              </a:rPr>
              <a:t>x</a:t>
            </a:r>
            <a:r>
              <a:rPr lang="en-US" sz="2000" baseline="-25000" dirty="0" smtClean="0">
                <a:sym typeface="Symbol" pitchFamily="18" charset="2"/>
              </a:rPr>
              <a:t>2</a:t>
            </a:r>
            <a:r>
              <a:rPr lang="en-US" sz="2000" dirty="0" smtClean="0">
                <a:sym typeface="Symbol" pitchFamily="18" charset="2"/>
              </a:rPr>
              <a:t>) </a:t>
            </a:r>
            <a:r>
              <a:rPr lang="en-US" sz="2000" dirty="0">
                <a:sym typeface="Symbol"/>
              </a:rPr>
              <a:t> </a:t>
            </a:r>
            <a:r>
              <a:rPr lang="en-US" sz="2000" dirty="0">
                <a:sym typeface="Symbol" pitchFamily="18" charset="2"/>
              </a:rPr>
              <a:t>(</a:t>
            </a:r>
            <a:r>
              <a:rPr lang="en-US" sz="2000" dirty="0" smtClean="0">
                <a:sym typeface="Symbol"/>
              </a:rPr>
              <a:t></a:t>
            </a:r>
            <a:r>
              <a:rPr lang="en-US" sz="2000" i="1" dirty="0" smtClean="0">
                <a:sym typeface="Symbol" pitchFamily="18" charset="2"/>
              </a:rPr>
              <a:t>x</a:t>
            </a:r>
            <a:r>
              <a:rPr lang="en-US" sz="2000" baseline="-25000" dirty="0" smtClean="0">
                <a:sym typeface="Symbol" pitchFamily="18" charset="2"/>
              </a:rPr>
              <a:t>1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>
                <a:sym typeface="Symbol"/>
              </a:rPr>
              <a:t>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i="1" dirty="0" smtClean="0">
                <a:sym typeface="Symbol" pitchFamily="18" charset="2"/>
              </a:rPr>
              <a:t>x</a:t>
            </a:r>
            <a:r>
              <a:rPr lang="en-US" sz="2000" baseline="-25000" dirty="0" smtClean="0">
                <a:sym typeface="Symbol" pitchFamily="18" charset="2"/>
              </a:rPr>
              <a:t>3 </a:t>
            </a:r>
            <a:r>
              <a:rPr lang="en-US" sz="2000" dirty="0" smtClean="0">
                <a:sym typeface="Symbol" pitchFamily="18" charset="2"/>
              </a:rPr>
              <a:t>) is encoded as 1#1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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10#0  1#0  11#1</a:t>
            </a:r>
            <a:endParaRPr lang="en-US" sz="2000" dirty="0" smtClean="0">
              <a:solidFill>
                <a:srgbClr val="FF0000"/>
              </a:solidFill>
              <a:sym typeface="Symbol" pitchFamily="18" charset="2"/>
            </a:endParaRPr>
          </a:p>
          <a:p>
            <a:pPr marL="0" indent="0">
              <a:spcBef>
                <a:spcPts val="1200"/>
              </a:spcBef>
              <a:buNone/>
              <a:tabLst>
                <a:tab pos="738188" algn="l"/>
              </a:tabLst>
              <a:defRPr/>
            </a:pPr>
            <a:r>
              <a:rPr lang="en-US" sz="2200" i="1" dirty="0" smtClean="0">
                <a:sym typeface="Symbol" pitchFamily="18" charset="2"/>
              </a:rPr>
              <a:t>         </a:t>
            </a:r>
            <a:r>
              <a:rPr lang="en-US" sz="2200" dirty="0" smtClean="0">
                <a:sym typeface="Symbol" pitchFamily="18" charset="2"/>
              </a:rPr>
              <a:t>An input to TM M consists of the encoding of the </a:t>
            </a:r>
            <a:r>
              <a:rPr lang="en-US" sz="2200" i="1" dirty="0" smtClean="0">
                <a:sym typeface="Symbol" pitchFamily="18" charset="2"/>
              </a:rPr>
              <a:t>variables 	</a:t>
            </a:r>
            <a:r>
              <a:rPr lang="en-US" sz="2200" dirty="0" smtClean="0">
                <a:sym typeface="Symbol" pitchFamily="18" charset="2"/>
              </a:rPr>
              <a:t>in</a:t>
            </a:r>
            <a:r>
              <a:rPr lang="en-US" sz="2200" i="1" dirty="0" smtClean="0">
                <a:sym typeface="Symbol" pitchFamily="18" charset="2"/>
              </a:rPr>
              <a:t> </a:t>
            </a:r>
            <a:r>
              <a:rPr lang="en-US" sz="2200" dirty="0" smtClean="0">
                <a:sym typeface="Symbol" pitchFamily="18" charset="2"/>
              </a:rPr>
              <a:t>the wff followed by ## &amp; the encoding of the wff, e.g.,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tabLst>
                <a:tab pos="738188" algn="l"/>
              </a:tabLst>
              <a:defRPr/>
            </a:pPr>
            <a:r>
              <a:rPr lang="en-US" sz="2200" dirty="0">
                <a:sym typeface="Symbol" pitchFamily="18" charset="2"/>
              </a:rPr>
              <a:t> </a:t>
            </a:r>
            <a:r>
              <a:rPr lang="en-US" sz="2200" dirty="0" smtClean="0">
                <a:sym typeface="Symbol" pitchFamily="18" charset="2"/>
              </a:rPr>
              <a:t>                     1 # 10 # 11 ## </a:t>
            </a:r>
            <a:r>
              <a:rPr lang="en-US" sz="2000" dirty="0" smtClean="0">
                <a:sym typeface="Symbol" pitchFamily="18" charset="2"/>
              </a:rPr>
              <a:t>1#1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>
                <a:sym typeface="Symbol"/>
              </a:rPr>
              <a:t> </a:t>
            </a:r>
            <a:r>
              <a:rPr lang="en-US" sz="2000" dirty="0" smtClean="0">
                <a:sym typeface="Symbol"/>
              </a:rPr>
              <a:t>10#0 </a:t>
            </a:r>
            <a:r>
              <a:rPr lang="en-US" sz="2000" dirty="0">
                <a:sym typeface="Symbol"/>
              </a:rPr>
              <a:t></a:t>
            </a:r>
            <a:r>
              <a:rPr lang="en-US" sz="2000" dirty="0" smtClean="0">
                <a:sym typeface="Symbol"/>
              </a:rPr>
              <a:t> 1#0 </a:t>
            </a:r>
            <a:r>
              <a:rPr lang="en-US" sz="2000" dirty="0">
                <a:sym typeface="Symbol"/>
              </a:rPr>
              <a:t> </a:t>
            </a:r>
            <a:r>
              <a:rPr lang="en-US" sz="2000" dirty="0" smtClean="0">
                <a:sym typeface="Symbol"/>
              </a:rPr>
              <a:t>11#1</a:t>
            </a:r>
            <a:endParaRPr lang="en-US" sz="2000" dirty="0">
              <a:sym typeface="Symbol" pitchFamily="18" charset="2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tabLst>
                <a:tab pos="738188" algn="l"/>
              </a:tabLst>
              <a:defRPr/>
            </a:pPr>
            <a:r>
              <a:rPr lang="en-US" sz="2000" dirty="0" smtClean="0">
                <a:sym typeface="Symbol" pitchFamily="18" charset="2"/>
              </a:rPr>
              <a:t>           The language L</a:t>
            </a:r>
            <a:r>
              <a:rPr lang="en-US" sz="2000" baseline="-25000" dirty="0" smtClean="0">
                <a:sym typeface="Symbol" pitchFamily="18" charset="2"/>
              </a:rPr>
              <a:t>SAT</a:t>
            </a:r>
            <a:r>
              <a:rPr lang="en-US" sz="2000" dirty="0" smtClean="0">
                <a:sym typeface="Symbol" pitchFamily="18" charset="2"/>
              </a:rPr>
              <a:t> consists of all string over </a:t>
            </a:r>
            <a:r>
              <a:rPr lang="en-US" sz="2000" dirty="0" smtClean="0">
                <a:sym typeface="Symbol"/>
              </a:rPr>
              <a:t> = { 0, 1, , , # } 	 that represent satisfiable CNF formula.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/>
              </a:rPr>
              <a:t>  </a:t>
            </a:r>
            <a:r>
              <a:rPr lang="en-US" sz="2000" dirty="0" smtClean="0">
                <a:sym typeface="Symbol"/>
              </a:rPr>
              <a:t>	A </a:t>
            </a:r>
            <a:r>
              <a:rPr lang="en-US" sz="2000" dirty="0">
                <a:sym typeface="Symbol"/>
              </a:rPr>
              <a:t>two-tape </a:t>
            </a:r>
            <a:r>
              <a:rPr lang="en-US" sz="2000" dirty="0" smtClean="0">
                <a:sym typeface="Symbol"/>
              </a:rPr>
              <a:t>NTM </a:t>
            </a:r>
            <a:r>
              <a:rPr lang="en-US" sz="2000" dirty="0">
                <a:sym typeface="Symbol"/>
              </a:rPr>
              <a:t>M that solves the Satisfiability Problem </a:t>
            </a:r>
            <a:r>
              <a:rPr lang="en-US" sz="2000" dirty="0" smtClean="0">
                <a:sym typeface="Symbol"/>
              </a:rPr>
              <a:t>non-	deterministically </a:t>
            </a:r>
            <a:r>
              <a:rPr lang="en-US" sz="2000" dirty="0">
                <a:sym typeface="Symbol"/>
              </a:rPr>
              <a:t>generates </a:t>
            </a:r>
            <a:r>
              <a:rPr lang="en-US" sz="2000" dirty="0" smtClean="0">
                <a:sym typeface="Symbol"/>
              </a:rPr>
              <a:t>a </a:t>
            </a:r>
            <a:r>
              <a:rPr lang="en-US" sz="2000" i="1" dirty="0">
                <a:sym typeface="Symbol"/>
              </a:rPr>
              <a:t>truth assignment</a:t>
            </a:r>
            <a:r>
              <a:rPr lang="en-US" sz="2000" dirty="0">
                <a:sym typeface="Symbol"/>
              </a:rPr>
              <a:t>. The initial </a:t>
            </a:r>
            <a:r>
              <a:rPr lang="en-US" sz="2000" dirty="0" smtClean="0">
                <a:sym typeface="Symbol"/>
              </a:rPr>
              <a:t>setup	contains </a:t>
            </a:r>
            <a:r>
              <a:rPr lang="en-US" sz="2000" dirty="0">
                <a:sym typeface="Symbol"/>
              </a:rPr>
              <a:t>the representation of </a:t>
            </a:r>
            <a:r>
              <a:rPr lang="en-US" sz="2000" dirty="0" smtClean="0">
                <a:sym typeface="Symbol"/>
              </a:rPr>
              <a:t>the wff </a:t>
            </a:r>
            <a:r>
              <a:rPr lang="en-US" sz="2000" dirty="0">
                <a:sym typeface="Symbol"/>
              </a:rPr>
              <a:t>on tape 1 </a:t>
            </a:r>
            <a:r>
              <a:rPr lang="en-US" sz="2000" dirty="0" smtClean="0">
                <a:sym typeface="Symbol"/>
              </a:rPr>
              <a:t>w/ </a:t>
            </a:r>
            <a:r>
              <a:rPr lang="en-US" sz="2000" dirty="0">
                <a:sym typeface="Symbol"/>
              </a:rPr>
              <a:t>tape 2 </a:t>
            </a:r>
            <a:r>
              <a:rPr lang="en-US" sz="2000" dirty="0" smtClean="0">
                <a:sym typeface="Symbol"/>
              </a:rPr>
              <a:t>blank.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04420" y="211138"/>
            <a:ext cx="5691226" cy="571500"/>
          </a:xfrm>
          <a:noFill/>
        </p:spPr>
        <p:txBody>
          <a:bodyPr/>
          <a:lstStyle/>
          <a:p>
            <a:r>
              <a:rPr lang="en-US" altLang="en-US" sz="3600" dirty="0" smtClean="0"/>
              <a:t>15.8 The Satisfiability Problem</a:t>
            </a:r>
            <a:endParaRPr lang="en-US" altLang="en-US" sz="3600" i="1" dirty="0" smtClean="0"/>
          </a:p>
        </p:txBody>
      </p:sp>
    </p:spTree>
    <p:extLst>
      <p:ext uri="{BB962C8B-B14F-4D97-AF65-F5344CB8AC3E}">
        <p14:creationId xmlns:p14="http://schemas.microsoft.com/office/powerpoint/2010/main" val="36528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uiExpand="1" build="p"/>
      <p:bldP spid="5529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48A476-F279-403D-AC79-9D2092A9CC64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9113" y="892174"/>
            <a:ext cx="8237181" cy="5706135"/>
          </a:xfrm>
        </p:spPr>
        <p:txBody>
          <a:bodyPr/>
          <a:lstStyle/>
          <a:p>
            <a:pPr marL="0" indent="0">
              <a:spcBef>
                <a:spcPct val="75000"/>
              </a:spcBef>
              <a:buNone/>
              <a:tabLst>
                <a:tab pos="738188" algn="l"/>
              </a:tabLst>
              <a:defRPr/>
            </a:pPr>
            <a:r>
              <a:rPr lang="en-US" sz="2200" dirty="0">
                <a:sym typeface="Symbol" pitchFamily="18" charset="2"/>
              </a:rPr>
              <a:t>     e.g., Tape </a:t>
            </a:r>
            <a:r>
              <a:rPr lang="en-US" sz="2200" dirty="0" smtClean="0">
                <a:sym typeface="Symbol" pitchFamily="18" charset="2"/>
              </a:rPr>
              <a:t>2   </a:t>
            </a:r>
            <a:r>
              <a:rPr lang="en-US" sz="2200" i="1" dirty="0" smtClean="0">
                <a:sym typeface="Symbol" pitchFamily="18" charset="2"/>
              </a:rPr>
              <a:t>BB</a:t>
            </a:r>
            <a:endParaRPr lang="en-US" sz="2200" i="1" dirty="0">
              <a:sym typeface="Symbol" pitchFamily="18" charset="2"/>
            </a:endParaRPr>
          </a:p>
          <a:p>
            <a:pPr marL="0" indent="0">
              <a:spcBef>
                <a:spcPts val="0"/>
              </a:spcBef>
              <a:buNone/>
              <a:tabLst>
                <a:tab pos="738188" algn="l"/>
              </a:tabLst>
              <a:defRPr/>
            </a:pPr>
            <a:r>
              <a:rPr lang="en-US" sz="2200" dirty="0" smtClean="0">
                <a:sym typeface="Symbol" pitchFamily="18" charset="2"/>
              </a:rPr>
              <a:t>	    Tape </a:t>
            </a:r>
            <a:r>
              <a:rPr lang="en-US" sz="2200" dirty="0">
                <a:sym typeface="Symbol" pitchFamily="18" charset="2"/>
              </a:rPr>
              <a:t>1 </a:t>
            </a:r>
            <a:r>
              <a:rPr lang="en-US" sz="2200" dirty="0" smtClean="0">
                <a:sym typeface="Symbol" pitchFamily="18" charset="2"/>
              </a:rPr>
              <a:t> </a:t>
            </a:r>
            <a:r>
              <a:rPr lang="en-US" sz="2200" i="1" dirty="0" smtClean="0">
                <a:sym typeface="Symbol" pitchFamily="18" charset="2"/>
              </a:rPr>
              <a:t>B</a:t>
            </a:r>
            <a:r>
              <a:rPr lang="en-US" sz="2200" dirty="0" smtClean="0">
                <a:sym typeface="Symbol" pitchFamily="18" charset="2"/>
              </a:rPr>
              <a:t>1#10#11##1#1 </a:t>
            </a:r>
            <a:r>
              <a:rPr lang="en-US" sz="2200" dirty="0" smtClean="0">
                <a:sym typeface="Symbol"/>
              </a:rPr>
              <a:t></a:t>
            </a:r>
            <a:r>
              <a:rPr lang="en-US" sz="2200" dirty="0" smtClean="0">
                <a:sym typeface="Symbol" pitchFamily="18" charset="2"/>
              </a:rPr>
              <a:t> 10#0 </a:t>
            </a:r>
            <a:r>
              <a:rPr lang="en-US" sz="2200" dirty="0" smtClean="0">
                <a:sym typeface="Symbol"/>
              </a:rPr>
              <a:t></a:t>
            </a:r>
            <a:r>
              <a:rPr lang="en-US" sz="2200" dirty="0" smtClean="0">
                <a:sym typeface="Symbol" pitchFamily="18" charset="2"/>
              </a:rPr>
              <a:t> 1#0 </a:t>
            </a:r>
            <a:r>
              <a:rPr lang="en-US" sz="2200" dirty="0">
                <a:sym typeface="Symbol"/>
              </a:rPr>
              <a:t></a:t>
            </a:r>
            <a:r>
              <a:rPr lang="en-US" sz="2200" dirty="0" smtClean="0">
                <a:sym typeface="Symbol" pitchFamily="18" charset="2"/>
              </a:rPr>
              <a:t> 11#1</a:t>
            </a:r>
            <a:r>
              <a:rPr lang="en-US" sz="2200" i="1" dirty="0" smtClean="0">
                <a:sym typeface="Symbol" pitchFamily="18" charset="2"/>
              </a:rPr>
              <a:t>B</a:t>
            </a:r>
            <a:endParaRPr lang="en-US" sz="2200" i="1" dirty="0">
              <a:sym typeface="Symbol" pitchFamily="18" charset="2"/>
            </a:endParaRPr>
          </a:p>
          <a:p>
            <a:pPr marL="0" indent="0">
              <a:spcBef>
                <a:spcPts val="1200"/>
              </a:spcBef>
              <a:buNone/>
              <a:tabLst>
                <a:tab pos="738188" algn="l"/>
              </a:tabLst>
              <a:defRPr/>
            </a:pPr>
            <a:r>
              <a:rPr lang="en-US" sz="2200" dirty="0">
                <a:sym typeface="Symbol" pitchFamily="18" charset="2"/>
              </a:rPr>
              <a:t>      </a:t>
            </a:r>
            <a:r>
              <a:rPr lang="en-US" sz="2200" dirty="0" smtClean="0">
                <a:sym typeface="Symbol" pitchFamily="18" charset="2"/>
              </a:rPr>
              <a:t>1. If </a:t>
            </a:r>
            <a:r>
              <a:rPr lang="en-US" sz="2200" dirty="0">
                <a:sym typeface="Symbol" pitchFamily="18" charset="2"/>
              </a:rPr>
              <a:t>the input does not have the anticipated form, </a:t>
            </a:r>
            <a:r>
              <a:rPr lang="en-US" sz="2200" dirty="0" smtClean="0">
                <a:sym typeface="Symbol" pitchFamily="18" charset="2"/>
              </a:rPr>
              <a:t>the 	   	    computation </a:t>
            </a:r>
            <a:r>
              <a:rPr lang="en-US" sz="2200" dirty="0">
                <a:sym typeface="Symbol" pitchFamily="18" charset="2"/>
              </a:rPr>
              <a:t>halts and rejects the string.</a:t>
            </a:r>
          </a:p>
          <a:p>
            <a:pPr marL="0" indent="0">
              <a:spcBef>
                <a:spcPts val="1200"/>
              </a:spcBef>
              <a:buNone/>
              <a:tabLst>
                <a:tab pos="738188" algn="l"/>
              </a:tabLst>
              <a:defRPr/>
            </a:pPr>
            <a:r>
              <a:rPr lang="en-US" sz="2200" dirty="0">
                <a:sym typeface="Symbol" pitchFamily="18" charset="2"/>
              </a:rPr>
              <a:t> </a:t>
            </a:r>
            <a:r>
              <a:rPr lang="en-US" sz="2200" dirty="0" smtClean="0">
                <a:sym typeface="Symbol" pitchFamily="18" charset="2"/>
              </a:rPr>
              <a:t>     2</a:t>
            </a:r>
            <a:r>
              <a:rPr lang="en-US" sz="2200" dirty="0">
                <a:sym typeface="Symbol" pitchFamily="18" charset="2"/>
              </a:rPr>
              <a:t>. </a:t>
            </a:r>
            <a:r>
              <a:rPr lang="en-US" sz="2200" dirty="0" smtClean="0">
                <a:sym typeface="Symbol" pitchFamily="18" charset="2"/>
              </a:rPr>
              <a:t>The </a:t>
            </a:r>
            <a:r>
              <a:rPr lang="en-US" sz="2200" dirty="0">
                <a:sym typeface="Symbol" pitchFamily="18" charset="2"/>
              </a:rPr>
              <a:t>encoding </a:t>
            </a:r>
            <a:r>
              <a:rPr lang="en-US" sz="2200" dirty="0" smtClean="0">
                <a:sym typeface="Symbol" pitchFamily="18" charset="2"/>
              </a:rPr>
              <a:t>of </a:t>
            </a:r>
            <a:r>
              <a:rPr lang="en-US" sz="2200" i="1" dirty="0" smtClean="0">
                <a:sym typeface="Symbol" pitchFamily="18" charset="2"/>
              </a:rPr>
              <a:t>x</a:t>
            </a:r>
            <a:r>
              <a:rPr lang="en-US" sz="2200" baseline="-25000" dirty="0" smtClean="0">
                <a:sym typeface="Symbol" pitchFamily="18" charset="2"/>
              </a:rPr>
              <a:t>1</a:t>
            </a:r>
            <a:r>
              <a:rPr lang="en-US" sz="2200" dirty="0" smtClean="0">
                <a:sym typeface="Symbol" pitchFamily="18" charset="2"/>
              </a:rPr>
              <a:t> on </a:t>
            </a:r>
            <a:r>
              <a:rPr lang="en-US" sz="2200" dirty="0">
                <a:sym typeface="Symbol" pitchFamily="18" charset="2"/>
              </a:rPr>
              <a:t>tape </a:t>
            </a:r>
            <a:r>
              <a:rPr lang="en-US" sz="2200" dirty="0" smtClean="0">
                <a:sym typeface="Symbol" pitchFamily="18" charset="2"/>
              </a:rPr>
              <a:t>1 </a:t>
            </a:r>
            <a:r>
              <a:rPr lang="en-US" sz="2200" dirty="0">
                <a:sym typeface="Symbol" pitchFamily="18" charset="2"/>
              </a:rPr>
              <a:t>is copied </a:t>
            </a:r>
            <a:r>
              <a:rPr lang="en-US" sz="2200" dirty="0" smtClean="0">
                <a:sym typeface="Symbol" pitchFamily="18" charset="2"/>
              </a:rPr>
              <a:t>onto tape 2, which 	    is followed </a:t>
            </a:r>
            <a:r>
              <a:rPr lang="en-US" sz="2200" dirty="0">
                <a:sym typeface="Symbol" pitchFamily="18" charset="2"/>
              </a:rPr>
              <a:t>by printing # and </a:t>
            </a:r>
            <a:r>
              <a:rPr lang="en-US" sz="2200" dirty="0" smtClean="0">
                <a:sym typeface="Symbol" pitchFamily="18" charset="2"/>
              </a:rPr>
              <a:t>non-deterministically writing 	    0 or 1, encoded as </a:t>
            </a:r>
            <a:r>
              <a:rPr lang="en-US" sz="2200" i="1" dirty="0" smtClean="0">
                <a:sym typeface="Symbol" pitchFamily="18" charset="2"/>
              </a:rPr>
              <a:t>t</a:t>
            </a:r>
            <a:r>
              <a:rPr lang="en-US" sz="2200" dirty="0" smtClean="0">
                <a:sym typeface="Symbol" pitchFamily="18" charset="2"/>
              </a:rPr>
              <a:t>(</a:t>
            </a:r>
            <a:r>
              <a:rPr lang="en-US" sz="2200" i="1" dirty="0" smtClean="0">
                <a:sym typeface="Symbol" pitchFamily="18" charset="2"/>
              </a:rPr>
              <a:t>x</a:t>
            </a:r>
            <a:r>
              <a:rPr lang="en-US" sz="2200" baseline="-25000" dirty="0" smtClean="0">
                <a:sym typeface="Symbol" pitchFamily="18" charset="2"/>
              </a:rPr>
              <a:t>1</a:t>
            </a:r>
            <a:r>
              <a:rPr lang="en-US" sz="2200" dirty="0" smtClean="0">
                <a:sym typeface="Symbol" pitchFamily="18" charset="2"/>
              </a:rPr>
              <a:t>), i.e., the </a:t>
            </a:r>
            <a:r>
              <a:rPr lang="en-US" sz="2200" dirty="0">
                <a:sym typeface="Symbol" pitchFamily="18" charset="2"/>
              </a:rPr>
              <a:t>truth assignment </a:t>
            </a:r>
            <a:r>
              <a:rPr lang="en-US" sz="2200" dirty="0" smtClean="0">
                <a:sym typeface="Symbol" pitchFamily="18" charset="2"/>
              </a:rPr>
              <a:t>of </a:t>
            </a:r>
            <a:r>
              <a:rPr lang="en-US" sz="2200" i="1" dirty="0" smtClean="0">
                <a:sym typeface="Symbol" pitchFamily="18" charset="2"/>
              </a:rPr>
              <a:t>x</a:t>
            </a:r>
            <a:r>
              <a:rPr lang="en-US" sz="2200" baseline="-25000" dirty="0" smtClean="0">
                <a:sym typeface="Symbol" pitchFamily="18" charset="2"/>
              </a:rPr>
              <a:t>1</a:t>
            </a:r>
            <a:r>
              <a:rPr lang="en-US" sz="2200" dirty="0" smtClean="0">
                <a:sym typeface="Symbol" pitchFamily="18" charset="2"/>
              </a:rPr>
              <a:t>.</a:t>
            </a:r>
          </a:p>
          <a:p>
            <a:pPr marL="0" indent="0">
              <a:spcBef>
                <a:spcPts val="1200"/>
              </a:spcBef>
              <a:buNone/>
              <a:tabLst>
                <a:tab pos="738188" algn="l"/>
              </a:tabLst>
              <a:defRPr/>
            </a:pPr>
            <a:r>
              <a:rPr lang="en-US" sz="2200" dirty="0">
                <a:sym typeface="Symbol" pitchFamily="18" charset="2"/>
              </a:rPr>
              <a:t> </a:t>
            </a:r>
            <a:r>
              <a:rPr lang="en-US" sz="2200" dirty="0" smtClean="0">
                <a:sym typeface="Symbol" pitchFamily="18" charset="2"/>
              </a:rPr>
              <a:t>         If </a:t>
            </a:r>
            <a:r>
              <a:rPr lang="en-US" sz="2200" dirty="0">
                <a:sym typeface="Symbol" pitchFamily="18" charset="2"/>
              </a:rPr>
              <a:t>this is not the last variable</a:t>
            </a:r>
            <a:r>
              <a:rPr lang="en-US" sz="2200" dirty="0" smtClean="0">
                <a:sym typeface="Symbol" pitchFamily="18" charset="2"/>
              </a:rPr>
              <a:t>, ## </a:t>
            </a:r>
            <a:r>
              <a:rPr lang="en-US" sz="2200" dirty="0">
                <a:sym typeface="Symbol" pitchFamily="18" charset="2"/>
              </a:rPr>
              <a:t>is written and the </a:t>
            </a:r>
            <a:r>
              <a:rPr lang="en-US" sz="2200" dirty="0" smtClean="0">
                <a:sym typeface="Symbol" pitchFamily="18" charset="2"/>
              </a:rPr>
              <a:t>step </a:t>
            </a:r>
            <a:r>
              <a:rPr lang="en-US" sz="2200" dirty="0">
                <a:sym typeface="Symbol" pitchFamily="18" charset="2"/>
              </a:rPr>
              <a:t>is </a:t>
            </a:r>
            <a:r>
              <a:rPr lang="en-US" sz="2200" dirty="0" smtClean="0">
                <a:sym typeface="Symbol" pitchFamily="18" charset="2"/>
              </a:rPr>
              <a:t>	    repeated </a:t>
            </a:r>
            <a:r>
              <a:rPr lang="en-US" sz="2200" dirty="0">
                <a:sym typeface="Symbol" pitchFamily="18" charset="2"/>
              </a:rPr>
              <a:t>for the next variable. </a:t>
            </a:r>
            <a:r>
              <a:rPr lang="en-US" sz="2200" dirty="0" smtClean="0">
                <a:sym typeface="Symbol" pitchFamily="18" charset="2"/>
              </a:rPr>
              <a:t>For example,</a:t>
            </a:r>
          </a:p>
          <a:p>
            <a:pPr marL="0" indent="0">
              <a:spcBef>
                <a:spcPts val="1800"/>
              </a:spcBef>
              <a:buNone/>
              <a:tabLst>
                <a:tab pos="738188" algn="l"/>
              </a:tabLst>
              <a:defRPr/>
            </a:pPr>
            <a:r>
              <a:rPr lang="en-US" sz="2200" dirty="0">
                <a:sym typeface="Symbol" pitchFamily="18" charset="2"/>
              </a:rPr>
              <a:t> </a:t>
            </a:r>
            <a:r>
              <a:rPr lang="en-US" sz="2200" dirty="0" smtClean="0">
                <a:sym typeface="Symbol" pitchFamily="18" charset="2"/>
              </a:rPr>
              <a:t>             Tape </a:t>
            </a:r>
            <a:r>
              <a:rPr lang="en-US" sz="2200" dirty="0">
                <a:sym typeface="Symbol" pitchFamily="18" charset="2"/>
              </a:rPr>
              <a:t>2   </a:t>
            </a:r>
            <a:r>
              <a:rPr lang="en-US" sz="2200" i="1" dirty="0" smtClean="0">
                <a:sym typeface="Symbol" pitchFamily="18" charset="2"/>
              </a:rPr>
              <a:t>B</a:t>
            </a:r>
            <a:r>
              <a:rPr lang="en-US" sz="2200" dirty="0" smtClean="0">
                <a:sym typeface="Symbol" pitchFamily="18" charset="2"/>
              </a:rPr>
              <a:t>1#</a:t>
            </a:r>
            <a:r>
              <a:rPr lang="en-US" sz="2200" i="1" dirty="0">
                <a:sym typeface="Symbol" pitchFamily="18" charset="2"/>
              </a:rPr>
              <a:t>t</a:t>
            </a:r>
            <a:r>
              <a:rPr lang="en-US" sz="2200" dirty="0">
                <a:sym typeface="Symbol" pitchFamily="18" charset="2"/>
              </a:rPr>
              <a:t>(</a:t>
            </a:r>
            <a:r>
              <a:rPr lang="en-US" sz="2200" i="1" dirty="0">
                <a:sym typeface="Symbol" pitchFamily="18" charset="2"/>
              </a:rPr>
              <a:t>x</a:t>
            </a:r>
            <a:r>
              <a:rPr lang="en-US" sz="2200" baseline="-25000" dirty="0">
                <a:sym typeface="Symbol" pitchFamily="18" charset="2"/>
              </a:rPr>
              <a:t>1</a:t>
            </a:r>
            <a:r>
              <a:rPr lang="en-US" sz="2200" dirty="0" smtClean="0">
                <a:sym typeface="Symbol" pitchFamily="18" charset="2"/>
              </a:rPr>
              <a:t>)##10#</a:t>
            </a:r>
            <a:r>
              <a:rPr lang="en-US" sz="2200" i="1" dirty="0" smtClean="0">
                <a:sym typeface="Symbol" pitchFamily="18" charset="2"/>
              </a:rPr>
              <a:t>t</a:t>
            </a:r>
            <a:r>
              <a:rPr lang="en-US" sz="2200" dirty="0" smtClean="0">
                <a:sym typeface="Symbol" pitchFamily="18" charset="2"/>
              </a:rPr>
              <a:t>(</a:t>
            </a:r>
            <a:r>
              <a:rPr lang="en-US" sz="2200" i="1" dirty="0" smtClean="0">
                <a:sym typeface="Symbol" pitchFamily="18" charset="2"/>
              </a:rPr>
              <a:t>x</a:t>
            </a:r>
            <a:r>
              <a:rPr lang="en-US" sz="2200" baseline="-25000" dirty="0" smtClean="0">
                <a:sym typeface="Symbol" pitchFamily="18" charset="2"/>
              </a:rPr>
              <a:t>2</a:t>
            </a:r>
            <a:r>
              <a:rPr lang="en-US" sz="2200" dirty="0" smtClean="0">
                <a:sym typeface="Symbol" pitchFamily="18" charset="2"/>
              </a:rPr>
              <a:t>)##11#</a:t>
            </a:r>
            <a:r>
              <a:rPr lang="en-US" sz="2200" i="1" dirty="0" smtClean="0">
                <a:sym typeface="Symbol" pitchFamily="18" charset="2"/>
              </a:rPr>
              <a:t>t</a:t>
            </a:r>
            <a:r>
              <a:rPr lang="en-US" sz="2200" dirty="0" smtClean="0">
                <a:sym typeface="Symbol" pitchFamily="18" charset="2"/>
              </a:rPr>
              <a:t>(</a:t>
            </a:r>
            <a:r>
              <a:rPr lang="en-US" sz="2200" i="1" dirty="0" smtClean="0">
                <a:sym typeface="Symbol" pitchFamily="18" charset="2"/>
              </a:rPr>
              <a:t>x</a:t>
            </a:r>
            <a:r>
              <a:rPr lang="en-US" sz="2200" baseline="-25000" dirty="0" smtClean="0">
                <a:sym typeface="Symbol" pitchFamily="18" charset="2"/>
              </a:rPr>
              <a:t>3</a:t>
            </a:r>
            <a:r>
              <a:rPr lang="en-US" sz="2200" dirty="0" smtClean="0">
                <a:sym typeface="Symbol" pitchFamily="18" charset="2"/>
              </a:rPr>
              <a:t>)</a:t>
            </a:r>
            <a:r>
              <a:rPr lang="en-US" sz="2200" i="1" dirty="0" smtClean="0">
                <a:sym typeface="Symbol" pitchFamily="18" charset="2"/>
              </a:rPr>
              <a:t>B</a:t>
            </a:r>
            <a:endParaRPr lang="en-US" sz="2200" i="1" dirty="0">
              <a:sym typeface="Symbol" pitchFamily="18" charset="2"/>
            </a:endParaRPr>
          </a:p>
          <a:p>
            <a:pPr marL="0" indent="0">
              <a:spcBef>
                <a:spcPts val="0"/>
              </a:spcBef>
              <a:buNone/>
              <a:tabLst>
                <a:tab pos="738188" algn="l"/>
              </a:tabLst>
              <a:defRPr/>
            </a:pPr>
            <a:r>
              <a:rPr lang="en-US" sz="2200" dirty="0">
                <a:sym typeface="Symbol" pitchFamily="18" charset="2"/>
              </a:rPr>
              <a:t>	   </a:t>
            </a:r>
            <a:r>
              <a:rPr lang="en-US" sz="2200" dirty="0" smtClean="0">
                <a:sym typeface="Symbol" pitchFamily="18" charset="2"/>
              </a:rPr>
              <a:t> </a:t>
            </a:r>
            <a:r>
              <a:rPr lang="en-US" sz="2200" dirty="0">
                <a:sym typeface="Symbol" pitchFamily="18" charset="2"/>
              </a:rPr>
              <a:t>Tape 1  </a:t>
            </a:r>
            <a:r>
              <a:rPr lang="en-US" sz="2200" dirty="0" smtClean="0">
                <a:sym typeface="Symbol" pitchFamily="18" charset="2"/>
              </a:rPr>
              <a:t> </a:t>
            </a:r>
            <a:r>
              <a:rPr lang="en-US" sz="2200" i="1" dirty="0" smtClean="0">
                <a:sym typeface="Symbol" pitchFamily="18" charset="2"/>
              </a:rPr>
              <a:t>B</a:t>
            </a:r>
            <a:r>
              <a:rPr lang="en-US" sz="2200" dirty="0" smtClean="0">
                <a:sym typeface="Symbol" pitchFamily="18" charset="2"/>
              </a:rPr>
              <a:t>1#10#11</a:t>
            </a:r>
            <a:r>
              <a:rPr lang="en-US" sz="2200" dirty="0">
                <a:sym typeface="Symbol" pitchFamily="18" charset="2"/>
              </a:rPr>
              <a:t>##1#1 </a:t>
            </a:r>
            <a:r>
              <a:rPr lang="en-US" sz="2200" dirty="0">
                <a:sym typeface="Symbol"/>
              </a:rPr>
              <a:t></a:t>
            </a:r>
            <a:r>
              <a:rPr lang="en-US" sz="2200" dirty="0">
                <a:sym typeface="Symbol" pitchFamily="18" charset="2"/>
              </a:rPr>
              <a:t> 10#0 </a:t>
            </a:r>
            <a:r>
              <a:rPr lang="en-US" sz="2200" dirty="0">
                <a:sym typeface="Symbol"/>
              </a:rPr>
              <a:t></a:t>
            </a:r>
            <a:r>
              <a:rPr lang="en-US" sz="2200" dirty="0">
                <a:sym typeface="Symbol" pitchFamily="18" charset="2"/>
              </a:rPr>
              <a:t> 1#0 </a:t>
            </a:r>
            <a:r>
              <a:rPr lang="en-US" sz="2200" dirty="0">
                <a:sym typeface="Symbol"/>
              </a:rPr>
              <a:t></a:t>
            </a:r>
            <a:r>
              <a:rPr lang="en-US" sz="2200" dirty="0">
                <a:sym typeface="Symbol" pitchFamily="18" charset="2"/>
              </a:rPr>
              <a:t> 11#1</a:t>
            </a:r>
            <a:r>
              <a:rPr lang="en-US" sz="2200" i="1" dirty="0">
                <a:sym typeface="Symbol" pitchFamily="18" charset="2"/>
              </a:rPr>
              <a:t>B</a:t>
            </a:r>
          </a:p>
          <a:p>
            <a:pPr marL="0" indent="0">
              <a:spcBef>
                <a:spcPts val="12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 pitchFamily="18" charset="2"/>
              </a:rPr>
              <a:t>         </a:t>
            </a:r>
            <a:r>
              <a:rPr lang="en-US" sz="2000" dirty="0" smtClean="0">
                <a:sym typeface="Symbol" pitchFamily="18" charset="2"/>
              </a:rPr>
              <a:t>  The </a:t>
            </a:r>
            <a:r>
              <a:rPr lang="en-US" sz="2000" dirty="0">
                <a:sym typeface="Symbol" pitchFamily="18" charset="2"/>
              </a:rPr>
              <a:t>tape head on tape 2 is repositioned </a:t>
            </a:r>
            <a:r>
              <a:rPr lang="en-US" sz="2000" dirty="0" smtClean="0">
                <a:sym typeface="Symbol" pitchFamily="18" charset="2"/>
              </a:rPr>
              <a:t>at </a:t>
            </a:r>
            <a:r>
              <a:rPr lang="en-US" sz="2000" dirty="0">
                <a:sym typeface="Symbol" pitchFamily="18" charset="2"/>
              </a:rPr>
              <a:t>the leftmost position.  </a:t>
            </a:r>
            <a:r>
              <a:rPr lang="en-US" sz="2000" dirty="0" smtClean="0">
                <a:sym typeface="Symbol" pitchFamily="18" charset="2"/>
              </a:rPr>
              <a:t>     	    The </a:t>
            </a:r>
            <a:r>
              <a:rPr lang="en-US" sz="2000" dirty="0">
                <a:sym typeface="Symbol" pitchFamily="18" charset="2"/>
              </a:rPr>
              <a:t>head on tape 1 </a:t>
            </a:r>
            <a:r>
              <a:rPr lang="en-US" sz="2000" dirty="0" smtClean="0">
                <a:sym typeface="Symbol" pitchFamily="18" charset="2"/>
              </a:rPr>
              <a:t>is </a:t>
            </a:r>
            <a:r>
              <a:rPr lang="en-US" sz="2000" dirty="0">
                <a:sym typeface="Symbol" pitchFamily="18" charset="2"/>
              </a:rPr>
              <a:t>moved past ## into a position to read </a:t>
            </a:r>
            <a:r>
              <a:rPr lang="en-US" sz="2000" dirty="0" smtClean="0">
                <a:sym typeface="Symbol" pitchFamily="18" charset="2"/>
              </a:rPr>
              <a:t>	    the 1</a:t>
            </a:r>
            <a:r>
              <a:rPr lang="en-US" sz="2000" baseline="30000" dirty="0" smtClean="0">
                <a:sym typeface="Symbol" pitchFamily="18" charset="2"/>
              </a:rPr>
              <a:t>st</a:t>
            </a:r>
            <a:r>
              <a:rPr lang="en-US" sz="2000" dirty="0" smtClean="0">
                <a:sym typeface="Symbol" pitchFamily="18" charset="2"/>
              </a:rPr>
              <a:t> variable </a:t>
            </a:r>
            <a:r>
              <a:rPr lang="en-US" sz="2000" dirty="0">
                <a:sym typeface="Symbol" pitchFamily="18" charset="2"/>
              </a:rPr>
              <a:t>of the </a:t>
            </a:r>
            <a:r>
              <a:rPr lang="en-US" sz="2000" dirty="0" smtClean="0">
                <a:sym typeface="Symbol" pitchFamily="18" charset="2"/>
              </a:rPr>
              <a:t>wff</a:t>
            </a:r>
            <a:r>
              <a:rPr lang="en-US" sz="2000" dirty="0">
                <a:sym typeface="Symbol" pitchFamily="18" charset="2"/>
              </a:rPr>
              <a:t>.</a:t>
            </a:r>
            <a:endParaRPr lang="en-US" sz="2200" dirty="0">
              <a:sym typeface="Symbol" pitchFamily="18" charset="2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04420" y="211138"/>
            <a:ext cx="5691226" cy="571500"/>
          </a:xfrm>
          <a:noFill/>
        </p:spPr>
        <p:txBody>
          <a:bodyPr/>
          <a:lstStyle/>
          <a:p>
            <a:r>
              <a:rPr lang="en-US" altLang="en-US" sz="3600" dirty="0" smtClean="0"/>
              <a:t>15.8 The Satisfiability Problem</a:t>
            </a:r>
            <a:endParaRPr lang="en-US" altLang="en-US" sz="3600" i="1" dirty="0" smtClean="0"/>
          </a:p>
        </p:txBody>
      </p:sp>
    </p:spTree>
    <p:extLst>
      <p:ext uri="{BB962C8B-B14F-4D97-AF65-F5344CB8AC3E}">
        <p14:creationId xmlns:p14="http://schemas.microsoft.com/office/powerpoint/2010/main" val="273724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uiExpand="1" build="p"/>
      <p:bldP spid="5529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48A476-F279-403D-AC79-9D2092A9CC64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4483" y="767817"/>
            <a:ext cx="8303018" cy="5940223"/>
          </a:xfrm>
        </p:spPr>
        <p:txBody>
          <a:bodyPr/>
          <a:lstStyle/>
          <a:p>
            <a:pPr marL="0" indent="0">
              <a:spcBef>
                <a:spcPct val="75000"/>
              </a:spcBef>
              <a:buNone/>
              <a:tabLst>
                <a:tab pos="738188" algn="l"/>
              </a:tabLst>
              <a:defRPr/>
            </a:pPr>
            <a:r>
              <a:rPr lang="en-US" sz="2200" dirty="0" smtClean="0">
                <a:sym typeface="Symbol" pitchFamily="18" charset="2"/>
              </a:rPr>
              <a:t>     </a:t>
            </a:r>
            <a:r>
              <a:rPr lang="en-US" sz="2000" dirty="0" smtClean="0">
                <a:sym typeface="Symbol" pitchFamily="18" charset="2"/>
              </a:rPr>
              <a:t>3</a:t>
            </a:r>
            <a:r>
              <a:rPr lang="en-US" sz="2000" dirty="0">
                <a:sym typeface="Symbol" pitchFamily="18" charset="2"/>
              </a:rPr>
              <a:t>.  Assume that the encoding of the variable </a:t>
            </a:r>
            <a:r>
              <a:rPr lang="en-US" sz="2000" i="1" dirty="0">
                <a:sym typeface="Symbol" pitchFamily="18" charset="2"/>
              </a:rPr>
              <a:t>x</a:t>
            </a:r>
            <a:r>
              <a:rPr lang="en-US" sz="2000" i="1" baseline="-25000" dirty="0">
                <a:sym typeface="Symbol" pitchFamily="18" charset="2"/>
              </a:rPr>
              <a:t>i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is </a:t>
            </a:r>
            <a:r>
              <a:rPr lang="en-US" sz="2000" dirty="0">
                <a:sym typeface="Symbol" pitchFamily="18" charset="2"/>
              </a:rPr>
              <a:t>scanned </a:t>
            </a:r>
            <a:r>
              <a:rPr lang="en-US" sz="2000" dirty="0" smtClean="0">
                <a:sym typeface="Symbol" pitchFamily="18" charset="2"/>
              </a:rPr>
              <a:t>on tape </a:t>
            </a:r>
            <a:r>
              <a:rPr lang="en-US" sz="2000" dirty="0">
                <a:sym typeface="Symbol" pitchFamily="18" charset="2"/>
              </a:rPr>
              <a:t>1. </a:t>
            </a:r>
            <a:r>
              <a:rPr lang="en-US" sz="2000" dirty="0" smtClean="0">
                <a:sym typeface="Symbol" pitchFamily="18" charset="2"/>
              </a:rPr>
              <a:t>	    The </a:t>
            </a:r>
            <a:r>
              <a:rPr lang="en-US" sz="2000" dirty="0">
                <a:sym typeface="Symbol" pitchFamily="18" charset="2"/>
              </a:rPr>
              <a:t>encoding of </a:t>
            </a:r>
            <a:r>
              <a:rPr lang="en-US" sz="2000" i="1" dirty="0">
                <a:sym typeface="Symbol" pitchFamily="18" charset="2"/>
              </a:rPr>
              <a:t>x</a:t>
            </a:r>
            <a:r>
              <a:rPr lang="en-US" sz="2000" i="1" baseline="-25000" dirty="0">
                <a:sym typeface="Symbol" pitchFamily="18" charset="2"/>
              </a:rPr>
              <a:t>i 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is found on tape 2. </a:t>
            </a:r>
            <a:r>
              <a:rPr lang="en-US" sz="2000" dirty="0" smtClean="0">
                <a:sym typeface="Symbol" pitchFamily="18" charset="2"/>
              </a:rPr>
              <a:t>M compares the </a:t>
            </a:r>
            <a:r>
              <a:rPr lang="en-US" sz="2000" dirty="0">
                <a:sym typeface="Symbol" pitchFamily="18" charset="2"/>
              </a:rPr>
              <a:t>value </a:t>
            </a:r>
            <a:r>
              <a:rPr lang="en-US" sz="2000" dirty="0" smtClean="0">
                <a:sym typeface="Symbol" pitchFamily="18" charset="2"/>
              </a:rPr>
              <a:t>	     </a:t>
            </a:r>
            <a:r>
              <a:rPr lang="en-US" sz="2000" i="1" dirty="0" smtClean="0">
                <a:sym typeface="Symbol" pitchFamily="18" charset="2"/>
              </a:rPr>
              <a:t>t</a:t>
            </a:r>
            <a:r>
              <a:rPr lang="en-US" sz="2000" dirty="0" smtClean="0">
                <a:sym typeface="Symbol" pitchFamily="18" charset="2"/>
              </a:rPr>
              <a:t>(</a:t>
            </a:r>
            <a:r>
              <a:rPr lang="en-US" sz="2000" i="1" dirty="0" smtClean="0">
                <a:sym typeface="Symbol" pitchFamily="18" charset="2"/>
              </a:rPr>
              <a:t>x</a:t>
            </a:r>
            <a:r>
              <a:rPr lang="en-US" sz="2000" i="1" baseline="-25000" dirty="0" smtClean="0">
                <a:sym typeface="Symbol" pitchFamily="18" charset="2"/>
              </a:rPr>
              <a:t>i </a:t>
            </a:r>
            <a:r>
              <a:rPr lang="en-US" sz="2000" dirty="0" smtClean="0">
                <a:sym typeface="Symbol" pitchFamily="18" charset="2"/>
              </a:rPr>
              <a:t>) on </a:t>
            </a:r>
            <a:r>
              <a:rPr lang="en-US" sz="2000" dirty="0">
                <a:sym typeface="Symbol" pitchFamily="18" charset="2"/>
              </a:rPr>
              <a:t>tape 2 with the </a:t>
            </a:r>
            <a:r>
              <a:rPr lang="en-US" sz="2000" dirty="0" smtClean="0">
                <a:sym typeface="Symbol" pitchFamily="18" charset="2"/>
              </a:rPr>
              <a:t>Boolean value </a:t>
            </a:r>
            <a:r>
              <a:rPr lang="en-US" sz="2000" dirty="0">
                <a:sym typeface="Symbol" pitchFamily="18" charset="2"/>
              </a:rPr>
              <a:t>following </a:t>
            </a:r>
            <a:r>
              <a:rPr lang="en-US" sz="2000" i="1" dirty="0" smtClean="0">
                <a:sym typeface="Symbol" pitchFamily="18" charset="2"/>
              </a:rPr>
              <a:t>x</a:t>
            </a:r>
            <a:r>
              <a:rPr lang="en-US" sz="2000" i="1" baseline="-25000" dirty="0" smtClean="0">
                <a:sym typeface="Symbol" pitchFamily="18" charset="2"/>
              </a:rPr>
              <a:t>i  </a:t>
            </a:r>
            <a:r>
              <a:rPr lang="en-US" sz="2000" dirty="0" smtClean="0">
                <a:sym typeface="Symbol" pitchFamily="18" charset="2"/>
              </a:rPr>
              <a:t>on tape </a:t>
            </a:r>
            <a:r>
              <a:rPr lang="en-US" sz="2000" dirty="0">
                <a:sym typeface="Symbol" pitchFamily="18" charset="2"/>
              </a:rPr>
              <a:t>1.</a:t>
            </a:r>
          </a:p>
          <a:p>
            <a:pPr marL="0" indent="0">
              <a:spcBef>
                <a:spcPts val="1800"/>
              </a:spcBef>
              <a:buNone/>
              <a:tabLst>
                <a:tab pos="738188" algn="l"/>
              </a:tabLst>
              <a:defRPr/>
            </a:pPr>
            <a:r>
              <a:rPr lang="en-US" sz="2000" dirty="0" smtClean="0">
                <a:sym typeface="Symbol" pitchFamily="18" charset="2"/>
              </a:rPr>
              <a:t>      4</a:t>
            </a:r>
            <a:r>
              <a:rPr lang="en-US" sz="2000" dirty="0">
                <a:sym typeface="Symbol" pitchFamily="18" charset="2"/>
              </a:rPr>
              <a:t>. </a:t>
            </a:r>
            <a:r>
              <a:rPr lang="en-US" sz="2000" dirty="0" smtClean="0">
                <a:sym typeface="Symbol" pitchFamily="18" charset="2"/>
              </a:rPr>
              <a:t>If </a:t>
            </a:r>
            <a:r>
              <a:rPr lang="en-US" sz="2000" dirty="0">
                <a:sym typeface="Symbol" pitchFamily="18" charset="2"/>
              </a:rPr>
              <a:t>the values do not match, </a:t>
            </a:r>
            <a:r>
              <a:rPr lang="en-US" sz="2000" dirty="0" smtClean="0">
                <a:sym typeface="Symbol" pitchFamily="18" charset="2"/>
              </a:rPr>
              <a:t>the </a:t>
            </a:r>
            <a:r>
              <a:rPr lang="en-US" sz="2000" dirty="0">
                <a:sym typeface="Symbol" pitchFamily="18" charset="2"/>
              </a:rPr>
              <a:t>current literal is not </a:t>
            </a:r>
            <a:r>
              <a:rPr lang="en-US" sz="2000" dirty="0" smtClean="0">
                <a:sym typeface="Symbol" pitchFamily="18" charset="2"/>
              </a:rPr>
              <a:t>	satisfied </a:t>
            </a:r>
            <a:r>
              <a:rPr lang="en-US" sz="2000" dirty="0">
                <a:sym typeface="Symbol" pitchFamily="18" charset="2"/>
              </a:rPr>
              <a:t>by the </a:t>
            </a:r>
            <a:r>
              <a:rPr lang="en-US" sz="2000" dirty="0" smtClean="0">
                <a:sym typeface="Symbol" pitchFamily="18" charset="2"/>
              </a:rPr>
              <a:t>	    truth </a:t>
            </a:r>
            <a:r>
              <a:rPr lang="en-US" sz="2000" dirty="0">
                <a:sym typeface="Symbol" pitchFamily="18" charset="2"/>
              </a:rPr>
              <a:t>assignment.</a:t>
            </a:r>
          </a:p>
          <a:p>
            <a:pPr marL="0" indent="0">
              <a:spcBef>
                <a:spcPts val="1200"/>
              </a:spcBef>
              <a:buNone/>
              <a:tabLst>
                <a:tab pos="738188" algn="l"/>
              </a:tabLst>
              <a:defRPr/>
            </a:pPr>
            <a:r>
              <a:rPr lang="en-US" sz="2000" dirty="0" smtClean="0">
                <a:sym typeface="Symbol" pitchFamily="18" charset="2"/>
              </a:rPr>
              <a:t>	If </a:t>
            </a:r>
            <a:r>
              <a:rPr lang="en-US" sz="2000" dirty="0">
                <a:sym typeface="Symbol" pitchFamily="18" charset="2"/>
              </a:rPr>
              <a:t>the symbol following the literal is a </a:t>
            </a:r>
            <a:r>
              <a:rPr lang="en-US" sz="2000" i="1" dirty="0">
                <a:sym typeface="Symbol" pitchFamily="18" charset="2"/>
              </a:rPr>
              <a:t>B</a:t>
            </a:r>
            <a:r>
              <a:rPr lang="en-US" sz="2000" dirty="0">
                <a:sym typeface="Symbol" pitchFamily="18" charset="2"/>
              </a:rPr>
              <a:t> or </a:t>
            </a:r>
            <a:r>
              <a:rPr lang="en-US" sz="2000" dirty="0" smtClean="0">
                <a:sym typeface="Symbol" pitchFamily="18" charset="2"/>
              </a:rPr>
              <a:t>, </a:t>
            </a:r>
            <a:r>
              <a:rPr lang="en-US" sz="2000" dirty="0">
                <a:sym typeface="Symbol" pitchFamily="18" charset="2"/>
              </a:rPr>
              <a:t>every literal </a:t>
            </a:r>
            <a:r>
              <a:rPr lang="en-US" sz="2000" dirty="0" smtClean="0">
                <a:sym typeface="Symbol" pitchFamily="18" charset="2"/>
              </a:rPr>
              <a:t>in the 	    current </a:t>
            </a:r>
            <a:r>
              <a:rPr lang="en-US" sz="2000" dirty="0">
                <a:sym typeface="Symbol" pitchFamily="18" charset="2"/>
              </a:rPr>
              <a:t>clause has been examined &amp;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failed. </a:t>
            </a:r>
            <a:r>
              <a:rPr lang="en-US" sz="2000" dirty="0" smtClean="0">
                <a:sym typeface="Symbol" pitchFamily="18" charset="2"/>
              </a:rPr>
              <a:t>When this occurs</a:t>
            </a:r>
            <a:r>
              <a:rPr lang="en-US" sz="2000" dirty="0">
                <a:sym typeface="Symbol" pitchFamily="18" charset="2"/>
              </a:rPr>
              <a:t>; </a:t>
            </a:r>
            <a:r>
              <a:rPr lang="en-US" sz="2000" dirty="0" smtClean="0">
                <a:sym typeface="Symbol" pitchFamily="18" charset="2"/>
              </a:rPr>
              <a:t>	    the </a:t>
            </a:r>
            <a:r>
              <a:rPr lang="en-US" sz="2000" dirty="0">
                <a:sym typeface="Symbol" pitchFamily="18" charset="2"/>
              </a:rPr>
              <a:t>truth assignment does not satisfy </a:t>
            </a:r>
            <a:r>
              <a:rPr lang="en-US" sz="2000" dirty="0" smtClean="0">
                <a:sym typeface="Symbol" pitchFamily="18" charset="2"/>
              </a:rPr>
              <a:t>the wff &amp; </a:t>
            </a:r>
            <a:r>
              <a:rPr lang="en-US" sz="2000" dirty="0">
                <a:sym typeface="Symbol" pitchFamily="18" charset="2"/>
              </a:rPr>
              <a:t>the </a:t>
            </a:r>
            <a:r>
              <a:rPr lang="en-US" sz="2000" dirty="0" smtClean="0">
                <a:sym typeface="Symbol" pitchFamily="18" charset="2"/>
              </a:rPr>
              <a:t>computation 	    halts </a:t>
            </a:r>
            <a:r>
              <a:rPr lang="en-US" sz="2000" dirty="0">
                <a:sym typeface="Symbol" pitchFamily="18" charset="2"/>
              </a:rPr>
              <a:t>in a </a:t>
            </a:r>
            <a:r>
              <a:rPr lang="en-US" sz="2000" dirty="0" smtClean="0">
                <a:sym typeface="Symbol" pitchFamily="18" charset="2"/>
              </a:rPr>
              <a:t>non-accepting state.</a:t>
            </a:r>
          </a:p>
          <a:p>
            <a:pPr marL="0" indent="0">
              <a:spcBef>
                <a:spcPts val="12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         If </a:t>
            </a:r>
            <a:r>
              <a:rPr lang="en-US" sz="2000" dirty="0" smtClean="0">
                <a:sym typeface="Symbol"/>
              </a:rPr>
              <a:t>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is </a:t>
            </a:r>
            <a:r>
              <a:rPr lang="en-US" sz="2000" dirty="0" smtClean="0">
                <a:sym typeface="Symbol" pitchFamily="18" charset="2"/>
              </a:rPr>
              <a:t>read instead, </a:t>
            </a:r>
            <a:r>
              <a:rPr lang="en-US" sz="2000" dirty="0">
                <a:sym typeface="Symbol" pitchFamily="18" charset="2"/>
              </a:rPr>
              <a:t>the tape heads are positioned to </a:t>
            </a:r>
            <a:r>
              <a:rPr lang="en-US" sz="2000" dirty="0" smtClean="0">
                <a:sym typeface="Symbol" pitchFamily="18" charset="2"/>
              </a:rPr>
              <a:t>examine </a:t>
            </a:r>
            <a:r>
              <a:rPr lang="en-US" sz="2000" dirty="0">
                <a:sym typeface="Symbol" pitchFamily="18" charset="2"/>
              </a:rPr>
              <a:t>the </a:t>
            </a:r>
            <a:r>
              <a:rPr lang="en-US" sz="2000" dirty="0" smtClean="0">
                <a:sym typeface="Symbol" pitchFamily="18" charset="2"/>
              </a:rPr>
              <a:t>	    next </a:t>
            </a:r>
            <a:r>
              <a:rPr lang="en-US" sz="2000" dirty="0">
                <a:sym typeface="Symbol" pitchFamily="18" charset="2"/>
              </a:rPr>
              <a:t>literal in the clause (step 3).</a:t>
            </a:r>
          </a:p>
          <a:p>
            <a:pPr marL="0" indent="0">
              <a:spcBef>
                <a:spcPts val="1800"/>
              </a:spcBef>
              <a:buNone/>
              <a:tabLst>
                <a:tab pos="738188" algn="l"/>
              </a:tabLst>
              <a:defRPr/>
            </a:pPr>
            <a:r>
              <a:rPr lang="en-US" sz="2000" dirty="0" smtClean="0">
                <a:sym typeface="Symbol" pitchFamily="18" charset="2"/>
              </a:rPr>
              <a:t>       5</a:t>
            </a:r>
            <a:r>
              <a:rPr lang="en-US" sz="2000" dirty="0">
                <a:sym typeface="Symbol" pitchFamily="18" charset="2"/>
              </a:rPr>
              <a:t>. </a:t>
            </a:r>
            <a:r>
              <a:rPr lang="en-US" sz="2000" dirty="0" smtClean="0">
                <a:sym typeface="Symbol" pitchFamily="18" charset="2"/>
              </a:rPr>
              <a:t>If </a:t>
            </a:r>
            <a:r>
              <a:rPr lang="en-US" sz="2000" dirty="0">
                <a:sym typeface="Symbol" pitchFamily="18" charset="2"/>
              </a:rPr>
              <a:t>the values do match, the literal </a:t>
            </a:r>
            <a:r>
              <a:rPr lang="en-US" sz="2000" dirty="0" smtClean="0">
                <a:sym typeface="Symbol" pitchFamily="18" charset="2"/>
              </a:rPr>
              <a:t>&amp; current </a:t>
            </a:r>
            <a:r>
              <a:rPr lang="en-US" sz="2000" dirty="0">
                <a:sym typeface="Symbol" pitchFamily="18" charset="2"/>
              </a:rPr>
              <a:t>clause are </a:t>
            </a:r>
            <a:r>
              <a:rPr lang="en-US" sz="2000" dirty="0" smtClean="0">
                <a:sym typeface="Symbol" pitchFamily="18" charset="2"/>
              </a:rPr>
              <a:t>satisfied </a:t>
            </a:r>
            <a:r>
              <a:rPr lang="en-US" sz="2000" dirty="0">
                <a:sym typeface="Symbol" pitchFamily="18" charset="2"/>
              </a:rPr>
              <a:t>by </a:t>
            </a:r>
            <a:r>
              <a:rPr lang="en-US" sz="2000" dirty="0" smtClean="0">
                <a:sym typeface="Symbol" pitchFamily="18" charset="2"/>
              </a:rPr>
              <a:t>	   the </a:t>
            </a:r>
            <a:r>
              <a:rPr lang="en-US" sz="2000" dirty="0">
                <a:sym typeface="Symbol" pitchFamily="18" charset="2"/>
              </a:rPr>
              <a:t>truth </a:t>
            </a:r>
            <a:r>
              <a:rPr lang="en-US" sz="2000" dirty="0" smtClean="0">
                <a:sym typeface="Symbol" pitchFamily="18" charset="2"/>
              </a:rPr>
              <a:t>assignment. The </a:t>
            </a:r>
            <a:r>
              <a:rPr lang="en-US" sz="2000" dirty="0">
                <a:sym typeface="Symbol" pitchFamily="18" charset="2"/>
              </a:rPr>
              <a:t>head on tape 1 </a:t>
            </a:r>
            <a:r>
              <a:rPr lang="en-US" sz="2000" dirty="0" smtClean="0">
                <a:sym typeface="Symbol" pitchFamily="18" charset="2"/>
              </a:rPr>
              <a:t>moves </a:t>
            </a:r>
            <a:r>
              <a:rPr lang="en-US" sz="2000" dirty="0">
                <a:sym typeface="Symbol" pitchFamily="18" charset="2"/>
              </a:rPr>
              <a:t>to the right to </a:t>
            </a:r>
            <a:r>
              <a:rPr lang="en-US" sz="2000" dirty="0" smtClean="0">
                <a:sym typeface="Symbol" pitchFamily="18" charset="2"/>
              </a:rPr>
              <a:t>	   the next </a:t>
            </a:r>
            <a:r>
              <a:rPr lang="en-US" sz="2000" dirty="0">
                <a:sym typeface="Symbol" pitchFamily="18" charset="2"/>
              </a:rPr>
              <a:t> </a:t>
            </a:r>
            <a:r>
              <a:rPr lang="en-US" sz="2000" dirty="0" smtClean="0">
                <a:sym typeface="Symbol" pitchFamily="18" charset="2"/>
              </a:rPr>
              <a:t>or </a:t>
            </a:r>
            <a:r>
              <a:rPr lang="en-US" sz="2000" i="1" dirty="0">
                <a:sym typeface="Symbol" pitchFamily="18" charset="2"/>
              </a:rPr>
              <a:t>B</a:t>
            </a:r>
            <a:r>
              <a:rPr lang="en-US" sz="2000" dirty="0">
                <a:sym typeface="Symbol" pitchFamily="18" charset="2"/>
              </a:rPr>
              <a:t>. </a:t>
            </a:r>
            <a:endParaRPr lang="en-US" sz="2000" dirty="0" smtClean="0">
              <a:sym typeface="Symbol" pitchFamily="18" charset="2"/>
            </a:endParaRPr>
          </a:p>
          <a:p>
            <a:pPr marL="0" indent="0">
              <a:spcBef>
                <a:spcPts val="12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          If </a:t>
            </a:r>
            <a:r>
              <a:rPr lang="en-US" sz="2000" dirty="0">
                <a:sym typeface="Symbol" pitchFamily="18" charset="2"/>
              </a:rPr>
              <a:t>a </a:t>
            </a:r>
            <a:r>
              <a:rPr lang="en-US" sz="2000" i="1" dirty="0">
                <a:sym typeface="Symbol" pitchFamily="18" charset="2"/>
              </a:rPr>
              <a:t>B</a:t>
            </a:r>
            <a:r>
              <a:rPr lang="en-US" sz="2000" dirty="0">
                <a:sym typeface="Symbol" pitchFamily="18" charset="2"/>
              </a:rPr>
              <a:t> is </a:t>
            </a:r>
            <a:r>
              <a:rPr lang="en-US" sz="2000" dirty="0" smtClean="0">
                <a:sym typeface="Symbol" pitchFamily="18" charset="2"/>
              </a:rPr>
              <a:t>found, the computation </a:t>
            </a:r>
            <a:r>
              <a:rPr lang="en-US" sz="2000" dirty="0">
                <a:sym typeface="Symbol" pitchFamily="18" charset="2"/>
              </a:rPr>
              <a:t>halts &amp;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accepts the </a:t>
            </a:r>
            <a:r>
              <a:rPr lang="en-US" sz="2000" dirty="0" smtClean="0">
                <a:sym typeface="Symbol" pitchFamily="18" charset="2"/>
              </a:rPr>
              <a:t>input. 	   	    Otherwise, the </a:t>
            </a:r>
            <a:r>
              <a:rPr lang="en-US" sz="2000" dirty="0">
                <a:sym typeface="Symbol" pitchFamily="18" charset="2"/>
              </a:rPr>
              <a:t>next clause is processed by returning to step 3</a:t>
            </a:r>
            <a:r>
              <a:rPr lang="en-US" sz="2000" dirty="0" smtClean="0">
                <a:sym typeface="Symbol" pitchFamily="18" charset="2"/>
              </a:rPr>
              <a:t>.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04420" y="181878"/>
            <a:ext cx="5691226" cy="571500"/>
          </a:xfrm>
          <a:noFill/>
        </p:spPr>
        <p:txBody>
          <a:bodyPr/>
          <a:lstStyle/>
          <a:p>
            <a:r>
              <a:rPr lang="en-US" altLang="en-US" sz="3600" dirty="0" smtClean="0"/>
              <a:t>15.8 The Satisfiability Problem</a:t>
            </a:r>
            <a:endParaRPr lang="en-US" altLang="en-US" sz="3600" i="1" dirty="0" smtClean="0"/>
          </a:p>
        </p:txBody>
      </p:sp>
    </p:spTree>
    <p:extLst>
      <p:ext uri="{BB962C8B-B14F-4D97-AF65-F5344CB8AC3E}">
        <p14:creationId xmlns:p14="http://schemas.microsoft.com/office/powerpoint/2010/main" val="36733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uiExpand="1" build="p"/>
      <p:bldP spid="5529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48A476-F279-403D-AC79-9D2092A9CC64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018" y="862916"/>
            <a:ext cx="8427376" cy="3401846"/>
          </a:xfrm>
        </p:spPr>
        <p:txBody>
          <a:bodyPr/>
          <a:lstStyle/>
          <a:p>
            <a:pPr>
              <a:spcBef>
                <a:spcPct val="75000"/>
              </a:spcBef>
              <a:tabLst>
                <a:tab pos="738188" algn="l"/>
              </a:tabLst>
              <a:defRPr/>
            </a:pPr>
            <a:r>
              <a:rPr lang="en-US" sz="2200" dirty="0" smtClean="0">
                <a:sym typeface="Symbol" pitchFamily="18" charset="2"/>
              </a:rPr>
              <a:t>The </a:t>
            </a:r>
            <a:r>
              <a:rPr lang="en-US" sz="2200" dirty="0">
                <a:sym typeface="Symbol" pitchFamily="18" charset="2"/>
              </a:rPr>
              <a:t>matching procedure in step 3 determines </a:t>
            </a:r>
            <a:r>
              <a:rPr lang="en-US" sz="2200" dirty="0" smtClean="0">
                <a:sym typeface="Symbol" pitchFamily="18" charset="2"/>
              </a:rPr>
              <a:t>the </a:t>
            </a:r>
            <a:r>
              <a:rPr lang="en-US" sz="2200" dirty="0" smtClean="0">
                <a:solidFill>
                  <a:srgbClr val="FF0000"/>
                </a:solidFill>
                <a:sym typeface="Symbol" pitchFamily="18" charset="2"/>
              </a:rPr>
              <a:t>rate of growth</a:t>
            </a:r>
            <a:r>
              <a:rPr lang="en-US" sz="2200" dirty="0" smtClean="0">
                <a:sym typeface="Symbol" pitchFamily="18" charset="2"/>
              </a:rPr>
              <a:t> 	of </a:t>
            </a:r>
            <a:r>
              <a:rPr lang="en-US" sz="2200" dirty="0">
                <a:sym typeface="Symbol" pitchFamily="18" charset="2"/>
              </a:rPr>
              <a:t>the time complexity of M</a:t>
            </a:r>
            <a:r>
              <a:rPr lang="en-US" sz="2200" dirty="0" smtClean="0">
                <a:sym typeface="Symbol" pitchFamily="18" charset="2"/>
              </a:rPr>
              <a:t>.  </a:t>
            </a:r>
          </a:p>
          <a:p>
            <a:pPr marL="0" indent="0">
              <a:spcBef>
                <a:spcPct val="75000"/>
              </a:spcBef>
              <a:buNone/>
              <a:tabLst>
                <a:tab pos="738188" algn="l"/>
              </a:tabLst>
              <a:defRPr/>
            </a:pPr>
            <a:r>
              <a:rPr lang="en-US" sz="2200" dirty="0" smtClean="0">
                <a:sym typeface="Symbol" pitchFamily="18" charset="2"/>
              </a:rPr>
              <a:t>     In </a:t>
            </a:r>
            <a:r>
              <a:rPr lang="en-US" sz="2200" dirty="0">
                <a:sym typeface="Symbol" pitchFamily="18" charset="2"/>
              </a:rPr>
              <a:t>the worst case, the </a:t>
            </a:r>
            <a:r>
              <a:rPr lang="en-US" sz="2200" dirty="0" smtClean="0">
                <a:sym typeface="Symbol" pitchFamily="18" charset="2"/>
              </a:rPr>
              <a:t>matching </a:t>
            </a:r>
            <a:r>
              <a:rPr lang="en-US" sz="2200" dirty="0">
                <a:sym typeface="Symbol" pitchFamily="18" charset="2"/>
              </a:rPr>
              <a:t>requires comparing </a:t>
            </a:r>
            <a:r>
              <a:rPr lang="en-US" sz="2200" dirty="0" smtClean="0">
                <a:sym typeface="Symbol" pitchFamily="18" charset="2"/>
              </a:rPr>
              <a:t>each 	variable </a:t>
            </a:r>
            <a:r>
              <a:rPr lang="en-US" sz="2200" dirty="0">
                <a:sym typeface="Symbol" pitchFamily="18" charset="2"/>
              </a:rPr>
              <a:t>on tape 1 </a:t>
            </a:r>
            <a:r>
              <a:rPr lang="en-US" sz="2200" dirty="0" smtClean="0">
                <a:sym typeface="Symbol" pitchFamily="18" charset="2"/>
              </a:rPr>
              <a:t>with 	each </a:t>
            </a:r>
            <a:r>
              <a:rPr lang="en-US" sz="2200" dirty="0">
                <a:sym typeface="Symbol" pitchFamily="18" charset="2"/>
              </a:rPr>
              <a:t>of the </a:t>
            </a:r>
            <a:r>
              <a:rPr lang="en-US" sz="2200" dirty="0" smtClean="0">
                <a:sym typeface="Symbol" pitchFamily="18" charset="2"/>
              </a:rPr>
              <a:t>variables on tape 2 </a:t>
            </a:r>
            <a:r>
              <a:rPr lang="en-US" sz="2200" dirty="0">
                <a:sym typeface="Symbol" pitchFamily="18" charset="2"/>
              </a:rPr>
              <a:t>to </a:t>
            </a:r>
            <a:r>
              <a:rPr lang="en-US" sz="2200" dirty="0" smtClean="0">
                <a:sym typeface="Symbol" pitchFamily="18" charset="2"/>
              </a:rPr>
              <a:t>	discover </a:t>
            </a:r>
            <a:r>
              <a:rPr lang="en-US" sz="2200" dirty="0">
                <a:sym typeface="Symbol" pitchFamily="18" charset="2"/>
              </a:rPr>
              <a:t>the match. This can be </a:t>
            </a:r>
            <a:r>
              <a:rPr lang="en-US" sz="2200" dirty="0" smtClean="0">
                <a:sym typeface="Symbol" pitchFamily="18" charset="2"/>
              </a:rPr>
              <a:t>accomplished</a:t>
            </a:r>
            <a:r>
              <a:rPr lang="en-US" sz="2200" dirty="0">
                <a:sym typeface="Symbol" pitchFamily="18" charset="2"/>
              </a:rPr>
              <a:t> </a:t>
            </a:r>
            <a:r>
              <a:rPr lang="en-US" sz="2200" dirty="0" smtClean="0">
                <a:sym typeface="Symbol" pitchFamily="18" charset="2"/>
              </a:rPr>
              <a:t>in </a:t>
            </a:r>
            <a:r>
              <a:rPr lang="en-US" sz="2200" dirty="0">
                <a:sym typeface="Symbol" pitchFamily="18" charset="2"/>
              </a:rPr>
              <a:t>O(</a:t>
            </a:r>
            <a:r>
              <a:rPr lang="en-US" sz="2200" i="1" dirty="0">
                <a:sym typeface="Symbol" pitchFamily="18" charset="2"/>
              </a:rPr>
              <a:t>k</a:t>
            </a:r>
            <a:r>
              <a:rPr lang="en-US" sz="2200" dirty="0">
                <a:sym typeface="Symbol" pitchFamily="18" charset="2"/>
              </a:rPr>
              <a:t> </a:t>
            </a:r>
            <a:r>
              <a:rPr lang="en-US" sz="2200" dirty="0" smtClean="0">
                <a:sym typeface="Symbol"/>
              </a:rPr>
              <a:t></a:t>
            </a:r>
            <a:r>
              <a:rPr lang="en-US" sz="2200" dirty="0" smtClean="0">
                <a:sym typeface="Symbol" pitchFamily="18" charset="2"/>
              </a:rPr>
              <a:t> </a:t>
            </a:r>
            <a:r>
              <a:rPr lang="en-US" sz="2200" i="1" dirty="0" smtClean="0">
                <a:sym typeface="Symbol" pitchFamily="18" charset="2"/>
              </a:rPr>
              <a:t>n</a:t>
            </a:r>
            <a:r>
              <a:rPr lang="en-US" sz="2200" baseline="30000" dirty="0" smtClean="0">
                <a:sym typeface="Symbol" pitchFamily="18" charset="2"/>
              </a:rPr>
              <a:t>2</a:t>
            </a:r>
            <a:r>
              <a:rPr lang="en-US" sz="2200" dirty="0" smtClean="0">
                <a:sym typeface="Symbol" pitchFamily="18" charset="2"/>
              </a:rPr>
              <a:t>) 	time</a:t>
            </a:r>
            <a:r>
              <a:rPr lang="en-US" sz="2200" dirty="0">
                <a:sym typeface="Symbol" pitchFamily="18" charset="2"/>
              </a:rPr>
              <a:t>, </a:t>
            </a:r>
            <a:r>
              <a:rPr lang="en-US" sz="2200" dirty="0" smtClean="0">
                <a:sym typeface="Symbol" pitchFamily="18" charset="2"/>
              </a:rPr>
              <a:t>where</a:t>
            </a:r>
          </a:p>
          <a:p>
            <a:pPr lvl="1">
              <a:spcBef>
                <a:spcPts val="1200"/>
              </a:spcBef>
              <a:buSzPct val="60000"/>
              <a:buFont typeface="Wingdings" panose="05000000000000000000" pitchFamily="2" charset="2"/>
              <a:buChar char="Ø"/>
              <a:tabLst>
                <a:tab pos="738188" algn="l"/>
              </a:tabLst>
              <a:defRPr/>
            </a:pPr>
            <a:r>
              <a:rPr lang="en-US" sz="2200" i="1" dirty="0" smtClean="0">
                <a:sym typeface="Symbol" pitchFamily="18" charset="2"/>
              </a:rPr>
              <a:t>n</a:t>
            </a:r>
            <a:r>
              <a:rPr lang="en-US" sz="2200" dirty="0" smtClean="0">
                <a:sym typeface="Symbol" pitchFamily="18" charset="2"/>
              </a:rPr>
              <a:t> is the number of variables, and</a:t>
            </a:r>
          </a:p>
          <a:p>
            <a:pPr lvl="1">
              <a:spcBef>
                <a:spcPts val="1200"/>
              </a:spcBef>
              <a:buSzPct val="60000"/>
              <a:buFont typeface="Wingdings" panose="05000000000000000000" pitchFamily="2" charset="2"/>
              <a:buChar char="Ø"/>
              <a:tabLst>
                <a:tab pos="738188" algn="l"/>
              </a:tabLst>
              <a:defRPr/>
            </a:pPr>
            <a:r>
              <a:rPr lang="en-US" sz="2200" i="1" dirty="0" smtClean="0">
                <a:sym typeface="Symbol" pitchFamily="18" charset="2"/>
              </a:rPr>
              <a:t>k</a:t>
            </a:r>
            <a:r>
              <a:rPr lang="en-US" sz="2200" dirty="0" smtClean="0">
                <a:sym typeface="Symbol" pitchFamily="18" charset="2"/>
              </a:rPr>
              <a:t> is the number of literals in the input</a:t>
            </a:r>
            <a:endParaRPr lang="en-US" sz="2200" dirty="0">
              <a:sym typeface="Symbol" pitchFamily="18" charset="2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04420" y="211138"/>
            <a:ext cx="5691226" cy="571500"/>
          </a:xfrm>
          <a:noFill/>
        </p:spPr>
        <p:txBody>
          <a:bodyPr/>
          <a:lstStyle/>
          <a:p>
            <a:r>
              <a:rPr lang="en-US" altLang="en-US" sz="3600" dirty="0" smtClean="0"/>
              <a:t>15.8 The Satisfiability Problem</a:t>
            </a:r>
            <a:endParaRPr lang="en-US" altLang="en-US" sz="3600" i="1" dirty="0" smtClean="0"/>
          </a:p>
        </p:txBody>
      </p:sp>
    </p:spTree>
    <p:extLst>
      <p:ext uri="{BB962C8B-B14F-4D97-AF65-F5344CB8AC3E}">
        <p14:creationId xmlns:p14="http://schemas.microsoft.com/office/powerpoint/2010/main" val="17192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uiExpand="1" build="p"/>
      <p:bldP spid="5529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48A476-F279-403D-AC79-9D2092A9CC64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9113" y="916026"/>
            <a:ext cx="8330689" cy="5508627"/>
          </a:xfrm>
        </p:spPr>
        <p:txBody>
          <a:bodyPr/>
          <a:lstStyle/>
          <a:p>
            <a:pPr>
              <a:spcBef>
                <a:spcPct val="75000"/>
              </a:spcBef>
              <a:tabLst>
                <a:tab pos="738188" algn="l"/>
              </a:tabLst>
              <a:defRPr/>
            </a:pPr>
            <a:r>
              <a:rPr lang="en-US" sz="2200" u="sng" dirty="0" smtClean="0">
                <a:sym typeface="Symbol" pitchFamily="18" charset="2"/>
              </a:rPr>
              <a:t>Theorem 15.8.3</a:t>
            </a:r>
            <a:r>
              <a:rPr lang="en-US" sz="2200" dirty="0" smtClean="0">
                <a:sym typeface="Symbol" pitchFamily="18" charset="2"/>
              </a:rPr>
              <a:t> The </a:t>
            </a:r>
            <a:r>
              <a:rPr lang="en-US" sz="2200" dirty="0">
                <a:sym typeface="Symbol" pitchFamily="18" charset="2"/>
              </a:rPr>
              <a:t>Satisfiability Problem is </a:t>
            </a:r>
            <a:r>
              <a:rPr lang="en-US" sz="2200" dirty="0" smtClean="0">
                <a:sym typeface="Symbol" pitchFamily="18" charset="2"/>
              </a:rPr>
              <a:t>NP-hard.</a:t>
            </a:r>
          </a:p>
          <a:p>
            <a:pPr marL="457200" lvl="1" indent="0">
              <a:spcBef>
                <a:spcPct val="75000"/>
              </a:spcBef>
              <a:buSzPct val="55000"/>
              <a:buNone/>
              <a:tabLst>
                <a:tab pos="738188" algn="l"/>
              </a:tabLst>
              <a:defRPr/>
            </a:pPr>
            <a:r>
              <a:rPr lang="en-US" sz="2000" u="sng" dirty="0" smtClean="0">
                <a:sym typeface="Symbol" pitchFamily="18" charset="2"/>
              </a:rPr>
              <a:t>Proof</a:t>
            </a:r>
            <a:r>
              <a:rPr lang="en-US" sz="2000" dirty="0" smtClean="0">
                <a:sym typeface="Symbol" pitchFamily="18" charset="2"/>
              </a:rPr>
              <a:t>. Let </a:t>
            </a:r>
            <a:r>
              <a:rPr lang="en-US" sz="2000" dirty="0">
                <a:sym typeface="Symbol" pitchFamily="18" charset="2"/>
              </a:rPr>
              <a:t>L be </a:t>
            </a:r>
            <a:r>
              <a:rPr lang="en-US" sz="2000" dirty="0" smtClean="0">
                <a:sym typeface="Symbol" pitchFamily="18" charset="2"/>
              </a:rPr>
              <a:t>a </a:t>
            </a:r>
            <a:r>
              <a:rPr lang="en-US" sz="2000" dirty="0">
                <a:sym typeface="Symbol" pitchFamily="18" charset="2"/>
              </a:rPr>
              <a:t>language accepted by </a:t>
            </a:r>
            <a:r>
              <a:rPr lang="en-US" sz="2000" dirty="0" smtClean="0">
                <a:sym typeface="Symbol" pitchFamily="18" charset="2"/>
              </a:rPr>
              <a:t>a </a:t>
            </a:r>
            <a:r>
              <a:rPr lang="en-US" sz="2000" dirty="0">
                <a:sym typeface="Symbol" pitchFamily="18" charset="2"/>
              </a:rPr>
              <a:t>N</a:t>
            </a:r>
            <a:r>
              <a:rPr lang="en-US" sz="2000" dirty="0" smtClean="0">
                <a:sym typeface="Symbol" pitchFamily="18" charset="2"/>
              </a:rPr>
              <a:t>TM M whose 	   	  computations are </a:t>
            </a:r>
            <a:r>
              <a:rPr lang="en-US" sz="2000" dirty="0">
                <a:sym typeface="Symbol" pitchFamily="18" charset="2"/>
              </a:rPr>
              <a:t>bounded by </a:t>
            </a:r>
            <a:r>
              <a:rPr lang="en-US" sz="2000" dirty="0" smtClean="0">
                <a:sym typeface="Symbol" pitchFamily="18" charset="2"/>
              </a:rPr>
              <a:t>a </a:t>
            </a:r>
            <a:r>
              <a:rPr lang="en-US" sz="2000" dirty="0">
                <a:sym typeface="Symbol" pitchFamily="18" charset="2"/>
              </a:rPr>
              <a:t>polynomial </a:t>
            </a:r>
            <a:r>
              <a:rPr lang="en-US" sz="2000" i="1" dirty="0">
                <a:sym typeface="Symbol" pitchFamily="18" charset="2"/>
              </a:rPr>
              <a:t>p</a:t>
            </a:r>
            <a:r>
              <a:rPr lang="en-US" sz="2000" dirty="0">
                <a:sym typeface="Symbol" pitchFamily="18" charset="2"/>
              </a:rPr>
              <a:t>. </a:t>
            </a:r>
            <a:r>
              <a:rPr lang="en-US" sz="2000" dirty="0" smtClean="0">
                <a:sym typeface="Symbol" pitchFamily="18" charset="2"/>
              </a:rPr>
              <a:t>The reduction 	  of </a:t>
            </a:r>
            <a:r>
              <a:rPr lang="en-US" sz="2000" dirty="0">
                <a:sym typeface="Symbol" pitchFamily="18" charset="2"/>
              </a:rPr>
              <a:t>L </a:t>
            </a:r>
            <a:r>
              <a:rPr lang="en-US" sz="2000" dirty="0" smtClean="0">
                <a:sym typeface="Symbol" pitchFamily="18" charset="2"/>
              </a:rPr>
              <a:t>to </a:t>
            </a:r>
            <a:r>
              <a:rPr lang="en-US" sz="2000" dirty="0">
                <a:sym typeface="Symbol" pitchFamily="18" charset="2"/>
              </a:rPr>
              <a:t>the </a:t>
            </a:r>
            <a:r>
              <a:rPr lang="en-US" sz="2000" dirty="0" smtClean="0">
                <a:sym typeface="Symbol" pitchFamily="18" charset="2"/>
              </a:rPr>
              <a:t>Satisfiability Problem </a:t>
            </a:r>
            <a:r>
              <a:rPr lang="en-US" sz="2000" dirty="0">
                <a:sym typeface="Symbol" pitchFamily="18" charset="2"/>
              </a:rPr>
              <a:t>is </a:t>
            </a:r>
            <a:r>
              <a:rPr lang="en-US" sz="2000" dirty="0" smtClean="0">
                <a:sym typeface="Symbol" pitchFamily="18" charset="2"/>
              </a:rPr>
              <a:t>achieved </a:t>
            </a:r>
            <a:r>
              <a:rPr lang="en-US" sz="2000" dirty="0">
                <a:sym typeface="Symbol" pitchFamily="18" charset="2"/>
              </a:rPr>
              <a:t>by transforming </a:t>
            </a:r>
            <a:r>
              <a:rPr lang="en-US" sz="2000" dirty="0" smtClean="0">
                <a:sym typeface="Symbol" pitchFamily="18" charset="2"/>
              </a:rPr>
              <a:t>	  the computations </a:t>
            </a:r>
            <a:r>
              <a:rPr lang="en-US" sz="2000" dirty="0">
                <a:sym typeface="Symbol" pitchFamily="18" charset="2"/>
              </a:rPr>
              <a:t>of M with </a:t>
            </a:r>
            <a:r>
              <a:rPr lang="en-US" sz="2000" dirty="0" smtClean="0">
                <a:sym typeface="Symbol" pitchFamily="18" charset="2"/>
              </a:rPr>
              <a:t>an </a:t>
            </a:r>
            <a:r>
              <a:rPr lang="en-US" sz="2000" dirty="0">
                <a:sym typeface="Symbol" pitchFamily="18" charset="2"/>
              </a:rPr>
              <a:t>input string </a:t>
            </a:r>
            <a:r>
              <a:rPr lang="en-US" sz="2000" i="1" dirty="0" smtClean="0">
                <a:sym typeface="Symbol" pitchFamily="18" charset="2"/>
              </a:rPr>
              <a:t>u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into </a:t>
            </a:r>
            <a:r>
              <a:rPr lang="en-US" sz="2000" dirty="0" smtClean="0">
                <a:sym typeface="Symbol" pitchFamily="18" charset="2"/>
              </a:rPr>
              <a:t>a CNF formula      	  </a:t>
            </a:r>
            <a:r>
              <a:rPr lang="en-US" sz="2000" i="1" dirty="0" smtClean="0">
                <a:sym typeface="Symbol" pitchFamily="18" charset="2"/>
              </a:rPr>
              <a:t>f</a:t>
            </a:r>
            <a:r>
              <a:rPr lang="en-US" sz="2000" dirty="0" smtClean="0">
                <a:sym typeface="Symbol" pitchFamily="18" charset="2"/>
              </a:rPr>
              <a:t>(</a:t>
            </a:r>
            <a:r>
              <a:rPr lang="en-US" sz="2000" i="1" dirty="0" smtClean="0">
                <a:sym typeface="Symbol" pitchFamily="18" charset="2"/>
              </a:rPr>
              <a:t>u</a:t>
            </a:r>
            <a:r>
              <a:rPr lang="en-US" sz="2000" dirty="0">
                <a:sym typeface="Symbol" pitchFamily="18" charset="2"/>
              </a:rPr>
              <a:t>) so that </a:t>
            </a:r>
            <a:r>
              <a:rPr lang="en-US" sz="2000" i="1" dirty="0">
                <a:sym typeface="Symbol" pitchFamily="18" charset="2"/>
              </a:rPr>
              <a:t>u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 smtClean="0">
                <a:sym typeface="Symbol"/>
              </a:rPr>
              <a:t> </a:t>
            </a:r>
            <a:r>
              <a:rPr lang="en-US" sz="2000" dirty="0" smtClean="0">
                <a:sym typeface="Symbol" pitchFamily="18" charset="2"/>
              </a:rPr>
              <a:t>L(M</a:t>
            </a:r>
            <a:r>
              <a:rPr lang="en-US" sz="2000" dirty="0">
                <a:sym typeface="Symbol" pitchFamily="18" charset="2"/>
              </a:rPr>
              <a:t>) </a:t>
            </a:r>
            <a:r>
              <a:rPr lang="en-US" sz="2000" dirty="0" smtClean="0">
                <a:sym typeface="Symbol" pitchFamily="18" charset="2"/>
              </a:rPr>
              <a:t>iff </a:t>
            </a:r>
            <a:r>
              <a:rPr lang="en-US" sz="2000" i="1" dirty="0" smtClean="0">
                <a:sym typeface="Symbol" pitchFamily="18" charset="2"/>
              </a:rPr>
              <a:t>f</a:t>
            </a:r>
            <a:r>
              <a:rPr lang="en-US" sz="2000" dirty="0" smtClean="0">
                <a:sym typeface="Symbol" pitchFamily="18" charset="2"/>
              </a:rPr>
              <a:t>(</a:t>
            </a:r>
            <a:r>
              <a:rPr lang="en-US" sz="2000" i="1" dirty="0" smtClean="0">
                <a:sym typeface="Symbol" pitchFamily="18" charset="2"/>
              </a:rPr>
              <a:t>u</a:t>
            </a:r>
            <a:r>
              <a:rPr lang="en-US" sz="2000" dirty="0">
                <a:sym typeface="Symbol" pitchFamily="18" charset="2"/>
              </a:rPr>
              <a:t>) is </a:t>
            </a:r>
            <a:r>
              <a:rPr lang="en-US" sz="2000" i="1" dirty="0" smtClean="0">
                <a:sym typeface="Symbol" pitchFamily="18" charset="2"/>
              </a:rPr>
              <a:t>satisfiable</a:t>
            </a:r>
            <a:r>
              <a:rPr lang="en-US" sz="2000" dirty="0" smtClean="0">
                <a:sym typeface="Symbol" pitchFamily="18" charset="2"/>
              </a:rPr>
              <a:t>. The </a:t>
            </a:r>
            <a:r>
              <a:rPr lang="en-US" sz="2000" dirty="0">
                <a:sym typeface="Symbol" pitchFamily="18" charset="2"/>
              </a:rPr>
              <a:t>construction </a:t>
            </a:r>
            <a:r>
              <a:rPr lang="en-US" sz="2000" dirty="0" smtClean="0">
                <a:sym typeface="Symbol" pitchFamily="18" charset="2"/>
              </a:rPr>
              <a:t>of </a:t>
            </a:r>
            <a:r>
              <a:rPr lang="en-US" sz="2000" i="1" dirty="0" smtClean="0">
                <a:sym typeface="Symbol" pitchFamily="18" charset="2"/>
              </a:rPr>
              <a:t>f</a:t>
            </a:r>
            <a:r>
              <a:rPr lang="en-US" sz="2000" dirty="0" smtClean="0">
                <a:sym typeface="Symbol" pitchFamily="18" charset="2"/>
              </a:rPr>
              <a:t>(</a:t>
            </a:r>
            <a:r>
              <a:rPr lang="en-US" sz="2000" i="1" dirty="0" smtClean="0">
                <a:sym typeface="Symbol" pitchFamily="18" charset="2"/>
              </a:rPr>
              <a:t>u</a:t>
            </a:r>
            <a:r>
              <a:rPr lang="en-US" sz="2000" dirty="0">
                <a:sym typeface="Symbol" pitchFamily="18" charset="2"/>
              </a:rPr>
              <a:t>) </a:t>
            </a:r>
            <a:r>
              <a:rPr lang="en-US" sz="2000" dirty="0" smtClean="0">
                <a:sym typeface="Symbol" pitchFamily="18" charset="2"/>
              </a:rPr>
              <a:t>	  is then shown to require </a:t>
            </a:r>
            <a:r>
              <a:rPr lang="en-US" sz="2000" dirty="0">
                <a:sym typeface="Symbol" pitchFamily="18" charset="2"/>
              </a:rPr>
              <a:t>time </a:t>
            </a:r>
            <a:r>
              <a:rPr lang="en-US" sz="2000" dirty="0" smtClean="0">
                <a:sym typeface="Symbol" pitchFamily="18" charset="2"/>
              </a:rPr>
              <a:t>that grows only polynomially w/ |</a:t>
            </a:r>
            <a:r>
              <a:rPr lang="en-US" sz="2000" i="1" dirty="0" smtClean="0">
                <a:sym typeface="Symbol" pitchFamily="18" charset="2"/>
              </a:rPr>
              <a:t>u</a:t>
            </a:r>
            <a:r>
              <a:rPr lang="en-US" sz="2000" dirty="0" smtClean="0">
                <a:sym typeface="Symbol" pitchFamily="18" charset="2"/>
              </a:rPr>
              <a:t>|.</a:t>
            </a:r>
          </a:p>
          <a:p>
            <a:pPr marL="457200" lvl="1" indent="0">
              <a:spcBef>
                <a:spcPct val="75000"/>
              </a:spcBef>
              <a:buSzPct val="55000"/>
              <a:buNone/>
              <a:tabLst>
                <a:tab pos="738188" algn="l"/>
              </a:tabLst>
              <a:defRPr/>
            </a:pPr>
            <a:r>
              <a:rPr lang="en-US" sz="2000" dirty="0" smtClean="0">
                <a:sym typeface="Symbol" pitchFamily="18" charset="2"/>
              </a:rPr>
              <a:t>      It is assumed that </a:t>
            </a:r>
            <a:r>
              <a:rPr lang="en-US" sz="2000" dirty="0">
                <a:sym typeface="Symbol" pitchFamily="18" charset="2"/>
              </a:rPr>
              <a:t>all computations of M halt </a:t>
            </a:r>
            <a:r>
              <a:rPr lang="en-US" sz="2000" dirty="0" smtClean="0">
                <a:sym typeface="Symbol" pitchFamily="18" charset="2"/>
              </a:rPr>
              <a:t>in </a:t>
            </a:r>
            <a:r>
              <a:rPr lang="en-US" sz="2000" dirty="0">
                <a:sym typeface="Symbol" pitchFamily="18" charset="2"/>
              </a:rPr>
              <a:t>one of </a:t>
            </a:r>
            <a:r>
              <a:rPr lang="en-US" sz="2000" dirty="0" smtClean="0">
                <a:sym typeface="Symbol" pitchFamily="18" charset="2"/>
              </a:rPr>
              <a:t>2 states, 	  the </a:t>
            </a:r>
            <a:r>
              <a:rPr lang="en-US" sz="2000" i="1" dirty="0" smtClean="0">
                <a:sym typeface="Symbol" pitchFamily="18" charset="2"/>
              </a:rPr>
              <a:t>accepting</a:t>
            </a:r>
            <a:r>
              <a:rPr lang="en-US" sz="2000" dirty="0" smtClean="0">
                <a:sym typeface="Symbol" pitchFamily="18" charset="2"/>
              </a:rPr>
              <a:t> state </a:t>
            </a:r>
            <a:r>
              <a:rPr lang="en-US" sz="2000" i="1" dirty="0" smtClean="0">
                <a:sym typeface="Symbol" pitchFamily="18" charset="2"/>
              </a:rPr>
              <a:t>q</a:t>
            </a:r>
            <a:r>
              <a:rPr lang="en-US" sz="2000" i="1" baseline="-25000" dirty="0" smtClean="0">
                <a:sym typeface="Symbol" pitchFamily="18" charset="2"/>
              </a:rPr>
              <a:t>A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and </a:t>
            </a:r>
            <a:r>
              <a:rPr lang="en-US" sz="2000" i="1" dirty="0">
                <a:sym typeface="Symbol" pitchFamily="18" charset="2"/>
              </a:rPr>
              <a:t>rejecting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state </a:t>
            </a:r>
            <a:r>
              <a:rPr lang="en-US" sz="2000" i="1" dirty="0" smtClean="0">
                <a:sym typeface="Symbol" pitchFamily="18" charset="2"/>
              </a:rPr>
              <a:t>q</a:t>
            </a:r>
            <a:r>
              <a:rPr lang="en-US" sz="2000" i="1" baseline="-25000" dirty="0" smtClean="0">
                <a:sym typeface="Symbol" pitchFamily="18" charset="2"/>
              </a:rPr>
              <a:t>R</a:t>
            </a:r>
            <a:r>
              <a:rPr lang="en-US" sz="2000" dirty="0">
                <a:sym typeface="Symbol" pitchFamily="18" charset="2"/>
              </a:rPr>
              <a:t>.</a:t>
            </a:r>
            <a:r>
              <a:rPr lang="en-US" sz="2000" dirty="0" smtClean="0">
                <a:sym typeface="Symbol" pitchFamily="18" charset="2"/>
              </a:rPr>
              <a:t> It is assumed </a:t>
            </a:r>
            <a:r>
              <a:rPr lang="en-US" sz="2000" dirty="0">
                <a:sym typeface="Symbol" pitchFamily="18" charset="2"/>
              </a:rPr>
              <a:t>that </a:t>
            </a:r>
            <a:r>
              <a:rPr lang="en-US" sz="2000" dirty="0" smtClean="0">
                <a:sym typeface="Symbol" pitchFamily="18" charset="2"/>
              </a:rPr>
              <a:t>	  there </a:t>
            </a:r>
            <a:r>
              <a:rPr lang="en-US" sz="2000" dirty="0">
                <a:sym typeface="Symbol" pitchFamily="18" charset="2"/>
              </a:rPr>
              <a:t>are no transitions leaving these </a:t>
            </a:r>
            <a:r>
              <a:rPr lang="en-US" sz="2000" dirty="0" smtClean="0">
                <a:sym typeface="Symbol" pitchFamily="18" charset="2"/>
              </a:rPr>
              <a:t>states.</a:t>
            </a:r>
          </a:p>
          <a:p>
            <a:pPr marL="457200" lvl="1" indent="0">
              <a:spcBef>
                <a:spcPct val="75000"/>
              </a:spcBef>
              <a:buSzPct val="55000"/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     An </a:t>
            </a:r>
            <a:r>
              <a:rPr lang="en-US" sz="2000" dirty="0">
                <a:sym typeface="Symbol" pitchFamily="18" charset="2"/>
              </a:rPr>
              <a:t>arbitrary </a:t>
            </a:r>
            <a:r>
              <a:rPr lang="en-US" sz="2000" dirty="0" smtClean="0">
                <a:sym typeface="Symbol" pitchFamily="18" charset="2"/>
              </a:rPr>
              <a:t>TM </a:t>
            </a:r>
            <a:r>
              <a:rPr lang="en-US" sz="2000" dirty="0">
                <a:sym typeface="Symbol" pitchFamily="18" charset="2"/>
              </a:rPr>
              <a:t>can be transformed </a:t>
            </a:r>
            <a:r>
              <a:rPr lang="en-US" sz="2000" dirty="0" smtClean="0">
                <a:sym typeface="Symbol" pitchFamily="18" charset="2"/>
              </a:rPr>
              <a:t>into M satisfying </a:t>
            </a:r>
            <a:r>
              <a:rPr lang="en-US" sz="2000" dirty="0">
                <a:sym typeface="Symbol" pitchFamily="18" charset="2"/>
              </a:rPr>
              <a:t>these </a:t>
            </a:r>
            <a:r>
              <a:rPr lang="en-US" sz="2000" dirty="0" smtClean="0">
                <a:sym typeface="Symbol" pitchFamily="18" charset="2"/>
              </a:rPr>
              <a:t>	  restrictions </a:t>
            </a:r>
            <a:r>
              <a:rPr lang="en-US" sz="2000" dirty="0">
                <a:sym typeface="Symbol" pitchFamily="18" charset="2"/>
              </a:rPr>
              <a:t>by adding transitions from </a:t>
            </a:r>
            <a:r>
              <a:rPr lang="en-US" sz="2000" dirty="0" smtClean="0">
                <a:sym typeface="Symbol" pitchFamily="18" charset="2"/>
              </a:rPr>
              <a:t>every </a:t>
            </a:r>
            <a:r>
              <a:rPr lang="en-US" sz="2000" dirty="0">
                <a:sym typeface="Symbol" pitchFamily="18" charset="2"/>
              </a:rPr>
              <a:t>accepting </a:t>
            </a:r>
            <a:r>
              <a:rPr lang="en-US" sz="2000" dirty="0" smtClean="0">
                <a:sym typeface="Symbol" pitchFamily="18" charset="2"/>
              </a:rPr>
              <a:t>	  	  configuration </a:t>
            </a:r>
            <a:r>
              <a:rPr lang="en-US" sz="2000" dirty="0">
                <a:sym typeface="Symbol" pitchFamily="18" charset="2"/>
              </a:rPr>
              <a:t>to </a:t>
            </a:r>
            <a:r>
              <a:rPr lang="en-US" sz="2000" i="1" dirty="0">
                <a:sym typeface="Symbol" pitchFamily="18" charset="2"/>
              </a:rPr>
              <a:t>q</a:t>
            </a:r>
            <a:r>
              <a:rPr lang="en-US" sz="2000" i="1" baseline="-25000" dirty="0">
                <a:sym typeface="Symbol" pitchFamily="18" charset="2"/>
              </a:rPr>
              <a:t>A</a:t>
            </a:r>
            <a:r>
              <a:rPr lang="en-US" sz="2000" dirty="0">
                <a:sym typeface="Symbol" pitchFamily="18" charset="2"/>
              </a:rPr>
              <a:t> and from every rejecting configuration to </a:t>
            </a:r>
            <a:r>
              <a:rPr lang="en-US" sz="2000" i="1" dirty="0" smtClean="0">
                <a:sym typeface="Symbol" pitchFamily="18" charset="2"/>
              </a:rPr>
              <a:t>q</a:t>
            </a:r>
            <a:r>
              <a:rPr lang="en-US" sz="2000" i="1" baseline="-25000" dirty="0" smtClean="0">
                <a:sym typeface="Symbol" pitchFamily="18" charset="2"/>
              </a:rPr>
              <a:t>R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.  </a:t>
            </a:r>
            <a:r>
              <a:rPr lang="en-US" sz="2000" dirty="0" smtClean="0">
                <a:sym typeface="Symbol" pitchFamily="18" charset="2"/>
              </a:rPr>
              <a:t>	  The transformation </a:t>
            </a:r>
            <a:r>
              <a:rPr lang="en-US" sz="2000" dirty="0">
                <a:sym typeface="Symbol" pitchFamily="18" charset="2"/>
              </a:rPr>
              <a:t>from </a:t>
            </a:r>
            <a:r>
              <a:rPr lang="en-US" sz="2000" dirty="0" smtClean="0">
                <a:sym typeface="Symbol" pitchFamily="18" charset="2"/>
              </a:rPr>
              <a:t>a computation </a:t>
            </a:r>
            <a:r>
              <a:rPr lang="en-US" sz="2000" dirty="0">
                <a:sym typeface="Symbol" pitchFamily="18" charset="2"/>
              </a:rPr>
              <a:t>to </a:t>
            </a:r>
            <a:r>
              <a:rPr lang="en-US" sz="2000" dirty="0" smtClean="0">
                <a:sym typeface="Symbol" pitchFamily="18" charset="2"/>
              </a:rPr>
              <a:t>a </a:t>
            </a:r>
            <a:r>
              <a:rPr lang="en-US" sz="2000" dirty="0" err="1" smtClean="0">
                <a:sym typeface="Symbol" pitchFamily="18" charset="2"/>
              </a:rPr>
              <a:t>wff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assumes </a:t>
            </a:r>
            <a:r>
              <a:rPr lang="en-US" sz="2000" dirty="0" smtClean="0">
                <a:sym typeface="Symbol" pitchFamily="18" charset="2"/>
              </a:rPr>
              <a:t>that </a:t>
            </a:r>
            <a:r>
              <a:rPr lang="en-US" sz="2000" dirty="0">
                <a:sym typeface="Symbol" pitchFamily="18" charset="2"/>
              </a:rPr>
              <a:t>all </a:t>
            </a:r>
            <a:r>
              <a:rPr lang="en-US" sz="2000" dirty="0" smtClean="0">
                <a:sym typeface="Symbol" pitchFamily="18" charset="2"/>
              </a:rPr>
              <a:t>	  computations with input </a:t>
            </a:r>
            <a:r>
              <a:rPr lang="en-US" sz="2000" dirty="0">
                <a:sym typeface="Symbol" pitchFamily="18" charset="2"/>
              </a:rPr>
              <a:t>of </a:t>
            </a:r>
            <a:r>
              <a:rPr lang="en-US" sz="2000" dirty="0" smtClean="0">
                <a:sym typeface="Symbol" pitchFamily="18" charset="2"/>
              </a:rPr>
              <a:t>length </a:t>
            </a:r>
            <a:r>
              <a:rPr lang="en-US" sz="2000" i="1" dirty="0">
                <a:sym typeface="Symbol" pitchFamily="18" charset="2"/>
              </a:rPr>
              <a:t>n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contain </a:t>
            </a:r>
            <a:r>
              <a:rPr lang="en-US" sz="2000" i="1" dirty="0" smtClean="0">
                <a:sym typeface="Symbol" pitchFamily="18" charset="2"/>
              </a:rPr>
              <a:t>p</a:t>
            </a:r>
            <a:r>
              <a:rPr lang="en-US" sz="2000" dirty="0" smtClean="0">
                <a:sym typeface="Symbol" pitchFamily="18" charset="2"/>
              </a:rPr>
              <a:t>(</a:t>
            </a:r>
            <a:r>
              <a:rPr lang="en-US" sz="2000" i="1" dirty="0" smtClean="0">
                <a:sym typeface="Symbol" pitchFamily="18" charset="2"/>
              </a:rPr>
              <a:t>n</a:t>
            </a:r>
            <a:r>
              <a:rPr lang="en-US" sz="2000" dirty="0">
                <a:sym typeface="Symbol" pitchFamily="18" charset="2"/>
              </a:rPr>
              <a:t>) configurations</a:t>
            </a:r>
            <a:r>
              <a:rPr lang="en-US" sz="2000" dirty="0" smtClean="0">
                <a:sym typeface="Symbol" pitchFamily="18" charset="2"/>
              </a:rPr>
              <a:t>.       </a:t>
            </a:r>
            <a:endParaRPr lang="en-US" sz="2000" dirty="0" smtClean="0">
              <a:sym typeface="Symbol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04420" y="211138"/>
            <a:ext cx="5691226" cy="571500"/>
          </a:xfrm>
          <a:noFill/>
        </p:spPr>
        <p:txBody>
          <a:bodyPr/>
          <a:lstStyle/>
          <a:p>
            <a:r>
              <a:rPr lang="en-US" altLang="en-US" sz="3600" dirty="0" smtClean="0"/>
              <a:t>15.8 The Satisfiability Problem</a:t>
            </a:r>
            <a:endParaRPr lang="en-US" altLang="en-US" sz="3600" i="1" dirty="0" smtClean="0"/>
          </a:p>
        </p:txBody>
      </p:sp>
    </p:spTree>
    <p:extLst>
      <p:ext uri="{BB962C8B-B14F-4D97-AF65-F5344CB8AC3E}">
        <p14:creationId xmlns:p14="http://schemas.microsoft.com/office/powerpoint/2010/main" val="251910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uiExpand="1" build="p"/>
      <p:bldP spid="552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77DD8D-7C0B-4C0C-96EA-22C05123EB5A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2550" y="225425"/>
            <a:ext cx="6443663" cy="612775"/>
          </a:xfrm>
          <a:noFill/>
        </p:spPr>
        <p:txBody>
          <a:bodyPr/>
          <a:lstStyle/>
          <a:p>
            <a:r>
              <a:rPr lang="en-US" altLang="en-US" sz="4000" dirty="0" smtClean="0"/>
              <a:t>15.1  Time Complexity of NTMs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2338"/>
            <a:ext cx="8313738" cy="5413375"/>
          </a:xfrm>
          <a:noFill/>
        </p:spPr>
        <p:txBody>
          <a:bodyPr/>
          <a:lstStyle/>
          <a:p>
            <a:pPr marL="284163" indent="-284163"/>
            <a:r>
              <a:rPr lang="en-US" altLang="en-US" sz="2200" dirty="0" smtClean="0"/>
              <a:t>A deterministic TM searches for a solution to a problem by  	sequentially examining a number of possibilities, e.g., 	to determine a perfect square number.</a:t>
            </a:r>
          </a:p>
          <a:p>
            <a:pPr marL="284163" indent="-284163">
              <a:spcBef>
                <a:spcPct val="75000"/>
              </a:spcBef>
            </a:pPr>
            <a:r>
              <a:rPr lang="en-US" altLang="en-US" sz="2200" dirty="0" smtClean="0"/>
              <a:t>A NTM employs a “guess-and-check” strategy on any one 	of the possibilities.</a:t>
            </a:r>
          </a:p>
          <a:p>
            <a:pPr marL="284163" indent="-284163">
              <a:spcBef>
                <a:spcPct val="75000"/>
              </a:spcBef>
            </a:pPr>
            <a:r>
              <a:rPr lang="en-US" altLang="en-US" sz="2200" u="sng" dirty="0" smtClean="0"/>
              <a:t>Defn. 15.1.1</a:t>
            </a:r>
            <a:r>
              <a:rPr lang="en-US" altLang="en-US" sz="2200" dirty="0" smtClean="0"/>
              <a:t>  The time complexity of a NTM </a:t>
            </a:r>
            <a:r>
              <a:rPr lang="en-US" altLang="en-US" sz="2200" i="1" dirty="0" smtClean="0"/>
              <a:t>M</a:t>
            </a:r>
            <a:r>
              <a:rPr lang="en-US" altLang="en-US" sz="2200" dirty="0" smtClean="0"/>
              <a:t> is the function 	</a:t>
            </a:r>
            <a:r>
              <a:rPr lang="en-US" altLang="en-US" sz="2200" i="1" dirty="0" smtClean="0"/>
              <a:t>tc</a:t>
            </a:r>
            <a:r>
              <a:rPr lang="en-US" altLang="en-US" sz="2200" i="1" baseline="-25000" dirty="0" smtClean="0"/>
              <a:t>M</a:t>
            </a:r>
            <a:r>
              <a:rPr lang="en-US" altLang="en-US" sz="2200" dirty="0" smtClean="0"/>
              <a:t>: </a:t>
            </a:r>
            <a:r>
              <a:rPr lang="en-US" altLang="en-US" sz="2200" b="1" dirty="0" smtClean="0"/>
              <a:t>N</a:t>
            </a:r>
            <a:r>
              <a:rPr lang="en-US" altLang="en-US" sz="2200" dirty="0" smtClean="0"/>
              <a:t> </a:t>
            </a:r>
            <a:r>
              <a:rPr lang="en-US" altLang="en-US" sz="2200" dirty="0" smtClean="0">
                <a:sym typeface="Symbol" pitchFamily="18" charset="2"/>
              </a:rPr>
              <a:t> </a:t>
            </a:r>
            <a:r>
              <a:rPr lang="en-US" altLang="en-US" sz="2200" b="1" dirty="0" smtClean="0">
                <a:sym typeface="Symbol" pitchFamily="18" charset="2"/>
              </a:rPr>
              <a:t>N</a:t>
            </a:r>
            <a:r>
              <a:rPr lang="en-US" altLang="en-US" sz="2200" dirty="0" smtClean="0">
                <a:sym typeface="Symbol" pitchFamily="18" charset="2"/>
              </a:rPr>
              <a:t> such that </a:t>
            </a:r>
            <a:r>
              <a:rPr lang="en-US" altLang="en-US" sz="2200" i="1" dirty="0" smtClean="0"/>
              <a:t>tc</a:t>
            </a:r>
            <a:r>
              <a:rPr lang="en-US" altLang="en-US" sz="2200" i="1" baseline="-25000" dirty="0" smtClean="0"/>
              <a:t>M</a:t>
            </a:r>
            <a:r>
              <a:rPr lang="en-US" altLang="en-US" sz="2200" dirty="0" smtClean="0"/>
              <a:t>(</a:t>
            </a:r>
            <a:r>
              <a:rPr lang="en-US" altLang="en-US" sz="2200" i="1" dirty="0" smtClean="0"/>
              <a:t>n</a:t>
            </a:r>
            <a:r>
              <a:rPr lang="en-US" altLang="en-US" sz="2200" dirty="0" smtClean="0"/>
              <a:t>) is the </a:t>
            </a:r>
            <a:r>
              <a:rPr lang="en-US" altLang="en-US" sz="2200" i="1" dirty="0" smtClean="0"/>
              <a:t>maximum</a:t>
            </a:r>
            <a:r>
              <a:rPr lang="en-US" altLang="en-US" sz="2200" dirty="0" smtClean="0"/>
              <a:t> number of 	transitions in any computation for an input of length </a:t>
            </a:r>
            <a:r>
              <a:rPr lang="en-US" altLang="en-US" sz="2200" i="1" dirty="0" smtClean="0"/>
              <a:t>n</a:t>
            </a:r>
            <a:r>
              <a:rPr lang="en-US" altLang="en-US" sz="2200" dirty="0" smtClean="0"/>
              <a:t>.</a:t>
            </a:r>
          </a:p>
          <a:p>
            <a:pPr marL="284163" indent="-284163">
              <a:spcBef>
                <a:spcPct val="75000"/>
              </a:spcBef>
            </a:pPr>
            <a:r>
              <a:rPr lang="en-US" altLang="en-US" sz="2200" dirty="0" smtClean="0"/>
              <a:t>Time complexity measures the </a:t>
            </a:r>
            <a:r>
              <a:rPr lang="en-US" altLang="en-US" sz="2200" i="1" dirty="0" smtClean="0"/>
              <a:t>efficiency</a:t>
            </a:r>
            <a:r>
              <a:rPr lang="en-US" altLang="en-US" sz="2200" dirty="0" smtClean="0"/>
              <a:t> over all computations</a:t>
            </a:r>
            <a:endParaRPr lang="en-US" altLang="en-US" sz="2200" u="sng" dirty="0" smtClean="0">
              <a:sym typeface="Symbol" pitchFamily="18" charset="2"/>
            </a:endParaRPr>
          </a:p>
          <a:p>
            <a:pPr lvl="1" indent="-280988">
              <a:spcBef>
                <a:spcPct val="45000"/>
              </a:spcBef>
              <a:buSzPct val="55000"/>
              <a:buFont typeface="Wingdings" pitchFamily="2" charset="2"/>
              <a:buChar char="Ø"/>
            </a:pPr>
            <a:r>
              <a:rPr lang="en-US" altLang="en-US" sz="2000" dirty="0" smtClean="0"/>
              <a:t>the </a:t>
            </a:r>
            <a:r>
              <a:rPr lang="en-US" altLang="en-US" sz="2000" i="1" dirty="0" smtClean="0"/>
              <a:t>non-deterministic</a:t>
            </a:r>
            <a:r>
              <a:rPr lang="en-US" altLang="en-US" sz="2000" dirty="0" smtClean="0"/>
              <a:t> analysis must consider </a:t>
            </a:r>
            <a:r>
              <a:rPr lang="en-US" altLang="en-US" sz="2000" b="1" dirty="0" smtClean="0"/>
              <a:t>all</a:t>
            </a:r>
            <a:r>
              <a:rPr lang="en-US" altLang="en-US" sz="2000" dirty="0" smtClean="0"/>
              <a:t> possible 	  	    computations for an input string.</a:t>
            </a:r>
          </a:p>
          <a:p>
            <a:pPr lvl="1" indent="-280988">
              <a:spcBef>
                <a:spcPct val="45000"/>
              </a:spcBef>
              <a:buSzPct val="55000"/>
              <a:buFont typeface="Wingdings" pitchFamily="2" charset="2"/>
              <a:buChar char="Ø"/>
            </a:pPr>
            <a:r>
              <a:rPr lang="en-US" altLang="en-US" sz="2000" dirty="0" smtClean="0"/>
              <a:t>the guess-and-check strategy is generally </a:t>
            </a:r>
            <a:r>
              <a:rPr lang="en-US" altLang="en-US" sz="2000" i="1" dirty="0" smtClean="0"/>
              <a:t>simpler</a:t>
            </a:r>
            <a:r>
              <a:rPr lang="en-US" altLang="en-US" sz="2000" dirty="0" smtClean="0"/>
              <a:t> than its 	  	    deterministic counterparts.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48A476-F279-403D-AC79-9D2092A9CC64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9113" y="828566"/>
            <a:ext cx="8330689" cy="4156906"/>
          </a:xfrm>
        </p:spPr>
        <p:txBody>
          <a:bodyPr/>
          <a:lstStyle/>
          <a:p>
            <a:pPr>
              <a:spcBef>
                <a:spcPct val="75000"/>
              </a:spcBef>
              <a:tabLst>
                <a:tab pos="738188" algn="l"/>
              </a:tabLst>
              <a:defRPr/>
            </a:pPr>
            <a:r>
              <a:rPr lang="en-US" sz="2000" u="sng" dirty="0" smtClean="0">
                <a:sym typeface="Symbol" pitchFamily="18" charset="2"/>
              </a:rPr>
              <a:t>Proof</a:t>
            </a:r>
            <a:r>
              <a:rPr lang="en-US" sz="2000" dirty="0" smtClean="0">
                <a:sym typeface="Symbol" pitchFamily="18" charset="2"/>
              </a:rPr>
              <a:t> (Continued</a:t>
            </a:r>
            <a:r>
              <a:rPr lang="en-US" sz="2000" dirty="0">
                <a:sym typeface="Symbol" pitchFamily="18" charset="2"/>
              </a:rPr>
              <a:t>). The </a:t>
            </a:r>
            <a:r>
              <a:rPr lang="en-US" sz="2000" dirty="0" smtClean="0">
                <a:sym typeface="Symbol" pitchFamily="18" charset="2"/>
              </a:rPr>
              <a:t>(final) states and alphabets </a:t>
            </a:r>
            <a:r>
              <a:rPr lang="en-US" sz="2000" dirty="0">
                <a:sym typeface="Symbol" pitchFamily="18" charset="2"/>
              </a:rPr>
              <a:t>of M are </a:t>
            </a:r>
            <a:r>
              <a:rPr lang="en-US" sz="2000" dirty="0" smtClean="0">
                <a:sym typeface="Symbol" pitchFamily="18" charset="2"/>
              </a:rPr>
              <a:t>denoted</a:t>
            </a:r>
          </a:p>
          <a:p>
            <a:pPr marL="0" indent="0">
              <a:spcBef>
                <a:spcPts val="12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                 Q = { </a:t>
            </a:r>
            <a:r>
              <a:rPr lang="en-US" sz="2000" i="1" dirty="0" smtClean="0">
                <a:sym typeface="Symbol" pitchFamily="18" charset="2"/>
              </a:rPr>
              <a:t>q</a:t>
            </a:r>
            <a:r>
              <a:rPr lang="en-US" sz="2000" baseline="-25000" dirty="0" smtClean="0">
                <a:sym typeface="Symbol" pitchFamily="18" charset="2"/>
              </a:rPr>
              <a:t>0</a:t>
            </a:r>
            <a:r>
              <a:rPr lang="en-US" sz="2000" dirty="0" smtClean="0">
                <a:sym typeface="Symbol" pitchFamily="18" charset="2"/>
              </a:rPr>
              <a:t>, </a:t>
            </a:r>
            <a:r>
              <a:rPr lang="en-US" sz="2000" i="1" dirty="0" smtClean="0">
                <a:sym typeface="Symbol" pitchFamily="18" charset="2"/>
              </a:rPr>
              <a:t>q</a:t>
            </a:r>
            <a:r>
              <a:rPr lang="en-US" sz="2000" baseline="-25000" dirty="0" smtClean="0">
                <a:sym typeface="Symbol" pitchFamily="18" charset="2"/>
              </a:rPr>
              <a:t>1</a:t>
            </a:r>
            <a:r>
              <a:rPr lang="en-US" sz="2000" dirty="0" smtClean="0">
                <a:sym typeface="Symbol" pitchFamily="18" charset="2"/>
              </a:rPr>
              <a:t>, …, </a:t>
            </a:r>
            <a:r>
              <a:rPr lang="en-US" sz="2000" i="1" dirty="0" smtClean="0">
                <a:sym typeface="Symbol" pitchFamily="18" charset="2"/>
              </a:rPr>
              <a:t>q</a:t>
            </a:r>
            <a:r>
              <a:rPr lang="en-US" sz="2000" i="1" baseline="-25000" dirty="0" smtClean="0">
                <a:sym typeface="Symbol" pitchFamily="18" charset="2"/>
              </a:rPr>
              <a:t>m</a:t>
            </a:r>
            <a:r>
              <a:rPr lang="en-US" sz="2000" dirty="0" smtClean="0">
                <a:sym typeface="Symbol" pitchFamily="18" charset="2"/>
              </a:rPr>
              <a:t> }</a:t>
            </a:r>
          </a:p>
          <a:p>
            <a:pPr marL="0" indent="0">
              <a:spcBef>
                <a:spcPts val="0"/>
              </a:spcBef>
              <a:buNone/>
              <a:tabLst>
                <a:tab pos="738188" algn="l"/>
              </a:tabLst>
              <a:defRPr/>
            </a:pPr>
            <a:r>
              <a:rPr lang="en-US" sz="2000" dirty="0" smtClean="0">
                <a:sym typeface="Symbol" pitchFamily="18" charset="2"/>
              </a:rPr>
              <a:t>                  </a:t>
            </a:r>
            <a:r>
              <a:rPr lang="en-US" sz="2000" dirty="0">
                <a:sym typeface="Symbol" pitchFamily="18" charset="2"/>
              </a:rPr>
              <a:t> </a:t>
            </a:r>
            <a:r>
              <a:rPr lang="en-US" sz="2000" dirty="0" smtClean="0">
                <a:sym typeface="Symbol" pitchFamily="18" charset="2"/>
              </a:rPr>
              <a:t>= { </a:t>
            </a:r>
            <a:r>
              <a:rPr lang="en-US" sz="2000" i="1" dirty="0" smtClean="0">
                <a:sym typeface="Symbol" pitchFamily="18" charset="2"/>
              </a:rPr>
              <a:t>B</a:t>
            </a:r>
            <a:r>
              <a:rPr lang="en-US" sz="2000" dirty="0" smtClean="0">
                <a:sym typeface="Symbol" pitchFamily="18" charset="2"/>
              </a:rPr>
              <a:t>, </a:t>
            </a:r>
            <a:r>
              <a:rPr lang="en-US" sz="2000" i="1" dirty="0" smtClean="0">
                <a:sym typeface="Symbol" pitchFamily="18" charset="2"/>
              </a:rPr>
              <a:t>a</a:t>
            </a:r>
            <a:r>
              <a:rPr lang="en-US" sz="2000" baseline="-25000" dirty="0" smtClean="0">
                <a:sym typeface="Symbol" pitchFamily="18" charset="2"/>
              </a:rPr>
              <a:t>0</a:t>
            </a:r>
            <a:r>
              <a:rPr lang="en-US" sz="2000" dirty="0" smtClean="0">
                <a:sym typeface="Symbol" pitchFamily="18" charset="2"/>
              </a:rPr>
              <a:t>, </a:t>
            </a:r>
            <a:r>
              <a:rPr lang="en-US" sz="2000" i="1" dirty="0" smtClean="0">
                <a:sym typeface="Symbol" pitchFamily="18" charset="2"/>
              </a:rPr>
              <a:t>a</a:t>
            </a:r>
            <a:r>
              <a:rPr lang="en-US" sz="2000" baseline="-25000" dirty="0" smtClean="0">
                <a:sym typeface="Symbol" pitchFamily="18" charset="2"/>
              </a:rPr>
              <a:t>1</a:t>
            </a:r>
            <a:r>
              <a:rPr lang="en-US" sz="2000" dirty="0" smtClean="0">
                <a:sym typeface="Symbol" pitchFamily="18" charset="2"/>
              </a:rPr>
              <a:t>, …, </a:t>
            </a:r>
            <a:r>
              <a:rPr lang="en-US" sz="2000" i="1" dirty="0" smtClean="0">
                <a:sym typeface="Symbol" pitchFamily="18" charset="2"/>
              </a:rPr>
              <a:t>a</a:t>
            </a:r>
            <a:r>
              <a:rPr lang="en-US" sz="2000" i="1" baseline="-25000" dirty="0" smtClean="0">
                <a:sym typeface="Symbol" pitchFamily="18" charset="2"/>
              </a:rPr>
              <a:t>s</a:t>
            </a:r>
            <a:r>
              <a:rPr lang="en-US" sz="2000" dirty="0" smtClean="0">
                <a:sym typeface="Symbol" pitchFamily="18" charset="2"/>
              </a:rPr>
              <a:t>, </a:t>
            </a:r>
            <a:r>
              <a:rPr lang="en-US" sz="2000" i="1" dirty="0" smtClean="0">
                <a:sym typeface="Symbol" pitchFamily="18" charset="2"/>
              </a:rPr>
              <a:t>a</a:t>
            </a:r>
            <a:r>
              <a:rPr lang="en-US" sz="2000" i="1" baseline="-25000" dirty="0" smtClean="0">
                <a:sym typeface="Symbol" pitchFamily="18" charset="2"/>
              </a:rPr>
              <a:t>s</a:t>
            </a:r>
            <a:r>
              <a:rPr lang="en-US" sz="2000" baseline="-25000" dirty="0" smtClean="0">
                <a:sym typeface="Symbol" pitchFamily="18" charset="2"/>
              </a:rPr>
              <a:t>+1</a:t>
            </a:r>
            <a:r>
              <a:rPr lang="en-US" sz="2000" dirty="0" smtClean="0">
                <a:sym typeface="Symbol" pitchFamily="18" charset="2"/>
              </a:rPr>
              <a:t>, …, </a:t>
            </a:r>
            <a:r>
              <a:rPr lang="en-US" sz="2000" i="1" dirty="0" smtClean="0">
                <a:sym typeface="Symbol" pitchFamily="18" charset="2"/>
              </a:rPr>
              <a:t>a</a:t>
            </a:r>
            <a:r>
              <a:rPr lang="en-US" sz="2000" i="1" baseline="-25000" dirty="0" smtClean="0">
                <a:sym typeface="Symbol" pitchFamily="18" charset="2"/>
              </a:rPr>
              <a:t>t</a:t>
            </a:r>
            <a:r>
              <a:rPr lang="en-US" sz="2000" dirty="0" smtClean="0">
                <a:sym typeface="Symbol" pitchFamily="18" charset="2"/>
              </a:rPr>
              <a:t> }</a:t>
            </a:r>
          </a:p>
          <a:p>
            <a:pPr marL="0" indent="0">
              <a:spcBef>
                <a:spcPts val="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                 </a:t>
            </a:r>
            <a:r>
              <a:rPr lang="en-US" sz="2000" dirty="0" smtClean="0">
                <a:sym typeface="Symbol"/>
              </a:rPr>
              <a:t> = { </a:t>
            </a:r>
            <a:r>
              <a:rPr lang="en-US" sz="2000" i="1" dirty="0" smtClean="0">
                <a:sym typeface="Symbol" pitchFamily="18" charset="2"/>
              </a:rPr>
              <a:t>a</a:t>
            </a:r>
            <a:r>
              <a:rPr lang="en-US" sz="2000" i="1" baseline="-25000" dirty="0" smtClean="0">
                <a:sym typeface="Symbol" pitchFamily="18" charset="2"/>
              </a:rPr>
              <a:t>s</a:t>
            </a:r>
            <a:r>
              <a:rPr lang="en-US" sz="2000" baseline="-25000" dirty="0" smtClean="0">
                <a:sym typeface="Symbol" pitchFamily="18" charset="2"/>
              </a:rPr>
              <a:t>+1</a:t>
            </a:r>
            <a:r>
              <a:rPr lang="en-US" sz="2000" dirty="0">
                <a:sym typeface="Symbol" pitchFamily="18" charset="2"/>
              </a:rPr>
              <a:t>, </a:t>
            </a:r>
            <a:r>
              <a:rPr lang="en-US" sz="2000" i="1" dirty="0" smtClean="0">
                <a:sym typeface="Symbol" pitchFamily="18" charset="2"/>
              </a:rPr>
              <a:t>a</a:t>
            </a:r>
            <a:r>
              <a:rPr lang="en-US" sz="2000" i="1" baseline="-25000" dirty="0" smtClean="0">
                <a:sym typeface="Symbol" pitchFamily="18" charset="2"/>
              </a:rPr>
              <a:t>s</a:t>
            </a:r>
            <a:r>
              <a:rPr lang="en-US" sz="2000" baseline="-25000" dirty="0" smtClean="0">
                <a:sym typeface="Symbol" pitchFamily="18" charset="2"/>
              </a:rPr>
              <a:t>+2</a:t>
            </a:r>
            <a:r>
              <a:rPr lang="en-US" sz="2000" dirty="0">
                <a:sym typeface="Symbol" pitchFamily="18" charset="2"/>
              </a:rPr>
              <a:t>,</a:t>
            </a:r>
            <a:r>
              <a:rPr lang="en-US" sz="2000" baseline="-25000" dirty="0" smtClean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…, </a:t>
            </a:r>
            <a:r>
              <a:rPr lang="en-US" sz="2000" i="1" dirty="0" smtClean="0">
                <a:sym typeface="Symbol" pitchFamily="18" charset="2"/>
              </a:rPr>
              <a:t>a</a:t>
            </a:r>
            <a:r>
              <a:rPr lang="en-US" sz="2000" i="1" baseline="-25000" dirty="0" smtClean="0">
                <a:sym typeface="Symbol" pitchFamily="18" charset="2"/>
              </a:rPr>
              <a:t>t </a:t>
            </a:r>
            <a:r>
              <a:rPr lang="en-US" sz="2000" dirty="0">
                <a:sym typeface="Symbol" pitchFamily="18" charset="2"/>
              </a:rPr>
              <a:t>}</a:t>
            </a:r>
          </a:p>
          <a:p>
            <a:pPr marL="0" indent="0">
              <a:spcBef>
                <a:spcPts val="0"/>
              </a:spcBef>
              <a:buNone/>
              <a:tabLst>
                <a:tab pos="738188" algn="l"/>
              </a:tabLst>
              <a:defRPr/>
            </a:pPr>
            <a:r>
              <a:rPr lang="en-US" sz="2000" dirty="0" smtClean="0">
                <a:sym typeface="Symbol"/>
              </a:rPr>
              <a:t>                  F = { </a:t>
            </a:r>
            <a:r>
              <a:rPr lang="en-US" sz="2000" i="1" dirty="0" smtClean="0">
                <a:sym typeface="Symbol"/>
              </a:rPr>
              <a:t>q</a:t>
            </a:r>
            <a:r>
              <a:rPr lang="en-US" sz="2000" i="1" baseline="-25000" dirty="0" smtClean="0">
                <a:sym typeface="Symbol"/>
              </a:rPr>
              <a:t>m</a:t>
            </a:r>
            <a:r>
              <a:rPr lang="en-US" sz="2000" dirty="0" smtClean="0">
                <a:sym typeface="Symbol"/>
              </a:rPr>
              <a:t> }, and </a:t>
            </a:r>
            <a:r>
              <a:rPr lang="en-US" sz="2000" i="1" dirty="0" smtClean="0">
                <a:sym typeface="Symbol"/>
              </a:rPr>
              <a:t>q</a:t>
            </a:r>
            <a:r>
              <a:rPr lang="en-US" sz="2000" i="1" baseline="-25000" dirty="0" smtClean="0">
                <a:sym typeface="Symbol"/>
              </a:rPr>
              <a:t>m</a:t>
            </a:r>
            <a:r>
              <a:rPr lang="en-US" sz="2000" baseline="-25000" dirty="0" smtClean="0">
                <a:sym typeface="Symbol"/>
              </a:rPr>
              <a:t>-1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is the lone </a:t>
            </a:r>
            <a:r>
              <a:rPr lang="en-US" sz="2000" i="1" dirty="0" smtClean="0">
                <a:sym typeface="Symbol"/>
              </a:rPr>
              <a:t>rejecting</a:t>
            </a:r>
            <a:r>
              <a:rPr lang="en-US" sz="2000" dirty="0" smtClean="0">
                <a:sym typeface="Symbol"/>
              </a:rPr>
              <a:t> state</a:t>
            </a:r>
          </a:p>
          <a:p>
            <a:pPr marL="0" indent="0">
              <a:spcBef>
                <a:spcPts val="1800"/>
              </a:spcBef>
              <a:buNone/>
              <a:tabLst>
                <a:tab pos="628650" algn="l"/>
              </a:tabLst>
              <a:defRPr/>
            </a:pPr>
            <a:r>
              <a:rPr lang="en-US" sz="2000" dirty="0">
                <a:sym typeface="Symbol"/>
              </a:rPr>
              <a:t>         </a:t>
            </a:r>
            <a:r>
              <a:rPr lang="en-US" sz="2000" dirty="0" smtClean="0">
                <a:sym typeface="Symbol"/>
              </a:rPr>
              <a:t>Let </a:t>
            </a:r>
            <a:r>
              <a:rPr lang="en-US" sz="2000" i="1" dirty="0" smtClean="0">
                <a:sym typeface="Symbol"/>
              </a:rPr>
              <a:t>u</a:t>
            </a:r>
            <a:r>
              <a:rPr lang="en-US" sz="2000" dirty="0" smtClean="0">
                <a:sym typeface="Symbol"/>
              </a:rPr>
              <a:t>  * </a:t>
            </a:r>
            <a:r>
              <a:rPr lang="en-US" sz="2000" dirty="0">
                <a:sym typeface="Symbol"/>
              </a:rPr>
              <a:t>be </a:t>
            </a:r>
            <a:r>
              <a:rPr lang="en-US" sz="2000" dirty="0" smtClean="0">
                <a:sym typeface="Symbol"/>
              </a:rPr>
              <a:t>a </a:t>
            </a:r>
            <a:r>
              <a:rPr lang="en-US" sz="2000" dirty="0">
                <a:sym typeface="Symbol"/>
              </a:rPr>
              <a:t>string of length </a:t>
            </a:r>
            <a:r>
              <a:rPr lang="en-US" sz="2000" i="1" dirty="0" smtClean="0">
                <a:sym typeface="Symbol"/>
              </a:rPr>
              <a:t>n</a:t>
            </a:r>
            <a:r>
              <a:rPr lang="en-US" sz="2000" dirty="0" smtClean="0">
                <a:sym typeface="Symbol"/>
              </a:rPr>
              <a:t>. A wff </a:t>
            </a:r>
            <a:r>
              <a:rPr lang="en-US" sz="2000" i="1" dirty="0" smtClean="0">
                <a:sym typeface="Symbol"/>
              </a:rPr>
              <a:t>f</a:t>
            </a:r>
            <a:r>
              <a:rPr lang="en-US" sz="2000" dirty="0" smtClean="0">
                <a:sym typeface="Symbol"/>
              </a:rPr>
              <a:t>(</a:t>
            </a:r>
            <a:r>
              <a:rPr lang="en-US" sz="2000" i="1" dirty="0" smtClean="0">
                <a:sym typeface="Symbol"/>
              </a:rPr>
              <a:t>u</a:t>
            </a:r>
            <a:r>
              <a:rPr lang="en-US" sz="2000" dirty="0">
                <a:sym typeface="Symbol"/>
              </a:rPr>
              <a:t>) </a:t>
            </a:r>
            <a:r>
              <a:rPr lang="en-US" sz="2000" dirty="0" smtClean="0">
                <a:sym typeface="Symbol"/>
              </a:rPr>
              <a:t>is defined that encodes 	the computations </a:t>
            </a:r>
            <a:r>
              <a:rPr lang="en-US" sz="2000" dirty="0">
                <a:sym typeface="Symbol"/>
              </a:rPr>
              <a:t>of M </a:t>
            </a:r>
            <a:r>
              <a:rPr lang="en-US" sz="2000" dirty="0" smtClean="0">
                <a:sym typeface="Symbol"/>
              </a:rPr>
              <a:t>with input </a:t>
            </a:r>
            <a:r>
              <a:rPr lang="en-US" sz="2000" i="1" dirty="0" smtClean="0">
                <a:sym typeface="Symbol"/>
              </a:rPr>
              <a:t>u</a:t>
            </a:r>
            <a:r>
              <a:rPr lang="en-US" sz="2000" dirty="0" smtClean="0">
                <a:sym typeface="Symbol"/>
              </a:rPr>
              <a:t>. </a:t>
            </a:r>
            <a:r>
              <a:rPr lang="en-US" sz="2000" dirty="0">
                <a:sym typeface="Symbol"/>
              </a:rPr>
              <a:t>The length </a:t>
            </a:r>
            <a:r>
              <a:rPr lang="en-US" sz="2000" dirty="0" smtClean="0">
                <a:sym typeface="Symbol"/>
              </a:rPr>
              <a:t>of </a:t>
            </a:r>
            <a:r>
              <a:rPr lang="en-US" sz="2000" i="1" dirty="0">
                <a:sym typeface="Symbol"/>
              </a:rPr>
              <a:t>f</a:t>
            </a:r>
            <a:r>
              <a:rPr lang="en-US" sz="2000" dirty="0">
                <a:sym typeface="Symbol"/>
              </a:rPr>
              <a:t>(</a:t>
            </a:r>
            <a:r>
              <a:rPr lang="en-US" sz="2000" i="1" dirty="0">
                <a:sym typeface="Symbol"/>
              </a:rPr>
              <a:t>u</a:t>
            </a:r>
            <a:r>
              <a:rPr lang="en-US" sz="2000" dirty="0">
                <a:sym typeface="Symbol"/>
              </a:rPr>
              <a:t>) </a:t>
            </a:r>
            <a:r>
              <a:rPr lang="en-US" sz="2000" dirty="0" smtClean="0">
                <a:sym typeface="Symbol"/>
              </a:rPr>
              <a:t>depends </a:t>
            </a:r>
            <a:r>
              <a:rPr lang="en-US" sz="2000" dirty="0">
                <a:sym typeface="Symbol"/>
              </a:rPr>
              <a:t>on </a:t>
            </a:r>
            <a:r>
              <a:rPr lang="en-US" sz="2000" dirty="0" smtClean="0">
                <a:sym typeface="Symbol"/>
              </a:rPr>
              <a:t>	</a:t>
            </a:r>
            <a:r>
              <a:rPr lang="en-US" sz="2000" i="1" dirty="0" smtClean="0">
                <a:sym typeface="Symbol"/>
              </a:rPr>
              <a:t>p</a:t>
            </a:r>
            <a:r>
              <a:rPr lang="en-US" sz="2000" dirty="0" smtClean="0">
                <a:sym typeface="Symbol"/>
              </a:rPr>
              <a:t>(</a:t>
            </a:r>
            <a:r>
              <a:rPr lang="en-US" sz="2000" i="1" dirty="0" smtClean="0">
                <a:sym typeface="Symbol"/>
              </a:rPr>
              <a:t>n</a:t>
            </a:r>
            <a:r>
              <a:rPr lang="en-US" sz="2000" dirty="0">
                <a:sym typeface="Symbol"/>
              </a:rPr>
              <a:t>), the </a:t>
            </a:r>
            <a:r>
              <a:rPr lang="en-US" sz="2000" dirty="0" smtClean="0">
                <a:sym typeface="Symbol"/>
              </a:rPr>
              <a:t>max. no. of computation </a:t>
            </a:r>
            <a:r>
              <a:rPr lang="en-US" sz="2000" dirty="0">
                <a:sym typeface="Symbol"/>
              </a:rPr>
              <a:t>of M with input  of |</a:t>
            </a:r>
            <a:r>
              <a:rPr lang="en-US" sz="2000" dirty="0" smtClean="0">
                <a:sym typeface="Symbol"/>
              </a:rPr>
              <a:t>n|.</a:t>
            </a:r>
          </a:p>
          <a:p>
            <a:pPr marL="0" indent="0">
              <a:spcBef>
                <a:spcPts val="1800"/>
              </a:spcBef>
              <a:buNone/>
              <a:tabLst>
                <a:tab pos="628650" algn="l"/>
              </a:tabLst>
              <a:defRPr/>
            </a:pPr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  The encoding </a:t>
            </a:r>
            <a:r>
              <a:rPr lang="en-US" sz="2000" dirty="0">
                <a:sym typeface="Symbol"/>
              </a:rPr>
              <a:t>is designed so that there </a:t>
            </a:r>
            <a:r>
              <a:rPr lang="en-US" sz="2000" dirty="0" smtClean="0">
                <a:sym typeface="Symbol"/>
              </a:rPr>
              <a:t>is </a:t>
            </a:r>
            <a:r>
              <a:rPr lang="en-US" sz="2000" dirty="0">
                <a:sym typeface="Symbol"/>
              </a:rPr>
              <a:t>a </a:t>
            </a:r>
            <a:r>
              <a:rPr lang="en-US" sz="2000" i="1" dirty="0">
                <a:sym typeface="Symbol"/>
              </a:rPr>
              <a:t>truth assignment </a:t>
            </a:r>
            <a:r>
              <a:rPr lang="en-US" sz="2000" i="1" dirty="0" smtClean="0">
                <a:sym typeface="Symbol"/>
              </a:rPr>
              <a:t>	</a:t>
            </a:r>
            <a:r>
              <a:rPr lang="en-US" sz="2000" dirty="0" smtClean="0">
                <a:sym typeface="Symbol"/>
              </a:rPr>
              <a:t>satisfying </a:t>
            </a:r>
            <a:r>
              <a:rPr lang="en-US" sz="2000" i="1" dirty="0" smtClean="0">
                <a:sym typeface="Symbol"/>
              </a:rPr>
              <a:t>f</a:t>
            </a:r>
            <a:r>
              <a:rPr lang="en-US" sz="2000" dirty="0" smtClean="0">
                <a:sym typeface="Symbol"/>
              </a:rPr>
              <a:t>(</a:t>
            </a:r>
            <a:r>
              <a:rPr lang="en-US" sz="2000" i="1" dirty="0" smtClean="0">
                <a:sym typeface="Symbol"/>
              </a:rPr>
              <a:t>u</a:t>
            </a:r>
            <a:r>
              <a:rPr lang="en-US" sz="2000" dirty="0">
                <a:sym typeface="Symbol"/>
              </a:rPr>
              <a:t>) </a:t>
            </a:r>
            <a:r>
              <a:rPr lang="en-US" sz="2000" dirty="0" smtClean="0">
                <a:sym typeface="Symbol"/>
              </a:rPr>
              <a:t>iff</a:t>
            </a:r>
            <a:r>
              <a:rPr lang="en-US" sz="2000" dirty="0">
                <a:sym typeface="Symbol"/>
              </a:rPr>
              <a:t> </a:t>
            </a:r>
            <a:r>
              <a:rPr lang="en-US" sz="2000" i="1" dirty="0" smtClean="0">
                <a:sym typeface="Symbol"/>
              </a:rPr>
              <a:t>u</a:t>
            </a:r>
            <a:r>
              <a:rPr lang="en-US" sz="2000" dirty="0" smtClean="0">
                <a:sym typeface="Symbol"/>
              </a:rPr>
              <a:t>  L(M). The wff is built from three classes of 	variables which represent a property of a machine configuration.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04420" y="211138"/>
            <a:ext cx="5691226" cy="571500"/>
          </a:xfrm>
          <a:noFill/>
        </p:spPr>
        <p:txBody>
          <a:bodyPr/>
          <a:lstStyle/>
          <a:p>
            <a:r>
              <a:rPr lang="en-US" altLang="en-US" sz="3600" dirty="0" smtClean="0"/>
              <a:t>15.8 The Satisfiability Problem</a:t>
            </a:r>
            <a:endParaRPr lang="en-US" altLang="en-US" sz="3600" i="1" dirty="0" smtClean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40247"/>
              </p:ext>
            </p:extLst>
          </p:nvPr>
        </p:nvGraphicFramePr>
        <p:xfrm>
          <a:off x="779231" y="4978184"/>
          <a:ext cx="778432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575"/>
                <a:gridCol w="2811123"/>
                <a:gridCol w="38166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Variable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Interpretation (when satisfied)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bg2"/>
                          </a:solidFill>
                        </a:rPr>
                        <a:t>Q</a:t>
                      </a:r>
                      <a:r>
                        <a:rPr lang="en-US" i="1" baseline="-25000" dirty="0" smtClean="0">
                          <a:solidFill>
                            <a:schemeClr val="bg2"/>
                          </a:solidFill>
                        </a:rPr>
                        <a:t>i</a:t>
                      </a:r>
                      <a:r>
                        <a:rPr lang="en-US" baseline="-25000" dirty="0" smtClean="0">
                          <a:solidFill>
                            <a:schemeClr val="bg2"/>
                          </a:solidFill>
                        </a:rPr>
                        <a:t>,</a:t>
                      </a:r>
                      <a:r>
                        <a:rPr lang="en-US" i="1" baseline="-25000" dirty="0" smtClean="0">
                          <a:solidFill>
                            <a:schemeClr val="bg2"/>
                          </a:solidFill>
                        </a:rPr>
                        <a:t>k</a:t>
                      </a:r>
                      <a:endParaRPr lang="en-US" i="1" baseline="-25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0 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  <a:sym typeface="Symbol"/>
                        </a:rPr>
                        <a:t>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i="1" dirty="0" smtClean="0">
                          <a:solidFill>
                            <a:schemeClr val="bg2"/>
                          </a:solidFill>
                        </a:rPr>
                        <a:t>i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  <a:sym typeface="Symbol"/>
                        </a:rPr>
                        <a:t> </a:t>
                      </a:r>
                      <a:r>
                        <a:rPr lang="en-US" i="1" dirty="0" smtClean="0">
                          <a:solidFill>
                            <a:schemeClr val="bg2"/>
                          </a:solidFill>
                        </a:rPr>
                        <a:t>m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0 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  <a:sym typeface="Symbol"/>
                        </a:rPr>
                        <a:t> </a:t>
                      </a:r>
                      <a:r>
                        <a:rPr lang="en-US" i="1" baseline="0" dirty="0" smtClean="0">
                          <a:solidFill>
                            <a:schemeClr val="bg2"/>
                          </a:solidFill>
                        </a:rPr>
                        <a:t>k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  <a:sym typeface="Symbol"/>
                        </a:rPr>
                        <a:t> </a:t>
                      </a:r>
                      <a:r>
                        <a:rPr lang="en-US" i="1" baseline="0" dirty="0" smtClean="0">
                          <a:solidFill>
                            <a:schemeClr val="bg2"/>
                          </a:solidFill>
                        </a:rPr>
                        <a:t>p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(</a:t>
                      </a:r>
                      <a:r>
                        <a:rPr lang="en-US" i="1" baseline="0" dirty="0" smtClean="0">
                          <a:solidFill>
                            <a:schemeClr val="bg2"/>
                          </a:solidFill>
                        </a:rPr>
                        <a:t>n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M is in </a:t>
                      </a:r>
                      <a:r>
                        <a:rPr lang="en-US" i="1" dirty="0" smtClean="0">
                          <a:solidFill>
                            <a:schemeClr val="bg2"/>
                          </a:solidFill>
                        </a:rPr>
                        <a:t>state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i="1" dirty="0" smtClean="0">
                          <a:solidFill>
                            <a:schemeClr val="bg2"/>
                          </a:solidFill>
                        </a:rPr>
                        <a:t>q</a:t>
                      </a:r>
                      <a:r>
                        <a:rPr lang="en-US" i="1" baseline="-25000" dirty="0" smtClean="0">
                          <a:solidFill>
                            <a:schemeClr val="bg2"/>
                          </a:solidFill>
                        </a:rPr>
                        <a:t>i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at </a:t>
                      </a:r>
                      <a:r>
                        <a:rPr lang="en-US" i="1" baseline="0" dirty="0" smtClean="0">
                          <a:solidFill>
                            <a:schemeClr val="bg2"/>
                          </a:solidFill>
                        </a:rPr>
                        <a:t>time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(transition) </a:t>
                      </a:r>
                      <a:r>
                        <a:rPr lang="en-US" i="1" baseline="0" dirty="0" smtClean="0">
                          <a:solidFill>
                            <a:schemeClr val="bg2"/>
                          </a:solidFill>
                        </a:rPr>
                        <a:t>k</a:t>
                      </a:r>
                      <a:endParaRPr lang="en-US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chemeClr val="bg2"/>
                          </a:solidFill>
                        </a:rPr>
                        <a:t>P</a:t>
                      </a:r>
                      <a:r>
                        <a:rPr lang="en-US" i="1" baseline="-25000" dirty="0" smtClean="0">
                          <a:solidFill>
                            <a:schemeClr val="bg2"/>
                          </a:solidFill>
                        </a:rPr>
                        <a:t>j</a:t>
                      </a:r>
                      <a:r>
                        <a:rPr lang="en-US" baseline="-25000" dirty="0" smtClean="0">
                          <a:solidFill>
                            <a:schemeClr val="bg2"/>
                          </a:solidFill>
                        </a:rPr>
                        <a:t>,</a:t>
                      </a:r>
                      <a:r>
                        <a:rPr lang="en-US" i="1" baseline="-25000" dirty="0" smtClean="0">
                          <a:solidFill>
                            <a:schemeClr val="bg2"/>
                          </a:solidFill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0 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  <a:sym typeface="Symbol"/>
                        </a:rPr>
                        <a:t>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i="1" dirty="0" smtClean="0">
                          <a:solidFill>
                            <a:schemeClr val="bg2"/>
                          </a:solidFill>
                        </a:rPr>
                        <a:t>j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  <a:sym typeface="Symbol"/>
                        </a:rPr>
                        <a:t> </a:t>
                      </a:r>
                      <a:r>
                        <a:rPr lang="en-US" i="1" baseline="0" dirty="0" smtClean="0">
                          <a:solidFill>
                            <a:schemeClr val="bg2"/>
                          </a:solidFill>
                        </a:rPr>
                        <a:t>p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(</a:t>
                      </a:r>
                      <a:r>
                        <a:rPr lang="en-US" i="1" baseline="0" dirty="0" smtClean="0">
                          <a:solidFill>
                            <a:schemeClr val="bg2"/>
                          </a:solidFill>
                        </a:rPr>
                        <a:t>n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)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0 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  <a:sym typeface="Symbol"/>
                        </a:rPr>
                        <a:t> </a:t>
                      </a:r>
                      <a:r>
                        <a:rPr lang="en-US" i="1" baseline="0" dirty="0" smtClean="0">
                          <a:solidFill>
                            <a:schemeClr val="bg2"/>
                          </a:solidFill>
                        </a:rPr>
                        <a:t>k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  <a:sym typeface="Symbol"/>
                        </a:rPr>
                        <a:t> </a:t>
                      </a:r>
                      <a:r>
                        <a:rPr lang="en-US" i="1" baseline="0" dirty="0" smtClean="0">
                          <a:solidFill>
                            <a:schemeClr val="bg2"/>
                          </a:solidFill>
                        </a:rPr>
                        <a:t>p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(</a:t>
                      </a:r>
                      <a:r>
                        <a:rPr lang="en-US" i="1" baseline="0" dirty="0" smtClean="0">
                          <a:solidFill>
                            <a:schemeClr val="bg2"/>
                          </a:solidFill>
                        </a:rPr>
                        <a:t>n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en-US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M scans </a:t>
                      </a:r>
                      <a:r>
                        <a:rPr lang="en-US" i="1" dirty="0" smtClean="0">
                          <a:solidFill>
                            <a:schemeClr val="bg2"/>
                          </a:solidFill>
                        </a:rPr>
                        <a:t>position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i="1" dirty="0" smtClean="0">
                          <a:solidFill>
                            <a:schemeClr val="bg2"/>
                          </a:solidFill>
                        </a:rPr>
                        <a:t>j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at </a:t>
                      </a:r>
                      <a:r>
                        <a:rPr lang="en-US" i="1" dirty="0" smtClean="0">
                          <a:solidFill>
                            <a:schemeClr val="bg2"/>
                          </a:solidFill>
                        </a:rPr>
                        <a:t>time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i="1" dirty="0" smtClean="0">
                          <a:solidFill>
                            <a:schemeClr val="bg2"/>
                          </a:solidFill>
                        </a:rPr>
                        <a:t>k</a:t>
                      </a:r>
                      <a:endParaRPr lang="en-US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chemeClr val="bg2"/>
                          </a:solidFill>
                        </a:rPr>
                        <a:t>S</a:t>
                      </a:r>
                      <a:r>
                        <a:rPr lang="en-US" i="1" baseline="-25000" dirty="0" smtClean="0">
                          <a:solidFill>
                            <a:schemeClr val="bg2"/>
                          </a:solidFill>
                        </a:rPr>
                        <a:t>j</a:t>
                      </a:r>
                      <a:r>
                        <a:rPr lang="en-US" baseline="-25000" dirty="0" smtClean="0">
                          <a:solidFill>
                            <a:schemeClr val="bg2"/>
                          </a:solidFill>
                        </a:rPr>
                        <a:t>,</a:t>
                      </a:r>
                      <a:r>
                        <a:rPr lang="en-US" i="1" baseline="-25000" dirty="0" smtClean="0">
                          <a:solidFill>
                            <a:schemeClr val="bg2"/>
                          </a:solidFill>
                        </a:rPr>
                        <a:t>r</a:t>
                      </a:r>
                      <a:r>
                        <a:rPr lang="en-US" baseline="-25000" dirty="0" smtClean="0">
                          <a:solidFill>
                            <a:schemeClr val="bg2"/>
                          </a:solidFill>
                        </a:rPr>
                        <a:t>,</a:t>
                      </a:r>
                      <a:r>
                        <a:rPr lang="en-US" i="1" baseline="-25000" dirty="0" smtClean="0">
                          <a:solidFill>
                            <a:schemeClr val="bg2"/>
                          </a:solidFill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0 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  <a:sym typeface="Symbol"/>
                        </a:rPr>
                        <a:t>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i="1" dirty="0" smtClean="0">
                          <a:solidFill>
                            <a:schemeClr val="bg2"/>
                          </a:solidFill>
                        </a:rPr>
                        <a:t>j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  <a:sym typeface="Symbol"/>
                        </a:rPr>
                        <a:t> </a:t>
                      </a:r>
                      <a:r>
                        <a:rPr lang="en-US" i="1" baseline="0" dirty="0" smtClean="0">
                          <a:solidFill>
                            <a:schemeClr val="bg2"/>
                          </a:solidFill>
                        </a:rPr>
                        <a:t>p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(</a:t>
                      </a:r>
                      <a:r>
                        <a:rPr lang="en-US" i="1" baseline="0" dirty="0" smtClean="0">
                          <a:solidFill>
                            <a:schemeClr val="bg2"/>
                          </a:solidFill>
                        </a:rPr>
                        <a:t>n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)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0 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  <a:sym typeface="Symbol"/>
                        </a:rPr>
                        <a:t> </a:t>
                      </a:r>
                      <a:r>
                        <a:rPr lang="en-US" i="1" baseline="0" dirty="0" smtClean="0">
                          <a:solidFill>
                            <a:schemeClr val="bg2"/>
                          </a:solidFill>
                          <a:sym typeface="Symbol"/>
                        </a:rPr>
                        <a:t>r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  <a:sym typeface="Symbol"/>
                        </a:rPr>
                        <a:t> </a:t>
                      </a:r>
                      <a:r>
                        <a:rPr lang="en-US" i="1" baseline="0" dirty="0" smtClean="0">
                          <a:solidFill>
                            <a:schemeClr val="bg2"/>
                          </a:solidFill>
                          <a:sym typeface="Symbol"/>
                        </a:rPr>
                        <a:t>t</a:t>
                      </a:r>
                      <a:r>
                        <a:rPr lang="en-US" i="0" baseline="0" dirty="0" smtClean="0">
                          <a:solidFill>
                            <a:schemeClr val="bg2"/>
                          </a:solidFill>
                          <a:sym typeface="Symbol"/>
                        </a:rPr>
                        <a:t>,</a:t>
                      </a:r>
                      <a:endParaRPr lang="en-US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0 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  <a:sym typeface="Symbol"/>
                        </a:rPr>
                        <a:t> </a:t>
                      </a:r>
                      <a:r>
                        <a:rPr lang="en-US" i="1" baseline="0" dirty="0" smtClean="0">
                          <a:solidFill>
                            <a:schemeClr val="bg2"/>
                          </a:solidFill>
                        </a:rPr>
                        <a:t>k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  <a:sym typeface="Symbol"/>
                        </a:rPr>
                        <a:t> </a:t>
                      </a:r>
                      <a:r>
                        <a:rPr lang="en-US" i="1" baseline="0" dirty="0" smtClean="0">
                          <a:solidFill>
                            <a:schemeClr val="bg2"/>
                          </a:solidFill>
                        </a:rPr>
                        <a:t>p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(</a:t>
                      </a:r>
                      <a:r>
                        <a:rPr lang="en-US" i="1" baseline="0" dirty="0" smtClean="0">
                          <a:solidFill>
                            <a:schemeClr val="bg2"/>
                          </a:solidFill>
                        </a:rPr>
                        <a:t>n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en-US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Tape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position j contains symbol </a:t>
                      </a:r>
                      <a:r>
                        <a:rPr lang="en-US" i="1" baseline="0" dirty="0" smtClean="0">
                          <a:solidFill>
                            <a:schemeClr val="bg2"/>
                          </a:solidFill>
                        </a:rPr>
                        <a:t>a</a:t>
                      </a:r>
                      <a:r>
                        <a:rPr lang="en-US" i="1" baseline="-25000" dirty="0" smtClean="0">
                          <a:solidFill>
                            <a:schemeClr val="bg2"/>
                          </a:solidFill>
                        </a:rPr>
                        <a:t>r   </a:t>
                      </a:r>
                      <a:r>
                        <a:rPr lang="en-US" i="0" baseline="0" dirty="0" smtClean="0">
                          <a:solidFill>
                            <a:schemeClr val="bg2"/>
                          </a:solidFill>
                        </a:rPr>
                        <a:t>at time </a:t>
                      </a:r>
                      <a:r>
                        <a:rPr lang="en-US" i="1" baseline="0" dirty="0" smtClean="0">
                          <a:solidFill>
                            <a:schemeClr val="bg2"/>
                          </a:solidFill>
                        </a:rPr>
                        <a:t>k</a:t>
                      </a:r>
                      <a:endParaRPr lang="en-US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99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uiExpand="1" build="p"/>
      <p:bldP spid="5529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48A476-F279-403D-AC79-9D2092A9CC64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9113" y="916026"/>
            <a:ext cx="8330689" cy="5739216"/>
          </a:xfrm>
        </p:spPr>
        <p:txBody>
          <a:bodyPr/>
          <a:lstStyle/>
          <a:p>
            <a:pPr>
              <a:spcBef>
                <a:spcPct val="75000"/>
              </a:spcBef>
              <a:tabLst>
                <a:tab pos="738188" algn="l"/>
              </a:tabLst>
              <a:defRPr/>
            </a:pPr>
            <a:r>
              <a:rPr lang="en-US" sz="2000" u="sng" dirty="0" smtClean="0">
                <a:sym typeface="Symbol" pitchFamily="18" charset="2"/>
              </a:rPr>
              <a:t>Proof</a:t>
            </a:r>
            <a:r>
              <a:rPr lang="en-US" sz="2000" dirty="0" smtClean="0">
                <a:sym typeface="Symbol" pitchFamily="18" charset="2"/>
              </a:rPr>
              <a:t> (Continued</a:t>
            </a:r>
            <a:r>
              <a:rPr lang="en-US" sz="2000" dirty="0">
                <a:sym typeface="Symbol" pitchFamily="18" charset="2"/>
              </a:rPr>
              <a:t>). The set of variables </a:t>
            </a:r>
            <a:r>
              <a:rPr lang="en-US" sz="2000" i="1" dirty="0" smtClean="0">
                <a:sym typeface="Symbol" pitchFamily="18" charset="2"/>
              </a:rPr>
              <a:t>V</a:t>
            </a:r>
            <a:r>
              <a:rPr lang="en-US" sz="2000" dirty="0" smtClean="0">
                <a:sym typeface="Symbol" pitchFamily="18" charset="2"/>
              </a:rPr>
              <a:t> in a wff is </a:t>
            </a:r>
            <a:r>
              <a:rPr lang="en-US" sz="2000" dirty="0">
                <a:sym typeface="Symbol" pitchFamily="18" charset="2"/>
              </a:rPr>
              <a:t>the </a:t>
            </a:r>
            <a:r>
              <a:rPr lang="en-US" sz="2000" i="1" dirty="0">
                <a:sym typeface="Symbol" pitchFamily="18" charset="2"/>
              </a:rPr>
              <a:t>union</a:t>
            </a:r>
            <a:r>
              <a:rPr lang="en-US" sz="2000" dirty="0">
                <a:sym typeface="Symbol" pitchFamily="18" charset="2"/>
              </a:rPr>
              <a:t> of the </a:t>
            </a:r>
            <a:r>
              <a:rPr lang="en-US" sz="2000" dirty="0" smtClean="0">
                <a:sym typeface="Symbol" pitchFamily="18" charset="2"/>
              </a:rPr>
              <a:t>	three </a:t>
            </a:r>
            <a:r>
              <a:rPr lang="en-US" sz="2000" dirty="0">
                <a:sym typeface="Symbol" pitchFamily="18" charset="2"/>
              </a:rPr>
              <a:t>sets defined </a:t>
            </a:r>
            <a:r>
              <a:rPr lang="en-US" sz="2000" dirty="0" smtClean="0">
                <a:sym typeface="Symbol" pitchFamily="18" charset="2"/>
              </a:rPr>
              <a:t>above. </a:t>
            </a:r>
            <a:r>
              <a:rPr lang="en-US" sz="2000" dirty="0">
                <a:sym typeface="Symbol" pitchFamily="18" charset="2"/>
              </a:rPr>
              <a:t>A computation of M defines a truth </a:t>
            </a:r>
            <a:r>
              <a:rPr lang="en-US" sz="2000" dirty="0" smtClean="0">
                <a:sym typeface="Symbol" pitchFamily="18" charset="2"/>
              </a:rPr>
              <a:t>	assignment </a:t>
            </a:r>
            <a:r>
              <a:rPr lang="en-US" sz="2000" dirty="0">
                <a:sym typeface="Symbol" pitchFamily="18" charset="2"/>
              </a:rPr>
              <a:t>on </a:t>
            </a:r>
            <a:r>
              <a:rPr lang="en-US" sz="2000" i="1" dirty="0">
                <a:sym typeface="Symbol" pitchFamily="18" charset="2"/>
              </a:rPr>
              <a:t>V</a:t>
            </a:r>
            <a:r>
              <a:rPr lang="en-US" sz="2000" dirty="0">
                <a:sym typeface="Symbol" pitchFamily="18" charset="2"/>
              </a:rPr>
              <a:t>. For example, if tape position 3 initially contains </a:t>
            </a:r>
            <a:r>
              <a:rPr lang="en-US" sz="2000" dirty="0" smtClean="0">
                <a:sym typeface="Symbol" pitchFamily="18" charset="2"/>
              </a:rPr>
              <a:t>	symbol </a:t>
            </a:r>
            <a:r>
              <a:rPr lang="en-US" sz="2000" i="1" dirty="0" smtClean="0">
                <a:sym typeface="Symbol" pitchFamily="18" charset="2"/>
              </a:rPr>
              <a:t>a</a:t>
            </a:r>
            <a:r>
              <a:rPr lang="en-US" sz="2000" i="1" baseline="-25000" dirty="0" smtClean="0">
                <a:sym typeface="Symbol" pitchFamily="18" charset="2"/>
              </a:rPr>
              <a:t>i</a:t>
            </a:r>
            <a:r>
              <a:rPr lang="en-US" sz="2000" dirty="0" smtClean="0">
                <a:sym typeface="Symbol" pitchFamily="18" charset="2"/>
              </a:rPr>
              <a:t>, </a:t>
            </a:r>
            <a:r>
              <a:rPr lang="en-US" sz="2000" dirty="0">
                <a:sym typeface="Symbol" pitchFamily="18" charset="2"/>
              </a:rPr>
              <a:t>then </a:t>
            </a:r>
            <a:r>
              <a:rPr lang="en-US" sz="2000" dirty="0" smtClean="0">
                <a:sym typeface="Symbol" pitchFamily="18" charset="2"/>
              </a:rPr>
              <a:t>S</a:t>
            </a:r>
            <a:r>
              <a:rPr lang="en-US" sz="2000" baseline="-25000" dirty="0" smtClean="0">
                <a:sym typeface="Symbol" pitchFamily="18" charset="2"/>
              </a:rPr>
              <a:t>3,</a:t>
            </a:r>
            <a:r>
              <a:rPr lang="en-US" sz="2000" i="1" baseline="-25000" dirty="0" smtClean="0">
                <a:sym typeface="Symbol" pitchFamily="18" charset="2"/>
              </a:rPr>
              <a:t>i</a:t>
            </a:r>
            <a:r>
              <a:rPr lang="en-US" sz="2000" baseline="-25000" dirty="0" smtClean="0">
                <a:sym typeface="Symbol" pitchFamily="18" charset="2"/>
              </a:rPr>
              <a:t>,0</a:t>
            </a:r>
            <a:r>
              <a:rPr lang="en-US" sz="2000" dirty="0" smtClean="0">
                <a:sym typeface="Symbol" pitchFamily="18" charset="2"/>
              </a:rPr>
              <a:t> is </a:t>
            </a:r>
            <a:r>
              <a:rPr lang="en-US" sz="2000" i="1" dirty="0" smtClean="0">
                <a:sym typeface="Symbol" pitchFamily="18" charset="2"/>
              </a:rPr>
              <a:t>true</a:t>
            </a:r>
            <a:r>
              <a:rPr lang="en-US" sz="2000" dirty="0" smtClean="0">
                <a:sym typeface="Symbol" pitchFamily="18" charset="2"/>
              </a:rPr>
              <a:t> and S</a:t>
            </a:r>
            <a:r>
              <a:rPr lang="en-US" sz="2000" baseline="-25000" dirty="0" smtClean="0">
                <a:sym typeface="Symbol" pitchFamily="18" charset="2"/>
              </a:rPr>
              <a:t>3,</a:t>
            </a:r>
            <a:r>
              <a:rPr lang="en-US" sz="2000" i="1" baseline="-25000" dirty="0" smtClean="0">
                <a:sym typeface="Symbol" pitchFamily="18" charset="2"/>
              </a:rPr>
              <a:t>j</a:t>
            </a:r>
            <a:r>
              <a:rPr lang="en-US" sz="2000" baseline="-25000" dirty="0" smtClean="0">
                <a:sym typeface="Symbol" pitchFamily="18" charset="2"/>
              </a:rPr>
              <a:t>,0</a:t>
            </a:r>
            <a:r>
              <a:rPr lang="en-US" sz="2000" dirty="0" smtClean="0">
                <a:sym typeface="Symbol" pitchFamily="18" charset="2"/>
              </a:rPr>
              <a:t> must </a:t>
            </a:r>
            <a:r>
              <a:rPr lang="en-US" sz="2000" dirty="0">
                <a:sym typeface="Symbol" pitchFamily="18" charset="2"/>
              </a:rPr>
              <a:t>be </a:t>
            </a:r>
            <a:r>
              <a:rPr lang="en-US" sz="2000" i="1" dirty="0" smtClean="0">
                <a:sym typeface="Symbol" pitchFamily="18" charset="2"/>
              </a:rPr>
              <a:t>false</a:t>
            </a:r>
            <a:r>
              <a:rPr lang="en-US" sz="2000" dirty="0" smtClean="0">
                <a:sym typeface="Symbol" pitchFamily="18" charset="2"/>
              </a:rPr>
              <a:t>, </a:t>
            </a:r>
            <a:r>
              <a:rPr lang="en-US" sz="2000" dirty="0" smtClean="0">
                <a:sym typeface="Symbol"/>
              </a:rPr>
              <a:t></a:t>
            </a:r>
            <a:r>
              <a:rPr lang="en-US" sz="2000" i="1" baseline="-25000" dirty="0" smtClean="0">
                <a:sym typeface="Symbol"/>
              </a:rPr>
              <a:t>i </a:t>
            </a:r>
            <a:r>
              <a:rPr lang="en-US" sz="2000" baseline="-25000" dirty="0" smtClean="0">
                <a:sym typeface="Symbol"/>
              </a:rPr>
              <a:t> </a:t>
            </a:r>
            <a:r>
              <a:rPr lang="en-US" sz="2000" i="1" baseline="-25000" dirty="0" smtClean="0">
                <a:sym typeface="Symbol"/>
              </a:rPr>
              <a:t>j</a:t>
            </a:r>
            <a:r>
              <a:rPr lang="en-US" sz="2000" dirty="0" smtClean="0">
                <a:sym typeface="Symbol" pitchFamily="18" charset="2"/>
              </a:rPr>
              <a:t>. </a:t>
            </a:r>
          </a:p>
          <a:p>
            <a:pPr marL="0" indent="0">
              <a:spcBef>
                <a:spcPct val="750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          </a:t>
            </a:r>
            <a:r>
              <a:rPr lang="en-US" sz="2000" dirty="0">
                <a:sym typeface="Symbol" pitchFamily="18" charset="2"/>
              </a:rPr>
              <a:t>A truth </a:t>
            </a:r>
            <a:r>
              <a:rPr lang="en-US" sz="2000" dirty="0" smtClean="0">
                <a:sym typeface="Symbol" pitchFamily="18" charset="2"/>
              </a:rPr>
              <a:t>assignment </a:t>
            </a:r>
            <a:r>
              <a:rPr lang="en-US" sz="2000" dirty="0">
                <a:sym typeface="Symbol" pitchFamily="18" charset="2"/>
              </a:rPr>
              <a:t>obtained in this manner specifies </a:t>
            </a:r>
            <a:r>
              <a:rPr lang="en-US" sz="2000" dirty="0" smtClean="0">
                <a:sym typeface="Symbol" pitchFamily="18" charset="2"/>
              </a:rPr>
              <a:t>(i) the </a:t>
            </a:r>
            <a:r>
              <a:rPr lang="en-US" sz="2000" i="1" dirty="0">
                <a:sym typeface="Symbol" pitchFamily="18" charset="2"/>
              </a:rPr>
              <a:t>state</a:t>
            </a:r>
            <a:r>
              <a:rPr lang="en-US" sz="2000" dirty="0">
                <a:sym typeface="Symbol" pitchFamily="18" charset="2"/>
              </a:rPr>
              <a:t>, </a:t>
            </a:r>
            <a:r>
              <a:rPr lang="en-US" sz="2000" dirty="0" smtClean="0">
                <a:sym typeface="Symbol" pitchFamily="18" charset="2"/>
              </a:rPr>
              <a:t>	(ii) </a:t>
            </a:r>
            <a:r>
              <a:rPr lang="en-US" sz="2000" i="1" dirty="0" smtClean="0">
                <a:sym typeface="Symbol" pitchFamily="18" charset="2"/>
              </a:rPr>
              <a:t>position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of </a:t>
            </a:r>
            <a:r>
              <a:rPr lang="en-US" sz="2000" dirty="0" smtClean="0">
                <a:sym typeface="Symbol" pitchFamily="18" charset="2"/>
              </a:rPr>
              <a:t>the </a:t>
            </a:r>
            <a:r>
              <a:rPr lang="en-US" sz="2000" dirty="0">
                <a:sym typeface="Symbol" pitchFamily="18" charset="2"/>
              </a:rPr>
              <a:t>tape head, and </a:t>
            </a:r>
            <a:r>
              <a:rPr lang="en-US" sz="2000" dirty="0" smtClean="0">
                <a:sym typeface="Symbol" pitchFamily="18" charset="2"/>
              </a:rPr>
              <a:t>(iii) the </a:t>
            </a:r>
            <a:r>
              <a:rPr lang="en-US" sz="2000" i="1" dirty="0">
                <a:sym typeface="Symbol" pitchFamily="18" charset="2"/>
              </a:rPr>
              <a:t>symbols</a:t>
            </a:r>
            <a:r>
              <a:rPr lang="en-US" sz="2000" dirty="0">
                <a:sym typeface="Symbol" pitchFamily="18" charset="2"/>
              </a:rPr>
              <a:t> on </a:t>
            </a:r>
            <a:r>
              <a:rPr lang="en-US" sz="2000" dirty="0" smtClean="0">
                <a:sym typeface="Symbol" pitchFamily="18" charset="2"/>
              </a:rPr>
              <a:t>the tape </a:t>
            </a:r>
            <a:r>
              <a:rPr lang="en-US" sz="2000" dirty="0">
                <a:sym typeface="Symbol" pitchFamily="18" charset="2"/>
              </a:rPr>
              <a:t>for </a:t>
            </a:r>
            <a:r>
              <a:rPr lang="en-US" sz="2000" dirty="0" smtClean="0">
                <a:sym typeface="Symbol" pitchFamily="18" charset="2"/>
              </a:rPr>
              <a:t>	each </a:t>
            </a:r>
            <a:r>
              <a:rPr lang="en-US" sz="2000" dirty="0">
                <a:sym typeface="Symbol" pitchFamily="18" charset="2"/>
              </a:rPr>
              <a:t>time </a:t>
            </a:r>
            <a:r>
              <a:rPr lang="en-US" sz="2000" i="1" dirty="0" smtClean="0">
                <a:sym typeface="Symbol" pitchFamily="18" charset="2"/>
              </a:rPr>
              <a:t>k </a:t>
            </a:r>
            <a:r>
              <a:rPr lang="en-US" sz="2000" dirty="0" smtClean="0">
                <a:sym typeface="Symbol" pitchFamily="18" charset="2"/>
              </a:rPr>
              <a:t>(0 </a:t>
            </a:r>
            <a:r>
              <a:rPr lang="en-US" sz="2000" dirty="0" smtClean="0">
                <a:sym typeface="Symbol"/>
              </a:rPr>
              <a:t></a:t>
            </a:r>
            <a:r>
              <a:rPr lang="en-US" sz="2000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en-US" sz="2000" i="1" dirty="0" smtClean="0">
                <a:sym typeface="Symbol" pitchFamily="18" charset="2"/>
              </a:rPr>
              <a:t>k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 smtClean="0">
                <a:sym typeface="Symbol"/>
              </a:rPr>
              <a:t></a:t>
            </a:r>
            <a:r>
              <a:rPr lang="en-US" sz="2000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en-US" sz="2000" i="1" dirty="0" smtClean="0">
                <a:sym typeface="Symbol" pitchFamily="18" charset="2"/>
              </a:rPr>
              <a:t>p</a:t>
            </a:r>
            <a:r>
              <a:rPr lang="en-US" sz="2000" dirty="0" smtClean="0">
                <a:sym typeface="Symbol" pitchFamily="18" charset="2"/>
              </a:rPr>
              <a:t>(</a:t>
            </a:r>
            <a:r>
              <a:rPr lang="en-US" sz="2000" i="1" dirty="0" smtClean="0">
                <a:sym typeface="Symbol" pitchFamily="18" charset="2"/>
              </a:rPr>
              <a:t>n</a:t>
            </a:r>
            <a:r>
              <a:rPr lang="en-US" sz="2000" dirty="0" smtClean="0">
                <a:sym typeface="Symbol" pitchFamily="18" charset="2"/>
              </a:rPr>
              <a:t>)). </a:t>
            </a:r>
            <a:r>
              <a:rPr lang="en-US" sz="2000" dirty="0">
                <a:sym typeface="Symbol" pitchFamily="18" charset="2"/>
              </a:rPr>
              <a:t>This </a:t>
            </a:r>
            <a:r>
              <a:rPr lang="en-US" sz="2000" dirty="0" smtClean="0">
                <a:sym typeface="Symbol" pitchFamily="18" charset="2"/>
              </a:rPr>
              <a:t>is </a:t>
            </a:r>
            <a:r>
              <a:rPr lang="en-US" sz="2000" dirty="0">
                <a:sym typeface="Symbol" pitchFamily="18" charset="2"/>
              </a:rPr>
              <a:t>the information contained in the </a:t>
            </a:r>
            <a:r>
              <a:rPr lang="en-US" sz="2000" dirty="0" smtClean="0">
                <a:sym typeface="Symbol" pitchFamily="18" charset="2"/>
              </a:rPr>
              <a:t>	sequence </a:t>
            </a:r>
            <a:r>
              <a:rPr lang="en-US" sz="2000" dirty="0">
                <a:sym typeface="Symbol" pitchFamily="18" charset="2"/>
              </a:rPr>
              <a:t>of configurations produced by the computation</a:t>
            </a:r>
            <a:r>
              <a:rPr lang="en-US" sz="2000" dirty="0" smtClean="0">
                <a:sym typeface="Symbol" pitchFamily="18" charset="2"/>
              </a:rPr>
              <a:t>.</a:t>
            </a:r>
          </a:p>
          <a:p>
            <a:pPr marL="0" indent="0">
              <a:spcBef>
                <a:spcPct val="750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 pitchFamily="18" charset="2"/>
              </a:rPr>
              <a:t>           An arbitrary assignment of truth values to the variables in </a:t>
            </a:r>
            <a:r>
              <a:rPr lang="en-US" sz="2000" i="1" dirty="0">
                <a:sym typeface="Symbol" pitchFamily="18" charset="2"/>
              </a:rPr>
              <a:t>V</a:t>
            </a:r>
            <a:r>
              <a:rPr lang="en-US" sz="2000" dirty="0">
                <a:sym typeface="Symbol" pitchFamily="18" charset="2"/>
              </a:rPr>
              <a:t> need </a:t>
            </a:r>
            <a:r>
              <a:rPr lang="en-US" sz="2000" dirty="0" smtClean="0">
                <a:sym typeface="Symbol" pitchFamily="18" charset="2"/>
              </a:rPr>
              <a:t>	not </a:t>
            </a:r>
            <a:r>
              <a:rPr lang="en-US" sz="2000" dirty="0">
                <a:sym typeface="Symbol" pitchFamily="18" charset="2"/>
              </a:rPr>
              <a:t>correspond to a </a:t>
            </a:r>
            <a:r>
              <a:rPr lang="en-US" sz="2000" dirty="0" smtClean="0">
                <a:sym typeface="Symbol" pitchFamily="18" charset="2"/>
              </a:rPr>
              <a:t>computation </a:t>
            </a:r>
            <a:r>
              <a:rPr lang="en-US" sz="2000" dirty="0">
                <a:sym typeface="Symbol" pitchFamily="18" charset="2"/>
              </a:rPr>
              <a:t>of M. </a:t>
            </a:r>
            <a:r>
              <a:rPr lang="en-US" sz="2000" dirty="0" smtClean="0">
                <a:sym typeface="Symbol" pitchFamily="18" charset="2"/>
              </a:rPr>
              <a:t>Assigning 1 to </a:t>
            </a:r>
            <a:r>
              <a:rPr lang="en-US" sz="2000" dirty="0">
                <a:sym typeface="Symbol" pitchFamily="18" charset="2"/>
              </a:rPr>
              <a:t>both </a:t>
            </a:r>
            <a:r>
              <a:rPr lang="en-US" sz="2000" dirty="0" smtClean="0">
                <a:sym typeface="Symbol" pitchFamily="18" charset="2"/>
              </a:rPr>
              <a:t>P</a:t>
            </a:r>
            <a:r>
              <a:rPr lang="en-US" sz="2000" baseline="-25000" dirty="0" smtClean="0">
                <a:sym typeface="Symbol" pitchFamily="18" charset="2"/>
              </a:rPr>
              <a:t>0,0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&amp;</a:t>
            </a:r>
            <a:r>
              <a:rPr lang="en-US" sz="2000" dirty="0" smtClean="0">
                <a:sym typeface="Symbol" pitchFamily="18" charset="2"/>
              </a:rPr>
              <a:t> 	P</a:t>
            </a:r>
            <a:r>
              <a:rPr lang="en-US" sz="2000" baseline="-25000" dirty="0" smtClean="0">
                <a:sym typeface="Symbol" pitchFamily="18" charset="2"/>
              </a:rPr>
              <a:t>1,0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indicates that the tape head is at 2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distinct positions at time </a:t>
            </a:r>
            <a:r>
              <a:rPr lang="en-US" sz="2000" dirty="0" smtClean="0">
                <a:sym typeface="Symbol" pitchFamily="18" charset="2"/>
              </a:rPr>
              <a:t>0</a:t>
            </a:r>
            <a:r>
              <a:rPr lang="en-US" sz="2000" dirty="0">
                <a:sym typeface="Symbol" pitchFamily="18" charset="2"/>
              </a:rPr>
              <a:t>. </a:t>
            </a:r>
            <a:endParaRPr lang="en-US" sz="2000" dirty="0" smtClean="0">
              <a:sym typeface="Symbol" pitchFamily="18" charset="2"/>
            </a:endParaRPr>
          </a:p>
          <a:p>
            <a:pPr marL="0" indent="0">
              <a:spcBef>
                <a:spcPct val="750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 pitchFamily="18" charset="2"/>
              </a:rPr>
              <a:t>          </a:t>
            </a:r>
            <a:r>
              <a:rPr lang="en-US" sz="2000" dirty="0" smtClean="0">
                <a:sym typeface="Symbol" pitchFamily="18" charset="2"/>
              </a:rPr>
              <a:t>The wff </a:t>
            </a:r>
            <a:r>
              <a:rPr lang="en-US" sz="2000" i="1" dirty="0" smtClean="0">
                <a:sym typeface="Symbol" pitchFamily="18" charset="2"/>
              </a:rPr>
              <a:t>f</a:t>
            </a:r>
            <a:r>
              <a:rPr lang="en-US" sz="2000" dirty="0" smtClean="0">
                <a:sym typeface="Symbol" pitchFamily="18" charset="2"/>
              </a:rPr>
              <a:t>(</a:t>
            </a:r>
            <a:r>
              <a:rPr lang="en-US" sz="2000" i="1" dirty="0" smtClean="0">
                <a:sym typeface="Symbol" pitchFamily="18" charset="2"/>
              </a:rPr>
              <a:t>u</a:t>
            </a:r>
            <a:r>
              <a:rPr lang="en-US" sz="2000" dirty="0">
                <a:sym typeface="Symbol" pitchFamily="18" charset="2"/>
              </a:rPr>
              <a:t>) should impose restrictions </a:t>
            </a:r>
            <a:r>
              <a:rPr lang="en-US" sz="2000" dirty="0" smtClean="0">
                <a:sym typeface="Symbol" pitchFamily="18" charset="2"/>
              </a:rPr>
              <a:t>on </a:t>
            </a:r>
            <a:r>
              <a:rPr lang="en-US" sz="2000" dirty="0">
                <a:sym typeface="Symbol" pitchFamily="18" charset="2"/>
              </a:rPr>
              <a:t>the variables to ensure </a:t>
            </a:r>
            <a:r>
              <a:rPr lang="en-US" sz="2000" dirty="0" smtClean="0">
                <a:sym typeface="Symbol" pitchFamily="18" charset="2"/>
              </a:rPr>
              <a:t>	that </a:t>
            </a:r>
            <a:r>
              <a:rPr lang="en-US" sz="2000" dirty="0">
                <a:sym typeface="Symbol" pitchFamily="18" charset="2"/>
              </a:rPr>
              <a:t>the </a:t>
            </a:r>
            <a:r>
              <a:rPr lang="en-US" sz="2000" dirty="0" smtClean="0">
                <a:sym typeface="Symbol" pitchFamily="18" charset="2"/>
              </a:rPr>
              <a:t>interpretations </a:t>
            </a:r>
            <a:r>
              <a:rPr lang="en-US" sz="2000" dirty="0">
                <a:sym typeface="Symbol" pitchFamily="18" charset="2"/>
              </a:rPr>
              <a:t>of the variables </a:t>
            </a:r>
            <a:r>
              <a:rPr lang="en-US" sz="2000" dirty="0" smtClean="0">
                <a:sym typeface="Symbol" pitchFamily="18" charset="2"/>
              </a:rPr>
              <a:t>are </a:t>
            </a:r>
            <a:r>
              <a:rPr lang="en-US" sz="2000" dirty="0">
                <a:sym typeface="Symbol" pitchFamily="18" charset="2"/>
              </a:rPr>
              <a:t>identical </a:t>
            </a:r>
            <a:r>
              <a:rPr lang="en-US" sz="2000" dirty="0" smtClean="0">
                <a:sym typeface="Symbol" pitchFamily="18" charset="2"/>
              </a:rPr>
              <a:t>with </a:t>
            </a:r>
            <a:r>
              <a:rPr lang="en-US" sz="2000" dirty="0">
                <a:sym typeface="Symbol" pitchFamily="18" charset="2"/>
              </a:rPr>
              <a:t>those </a:t>
            </a:r>
            <a:r>
              <a:rPr lang="en-US" sz="2000" dirty="0" smtClean="0">
                <a:sym typeface="Symbol" pitchFamily="18" charset="2"/>
              </a:rPr>
              <a:t>	generated by </a:t>
            </a:r>
            <a:r>
              <a:rPr lang="en-US" sz="2000" dirty="0">
                <a:sym typeface="Symbol" pitchFamily="18" charset="2"/>
              </a:rPr>
              <a:t>the </a:t>
            </a:r>
            <a:r>
              <a:rPr lang="en-US" sz="2000" i="1" dirty="0">
                <a:sym typeface="Symbol" pitchFamily="18" charset="2"/>
              </a:rPr>
              <a:t>truth </a:t>
            </a:r>
            <a:r>
              <a:rPr lang="en-US" sz="2000" i="1" dirty="0" smtClean="0">
                <a:sym typeface="Symbol" pitchFamily="18" charset="2"/>
              </a:rPr>
              <a:t>assignment </a:t>
            </a:r>
            <a:r>
              <a:rPr lang="en-US" sz="2000" dirty="0">
                <a:sym typeface="Symbol" pitchFamily="18" charset="2"/>
              </a:rPr>
              <a:t>obtained from a computation. </a:t>
            </a:r>
            <a:r>
              <a:rPr lang="en-US" sz="2000" dirty="0" smtClean="0">
                <a:sym typeface="Symbol" pitchFamily="18" charset="2"/>
              </a:rPr>
              <a:t>	Eight </a:t>
            </a:r>
            <a:r>
              <a:rPr lang="en-US" sz="2000" dirty="0">
                <a:sym typeface="Symbol" pitchFamily="18" charset="2"/>
              </a:rPr>
              <a:t>sets of </a:t>
            </a:r>
            <a:r>
              <a:rPr lang="en-US" sz="2000" dirty="0" smtClean="0">
                <a:sym typeface="Symbol" pitchFamily="18" charset="2"/>
              </a:rPr>
              <a:t>wff </a:t>
            </a:r>
            <a:r>
              <a:rPr lang="en-US" sz="2000" dirty="0">
                <a:sym typeface="Symbol" pitchFamily="18" charset="2"/>
              </a:rPr>
              <a:t>are defined </a:t>
            </a:r>
            <a:r>
              <a:rPr lang="en-US" sz="2000" dirty="0" smtClean="0">
                <a:sym typeface="Symbol" pitchFamily="18" charset="2"/>
              </a:rPr>
              <a:t>from </a:t>
            </a:r>
            <a:r>
              <a:rPr lang="en-US" sz="2000" i="1" dirty="0">
                <a:sym typeface="Symbol" pitchFamily="18" charset="2"/>
              </a:rPr>
              <a:t>u</a:t>
            </a:r>
            <a:r>
              <a:rPr lang="en-US" sz="2000" dirty="0">
                <a:sym typeface="Symbol" pitchFamily="18" charset="2"/>
              </a:rPr>
              <a:t> &amp;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the </a:t>
            </a:r>
            <a:r>
              <a:rPr lang="en-US" sz="2000" dirty="0" smtClean="0">
                <a:sym typeface="Symbol" pitchFamily="18" charset="2"/>
              </a:rPr>
              <a:t>transitions of </a:t>
            </a:r>
            <a:r>
              <a:rPr lang="en-US" sz="2000" dirty="0">
                <a:sym typeface="Symbol" pitchFamily="18" charset="2"/>
              </a:rPr>
              <a:t>M. Seven </a:t>
            </a:r>
            <a:r>
              <a:rPr lang="en-US" sz="2000" dirty="0" smtClean="0">
                <a:sym typeface="Symbol" pitchFamily="18" charset="2"/>
              </a:rPr>
              <a:t>	of </a:t>
            </a:r>
            <a:r>
              <a:rPr lang="en-US" sz="2000" dirty="0">
                <a:sym typeface="Symbol" pitchFamily="18" charset="2"/>
              </a:rPr>
              <a:t>the eight families of </a:t>
            </a:r>
            <a:r>
              <a:rPr lang="en-US" sz="2000" dirty="0" smtClean="0">
                <a:sym typeface="Symbol" pitchFamily="18" charset="2"/>
              </a:rPr>
              <a:t>wff are </a:t>
            </a:r>
            <a:r>
              <a:rPr lang="en-US" sz="2000" dirty="0">
                <a:sym typeface="Symbol" pitchFamily="18" charset="2"/>
              </a:rPr>
              <a:t>given </a:t>
            </a:r>
            <a:r>
              <a:rPr lang="en-US" sz="2000" dirty="0" smtClean="0">
                <a:sym typeface="Symbol" pitchFamily="18" charset="2"/>
              </a:rPr>
              <a:t>directly in </a:t>
            </a:r>
            <a:r>
              <a:rPr lang="en-US" sz="2000" dirty="0">
                <a:sym typeface="Symbol" pitchFamily="18" charset="2"/>
              </a:rPr>
              <a:t>clause form</a:t>
            </a:r>
            <a:r>
              <a:rPr lang="en-US" sz="2000" dirty="0" smtClean="0">
                <a:sym typeface="Symbol" pitchFamily="18" charset="2"/>
              </a:rPr>
              <a:t>.</a:t>
            </a:r>
            <a:endParaRPr lang="en-US" sz="2000" dirty="0" smtClean="0">
              <a:sym typeface="Symbol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04420" y="211138"/>
            <a:ext cx="5691226" cy="571500"/>
          </a:xfrm>
          <a:noFill/>
        </p:spPr>
        <p:txBody>
          <a:bodyPr/>
          <a:lstStyle/>
          <a:p>
            <a:r>
              <a:rPr lang="en-US" altLang="en-US" sz="3600" dirty="0" smtClean="0"/>
              <a:t>15.8 The Satisfiability Problem</a:t>
            </a:r>
            <a:endParaRPr lang="en-US" altLang="en-US" sz="3600" i="1" dirty="0" smtClean="0"/>
          </a:p>
        </p:txBody>
      </p:sp>
    </p:spTree>
    <p:extLst>
      <p:ext uri="{BB962C8B-B14F-4D97-AF65-F5344CB8AC3E}">
        <p14:creationId xmlns:p14="http://schemas.microsoft.com/office/powerpoint/2010/main" val="200084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uiExpand="1" build="p"/>
      <p:bldP spid="5529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48A476-F279-403D-AC79-9D2092A9CC64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9113" y="916027"/>
            <a:ext cx="8330689" cy="5556336"/>
          </a:xfrm>
        </p:spPr>
        <p:txBody>
          <a:bodyPr/>
          <a:lstStyle/>
          <a:p>
            <a:pPr>
              <a:spcBef>
                <a:spcPct val="75000"/>
              </a:spcBef>
              <a:tabLst>
                <a:tab pos="738188" algn="l"/>
              </a:tabLst>
              <a:defRPr/>
            </a:pPr>
            <a:r>
              <a:rPr lang="en-US" sz="2000" u="sng" dirty="0" smtClean="0">
                <a:sym typeface="Symbol" pitchFamily="18" charset="2"/>
              </a:rPr>
              <a:t>Proof</a:t>
            </a:r>
            <a:r>
              <a:rPr lang="en-US" sz="2000" dirty="0" smtClean="0">
                <a:sym typeface="Symbol" pitchFamily="18" charset="2"/>
              </a:rPr>
              <a:t> (Continued).  The notation</a:t>
            </a:r>
          </a:p>
          <a:p>
            <a:pPr marL="0" indent="0">
              <a:spcBef>
                <a:spcPct val="750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                                  </a:t>
            </a:r>
          </a:p>
          <a:p>
            <a:pPr marL="0" indent="0">
              <a:spcBef>
                <a:spcPct val="75000"/>
              </a:spcBef>
              <a:buNone/>
              <a:tabLst>
                <a:tab pos="738188" algn="l"/>
              </a:tabLst>
              <a:defRPr/>
            </a:pPr>
            <a:endParaRPr lang="en-US" sz="2000" dirty="0">
              <a:sym typeface="Symbol" pitchFamily="18" charset="2"/>
            </a:endParaRPr>
          </a:p>
          <a:p>
            <a:pPr marL="0" indent="0">
              <a:spcBef>
                <a:spcPts val="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 pitchFamily="18" charset="2"/>
              </a:rPr>
              <a:t>           represents the </a:t>
            </a:r>
            <a:r>
              <a:rPr lang="en-US" sz="2000" i="1" dirty="0" smtClean="0">
                <a:sym typeface="Symbol" pitchFamily="18" charset="2"/>
              </a:rPr>
              <a:t>conjunction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and </a:t>
            </a:r>
            <a:r>
              <a:rPr lang="en-US" sz="2000" i="1" dirty="0" smtClean="0">
                <a:sym typeface="Symbol" pitchFamily="18" charset="2"/>
              </a:rPr>
              <a:t>disjunction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of the </a:t>
            </a:r>
            <a:r>
              <a:rPr lang="en-US" sz="2000" dirty="0" smtClean="0">
                <a:sym typeface="Symbol" pitchFamily="18" charset="2"/>
              </a:rPr>
              <a:t>literals </a:t>
            </a:r>
            <a:r>
              <a:rPr lang="en-US" sz="2000" i="1" dirty="0" smtClean="0">
                <a:sym typeface="Symbol" pitchFamily="18" charset="2"/>
              </a:rPr>
              <a:t>v</a:t>
            </a:r>
            <a:r>
              <a:rPr lang="en-US" sz="2000" baseline="-25000" dirty="0" smtClean="0">
                <a:sym typeface="Symbol" pitchFamily="18" charset="2"/>
              </a:rPr>
              <a:t>1</a:t>
            </a:r>
            <a:r>
              <a:rPr lang="en-US" sz="2000" dirty="0" smtClean="0">
                <a:sym typeface="Symbol" pitchFamily="18" charset="2"/>
              </a:rPr>
              <a:t>, …, </a:t>
            </a:r>
            <a:r>
              <a:rPr lang="en-US" sz="2000" i="1" dirty="0" smtClean="0">
                <a:sym typeface="Symbol" pitchFamily="18" charset="2"/>
              </a:rPr>
              <a:t>v</a:t>
            </a:r>
            <a:r>
              <a:rPr lang="en-US" sz="2000" i="1" baseline="-25000" dirty="0" smtClean="0">
                <a:sym typeface="Symbol" pitchFamily="18" charset="2"/>
              </a:rPr>
              <a:t>k</a:t>
            </a:r>
            <a:r>
              <a:rPr lang="en-US" sz="2000" dirty="0" smtClean="0">
                <a:sym typeface="Symbol" pitchFamily="18" charset="2"/>
              </a:rPr>
              <a:t>, 	respectively.</a:t>
            </a:r>
          </a:p>
          <a:p>
            <a:pPr marL="0" indent="0">
              <a:spcBef>
                <a:spcPts val="18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 pitchFamily="18" charset="2"/>
              </a:rPr>
              <a:t>           A truth </a:t>
            </a:r>
            <a:r>
              <a:rPr lang="en-US" sz="2000" dirty="0" smtClean="0">
                <a:sym typeface="Symbol" pitchFamily="18" charset="2"/>
              </a:rPr>
              <a:t>assignment that satisfies the set of </a:t>
            </a:r>
            <a:r>
              <a:rPr lang="en-US" sz="2000" i="1" dirty="0">
                <a:sym typeface="Symbol" pitchFamily="18" charset="2"/>
              </a:rPr>
              <a:t>clauses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defined in </a:t>
            </a:r>
            <a:r>
              <a:rPr lang="en-US" sz="2000" dirty="0">
                <a:sym typeface="Symbol" pitchFamily="18" charset="2"/>
              </a:rPr>
              <a:t>(i) </a:t>
            </a:r>
            <a:r>
              <a:rPr lang="en-US" sz="2000" dirty="0" smtClean="0">
                <a:sym typeface="Symbol" pitchFamily="18" charset="2"/>
              </a:rPr>
              <a:t>	in </a:t>
            </a:r>
            <a:r>
              <a:rPr lang="en-US" sz="2000" dirty="0">
                <a:sym typeface="Symbol" pitchFamily="18" charset="2"/>
              </a:rPr>
              <a:t>the </a:t>
            </a:r>
            <a:r>
              <a:rPr lang="en-US" sz="2000" dirty="0" smtClean="0">
                <a:sym typeface="Symbol" pitchFamily="18" charset="2"/>
              </a:rPr>
              <a:t>following table indicates that  </a:t>
            </a:r>
            <a:r>
              <a:rPr lang="en-US" sz="2000" dirty="0">
                <a:sym typeface="Symbol" pitchFamily="18" charset="2"/>
              </a:rPr>
              <a:t>the </a:t>
            </a:r>
            <a:r>
              <a:rPr lang="en-US" sz="2000" dirty="0" smtClean="0">
                <a:sym typeface="Symbol" pitchFamily="18" charset="2"/>
              </a:rPr>
              <a:t>TM is </a:t>
            </a:r>
            <a:r>
              <a:rPr lang="en-US" sz="2000" dirty="0">
                <a:sym typeface="Symbol" pitchFamily="18" charset="2"/>
              </a:rPr>
              <a:t>in </a:t>
            </a:r>
            <a:r>
              <a:rPr lang="en-US" sz="2000" dirty="0" smtClean="0">
                <a:sym typeface="Symbol" pitchFamily="18" charset="2"/>
              </a:rPr>
              <a:t>a </a:t>
            </a:r>
            <a:r>
              <a:rPr lang="en-US" sz="2000" i="1" dirty="0">
                <a:sym typeface="Symbol" pitchFamily="18" charset="2"/>
              </a:rPr>
              <a:t>unique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i="1" dirty="0" smtClean="0">
                <a:sym typeface="Symbol" pitchFamily="18" charset="2"/>
              </a:rPr>
              <a:t>state</a:t>
            </a:r>
            <a:r>
              <a:rPr lang="en-US" sz="2000" dirty="0" smtClean="0">
                <a:sym typeface="Symbol" pitchFamily="18" charset="2"/>
              </a:rPr>
              <a:t> 	at </a:t>
            </a:r>
            <a:r>
              <a:rPr lang="en-US" sz="2000" dirty="0">
                <a:sym typeface="Symbol" pitchFamily="18" charset="2"/>
              </a:rPr>
              <a:t>each </a:t>
            </a:r>
            <a:r>
              <a:rPr lang="en-US" sz="2000" dirty="0" smtClean="0">
                <a:sym typeface="Symbol" pitchFamily="18" charset="2"/>
              </a:rPr>
              <a:t>time</a:t>
            </a:r>
            <a:r>
              <a:rPr lang="en-US" sz="2000" dirty="0">
                <a:sym typeface="Symbol" pitchFamily="18" charset="2"/>
              </a:rPr>
              <a:t>.  Satisfying </a:t>
            </a:r>
            <a:r>
              <a:rPr lang="en-US" sz="2000" dirty="0" smtClean="0">
                <a:sym typeface="Symbol" pitchFamily="18" charset="2"/>
              </a:rPr>
              <a:t>the </a:t>
            </a:r>
            <a:r>
              <a:rPr lang="en-US" sz="2000" dirty="0">
                <a:sym typeface="Symbol" pitchFamily="18" charset="2"/>
              </a:rPr>
              <a:t>first disjunction guarantees that at </a:t>
            </a:r>
            <a:r>
              <a:rPr lang="en-US" sz="2000" dirty="0" smtClean="0">
                <a:sym typeface="Symbol" pitchFamily="18" charset="2"/>
              </a:rPr>
              <a:t>	least </a:t>
            </a:r>
            <a:r>
              <a:rPr lang="en-US" sz="2000" dirty="0">
                <a:sym typeface="Symbol" pitchFamily="18" charset="2"/>
              </a:rPr>
              <a:t>one of the </a:t>
            </a:r>
            <a:r>
              <a:rPr lang="en-US" sz="2000" dirty="0" smtClean="0">
                <a:sym typeface="Symbol" pitchFamily="18" charset="2"/>
              </a:rPr>
              <a:t>variables </a:t>
            </a:r>
            <a:r>
              <a:rPr lang="en-US" sz="2000" i="1" dirty="0" smtClean="0">
                <a:sym typeface="Symbol" pitchFamily="18" charset="2"/>
              </a:rPr>
              <a:t>Q</a:t>
            </a:r>
            <a:r>
              <a:rPr lang="en-US" sz="2000" i="1" baseline="-25000" dirty="0" smtClean="0">
                <a:sym typeface="Symbol" pitchFamily="18" charset="2"/>
              </a:rPr>
              <a:t>i</a:t>
            </a:r>
            <a:r>
              <a:rPr lang="en-US" sz="2000" baseline="-25000" dirty="0" smtClean="0">
                <a:sym typeface="Symbol" pitchFamily="18" charset="2"/>
              </a:rPr>
              <a:t>,</a:t>
            </a:r>
            <a:r>
              <a:rPr lang="en-US" sz="2000" i="1" baseline="-25000" dirty="0" smtClean="0">
                <a:sym typeface="Symbol" pitchFamily="18" charset="2"/>
              </a:rPr>
              <a:t>k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holds. The pairwise negations </a:t>
            </a:r>
            <a:r>
              <a:rPr lang="en-US" sz="2000" dirty="0" smtClean="0">
                <a:sym typeface="Symbol" pitchFamily="18" charset="2"/>
              </a:rPr>
              <a:t>	specify </a:t>
            </a:r>
            <a:r>
              <a:rPr lang="en-US" sz="2000" dirty="0">
                <a:sym typeface="Symbol" pitchFamily="18" charset="2"/>
              </a:rPr>
              <a:t>that no two states are satisfied at the same time. This is </a:t>
            </a:r>
            <a:r>
              <a:rPr lang="en-US" sz="2000" dirty="0" smtClean="0">
                <a:sym typeface="Symbol" pitchFamily="18" charset="2"/>
              </a:rPr>
              <a:t>	most </a:t>
            </a:r>
            <a:r>
              <a:rPr lang="en-US" sz="2000" dirty="0">
                <a:sym typeface="Symbol" pitchFamily="18" charset="2"/>
              </a:rPr>
              <a:t>easily seen using the tautological </a:t>
            </a:r>
            <a:r>
              <a:rPr lang="en-US" sz="2000" dirty="0" smtClean="0">
                <a:sym typeface="Symbol" pitchFamily="18" charset="2"/>
              </a:rPr>
              <a:t>equivalence </a:t>
            </a:r>
            <a:r>
              <a:rPr lang="en-US" sz="2000" dirty="0">
                <a:sym typeface="Symbol" pitchFamily="18" charset="2"/>
              </a:rPr>
              <a:t>of the </a:t>
            </a:r>
            <a:r>
              <a:rPr lang="en-US" sz="2000" dirty="0" smtClean="0">
                <a:sym typeface="Symbol" pitchFamily="18" charset="2"/>
              </a:rPr>
              <a:t>	disjunction </a:t>
            </a:r>
            <a:r>
              <a:rPr lang="en-US" sz="2000" dirty="0" smtClean="0">
                <a:sym typeface="Symbol"/>
              </a:rPr>
              <a:t></a:t>
            </a:r>
            <a:r>
              <a:rPr lang="en-US" sz="2000" dirty="0" smtClean="0">
                <a:sym typeface="Symbol" pitchFamily="18" charset="2"/>
              </a:rPr>
              <a:t>A </a:t>
            </a:r>
            <a:r>
              <a:rPr lang="en-US" sz="2000" dirty="0" smtClean="0">
                <a:sym typeface="Symbol"/>
              </a:rPr>
              <a:t>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B to the implication </a:t>
            </a:r>
            <a:r>
              <a:rPr lang="en-US" sz="2000" dirty="0" smtClean="0">
                <a:sym typeface="Symbol" pitchFamily="18" charset="2"/>
              </a:rPr>
              <a:t>A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smtClean="0">
                <a:sym typeface="Symbol"/>
              </a:rPr>
              <a:t>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B to </a:t>
            </a:r>
            <a:r>
              <a:rPr lang="en-US" sz="2000" dirty="0" smtClean="0">
                <a:sym typeface="Symbol" pitchFamily="18" charset="2"/>
              </a:rPr>
              <a:t>transform the 	clauses </a:t>
            </a:r>
            <a:r>
              <a:rPr lang="en-US" sz="2000" dirty="0" smtClean="0">
                <a:sym typeface="Symbol"/>
              </a:rPr>
              <a:t></a:t>
            </a:r>
            <a:r>
              <a:rPr lang="en-US" sz="2000" i="1" dirty="0" smtClean="0">
                <a:sym typeface="Symbol" pitchFamily="18" charset="2"/>
              </a:rPr>
              <a:t>Q</a:t>
            </a:r>
            <a:r>
              <a:rPr lang="en-US" sz="2000" i="1" baseline="-25000" dirty="0" smtClean="0">
                <a:sym typeface="Symbol" pitchFamily="18" charset="2"/>
              </a:rPr>
              <a:t>i</a:t>
            </a:r>
            <a:r>
              <a:rPr lang="en-US" sz="2000" baseline="-25000" dirty="0" smtClean="0">
                <a:sym typeface="Symbol" pitchFamily="18" charset="2"/>
              </a:rPr>
              <a:t>,</a:t>
            </a:r>
            <a:r>
              <a:rPr lang="en-US" sz="2000" i="1" baseline="-25000" dirty="0" smtClean="0">
                <a:sym typeface="Symbol" pitchFamily="18" charset="2"/>
              </a:rPr>
              <a:t>k</a:t>
            </a:r>
            <a:r>
              <a:rPr lang="en-US" sz="2000" dirty="0" smtClean="0">
                <a:sym typeface="Symbol" pitchFamily="18" charset="2"/>
              </a:rPr>
              <a:t> v </a:t>
            </a:r>
            <a:r>
              <a:rPr lang="en-US" sz="2000" dirty="0" smtClean="0">
                <a:sym typeface="Symbol"/>
              </a:rPr>
              <a:t></a:t>
            </a:r>
            <a:r>
              <a:rPr lang="en-US" sz="2000" i="1" dirty="0" smtClean="0">
                <a:sym typeface="Symbol" pitchFamily="18" charset="2"/>
              </a:rPr>
              <a:t>Q</a:t>
            </a:r>
            <a:r>
              <a:rPr lang="en-US" sz="2000" i="1" baseline="-25000" dirty="0" smtClean="0">
                <a:sym typeface="Symbol" pitchFamily="18" charset="2"/>
              </a:rPr>
              <a:t>i’</a:t>
            </a:r>
            <a:r>
              <a:rPr lang="en-US" sz="2000" baseline="-25000" dirty="0" smtClean="0">
                <a:sym typeface="Symbol" pitchFamily="18" charset="2"/>
              </a:rPr>
              <a:t>,</a:t>
            </a:r>
            <a:r>
              <a:rPr lang="en-US" sz="2000" i="1" baseline="-25000" dirty="0">
                <a:sym typeface="Symbol" pitchFamily="18" charset="2"/>
              </a:rPr>
              <a:t>k </a:t>
            </a:r>
            <a:r>
              <a:rPr lang="en-US" sz="2000" dirty="0" smtClean="0">
                <a:sym typeface="Symbol" pitchFamily="18" charset="2"/>
              </a:rPr>
              <a:t>into implications </a:t>
            </a:r>
            <a:r>
              <a:rPr lang="en-US" sz="2000" i="1" dirty="0">
                <a:sym typeface="Symbol" pitchFamily="18" charset="2"/>
              </a:rPr>
              <a:t>Q</a:t>
            </a:r>
            <a:r>
              <a:rPr lang="en-US" sz="2000" i="1" baseline="-25000" dirty="0">
                <a:sym typeface="Symbol" pitchFamily="18" charset="2"/>
              </a:rPr>
              <a:t>i</a:t>
            </a:r>
            <a:r>
              <a:rPr lang="en-US" sz="2000" baseline="-25000" dirty="0">
                <a:sym typeface="Symbol" pitchFamily="18" charset="2"/>
              </a:rPr>
              <a:t>,</a:t>
            </a:r>
            <a:r>
              <a:rPr lang="en-US" sz="2000" i="1" baseline="-25000" dirty="0">
                <a:sym typeface="Symbol" pitchFamily="18" charset="2"/>
              </a:rPr>
              <a:t>k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>
                <a:sym typeface="Symbol"/>
              </a:rPr>
              <a:t>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 smtClean="0">
                <a:sym typeface="Symbol"/>
              </a:rPr>
              <a:t></a:t>
            </a:r>
            <a:r>
              <a:rPr lang="en-US" sz="2000" i="1" dirty="0" smtClean="0">
                <a:sym typeface="Symbol" pitchFamily="18" charset="2"/>
              </a:rPr>
              <a:t>Q</a:t>
            </a:r>
            <a:r>
              <a:rPr lang="en-US" sz="2000" i="1" baseline="-25000" dirty="0" smtClean="0">
                <a:sym typeface="Symbol" pitchFamily="18" charset="2"/>
              </a:rPr>
              <a:t>i</a:t>
            </a:r>
            <a:r>
              <a:rPr lang="en-US" sz="2000" i="1" baseline="-25000" dirty="0">
                <a:sym typeface="Symbol" pitchFamily="18" charset="2"/>
              </a:rPr>
              <a:t>’</a:t>
            </a:r>
            <a:r>
              <a:rPr lang="en-US" sz="2000" baseline="-25000" dirty="0">
                <a:sym typeface="Symbol" pitchFamily="18" charset="2"/>
              </a:rPr>
              <a:t>,</a:t>
            </a:r>
            <a:r>
              <a:rPr lang="en-US" sz="2000" i="1" baseline="-25000" dirty="0">
                <a:sym typeface="Symbol" pitchFamily="18" charset="2"/>
              </a:rPr>
              <a:t>k </a:t>
            </a:r>
            <a:r>
              <a:rPr lang="en-US" sz="2000" dirty="0" smtClean="0">
                <a:sym typeface="Symbol" pitchFamily="18" charset="2"/>
              </a:rPr>
              <a:t>which </a:t>
            </a:r>
            <a:r>
              <a:rPr lang="en-US" sz="2000" dirty="0">
                <a:sym typeface="Symbol" pitchFamily="18" charset="2"/>
              </a:rPr>
              <a:t>can be </a:t>
            </a:r>
            <a:r>
              <a:rPr lang="en-US" sz="2000" dirty="0" smtClean="0">
                <a:sym typeface="Symbol" pitchFamily="18" charset="2"/>
              </a:rPr>
              <a:t>	interpreted </a:t>
            </a:r>
            <a:r>
              <a:rPr lang="en-US" sz="2000" dirty="0">
                <a:sym typeface="Symbol" pitchFamily="18" charset="2"/>
              </a:rPr>
              <a:t>as asserting that if the </a:t>
            </a:r>
            <a:r>
              <a:rPr lang="en-US" sz="2000" dirty="0" smtClean="0">
                <a:sym typeface="Symbol" pitchFamily="18" charset="2"/>
              </a:rPr>
              <a:t>TM </a:t>
            </a:r>
            <a:r>
              <a:rPr lang="en-US" sz="2000" dirty="0">
                <a:sym typeface="Symbol" pitchFamily="18" charset="2"/>
              </a:rPr>
              <a:t>is in state </a:t>
            </a:r>
            <a:r>
              <a:rPr lang="en-US" sz="2000" i="1" dirty="0">
                <a:sym typeface="Symbol" pitchFamily="18" charset="2"/>
              </a:rPr>
              <a:t>q</a:t>
            </a:r>
            <a:r>
              <a:rPr lang="en-US" sz="2000" i="1" baseline="-25000" dirty="0">
                <a:sym typeface="Symbol" pitchFamily="18" charset="2"/>
              </a:rPr>
              <a:t>i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at </a:t>
            </a:r>
            <a:r>
              <a:rPr lang="en-US" sz="2000" dirty="0">
                <a:sym typeface="Symbol" pitchFamily="18" charset="2"/>
              </a:rPr>
              <a:t>time </a:t>
            </a:r>
            <a:r>
              <a:rPr lang="en-US" sz="2000" i="1" dirty="0" smtClean="0">
                <a:sym typeface="Symbol" pitchFamily="18" charset="2"/>
              </a:rPr>
              <a:t>k</a:t>
            </a:r>
            <a:r>
              <a:rPr lang="en-US" sz="2000" dirty="0" smtClean="0">
                <a:sym typeface="Symbol" pitchFamily="18" charset="2"/>
              </a:rPr>
              <a:t>,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then 	it </a:t>
            </a:r>
            <a:r>
              <a:rPr lang="en-US" sz="2000" dirty="0">
                <a:sym typeface="Symbol" pitchFamily="18" charset="2"/>
              </a:rPr>
              <a:t>is </a:t>
            </a:r>
            <a:r>
              <a:rPr lang="en-US" sz="2000" dirty="0" smtClean="0">
                <a:sym typeface="Symbol" pitchFamily="18" charset="2"/>
              </a:rPr>
              <a:t>not </a:t>
            </a:r>
            <a:r>
              <a:rPr lang="en-US" sz="2000" dirty="0">
                <a:sym typeface="Symbol" pitchFamily="18" charset="2"/>
              </a:rPr>
              <a:t>also in </a:t>
            </a:r>
            <a:r>
              <a:rPr lang="en-US" sz="2000" i="1" dirty="0" smtClean="0">
                <a:sym typeface="Symbol" pitchFamily="18" charset="2"/>
              </a:rPr>
              <a:t>q</a:t>
            </a:r>
            <a:r>
              <a:rPr lang="en-US" sz="2000" i="1" baseline="-25000" dirty="0" smtClean="0">
                <a:sym typeface="Symbol" pitchFamily="18" charset="2"/>
              </a:rPr>
              <a:t>i’</a:t>
            </a:r>
            <a:r>
              <a:rPr lang="en-US" sz="2000" dirty="0" smtClean="0">
                <a:sym typeface="Symbol" pitchFamily="18" charset="2"/>
              </a:rPr>
              <a:t>, </a:t>
            </a:r>
            <a:r>
              <a:rPr lang="en-US" sz="2000" dirty="0">
                <a:sym typeface="Symbol" pitchFamily="18" charset="2"/>
              </a:rPr>
              <a:t>for any </a:t>
            </a:r>
            <a:r>
              <a:rPr lang="en-US" sz="2000" i="1" dirty="0" smtClean="0">
                <a:sym typeface="Symbol" pitchFamily="18" charset="2"/>
              </a:rPr>
              <a:t>i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’ </a:t>
            </a:r>
            <a:r>
              <a:rPr lang="en-US" sz="2000" dirty="0" smtClean="0">
                <a:sym typeface="Symbol"/>
              </a:rPr>
              <a:t>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i="1" dirty="0" smtClean="0">
                <a:sym typeface="Symbol" pitchFamily="18" charset="2"/>
              </a:rPr>
              <a:t>i</a:t>
            </a:r>
            <a:r>
              <a:rPr lang="en-US" sz="2000" dirty="0">
                <a:sym typeface="Symbol" pitchFamily="18" charset="2"/>
              </a:rPr>
              <a:t>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04420" y="211138"/>
            <a:ext cx="5691226" cy="571500"/>
          </a:xfrm>
          <a:noFill/>
        </p:spPr>
        <p:txBody>
          <a:bodyPr/>
          <a:lstStyle/>
          <a:p>
            <a:r>
              <a:rPr lang="en-US" altLang="en-US" sz="3600" dirty="0" smtClean="0"/>
              <a:t>15.8 The Satisfiability Problem</a:t>
            </a:r>
            <a:endParaRPr lang="en-US" altLang="en-US" sz="3600" i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888163" y="1357645"/>
            <a:ext cx="678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ym typeface="Symbol"/>
              </a:rPr>
              <a:t> </a:t>
            </a:r>
            <a:r>
              <a:rPr lang="en-US" sz="1200" i="1" dirty="0" smtClean="0">
                <a:sym typeface="Symbol"/>
              </a:rPr>
              <a:t>k</a:t>
            </a:r>
          </a:p>
          <a:p>
            <a:r>
              <a:rPr lang="en-US" dirty="0" smtClean="0">
                <a:sym typeface="Symbol"/>
              </a:rPr>
              <a:t> </a:t>
            </a:r>
            <a:r>
              <a:rPr lang="en-US" i="1" dirty="0" smtClean="0">
                <a:sym typeface="Symbol"/>
              </a:rPr>
              <a:t>v</a:t>
            </a:r>
            <a:r>
              <a:rPr lang="en-US" i="1" baseline="-25000" dirty="0" smtClean="0">
                <a:sym typeface="Symbol"/>
              </a:rPr>
              <a:t>i</a:t>
            </a:r>
          </a:p>
          <a:p>
            <a:r>
              <a:rPr lang="en-US" sz="1200" dirty="0" smtClean="0">
                <a:sym typeface="Symbol"/>
              </a:rPr>
              <a:t>i=1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018573" y="1366924"/>
            <a:ext cx="654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ym typeface="Symbol"/>
              </a:rPr>
              <a:t> </a:t>
            </a:r>
            <a:r>
              <a:rPr lang="en-US" sz="1200" i="1" dirty="0" smtClean="0">
                <a:sym typeface="Symbol"/>
              </a:rPr>
              <a:t>k</a:t>
            </a:r>
          </a:p>
          <a:p>
            <a:r>
              <a:rPr lang="en-US" dirty="0">
                <a:sym typeface="Symbol"/>
              </a:rPr>
              <a:t></a:t>
            </a:r>
            <a:r>
              <a:rPr lang="en-US" dirty="0" smtClean="0">
                <a:sym typeface="Symbol"/>
              </a:rPr>
              <a:t> </a:t>
            </a:r>
            <a:r>
              <a:rPr lang="en-US" i="1" dirty="0" smtClean="0">
                <a:sym typeface="Symbol"/>
              </a:rPr>
              <a:t>v</a:t>
            </a:r>
            <a:r>
              <a:rPr lang="en-US" i="1" baseline="-25000" dirty="0" smtClean="0">
                <a:sym typeface="Symbol"/>
              </a:rPr>
              <a:t>i</a:t>
            </a:r>
          </a:p>
          <a:p>
            <a:r>
              <a:rPr lang="en-US" sz="1200" dirty="0" smtClean="0">
                <a:sym typeface="Symbol"/>
              </a:rPr>
              <a:t>i=1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2211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uiExpand="1" build="p"/>
      <p:bldP spid="55299" grpId="0"/>
      <p:bldP spid="2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48A476-F279-403D-AC79-9D2092A9CC64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9113" y="916026"/>
            <a:ext cx="8330689" cy="5508627"/>
          </a:xfrm>
        </p:spPr>
        <p:txBody>
          <a:bodyPr/>
          <a:lstStyle/>
          <a:p>
            <a:pPr>
              <a:spcBef>
                <a:spcPct val="75000"/>
              </a:spcBef>
              <a:tabLst>
                <a:tab pos="738188" algn="l"/>
              </a:tabLst>
              <a:defRPr/>
            </a:pPr>
            <a:r>
              <a:rPr lang="en-US" sz="2000" u="sng" dirty="0" smtClean="0">
                <a:sym typeface="Symbol" pitchFamily="18" charset="2"/>
              </a:rPr>
              <a:t>Proof</a:t>
            </a:r>
            <a:r>
              <a:rPr lang="en-US" sz="2000" dirty="0" smtClean="0">
                <a:sym typeface="Symbol" pitchFamily="18" charset="2"/>
              </a:rPr>
              <a:t> (Continued).        </a:t>
            </a:r>
            <a:endParaRPr lang="en-US" sz="2000" dirty="0" smtClean="0">
              <a:sym typeface="Symbo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082" y="63611"/>
            <a:ext cx="4478820" cy="674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45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48A476-F279-403D-AC79-9D2092A9CC64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9114" y="916026"/>
            <a:ext cx="8298883" cy="5747167"/>
          </a:xfrm>
        </p:spPr>
        <p:txBody>
          <a:bodyPr/>
          <a:lstStyle/>
          <a:p>
            <a:pPr>
              <a:spcBef>
                <a:spcPct val="75000"/>
              </a:spcBef>
              <a:tabLst>
                <a:tab pos="738188" algn="l"/>
              </a:tabLst>
              <a:defRPr/>
            </a:pPr>
            <a:r>
              <a:rPr lang="en-US" sz="2000" u="sng" dirty="0" smtClean="0">
                <a:sym typeface="Symbol" pitchFamily="18" charset="2"/>
              </a:rPr>
              <a:t>Proof</a:t>
            </a:r>
            <a:r>
              <a:rPr lang="en-US" sz="2000" dirty="0" smtClean="0">
                <a:sym typeface="Symbol" pitchFamily="18" charset="2"/>
              </a:rPr>
              <a:t> (Continued). </a:t>
            </a:r>
            <a:r>
              <a:rPr lang="en-US" sz="2000" dirty="0">
                <a:sym typeface="Symbol" pitchFamily="18" charset="2"/>
              </a:rPr>
              <a:t>Since the computation </a:t>
            </a:r>
            <a:r>
              <a:rPr lang="en-US" sz="2000" dirty="0" smtClean="0">
                <a:sym typeface="Symbol" pitchFamily="18" charset="2"/>
              </a:rPr>
              <a:t>of </a:t>
            </a:r>
            <a:r>
              <a:rPr lang="en-US" sz="2000" dirty="0">
                <a:sym typeface="Symbol" pitchFamily="18" charset="2"/>
              </a:rPr>
              <a:t>M with input </a:t>
            </a:r>
            <a:r>
              <a:rPr lang="en-US" sz="2000" dirty="0" smtClean="0">
                <a:sym typeface="Symbol" pitchFamily="18" charset="2"/>
              </a:rPr>
              <a:t>of </a:t>
            </a:r>
            <a:r>
              <a:rPr lang="en-US" sz="2000" dirty="0">
                <a:sym typeface="Symbol" pitchFamily="18" charset="2"/>
              </a:rPr>
              <a:t>length </a:t>
            </a:r>
            <a:r>
              <a:rPr lang="en-US" sz="2000" i="1" dirty="0" smtClean="0">
                <a:sym typeface="Symbol" pitchFamily="18" charset="2"/>
              </a:rPr>
              <a:t>n</a:t>
            </a:r>
            <a:r>
              <a:rPr lang="en-US" sz="2000" dirty="0" smtClean="0">
                <a:sym typeface="Symbol" pitchFamily="18" charset="2"/>
              </a:rPr>
              <a:t> 	cannot access </a:t>
            </a:r>
            <a:r>
              <a:rPr lang="en-US" sz="2000" dirty="0">
                <a:sym typeface="Symbol" pitchFamily="18" charset="2"/>
              </a:rPr>
              <a:t>the tape beyond position </a:t>
            </a:r>
            <a:r>
              <a:rPr lang="en-US" sz="2000" i="1" dirty="0" smtClean="0">
                <a:sym typeface="Symbol" pitchFamily="18" charset="2"/>
              </a:rPr>
              <a:t>p</a:t>
            </a:r>
            <a:r>
              <a:rPr lang="en-US" sz="2000" dirty="0" smtClean="0">
                <a:sym typeface="Symbol" pitchFamily="18" charset="2"/>
              </a:rPr>
              <a:t>(</a:t>
            </a:r>
            <a:r>
              <a:rPr lang="en-US" sz="2000" i="1" dirty="0" smtClean="0">
                <a:sym typeface="Symbol" pitchFamily="18" charset="2"/>
              </a:rPr>
              <a:t>n</a:t>
            </a:r>
            <a:r>
              <a:rPr lang="en-US" sz="2000" dirty="0">
                <a:sym typeface="Symbol" pitchFamily="18" charset="2"/>
              </a:rPr>
              <a:t>), a </a:t>
            </a:r>
            <a:r>
              <a:rPr lang="en-US" sz="2000" dirty="0" smtClean="0">
                <a:sym typeface="Symbol" pitchFamily="18" charset="2"/>
              </a:rPr>
              <a:t>TM configuration 	is </a:t>
            </a:r>
            <a:r>
              <a:rPr lang="en-US" sz="2000" dirty="0">
                <a:sym typeface="Symbol" pitchFamily="18" charset="2"/>
              </a:rPr>
              <a:t>completely defined by the </a:t>
            </a:r>
            <a:r>
              <a:rPr lang="en-US" sz="2000" i="1" dirty="0">
                <a:sym typeface="Symbol" pitchFamily="18" charset="2"/>
              </a:rPr>
              <a:t>state</a:t>
            </a:r>
            <a:r>
              <a:rPr lang="en-US" sz="2000" dirty="0">
                <a:sym typeface="Symbol" pitchFamily="18" charset="2"/>
              </a:rPr>
              <a:t>, </a:t>
            </a:r>
            <a:r>
              <a:rPr lang="en-US" sz="2000" i="1" dirty="0">
                <a:sym typeface="Symbol" pitchFamily="18" charset="2"/>
              </a:rPr>
              <a:t>position</a:t>
            </a:r>
            <a:r>
              <a:rPr lang="en-US" sz="2000" dirty="0">
                <a:sym typeface="Symbol" pitchFamily="18" charset="2"/>
              </a:rPr>
              <a:t> of the tape head, </a:t>
            </a:r>
            <a:r>
              <a:rPr lang="en-US" sz="2000" dirty="0" smtClean="0">
                <a:sym typeface="Symbol" pitchFamily="18" charset="2"/>
              </a:rPr>
              <a:t>and 	the </a:t>
            </a:r>
            <a:r>
              <a:rPr lang="en-US" sz="2000" i="1" dirty="0">
                <a:sym typeface="Symbol" pitchFamily="18" charset="2"/>
              </a:rPr>
              <a:t>contents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of </a:t>
            </a:r>
            <a:r>
              <a:rPr lang="en-US" sz="2000" dirty="0">
                <a:sym typeface="Symbol" pitchFamily="18" charset="2"/>
              </a:rPr>
              <a:t>the initial </a:t>
            </a:r>
            <a:r>
              <a:rPr lang="en-US" sz="2000" i="1" dirty="0" smtClean="0">
                <a:sym typeface="Symbol" pitchFamily="18" charset="2"/>
              </a:rPr>
              <a:t>p</a:t>
            </a:r>
            <a:r>
              <a:rPr lang="en-US" sz="2000" dirty="0" smtClean="0">
                <a:sym typeface="Symbol" pitchFamily="18" charset="2"/>
              </a:rPr>
              <a:t>(</a:t>
            </a:r>
            <a:r>
              <a:rPr lang="en-US" sz="2000" i="1" dirty="0" smtClean="0">
                <a:sym typeface="Symbol" pitchFamily="18" charset="2"/>
              </a:rPr>
              <a:t>n</a:t>
            </a:r>
            <a:r>
              <a:rPr lang="en-US" sz="2000" dirty="0">
                <a:sym typeface="Symbol" pitchFamily="18" charset="2"/>
              </a:rPr>
              <a:t>) positions </a:t>
            </a:r>
            <a:r>
              <a:rPr lang="en-US" sz="2000" dirty="0" smtClean="0">
                <a:sym typeface="Symbol" pitchFamily="18" charset="2"/>
              </a:rPr>
              <a:t>of </a:t>
            </a:r>
            <a:r>
              <a:rPr lang="en-US" sz="2000" dirty="0">
                <a:sym typeface="Symbol" pitchFamily="18" charset="2"/>
              </a:rPr>
              <a:t>the </a:t>
            </a:r>
            <a:r>
              <a:rPr lang="en-US" sz="2000" dirty="0" smtClean="0">
                <a:sym typeface="Symbol" pitchFamily="18" charset="2"/>
              </a:rPr>
              <a:t>tape.</a:t>
            </a:r>
          </a:p>
          <a:p>
            <a:pPr marL="0" indent="0">
              <a:spcBef>
                <a:spcPct val="750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         A </a:t>
            </a:r>
            <a:r>
              <a:rPr lang="en-US" sz="2000" dirty="0">
                <a:sym typeface="Symbol" pitchFamily="18" charset="2"/>
              </a:rPr>
              <a:t>truth assignment that satisfies the clauses in (i), (ii), and (iii) </a:t>
            </a:r>
            <a:r>
              <a:rPr lang="en-US" sz="2000" dirty="0" smtClean="0">
                <a:sym typeface="Symbol" pitchFamily="18" charset="2"/>
              </a:rPr>
              <a:t>	defines </a:t>
            </a:r>
            <a:r>
              <a:rPr lang="en-US" sz="2000" dirty="0">
                <a:sym typeface="Symbol" pitchFamily="18" charset="2"/>
              </a:rPr>
              <a:t>a </a:t>
            </a:r>
            <a:r>
              <a:rPr lang="en-US" sz="2000" dirty="0" smtClean="0">
                <a:sym typeface="Symbol" pitchFamily="18" charset="2"/>
              </a:rPr>
              <a:t>TM </a:t>
            </a:r>
            <a:r>
              <a:rPr lang="en-US" sz="2000" dirty="0">
                <a:sym typeface="Symbol" pitchFamily="18" charset="2"/>
              </a:rPr>
              <a:t>configuration for each time </a:t>
            </a:r>
            <a:r>
              <a:rPr lang="en-US" sz="2000" dirty="0" smtClean="0">
                <a:sym typeface="Symbol" pitchFamily="18" charset="2"/>
              </a:rPr>
              <a:t>between 0 </a:t>
            </a:r>
            <a:r>
              <a:rPr lang="en-US" sz="2000" dirty="0">
                <a:sym typeface="Symbol" pitchFamily="18" charset="2"/>
              </a:rPr>
              <a:t>and </a:t>
            </a:r>
            <a:r>
              <a:rPr lang="en-US" sz="2000" i="1" dirty="0">
                <a:sym typeface="Symbol" pitchFamily="18" charset="2"/>
              </a:rPr>
              <a:t>p</a:t>
            </a:r>
            <a:r>
              <a:rPr lang="en-US" sz="2000" dirty="0">
                <a:sym typeface="Symbol" pitchFamily="18" charset="2"/>
              </a:rPr>
              <a:t>(</a:t>
            </a:r>
            <a:r>
              <a:rPr lang="en-US" sz="2000" i="1" dirty="0">
                <a:sym typeface="Symbol" pitchFamily="18" charset="2"/>
              </a:rPr>
              <a:t>n</a:t>
            </a:r>
            <a:r>
              <a:rPr lang="en-US" sz="2000" dirty="0">
                <a:sym typeface="Symbol" pitchFamily="18" charset="2"/>
              </a:rPr>
              <a:t>). </a:t>
            </a:r>
            <a:r>
              <a:rPr lang="en-US" sz="2000" dirty="0" smtClean="0">
                <a:sym typeface="Symbol" pitchFamily="18" charset="2"/>
              </a:rPr>
              <a:t>	The </a:t>
            </a:r>
            <a:r>
              <a:rPr lang="en-US" sz="2000" u="sng" dirty="0">
                <a:sym typeface="Symbol" pitchFamily="18" charset="2"/>
              </a:rPr>
              <a:t>conjunction</a:t>
            </a:r>
            <a:r>
              <a:rPr lang="en-US" sz="2000" dirty="0">
                <a:sym typeface="Symbol" pitchFamily="18" charset="2"/>
              </a:rPr>
              <a:t> of the clauses (i) and (ii) indicates that </a:t>
            </a:r>
            <a:r>
              <a:rPr lang="en-US" sz="2000" dirty="0" smtClean="0">
                <a:sym typeface="Symbol" pitchFamily="18" charset="2"/>
              </a:rPr>
              <a:t>the TM 	is </a:t>
            </a:r>
            <a:r>
              <a:rPr lang="en-US" sz="2000" dirty="0">
                <a:sym typeface="Symbol" pitchFamily="18" charset="2"/>
              </a:rPr>
              <a:t>in a unique state scanning a single tape position at each time. </a:t>
            </a:r>
            <a:r>
              <a:rPr lang="en-US" sz="2000" dirty="0" smtClean="0">
                <a:sym typeface="Symbol" pitchFamily="18" charset="2"/>
              </a:rPr>
              <a:t>	The </a:t>
            </a:r>
            <a:r>
              <a:rPr lang="en-US" sz="2000" dirty="0">
                <a:sym typeface="Symbol" pitchFamily="18" charset="2"/>
              </a:rPr>
              <a:t>clauses in (iii) ensure that </a:t>
            </a:r>
            <a:r>
              <a:rPr lang="en-US" sz="2000" dirty="0" smtClean="0">
                <a:sym typeface="Symbol" pitchFamily="18" charset="2"/>
              </a:rPr>
              <a:t>the </a:t>
            </a:r>
            <a:r>
              <a:rPr lang="en-US" sz="2000" dirty="0">
                <a:sym typeface="Symbol" pitchFamily="18" charset="2"/>
              </a:rPr>
              <a:t>tape contains precisely one </a:t>
            </a:r>
            <a:r>
              <a:rPr lang="en-US" sz="2000" dirty="0" smtClean="0">
                <a:sym typeface="Symbol" pitchFamily="18" charset="2"/>
              </a:rPr>
              <a:t>	symbol </a:t>
            </a:r>
            <a:r>
              <a:rPr lang="en-US" sz="2000" dirty="0">
                <a:sym typeface="Symbol" pitchFamily="18" charset="2"/>
              </a:rPr>
              <a:t>in each </a:t>
            </a:r>
            <a:r>
              <a:rPr lang="en-US" sz="2000" dirty="0" smtClean="0">
                <a:sym typeface="Symbol" pitchFamily="18" charset="2"/>
              </a:rPr>
              <a:t>position.</a:t>
            </a:r>
          </a:p>
          <a:p>
            <a:pPr marL="0" indent="0">
              <a:spcBef>
                <a:spcPct val="750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 pitchFamily="18" charset="2"/>
              </a:rPr>
              <a:t>	A computation </a:t>
            </a:r>
            <a:r>
              <a:rPr lang="en-US" sz="2000" dirty="0" smtClean="0">
                <a:sym typeface="Symbol" pitchFamily="18" charset="2"/>
              </a:rPr>
              <a:t>consists </a:t>
            </a:r>
            <a:r>
              <a:rPr lang="en-US" sz="2000" dirty="0">
                <a:sym typeface="Symbol" pitchFamily="18" charset="2"/>
              </a:rPr>
              <a:t>of </a:t>
            </a:r>
            <a:r>
              <a:rPr lang="en-US" sz="2000" dirty="0" smtClean="0">
                <a:sym typeface="Symbol" pitchFamily="18" charset="2"/>
              </a:rPr>
              <a:t>a sequence of related configurations. 	Clauses </a:t>
            </a:r>
            <a:r>
              <a:rPr lang="en-US" sz="2000" dirty="0">
                <a:sym typeface="Symbol" pitchFamily="18" charset="2"/>
              </a:rPr>
              <a:t>whose satisfaction specifies </a:t>
            </a:r>
            <a:r>
              <a:rPr lang="en-US" sz="2000" dirty="0" smtClean="0">
                <a:sym typeface="Symbol" pitchFamily="18" charset="2"/>
              </a:rPr>
              <a:t>the </a:t>
            </a:r>
            <a:r>
              <a:rPr lang="en-US" sz="2000" dirty="0">
                <a:sym typeface="Symbol" pitchFamily="18" charset="2"/>
              </a:rPr>
              <a:t>configuration at time </a:t>
            </a:r>
            <a:r>
              <a:rPr lang="en-US" sz="2000" dirty="0" smtClean="0">
                <a:sym typeface="Symbol" pitchFamily="18" charset="2"/>
              </a:rPr>
              <a:t>0 	and </a:t>
            </a:r>
            <a:r>
              <a:rPr lang="en-US" sz="2000" dirty="0">
                <a:sym typeface="Symbol" pitchFamily="18" charset="2"/>
              </a:rPr>
              <a:t>links consecutive </a:t>
            </a:r>
            <a:r>
              <a:rPr lang="en-US" sz="2000" dirty="0" smtClean="0">
                <a:sym typeface="Symbol" pitchFamily="18" charset="2"/>
              </a:rPr>
              <a:t>configurations are added. </a:t>
            </a:r>
            <a:r>
              <a:rPr lang="en-US" sz="2000" dirty="0">
                <a:sym typeface="Symbol" pitchFamily="18" charset="2"/>
              </a:rPr>
              <a:t>Initially, </a:t>
            </a:r>
            <a:r>
              <a:rPr lang="en-US" sz="2000" dirty="0" smtClean="0">
                <a:sym typeface="Symbol" pitchFamily="18" charset="2"/>
              </a:rPr>
              <a:t>(i) the 	TM </a:t>
            </a:r>
            <a:r>
              <a:rPr lang="en-US" sz="2000" dirty="0">
                <a:sym typeface="Symbol" pitchFamily="18" charset="2"/>
              </a:rPr>
              <a:t>is in state </a:t>
            </a:r>
            <a:r>
              <a:rPr lang="en-US" sz="2000" i="1" dirty="0" smtClean="0">
                <a:sym typeface="Symbol" pitchFamily="18" charset="2"/>
              </a:rPr>
              <a:t>q</a:t>
            </a:r>
            <a:r>
              <a:rPr lang="en-US" sz="2000" baseline="-25000" dirty="0" smtClean="0">
                <a:sym typeface="Symbol" pitchFamily="18" charset="2"/>
              </a:rPr>
              <a:t>0</a:t>
            </a:r>
            <a:r>
              <a:rPr lang="en-US" sz="2000" dirty="0" smtClean="0">
                <a:sym typeface="Symbol" pitchFamily="18" charset="2"/>
              </a:rPr>
              <a:t>, (ii) the </a:t>
            </a:r>
            <a:r>
              <a:rPr lang="en-US" sz="2000" dirty="0">
                <a:sym typeface="Symbol" pitchFamily="18" charset="2"/>
              </a:rPr>
              <a:t>tape head </a:t>
            </a:r>
            <a:r>
              <a:rPr lang="en-US" sz="2000" dirty="0" smtClean="0">
                <a:sym typeface="Symbol" pitchFamily="18" charset="2"/>
              </a:rPr>
              <a:t>scanning the </a:t>
            </a:r>
            <a:r>
              <a:rPr lang="en-US" sz="2000" dirty="0">
                <a:sym typeface="Symbol" pitchFamily="18" charset="2"/>
              </a:rPr>
              <a:t>leftmost position, </a:t>
            </a:r>
            <a:r>
              <a:rPr lang="en-US" sz="2000" dirty="0" smtClean="0">
                <a:sym typeface="Symbol" pitchFamily="18" charset="2"/>
              </a:rPr>
              <a:t>	(iii) the </a:t>
            </a:r>
            <a:r>
              <a:rPr lang="en-US" sz="2000" dirty="0">
                <a:sym typeface="Symbol" pitchFamily="18" charset="2"/>
              </a:rPr>
              <a:t>input on tape positions 1 </a:t>
            </a:r>
            <a:r>
              <a:rPr lang="en-US" sz="2000" dirty="0" smtClean="0">
                <a:sym typeface="Symbol" pitchFamily="18" charset="2"/>
              </a:rPr>
              <a:t>to </a:t>
            </a:r>
            <a:r>
              <a:rPr lang="en-US" sz="2000" i="1" dirty="0" smtClean="0">
                <a:sym typeface="Symbol" pitchFamily="18" charset="2"/>
              </a:rPr>
              <a:t>n</a:t>
            </a:r>
            <a:r>
              <a:rPr lang="en-US" sz="2000" dirty="0">
                <a:sym typeface="Symbol" pitchFamily="18" charset="2"/>
              </a:rPr>
              <a:t>, and the remaining tape </a:t>
            </a:r>
            <a:r>
              <a:rPr lang="en-US" sz="2000" dirty="0" smtClean="0">
                <a:sym typeface="Symbol" pitchFamily="18" charset="2"/>
              </a:rPr>
              <a:t>	squares blank. The </a:t>
            </a:r>
            <a:r>
              <a:rPr lang="en-US" sz="2000" dirty="0">
                <a:sym typeface="Symbol" pitchFamily="18" charset="2"/>
              </a:rPr>
              <a:t>satisfaction of </a:t>
            </a:r>
            <a:r>
              <a:rPr lang="en-US" sz="2000" dirty="0" smtClean="0">
                <a:sym typeface="Symbol" pitchFamily="18" charset="2"/>
              </a:rPr>
              <a:t>the </a:t>
            </a:r>
            <a:r>
              <a:rPr lang="en-US" sz="2000" i="1" dirty="0">
                <a:sym typeface="Symbol" pitchFamily="18" charset="2"/>
              </a:rPr>
              <a:t>p</a:t>
            </a:r>
            <a:r>
              <a:rPr lang="en-US" sz="2000" dirty="0">
                <a:sym typeface="Symbol" pitchFamily="18" charset="2"/>
              </a:rPr>
              <a:t>(</a:t>
            </a:r>
            <a:r>
              <a:rPr lang="en-US" sz="2000" i="1" dirty="0">
                <a:sym typeface="Symbol" pitchFamily="18" charset="2"/>
              </a:rPr>
              <a:t>n</a:t>
            </a:r>
            <a:r>
              <a:rPr lang="en-US" sz="2000" dirty="0">
                <a:sym typeface="Symbol" pitchFamily="18" charset="2"/>
              </a:rPr>
              <a:t>) + 2 clauses in (iv) </a:t>
            </a:r>
            <a:r>
              <a:rPr lang="en-US" sz="2000" dirty="0" smtClean="0">
                <a:sym typeface="Symbol" pitchFamily="18" charset="2"/>
              </a:rPr>
              <a:t>	ensures </a:t>
            </a:r>
            <a:r>
              <a:rPr lang="en-US" sz="2000" dirty="0">
                <a:sym typeface="Symbol" pitchFamily="18" charset="2"/>
              </a:rPr>
              <a:t>the correct machine configuration at time 0</a:t>
            </a:r>
            <a:r>
              <a:rPr lang="en-US" sz="2000" dirty="0" smtClean="0">
                <a:sym typeface="Symbol" pitchFamily="18" charset="2"/>
              </a:rPr>
              <a:t>.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04420" y="211138"/>
            <a:ext cx="5691226" cy="571500"/>
          </a:xfrm>
          <a:noFill/>
        </p:spPr>
        <p:txBody>
          <a:bodyPr/>
          <a:lstStyle/>
          <a:p>
            <a:r>
              <a:rPr lang="en-US" altLang="en-US" sz="3600" dirty="0" smtClean="0"/>
              <a:t>15.8 The Satisfiability Problem</a:t>
            </a:r>
            <a:endParaRPr lang="en-US" altLang="en-US" sz="3600" i="1" dirty="0" smtClean="0"/>
          </a:p>
        </p:txBody>
      </p:sp>
    </p:spTree>
    <p:extLst>
      <p:ext uri="{BB962C8B-B14F-4D97-AF65-F5344CB8AC3E}">
        <p14:creationId xmlns:p14="http://schemas.microsoft.com/office/powerpoint/2010/main" val="79358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uiExpand="1" build="p"/>
      <p:bldP spid="5529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48A476-F279-403D-AC79-9D2092A9CC64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9113" y="916026"/>
            <a:ext cx="8330689" cy="3807049"/>
          </a:xfrm>
        </p:spPr>
        <p:txBody>
          <a:bodyPr/>
          <a:lstStyle/>
          <a:p>
            <a:pPr>
              <a:spcBef>
                <a:spcPct val="75000"/>
              </a:spcBef>
              <a:tabLst>
                <a:tab pos="738188" algn="l"/>
              </a:tabLst>
              <a:defRPr/>
            </a:pPr>
            <a:r>
              <a:rPr lang="en-US" sz="2000" u="sng" dirty="0" smtClean="0">
                <a:sym typeface="Symbol" pitchFamily="18" charset="2"/>
              </a:rPr>
              <a:t>Proof</a:t>
            </a:r>
            <a:r>
              <a:rPr lang="en-US" sz="2000" dirty="0" smtClean="0">
                <a:sym typeface="Symbol" pitchFamily="18" charset="2"/>
              </a:rPr>
              <a:t> (Continued). </a:t>
            </a:r>
            <a:r>
              <a:rPr lang="en-US" sz="2000" dirty="0">
                <a:sym typeface="Symbol" pitchFamily="18" charset="2"/>
              </a:rPr>
              <a:t>Each subsequent configuration must be obtained </a:t>
            </a:r>
            <a:r>
              <a:rPr lang="en-US" sz="2000" dirty="0" smtClean="0">
                <a:sym typeface="Symbol" pitchFamily="18" charset="2"/>
              </a:rPr>
              <a:t>	from </a:t>
            </a:r>
            <a:r>
              <a:rPr lang="en-US" sz="2000" dirty="0">
                <a:sym typeface="Symbol" pitchFamily="18" charset="2"/>
              </a:rPr>
              <a:t>its successor by the application of a </a:t>
            </a:r>
            <a:r>
              <a:rPr lang="en-US" sz="2000" dirty="0" smtClean="0">
                <a:sym typeface="Symbol" pitchFamily="18" charset="2"/>
              </a:rPr>
              <a:t>transition. </a:t>
            </a:r>
            <a:r>
              <a:rPr lang="en-US" sz="2000" dirty="0">
                <a:sym typeface="Symbol" pitchFamily="18" charset="2"/>
              </a:rPr>
              <a:t>Assume that </a:t>
            </a:r>
            <a:r>
              <a:rPr lang="en-US" sz="2000" dirty="0" smtClean="0">
                <a:sym typeface="Symbol" pitchFamily="18" charset="2"/>
              </a:rPr>
              <a:t>	the TM </a:t>
            </a:r>
            <a:r>
              <a:rPr lang="en-US" sz="2000" dirty="0">
                <a:sym typeface="Symbol" pitchFamily="18" charset="2"/>
              </a:rPr>
              <a:t>is in state </a:t>
            </a:r>
            <a:r>
              <a:rPr lang="en-US" sz="2000" i="1" dirty="0">
                <a:sym typeface="Symbol" pitchFamily="18" charset="2"/>
              </a:rPr>
              <a:t>q</a:t>
            </a:r>
            <a:r>
              <a:rPr lang="en-US" sz="2000" i="1" baseline="-25000" dirty="0">
                <a:sym typeface="Symbol" pitchFamily="18" charset="2"/>
              </a:rPr>
              <a:t>i</a:t>
            </a:r>
            <a:r>
              <a:rPr lang="en-US" sz="2000" dirty="0">
                <a:sym typeface="Symbol" pitchFamily="18" charset="2"/>
              </a:rPr>
              <a:t>, scanning symbol </a:t>
            </a:r>
            <a:r>
              <a:rPr lang="en-US" sz="2000" i="1" dirty="0" smtClean="0">
                <a:sym typeface="Symbol" pitchFamily="18" charset="2"/>
              </a:rPr>
              <a:t>a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in position </a:t>
            </a:r>
            <a:r>
              <a:rPr lang="en-US" sz="2000" i="1" dirty="0">
                <a:sym typeface="Symbol" pitchFamily="18" charset="2"/>
              </a:rPr>
              <a:t>j</a:t>
            </a:r>
            <a:r>
              <a:rPr lang="en-US" sz="2000" dirty="0">
                <a:sym typeface="Symbol" pitchFamily="18" charset="2"/>
              </a:rPr>
              <a:t> at time </a:t>
            </a:r>
            <a:r>
              <a:rPr lang="en-US" sz="2000" i="1" dirty="0">
                <a:sym typeface="Symbol" pitchFamily="18" charset="2"/>
              </a:rPr>
              <a:t>k</a:t>
            </a:r>
            <a:r>
              <a:rPr lang="en-US" sz="2000" dirty="0">
                <a:sym typeface="Symbol" pitchFamily="18" charset="2"/>
              </a:rPr>
              <a:t>. The </a:t>
            </a:r>
            <a:r>
              <a:rPr lang="en-US" sz="2000" dirty="0" smtClean="0">
                <a:sym typeface="Symbol" pitchFamily="18" charset="2"/>
              </a:rPr>
              <a:t>	final </a:t>
            </a:r>
            <a:r>
              <a:rPr lang="en-US" sz="2000" dirty="0">
                <a:sym typeface="Symbol" pitchFamily="18" charset="2"/>
              </a:rPr>
              <a:t>three sets of </a:t>
            </a:r>
            <a:r>
              <a:rPr lang="en-US" sz="2000" dirty="0" smtClean="0">
                <a:sym typeface="Symbol" pitchFamily="18" charset="2"/>
              </a:rPr>
              <a:t>wff  </a:t>
            </a:r>
            <a:r>
              <a:rPr lang="en-US" sz="2000" dirty="0">
                <a:sym typeface="Symbol" pitchFamily="18" charset="2"/>
              </a:rPr>
              <a:t>are introduced to generate the permissible </a:t>
            </a:r>
            <a:r>
              <a:rPr lang="en-US" sz="2000" dirty="0" smtClean="0">
                <a:sym typeface="Symbol" pitchFamily="18" charset="2"/>
              </a:rPr>
              <a:t>	configurations </a:t>
            </a:r>
            <a:r>
              <a:rPr lang="en-US" sz="2000" dirty="0">
                <a:sym typeface="Symbol" pitchFamily="18" charset="2"/>
              </a:rPr>
              <a:t>at time </a:t>
            </a:r>
            <a:r>
              <a:rPr lang="en-US" sz="2000" i="1" dirty="0">
                <a:sym typeface="Symbol" pitchFamily="18" charset="2"/>
              </a:rPr>
              <a:t>k</a:t>
            </a:r>
            <a:r>
              <a:rPr lang="en-US" sz="2000" dirty="0">
                <a:sym typeface="Symbol" pitchFamily="18" charset="2"/>
              </a:rPr>
              <a:t> + </a:t>
            </a:r>
            <a:r>
              <a:rPr lang="en-US" sz="2000" dirty="0" smtClean="0">
                <a:sym typeface="Symbol" pitchFamily="18" charset="2"/>
              </a:rPr>
              <a:t>1 </a:t>
            </a:r>
            <a:r>
              <a:rPr lang="en-US" sz="2000" dirty="0">
                <a:sym typeface="Symbol" pitchFamily="18" charset="2"/>
              </a:rPr>
              <a:t>based on the transitions </a:t>
            </a:r>
            <a:r>
              <a:rPr lang="en-US" sz="2000" dirty="0" smtClean="0">
                <a:sym typeface="Symbol" pitchFamily="18" charset="2"/>
              </a:rPr>
              <a:t>of </a:t>
            </a:r>
            <a:r>
              <a:rPr lang="en-US" sz="2000" dirty="0">
                <a:sym typeface="Symbol" pitchFamily="18" charset="2"/>
              </a:rPr>
              <a:t>M and the </a:t>
            </a:r>
            <a:r>
              <a:rPr lang="en-US" sz="2000" dirty="0" smtClean="0">
                <a:sym typeface="Symbol" pitchFamily="18" charset="2"/>
              </a:rPr>
              <a:t>	variables </a:t>
            </a:r>
            <a:r>
              <a:rPr lang="en-US" sz="2000" dirty="0">
                <a:sym typeface="Symbol" pitchFamily="18" charset="2"/>
              </a:rPr>
              <a:t>that define the </a:t>
            </a:r>
            <a:r>
              <a:rPr lang="en-US" sz="2000" dirty="0" smtClean="0">
                <a:sym typeface="Symbol" pitchFamily="18" charset="2"/>
              </a:rPr>
              <a:t>configurati</a:t>
            </a:r>
            <a:r>
              <a:rPr lang="en-US" sz="2000" dirty="0">
                <a:sym typeface="Symbol" pitchFamily="18" charset="2"/>
              </a:rPr>
              <a:t>o</a:t>
            </a:r>
            <a:r>
              <a:rPr lang="en-US" sz="2000" dirty="0" smtClean="0">
                <a:sym typeface="Symbol" pitchFamily="18" charset="2"/>
              </a:rPr>
              <a:t>n at </a:t>
            </a:r>
            <a:r>
              <a:rPr lang="en-US" sz="2000" dirty="0">
                <a:sym typeface="Symbol" pitchFamily="18" charset="2"/>
              </a:rPr>
              <a:t>time </a:t>
            </a:r>
            <a:r>
              <a:rPr lang="en-US" sz="2000" i="1" dirty="0">
                <a:sym typeface="Symbol" pitchFamily="18" charset="2"/>
              </a:rPr>
              <a:t>k</a:t>
            </a:r>
            <a:r>
              <a:rPr lang="en-US" sz="2000" dirty="0" smtClean="0">
                <a:sym typeface="Symbol" pitchFamily="18" charset="2"/>
              </a:rPr>
              <a:t>.</a:t>
            </a:r>
            <a:endParaRPr lang="en-US" sz="2000" dirty="0">
              <a:sym typeface="Symbol" pitchFamily="18" charset="2"/>
            </a:endParaRPr>
          </a:p>
          <a:p>
            <a:pPr marL="0" indent="0">
              <a:spcBef>
                <a:spcPct val="750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 pitchFamily="18" charset="2"/>
              </a:rPr>
              <a:t>	The effect of a transition on the tape is to rewrite the position </a:t>
            </a:r>
            <a:r>
              <a:rPr lang="en-US" sz="2000" dirty="0" smtClean="0">
                <a:sym typeface="Symbol" pitchFamily="18" charset="2"/>
              </a:rPr>
              <a:t>	scanned </a:t>
            </a:r>
            <a:r>
              <a:rPr lang="en-US" sz="2000" dirty="0">
                <a:sym typeface="Symbol" pitchFamily="18" charset="2"/>
              </a:rPr>
              <a:t>by the tape head. With the possible </a:t>
            </a:r>
            <a:r>
              <a:rPr lang="en-US" sz="2000" dirty="0" smtClean="0">
                <a:sym typeface="Symbol" pitchFamily="18" charset="2"/>
              </a:rPr>
              <a:t>exception of </a:t>
            </a:r>
            <a:r>
              <a:rPr lang="en-US" sz="2000" dirty="0">
                <a:sym typeface="Symbol" pitchFamily="18" charset="2"/>
              </a:rPr>
              <a:t>position </a:t>
            </a:r>
            <a:r>
              <a:rPr lang="en-US" sz="2000" dirty="0" smtClean="0">
                <a:sym typeface="Symbol" pitchFamily="18" charset="2"/>
              </a:rPr>
              <a:t>	</a:t>
            </a:r>
            <a:r>
              <a:rPr lang="en-US" sz="2000" i="1" dirty="0" smtClean="0">
                <a:sym typeface="Symbol" pitchFamily="18" charset="2"/>
              </a:rPr>
              <a:t>P</a:t>
            </a:r>
            <a:r>
              <a:rPr lang="en-US" sz="2000" i="1" baseline="-25000" dirty="0" smtClean="0">
                <a:sym typeface="Symbol" pitchFamily="18" charset="2"/>
              </a:rPr>
              <a:t>j</a:t>
            </a:r>
            <a:r>
              <a:rPr lang="en-US" sz="2000" baseline="-25000" dirty="0" smtClean="0">
                <a:sym typeface="Symbol" pitchFamily="18" charset="2"/>
              </a:rPr>
              <a:t>,</a:t>
            </a:r>
            <a:r>
              <a:rPr lang="en-US" sz="2000" i="1" baseline="-25000" dirty="0" smtClean="0">
                <a:sym typeface="Symbol" pitchFamily="18" charset="2"/>
              </a:rPr>
              <a:t>k</a:t>
            </a:r>
            <a:r>
              <a:rPr lang="en-US" sz="2000" dirty="0" smtClean="0">
                <a:sym typeface="Symbol" pitchFamily="18" charset="2"/>
              </a:rPr>
              <a:t> , every </a:t>
            </a:r>
            <a:r>
              <a:rPr lang="en-US" sz="2000" dirty="0">
                <a:sym typeface="Symbol" pitchFamily="18" charset="2"/>
              </a:rPr>
              <a:t>tape position at time </a:t>
            </a:r>
            <a:r>
              <a:rPr lang="en-US" sz="2000" i="1" dirty="0">
                <a:sym typeface="Symbol" pitchFamily="18" charset="2"/>
              </a:rPr>
              <a:t>k</a:t>
            </a:r>
            <a:r>
              <a:rPr lang="en-US" sz="2000" dirty="0">
                <a:sym typeface="Symbol" pitchFamily="18" charset="2"/>
              </a:rPr>
              <a:t> + 1 </a:t>
            </a:r>
            <a:r>
              <a:rPr lang="en-US" sz="2000" dirty="0" smtClean="0">
                <a:sym typeface="Symbol" pitchFamily="18" charset="2"/>
              </a:rPr>
              <a:t>contains </a:t>
            </a:r>
            <a:r>
              <a:rPr lang="en-US" sz="2000" dirty="0">
                <a:sym typeface="Symbol" pitchFamily="18" charset="2"/>
              </a:rPr>
              <a:t>the same symbol </a:t>
            </a:r>
            <a:r>
              <a:rPr lang="en-US" sz="2000" dirty="0" smtClean="0">
                <a:sym typeface="Symbol" pitchFamily="18" charset="2"/>
              </a:rPr>
              <a:t>	as </a:t>
            </a:r>
            <a:r>
              <a:rPr lang="en-US" sz="2000" dirty="0">
                <a:sym typeface="Symbol" pitchFamily="18" charset="2"/>
              </a:rPr>
              <a:t>at time </a:t>
            </a:r>
            <a:r>
              <a:rPr lang="en-US" sz="2000" i="1" dirty="0">
                <a:sym typeface="Symbol" pitchFamily="18" charset="2"/>
              </a:rPr>
              <a:t>k</a:t>
            </a:r>
            <a:r>
              <a:rPr lang="en-US" sz="2000" dirty="0">
                <a:sym typeface="Symbol" pitchFamily="18" charset="2"/>
              </a:rPr>
              <a:t>. Clauses must be added to the </a:t>
            </a:r>
            <a:r>
              <a:rPr lang="en-US" sz="2000" dirty="0" smtClean="0">
                <a:sym typeface="Symbol" pitchFamily="18" charset="2"/>
              </a:rPr>
              <a:t>wff </a:t>
            </a:r>
            <a:r>
              <a:rPr lang="en-US" sz="2000" dirty="0">
                <a:sym typeface="Symbol" pitchFamily="18" charset="2"/>
              </a:rPr>
              <a:t>to ensure that the </a:t>
            </a:r>
            <a:r>
              <a:rPr lang="en-US" sz="2000" dirty="0" smtClean="0">
                <a:sym typeface="Symbol" pitchFamily="18" charset="2"/>
              </a:rPr>
              <a:t>	remainder of the </a:t>
            </a:r>
            <a:r>
              <a:rPr lang="en-US" sz="2000" dirty="0">
                <a:sym typeface="Symbol" pitchFamily="18" charset="2"/>
              </a:rPr>
              <a:t>tape is unaffected by a transition.</a:t>
            </a:r>
          </a:p>
          <a:p>
            <a:pPr marL="0" indent="0">
              <a:spcBef>
                <a:spcPct val="75000"/>
              </a:spcBef>
              <a:buNone/>
              <a:tabLst>
                <a:tab pos="738188" algn="l"/>
              </a:tabLst>
              <a:defRPr/>
            </a:pPr>
            <a:endParaRPr lang="en-US" sz="2000" dirty="0" smtClean="0">
              <a:sym typeface="Symbol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04420" y="211138"/>
            <a:ext cx="5691226" cy="571500"/>
          </a:xfrm>
          <a:noFill/>
        </p:spPr>
        <p:txBody>
          <a:bodyPr/>
          <a:lstStyle/>
          <a:p>
            <a:r>
              <a:rPr lang="en-US" altLang="en-US" sz="3600" dirty="0" smtClean="0"/>
              <a:t>15.8 The Satisfiability Problem</a:t>
            </a:r>
            <a:endParaRPr lang="en-US" altLang="en-US" sz="3600" i="1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779184"/>
              </p:ext>
            </p:extLst>
          </p:nvPr>
        </p:nvGraphicFramePr>
        <p:xfrm>
          <a:off x="1017769" y="4768353"/>
          <a:ext cx="759349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537"/>
                <a:gridCol w="1611431"/>
                <a:gridCol w="36485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Clause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Conditions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Interpretation (when satisfied)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(vi)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Tape consistency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i="0" dirty="0" smtClean="0">
                          <a:solidFill>
                            <a:schemeClr val="bg2"/>
                          </a:solidFill>
                          <a:sym typeface="Symbol"/>
                        </a:rPr>
                        <a:t></a:t>
                      </a:r>
                      <a:r>
                        <a:rPr lang="pt-BR" i="1" dirty="0" smtClean="0">
                          <a:solidFill>
                            <a:schemeClr val="bg2"/>
                          </a:solidFill>
                        </a:rPr>
                        <a:t>S</a:t>
                      </a:r>
                      <a:r>
                        <a:rPr lang="pt-BR" i="1" baseline="-25000" dirty="0" smtClean="0">
                          <a:solidFill>
                            <a:schemeClr val="bg2"/>
                          </a:solidFill>
                        </a:rPr>
                        <a:t>j</a:t>
                      </a:r>
                      <a:r>
                        <a:rPr lang="pt-BR" baseline="-25000" dirty="0" smtClean="0">
                          <a:solidFill>
                            <a:schemeClr val="bg2"/>
                          </a:solidFill>
                        </a:rPr>
                        <a:t>,</a:t>
                      </a:r>
                      <a:r>
                        <a:rPr lang="pt-BR" i="1" baseline="-25000" dirty="0" smtClean="0">
                          <a:solidFill>
                            <a:schemeClr val="bg2"/>
                          </a:solidFill>
                        </a:rPr>
                        <a:t>r</a:t>
                      </a:r>
                      <a:r>
                        <a:rPr lang="pt-BR" baseline="-25000" dirty="0" smtClean="0">
                          <a:solidFill>
                            <a:schemeClr val="bg2"/>
                          </a:solidFill>
                        </a:rPr>
                        <a:t>,</a:t>
                      </a:r>
                      <a:r>
                        <a:rPr lang="pt-BR" i="1" baseline="-25000" dirty="0" smtClean="0">
                          <a:solidFill>
                            <a:schemeClr val="bg2"/>
                          </a:solidFill>
                        </a:rPr>
                        <a:t>k</a:t>
                      </a:r>
                      <a:r>
                        <a:rPr lang="pt-BR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pt-BR" dirty="0" smtClean="0">
                          <a:solidFill>
                            <a:schemeClr val="bg2"/>
                          </a:solidFill>
                          <a:sym typeface="Symbol"/>
                        </a:rPr>
                        <a:t></a:t>
                      </a:r>
                      <a:r>
                        <a:rPr lang="pt-BR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pt-BR" i="1" dirty="0" smtClean="0">
                          <a:solidFill>
                            <a:schemeClr val="bg2"/>
                          </a:solidFill>
                        </a:rPr>
                        <a:t>P</a:t>
                      </a:r>
                      <a:r>
                        <a:rPr lang="pt-BR" i="1" baseline="-25000" dirty="0" smtClean="0">
                          <a:solidFill>
                            <a:schemeClr val="bg2"/>
                          </a:solidFill>
                        </a:rPr>
                        <a:t>j</a:t>
                      </a:r>
                      <a:r>
                        <a:rPr lang="pt-BR" baseline="-25000" dirty="0" smtClean="0">
                          <a:solidFill>
                            <a:schemeClr val="bg2"/>
                          </a:solidFill>
                        </a:rPr>
                        <a:t>,</a:t>
                      </a:r>
                      <a:r>
                        <a:rPr lang="pt-BR" i="1" baseline="-25000" dirty="0" smtClean="0">
                          <a:solidFill>
                            <a:schemeClr val="bg2"/>
                          </a:solidFill>
                        </a:rPr>
                        <a:t>k</a:t>
                      </a:r>
                      <a:r>
                        <a:rPr lang="pt-BR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pt-BR" dirty="0" smtClean="0">
                          <a:solidFill>
                            <a:schemeClr val="bg2"/>
                          </a:solidFill>
                          <a:sym typeface="Symbol"/>
                        </a:rPr>
                        <a:t></a:t>
                      </a:r>
                      <a:r>
                        <a:rPr lang="pt-BR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pt-BR" i="1" dirty="0" smtClean="0">
                          <a:solidFill>
                            <a:schemeClr val="bg2"/>
                          </a:solidFill>
                        </a:rPr>
                        <a:t>S</a:t>
                      </a:r>
                      <a:r>
                        <a:rPr lang="pt-BR" i="1" baseline="-25000" dirty="0" smtClean="0">
                          <a:solidFill>
                            <a:schemeClr val="bg2"/>
                          </a:solidFill>
                        </a:rPr>
                        <a:t>j</a:t>
                      </a:r>
                      <a:r>
                        <a:rPr lang="pt-BR" baseline="-25000" dirty="0" smtClean="0">
                          <a:solidFill>
                            <a:schemeClr val="bg2"/>
                          </a:solidFill>
                        </a:rPr>
                        <a:t>,</a:t>
                      </a:r>
                      <a:r>
                        <a:rPr lang="pt-BR" i="1" baseline="-25000" dirty="0" smtClean="0">
                          <a:solidFill>
                            <a:schemeClr val="bg2"/>
                          </a:solidFill>
                        </a:rPr>
                        <a:t>r</a:t>
                      </a:r>
                      <a:r>
                        <a:rPr lang="pt-BR" baseline="-25000" dirty="0" smtClean="0">
                          <a:solidFill>
                            <a:schemeClr val="bg2"/>
                          </a:solidFill>
                        </a:rPr>
                        <a:t>,</a:t>
                      </a:r>
                      <a:r>
                        <a:rPr lang="pt-BR" i="1" baseline="-25000" dirty="0" smtClean="0">
                          <a:solidFill>
                            <a:schemeClr val="bg2"/>
                          </a:solidFill>
                        </a:rPr>
                        <a:t>k</a:t>
                      </a:r>
                      <a:r>
                        <a:rPr lang="pt-BR" baseline="-25000" dirty="0" smtClean="0">
                          <a:solidFill>
                            <a:schemeClr val="bg2"/>
                          </a:solidFill>
                        </a:rPr>
                        <a:t>+I</a:t>
                      </a:r>
                      <a:endParaRPr lang="en-US" baseline="-25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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 </a:t>
                      </a:r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 </a:t>
                      </a:r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r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 </a:t>
                      </a:r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t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,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 </a:t>
                      </a:r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 </a:t>
                      </a:r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Symbols not at the position of the tape head are </a:t>
                      </a:r>
                      <a:r>
                        <a:rPr lang="en-US" u="sng" dirty="0" smtClean="0">
                          <a:solidFill>
                            <a:schemeClr val="bg2"/>
                          </a:solidFill>
                        </a:rPr>
                        <a:t>unchanged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18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/>
      <p:bldP spid="5529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48A476-F279-403D-AC79-9D2092A9CC64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9113" y="916026"/>
            <a:ext cx="8330689" cy="5763070"/>
          </a:xfrm>
        </p:spPr>
        <p:txBody>
          <a:bodyPr/>
          <a:lstStyle/>
          <a:p>
            <a:pPr>
              <a:spcBef>
                <a:spcPct val="75000"/>
              </a:spcBef>
              <a:tabLst>
                <a:tab pos="738188" algn="l"/>
              </a:tabLst>
              <a:defRPr/>
            </a:pPr>
            <a:r>
              <a:rPr lang="en-US" sz="2000" u="sng" dirty="0" smtClean="0">
                <a:sym typeface="Symbol" pitchFamily="18" charset="2"/>
              </a:rPr>
              <a:t>Proof</a:t>
            </a:r>
            <a:r>
              <a:rPr lang="en-US" sz="2000" dirty="0" smtClean="0">
                <a:sym typeface="Symbol" pitchFamily="18" charset="2"/>
              </a:rPr>
              <a:t> (Continued). (vi) is </a:t>
            </a:r>
            <a:r>
              <a:rPr lang="en-US" sz="2000" dirty="0">
                <a:sym typeface="Symbol" pitchFamily="18" charset="2"/>
              </a:rPr>
              <a:t>not satisfied if a change occurs to a tape </a:t>
            </a:r>
            <a:r>
              <a:rPr lang="en-US" sz="2000" dirty="0" smtClean="0">
                <a:sym typeface="Symbol" pitchFamily="18" charset="2"/>
              </a:rPr>
              <a:t>	position other </a:t>
            </a:r>
            <a:r>
              <a:rPr lang="en-US" sz="2000" dirty="0">
                <a:sym typeface="Symbol" pitchFamily="18" charset="2"/>
              </a:rPr>
              <a:t>than the one scanned by the tape </a:t>
            </a:r>
            <a:r>
              <a:rPr lang="en-US" sz="2000" dirty="0" smtClean="0">
                <a:sym typeface="Symbol" pitchFamily="18" charset="2"/>
              </a:rPr>
              <a:t>head, since</a:t>
            </a:r>
          </a:p>
          <a:p>
            <a:pPr marL="0" indent="0">
              <a:spcBef>
                <a:spcPts val="1200"/>
              </a:spcBef>
              <a:buNone/>
              <a:tabLst>
                <a:tab pos="738188" algn="l"/>
              </a:tabLst>
              <a:defRPr/>
            </a:pPr>
            <a:r>
              <a:rPr lang="en-US" sz="2000" dirty="0" smtClean="0">
                <a:sym typeface="Symbol" pitchFamily="18" charset="2"/>
              </a:rPr>
              <a:t>                        </a:t>
            </a:r>
            <a:r>
              <a:rPr lang="pt-BR" sz="2000" dirty="0" smtClean="0">
                <a:sym typeface="Symbol"/>
              </a:rPr>
              <a:t></a:t>
            </a:r>
            <a:r>
              <a:rPr lang="pt-BR" sz="2000" i="1" dirty="0"/>
              <a:t>S</a:t>
            </a:r>
            <a:r>
              <a:rPr lang="pt-BR" sz="2000" i="1" baseline="-25000" dirty="0"/>
              <a:t>j</a:t>
            </a:r>
            <a:r>
              <a:rPr lang="pt-BR" sz="2000" baseline="-25000" dirty="0"/>
              <a:t>,</a:t>
            </a:r>
            <a:r>
              <a:rPr lang="pt-BR" sz="2000" i="1" baseline="-25000" dirty="0"/>
              <a:t>r</a:t>
            </a:r>
            <a:r>
              <a:rPr lang="pt-BR" sz="2000" baseline="-25000" dirty="0"/>
              <a:t>,</a:t>
            </a:r>
            <a:r>
              <a:rPr lang="pt-BR" sz="2000" i="1" baseline="-25000" dirty="0"/>
              <a:t>k</a:t>
            </a:r>
            <a:r>
              <a:rPr lang="pt-BR" sz="2000" dirty="0"/>
              <a:t> </a:t>
            </a:r>
            <a:r>
              <a:rPr lang="pt-BR" sz="2000" dirty="0">
                <a:sym typeface="Symbol"/>
              </a:rPr>
              <a:t></a:t>
            </a:r>
            <a:r>
              <a:rPr lang="pt-BR" sz="2000" dirty="0"/>
              <a:t> </a:t>
            </a:r>
            <a:r>
              <a:rPr lang="pt-BR" sz="2000" i="1" dirty="0"/>
              <a:t>P</a:t>
            </a:r>
            <a:r>
              <a:rPr lang="pt-BR" sz="2000" i="1" baseline="-25000" dirty="0"/>
              <a:t>j</a:t>
            </a:r>
            <a:r>
              <a:rPr lang="pt-BR" sz="2000" baseline="-25000" dirty="0"/>
              <a:t>,</a:t>
            </a:r>
            <a:r>
              <a:rPr lang="pt-BR" sz="2000" i="1" baseline="-25000" dirty="0"/>
              <a:t>k</a:t>
            </a:r>
            <a:r>
              <a:rPr lang="pt-BR" sz="2000" dirty="0"/>
              <a:t> </a:t>
            </a:r>
            <a:r>
              <a:rPr lang="pt-BR" sz="2000" dirty="0">
                <a:sym typeface="Symbol"/>
              </a:rPr>
              <a:t></a:t>
            </a:r>
            <a:r>
              <a:rPr lang="pt-BR" sz="2000" dirty="0"/>
              <a:t> </a:t>
            </a:r>
            <a:r>
              <a:rPr lang="pt-BR" sz="2000" i="1" dirty="0" smtClean="0"/>
              <a:t>S</a:t>
            </a:r>
            <a:r>
              <a:rPr lang="pt-BR" sz="2000" i="1" baseline="-25000" dirty="0" smtClean="0"/>
              <a:t>j</a:t>
            </a:r>
            <a:r>
              <a:rPr lang="pt-BR" sz="2000" baseline="-25000" dirty="0" smtClean="0"/>
              <a:t>,</a:t>
            </a:r>
            <a:r>
              <a:rPr lang="pt-BR" sz="2000" i="1" baseline="-25000" dirty="0" smtClean="0"/>
              <a:t>r</a:t>
            </a:r>
            <a:r>
              <a:rPr lang="pt-BR" sz="2000" baseline="-25000" dirty="0" smtClean="0"/>
              <a:t>,</a:t>
            </a:r>
            <a:r>
              <a:rPr lang="pt-BR" sz="2000" i="1" baseline="-25000" dirty="0" smtClean="0"/>
              <a:t>k</a:t>
            </a:r>
            <a:r>
              <a:rPr lang="pt-BR" sz="2000" baseline="-25000" dirty="0" smtClean="0"/>
              <a:t>+I</a:t>
            </a:r>
            <a:r>
              <a:rPr lang="pt-BR" sz="2000" dirty="0" smtClean="0"/>
              <a:t> </a:t>
            </a:r>
            <a:r>
              <a:rPr lang="pt-BR" sz="2000" dirty="0" smtClean="0">
                <a:sym typeface="Symbol"/>
              </a:rPr>
              <a:t> </a:t>
            </a:r>
            <a:r>
              <a:rPr lang="pt-BR" sz="2000" i="1" dirty="0" smtClean="0"/>
              <a:t>P</a:t>
            </a:r>
            <a:r>
              <a:rPr lang="pt-BR" sz="2000" i="1" baseline="-25000" dirty="0" smtClean="0"/>
              <a:t>j</a:t>
            </a:r>
            <a:r>
              <a:rPr lang="pt-BR" sz="2000" baseline="-25000" dirty="0" smtClean="0"/>
              <a:t>,</a:t>
            </a:r>
            <a:r>
              <a:rPr lang="pt-BR" sz="2000" i="1" baseline="-25000" dirty="0" smtClean="0"/>
              <a:t>k  </a:t>
            </a:r>
            <a:r>
              <a:rPr lang="pt-BR" sz="2000" dirty="0" smtClean="0">
                <a:sym typeface="Symbol"/>
              </a:rPr>
              <a:t> (</a:t>
            </a:r>
            <a:r>
              <a:rPr lang="pt-BR" sz="2000" i="1" dirty="0" smtClean="0"/>
              <a:t>S</a:t>
            </a:r>
            <a:r>
              <a:rPr lang="pt-BR" sz="2000" i="1" baseline="-25000" dirty="0" smtClean="0"/>
              <a:t>j</a:t>
            </a:r>
            <a:r>
              <a:rPr lang="pt-BR" sz="2000" baseline="-25000" dirty="0" smtClean="0"/>
              <a:t>,</a:t>
            </a:r>
            <a:r>
              <a:rPr lang="pt-BR" sz="2000" i="1" baseline="-25000" dirty="0" smtClean="0"/>
              <a:t>r</a:t>
            </a:r>
            <a:r>
              <a:rPr lang="pt-BR" sz="2000" baseline="-25000" dirty="0" smtClean="0"/>
              <a:t>,</a:t>
            </a:r>
            <a:r>
              <a:rPr lang="pt-BR" sz="2000" i="1" baseline="-25000" dirty="0" smtClean="0"/>
              <a:t>k</a:t>
            </a:r>
            <a:r>
              <a:rPr lang="pt-BR" sz="2000" dirty="0" smtClean="0"/>
              <a:t> </a:t>
            </a:r>
            <a:r>
              <a:rPr lang="pt-BR" sz="2000" dirty="0" smtClean="0">
                <a:sym typeface="Symbol"/>
              </a:rPr>
              <a:t></a:t>
            </a:r>
            <a:r>
              <a:rPr lang="pt-BR" sz="2000" dirty="0" smtClean="0"/>
              <a:t> </a:t>
            </a:r>
            <a:r>
              <a:rPr lang="pt-BR" sz="2000" i="1" dirty="0" smtClean="0"/>
              <a:t>S</a:t>
            </a:r>
            <a:r>
              <a:rPr lang="pt-BR" sz="2000" i="1" baseline="-25000" dirty="0" smtClean="0"/>
              <a:t>j</a:t>
            </a:r>
            <a:r>
              <a:rPr lang="pt-BR" sz="2000" baseline="-25000" dirty="0" smtClean="0"/>
              <a:t>,</a:t>
            </a:r>
            <a:r>
              <a:rPr lang="pt-BR" sz="2000" i="1" baseline="-25000" dirty="0" smtClean="0"/>
              <a:t>r</a:t>
            </a:r>
            <a:r>
              <a:rPr lang="pt-BR" sz="2000" baseline="-25000" dirty="0" smtClean="0"/>
              <a:t>,</a:t>
            </a:r>
            <a:r>
              <a:rPr lang="pt-BR" sz="2000" i="1" baseline="-25000" dirty="0" smtClean="0"/>
              <a:t>k</a:t>
            </a:r>
            <a:r>
              <a:rPr lang="pt-BR" sz="2000" baseline="-25000" dirty="0" smtClean="0"/>
              <a:t>+I</a:t>
            </a:r>
            <a:r>
              <a:rPr lang="pt-BR" sz="2000" dirty="0" smtClean="0"/>
              <a:t>)</a:t>
            </a:r>
            <a:endParaRPr lang="en-US" sz="2000" dirty="0" smtClean="0"/>
          </a:p>
          <a:p>
            <a:pPr marL="0" indent="0">
              <a:spcBef>
                <a:spcPct val="75000"/>
              </a:spcBef>
              <a:buNone/>
              <a:tabLst>
                <a:tab pos="738188" algn="l"/>
              </a:tabLst>
              <a:defRPr/>
            </a:pPr>
            <a:r>
              <a:rPr lang="en-US" sz="2000" dirty="0" smtClean="0">
                <a:sym typeface="Symbol"/>
              </a:rPr>
              <a:t>	Now assume that for a given time </a:t>
            </a:r>
            <a:r>
              <a:rPr lang="en-US" sz="2000" i="1" dirty="0" smtClean="0">
                <a:sym typeface="Symbol"/>
              </a:rPr>
              <a:t>k</a:t>
            </a:r>
            <a:r>
              <a:rPr lang="en-US" sz="2000" dirty="0" smtClean="0">
                <a:sym typeface="Symbol"/>
              </a:rPr>
              <a:t>, the TM is in state </a:t>
            </a:r>
            <a:r>
              <a:rPr lang="en-US" sz="2000" i="1" dirty="0" smtClean="0">
                <a:sym typeface="Symbol"/>
              </a:rPr>
              <a:t>q</a:t>
            </a:r>
            <a:r>
              <a:rPr lang="en-US" sz="2000" i="1" baseline="-25000" dirty="0" smtClean="0">
                <a:sym typeface="Symbol"/>
              </a:rPr>
              <a:t>i</a:t>
            </a:r>
            <a:r>
              <a:rPr lang="en-US" sz="2000" dirty="0" smtClean="0">
                <a:sym typeface="Symbol"/>
              </a:rPr>
              <a:t> scanning 	symbol </a:t>
            </a:r>
            <a:r>
              <a:rPr lang="en-US" sz="2000" i="1" dirty="0" smtClean="0">
                <a:sym typeface="Symbol"/>
              </a:rPr>
              <a:t>a</a:t>
            </a:r>
            <a:r>
              <a:rPr lang="en-US" sz="2000" dirty="0" smtClean="0">
                <a:sym typeface="Symbol"/>
              </a:rPr>
              <a:t>, in position </a:t>
            </a:r>
            <a:r>
              <a:rPr lang="en-US" sz="2000" i="1" dirty="0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. These features of a configuration  are 	designated by the assignment of 1 to the Boolean variables </a:t>
            </a:r>
            <a:r>
              <a:rPr lang="en-US" sz="2000" i="1" dirty="0" smtClean="0">
                <a:sym typeface="Symbol"/>
              </a:rPr>
              <a:t>Q</a:t>
            </a:r>
            <a:r>
              <a:rPr lang="en-US" sz="2000" i="1" baseline="-25000" dirty="0" smtClean="0">
                <a:sym typeface="Symbol"/>
              </a:rPr>
              <a:t>i</a:t>
            </a:r>
            <a:r>
              <a:rPr lang="en-US" sz="2000" baseline="-25000" dirty="0" smtClean="0">
                <a:sym typeface="Symbol"/>
              </a:rPr>
              <a:t>,</a:t>
            </a:r>
            <a:r>
              <a:rPr lang="en-US" sz="2000" i="1" baseline="-25000" dirty="0" smtClean="0">
                <a:sym typeface="Symbol"/>
              </a:rPr>
              <a:t>k</a:t>
            </a:r>
            <a:r>
              <a:rPr lang="en-US" sz="2000" dirty="0" smtClean="0">
                <a:sym typeface="Symbol"/>
              </a:rPr>
              <a:t>, 	</a:t>
            </a:r>
            <a:r>
              <a:rPr lang="en-US" sz="2000" i="1" dirty="0" smtClean="0">
                <a:sym typeface="Symbol"/>
              </a:rPr>
              <a:t>P</a:t>
            </a:r>
            <a:r>
              <a:rPr lang="en-US" sz="2000" i="1" baseline="-25000" dirty="0" smtClean="0">
                <a:sym typeface="Symbol"/>
              </a:rPr>
              <a:t>j</a:t>
            </a:r>
            <a:r>
              <a:rPr lang="en-US" sz="2000" baseline="-25000" dirty="0" smtClean="0">
                <a:sym typeface="Symbol"/>
              </a:rPr>
              <a:t>,</a:t>
            </a:r>
            <a:r>
              <a:rPr lang="en-US" sz="2000" i="1" baseline="-25000" dirty="0" smtClean="0">
                <a:sym typeface="Symbol"/>
              </a:rPr>
              <a:t>k</a:t>
            </a:r>
            <a:r>
              <a:rPr lang="en-US" sz="2000" dirty="0" smtClean="0">
                <a:sym typeface="Symbol"/>
              </a:rPr>
              <a:t>, and </a:t>
            </a:r>
            <a:r>
              <a:rPr lang="en-US" sz="2000" i="1" dirty="0" smtClean="0">
                <a:sym typeface="Symbol"/>
              </a:rPr>
              <a:t>S</a:t>
            </a:r>
            <a:r>
              <a:rPr lang="en-US" sz="2000" i="1" baseline="-25000" dirty="0" smtClean="0">
                <a:sym typeface="Symbol"/>
              </a:rPr>
              <a:t>j</a:t>
            </a:r>
            <a:r>
              <a:rPr lang="en-US" sz="2000" baseline="-25000" dirty="0" smtClean="0">
                <a:sym typeface="Symbol"/>
              </a:rPr>
              <a:t>,</a:t>
            </a:r>
            <a:r>
              <a:rPr lang="en-US" sz="2000" i="1" baseline="-25000" dirty="0" smtClean="0">
                <a:sym typeface="Symbol"/>
              </a:rPr>
              <a:t>r</a:t>
            </a:r>
            <a:r>
              <a:rPr lang="en-US" sz="2000" baseline="-25000" dirty="0" smtClean="0">
                <a:sym typeface="Symbol"/>
              </a:rPr>
              <a:t>,</a:t>
            </a:r>
            <a:r>
              <a:rPr lang="en-US" sz="2000" i="1" baseline="-25000" dirty="0" smtClean="0">
                <a:sym typeface="Symbol"/>
              </a:rPr>
              <a:t>k</a:t>
            </a:r>
            <a:r>
              <a:rPr lang="en-US" sz="2000" dirty="0" smtClean="0">
                <a:sym typeface="Symbol"/>
              </a:rPr>
              <a:t>. The clause</a:t>
            </a:r>
          </a:p>
          <a:p>
            <a:pPr marL="0" indent="0">
              <a:spcBef>
                <a:spcPct val="750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    a) </a:t>
            </a:r>
            <a:r>
              <a:rPr lang="pt-BR" sz="2000" dirty="0" smtClean="0">
                <a:sym typeface="Symbol"/>
              </a:rPr>
              <a:t></a:t>
            </a:r>
            <a:r>
              <a:rPr lang="en-US" sz="2000" i="1" dirty="0" smtClean="0">
                <a:sym typeface="Symbol"/>
              </a:rPr>
              <a:t>Q</a:t>
            </a:r>
            <a:r>
              <a:rPr lang="en-US" sz="2000" i="1" baseline="-25000" dirty="0" smtClean="0">
                <a:sym typeface="Symbol"/>
              </a:rPr>
              <a:t>i</a:t>
            </a:r>
            <a:r>
              <a:rPr lang="en-US" sz="2000" baseline="-25000" dirty="0" smtClean="0">
                <a:sym typeface="Symbol"/>
              </a:rPr>
              <a:t>,</a:t>
            </a:r>
            <a:r>
              <a:rPr lang="en-US" sz="2000" i="1" baseline="-25000" dirty="0" smtClean="0">
                <a:sym typeface="Symbol"/>
              </a:rPr>
              <a:t>k</a:t>
            </a:r>
            <a:r>
              <a:rPr lang="en-US" sz="2000" dirty="0" smtClean="0">
                <a:sym typeface="Symbol"/>
              </a:rPr>
              <a:t> </a:t>
            </a:r>
            <a:r>
              <a:rPr lang="pt-BR" sz="2000" dirty="0">
                <a:sym typeface="Symbol"/>
              </a:rPr>
              <a:t> </a:t>
            </a:r>
            <a:r>
              <a:rPr lang="pt-BR" sz="2000" dirty="0" smtClean="0">
                <a:sym typeface="Symbol"/>
              </a:rPr>
              <a:t></a:t>
            </a:r>
            <a:r>
              <a:rPr lang="en-US" sz="2000" i="1" dirty="0" smtClean="0">
                <a:sym typeface="Symbol"/>
              </a:rPr>
              <a:t>P</a:t>
            </a:r>
            <a:r>
              <a:rPr lang="en-US" sz="2000" i="1" baseline="-25000" dirty="0" smtClean="0">
                <a:sym typeface="Symbol"/>
              </a:rPr>
              <a:t>j</a:t>
            </a:r>
            <a:r>
              <a:rPr lang="en-US" sz="2000" baseline="-25000" dirty="0" smtClean="0">
                <a:sym typeface="Symbol"/>
              </a:rPr>
              <a:t>,</a:t>
            </a:r>
            <a:r>
              <a:rPr lang="en-US" sz="2000" i="1" baseline="-25000" dirty="0" smtClean="0">
                <a:sym typeface="Symbol"/>
              </a:rPr>
              <a:t>k</a:t>
            </a:r>
            <a:r>
              <a:rPr lang="en-US" sz="2000" dirty="0" smtClean="0">
                <a:sym typeface="Symbol"/>
              </a:rPr>
              <a:t> </a:t>
            </a:r>
            <a:r>
              <a:rPr lang="pt-BR" sz="2000" dirty="0">
                <a:sym typeface="Symbol"/>
              </a:rPr>
              <a:t></a:t>
            </a:r>
            <a:r>
              <a:rPr lang="en-US" sz="2000" dirty="0" smtClean="0">
                <a:sym typeface="Symbol"/>
              </a:rPr>
              <a:t> </a:t>
            </a:r>
            <a:r>
              <a:rPr lang="pt-BR" sz="2000" dirty="0" smtClean="0">
                <a:sym typeface="Symbol"/>
              </a:rPr>
              <a:t></a:t>
            </a:r>
            <a:r>
              <a:rPr lang="en-US" sz="2000" i="1" dirty="0" smtClean="0">
                <a:sym typeface="Symbol"/>
              </a:rPr>
              <a:t>S</a:t>
            </a:r>
            <a:r>
              <a:rPr lang="en-US" sz="2000" i="1" baseline="-25000" dirty="0" smtClean="0">
                <a:sym typeface="Symbol"/>
              </a:rPr>
              <a:t>j</a:t>
            </a:r>
            <a:r>
              <a:rPr lang="en-US" sz="2000" baseline="-25000" dirty="0" smtClean="0">
                <a:sym typeface="Symbol"/>
              </a:rPr>
              <a:t>,</a:t>
            </a:r>
            <a:r>
              <a:rPr lang="en-US" sz="2000" i="1" baseline="-25000" dirty="0" smtClean="0">
                <a:sym typeface="Symbol"/>
              </a:rPr>
              <a:t>r</a:t>
            </a:r>
            <a:r>
              <a:rPr lang="en-US" sz="2000" baseline="-25000" dirty="0" smtClean="0">
                <a:sym typeface="Symbol"/>
              </a:rPr>
              <a:t>,</a:t>
            </a:r>
            <a:r>
              <a:rPr lang="en-US" sz="2000" i="1" baseline="-25000" dirty="0" smtClean="0">
                <a:sym typeface="Symbol"/>
              </a:rPr>
              <a:t>k </a:t>
            </a:r>
            <a:r>
              <a:rPr lang="pt-BR" sz="2000" dirty="0">
                <a:sym typeface="Symbol"/>
              </a:rPr>
              <a:t>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Q</a:t>
            </a:r>
            <a:r>
              <a:rPr lang="en-US" sz="2000" i="1" baseline="-25000" dirty="0" smtClean="0">
                <a:sym typeface="Symbol"/>
              </a:rPr>
              <a:t>i</a:t>
            </a:r>
            <a:r>
              <a:rPr lang="en-US" sz="2000" baseline="-25000" dirty="0" smtClean="0">
                <a:sym typeface="Symbol"/>
              </a:rPr>
              <a:t>’,</a:t>
            </a:r>
            <a:r>
              <a:rPr lang="en-US" sz="2000" i="1" baseline="-25000" dirty="0" smtClean="0">
                <a:sym typeface="Symbol"/>
              </a:rPr>
              <a:t>k</a:t>
            </a:r>
            <a:r>
              <a:rPr lang="en-US" sz="2000" baseline="-25000" dirty="0" smtClean="0">
                <a:sym typeface="Symbol"/>
              </a:rPr>
              <a:t>+1</a:t>
            </a:r>
            <a:r>
              <a:rPr lang="en-US" sz="2000" dirty="0">
                <a:sym typeface="Symbol"/>
              </a:rPr>
              <a:t> is satisfied only when Q</a:t>
            </a:r>
            <a:r>
              <a:rPr lang="en-US" sz="2000" i="1" baseline="-25000" dirty="0">
                <a:sym typeface="Symbol"/>
              </a:rPr>
              <a:t>i</a:t>
            </a:r>
            <a:r>
              <a:rPr lang="en-US" sz="2000" baseline="-25000" dirty="0">
                <a:sym typeface="Symbol"/>
              </a:rPr>
              <a:t>’,</a:t>
            </a:r>
            <a:r>
              <a:rPr lang="en-US" sz="2000" i="1" baseline="-25000" dirty="0">
                <a:sym typeface="Symbol"/>
              </a:rPr>
              <a:t>k</a:t>
            </a:r>
            <a:r>
              <a:rPr lang="en-US" sz="2000" baseline="-25000" dirty="0">
                <a:sym typeface="Symbol"/>
              </a:rPr>
              <a:t>+1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is true, 	    which signifies that </a:t>
            </a:r>
            <a:r>
              <a:rPr lang="en-US" sz="2000" dirty="0">
                <a:sym typeface="Symbol"/>
              </a:rPr>
              <a:t>M has </a:t>
            </a:r>
            <a:r>
              <a:rPr lang="en-US" sz="2000" dirty="0" smtClean="0">
                <a:sym typeface="Symbol"/>
              </a:rPr>
              <a:t>entered state </a:t>
            </a:r>
            <a:r>
              <a:rPr lang="en-US" sz="2000" i="1" dirty="0" smtClean="0">
                <a:sym typeface="Symbol"/>
              </a:rPr>
              <a:t>q</a:t>
            </a:r>
            <a:r>
              <a:rPr lang="en-US" sz="2000" i="1" baseline="-25000" dirty="0" smtClean="0">
                <a:sym typeface="Symbol"/>
              </a:rPr>
              <a:t>i</a:t>
            </a:r>
            <a:r>
              <a:rPr lang="en-US" sz="2000" baseline="-25000" dirty="0" smtClean="0">
                <a:sym typeface="Symbol"/>
              </a:rPr>
              <a:t>’</a:t>
            </a:r>
            <a:r>
              <a:rPr lang="en-US" sz="2000" dirty="0" smtClean="0">
                <a:sym typeface="Symbol"/>
              </a:rPr>
              <a:t>, </a:t>
            </a:r>
            <a:r>
              <a:rPr lang="en-US" sz="2000" dirty="0">
                <a:sym typeface="Symbol"/>
              </a:rPr>
              <a:t>at time </a:t>
            </a:r>
            <a:r>
              <a:rPr lang="en-US" sz="2000" i="1" dirty="0" smtClean="0">
                <a:sym typeface="Symbol"/>
              </a:rPr>
              <a:t>k</a:t>
            </a:r>
            <a:r>
              <a:rPr lang="en-US" sz="2000" dirty="0" smtClean="0">
                <a:sym typeface="Symbol"/>
              </a:rPr>
              <a:t>+1</a:t>
            </a:r>
            <a:r>
              <a:rPr lang="en-US" sz="2000" dirty="0">
                <a:sym typeface="Symbol"/>
              </a:rPr>
              <a:t>. T</a:t>
            </a:r>
            <a:r>
              <a:rPr lang="en-US" sz="2000" dirty="0" smtClean="0">
                <a:sym typeface="Symbol"/>
              </a:rPr>
              <a:t>he 	    symbol </a:t>
            </a:r>
            <a:r>
              <a:rPr lang="en-US" sz="2000" dirty="0">
                <a:sym typeface="Symbol"/>
              </a:rPr>
              <a:t>in position </a:t>
            </a:r>
            <a:r>
              <a:rPr lang="en-US" sz="2000" i="1" dirty="0">
                <a:sym typeface="Symbol"/>
              </a:rPr>
              <a:t>j</a:t>
            </a:r>
            <a:r>
              <a:rPr lang="en-US" sz="2000" dirty="0">
                <a:sym typeface="Symbol"/>
              </a:rPr>
              <a:t> at time </a:t>
            </a:r>
            <a:r>
              <a:rPr lang="en-US" sz="2000" i="1" dirty="0" smtClean="0">
                <a:sym typeface="Symbol"/>
              </a:rPr>
              <a:t>k</a:t>
            </a:r>
            <a:r>
              <a:rPr lang="en-US" sz="2000" dirty="0" smtClean="0">
                <a:sym typeface="Symbol"/>
              </a:rPr>
              <a:t>+1 </a:t>
            </a:r>
            <a:r>
              <a:rPr lang="en-US" sz="2000" dirty="0">
                <a:sym typeface="Symbol"/>
              </a:rPr>
              <a:t>and the tape head position are 	</a:t>
            </a:r>
            <a:r>
              <a:rPr lang="en-US" sz="2000" dirty="0" smtClean="0">
                <a:sym typeface="Symbol"/>
              </a:rPr>
              <a:t>    specified </a:t>
            </a:r>
            <a:r>
              <a:rPr lang="en-US" sz="2000" dirty="0">
                <a:sym typeface="Symbol"/>
              </a:rPr>
              <a:t>by the </a:t>
            </a:r>
            <a:r>
              <a:rPr lang="en-US" sz="2000" dirty="0" smtClean="0">
                <a:sym typeface="Symbol"/>
              </a:rPr>
              <a:t>clauses</a:t>
            </a:r>
          </a:p>
          <a:p>
            <a:pPr marL="0" indent="0">
              <a:spcBef>
                <a:spcPct val="750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    b) </a:t>
            </a:r>
            <a:r>
              <a:rPr lang="pt-BR" sz="2000" dirty="0">
                <a:sym typeface="Symbol"/>
              </a:rPr>
              <a:t></a:t>
            </a:r>
            <a:r>
              <a:rPr lang="en-US" sz="2000" i="1" dirty="0">
                <a:sym typeface="Symbol"/>
              </a:rPr>
              <a:t>Q</a:t>
            </a:r>
            <a:r>
              <a:rPr lang="en-US" sz="2000" i="1" baseline="-25000" dirty="0">
                <a:sym typeface="Symbol"/>
              </a:rPr>
              <a:t>i</a:t>
            </a:r>
            <a:r>
              <a:rPr lang="en-US" sz="2000" baseline="-25000" dirty="0">
                <a:sym typeface="Symbol"/>
              </a:rPr>
              <a:t>,</a:t>
            </a:r>
            <a:r>
              <a:rPr lang="en-US" sz="2000" i="1" baseline="-25000" dirty="0">
                <a:sym typeface="Symbol"/>
              </a:rPr>
              <a:t>k</a:t>
            </a:r>
            <a:r>
              <a:rPr lang="en-US" sz="2000" dirty="0">
                <a:sym typeface="Symbol"/>
              </a:rPr>
              <a:t> </a:t>
            </a:r>
            <a:r>
              <a:rPr lang="pt-BR" sz="2000" dirty="0">
                <a:sym typeface="Symbol"/>
              </a:rPr>
              <a:t> </a:t>
            </a:r>
            <a:r>
              <a:rPr lang="en-US" sz="2000" i="1" dirty="0">
                <a:sym typeface="Symbol"/>
              </a:rPr>
              <a:t>P</a:t>
            </a:r>
            <a:r>
              <a:rPr lang="en-US" sz="2000" i="1" baseline="-25000" dirty="0">
                <a:sym typeface="Symbol"/>
              </a:rPr>
              <a:t>j</a:t>
            </a:r>
            <a:r>
              <a:rPr lang="en-US" sz="2000" baseline="-25000" dirty="0">
                <a:sym typeface="Symbol"/>
              </a:rPr>
              <a:t>,</a:t>
            </a:r>
            <a:r>
              <a:rPr lang="en-US" sz="2000" i="1" baseline="-25000" dirty="0">
                <a:sym typeface="Symbol"/>
              </a:rPr>
              <a:t>k</a:t>
            </a:r>
            <a:r>
              <a:rPr lang="en-US" sz="2000" dirty="0">
                <a:sym typeface="Symbol"/>
              </a:rPr>
              <a:t> </a:t>
            </a:r>
            <a:r>
              <a:rPr lang="pt-BR" sz="2000" dirty="0">
                <a:sym typeface="Symbol"/>
              </a:rPr>
              <a:t></a:t>
            </a:r>
            <a:r>
              <a:rPr lang="en-US" sz="2000" dirty="0">
                <a:sym typeface="Symbol"/>
              </a:rPr>
              <a:t> </a:t>
            </a:r>
            <a:r>
              <a:rPr lang="pt-BR" sz="2000" dirty="0">
                <a:sym typeface="Symbol"/>
              </a:rPr>
              <a:t></a:t>
            </a:r>
            <a:r>
              <a:rPr lang="en-US" sz="2000" i="1" dirty="0">
                <a:sym typeface="Symbol"/>
              </a:rPr>
              <a:t>S</a:t>
            </a:r>
            <a:r>
              <a:rPr lang="en-US" sz="2000" i="1" baseline="-25000" dirty="0">
                <a:sym typeface="Symbol"/>
              </a:rPr>
              <a:t>j</a:t>
            </a:r>
            <a:r>
              <a:rPr lang="en-US" sz="2000" baseline="-25000" dirty="0">
                <a:sym typeface="Symbol"/>
              </a:rPr>
              <a:t>,</a:t>
            </a:r>
            <a:r>
              <a:rPr lang="en-US" sz="2000" i="1" baseline="-25000" dirty="0">
                <a:sym typeface="Symbol"/>
              </a:rPr>
              <a:t>r</a:t>
            </a:r>
            <a:r>
              <a:rPr lang="en-US" sz="2000" baseline="-25000" dirty="0">
                <a:sym typeface="Symbol"/>
              </a:rPr>
              <a:t>,</a:t>
            </a:r>
            <a:r>
              <a:rPr lang="en-US" sz="2000" i="1" baseline="-25000" dirty="0">
                <a:sym typeface="Symbol"/>
              </a:rPr>
              <a:t>k </a:t>
            </a:r>
            <a:r>
              <a:rPr lang="pt-BR" sz="2000" dirty="0">
                <a:sym typeface="Symbol"/>
              </a:rPr>
              <a:t></a:t>
            </a:r>
            <a:r>
              <a:rPr lang="en-US" sz="2000" dirty="0">
                <a:sym typeface="Symbol"/>
              </a:rPr>
              <a:t> </a:t>
            </a:r>
            <a:r>
              <a:rPr lang="en-US" sz="2000" i="1" dirty="0" smtClean="0">
                <a:sym typeface="Symbol"/>
              </a:rPr>
              <a:t>S</a:t>
            </a:r>
            <a:r>
              <a:rPr lang="en-US" sz="2000" i="1" baseline="-25000" dirty="0" smtClean="0">
                <a:sym typeface="Symbol"/>
              </a:rPr>
              <a:t>j</a:t>
            </a:r>
            <a:r>
              <a:rPr lang="en-US" sz="2000" baseline="-25000" dirty="0" smtClean="0">
                <a:sym typeface="Symbol"/>
              </a:rPr>
              <a:t>,</a:t>
            </a:r>
            <a:r>
              <a:rPr lang="en-US" sz="2000" i="1" baseline="-25000" dirty="0" smtClean="0">
                <a:sym typeface="Symbol"/>
              </a:rPr>
              <a:t>r</a:t>
            </a:r>
            <a:r>
              <a:rPr lang="en-US" sz="2000" baseline="-25000" dirty="0" smtClean="0">
                <a:sym typeface="Symbol"/>
              </a:rPr>
              <a:t>’,</a:t>
            </a:r>
            <a:r>
              <a:rPr lang="en-US" sz="2000" i="1" baseline="-25000" dirty="0" smtClean="0">
                <a:sym typeface="Symbol"/>
              </a:rPr>
              <a:t>k</a:t>
            </a:r>
            <a:r>
              <a:rPr lang="en-US" sz="2000" baseline="-25000" dirty="0" smtClean="0">
                <a:sym typeface="Symbol"/>
              </a:rPr>
              <a:t>+1</a:t>
            </a:r>
            <a:r>
              <a:rPr lang="en-US" sz="2000" dirty="0" smtClean="0">
                <a:sym typeface="Symbol"/>
              </a:rPr>
              <a:t>, and</a:t>
            </a:r>
          </a:p>
          <a:p>
            <a:pPr marL="0" indent="0">
              <a:spcBef>
                <a:spcPct val="750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    c) </a:t>
            </a:r>
            <a:r>
              <a:rPr lang="pt-BR" sz="2000" dirty="0">
                <a:sym typeface="Symbol"/>
              </a:rPr>
              <a:t></a:t>
            </a:r>
            <a:r>
              <a:rPr lang="en-US" sz="2000" i="1" dirty="0">
                <a:sym typeface="Symbol"/>
              </a:rPr>
              <a:t>Q</a:t>
            </a:r>
            <a:r>
              <a:rPr lang="en-US" sz="2000" i="1" baseline="-25000" dirty="0">
                <a:sym typeface="Symbol"/>
              </a:rPr>
              <a:t>i</a:t>
            </a:r>
            <a:r>
              <a:rPr lang="en-US" sz="2000" baseline="-25000" dirty="0">
                <a:sym typeface="Symbol"/>
              </a:rPr>
              <a:t>,</a:t>
            </a:r>
            <a:r>
              <a:rPr lang="en-US" sz="2000" i="1" baseline="-25000" dirty="0">
                <a:sym typeface="Symbol"/>
              </a:rPr>
              <a:t>k</a:t>
            </a:r>
            <a:r>
              <a:rPr lang="en-US" sz="2000" dirty="0">
                <a:sym typeface="Symbol"/>
              </a:rPr>
              <a:t> </a:t>
            </a:r>
            <a:r>
              <a:rPr lang="pt-BR" sz="2000" dirty="0">
                <a:sym typeface="Symbol"/>
              </a:rPr>
              <a:t> </a:t>
            </a:r>
            <a:r>
              <a:rPr lang="en-US" sz="2000" i="1" dirty="0">
                <a:sym typeface="Symbol"/>
              </a:rPr>
              <a:t>P</a:t>
            </a:r>
            <a:r>
              <a:rPr lang="en-US" sz="2000" i="1" baseline="-25000" dirty="0">
                <a:sym typeface="Symbol"/>
              </a:rPr>
              <a:t>j</a:t>
            </a:r>
            <a:r>
              <a:rPr lang="en-US" sz="2000" baseline="-25000" dirty="0">
                <a:sym typeface="Symbol"/>
              </a:rPr>
              <a:t>,</a:t>
            </a:r>
            <a:r>
              <a:rPr lang="en-US" sz="2000" i="1" baseline="-25000" dirty="0">
                <a:sym typeface="Symbol"/>
              </a:rPr>
              <a:t>k</a:t>
            </a:r>
            <a:r>
              <a:rPr lang="en-US" sz="2000" dirty="0">
                <a:sym typeface="Symbol"/>
              </a:rPr>
              <a:t> </a:t>
            </a:r>
            <a:r>
              <a:rPr lang="pt-BR" sz="2000" dirty="0">
                <a:sym typeface="Symbol"/>
              </a:rPr>
              <a:t></a:t>
            </a:r>
            <a:r>
              <a:rPr lang="en-US" sz="2000" dirty="0">
                <a:sym typeface="Symbol"/>
              </a:rPr>
              <a:t> </a:t>
            </a:r>
            <a:r>
              <a:rPr lang="pt-BR" sz="2000" dirty="0">
                <a:sym typeface="Symbol"/>
              </a:rPr>
              <a:t></a:t>
            </a:r>
            <a:r>
              <a:rPr lang="en-US" sz="2000" i="1" dirty="0">
                <a:sym typeface="Symbol"/>
              </a:rPr>
              <a:t>S</a:t>
            </a:r>
            <a:r>
              <a:rPr lang="en-US" sz="2000" i="1" baseline="-25000" dirty="0">
                <a:sym typeface="Symbol"/>
              </a:rPr>
              <a:t>j</a:t>
            </a:r>
            <a:r>
              <a:rPr lang="en-US" sz="2000" baseline="-25000" dirty="0">
                <a:sym typeface="Symbol"/>
              </a:rPr>
              <a:t>,</a:t>
            </a:r>
            <a:r>
              <a:rPr lang="en-US" sz="2000" i="1" baseline="-25000" dirty="0">
                <a:sym typeface="Symbol"/>
              </a:rPr>
              <a:t>r</a:t>
            </a:r>
            <a:r>
              <a:rPr lang="en-US" sz="2000" baseline="-25000" dirty="0">
                <a:sym typeface="Symbol"/>
              </a:rPr>
              <a:t>,</a:t>
            </a:r>
            <a:r>
              <a:rPr lang="en-US" sz="2000" i="1" baseline="-25000" dirty="0">
                <a:sym typeface="Symbol"/>
              </a:rPr>
              <a:t>k </a:t>
            </a:r>
            <a:r>
              <a:rPr lang="pt-BR" sz="2000" dirty="0">
                <a:sym typeface="Symbol"/>
              </a:rPr>
              <a:t></a:t>
            </a:r>
            <a:r>
              <a:rPr lang="en-US" sz="2000" dirty="0">
                <a:sym typeface="Symbol"/>
              </a:rPr>
              <a:t> </a:t>
            </a:r>
            <a:r>
              <a:rPr lang="en-US" sz="2000" i="1" dirty="0" smtClean="0">
                <a:sym typeface="Symbol"/>
              </a:rPr>
              <a:t>P</a:t>
            </a:r>
            <a:r>
              <a:rPr lang="en-US" sz="2000" i="1" baseline="-25000" dirty="0" smtClean="0">
                <a:sym typeface="Symbol"/>
              </a:rPr>
              <a:t>j</a:t>
            </a:r>
            <a:r>
              <a:rPr lang="en-US" sz="2000" baseline="-25000" dirty="0" smtClean="0">
                <a:sym typeface="Symbol"/>
              </a:rPr>
              <a:t>+</a:t>
            </a:r>
            <a:r>
              <a:rPr lang="en-US" sz="2000" i="1" baseline="-25000" dirty="0" smtClean="0">
                <a:sym typeface="Symbol"/>
              </a:rPr>
              <a:t>n</a:t>
            </a:r>
            <a:r>
              <a:rPr lang="en-US" sz="2000" baseline="-25000" dirty="0" smtClean="0">
                <a:sym typeface="Symbol"/>
              </a:rPr>
              <a:t>(</a:t>
            </a:r>
            <a:r>
              <a:rPr lang="en-US" sz="2000" i="1" baseline="-25000" dirty="0" smtClean="0">
                <a:sym typeface="Symbol"/>
              </a:rPr>
              <a:t>d</a:t>
            </a:r>
            <a:r>
              <a:rPr lang="en-US" sz="2000" baseline="-25000" dirty="0" smtClean="0">
                <a:sym typeface="Symbol"/>
              </a:rPr>
              <a:t>),</a:t>
            </a:r>
            <a:r>
              <a:rPr lang="en-US" sz="2000" i="1" baseline="-25000" dirty="0" smtClean="0">
                <a:sym typeface="Symbol"/>
              </a:rPr>
              <a:t>k</a:t>
            </a:r>
            <a:r>
              <a:rPr lang="en-US" sz="2000" baseline="-25000" dirty="0" smtClean="0">
                <a:sym typeface="Symbol"/>
              </a:rPr>
              <a:t>+1</a:t>
            </a:r>
            <a:r>
              <a:rPr lang="en-US" sz="2000" dirty="0" smtClean="0">
                <a:sym typeface="Symbol"/>
              </a:rPr>
              <a:t>,</a:t>
            </a:r>
            <a:r>
              <a:rPr lang="en-US" sz="2000" baseline="-25000" dirty="0" smtClean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where </a:t>
            </a:r>
            <a:r>
              <a:rPr lang="en-US" sz="2000" i="1" dirty="0" smtClean="0">
                <a:sym typeface="Symbol"/>
              </a:rPr>
              <a:t>n</a:t>
            </a:r>
            <a:r>
              <a:rPr lang="en-US" sz="2000" dirty="0" smtClean="0">
                <a:sym typeface="Symbol"/>
              </a:rPr>
              <a:t>(</a:t>
            </a:r>
            <a:r>
              <a:rPr lang="en-US" sz="2000" i="1" dirty="0" smtClean="0">
                <a:sym typeface="Symbol"/>
              </a:rPr>
              <a:t>L</a:t>
            </a:r>
            <a:r>
              <a:rPr lang="en-US" sz="2000" dirty="0" smtClean="0">
                <a:sym typeface="Symbol"/>
              </a:rPr>
              <a:t>) = -1 and </a:t>
            </a:r>
            <a:r>
              <a:rPr lang="en-US" sz="2000" i="1" dirty="0" smtClean="0">
                <a:sym typeface="Symbol"/>
              </a:rPr>
              <a:t>n</a:t>
            </a:r>
            <a:r>
              <a:rPr lang="en-US" sz="2000" dirty="0" smtClean="0">
                <a:sym typeface="Symbol"/>
              </a:rPr>
              <a:t>(</a:t>
            </a:r>
            <a:r>
              <a:rPr lang="en-US" sz="2000" i="1" dirty="0" smtClean="0">
                <a:sym typeface="Symbol"/>
              </a:rPr>
              <a:t>R</a:t>
            </a:r>
            <a:r>
              <a:rPr lang="en-US" sz="2000" dirty="0" smtClean="0">
                <a:sym typeface="Symbol"/>
              </a:rPr>
              <a:t>) = 1</a:t>
            </a:r>
          </a:p>
          <a:p>
            <a:pPr marL="0" indent="0">
              <a:spcBef>
                <a:spcPct val="750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   (a), (b) &amp; (c) are satisfied by the transition [</a:t>
            </a:r>
            <a:r>
              <a:rPr lang="pt-BR" sz="2000" i="1" dirty="0" smtClean="0">
                <a:sym typeface="Symbol"/>
              </a:rPr>
              <a:t>q</a:t>
            </a:r>
            <a:r>
              <a:rPr lang="pt-BR" sz="2000" i="1" baseline="-25000" dirty="0" smtClean="0">
                <a:sym typeface="Symbol"/>
              </a:rPr>
              <a:t>i</a:t>
            </a:r>
            <a:r>
              <a:rPr lang="pt-BR" sz="2000" baseline="-25000" dirty="0" smtClean="0">
                <a:sym typeface="Symbol"/>
              </a:rPr>
              <a:t>’</a:t>
            </a:r>
            <a:r>
              <a:rPr lang="pt-BR" sz="2000" dirty="0" smtClean="0">
                <a:sym typeface="Symbol"/>
              </a:rPr>
              <a:t>, </a:t>
            </a:r>
            <a:r>
              <a:rPr lang="pt-BR" sz="2000" i="1" dirty="0" smtClean="0">
                <a:sym typeface="Symbol"/>
              </a:rPr>
              <a:t>a</a:t>
            </a:r>
            <a:r>
              <a:rPr lang="pt-BR" sz="2000" i="1" baseline="-25000" dirty="0" smtClean="0">
                <a:sym typeface="Symbol"/>
              </a:rPr>
              <a:t>r</a:t>
            </a:r>
            <a:r>
              <a:rPr lang="pt-BR" sz="2000" baseline="-25000" dirty="0" smtClean="0">
                <a:sym typeface="Symbol"/>
              </a:rPr>
              <a:t>’</a:t>
            </a:r>
            <a:r>
              <a:rPr lang="pt-BR" sz="2000" dirty="0" smtClean="0">
                <a:sym typeface="Symbol"/>
              </a:rPr>
              <a:t>, </a:t>
            </a:r>
            <a:r>
              <a:rPr lang="pt-BR" sz="2000" i="1" dirty="0">
                <a:sym typeface="Symbol"/>
              </a:rPr>
              <a:t>d</a:t>
            </a:r>
            <a:r>
              <a:rPr lang="pt-BR" sz="2000" dirty="0">
                <a:sym typeface="Symbol"/>
              </a:rPr>
              <a:t>] </a:t>
            </a:r>
            <a:r>
              <a:rPr lang="pt-BR" sz="2000" dirty="0" smtClean="0">
                <a:sym typeface="Symbol"/>
              </a:rPr>
              <a:t> (</a:t>
            </a:r>
            <a:r>
              <a:rPr lang="pt-BR" sz="2000" i="1" dirty="0">
                <a:sym typeface="Symbol"/>
              </a:rPr>
              <a:t>q</a:t>
            </a:r>
            <a:r>
              <a:rPr lang="pt-BR" sz="2000" i="1" baseline="-25000" dirty="0">
                <a:sym typeface="Symbol"/>
              </a:rPr>
              <a:t>i</a:t>
            </a:r>
            <a:r>
              <a:rPr lang="pt-BR" sz="2000" dirty="0" smtClean="0">
                <a:sym typeface="Symbol"/>
              </a:rPr>
              <a:t>, </a:t>
            </a:r>
            <a:r>
              <a:rPr lang="pt-BR" sz="2000" i="1" dirty="0">
                <a:sym typeface="Symbol"/>
              </a:rPr>
              <a:t>a</a:t>
            </a:r>
            <a:r>
              <a:rPr lang="pt-BR" sz="2000" i="1" baseline="-25000" dirty="0">
                <a:sym typeface="Symbol"/>
              </a:rPr>
              <a:t>r</a:t>
            </a:r>
            <a:r>
              <a:rPr lang="pt-BR" sz="2000" dirty="0">
                <a:sym typeface="Symbol"/>
              </a:rPr>
              <a:t>).</a:t>
            </a:r>
            <a:endParaRPr lang="en-US" sz="2000" dirty="0" smtClean="0">
              <a:sym typeface="Symbol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04420" y="211138"/>
            <a:ext cx="5691226" cy="571500"/>
          </a:xfrm>
          <a:noFill/>
        </p:spPr>
        <p:txBody>
          <a:bodyPr/>
          <a:lstStyle/>
          <a:p>
            <a:r>
              <a:rPr lang="en-US" altLang="en-US" sz="3600" dirty="0" smtClean="0"/>
              <a:t>15.8 The Satisfiability Problem</a:t>
            </a:r>
            <a:endParaRPr lang="en-US" altLang="en-US" sz="3600" i="1" dirty="0" smtClean="0"/>
          </a:p>
        </p:txBody>
      </p:sp>
    </p:spTree>
    <p:extLst>
      <p:ext uri="{BB962C8B-B14F-4D97-AF65-F5344CB8AC3E}">
        <p14:creationId xmlns:p14="http://schemas.microsoft.com/office/powerpoint/2010/main" val="312111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/>
      <p:bldP spid="5529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48A476-F279-403D-AC79-9D2092A9CC64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0918" y="916026"/>
            <a:ext cx="8290931" cy="5508627"/>
          </a:xfrm>
        </p:spPr>
        <p:txBody>
          <a:bodyPr/>
          <a:lstStyle/>
          <a:p>
            <a:pPr>
              <a:spcBef>
                <a:spcPct val="75000"/>
              </a:spcBef>
              <a:tabLst>
                <a:tab pos="738188" algn="l"/>
              </a:tabLst>
              <a:defRPr/>
            </a:pPr>
            <a:r>
              <a:rPr lang="en-US" sz="2000" u="sng" dirty="0" smtClean="0">
                <a:sym typeface="Symbol" pitchFamily="18" charset="2"/>
              </a:rPr>
              <a:t>Proof</a:t>
            </a:r>
            <a:r>
              <a:rPr lang="en-US" sz="2000" dirty="0" smtClean="0">
                <a:sym typeface="Symbol" pitchFamily="18" charset="2"/>
              </a:rPr>
              <a:t> (Continued). Except for </a:t>
            </a:r>
            <a:r>
              <a:rPr lang="en-US" sz="2000" i="1" dirty="0" smtClean="0">
                <a:sym typeface="Symbol" pitchFamily="18" charset="2"/>
              </a:rPr>
              <a:t>q</a:t>
            </a:r>
            <a:r>
              <a:rPr lang="en-US" sz="2000" i="1" baseline="-25000" dirty="0" smtClean="0">
                <a:sym typeface="Symbol" pitchFamily="18" charset="2"/>
              </a:rPr>
              <a:t>m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&amp;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i="1" dirty="0" smtClean="0">
                <a:sym typeface="Symbol" pitchFamily="18" charset="2"/>
              </a:rPr>
              <a:t>q</a:t>
            </a:r>
            <a:r>
              <a:rPr lang="en-US" sz="2000" i="1" baseline="-25000" dirty="0" smtClean="0">
                <a:sym typeface="Symbol" pitchFamily="18" charset="2"/>
              </a:rPr>
              <a:t>m-</a:t>
            </a:r>
            <a:r>
              <a:rPr lang="en-US" sz="2000" baseline="-25000" dirty="0" smtClean="0">
                <a:sym typeface="Symbol" pitchFamily="18" charset="2"/>
              </a:rPr>
              <a:t>1</a:t>
            </a:r>
            <a:r>
              <a:rPr lang="en-US" sz="2000" dirty="0" smtClean="0">
                <a:sym typeface="Symbol" pitchFamily="18" charset="2"/>
              </a:rPr>
              <a:t>, the </a:t>
            </a:r>
            <a:r>
              <a:rPr lang="en-US" sz="2000" dirty="0">
                <a:sym typeface="Symbol" pitchFamily="18" charset="2"/>
              </a:rPr>
              <a:t>restrictions </a:t>
            </a:r>
            <a:r>
              <a:rPr lang="en-US" sz="2000" dirty="0" smtClean="0">
                <a:sym typeface="Symbol" pitchFamily="18" charset="2"/>
              </a:rPr>
              <a:t>on M ensure 	    that </a:t>
            </a:r>
            <a:r>
              <a:rPr lang="en-US" sz="2000" dirty="0">
                <a:sym typeface="Symbol" pitchFamily="18" charset="2"/>
              </a:rPr>
              <a:t>at least </a:t>
            </a:r>
            <a:r>
              <a:rPr lang="en-US" sz="2000" dirty="0" smtClean="0">
                <a:sym typeface="Symbol" pitchFamily="18" charset="2"/>
              </a:rPr>
              <a:t>one </a:t>
            </a:r>
            <a:r>
              <a:rPr lang="en-US" sz="2000" dirty="0">
                <a:sym typeface="Symbol" pitchFamily="18" charset="2"/>
              </a:rPr>
              <a:t>transition is defined for </a:t>
            </a:r>
            <a:r>
              <a:rPr lang="en-US" sz="2000" dirty="0" smtClean="0">
                <a:sym typeface="Symbol" pitchFamily="18" charset="2"/>
              </a:rPr>
              <a:t>each &lt;state</a:t>
            </a:r>
            <a:r>
              <a:rPr lang="en-US" sz="2000" dirty="0">
                <a:sym typeface="Symbol" pitchFamily="18" charset="2"/>
              </a:rPr>
              <a:t>, </a:t>
            </a:r>
            <a:r>
              <a:rPr lang="en-US" sz="2000" dirty="0" smtClean="0">
                <a:sym typeface="Symbol" pitchFamily="18" charset="2"/>
              </a:rPr>
              <a:t>symbol&gt;.</a:t>
            </a:r>
          </a:p>
          <a:p>
            <a:pPr marL="0" indent="0">
              <a:spcBef>
                <a:spcPct val="750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 pitchFamily="18" charset="2"/>
              </a:rPr>
              <a:t>	</a:t>
            </a:r>
            <a:r>
              <a:rPr lang="en-US" sz="2000" dirty="0" smtClean="0">
                <a:sym typeface="Symbol" pitchFamily="18" charset="2"/>
              </a:rPr>
              <a:t>The CNF formulas</a:t>
            </a:r>
          </a:p>
          <a:p>
            <a:pPr marL="0" indent="0">
              <a:spcBef>
                <a:spcPts val="6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 pitchFamily="18" charset="2"/>
              </a:rPr>
              <a:t>	</a:t>
            </a:r>
            <a:r>
              <a:rPr lang="en-US" sz="2000" dirty="0" smtClean="0">
                <a:sym typeface="Symbol" pitchFamily="18" charset="2"/>
              </a:rPr>
              <a:t>	 (</a:t>
            </a:r>
            <a:r>
              <a:rPr lang="pt-BR" sz="2000" dirty="0" smtClean="0">
                <a:sym typeface="Symbol"/>
              </a:rPr>
              <a:t></a:t>
            </a:r>
            <a:r>
              <a:rPr lang="en-US" sz="2000" i="1" dirty="0">
                <a:sym typeface="Symbol"/>
              </a:rPr>
              <a:t>Q</a:t>
            </a:r>
            <a:r>
              <a:rPr lang="en-US" sz="2000" i="1" baseline="-25000" dirty="0">
                <a:sym typeface="Symbol"/>
              </a:rPr>
              <a:t>i</a:t>
            </a:r>
            <a:r>
              <a:rPr lang="en-US" sz="2000" baseline="-25000" dirty="0">
                <a:sym typeface="Symbol"/>
              </a:rPr>
              <a:t>,</a:t>
            </a:r>
            <a:r>
              <a:rPr lang="en-US" sz="2000" i="1" baseline="-25000" dirty="0">
                <a:sym typeface="Symbol"/>
              </a:rPr>
              <a:t>k</a:t>
            </a:r>
            <a:r>
              <a:rPr lang="en-US" sz="2000" dirty="0">
                <a:sym typeface="Symbol"/>
              </a:rPr>
              <a:t> </a:t>
            </a:r>
            <a:r>
              <a:rPr lang="pt-BR" sz="2000" dirty="0">
                <a:sym typeface="Symbol"/>
              </a:rPr>
              <a:t> </a:t>
            </a:r>
            <a:r>
              <a:rPr lang="en-US" sz="2000" i="1" dirty="0">
                <a:sym typeface="Symbol"/>
              </a:rPr>
              <a:t>P</a:t>
            </a:r>
            <a:r>
              <a:rPr lang="en-US" sz="2000" i="1" baseline="-25000" dirty="0">
                <a:sym typeface="Symbol"/>
              </a:rPr>
              <a:t>j</a:t>
            </a:r>
            <a:r>
              <a:rPr lang="en-US" sz="2000" baseline="-25000" dirty="0">
                <a:sym typeface="Symbol"/>
              </a:rPr>
              <a:t>,</a:t>
            </a:r>
            <a:r>
              <a:rPr lang="en-US" sz="2000" i="1" baseline="-25000" dirty="0">
                <a:sym typeface="Symbol"/>
              </a:rPr>
              <a:t>k</a:t>
            </a:r>
            <a:r>
              <a:rPr lang="en-US" sz="2000" dirty="0">
                <a:sym typeface="Symbol"/>
              </a:rPr>
              <a:t> </a:t>
            </a:r>
            <a:r>
              <a:rPr lang="pt-BR" sz="2000" dirty="0">
                <a:sym typeface="Symbol"/>
              </a:rPr>
              <a:t></a:t>
            </a:r>
            <a:r>
              <a:rPr lang="en-US" sz="2000" dirty="0">
                <a:sym typeface="Symbol"/>
              </a:rPr>
              <a:t> </a:t>
            </a:r>
            <a:r>
              <a:rPr lang="pt-BR" sz="2000" dirty="0">
                <a:sym typeface="Symbol"/>
              </a:rPr>
              <a:t></a:t>
            </a:r>
            <a:r>
              <a:rPr lang="en-US" sz="2000" i="1" dirty="0">
                <a:sym typeface="Symbol"/>
              </a:rPr>
              <a:t>S</a:t>
            </a:r>
            <a:r>
              <a:rPr lang="en-US" sz="2000" i="1" baseline="-25000" dirty="0">
                <a:sym typeface="Symbol"/>
              </a:rPr>
              <a:t>j</a:t>
            </a:r>
            <a:r>
              <a:rPr lang="en-US" sz="2000" baseline="-25000" dirty="0">
                <a:sym typeface="Symbol"/>
              </a:rPr>
              <a:t>,</a:t>
            </a:r>
            <a:r>
              <a:rPr lang="en-US" sz="2000" i="1" baseline="-25000" dirty="0">
                <a:sym typeface="Symbol"/>
              </a:rPr>
              <a:t>r</a:t>
            </a:r>
            <a:r>
              <a:rPr lang="en-US" sz="2000" baseline="-25000" dirty="0">
                <a:sym typeface="Symbol"/>
              </a:rPr>
              <a:t>,</a:t>
            </a:r>
            <a:r>
              <a:rPr lang="en-US" sz="2000" i="1" baseline="-25000" dirty="0">
                <a:sym typeface="Symbol"/>
              </a:rPr>
              <a:t>k </a:t>
            </a:r>
            <a:r>
              <a:rPr lang="pt-BR" sz="2000" dirty="0">
                <a:sym typeface="Symbol"/>
              </a:rPr>
              <a:t></a:t>
            </a:r>
            <a:r>
              <a:rPr lang="en-US" sz="2000" dirty="0">
                <a:sym typeface="Symbol"/>
              </a:rPr>
              <a:t> Q</a:t>
            </a:r>
            <a:r>
              <a:rPr lang="en-US" sz="2000" i="1" baseline="-25000" dirty="0">
                <a:sym typeface="Symbol"/>
              </a:rPr>
              <a:t>i</a:t>
            </a:r>
            <a:r>
              <a:rPr lang="en-US" sz="2000" baseline="-25000" dirty="0">
                <a:sym typeface="Symbol"/>
              </a:rPr>
              <a:t>’,</a:t>
            </a:r>
            <a:r>
              <a:rPr lang="en-US" sz="2000" i="1" baseline="-25000" dirty="0" smtClean="0">
                <a:sym typeface="Symbol"/>
              </a:rPr>
              <a:t>k</a:t>
            </a:r>
            <a:r>
              <a:rPr lang="en-US" sz="2000" baseline="-25000" dirty="0" smtClean="0">
                <a:sym typeface="Symbol"/>
              </a:rPr>
              <a:t>+1</a:t>
            </a:r>
            <a:r>
              <a:rPr lang="en-US" sz="2000" dirty="0" smtClean="0">
                <a:sym typeface="Symbol" pitchFamily="18" charset="2"/>
              </a:rPr>
              <a:t>)             New state</a:t>
            </a:r>
          </a:p>
          <a:p>
            <a:pPr marL="0" indent="0">
              <a:spcBef>
                <a:spcPts val="6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             (</a:t>
            </a:r>
            <a:r>
              <a:rPr lang="pt-BR" sz="2000" dirty="0" smtClean="0">
                <a:sym typeface="Symbol"/>
              </a:rPr>
              <a:t></a:t>
            </a:r>
            <a:r>
              <a:rPr lang="en-US" sz="2000" i="1" dirty="0">
                <a:sym typeface="Symbol"/>
              </a:rPr>
              <a:t>Q</a:t>
            </a:r>
            <a:r>
              <a:rPr lang="en-US" sz="2000" i="1" baseline="-25000" dirty="0">
                <a:sym typeface="Symbol"/>
              </a:rPr>
              <a:t>i</a:t>
            </a:r>
            <a:r>
              <a:rPr lang="en-US" sz="2000" baseline="-25000" dirty="0">
                <a:sym typeface="Symbol"/>
              </a:rPr>
              <a:t>,</a:t>
            </a:r>
            <a:r>
              <a:rPr lang="en-US" sz="2000" i="1" baseline="-25000" dirty="0">
                <a:sym typeface="Symbol"/>
              </a:rPr>
              <a:t>k</a:t>
            </a:r>
            <a:r>
              <a:rPr lang="en-US" sz="2000" dirty="0">
                <a:sym typeface="Symbol"/>
              </a:rPr>
              <a:t> </a:t>
            </a:r>
            <a:r>
              <a:rPr lang="pt-BR" sz="2000" dirty="0">
                <a:sym typeface="Symbol"/>
              </a:rPr>
              <a:t> </a:t>
            </a:r>
            <a:r>
              <a:rPr lang="en-US" sz="2000" i="1" dirty="0">
                <a:sym typeface="Symbol"/>
              </a:rPr>
              <a:t>P</a:t>
            </a:r>
            <a:r>
              <a:rPr lang="en-US" sz="2000" i="1" baseline="-25000" dirty="0">
                <a:sym typeface="Symbol"/>
              </a:rPr>
              <a:t>j</a:t>
            </a:r>
            <a:r>
              <a:rPr lang="en-US" sz="2000" baseline="-25000" dirty="0">
                <a:sym typeface="Symbol"/>
              </a:rPr>
              <a:t>,</a:t>
            </a:r>
            <a:r>
              <a:rPr lang="en-US" sz="2000" i="1" baseline="-25000" dirty="0">
                <a:sym typeface="Symbol"/>
              </a:rPr>
              <a:t>k</a:t>
            </a:r>
            <a:r>
              <a:rPr lang="en-US" sz="2000" dirty="0">
                <a:sym typeface="Symbol"/>
              </a:rPr>
              <a:t> </a:t>
            </a:r>
            <a:r>
              <a:rPr lang="pt-BR" sz="2000" dirty="0">
                <a:sym typeface="Symbol"/>
              </a:rPr>
              <a:t></a:t>
            </a:r>
            <a:r>
              <a:rPr lang="en-US" sz="2000" dirty="0">
                <a:sym typeface="Symbol"/>
              </a:rPr>
              <a:t> </a:t>
            </a:r>
            <a:r>
              <a:rPr lang="pt-BR" sz="2000" dirty="0">
                <a:sym typeface="Symbol"/>
              </a:rPr>
              <a:t></a:t>
            </a:r>
            <a:r>
              <a:rPr lang="en-US" sz="2000" i="1" dirty="0">
                <a:sym typeface="Symbol"/>
              </a:rPr>
              <a:t>S</a:t>
            </a:r>
            <a:r>
              <a:rPr lang="en-US" sz="2000" i="1" baseline="-25000" dirty="0">
                <a:sym typeface="Symbol"/>
              </a:rPr>
              <a:t>j</a:t>
            </a:r>
            <a:r>
              <a:rPr lang="en-US" sz="2000" baseline="-25000" dirty="0">
                <a:sym typeface="Symbol"/>
              </a:rPr>
              <a:t>,</a:t>
            </a:r>
            <a:r>
              <a:rPr lang="en-US" sz="2000" i="1" baseline="-25000" dirty="0">
                <a:sym typeface="Symbol"/>
              </a:rPr>
              <a:t>r</a:t>
            </a:r>
            <a:r>
              <a:rPr lang="en-US" sz="2000" baseline="-25000" dirty="0">
                <a:sym typeface="Symbol"/>
              </a:rPr>
              <a:t>,</a:t>
            </a:r>
            <a:r>
              <a:rPr lang="en-US" sz="2000" i="1" baseline="-25000" dirty="0">
                <a:sym typeface="Symbol"/>
              </a:rPr>
              <a:t>k </a:t>
            </a:r>
            <a:r>
              <a:rPr lang="pt-BR" sz="2000" dirty="0">
                <a:sym typeface="Symbol"/>
              </a:rPr>
              <a:t></a:t>
            </a:r>
            <a:r>
              <a:rPr lang="en-US" sz="2000" dirty="0">
                <a:sym typeface="Symbol"/>
              </a:rPr>
              <a:t> </a:t>
            </a:r>
            <a:r>
              <a:rPr lang="en-US" sz="2000" i="1" dirty="0">
                <a:sym typeface="Symbol"/>
              </a:rPr>
              <a:t>P</a:t>
            </a:r>
            <a:r>
              <a:rPr lang="en-US" sz="2000" i="1" baseline="-25000" dirty="0">
                <a:sym typeface="Symbol"/>
              </a:rPr>
              <a:t>j</a:t>
            </a:r>
            <a:r>
              <a:rPr lang="en-US" sz="2000" baseline="-25000" dirty="0">
                <a:sym typeface="Symbol"/>
              </a:rPr>
              <a:t>+</a:t>
            </a:r>
            <a:r>
              <a:rPr lang="en-US" sz="2000" i="1" baseline="-25000" dirty="0">
                <a:sym typeface="Symbol"/>
              </a:rPr>
              <a:t>n</a:t>
            </a:r>
            <a:r>
              <a:rPr lang="en-US" sz="2000" baseline="-25000" dirty="0">
                <a:sym typeface="Symbol"/>
              </a:rPr>
              <a:t>(</a:t>
            </a:r>
            <a:r>
              <a:rPr lang="en-US" sz="2000" i="1" baseline="-25000" dirty="0">
                <a:sym typeface="Symbol"/>
              </a:rPr>
              <a:t>d</a:t>
            </a:r>
            <a:r>
              <a:rPr lang="en-US" sz="2000" baseline="-25000" dirty="0">
                <a:sym typeface="Symbol"/>
              </a:rPr>
              <a:t>),</a:t>
            </a:r>
            <a:r>
              <a:rPr lang="en-US" sz="2000" i="1" baseline="-25000" dirty="0" smtClean="0">
                <a:sym typeface="Symbol"/>
              </a:rPr>
              <a:t>k</a:t>
            </a:r>
            <a:r>
              <a:rPr lang="en-US" sz="2000" baseline="-25000" dirty="0" smtClean="0">
                <a:sym typeface="Symbol"/>
              </a:rPr>
              <a:t>+1</a:t>
            </a:r>
            <a:r>
              <a:rPr lang="en-US" sz="2000" dirty="0" smtClean="0">
                <a:sym typeface="Symbol"/>
              </a:rPr>
              <a:t>)        New tape head position</a:t>
            </a:r>
          </a:p>
          <a:p>
            <a:pPr marL="0" indent="0">
              <a:spcBef>
                <a:spcPts val="6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        (</a:t>
            </a:r>
            <a:r>
              <a:rPr lang="pt-BR" sz="2000" dirty="0">
                <a:solidFill>
                  <a:srgbClr val="009999"/>
                </a:solidFill>
                <a:sym typeface="Symbol"/>
              </a:rPr>
              <a:t></a:t>
            </a:r>
            <a:r>
              <a:rPr lang="en-US" sz="2000" i="1" dirty="0">
                <a:solidFill>
                  <a:srgbClr val="009999"/>
                </a:solidFill>
                <a:sym typeface="Symbol"/>
              </a:rPr>
              <a:t>Q</a:t>
            </a:r>
            <a:r>
              <a:rPr lang="en-US" sz="2000" i="1" baseline="-25000" dirty="0">
                <a:solidFill>
                  <a:srgbClr val="009999"/>
                </a:solidFill>
                <a:sym typeface="Symbol"/>
              </a:rPr>
              <a:t>i</a:t>
            </a:r>
            <a:r>
              <a:rPr lang="en-US" sz="2000" baseline="-25000" dirty="0">
                <a:solidFill>
                  <a:srgbClr val="009999"/>
                </a:solidFill>
                <a:sym typeface="Symbol"/>
              </a:rPr>
              <a:t>,</a:t>
            </a:r>
            <a:r>
              <a:rPr lang="en-US" sz="2000" i="1" baseline="-25000" dirty="0">
                <a:solidFill>
                  <a:srgbClr val="009999"/>
                </a:solidFill>
                <a:sym typeface="Symbol"/>
              </a:rPr>
              <a:t>k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 </a:t>
            </a:r>
            <a:r>
              <a:rPr lang="pt-BR" sz="2000" dirty="0">
                <a:solidFill>
                  <a:srgbClr val="009999"/>
                </a:solidFill>
                <a:sym typeface="Symbol"/>
              </a:rPr>
              <a:t> </a:t>
            </a:r>
            <a:r>
              <a:rPr lang="en-US" sz="2000" i="1" dirty="0">
                <a:solidFill>
                  <a:srgbClr val="009999"/>
                </a:solidFill>
                <a:sym typeface="Symbol"/>
              </a:rPr>
              <a:t>P</a:t>
            </a:r>
            <a:r>
              <a:rPr lang="en-US" sz="2000" i="1" baseline="-25000" dirty="0">
                <a:solidFill>
                  <a:srgbClr val="009999"/>
                </a:solidFill>
                <a:sym typeface="Symbol"/>
              </a:rPr>
              <a:t>j</a:t>
            </a:r>
            <a:r>
              <a:rPr lang="en-US" sz="2000" baseline="-25000" dirty="0">
                <a:solidFill>
                  <a:srgbClr val="009999"/>
                </a:solidFill>
                <a:sym typeface="Symbol"/>
              </a:rPr>
              <a:t>,</a:t>
            </a:r>
            <a:r>
              <a:rPr lang="en-US" sz="2000" i="1" baseline="-25000" dirty="0">
                <a:solidFill>
                  <a:srgbClr val="009999"/>
                </a:solidFill>
                <a:sym typeface="Symbol"/>
              </a:rPr>
              <a:t>k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 </a:t>
            </a:r>
            <a:r>
              <a:rPr lang="pt-BR" sz="2000" dirty="0">
                <a:solidFill>
                  <a:srgbClr val="009999"/>
                </a:solidFill>
                <a:sym typeface="Symbol"/>
              </a:rPr>
              <a:t>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 </a:t>
            </a:r>
            <a:r>
              <a:rPr lang="pt-BR" sz="2000" dirty="0">
                <a:solidFill>
                  <a:srgbClr val="009999"/>
                </a:solidFill>
                <a:sym typeface="Symbol"/>
              </a:rPr>
              <a:t></a:t>
            </a:r>
            <a:r>
              <a:rPr lang="en-US" sz="2000" i="1" dirty="0">
                <a:solidFill>
                  <a:srgbClr val="009999"/>
                </a:solidFill>
                <a:sym typeface="Symbol"/>
              </a:rPr>
              <a:t>S</a:t>
            </a:r>
            <a:r>
              <a:rPr lang="en-US" sz="2000" i="1" baseline="-25000" dirty="0">
                <a:solidFill>
                  <a:srgbClr val="009999"/>
                </a:solidFill>
                <a:sym typeface="Symbol"/>
              </a:rPr>
              <a:t>j</a:t>
            </a:r>
            <a:r>
              <a:rPr lang="en-US" sz="2000" baseline="-25000" dirty="0">
                <a:solidFill>
                  <a:srgbClr val="009999"/>
                </a:solidFill>
                <a:sym typeface="Symbol"/>
              </a:rPr>
              <a:t>,</a:t>
            </a:r>
            <a:r>
              <a:rPr lang="en-US" sz="2000" i="1" baseline="-25000" dirty="0">
                <a:solidFill>
                  <a:srgbClr val="009999"/>
                </a:solidFill>
                <a:sym typeface="Symbol"/>
              </a:rPr>
              <a:t>r</a:t>
            </a:r>
            <a:r>
              <a:rPr lang="en-US" sz="2000" baseline="-25000" dirty="0">
                <a:solidFill>
                  <a:srgbClr val="009999"/>
                </a:solidFill>
                <a:sym typeface="Symbol"/>
              </a:rPr>
              <a:t>,</a:t>
            </a:r>
            <a:r>
              <a:rPr lang="en-US" sz="2000" i="1" baseline="-25000" dirty="0">
                <a:solidFill>
                  <a:srgbClr val="009999"/>
                </a:solidFill>
                <a:sym typeface="Symbol"/>
              </a:rPr>
              <a:t>k </a:t>
            </a:r>
            <a:r>
              <a:rPr lang="pt-BR" sz="2000" dirty="0">
                <a:solidFill>
                  <a:srgbClr val="009999"/>
                </a:solidFill>
                <a:sym typeface="Symbol"/>
              </a:rPr>
              <a:t>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 </a:t>
            </a:r>
            <a:r>
              <a:rPr lang="en-US" sz="2000" i="1" dirty="0">
                <a:solidFill>
                  <a:srgbClr val="009999"/>
                </a:solidFill>
                <a:sym typeface="Symbol"/>
              </a:rPr>
              <a:t>S</a:t>
            </a:r>
            <a:r>
              <a:rPr lang="en-US" sz="2000" i="1" baseline="-25000" dirty="0">
                <a:solidFill>
                  <a:srgbClr val="009999"/>
                </a:solidFill>
                <a:sym typeface="Symbol"/>
              </a:rPr>
              <a:t>j</a:t>
            </a:r>
            <a:r>
              <a:rPr lang="en-US" sz="2000" baseline="-25000" dirty="0">
                <a:solidFill>
                  <a:srgbClr val="009999"/>
                </a:solidFill>
                <a:sym typeface="Symbol"/>
              </a:rPr>
              <a:t>,</a:t>
            </a:r>
            <a:r>
              <a:rPr lang="en-US" sz="2000" i="1" baseline="-25000" dirty="0">
                <a:solidFill>
                  <a:srgbClr val="009999"/>
                </a:solidFill>
                <a:sym typeface="Symbol"/>
              </a:rPr>
              <a:t>r</a:t>
            </a:r>
            <a:r>
              <a:rPr lang="en-US" sz="2000" baseline="-25000" dirty="0">
                <a:solidFill>
                  <a:srgbClr val="009999"/>
                </a:solidFill>
                <a:sym typeface="Symbol"/>
              </a:rPr>
              <a:t>’,</a:t>
            </a:r>
            <a:r>
              <a:rPr lang="en-US" sz="2000" i="1" baseline="-25000" dirty="0" smtClean="0">
                <a:solidFill>
                  <a:srgbClr val="009999"/>
                </a:solidFill>
                <a:sym typeface="Symbol"/>
              </a:rPr>
              <a:t>k</a:t>
            </a:r>
            <a:r>
              <a:rPr lang="en-US" sz="2000" baseline="-25000" dirty="0" smtClean="0">
                <a:solidFill>
                  <a:srgbClr val="009999"/>
                </a:solidFill>
                <a:sym typeface="Symbol"/>
              </a:rPr>
              <a:t>+1</a:t>
            </a:r>
            <a:r>
              <a:rPr lang="en-US" sz="2000" dirty="0" smtClean="0">
                <a:solidFill>
                  <a:srgbClr val="009999"/>
                </a:solidFill>
                <a:sym typeface="Symbol"/>
              </a:rPr>
              <a:t>)	         New symbol at position </a:t>
            </a:r>
            <a:r>
              <a:rPr lang="en-US" sz="2000" i="1" dirty="0" smtClean="0">
                <a:solidFill>
                  <a:srgbClr val="009999"/>
                </a:solidFill>
                <a:sym typeface="Symbol"/>
              </a:rPr>
              <a:t>r</a:t>
            </a:r>
            <a:endParaRPr lang="en-US" sz="2000" dirty="0" smtClean="0">
              <a:solidFill>
                <a:srgbClr val="009999"/>
              </a:solidFill>
              <a:sym typeface="Symbol"/>
            </a:endParaRPr>
          </a:p>
          <a:p>
            <a:pPr marL="0" indent="0">
              <a:spcBef>
                <a:spcPts val="1800"/>
              </a:spcBef>
              <a:buNone/>
              <a:tabLst>
                <a:tab pos="738188" algn="l"/>
              </a:tabLst>
              <a:defRPr/>
            </a:pPr>
            <a:r>
              <a:rPr lang="en-US" sz="2000" i="1" dirty="0">
                <a:solidFill>
                  <a:srgbClr val="009999"/>
                </a:solidFill>
                <a:sym typeface="Symbol"/>
              </a:rPr>
              <a:t> </a:t>
            </a:r>
            <a:r>
              <a:rPr lang="en-US" sz="2000" i="1" dirty="0" smtClean="0">
                <a:solidFill>
                  <a:srgbClr val="009999"/>
                </a:solidFill>
                <a:sym typeface="Symbol"/>
              </a:rPr>
              <a:t>           </a:t>
            </a:r>
            <a:r>
              <a:rPr lang="en-US" sz="2000" dirty="0" smtClean="0">
                <a:solidFill>
                  <a:srgbClr val="009999"/>
                </a:solidFill>
                <a:sym typeface="Symbol"/>
              </a:rPr>
              <a:t>is constructed for every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2000" dirty="0">
                <a:solidFill>
                  <a:srgbClr val="009999"/>
                </a:solidFill>
                <a:sym typeface="Symbol"/>
              </a:rPr>
              <a:t>	 </a:t>
            </a:r>
            <a:r>
              <a:rPr lang="en-US" sz="2000" dirty="0" smtClean="0">
                <a:solidFill>
                  <a:srgbClr val="009999"/>
                </a:solidFill>
                <a:sym typeface="Symbol"/>
              </a:rPr>
              <a:t>       </a:t>
            </a:r>
            <a:r>
              <a:rPr kumimoji="0" lang="en-US" sz="1800" kern="1200" dirty="0" smtClean="0"/>
              <a:t> 	</a:t>
            </a:r>
            <a:r>
              <a:rPr kumimoji="0" lang="en-US" sz="1800" kern="1200" dirty="0"/>
              <a:t>0 </a:t>
            </a:r>
            <a:r>
              <a:rPr kumimoji="0" lang="en-US" sz="1800" kern="1200" dirty="0">
                <a:sym typeface="Symbol"/>
              </a:rPr>
              <a:t> </a:t>
            </a:r>
            <a:r>
              <a:rPr kumimoji="0" lang="en-US" sz="1800" i="1" kern="1200" dirty="0"/>
              <a:t>k</a:t>
            </a:r>
            <a:r>
              <a:rPr kumimoji="0" lang="en-US" sz="1800" kern="1200" dirty="0"/>
              <a:t> </a:t>
            </a:r>
            <a:r>
              <a:rPr kumimoji="0" lang="en-US" sz="1800" kern="1200" dirty="0">
                <a:sym typeface="Symbol"/>
              </a:rPr>
              <a:t> </a:t>
            </a:r>
            <a:r>
              <a:rPr kumimoji="0" lang="en-US" sz="1800" i="1" kern="1200" dirty="0" smtClean="0"/>
              <a:t>p</a:t>
            </a:r>
            <a:r>
              <a:rPr kumimoji="0" lang="en-US" sz="1800" kern="1200" dirty="0" smtClean="0"/>
              <a:t>(</a:t>
            </a:r>
            <a:r>
              <a:rPr kumimoji="0" lang="en-US" sz="1800" i="1" kern="1200" dirty="0" smtClean="0"/>
              <a:t>n</a:t>
            </a:r>
            <a:r>
              <a:rPr kumimoji="0" lang="en-US" sz="1800" kern="1200" dirty="0" smtClean="0"/>
              <a:t>)	time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sz="1800" kern="1200" dirty="0"/>
              <a:t>	</a:t>
            </a:r>
            <a:r>
              <a:rPr kumimoji="0" lang="en-US" sz="1800" kern="1200" dirty="0" smtClean="0"/>
              <a:t>	0 </a:t>
            </a:r>
            <a:r>
              <a:rPr kumimoji="0" lang="en-US" sz="1800" kern="1200" dirty="0">
                <a:sym typeface="Symbol"/>
              </a:rPr>
              <a:t> </a:t>
            </a:r>
            <a:r>
              <a:rPr kumimoji="0" lang="en-US" sz="1800" i="1" kern="1200" dirty="0" smtClean="0"/>
              <a:t>i</a:t>
            </a:r>
            <a:r>
              <a:rPr kumimoji="0" lang="en-US" sz="1800" kern="1200" dirty="0" smtClean="0"/>
              <a:t> </a:t>
            </a:r>
            <a:r>
              <a:rPr kumimoji="0" lang="en-US" sz="1800" kern="1200" dirty="0">
                <a:sym typeface="Symbol"/>
              </a:rPr>
              <a:t> </a:t>
            </a:r>
            <a:r>
              <a:rPr kumimoji="0" lang="en-US" sz="1800" i="1" kern="1200" dirty="0" smtClean="0"/>
              <a:t>m</a:t>
            </a:r>
            <a:r>
              <a:rPr kumimoji="0" lang="en-US" sz="1800" kern="1200" dirty="0" smtClean="0"/>
              <a:t> – 1	non-halting state</a:t>
            </a:r>
            <a:endParaRPr kumimoji="0" lang="en-US" sz="1800" kern="1200" dirty="0"/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sz="1800" kern="1200" dirty="0" smtClean="0"/>
              <a:t>		0 </a:t>
            </a:r>
            <a:r>
              <a:rPr kumimoji="0" lang="en-US" sz="1800" kern="1200" dirty="0">
                <a:sym typeface="Symbol"/>
              </a:rPr>
              <a:t></a:t>
            </a:r>
            <a:r>
              <a:rPr kumimoji="0" lang="en-US" sz="1800" kern="1200" dirty="0"/>
              <a:t> </a:t>
            </a:r>
            <a:r>
              <a:rPr kumimoji="0" lang="en-US" sz="1800" i="1" kern="1200" dirty="0"/>
              <a:t>j</a:t>
            </a:r>
            <a:r>
              <a:rPr kumimoji="0" lang="en-US" sz="1800" kern="1200" dirty="0"/>
              <a:t> </a:t>
            </a:r>
            <a:r>
              <a:rPr kumimoji="0" lang="en-US" sz="1800" kern="1200" dirty="0">
                <a:sym typeface="Symbol"/>
              </a:rPr>
              <a:t> </a:t>
            </a:r>
            <a:r>
              <a:rPr kumimoji="0" lang="en-US" sz="1800" i="1" kern="1200" dirty="0"/>
              <a:t>p</a:t>
            </a:r>
            <a:r>
              <a:rPr kumimoji="0" lang="en-US" sz="1800" kern="1200" dirty="0"/>
              <a:t>(</a:t>
            </a:r>
            <a:r>
              <a:rPr kumimoji="0" lang="en-US" sz="1800" i="1" kern="1200" dirty="0"/>
              <a:t>n</a:t>
            </a:r>
            <a:r>
              <a:rPr kumimoji="0" lang="en-US" sz="1800" kern="1200" dirty="0" smtClean="0"/>
              <a:t>) 	tape head position	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sz="1800" kern="1200" dirty="0"/>
              <a:t>	</a:t>
            </a:r>
            <a:r>
              <a:rPr kumimoji="0" lang="en-US" sz="1800" kern="1200" dirty="0" smtClean="0"/>
              <a:t>	0 </a:t>
            </a:r>
            <a:r>
              <a:rPr kumimoji="0" lang="en-US" sz="1800" kern="1200" dirty="0">
                <a:sym typeface="Symbol"/>
              </a:rPr>
              <a:t> </a:t>
            </a:r>
            <a:r>
              <a:rPr kumimoji="0" lang="en-US" sz="1800" i="1" kern="1200" dirty="0">
                <a:sym typeface="Symbol"/>
              </a:rPr>
              <a:t>r</a:t>
            </a:r>
            <a:r>
              <a:rPr kumimoji="0" lang="en-US" sz="1800" kern="1200" dirty="0"/>
              <a:t> </a:t>
            </a:r>
            <a:r>
              <a:rPr kumimoji="0" lang="en-US" sz="1800" kern="1200" dirty="0">
                <a:sym typeface="Symbol"/>
              </a:rPr>
              <a:t> </a:t>
            </a:r>
            <a:r>
              <a:rPr kumimoji="0" lang="en-US" sz="1800" i="1" kern="1200" dirty="0" smtClean="0">
                <a:sym typeface="Symbol"/>
              </a:rPr>
              <a:t>t</a:t>
            </a:r>
            <a:r>
              <a:rPr kumimoji="0" lang="en-US" sz="1800" kern="1200" dirty="0">
                <a:sym typeface="Symbol"/>
              </a:rPr>
              <a:t> </a:t>
            </a:r>
            <a:r>
              <a:rPr kumimoji="0" lang="en-US" sz="1800" kern="1200" dirty="0" smtClean="0">
                <a:sym typeface="Symbol"/>
              </a:rPr>
              <a:t>                tape symbol</a:t>
            </a:r>
          </a:p>
          <a:p>
            <a:pPr marL="0" lvl="0" indent="0" defTabSz="858838" eaLnBrk="1" fontAlgn="auto" hangingPunct="1">
              <a:spcBef>
                <a:spcPts val="12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sz="1800" kern="1200" dirty="0" smtClean="0">
                <a:sym typeface="Symbol"/>
              </a:rPr>
              <a:t>             where </a:t>
            </a:r>
            <a:r>
              <a:rPr lang="en-US" sz="1800" dirty="0">
                <a:sym typeface="Symbol"/>
              </a:rPr>
              <a:t>[</a:t>
            </a:r>
            <a:r>
              <a:rPr lang="pt-BR" sz="1800" i="1" dirty="0">
                <a:sym typeface="Symbol"/>
              </a:rPr>
              <a:t>q</a:t>
            </a:r>
            <a:r>
              <a:rPr lang="pt-BR" sz="1800" i="1" baseline="-25000" dirty="0">
                <a:sym typeface="Symbol"/>
              </a:rPr>
              <a:t>i</a:t>
            </a:r>
            <a:r>
              <a:rPr lang="pt-BR" sz="1800" baseline="-25000" dirty="0">
                <a:sym typeface="Symbol"/>
              </a:rPr>
              <a:t>’</a:t>
            </a:r>
            <a:r>
              <a:rPr lang="pt-BR" sz="1800" dirty="0">
                <a:sym typeface="Symbol"/>
              </a:rPr>
              <a:t>, </a:t>
            </a:r>
            <a:r>
              <a:rPr lang="pt-BR" sz="1800" i="1" dirty="0">
                <a:sym typeface="Symbol"/>
              </a:rPr>
              <a:t>a</a:t>
            </a:r>
            <a:r>
              <a:rPr lang="pt-BR" sz="1800" i="1" baseline="-25000" dirty="0">
                <a:sym typeface="Symbol"/>
              </a:rPr>
              <a:t>r</a:t>
            </a:r>
            <a:r>
              <a:rPr lang="pt-BR" sz="1800" baseline="-25000" dirty="0">
                <a:sym typeface="Symbol"/>
              </a:rPr>
              <a:t>’</a:t>
            </a:r>
            <a:r>
              <a:rPr lang="pt-BR" sz="1800" dirty="0">
                <a:sym typeface="Symbol"/>
              </a:rPr>
              <a:t>, </a:t>
            </a:r>
            <a:r>
              <a:rPr lang="pt-BR" sz="1800" i="1" dirty="0">
                <a:sym typeface="Symbol"/>
              </a:rPr>
              <a:t>d</a:t>
            </a:r>
            <a:r>
              <a:rPr lang="pt-BR" sz="1800" dirty="0">
                <a:sym typeface="Symbol"/>
              </a:rPr>
              <a:t>]  (</a:t>
            </a:r>
            <a:r>
              <a:rPr lang="pt-BR" sz="1800" i="1" dirty="0">
                <a:sym typeface="Symbol"/>
              </a:rPr>
              <a:t>q</a:t>
            </a:r>
            <a:r>
              <a:rPr lang="pt-BR" sz="1800" i="1" baseline="-25000" dirty="0">
                <a:sym typeface="Symbol"/>
              </a:rPr>
              <a:t>i</a:t>
            </a:r>
            <a:r>
              <a:rPr lang="pt-BR" sz="1800" dirty="0">
                <a:sym typeface="Symbol"/>
              </a:rPr>
              <a:t>, </a:t>
            </a:r>
            <a:r>
              <a:rPr lang="pt-BR" sz="1800" i="1" dirty="0">
                <a:sym typeface="Symbol"/>
              </a:rPr>
              <a:t>a</a:t>
            </a:r>
            <a:r>
              <a:rPr lang="pt-BR" sz="1800" i="1" baseline="-25000" dirty="0">
                <a:sym typeface="Symbol"/>
              </a:rPr>
              <a:t>r</a:t>
            </a:r>
            <a:r>
              <a:rPr lang="pt-BR" sz="1800" dirty="0" smtClean="0">
                <a:sym typeface="Symbol"/>
              </a:rPr>
              <a:t>), except </a:t>
            </a:r>
            <a:r>
              <a:rPr lang="en-US" sz="1800" dirty="0">
                <a:sym typeface="Symbol"/>
              </a:rPr>
              <a:t>when the position is </a:t>
            </a:r>
            <a:r>
              <a:rPr lang="en-US" sz="1800" dirty="0" smtClean="0">
                <a:sym typeface="Symbol"/>
              </a:rPr>
              <a:t>0 &amp; </a:t>
            </a:r>
            <a:r>
              <a:rPr lang="en-US" sz="1800" dirty="0">
                <a:sym typeface="Symbol"/>
              </a:rPr>
              <a:t>the direction  </a:t>
            </a:r>
            <a:r>
              <a:rPr lang="en-US" sz="1800" dirty="0" smtClean="0">
                <a:sym typeface="Symbol"/>
              </a:rPr>
              <a:t>                	</a:t>
            </a:r>
            <a:r>
              <a:rPr lang="en-US" sz="1800" i="1" dirty="0" smtClean="0">
                <a:sym typeface="Symbol"/>
              </a:rPr>
              <a:t>L</a:t>
            </a:r>
            <a:r>
              <a:rPr lang="en-US" sz="1800" dirty="0" smtClean="0">
                <a:sym typeface="Symbol"/>
              </a:rPr>
              <a:t> is </a:t>
            </a:r>
            <a:r>
              <a:rPr lang="en-US" sz="1800" dirty="0">
                <a:sym typeface="Symbol"/>
              </a:rPr>
              <a:t>specified by the </a:t>
            </a:r>
            <a:r>
              <a:rPr lang="en-US" sz="1800" dirty="0" smtClean="0">
                <a:sym typeface="Symbol"/>
              </a:rPr>
              <a:t>transition</a:t>
            </a:r>
            <a:r>
              <a:rPr lang="en-US" sz="2000" dirty="0" smtClean="0">
                <a:sym typeface="Symbol"/>
              </a:rPr>
              <a:t>. For the exception when a transition 	causes the tape head to cross the leftmost cell of the tape, a 	special cause is encoded by the following wff: </a:t>
            </a:r>
            <a:endParaRPr kumimoji="0" lang="en-US" sz="1800" kern="1200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04420" y="211138"/>
            <a:ext cx="5691226" cy="571500"/>
          </a:xfrm>
          <a:noFill/>
        </p:spPr>
        <p:txBody>
          <a:bodyPr/>
          <a:lstStyle/>
          <a:p>
            <a:r>
              <a:rPr lang="en-US" altLang="en-US" sz="3600" dirty="0" smtClean="0"/>
              <a:t>15.8 The Satisfiability Problem</a:t>
            </a:r>
            <a:endParaRPr lang="en-US" altLang="en-US" sz="3600" i="1" dirty="0" smtClean="0"/>
          </a:p>
        </p:txBody>
      </p:sp>
    </p:spTree>
    <p:extLst>
      <p:ext uri="{BB962C8B-B14F-4D97-AF65-F5344CB8AC3E}">
        <p14:creationId xmlns:p14="http://schemas.microsoft.com/office/powerpoint/2010/main" val="113371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5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52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52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uiExpand="1" build="p"/>
      <p:bldP spid="5529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48A476-F279-403D-AC79-9D2092A9CC64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9113" y="916026"/>
            <a:ext cx="8330689" cy="5508627"/>
          </a:xfrm>
        </p:spPr>
        <p:txBody>
          <a:bodyPr/>
          <a:lstStyle/>
          <a:p>
            <a:pPr>
              <a:spcBef>
                <a:spcPct val="75000"/>
              </a:spcBef>
              <a:tabLst>
                <a:tab pos="738188" algn="l"/>
              </a:tabLst>
              <a:defRPr/>
            </a:pPr>
            <a:r>
              <a:rPr lang="en-US" sz="2000" u="sng" dirty="0" smtClean="0">
                <a:sym typeface="Symbol" pitchFamily="18" charset="2"/>
              </a:rPr>
              <a:t>Proof</a:t>
            </a:r>
            <a:r>
              <a:rPr lang="en-US" sz="2000" dirty="0" smtClean="0">
                <a:sym typeface="Symbol" pitchFamily="18" charset="2"/>
              </a:rPr>
              <a:t> (Continued). </a:t>
            </a:r>
          </a:p>
          <a:p>
            <a:pPr marL="0" indent="0">
              <a:spcBef>
                <a:spcPts val="18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             (</a:t>
            </a:r>
            <a:r>
              <a:rPr lang="pt-BR" sz="2000" dirty="0">
                <a:sym typeface="Symbol"/>
              </a:rPr>
              <a:t></a:t>
            </a:r>
            <a:r>
              <a:rPr lang="en-US" sz="2000" i="1" dirty="0">
                <a:sym typeface="Symbol"/>
              </a:rPr>
              <a:t>Q</a:t>
            </a:r>
            <a:r>
              <a:rPr lang="en-US" sz="2000" i="1" baseline="-25000" dirty="0">
                <a:sym typeface="Symbol"/>
              </a:rPr>
              <a:t>i</a:t>
            </a:r>
            <a:r>
              <a:rPr lang="en-US" sz="2000" baseline="-25000" dirty="0">
                <a:sym typeface="Symbol"/>
              </a:rPr>
              <a:t>,</a:t>
            </a:r>
            <a:r>
              <a:rPr lang="en-US" sz="2000" i="1" baseline="-25000" dirty="0">
                <a:sym typeface="Symbol"/>
              </a:rPr>
              <a:t>k</a:t>
            </a:r>
            <a:r>
              <a:rPr lang="en-US" sz="2000" dirty="0">
                <a:sym typeface="Symbol"/>
              </a:rPr>
              <a:t> </a:t>
            </a:r>
            <a:r>
              <a:rPr lang="pt-BR" sz="2000" dirty="0">
                <a:sym typeface="Symbol"/>
              </a:rPr>
              <a:t> </a:t>
            </a:r>
            <a:r>
              <a:rPr lang="en-US" sz="2000" i="1" dirty="0" smtClean="0">
                <a:sym typeface="Symbol"/>
              </a:rPr>
              <a:t>P</a:t>
            </a:r>
            <a:r>
              <a:rPr lang="en-US" sz="2000" baseline="-25000" dirty="0">
                <a:sym typeface="Symbol"/>
              </a:rPr>
              <a:t>0</a:t>
            </a:r>
            <a:r>
              <a:rPr lang="en-US" sz="2000" baseline="-25000" dirty="0" smtClean="0">
                <a:sym typeface="Symbol"/>
              </a:rPr>
              <a:t>,</a:t>
            </a:r>
            <a:r>
              <a:rPr lang="en-US" sz="2000" i="1" baseline="-25000" dirty="0" smtClean="0">
                <a:sym typeface="Symbol"/>
              </a:rPr>
              <a:t>k</a:t>
            </a:r>
            <a:r>
              <a:rPr lang="en-US" sz="2000" dirty="0" smtClean="0">
                <a:sym typeface="Symbol"/>
              </a:rPr>
              <a:t> </a:t>
            </a:r>
            <a:r>
              <a:rPr lang="pt-BR" sz="2000" dirty="0">
                <a:sym typeface="Symbol"/>
              </a:rPr>
              <a:t></a:t>
            </a:r>
            <a:r>
              <a:rPr lang="en-US" sz="2000" dirty="0">
                <a:sym typeface="Symbol"/>
              </a:rPr>
              <a:t> </a:t>
            </a:r>
            <a:r>
              <a:rPr lang="pt-BR" sz="2000" dirty="0">
                <a:sym typeface="Symbol"/>
              </a:rPr>
              <a:t></a:t>
            </a:r>
            <a:r>
              <a:rPr lang="en-US" sz="2000" i="1" dirty="0" smtClean="0">
                <a:sym typeface="Symbol"/>
              </a:rPr>
              <a:t>S</a:t>
            </a:r>
            <a:r>
              <a:rPr lang="en-US" sz="2000" baseline="-25000" dirty="0" smtClean="0">
                <a:sym typeface="Symbol"/>
              </a:rPr>
              <a:t>0,</a:t>
            </a:r>
            <a:r>
              <a:rPr lang="en-US" sz="2000" i="1" baseline="-25000" dirty="0" smtClean="0">
                <a:sym typeface="Symbol"/>
              </a:rPr>
              <a:t>r</a:t>
            </a:r>
            <a:r>
              <a:rPr lang="en-US" sz="2000" baseline="-25000" dirty="0" smtClean="0">
                <a:sym typeface="Symbol"/>
              </a:rPr>
              <a:t>,</a:t>
            </a:r>
            <a:r>
              <a:rPr lang="en-US" sz="2000" i="1" baseline="-25000" dirty="0" smtClean="0">
                <a:sym typeface="Symbol"/>
              </a:rPr>
              <a:t>k </a:t>
            </a:r>
            <a:r>
              <a:rPr lang="pt-BR" sz="2000" dirty="0">
                <a:sym typeface="Symbol"/>
              </a:rPr>
              <a:t>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Q</a:t>
            </a:r>
            <a:r>
              <a:rPr lang="en-US" sz="2000" i="1" baseline="-25000" dirty="0" smtClean="0">
                <a:sym typeface="Symbol"/>
              </a:rPr>
              <a:t>m</a:t>
            </a:r>
            <a:r>
              <a:rPr lang="en-US" sz="2000" baseline="-25000" dirty="0" smtClean="0">
                <a:sym typeface="Symbol"/>
              </a:rPr>
              <a:t>-1,</a:t>
            </a:r>
            <a:r>
              <a:rPr lang="en-US" sz="2000" i="1" baseline="-25000" dirty="0" smtClean="0">
                <a:sym typeface="Symbol"/>
              </a:rPr>
              <a:t>k</a:t>
            </a:r>
            <a:r>
              <a:rPr lang="en-US" sz="2000" baseline="-25000" dirty="0" smtClean="0">
                <a:sym typeface="Symbol"/>
              </a:rPr>
              <a:t>+1</a:t>
            </a:r>
            <a:r>
              <a:rPr lang="en-US" sz="2000" dirty="0">
                <a:sym typeface="Symbol" pitchFamily="18" charset="2"/>
              </a:rPr>
              <a:t>)      </a:t>
            </a:r>
            <a:r>
              <a:rPr lang="en-US" sz="2000" dirty="0" smtClean="0">
                <a:sym typeface="Symbol" pitchFamily="18" charset="2"/>
              </a:rPr>
              <a:t>Entering the reject state</a:t>
            </a:r>
            <a:endParaRPr lang="en-US" sz="2000" dirty="0">
              <a:sym typeface="Symbol" pitchFamily="18" charset="2"/>
            </a:endParaRPr>
          </a:p>
          <a:p>
            <a:pPr marL="0" indent="0">
              <a:spcBef>
                <a:spcPts val="6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 pitchFamily="18" charset="2"/>
              </a:rPr>
              <a:t>              (</a:t>
            </a:r>
            <a:r>
              <a:rPr lang="pt-BR" sz="2000" dirty="0">
                <a:sym typeface="Symbol"/>
              </a:rPr>
              <a:t></a:t>
            </a:r>
            <a:r>
              <a:rPr lang="en-US" sz="2000" i="1" dirty="0">
                <a:sym typeface="Symbol"/>
              </a:rPr>
              <a:t>Q</a:t>
            </a:r>
            <a:r>
              <a:rPr lang="en-US" sz="2000" i="1" baseline="-25000" dirty="0">
                <a:sym typeface="Symbol"/>
              </a:rPr>
              <a:t>i</a:t>
            </a:r>
            <a:r>
              <a:rPr lang="en-US" sz="2000" baseline="-25000" dirty="0">
                <a:sym typeface="Symbol"/>
              </a:rPr>
              <a:t>,</a:t>
            </a:r>
            <a:r>
              <a:rPr lang="en-US" sz="2000" i="1" baseline="-25000" dirty="0">
                <a:sym typeface="Symbol"/>
              </a:rPr>
              <a:t>k</a:t>
            </a:r>
            <a:r>
              <a:rPr lang="en-US" sz="2000" dirty="0">
                <a:sym typeface="Symbol"/>
              </a:rPr>
              <a:t> </a:t>
            </a:r>
            <a:r>
              <a:rPr lang="pt-BR" sz="2000" dirty="0">
                <a:sym typeface="Symbol"/>
              </a:rPr>
              <a:t> </a:t>
            </a:r>
            <a:r>
              <a:rPr lang="en-US" sz="2000" i="1" dirty="0" smtClean="0">
                <a:sym typeface="Symbol"/>
              </a:rPr>
              <a:t>P</a:t>
            </a:r>
            <a:r>
              <a:rPr lang="en-US" sz="2000" baseline="-25000" dirty="0">
                <a:sym typeface="Symbol"/>
              </a:rPr>
              <a:t>0</a:t>
            </a:r>
            <a:r>
              <a:rPr lang="en-US" sz="2000" baseline="-25000" dirty="0" smtClean="0">
                <a:sym typeface="Symbol"/>
              </a:rPr>
              <a:t>,</a:t>
            </a:r>
            <a:r>
              <a:rPr lang="en-US" sz="2000" i="1" baseline="-25000" dirty="0" smtClean="0">
                <a:sym typeface="Symbol"/>
              </a:rPr>
              <a:t>k</a:t>
            </a:r>
            <a:r>
              <a:rPr lang="en-US" sz="2000" dirty="0" smtClean="0">
                <a:sym typeface="Symbol"/>
              </a:rPr>
              <a:t> </a:t>
            </a:r>
            <a:r>
              <a:rPr lang="pt-BR" sz="2000" dirty="0">
                <a:sym typeface="Symbol"/>
              </a:rPr>
              <a:t></a:t>
            </a:r>
            <a:r>
              <a:rPr lang="en-US" sz="2000" dirty="0">
                <a:sym typeface="Symbol"/>
              </a:rPr>
              <a:t> </a:t>
            </a:r>
            <a:r>
              <a:rPr lang="pt-BR" sz="2000" dirty="0">
                <a:sym typeface="Symbol"/>
              </a:rPr>
              <a:t></a:t>
            </a:r>
            <a:r>
              <a:rPr lang="en-US" sz="2000" i="1" dirty="0" smtClean="0">
                <a:sym typeface="Symbol"/>
              </a:rPr>
              <a:t>S</a:t>
            </a:r>
            <a:r>
              <a:rPr lang="en-US" sz="2000" baseline="-25000" dirty="0">
                <a:sym typeface="Symbol"/>
              </a:rPr>
              <a:t>0</a:t>
            </a:r>
            <a:r>
              <a:rPr lang="en-US" sz="2000" baseline="-25000" dirty="0" smtClean="0">
                <a:sym typeface="Symbol"/>
              </a:rPr>
              <a:t>,</a:t>
            </a:r>
            <a:r>
              <a:rPr lang="en-US" sz="2000" i="1" baseline="-25000" dirty="0" smtClean="0">
                <a:sym typeface="Symbol"/>
              </a:rPr>
              <a:t>r</a:t>
            </a:r>
            <a:r>
              <a:rPr lang="en-US" sz="2000" baseline="-25000" dirty="0" smtClean="0">
                <a:sym typeface="Symbol"/>
              </a:rPr>
              <a:t>,</a:t>
            </a:r>
            <a:r>
              <a:rPr lang="en-US" sz="2000" i="1" baseline="-25000" dirty="0" smtClean="0">
                <a:sym typeface="Symbol"/>
              </a:rPr>
              <a:t>k </a:t>
            </a:r>
            <a:r>
              <a:rPr lang="pt-BR" sz="2000" dirty="0">
                <a:sym typeface="Symbol"/>
              </a:rPr>
              <a:t>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P</a:t>
            </a:r>
            <a:r>
              <a:rPr lang="en-US" sz="2000" baseline="-25000" dirty="0">
                <a:sym typeface="Symbol"/>
              </a:rPr>
              <a:t>0</a:t>
            </a:r>
            <a:r>
              <a:rPr lang="en-US" sz="2000" baseline="-25000" dirty="0" smtClean="0">
                <a:sym typeface="Symbol"/>
              </a:rPr>
              <a:t>,</a:t>
            </a:r>
            <a:r>
              <a:rPr lang="en-US" sz="2000" i="1" baseline="-25000" dirty="0" smtClean="0">
                <a:sym typeface="Symbol"/>
              </a:rPr>
              <a:t>k</a:t>
            </a:r>
            <a:r>
              <a:rPr lang="en-US" sz="2000" baseline="-25000" dirty="0" smtClean="0">
                <a:sym typeface="Symbol"/>
              </a:rPr>
              <a:t>+1</a:t>
            </a:r>
            <a:r>
              <a:rPr lang="en-US" sz="2000" dirty="0">
                <a:sym typeface="Symbol"/>
              </a:rPr>
              <a:t>)        </a:t>
            </a:r>
            <a:r>
              <a:rPr lang="en-US" sz="2000" dirty="0" smtClean="0">
                <a:sym typeface="Symbol"/>
              </a:rPr>
              <a:t> Same tape head position</a:t>
            </a:r>
            <a:endParaRPr lang="en-US" sz="2000" dirty="0">
              <a:sym typeface="Symbol"/>
            </a:endParaRPr>
          </a:p>
          <a:p>
            <a:pPr marL="0" indent="0">
              <a:spcBef>
                <a:spcPts val="6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/>
              </a:rPr>
              <a:t>              (</a:t>
            </a:r>
            <a:r>
              <a:rPr lang="pt-BR" sz="2000" dirty="0">
                <a:solidFill>
                  <a:srgbClr val="009999"/>
                </a:solidFill>
                <a:sym typeface="Symbol"/>
              </a:rPr>
              <a:t></a:t>
            </a:r>
            <a:r>
              <a:rPr lang="en-US" sz="2000" i="1" dirty="0">
                <a:solidFill>
                  <a:srgbClr val="009999"/>
                </a:solidFill>
                <a:sym typeface="Symbol"/>
              </a:rPr>
              <a:t>Q</a:t>
            </a:r>
            <a:r>
              <a:rPr lang="en-US" sz="2000" i="1" baseline="-25000" dirty="0">
                <a:solidFill>
                  <a:srgbClr val="009999"/>
                </a:solidFill>
                <a:sym typeface="Symbol"/>
              </a:rPr>
              <a:t>i</a:t>
            </a:r>
            <a:r>
              <a:rPr lang="en-US" sz="2000" baseline="-25000" dirty="0">
                <a:solidFill>
                  <a:srgbClr val="009999"/>
                </a:solidFill>
                <a:sym typeface="Symbol"/>
              </a:rPr>
              <a:t>,</a:t>
            </a:r>
            <a:r>
              <a:rPr lang="en-US" sz="2000" i="1" baseline="-25000" dirty="0">
                <a:solidFill>
                  <a:srgbClr val="009999"/>
                </a:solidFill>
                <a:sym typeface="Symbol"/>
              </a:rPr>
              <a:t>k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 </a:t>
            </a:r>
            <a:r>
              <a:rPr lang="pt-BR" sz="2000" dirty="0">
                <a:solidFill>
                  <a:srgbClr val="009999"/>
                </a:solidFill>
                <a:sym typeface="Symbol"/>
              </a:rPr>
              <a:t> </a:t>
            </a:r>
            <a:r>
              <a:rPr lang="en-US" sz="2000" i="1" dirty="0" smtClean="0">
                <a:solidFill>
                  <a:srgbClr val="009999"/>
                </a:solidFill>
                <a:sym typeface="Symbol"/>
              </a:rPr>
              <a:t>P</a:t>
            </a:r>
            <a:r>
              <a:rPr lang="en-US" sz="2000" baseline="-25000" dirty="0">
                <a:sym typeface="Symbol"/>
              </a:rPr>
              <a:t>0</a:t>
            </a:r>
            <a:r>
              <a:rPr lang="en-US" sz="2000" baseline="-25000" dirty="0" smtClean="0">
                <a:solidFill>
                  <a:srgbClr val="009999"/>
                </a:solidFill>
                <a:sym typeface="Symbol"/>
              </a:rPr>
              <a:t>,</a:t>
            </a:r>
            <a:r>
              <a:rPr lang="en-US" sz="2000" i="1" baseline="-25000" dirty="0" smtClean="0">
                <a:solidFill>
                  <a:srgbClr val="009999"/>
                </a:solidFill>
                <a:sym typeface="Symbol"/>
              </a:rPr>
              <a:t>k</a:t>
            </a:r>
            <a:r>
              <a:rPr lang="en-US" sz="2000" dirty="0" smtClean="0">
                <a:solidFill>
                  <a:srgbClr val="009999"/>
                </a:solidFill>
                <a:sym typeface="Symbol"/>
              </a:rPr>
              <a:t> </a:t>
            </a:r>
            <a:r>
              <a:rPr lang="pt-BR" sz="2000" dirty="0">
                <a:solidFill>
                  <a:srgbClr val="009999"/>
                </a:solidFill>
                <a:sym typeface="Symbol"/>
              </a:rPr>
              <a:t>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 </a:t>
            </a:r>
            <a:r>
              <a:rPr lang="pt-BR" sz="2000" dirty="0">
                <a:solidFill>
                  <a:srgbClr val="009999"/>
                </a:solidFill>
                <a:sym typeface="Symbol"/>
              </a:rPr>
              <a:t></a:t>
            </a:r>
            <a:r>
              <a:rPr lang="en-US" sz="2000" i="1" dirty="0" smtClean="0">
                <a:solidFill>
                  <a:srgbClr val="009999"/>
                </a:solidFill>
                <a:sym typeface="Symbol"/>
              </a:rPr>
              <a:t>S</a:t>
            </a:r>
            <a:r>
              <a:rPr lang="en-US" sz="2000" baseline="-25000" dirty="0">
                <a:sym typeface="Symbol"/>
              </a:rPr>
              <a:t>0</a:t>
            </a:r>
            <a:r>
              <a:rPr lang="en-US" sz="2000" baseline="-25000" dirty="0" smtClean="0">
                <a:solidFill>
                  <a:srgbClr val="009999"/>
                </a:solidFill>
                <a:sym typeface="Symbol"/>
              </a:rPr>
              <a:t>,</a:t>
            </a:r>
            <a:r>
              <a:rPr lang="en-US" sz="2000" i="1" baseline="-25000" dirty="0" smtClean="0">
                <a:solidFill>
                  <a:srgbClr val="009999"/>
                </a:solidFill>
                <a:sym typeface="Symbol"/>
              </a:rPr>
              <a:t>r</a:t>
            </a:r>
            <a:r>
              <a:rPr lang="en-US" sz="2000" baseline="-25000" dirty="0" smtClean="0">
                <a:solidFill>
                  <a:srgbClr val="009999"/>
                </a:solidFill>
                <a:sym typeface="Symbol"/>
              </a:rPr>
              <a:t>,</a:t>
            </a:r>
            <a:r>
              <a:rPr lang="en-US" sz="2000" i="1" baseline="-25000" dirty="0" smtClean="0">
                <a:solidFill>
                  <a:srgbClr val="009999"/>
                </a:solidFill>
                <a:sym typeface="Symbol"/>
              </a:rPr>
              <a:t>k </a:t>
            </a:r>
            <a:r>
              <a:rPr lang="pt-BR" sz="2000" dirty="0">
                <a:solidFill>
                  <a:srgbClr val="009999"/>
                </a:solidFill>
                <a:sym typeface="Symbol"/>
              </a:rPr>
              <a:t>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 </a:t>
            </a:r>
            <a:r>
              <a:rPr lang="en-US" sz="2000" dirty="0" smtClean="0">
                <a:solidFill>
                  <a:srgbClr val="009999"/>
                </a:solidFill>
                <a:sym typeface="Symbol"/>
              </a:rPr>
              <a:t>S</a:t>
            </a:r>
            <a:r>
              <a:rPr lang="en-US" sz="2000" baseline="-25000" dirty="0" smtClean="0">
                <a:solidFill>
                  <a:srgbClr val="009999"/>
                </a:solidFill>
                <a:sym typeface="Symbol"/>
              </a:rPr>
              <a:t>0,</a:t>
            </a:r>
            <a:r>
              <a:rPr lang="en-US" sz="2000" i="1" baseline="-25000" dirty="0" smtClean="0">
                <a:solidFill>
                  <a:srgbClr val="009999"/>
                </a:solidFill>
                <a:sym typeface="Symbol"/>
              </a:rPr>
              <a:t>r</a:t>
            </a:r>
            <a:r>
              <a:rPr lang="en-US" sz="2000" baseline="-25000" dirty="0" smtClean="0">
                <a:solidFill>
                  <a:srgbClr val="009999"/>
                </a:solidFill>
                <a:sym typeface="Symbol"/>
              </a:rPr>
              <a:t>,</a:t>
            </a:r>
            <a:r>
              <a:rPr lang="en-US" sz="2000" i="1" baseline="-25000" dirty="0" smtClean="0">
                <a:solidFill>
                  <a:srgbClr val="009999"/>
                </a:solidFill>
                <a:sym typeface="Symbol"/>
              </a:rPr>
              <a:t>k</a:t>
            </a:r>
            <a:r>
              <a:rPr lang="en-US" sz="2000" baseline="-25000" dirty="0" smtClean="0">
                <a:solidFill>
                  <a:srgbClr val="009999"/>
                </a:solidFill>
                <a:sym typeface="Symbol"/>
              </a:rPr>
              <a:t>+1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)	       </a:t>
            </a:r>
            <a:r>
              <a:rPr lang="en-US" sz="2000" dirty="0" smtClean="0">
                <a:solidFill>
                  <a:srgbClr val="009999"/>
                </a:solidFill>
                <a:sym typeface="Symbol"/>
              </a:rPr>
              <a:t>Same symbol at position </a:t>
            </a:r>
            <a:r>
              <a:rPr lang="en-US" sz="2000" i="1" dirty="0" smtClean="0">
                <a:solidFill>
                  <a:srgbClr val="009999"/>
                </a:solidFill>
                <a:sym typeface="Symbol"/>
              </a:rPr>
              <a:t>r</a:t>
            </a:r>
            <a:endParaRPr lang="en-US" sz="2000" dirty="0" smtClean="0">
              <a:solidFill>
                <a:srgbClr val="009999"/>
              </a:solidFill>
              <a:sym typeface="Symbol"/>
            </a:endParaRPr>
          </a:p>
          <a:p>
            <a:pPr marL="0" indent="0">
              <a:spcBef>
                <a:spcPts val="18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olidFill>
                  <a:srgbClr val="009999"/>
                </a:solidFill>
                <a:sym typeface="Symbol"/>
              </a:rPr>
              <a:t> </a:t>
            </a:r>
            <a:r>
              <a:rPr lang="en-US" sz="2000" dirty="0" smtClean="0">
                <a:solidFill>
                  <a:srgbClr val="009999"/>
                </a:solidFill>
                <a:sym typeface="Symbol"/>
              </a:rPr>
              <a:t>          for all transitions </a:t>
            </a:r>
            <a:r>
              <a:rPr lang="en-US" sz="2000" dirty="0">
                <a:sym typeface="Symbol"/>
              </a:rPr>
              <a:t>[</a:t>
            </a:r>
            <a:r>
              <a:rPr lang="pt-BR" sz="2000" i="1" dirty="0">
                <a:sym typeface="Symbol"/>
              </a:rPr>
              <a:t>q</a:t>
            </a:r>
            <a:r>
              <a:rPr lang="pt-BR" sz="2000" i="1" baseline="-25000" dirty="0">
                <a:sym typeface="Symbol"/>
              </a:rPr>
              <a:t>i</a:t>
            </a:r>
            <a:r>
              <a:rPr lang="pt-BR" sz="2000" baseline="-25000" dirty="0">
                <a:sym typeface="Symbol"/>
              </a:rPr>
              <a:t>’</a:t>
            </a:r>
            <a:r>
              <a:rPr lang="pt-BR" sz="2000" dirty="0">
                <a:sym typeface="Symbol"/>
              </a:rPr>
              <a:t>, </a:t>
            </a:r>
            <a:r>
              <a:rPr lang="pt-BR" sz="2000" i="1" dirty="0">
                <a:sym typeface="Symbol"/>
              </a:rPr>
              <a:t>a</a:t>
            </a:r>
            <a:r>
              <a:rPr lang="pt-BR" sz="2000" i="1" baseline="-25000" dirty="0">
                <a:sym typeface="Symbol"/>
              </a:rPr>
              <a:t>r</a:t>
            </a:r>
            <a:r>
              <a:rPr lang="pt-BR" sz="2000" baseline="-25000" dirty="0">
                <a:sym typeface="Symbol"/>
              </a:rPr>
              <a:t>’</a:t>
            </a:r>
            <a:r>
              <a:rPr lang="pt-BR" sz="2000" dirty="0">
                <a:sym typeface="Symbol"/>
              </a:rPr>
              <a:t>, </a:t>
            </a:r>
            <a:r>
              <a:rPr lang="pt-BR" sz="2000" i="1" dirty="0" smtClean="0">
                <a:sym typeface="Symbol"/>
              </a:rPr>
              <a:t>L</a:t>
            </a:r>
            <a:r>
              <a:rPr lang="pt-BR" sz="2000" dirty="0" smtClean="0">
                <a:sym typeface="Symbol"/>
              </a:rPr>
              <a:t>] </a:t>
            </a:r>
            <a:r>
              <a:rPr lang="pt-BR" sz="2000" dirty="0">
                <a:sym typeface="Symbol"/>
              </a:rPr>
              <a:t> (</a:t>
            </a:r>
            <a:r>
              <a:rPr lang="pt-BR" sz="2000" i="1" dirty="0">
                <a:sym typeface="Symbol"/>
              </a:rPr>
              <a:t>q</a:t>
            </a:r>
            <a:r>
              <a:rPr lang="pt-BR" sz="2000" i="1" baseline="-25000" dirty="0">
                <a:sym typeface="Symbol"/>
              </a:rPr>
              <a:t>i</a:t>
            </a:r>
            <a:r>
              <a:rPr lang="pt-BR" sz="2000" dirty="0">
                <a:sym typeface="Symbol"/>
              </a:rPr>
              <a:t>, </a:t>
            </a:r>
            <a:r>
              <a:rPr lang="pt-BR" sz="2000" i="1" dirty="0">
                <a:sym typeface="Symbol"/>
              </a:rPr>
              <a:t>a</a:t>
            </a:r>
            <a:r>
              <a:rPr lang="pt-BR" sz="2000" i="1" baseline="-25000" dirty="0">
                <a:sym typeface="Symbol"/>
              </a:rPr>
              <a:t>r</a:t>
            </a:r>
            <a:r>
              <a:rPr lang="pt-BR" sz="2000" dirty="0" smtClean="0">
                <a:sym typeface="Symbol"/>
              </a:rPr>
              <a:t>).</a:t>
            </a:r>
          </a:p>
          <a:p>
            <a:pPr marL="0" indent="0">
              <a:spcBef>
                <a:spcPts val="1800"/>
              </a:spcBef>
              <a:buNone/>
              <a:tabLst>
                <a:tab pos="738188" algn="l"/>
              </a:tabLst>
              <a:defRPr/>
            </a:pPr>
            <a:r>
              <a:rPr lang="en-US" sz="2000" dirty="0" smtClean="0">
                <a:solidFill>
                  <a:srgbClr val="009999"/>
                </a:solidFill>
                <a:sym typeface="Symbol"/>
              </a:rPr>
              <a:t>	Since 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M is nondeterministic</a:t>
            </a:r>
            <a:r>
              <a:rPr lang="en-US" sz="2000" dirty="0" smtClean="0">
                <a:solidFill>
                  <a:srgbClr val="009999"/>
                </a:solidFill>
                <a:sym typeface="Symbol"/>
              </a:rPr>
              <a:t>, 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there may be several transitions that </a:t>
            </a:r>
            <a:r>
              <a:rPr lang="en-US" sz="2000" dirty="0" smtClean="0">
                <a:solidFill>
                  <a:srgbClr val="009999"/>
                </a:solidFill>
                <a:sym typeface="Symbol"/>
              </a:rPr>
              <a:t>	can 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be applied to </a:t>
            </a:r>
            <a:r>
              <a:rPr lang="en-US" sz="2000" dirty="0" smtClean="0">
                <a:solidFill>
                  <a:srgbClr val="009999"/>
                </a:solidFill>
                <a:sym typeface="Symbol"/>
              </a:rPr>
              <a:t>a 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given configuration. The result of </a:t>
            </a:r>
            <a:r>
              <a:rPr lang="en-US" sz="2000" dirty="0" smtClean="0">
                <a:solidFill>
                  <a:srgbClr val="009999"/>
                </a:solidFill>
                <a:sym typeface="Symbol"/>
              </a:rPr>
              <a:t>applying 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any </a:t>
            </a:r>
            <a:r>
              <a:rPr lang="en-US" sz="2000" dirty="0" smtClean="0">
                <a:solidFill>
                  <a:srgbClr val="009999"/>
                </a:solidFill>
                <a:sym typeface="Symbol"/>
              </a:rPr>
              <a:t>	of 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these alternatives is </a:t>
            </a:r>
            <a:r>
              <a:rPr lang="en-US" sz="2000" dirty="0" smtClean="0">
                <a:solidFill>
                  <a:srgbClr val="009999"/>
                </a:solidFill>
                <a:sym typeface="Symbol"/>
              </a:rPr>
              <a:t>a permissible 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succeeding </a:t>
            </a:r>
            <a:r>
              <a:rPr lang="en-US" sz="2000" dirty="0" smtClean="0">
                <a:solidFill>
                  <a:srgbClr val="009999"/>
                </a:solidFill>
                <a:sym typeface="Symbol"/>
              </a:rPr>
              <a:t>configuration 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in </a:t>
            </a:r>
            <a:r>
              <a:rPr lang="en-US" sz="2000" dirty="0" smtClean="0">
                <a:solidFill>
                  <a:srgbClr val="009999"/>
                </a:solidFill>
                <a:sym typeface="Symbol"/>
              </a:rPr>
              <a:t>	a computation.</a:t>
            </a:r>
          </a:p>
          <a:p>
            <a:pPr marL="0" indent="0">
              <a:spcBef>
                <a:spcPts val="18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olidFill>
                  <a:srgbClr val="009999"/>
                </a:solidFill>
                <a:sym typeface="Symbol"/>
              </a:rPr>
              <a:t>	</a:t>
            </a:r>
            <a:r>
              <a:rPr lang="en-US" sz="2000" dirty="0" smtClean="0">
                <a:solidFill>
                  <a:srgbClr val="009999"/>
                </a:solidFill>
                <a:sym typeface="Symbol"/>
              </a:rPr>
              <a:t>Let </a:t>
            </a:r>
            <a:r>
              <a:rPr lang="en-US" sz="2000" i="1" dirty="0">
                <a:solidFill>
                  <a:srgbClr val="009999"/>
                </a:solidFill>
                <a:sym typeface="Symbol"/>
              </a:rPr>
              <a:t>trans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(</a:t>
            </a:r>
            <a:r>
              <a:rPr lang="en-US" sz="2000" i="1" dirty="0">
                <a:solidFill>
                  <a:srgbClr val="009999"/>
                </a:solidFill>
                <a:sym typeface="Symbol"/>
              </a:rPr>
              <a:t>i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,  </a:t>
            </a:r>
            <a:r>
              <a:rPr lang="en-US" sz="2000" i="1" dirty="0">
                <a:solidFill>
                  <a:srgbClr val="009999"/>
                </a:solidFill>
                <a:sym typeface="Symbol"/>
              </a:rPr>
              <a:t>j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, </a:t>
            </a:r>
            <a:r>
              <a:rPr lang="en-US" sz="2000" i="1" dirty="0" smtClean="0">
                <a:solidFill>
                  <a:srgbClr val="009999"/>
                </a:solidFill>
                <a:sym typeface="Symbol"/>
              </a:rPr>
              <a:t>r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, </a:t>
            </a:r>
            <a:r>
              <a:rPr lang="en-US" sz="2000" i="1" dirty="0">
                <a:solidFill>
                  <a:srgbClr val="009999"/>
                </a:solidFill>
                <a:sym typeface="Symbol"/>
              </a:rPr>
              <a:t>k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) denote disjunction </a:t>
            </a:r>
            <a:r>
              <a:rPr lang="en-US" sz="2000" dirty="0" smtClean="0">
                <a:solidFill>
                  <a:srgbClr val="009999"/>
                </a:solidFill>
                <a:sym typeface="Symbol"/>
              </a:rPr>
              <a:t>of 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the </a:t>
            </a:r>
            <a:r>
              <a:rPr lang="en-US" sz="2000" dirty="0" smtClean="0">
                <a:solidFill>
                  <a:srgbClr val="009999"/>
                </a:solidFill>
                <a:sym typeface="Symbol"/>
              </a:rPr>
              <a:t>CNF formulas 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that </a:t>
            </a:r>
            <a:r>
              <a:rPr lang="en-US" sz="2000" dirty="0" smtClean="0">
                <a:solidFill>
                  <a:srgbClr val="009999"/>
                </a:solidFill>
                <a:sym typeface="Symbol"/>
              </a:rPr>
              <a:t>	represent 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the alternative transitions for a </a:t>
            </a:r>
            <a:r>
              <a:rPr lang="en-US" sz="2000" dirty="0" smtClean="0">
                <a:solidFill>
                  <a:srgbClr val="009999"/>
                </a:solidFill>
                <a:sym typeface="Symbol"/>
              </a:rPr>
              <a:t>configuration 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at time </a:t>
            </a:r>
            <a:r>
              <a:rPr lang="en-US" sz="2000" i="1" dirty="0" smtClean="0">
                <a:solidFill>
                  <a:srgbClr val="009999"/>
                </a:solidFill>
                <a:sym typeface="Symbol"/>
              </a:rPr>
              <a:t>k</a:t>
            </a:r>
            <a:r>
              <a:rPr lang="en-US" sz="2000" dirty="0" smtClean="0">
                <a:solidFill>
                  <a:srgbClr val="009999"/>
                </a:solidFill>
                <a:sym typeface="Symbol"/>
              </a:rPr>
              <a:t> in 	state </a:t>
            </a:r>
            <a:r>
              <a:rPr lang="en-US" sz="2000" i="1" dirty="0">
                <a:solidFill>
                  <a:srgbClr val="009999"/>
                </a:solidFill>
                <a:sym typeface="Symbol"/>
              </a:rPr>
              <a:t>q</a:t>
            </a:r>
            <a:r>
              <a:rPr lang="en-US" sz="2000" i="1" baseline="-25000" dirty="0">
                <a:solidFill>
                  <a:srgbClr val="009999"/>
                </a:solidFill>
                <a:sym typeface="Symbol"/>
              </a:rPr>
              <a:t>i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, tape head position </a:t>
            </a:r>
            <a:r>
              <a:rPr lang="en-US" sz="2000" i="1" dirty="0">
                <a:solidFill>
                  <a:srgbClr val="009999"/>
                </a:solidFill>
                <a:sym typeface="Symbol"/>
              </a:rPr>
              <a:t>j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, and tape symbol </a:t>
            </a:r>
            <a:r>
              <a:rPr lang="en-US" sz="2000" i="1" dirty="0">
                <a:solidFill>
                  <a:srgbClr val="009999"/>
                </a:solidFill>
                <a:sym typeface="Symbol"/>
              </a:rPr>
              <a:t>r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. </a:t>
            </a:r>
            <a:r>
              <a:rPr lang="en-US" sz="2000" i="1" dirty="0" smtClean="0">
                <a:solidFill>
                  <a:srgbClr val="009999"/>
                </a:solidFill>
                <a:sym typeface="Symbol"/>
              </a:rPr>
              <a:t>Trans</a:t>
            </a:r>
            <a:r>
              <a:rPr lang="en-US" sz="2000" dirty="0" smtClean="0">
                <a:solidFill>
                  <a:srgbClr val="009999"/>
                </a:solidFill>
                <a:sym typeface="Symbol"/>
              </a:rPr>
              <a:t>(</a:t>
            </a:r>
            <a:r>
              <a:rPr lang="en-US" sz="2000" i="1" dirty="0" smtClean="0">
                <a:solidFill>
                  <a:srgbClr val="009999"/>
                </a:solidFill>
                <a:sym typeface="Symbol"/>
              </a:rPr>
              <a:t>i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,  </a:t>
            </a:r>
            <a:r>
              <a:rPr lang="en-US" sz="2000" i="1" dirty="0">
                <a:solidFill>
                  <a:srgbClr val="009999"/>
                </a:solidFill>
                <a:sym typeface="Symbol"/>
              </a:rPr>
              <a:t>j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, </a:t>
            </a:r>
            <a:r>
              <a:rPr lang="en-US" sz="2000" i="1" dirty="0">
                <a:solidFill>
                  <a:srgbClr val="009999"/>
                </a:solidFill>
                <a:sym typeface="Symbol"/>
              </a:rPr>
              <a:t>r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, </a:t>
            </a:r>
            <a:r>
              <a:rPr lang="en-US" sz="2000" i="1" dirty="0">
                <a:solidFill>
                  <a:srgbClr val="009999"/>
                </a:solidFill>
                <a:sym typeface="Symbol"/>
              </a:rPr>
              <a:t>k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) </a:t>
            </a:r>
            <a:r>
              <a:rPr lang="en-US" sz="2000" dirty="0" smtClean="0">
                <a:solidFill>
                  <a:srgbClr val="009999"/>
                </a:solidFill>
                <a:sym typeface="Symbol"/>
              </a:rPr>
              <a:t>is 	satisfied 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only if the values of the variables </a:t>
            </a:r>
            <a:r>
              <a:rPr lang="en-US" sz="2000" dirty="0" smtClean="0">
                <a:solidFill>
                  <a:srgbClr val="009999"/>
                </a:solidFill>
                <a:sym typeface="Symbol"/>
              </a:rPr>
              <a:t>at 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time </a:t>
            </a:r>
            <a:r>
              <a:rPr lang="en-US" sz="2000" i="1" dirty="0" smtClean="0">
                <a:solidFill>
                  <a:srgbClr val="009999"/>
                </a:solidFill>
                <a:sym typeface="Symbol"/>
              </a:rPr>
              <a:t>k</a:t>
            </a:r>
            <a:r>
              <a:rPr lang="en-US" sz="2000" dirty="0" smtClean="0">
                <a:solidFill>
                  <a:srgbClr val="009999"/>
                </a:solidFill>
                <a:sym typeface="Symbol"/>
              </a:rPr>
              <a:t>+1 represent 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a </a:t>
            </a:r>
            <a:r>
              <a:rPr lang="en-US" sz="2000" dirty="0" smtClean="0">
                <a:solidFill>
                  <a:srgbClr val="009999"/>
                </a:solidFill>
                <a:sym typeface="Symbol"/>
              </a:rPr>
              <a:t>	legitimate 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successor to the </a:t>
            </a:r>
            <a:r>
              <a:rPr lang="en-US" sz="2000" dirty="0" smtClean="0">
                <a:solidFill>
                  <a:srgbClr val="009999"/>
                </a:solidFill>
                <a:sym typeface="Symbol"/>
              </a:rPr>
              <a:t>variables 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with time </a:t>
            </a:r>
            <a:r>
              <a:rPr lang="en-US" sz="2000" i="1" dirty="0">
                <a:solidFill>
                  <a:srgbClr val="009999"/>
                </a:solidFill>
                <a:sym typeface="Symbol"/>
              </a:rPr>
              <a:t>k</a:t>
            </a:r>
            <a:r>
              <a:rPr lang="en-US" sz="2000" dirty="0">
                <a:solidFill>
                  <a:srgbClr val="009999"/>
                </a:solidFill>
                <a:sym typeface="Symbol"/>
              </a:rPr>
              <a:t>.</a:t>
            </a:r>
          </a:p>
          <a:p>
            <a:pPr marL="0" indent="0">
              <a:spcBef>
                <a:spcPts val="600"/>
              </a:spcBef>
              <a:buNone/>
              <a:tabLst>
                <a:tab pos="738188" algn="l"/>
              </a:tabLst>
              <a:defRPr/>
            </a:pPr>
            <a:endParaRPr lang="en-US" sz="2000" dirty="0">
              <a:solidFill>
                <a:srgbClr val="009999"/>
              </a:solidFill>
              <a:sym typeface="Symbol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04420" y="211138"/>
            <a:ext cx="5691226" cy="571500"/>
          </a:xfrm>
          <a:noFill/>
        </p:spPr>
        <p:txBody>
          <a:bodyPr/>
          <a:lstStyle/>
          <a:p>
            <a:r>
              <a:rPr lang="en-US" altLang="en-US" sz="3600" dirty="0" smtClean="0"/>
              <a:t>15.8 The Satisfiability Problem</a:t>
            </a:r>
            <a:endParaRPr lang="en-US" altLang="en-US" sz="3600" i="1" dirty="0" smtClean="0"/>
          </a:p>
        </p:txBody>
      </p:sp>
    </p:spTree>
    <p:extLst>
      <p:ext uri="{BB962C8B-B14F-4D97-AF65-F5344CB8AC3E}">
        <p14:creationId xmlns:p14="http://schemas.microsoft.com/office/powerpoint/2010/main" val="8688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uiExpand="1" build="p"/>
      <p:bldP spid="5529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48A476-F279-403D-AC79-9D2092A9CC64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9113" y="828565"/>
            <a:ext cx="8330689" cy="5866437"/>
          </a:xfrm>
        </p:spPr>
        <p:txBody>
          <a:bodyPr/>
          <a:lstStyle/>
          <a:p>
            <a:pPr>
              <a:spcBef>
                <a:spcPct val="75000"/>
              </a:spcBef>
              <a:tabLst>
                <a:tab pos="738188" algn="l"/>
              </a:tabLst>
              <a:defRPr/>
            </a:pPr>
            <a:r>
              <a:rPr lang="en-US" sz="2000" u="sng" dirty="0" smtClean="0">
                <a:sym typeface="Symbol" pitchFamily="18" charset="2"/>
              </a:rPr>
              <a:t>Proof</a:t>
            </a:r>
            <a:r>
              <a:rPr lang="en-US" sz="2000" dirty="0" smtClean="0">
                <a:sym typeface="Symbol" pitchFamily="18" charset="2"/>
              </a:rPr>
              <a:t> (Continued).  </a:t>
            </a:r>
          </a:p>
          <a:p>
            <a:pPr>
              <a:spcBef>
                <a:spcPct val="75000"/>
              </a:spcBef>
              <a:tabLst>
                <a:tab pos="738188" algn="l"/>
              </a:tabLst>
              <a:defRPr/>
            </a:pPr>
            <a:endParaRPr lang="en-US" sz="2000" dirty="0">
              <a:sym typeface="Symbol" pitchFamily="18" charset="2"/>
            </a:endParaRPr>
          </a:p>
          <a:p>
            <a:pPr>
              <a:spcBef>
                <a:spcPct val="75000"/>
              </a:spcBef>
              <a:tabLst>
                <a:tab pos="738188" algn="l"/>
              </a:tabLst>
              <a:defRPr/>
            </a:pPr>
            <a:endParaRPr lang="en-US" sz="2000" dirty="0" smtClean="0">
              <a:sym typeface="Symbol" pitchFamily="18" charset="2"/>
            </a:endParaRPr>
          </a:p>
          <a:p>
            <a:pPr marL="0" indent="0">
              <a:spcBef>
                <a:spcPct val="75000"/>
              </a:spcBef>
              <a:buNone/>
              <a:tabLst>
                <a:tab pos="738188" algn="l"/>
              </a:tabLst>
              <a:defRPr/>
            </a:pPr>
            <a:endParaRPr lang="en-US" sz="2000" dirty="0" smtClean="0">
              <a:sym typeface="Symbol" pitchFamily="18" charset="2"/>
            </a:endParaRPr>
          </a:p>
          <a:p>
            <a:pPr marL="0" indent="0">
              <a:spcBef>
                <a:spcPts val="12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 pitchFamily="18" charset="2"/>
              </a:rPr>
              <a:t>	</a:t>
            </a:r>
            <a:r>
              <a:rPr lang="en-US" sz="2000" dirty="0" smtClean="0">
                <a:sym typeface="Symbol" pitchFamily="18" charset="2"/>
              </a:rPr>
              <a:t>The </a:t>
            </a:r>
            <a:r>
              <a:rPr lang="en-US" sz="2000" dirty="0">
                <a:sym typeface="Symbol" pitchFamily="18" charset="2"/>
              </a:rPr>
              <a:t>formulas </a:t>
            </a:r>
            <a:r>
              <a:rPr lang="en-US" sz="2000" i="1" dirty="0">
                <a:sym typeface="Symbol" pitchFamily="18" charset="2"/>
              </a:rPr>
              <a:t>trans</a:t>
            </a:r>
            <a:r>
              <a:rPr lang="en-US" sz="2000" dirty="0">
                <a:sym typeface="Symbol" pitchFamily="18" charset="2"/>
              </a:rPr>
              <a:t>(</a:t>
            </a:r>
            <a:r>
              <a:rPr lang="en-US" sz="2000" i="1" dirty="0">
                <a:sym typeface="Symbol" pitchFamily="18" charset="2"/>
              </a:rPr>
              <a:t>i</a:t>
            </a:r>
            <a:r>
              <a:rPr lang="en-US" sz="2000" dirty="0">
                <a:sym typeface="Symbol" pitchFamily="18" charset="2"/>
              </a:rPr>
              <a:t>,  </a:t>
            </a:r>
            <a:r>
              <a:rPr lang="en-US" sz="2000" i="1" dirty="0">
                <a:sym typeface="Symbol" pitchFamily="18" charset="2"/>
              </a:rPr>
              <a:t>j</a:t>
            </a:r>
            <a:r>
              <a:rPr lang="en-US" sz="2000" dirty="0">
                <a:sym typeface="Symbol" pitchFamily="18" charset="2"/>
              </a:rPr>
              <a:t>, </a:t>
            </a:r>
            <a:r>
              <a:rPr lang="en-US" sz="2000" i="1" dirty="0">
                <a:sym typeface="Symbol" pitchFamily="18" charset="2"/>
              </a:rPr>
              <a:t>r</a:t>
            </a:r>
            <a:r>
              <a:rPr lang="en-US" sz="2000" dirty="0">
                <a:sym typeface="Symbol" pitchFamily="18" charset="2"/>
              </a:rPr>
              <a:t>, </a:t>
            </a:r>
            <a:r>
              <a:rPr lang="en-US" sz="2000" i="1" dirty="0">
                <a:sym typeface="Symbol" pitchFamily="18" charset="2"/>
              </a:rPr>
              <a:t>k</a:t>
            </a:r>
            <a:r>
              <a:rPr lang="en-US" sz="2000" dirty="0">
                <a:sym typeface="Symbol" pitchFamily="18" charset="2"/>
              </a:rPr>
              <a:t>) do not specify the actions to be taken </a:t>
            </a:r>
            <a:r>
              <a:rPr lang="en-US" sz="2000" dirty="0" smtClean="0">
                <a:sym typeface="Symbol" pitchFamily="18" charset="2"/>
              </a:rPr>
              <a:t>	when the TM </a:t>
            </a:r>
            <a:r>
              <a:rPr lang="en-US" sz="2000" dirty="0">
                <a:sym typeface="Symbol" pitchFamily="18" charset="2"/>
              </a:rPr>
              <a:t>is in </a:t>
            </a:r>
            <a:r>
              <a:rPr lang="en-US" sz="2000" dirty="0" smtClean="0">
                <a:sym typeface="Symbol" pitchFamily="18" charset="2"/>
              </a:rPr>
              <a:t>state </a:t>
            </a:r>
            <a:r>
              <a:rPr lang="en-US" sz="2000" i="1" dirty="0" smtClean="0">
                <a:sym typeface="Symbol" pitchFamily="18" charset="2"/>
              </a:rPr>
              <a:t>q</a:t>
            </a:r>
            <a:r>
              <a:rPr lang="en-US" sz="2000" i="1" baseline="-25000" dirty="0" smtClean="0">
                <a:sym typeface="Symbol" pitchFamily="18" charset="2"/>
              </a:rPr>
              <a:t>m</a:t>
            </a:r>
            <a:r>
              <a:rPr lang="en-US" sz="2000" dirty="0" smtClean="0">
                <a:sym typeface="Symbol" pitchFamily="18" charset="2"/>
              </a:rPr>
              <a:t>  </a:t>
            </a:r>
            <a:r>
              <a:rPr lang="en-US" sz="2000" dirty="0">
                <a:sym typeface="Symbol" pitchFamily="18" charset="2"/>
              </a:rPr>
              <a:t>or </a:t>
            </a:r>
            <a:r>
              <a:rPr lang="en-US" sz="2000" i="1" dirty="0" smtClean="0">
                <a:sym typeface="Symbol" pitchFamily="18" charset="2"/>
              </a:rPr>
              <a:t>q</a:t>
            </a:r>
            <a:r>
              <a:rPr lang="en-US" sz="2000" i="1" baseline="-25000" dirty="0" smtClean="0">
                <a:sym typeface="Symbol" pitchFamily="18" charset="2"/>
              </a:rPr>
              <a:t>m</a:t>
            </a:r>
            <a:r>
              <a:rPr lang="en-US" sz="2000" baseline="-25000" dirty="0" smtClean="0">
                <a:sym typeface="Symbol" pitchFamily="18" charset="2"/>
              </a:rPr>
              <a:t>-1</a:t>
            </a:r>
            <a:r>
              <a:rPr lang="en-US" sz="2000" dirty="0" smtClean="0">
                <a:sym typeface="Symbol" pitchFamily="18" charset="2"/>
              </a:rPr>
              <a:t>. In </a:t>
            </a:r>
            <a:r>
              <a:rPr lang="en-US" sz="2000" dirty="0">
                <a:sym typeface="Symbol" pitchFamily="18" charset="2"/>
              </a:rPr>
              <a:t>this </a:t>
            </a:r>
            <a:r>
              <a:rPr lang="en-US" sz="2000" dirty="0" smtClean="0">
                <a:sym typeface="Symbol" pitchFamily="18" charset="2"/>
              </a:rPr>
              <a:t>case, </a:t>
            </a:r>
            <a:r>
              <a:rPr lang="en-US" sz="2000" dirty="0">
                <a:sym typeface="Symbol" pitchFamily="18" charset="2"/>
              </a:rPr>
              <a:t>the  </a:t>
            </a:r>
            <a:r>
              <a:rPr lang="en-US" sz="2000" dirty="0" smtClean="0">
                <a:sym typeface="Symbol" pitchFamily="18" charset="2"/>
              </a:rPr>
              <a:t>subsequent 	configuration </a:t>
            </a:r>
            <a:r>
              <a:rPr lang="en-US" sz="2000" dirty="0">
                <a:sym typeface="Symbol" pitchFamily="18" charset="2"/>
              </a:rPr>
              <a:t>is identical to its predecessor</a:t>
            </a:r>
            <a:r>
              <a:rPr lang="en-US" sz="2000" dirty="0" smtClean="0">
                <a:sym typeface="Symbol" pitchFamily="18" charset="2"/>
              </a:rPr>
              <a:t>.</a:t>
            </a:r>
          </a:p>
          <a:p>
            <a:pPr marL="0" indent="0">
              <a:spcBef>
                <a:spcPct val="75000"/>
              </a:spcBef>
              <a:buNone/>
              <a:tabLst>
                <a:tab pos="738188" algn="l"/>
              </a:tabLst>
              <a:defRPr/>
            </a:pPr>
            <a:endParaRPr lang="en-US" sz="2000" dirty="0">
              <a:sym typeface="Symbol" pitchFamily="18" charset="2"/>
            </a:endParaRPr>
          </a:p>
          <a:p>
            <a:pPr marL="0" indent="0">
              <a:spcBef>
                <a:spcPct val="75000"/>
              </a:spcBef>
              <a:buNone/>
              <a:tabLst>
                <a:tab pos="738188" algn="l"/>
              </a:tabLst>
              <a:defRPr/>
            </a:pPr>
            <a:endParaRPr lang="en-US" sz="2000" dirty="0" smtClean="0">
              <a:sym typeface="Symbol" pitchFamily="18" charset="2"/>
            </a:endParaRPr>
          </a:p>
          <a:p>
            <a:pPr marL="0" indent="0">
              <a:spcBef>
                <a:spcPct val="75000"/>
              </a:spcBef>
              <a:buNone/>
              <a:tabLst>
                <a:tab pos="738188" algn="l"/>
              </a:tabLst>
              <a:defRPr/>
            </a:pPr>
            <a:endParaRPr lang="en-US" sz="2000" dirty="0">
              <a:sym typeface="Symbol" pitchFamily="18" charset="2"/>
            </a:endParaRPr>
          </a:p>
          <a:p>
            <a:pPr marL="0" indent="0">
              <a:spcBef>
                <a:spcPct val="75000"/>
              </a:spcBef>
              <a:buNone/>
              <a:tabLst>
                <a:tab pos="738188" algn="l"/>
              </a:tabLst>
              <a:defRPr/>
            </a:pPr>
            <a:endParaRPr lang="en-US" sz="2000" dirty="0" smtClean="0">
              <a:sym typeface="Symbol" pitchFamily="18" charset="2"/>
            </a:endParaRPr>
          </a:p>
          <a:p>
            <a:pPr marL="0" indent="0">
              <a:spcBef>
                <a:spcPts val="12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 pitchFamily="18" charset="2"/>
              </a:rPr>
              <a:t>          These clauses are built </a:t>
            </a:r>
            <a:r>
              <a:rPr lang="en-US" sz="2000" dirty="0" smtClean="0">
                <a:sym typeface="Symbol" pitchFamily="18" charset="2"/>
              </a:rPr>
              <a:t></a:t>
            </a:r>
            <a:r>
              <a:rPr lang="en-US" sz="2000" i="1" dirty="0" smtClean="0">
                <a:sym typeface="Symbol" pitchFamily="18" charset="2"/>
              </a:rPr>
              <a:t>j</a:t>
            </a:r>
            <a:r>
              <a:rPr lang="en-US" sz="2000" dirty="0">
                <a:sym typeface="Symbol" pitchFamily="18" charset="2"/>
              </a:rPr>
              <a:t>, </a:t>
            </a:r>
            <a:r>
              <a:rPr lang="en-US" sz="2000" i="1" dirty="0" smtClean="0">
                <a:sym typeface="Symbol" pitchFamily="18" charset="2"/>
              </a:rPr>
              <a:t>r</a:t>
            </a:r>
            <a:r>
              <a:rPr lang="en-US" sz="2000" dirty="0">
                <a:sym typeface="Symbol" pitchFamily="18" charset="2"/>
              </a:rPr>
              <a:t>, </a:t>
            </a:r>
            <a:r>
              <a:rPr lang="en-US" sz="2000" i="1" dirty="0" smtClean="0">
                <a:sym typeface="Symbol" pitchFamily="18" charset="2"/>
              </a:rPr>
              <a:t>k</a:t>
            </a:r>
            <a:r>
              <a:rPr lang="en-US" sz="2000" dirty="0" smtClean="0">
                <a:sym typeface="Symbol" pitchFamily="18" charset="2"/>
              </a:rPr>
              <a:t> in the legal range &amp; </a:t>
            </a:r>
            <a:r>
              <a:rPr lang="en-US" sz="2000" i="1" dirty="0" smtClean="0">
                <a:sym typeface="Symbol" pitchFamily="18" charset="2"/>
              </a:rPr>
              <a:t>i</a:t>
            </a:r>
            <a:r>
              <a:rPr lang="en-US" sz="2000" dirty="0" smtClean="0">
                <a:sym typeface="Symbol" pitchFamily="18" charset="2"/>
              </a:rPr>
              <a:t> = </a:t>
            </a:r>
            <a:r>
              <a:rPr lang="en-US" sz="2000" i="1" dirty="0" smtClean="0">
                <a:sym typeface="Symbol" pitchFamily="18" charset="2"/>
              </a:rPr>
              <a:t>q</a:t>
            </a:r>
            <a:r>
              <a:rPr lang="en-US" sz="2000" i="1" baseline="-25000" dirty="0" smtClean="0">
                <a:sym typeface="Symbol" pitchFamily="18" charset="2"/>
              </a:rPr>
              <a:t>m</a:t>
            </a:r>
            <a:r>
              <a:rPr lang="en-US" sz="2000" dirty="0" smtClean="0">
                <a:sym typeface="Symbol" pitchFamily="18" charset="2"/>
              </a:rPr>
              <a:t>, </a:t>
            </a:r>
            <a:r>
              <a:rPr lang="en-US" sz="2000" i="1" dirty="0" smtClean="0">
                <a:sym typeface="Symbol" pitchFamily="18" charset="2"/>
              </a:rPr>
              <a:t>q</a:t>
            </a:r>
            <a:r>
              <a:rPr lang="en-US" sz="2000" i="1" baseline="-25000" dirty="0" smtClean="0">
                <a:sym typeface="Symbol" pitchFamily="18" charset="2"/>
              </a:rPr>
              <a:t>m</a:t>
            </a:r>
            <a:r>
              <a:rPr lang="en-US" sz="2000" baseline="-25000" dirty="0" smtClean="0">
                <a:sym typeface="Symbol" pitchFamily="18" charset="2"/>
              </a:rPr>
              <a:t>-1</a:t>
            </a:r>
            <a:endParaRPr lang="en-US" sz="2000" dirty="0" smtClean="0">
              <a:sym typeface="Symbol" pitchFamily="18" charset="2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04420" y="211138"/>
            <a:ext cx="5691226" cy="571500"/>
          </a:xfrm>
          <a:noFill/>
        </p:spPr>
        <p:txBody>
          <a:bodyPr/>
          <a:lstStyle/>
          <a:p>
            <a:r>
              <a:rPr lang="en-US" altLang="en-US" sz="3600" dirty="0" smtClean="0"/>
              <a:t>15.8 The Satisfiability Problem</a:t>
            </a:r>
            <a:endParaRPr lang="en-US" altLang="en-US" sz="3600" i="1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029695"/>
              </p:ext>
            </p:extLst>
          </p:nvPr>
        </p:nvGraphicFramePr>
        <p:xfrm>
          <a:off x="842837" y="1389054"/>
          <a:ext cx="8038769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6972"/>
                <a:gridCol w="39517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Formula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Interpretation (when satisfied)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vii)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Generation of successor configuration </a:t>
                      </a:r>
                      <a:r>
                        <a:rPr kumimoji="1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trans</a:t>
                      </a:r>
                      <a:r>
                        <a:rPr kumimoji="1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(</a:t>
                      </a:r>
                      <a:r>
                        <a:rPr kumimoji="1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i</a:t>
                      </a:r>
                      <a:r>
                        <a:rPr kumimoji="1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,  </a:t>
                      </a:r>
                      <a:r>
                        <a:rPr kumimoji="1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j</a:t>
                      </a:r>
                      <a:r>
                        <a:rPr kumimoji="1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, </a:t>
                      </a:r>
                      <a:r>
                        <a:rPr kumimoji="1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r</a:t>
                      </a:r>
                      <a:r>
                        <a:rPr kumimoji="1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, </a:t>
                      </a:r>
                      <a:r>
                        <a:rPr kumimoji="1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k</a:t>
                      </a:r>
                      <a:r>
                        <a:rPr kumimoji="1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) 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chemeClr val="bg2"/>
                          </a:solidFill>
                        </a:rPr>
                        <a:t>Configuration </a:t>
                      </a:r>
                      <a:r>
                        <a:rPr lang="en-US" i="1" dirty="0" smtClean="0">
                          <a:solidFill>
                            <a:schemeClr val="bg2"/>
                          </a:solidFill>
                        </a:rPr>
                        <a:t>k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+1 follows from configuration </a:t>
                      </a:r>
                      <a:r>
                        <a:rPr lang="en-US" i="1" dirty="0" smtClean="0">
                          <a:solidFill>
                            <a:schemeClr val="bg2"/>
                          </a:solidFill>
                        </a:rPr>
                        <a:t>k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by the application of a transition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169593"/>
              </p:ext>
            </p:extLst>
          </p:nvPr>
        </p:nvGraphicFramePr>
        <p:xfrm>
          <a:off x="1086676" y="4052744"/>
          <a:ext cx="7373512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3558"/>
                <a:gridCol w="35699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Clause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Interpretation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(when satisfied)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viii)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Halted computation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SzPct val="50000"/>
                        <a:buFont typeface="Monotype Sorts" pitchFamily="2" charset="2"/>
                        <a:buNone/>
                        <a:tabLst>
                          <a:tab pos="738188" algn="l"/>
                        </a:tabLst>
                        <a:defRPr/>
                      </a:pPr>
                      <a:r>
                        <a:rPr kumimoji="1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   </a:t>
                      </a:r>
                      <a:r>
                        <a:rPr kumimoji="1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(</a:t>
                      </a:r>
                      <a:r>
                        <a:rPr kumimoji="1" lang="pt-BR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kumimoji="1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Q</a:t>
                      </a:r>
                      <a:r>
                        <a:rPr kumimoji="1" lang="en-US" sz="20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i</a:t>
                      </a:r>
                      <a:r>
                        <a:rPr kumimoji="1" lang="en-US" sz="2000" b="0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,</a:t>
                      </a:r>
                      <a:r>
                        <a:rPr kumimoji="1" lang="en-US" sz="20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k</a:t>
                      </a:r>
                      <a:r>
                        <a:rPr kumimoji="1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kumimoji="1" lang="pt-BR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 </a:t>
                      </a:r>
                      <a:r>
                        <a:rPr kumimoji="1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P</a:t>
                      </a:r>
                      <a:r>
                        <a:rPr kumimoji="1" lang="en-US" sz="20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j</a:t>
                      </a:r>
                      <a:r>
                        <a:rPr kumimoji="1" lang="en-US" sz="2000" b="0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,</a:t>
                      </a:r>
                      <a:r>
                        <a:rPr kumimoji="1" lang="en-US" sz="20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k</a:t>
                      </a:r>
                      <a:r>
                        <a:rPr kumimoji="1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kumimoji="1" lang="pt-BR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</a:t>
                      </a:r>
                      <a:r>
                        <a:rPr kumimoji="1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kumimoji="1" lang="pt-BR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kumimoji="1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S</a:t>
                      </a:r>
                      <a:r>
                        <a:rPr kumimoji="1" lang="en-US" sz="20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j</a:t>
                      </a:r>
                      <a:r>
                        <a:rPr kumimoji="1" lang="en-US" sz="2000" b="0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,</a:t>
                      </a:r>
                      <a:r>
                        <a:rPr kumimoji="1" lang="en-US" sz="20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r</a:t>
                      </a:r>
                      <a:r>
                        <a:rPr kumimoji="1" lang="en-US" sz="2000" b="0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,</a:t>
                      </a:r>
                      <a:r>
                        <a:rPr kumimoji="1" lang="en-US" sz="20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k </a:t>
                      </a:r>
                      <a:r>
                        <a:rPr kumimoji="1" lang="pt-BR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</a:t>
                      </a:r>
                      <a:r>
                        <a:rPr kumimoji="1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Q</a:t>
                      </a:r>
                      <a:r>
                        <a:rPr kumimoji="1" lang="en-US" sz="20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i</a:t>
                      </a:r>
                      <a:r>
                        <a:rPr kumimoji="1" lang="en-US" sz="2000" b="0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,</a:t>
                      </a:r>
                      <a:r>
                        <a:rPr kumimoji="1" lang="en-US" sz="20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k</a:t>
                      </a:r>
                      <a:r>
                        <a:rPr kumimoji="1" lang="en-US" sz="2000" b="0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+1</a:t>
                      </a:r>
                      <a:r>
                        <a:rPr kumimoji="1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SzPct val="50000"/>
                        <a:buFont typeface="Monotype Sorts" pitchFamily="2" charset="2"/>
                        <a:buNone/>
                        <a:tabLst>
                          <a:tab pos="738188" algn="l"/>
                        </a:tabLst>
                        <a:defRPr/>
                      </a:pPr>
                      <a:r>
                        <a:rPr kumimoji="1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   (</a:t>
                      </a:r>
                      <a:r>
                        <a:rPr kumimoji="1" lang="pt-BR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kumimoji="1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Q</a:t>
                      </a:r>
                      <a:r>
                        <a:rPr kumimoji="1" lang="en-US" sz="20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i</a:t>
                      </a:r>
                      <a:r>
                        <a:rPr kumimoji="1" lang="en-US" sz="2000" b="0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,</a:t>
                      </a:r>
                      <a:r>
                        <a:rPr kumimoji="1" lang="en-US" sz="20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k</a:t>
                      </a:r>
                      <a:r>
                        <a:rPr kumimoji="1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kumimoji="1" lang="pt-BR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 </a:t>
                      </a:r>
                      <a:r>
                        <a:rPr kumimoji="1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P</a:t>
                      </a:r>
                      <a:r>
                        <a:rPr kumimoji="1" lang="en-US" sz="20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j</a:t>
                      </a:r>
                      <a:r>
                        <a:rPr kumimoji="1" lang="en-US" sz="2000" b="0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,</a:t>
                      </a:r>
                      <a:r>
                        <a:rPr kumimoji="1" lang="en-US" sz="20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k</a:t>
                      </a:r>
                      <a:r>
                        <a:rPr kumimoji="1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kumimoji="1" lang="pt-BR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</a:t>
                      </a:r>
                      <a:r>
                        <a:rPr kumimoji="1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kumimoji="1" lang="pt-BR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kumimoji="1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S</a:t>
                      </a:r>
                      <a:r>
                        <a:rPr kumimoji="1" lang="en-US" sz="20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j</a:t>
                      </a:r>
                      <a:r>
                        <a:rPr kumimoji="1" lang="en-US" sz="2000" b="0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,</a:t>
                      </a:r>
                      <a:r>
                        <a:rPr kumimoji="1" lang="en-US" sz="20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r</a:t>
                      </a:r>
                      <a:r>
                        <a:rPr kumimoji="1" lang="en-US" sz="2000" b="0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,</a:t>
                      </a:r>
                      <a:r>
                        <a:rPr kumimoji="1" lang="en-US" sz="20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k </a:t>
                      </a:r>
                      <a:r>
                        <a:rPr kumimoji="1" lang="pt-BR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</a:t>
                      </a:r>
                      <a:r>
                        <a:rPr kumimoji="1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kumimoji="1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P</a:t>
                      </a:r>
                      <a:r>
                        <a:rPr kumimoji="1" lang="en-US" sz="20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j</a:t>
                      </a:r>
                      <a:r>
                        <a:rPr kumimoji="1" lang="en-US" sz="2000" b="0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,</a:t>
                      </a:r>
                      <a:r>
                        <a:rPr kumimoji="1" lang="en-US" sz="20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k</a:t>
                      </a:r>
                      <a:r>
                        <a:rPr kumimoji="1" lang="en-US" sz="2000" b="0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+1</a:t>
                      </a:r>
                      <a:r>
                        <a:rPr kumimoji="1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SzPct val="50000"/>
                        <a:buFont typeface="Monotype Sorts" pitchFamily="2" charset="2"/>
                        <a:buNone/>
                        <a:tabLst>
                          <a:tab pos="738188" algn="l"/>
                        </a:tabLst>
                        <a:defRPr/>
                      </a:pPr>
                      <a:r>
                        <a:rPr kumimoji="1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  (</a:t>
                      </a:r>
                      <a:r>
                        <a:rPr kumimoji="1" lang="pt-BR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kumimoji="1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Q</a:t>
                      </a:r>
                      <a:r>
                        <a:rPr kumimoji="1" lang="en-US" sz="20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i</a:t>
                      </a:r>
                      <a:r>
                        <a:rPr kumimoji="1" lang="en-US" sz="2000" b="0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,</a:t>
                      </a:r>
                      <a:r>
                        <a:rPr kumimoji="1" lang="en-US" sz="20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k</a:t>
                      </a:r>
                      <a:r>
                        <a:rPr kumimoji="1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kumimoji="1" lang="pt-BR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 </a:t>
                      </a:r>
                      <a:r>
                        <a:rPr kumimoji="1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P</a:t>
                      </a:r>
                      <a:r>
                        <a:rPr kumimoji="1" lang="en-US" sz="20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j</a:t>
                      </a:r>
                      <a:r>
                        <a:rPr kumimoji="1" lang="en-US" sz="2000" b="0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,</a:t>
                      </a:r>
                      <a:r>
                        <a:rPr kumimoji="1" lang="en-US" sz="20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k</a:t>
                      </a:r>
                      <a:r>
                        <a:rPr kumimoji="1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kumimoji="1" lang="pt-BR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</a:t>
                      </a:r>
                      <a:r>
                        <a:rPr kumimoji="1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kumimoji="1" lang="pt-BR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kumimoji="1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S</a:t>
                      </a:r>
                      <a:r>
                        <a:rPr kumimoji="1" lang="en-US" sz="20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j</a:t>
                      </a:r>
                      <a:r>
                        <a:rPr kumimoji="1" lang="en-US" sz="2000" b="0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,</a:t>
                      </a:r>
                      <a:r>
                        <a:rPr kumimoji="1" lang="en-US" sz="20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r</a:t>
                      </a:r>
                      <a:r>
                        <a:rPr kumimoji="1" lang="en-US" sz="2000" b="0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,</a:t>
                      </a:r>
                      <a:r>
                        <a:rPr kumimoji="1" lang="en-US" sz="20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k </a:t>
                      </a:r>
                      <a:r>
                        <a:rPr kumimoji="1" lang="pt-BR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</a:t>
                      </a:r>
                      <a:r>
                        <a:rPr kumimoji="1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kumimoji="1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S</a:t>
                      </a:r>
                      <a:r>
                        <a:rPr kumimoji="1" lang="en-US" sz="20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j</a:t>
                      </a:r>
                      <a:r>
                        <a:rPr kumimoji="1" lang="en-US" sz="2000" b="0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,</a:t>
                      </a:r>
                      <a:r>
                        <a:rPr kumimoji="1" lang="en-US" sz="20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r</a:t>
                      </a:r>
                      <a:r>
                        <a:rPr kumimoji="1" lang="en-US" sz="2000" b="0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,</a:t>
                      </a:r>
                      <a:r>
                        <a:rPr kumimoji="1" lang="en-US" sz="20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k</a:t>
                      </a:r>
                      <a:r>
                        <a:rPr kumimoji="1" lang="en-US" sz="2000" b="0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+1</a:t>
                      </a:r>
                      <a:r>
                        <a:rPr kumimoji="1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)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dirty="0" smtClean="0">
                          <a:solidFill>
                            <a:schemeClr val="bg2"/>
                          </a:solidFill>
                        </a:rPr>
                        <a:t>Same</a:t>
                      </a:r>
                      <a:r>
                        <a:rPr lang="en-US" sz="2000" baseline="0" dirty="0" smtClean="0">
                          <a:solidFill>
                            <a:schemeClr val="bg2"/>
                          </a:solidFill>
                        </a:rPr>
                        <a:t> state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baseline="0" dirty="0" smtClean="0">
                          <a:solidFill>
                            <a:schemeClr val="bg2"/>
                          </a:solidFill>
                        </a:rPr>
                        <a:t>Same tape head position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baseline="0" dirty="0" smtClean="0">
                          <a:solidFill>
                            <a:schemeClr val="bg2"/>
                          </a:solidFill>
                        </a:rPr>
                        <a:t>Same symbol at position </a:t>
                      </a:r>
                      <a:r>
                        <a:rPr lang="en-US" sz="2000" i="1" baseline="0" dirty="0" smtClean="0">
                          <a:solidFill>
                            <a:schemeClr val="bg2"/>
                          </a:solidFill>
                        </a:rPr>
                        <a:t>r</a:t>
                      </a:r>
                      <a:endParaRPr lang="en-US" sz="2000" i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67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52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uiExpand="1" build="p"/>
      <p:bldP spid="552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707F20-9566-429B-85BB-BE2CE6022B3F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1388"/>
            <a:ext cx="8088313" cy="5634037"/>
          </a:xfrm>
          <a:noFill/>
        </p:spPr>
        <p:txBody>
          <a:bodyPr/>
          <a:lstStyle/>
          <a:p>
            <a:r>
              <a:rPr lang="en-US" altLang="en-US" sz="2200" u="sng" dirty="0" smtClean="0"/>
              <a:t>Example 15.1.1</a:t>
            </a:r>
            <a:r>
              <a:rPr lang="en-US" altLang="en-US" sz="2200" dirty="0" smtClean="0"/>
              <a:t>  Consider the following two-tape NTM </a:t>
            </a:r>
            <a:r>
              <a:rPr lang="en-US" altLang="en-US" sz="2200" i="1" dirty="0" smtClean="0"/>
              <a:t>M</a:t>
            </a:r>
            <a:r>
              <a:rPr lang="en-US" altLang="en-US" sz="2200" dirty="0" smtClean="0"/>
              <a:t> 	that accepts the palindromes over {</a:t>
            </a:r>
            <a:r>
              <a:rPr lang="en-US" altLang="en-US" sz="2200" i="1" dirty="0" smtClean="0"/>
              <a:t>a</a:t>
            </a:r>
            <a:r>
              <a:rPr lang="en-US" altLang="en-US" sz="2200" dirty="0" smtClean="0"/>
              <a:t>, </a:t>
            </a:r>
            <a:r>
              <a:rPr lang="en-US" altLang="en-US" sz="2200" i="1" dirty="0" smtClean="0"/>
              <a:t>b</a:t>
            </a:r>
            <a:r>
              <a:rPr lang="en-US" altLang="en-US" sz="2200" dirty="0" smtClean="0"/>
              <a:t>}.</a:t>
            </a:r>
          </a:p>
          <a:p>
            <a:pPr>
              <a:buFont typeface="Monotype Sorts" pitchFamily="2" charset="2"/>
              <a:buNone/>
            </a:pPr>
            <a:endParaRPr lang="en-US" altLang="en-US" sz="2200" dirty="0" smtClean="0"/>
          </a:p>
          <a:p>
            <a:pPr>
              <a:buFont typeface="Monotype Sorts" pitchFamily="2" charset="2"/>
              <a:buNone/>
            </a:pP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pPr lvl="1">
              <a:spcBef>
                <a:spcPts val="600"/>
              </a:spcBef>
              <a:buSzPct val="55000"/>
              <a:buFont typeface="Wingdings" pitchFamily="2" charset="2"/>
              <a:buChar char="Ø"/>
            </a:pPr>
            <a:r>
              <a:rPr lang="en-US" altLang="en-US" sz="2000" dirty="0" smtClean="0"/>
              <a:t>the time complexity of </a:t>
            </a:r>
            <a:r>
              <a:rPr lang="en-US" altLang="en-US" sz="2000" i="1" dirty="0" smtClean="0"/>
              <a:t>M</a:t>
            </a:r>
            <a:r>
              <a:rPr lang="en-US" altLang="en-US" sz="2000" dirty="0" smtClean="0"/>
              <a:t> is</a:t>
            </a:r>
          </a:p>
          <a:p>
            <a:pPr lvl="1">
              <a:spcBef>
                <a:spcPct val="125000"/>
              </a:spcBef>
              <a:buSzPct val="55000"/>
              <a:buFont typeface="Wingdings" pitchFamily="2" charset="2"/>
              <a:buNone/>
            </a:pPr>
            <a:r>
              <a:rPr lang="en-US" altLang="en-US" sz="2000" dirty="0" smtClean="0"/>
              <a:t> 	      	</a:t>
            </a:r>
            <a:r>
              <a:rPr lang="en-US" altLang="en-US" sz="2000" i="1" dirty="0" smtClean="0"/>
              <a:t>tc</a:t>
            </a:r>
            <a:r>
              <a:rPr lang="en-US" altLang="en-US" sz="2000" i="1" baseline="-25000" dirty="0" smtClean="0"/>
              <a:t>M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) = </a:t>
            </a:r>
          </a:p>
          <a:p>
            <a:pPr>
              <a:spcBef>
                <a:spcPct val="100000"/>
              </a:spcBef>
            </a:pPr>
            <a:r>
              <a:rPr lang="en-US" altLang="en-US" sz="2200" dirty="0" smtClean="0"/>
              <a:t>The strategy employed in the transformation of a NTM to an 	equivalent DTM (given in Section 8.7) does </a:t>
            </a:r>
            <a:r>
              <a:rPr lang="en-US" altLang="en-US" sz="2200" u="sng" dirty="0" smtClean="0"/>
              <a:t>not</a:t>
            </a:r>
            <a:r>
              <a:rPr lang="en-US" altLang="en-US" sz="2200" dirty="0" smtClean="0"/>
              <a:t> preserve 	</a:t>
            </a:r>
            <a:r>
              <a:rPr lang="en-US" altLang="en-US" sz="2200" i="1" dirty="0" smtClean="0"/>
              <a:t>polynomial time solvability</a:t>
            </a:r>
            <a:r>
              <a:rPr lang="en-US" altLang="en-US" sz="2200" dirty="0" smtClean="0"/>
              <a:t>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16288" y="4633913"/>
            <a:ext cx="2344737" cy="708025"/>
            <a:chOff x="1769" y="2225"/>
            <a:chExt cx="1477" cy="446"/>
          </a:xfrm>
        </p:grpSpPr>
        <p:sp>
          <p:nvSpPr>
            <p:cNvPr id="6153" name="Text Box 4"/>
            <p:cNvSpPr txBox="1">
              <a:spLocks noChangeArrowheads="1"/>
            </p:cNvSpPr>
            <p:nvPr/>
          </p:nvSpPr>
          <p:spPr bwMode="auto">
            <a:xfrm>
              <a:off x="1882" y="2225"/>
              <a:ext cx="136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latin typeface="Times New Roman" pitchFamily="18" charset="0"/>
                </a:rPr>
                <a:t>n</a:t>
              </a:r>
              <a:r>
                <a:rPr lang="en-US" altLang="en-US" sz="2000" dirty="0">
                  <a:latin typeface="Times New Roman" pitchFamily="18" charset="0"/>
                </a:rPr>
                <a:t> </a:t>
              </a:r>
              <a:r>
                <a:rPr lang="en-US" altLang="en-US" sz="2000" b="1" dirty="0">
                  <a:latin typeface="Times New Roman" pitchFamily="18" charset="0"/>
                </a:rPr>
                <a:t>+</a:t>
              </a:r>
              <a:r>
                <a:rPr lang="en-US" altLang="en-US" sz="2000" dirty="0">
                  <a:latin typeface="Times New Roman" pitchFamily="18" charset="0"/>
                </a:rPr>
                <a:t> 2</a:t>
              </a:r>
              <a:r>
                <a:rPr lang="en-US" altLang="en-US" sz="2000" b="1" dirty="0">
                  <a:latin typeface="Times New Roman" pitchFamily="18" charset="0"/>
                </a:rPr>
                <a:t>    </a:t>
              </a:r>
              <a:r>
                <a:rPr lang="en-US" altLang="en-US" sz="2000" dirty="0">
                  <a:latin typeface="Times New Roman" pitchFamily="18" charset="0"/>
                </a:rPr>
                <a:t>if </a:t>
              </a:r>
              <a:r>
                <a:rPr lang="en-US" altLang="en-US" sz="2000" i="1" dirty="0">
                  <a:latin typeface="Times New Roman" pitchFamily="18" charset="0"/>
                </a:rPr>
                <a:t>n</a:t>
              </a:r>
              <a:r>
                <a:rPr lang="en-US" altLang="en-US" sz="2000" dirty="0">
                  <a:latin typeface="Times New Roman" pitchFamily="18" charset="0"/>
                </a:rPr>
                <a:t> is odd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latin typeface="Times New Roman" pitchFamily="18" charset="0"/>
                </a:rPr>
                <a:t>n</a:t>
              </a:r>
              <a:r>
                <a:rPr lang="en-US" altLang="en-US" sz="2000" dirty="0">
                  <a:latin typeface="Times New Roman" pitchFamily="18" charset="0"/>
                </a:rPr>
                <a:t> </a:t>
              </a:r>
              <a:r>
                <a:rPr lang="en-US" altLang="en-US" sz="2000" b="1" dirty="0">
                  <a:latin typeface="Times New Roman" pitchFamily="18" charset="0"/>
                </a:rPr>
                <a:t>+</a:t>
              </a:r>
              <a:r>
                <a:rPr lang="en-US" altLang="en-US" sz="2000" dirty="0">
                  <a:latin typeface="Times New Roman" pitchFamily="18" charset="0"/>
                </a:rPr>
                <a:t> 3    if </a:t>
              </a:r>
              <a:r>
                <a:rPr lang="en-US" altLang="en-US" sz="2000" i="1" dirty="0">
                  <a:latin typeface="Times New Roman" pitchFamily="18" charset="0"/>
                </a:rPr>
                <a:t>n</a:t>
              </a:r>
              <a:r>
                <a:rPr lang="en-US" altLang="en-US" sz="2000" dirty="0">
                  <a:latin typeface="Times New Roman" pitchFamily="18" charset="0"/>
                </a:rPr>
                <a:t> is even </a:t>
              </a:r>
            </a:p>
          </p:txBody>
        </p:sp>
        <p:sp>
          <p:nvSpPr>
            <p:cNvPr id="6154" name="AutoShape 5"/>
            <p:cNvSpPr>
              <a:spLocks/>
            </p:cNvSpPr>
            <p:nvPr/>
          </p:nvSpPr>
          <p:spPr bwMode="auto">
            <a:xfrm>
              <a:off x="1769" y="2319"/>
              <a:ext cx="90" cy="295"/>
            </a:xfrm>
            <a:prstGeom prst="leftBrace">
              <a:avLst>
                <a:gd name="adj1" fmla="val 27315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1357313" y="246063"/>
            <a:ext cx="64087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Arial Narrow" pitchFamily="34" charset="0"/>
              </a:rPr>
              <a:t>15.1  Time Complexity of NTMs</a:t>
            </a:r>
          </a:p>
        </p:txBody>
      </p:sp>
      <p:pic>
        <p:nvPicPr>
          <p:cNvPr id="48137" name="Picture 9" descr="NTM-2t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1836738"/>
            <a:ext cx="5762625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18000" y="2728913"/>
            <a:ext cx="601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</a:rPr>
              <a:t>(odd)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68913" y="3606800"/>
            <a:ext cx="690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</a:rPr>
              <a:t>(even)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  <p:bldP spid="48136" grpId="0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48A476-F279-403D-AC79-9D2092A9CC64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9113" y="916026"/>
            <a:ext cx="8330689" cy="5699459"/>
          </a:xfrm>
        </p:spPr>
        <p:txBody>
          <a:bodyPr/>
          <a:lstStyle/>
          <a:p>
            <a:pPr>
              <a:spcBef>
                <a:spcPct val="75000"/>
              </a:spcBef>
              <a:tabLst>
                <a:tab pos="738188" algn="l"/>
              </a:tabLst>
              <a:defRPr/>
            </a:pPr>
            <a:r>
              <a:rPr lang="en-US" sz="2000" u="sng" dirty="0" smtClean="0">
                <a:sym typeface="Symbol" pitchFamily="18" charset="2"/>
              </a:rPr>
              <a:t>Proof</a:t>
            </a:r>
            <a:r>
              <a:rPr lang="en-US" sz="2000" dirty="0" smtClean="0">
                <a:sym typeface="Symbol" pitchFamily="18" charset="2"/>
              </a:rPr>
              <a:t> (Continued). </a:t>
            </a:r>
            <a:r>
              <a:rPr lang="en-US" sz="2000" dirty="0">
                <a:sym typeface="Symbol" pitchFamily="18" charset="2"/>
              </a:rPr>
              <a:t>Let </a:t>
            </a:r>
            <a:r>
              <a:rPr lang="en-US" sz="2000" i="1" dirty="0" smtClean="0">
                <a:sym typeface="Symbol" pitchFamily="18" charset="2"/>
              </a:rPr>
              <a:t>f </a:t>
            </a:r>
            <a:r>
              <a:rPr lang="en-US" sz="2000" dirty="0" smtClean="0">
                <a:sym typeface="Symbol" pitchFamily="18" charset="2"/>
              </a:rPr>
              <a:t>’(</a:t>
            </a:r>
            <a:r>
              <a:rPr lang="en-US" sz="2000" i="1" dirty="0" smtClean="0">
                <a:sym typeface="Symbol" pitchFamily="18" charset="2"/>
              </a:rPr>
              <a:t>u</a:t>
            </a:r>
            <a:r>
              <a:rPr lang="en-US" sz="2000" dirty="0">
                <a:sym typeface="Symbol" pitchFamily="18" charset="2"/>
              </a:rPr>
              <a:t>)  be the conjunction of </a:t>
            </a:r>
            <a:r>
              <a:rPr lang="en-US" sz="2000" dirty="0" smtClean="0">
                <a:sym typeface="Symbol" pitchFamily="18" charset="2"/>
              </a:rPr>
              <a:t>the wff constructed </a:t>
            </a:r>
            <a:r>
              <a:rPr lang="en-US" sz="2000" dirty="0">
                <a:sym typeface="Symbol" pitchFamily="18" charset="2"/>
              </a:rPr>
              <a:t>	</a:t>
            </a:r>
            <a:r>
              <a:rPr lang="en-US" sz="2000" dirty="0" smtClean="0">
                <a:sym typeface="Symbol" pitchFamily="18" charset="2"/>
              </a:rPr>
              <a:t>    in </a:t>
            </a:r>
            <a:r>
              <a:rPr lang="en-US" sz="2000" dirty="0">
                <a:sym typeface="Symbol" pitchFamily="18" charset="2"/>
              </a:rPr>
              <a:t>(i) through (viii). When </a:t>
            </a:r>
            <a:r>
              <a:rPr lang="en-US" sz="2000" i="1" dirty="0">
                <a:sym typeface="Symbol" pitchFamily="18" charset="2"/>
              </a:rPr>
              <a:t>f </a:t>
            </a:r>
            <a:r>
              <a:rPr lang="en-US" sz="2000" dirty="0">
                <a:sym typeface="Symbol" pitchFamily="18" charset="2"/>
              </a:rPr>
              <a:t>’(</a:t>
            </a:r>
            <a:r>
              <a:rPr lang="en-US" sz="2000" i="1" dirty="0">
                <a:sym typeface="Symbol" pitchFamily="18" charset="2"/>
              </a:rPr>
              <a:t>u</a:t>
            </a:r>
            <a:r>
              <a:rPr lang="en-US" sz="2000" dirty="0">
                <a:sym typeface="Symbol" pitchFamily="18" charset="2"/>
              </a:rPr>
              <a:t>)</a:t>
            </a:r>
            <a:r>
              <a:rPr lang="en-US" sz="2000" dirty="0" smtClean="0">
                <a:sym typeface="Symbol" pitchFamily="18" charset="2"/>
              </a:rPr>
              <a:t> is </a:t>
            </a:r>
            <a:r>
              <a:rPr lang="en-US" sz="2000" dirty="0">
                <a:sym typeface="Symbol" pitchFamily="18" charset="2"/>
              </a:rPr>
              <a:t>satisfied by a </a:t>
            </a:r>
            <a:r>
              <a:rPr lang="en-US" sz="2000" i="1" dirty="0">
                <a:sym typeface="Symbol" pitchFamily="18" charset="2"/>
              </a:rPr>
              <a:t>truth </a:t>
            </a:r>
            <a:r>
              <a:rPr lang="en-US" sz="2000" i="1" dirty="0" smtClean="0">
                <a:sym typeface="Symbol" pitchFamily="18" charset="2"/>
              </a:rPr>
              <a:t>assignment</a:t>
            </a:r>
            <a:r>
              <a:rPr lang="en-US" sz="2000" dirty="0" smtClean="0">
                <a:sym typeface="Symbol" pitchFamily="18" charset="2"/>
              </a:rPr>
              <a:t>  	    on </a:t>
            </a:r>
            <a:r>
              <a:rPr lang="en-US" sz="2000" i="1" dirty="0" smtClean="0">
                <a:sym typeface="Symbol" pitchFamily="18" charset="2"/>
              </a:rPr>
              <a:t>V</a:t>
            </a:r>
            <a:r>
              <a:rPr lang="en-US" sz="2000" dirty="0" smtClean="0">
                <a:sym typeface="Symbol" pitchFamily="18" charset="2"/>
              </a:rPr>
              <a:t>, </a:t>
            </a:r>
            <a:r>
              <a:rPr lang="en-US" sz="2000" dirty="0">
                <a:sym typeface="Symbol" pitchFamily="18" charset="2"/>
              </a:rPr>
              <a:t>the variables define the configurations </a:t>
            </a:r>
            <a:r>
              <a:rPr lang="en-US" sz="2000" dirty="0" smtClean="0">
                <a:sym typeface="Symbol" pitchFamily="18" charset="2"/>
              </a:rPr>
              <a:t>of </a:t>
            </a:r>
            <a:r>
              <a:rPr lang="en-US" sz="2000" dirty="0">
                <a:sym typeface="Symbol" pitchFamily="18" charset="2"/>
              </a:rPr>
              <a:t>a computation </a:t>
            </a:r>
            <a:r>
              <a:rPr lang="en-US" sz="2000" dirty="0" smtClean="0">
                <a:sym typeface="Symbol" pitchFamily="18" charset="2"/>
              </a:rPr>
              <a:t>	    of </a:t>
            </a:r>
            <a:r>
              <a:rPr lang="en-US" sz="2000" dirty="0">
                <a:sym typeface="Symbol" pitchFamily="18" charset="2"/>
              </a:rPr>
              <a:t>M that accepts the input string </a:t>
            </a:r>
            <a:r>
              <a:rPr lang="en-US" sz="2000" i="1" dirty="0">
                <a:sym typeface="Symbol" pitchFamily="18" charset="2"/>
              </a:rPr>
              <a:t>u</a:t>
            </a:r>
            <a:r>
              <a:rPr lang="en-US" sz="2000" dirty="0">
                <a:sym typeface="Symbol" pitchFamily="18" charset="2"/>
              </a:rPr>
              <a:t>. The clauses </a:t>
            </a:r>
            <a:r>
              <a:rPr lang="en-US" sz="2000" dirty="0" smtClean="0">
                <a:sym typeface="Symbol" pitchFamily="18" charset="2"/>
              </a:rPr>
              <a:t>in (</a:t>
            </a:r>
            <a:r>
              <a:rPr lang="en-US" sz="2000" dirty="0">
                <a:sym typeface="Symbol" pitchFamily="18" charset="2"/>
              </a:rPr>
              <a:t>iv) specify </a:t>
            </a:r>
            <a:r>
              <a:rPr lang="en-US" sz="2000" dirty="0" smtClean="0">
                <a:sym typeface="Symbol" pitchFamily="18" charset="2"/>
              </a:rPr>
              <a:t>	    that </a:t>
            </a:r>
            <a:r>
              <a:rPr lang="en-US" sz="2000" dirty="0">
                <a:sym typeface="Symbol" pitchFamily="18" charset="2"/>
              </a:rPr>
              <a:t>the configuration at time </a:t>
            </a:r>
            <a:r>
              <a:rPr lang="en-US" sz="2000" dirty="0" smtClean="0">
                <a:sym typeface="Symbol" pitchFamily="18" charset="2"/>
              </a:rPr>
              <a:t>0 </a:t>
            </a:r>
            <a:r>
              <a:rPr lang="en-US" sz="2000" dirty="0">
                <a:sym typeface="Symbol" pitchFamily="18" charset="2"/>
              </a:rPr>
              <a:t>is the initial configuration of a </a:t>
            </a:r>
            <a:r>
              <a:rPr lang="en-US" sz="2000" dirty="0" smtClean="0">
                <a:sym typeface="Symbol" pitchFamily="18" charset="2"/>
              </a:rPr>
              <a:t>	    computation </a:t>
            </a:r>
            <a:r>
              <a:rPr lang="en-US" sz="2000" dirty="0">
                <a:sym typeface="Symbol" pitchFamily="18" charset="2"/>
              </a:rPr>
              <a:t>of M with input </a:t>
            </a:r>
            <a:r>
              <a:rPr lang="en-US" sz="2000" i="1" dirty="0">
                <a:sym typeface="Symbol" pitchFamily="18" charset="2"/>
              </a:rPr>
              <a:t>u</a:t>
            </a:r>
            <a:r>
              <a:rPr lang="en-US" sz="2000" dirty="0">
                <a:sym typeface="Symbol" pitchFamily="18" charset="2"/>
              </a:rPr>
              <a:t>. Each subsequent configuration </a:t>
            </a:r>
            <a:r>
              <a:rPr lang="en-US" sz="2000" dirty="0" smtClean="0">
                <a:sym typeface="Symbol" pitchFamily="18" charset="2"/>
              </a:rPr>
              <a:t>	    is </a:t>
            </a:r>
            <a:r>
              <a:rPr lang="en-US" sz="2000" dirty="0">
                <a:sym typeface="Symbol" pitchFamily="18" charset="2"/>
              </a:rPr>
              <a:t>obtained from its successor by the result of the application of </a:t>
            </a:r>
            <a:r>
              <a:rPr lang="en-US" sz="2000" dirty="0" smtClean="0">
                <a:sym typeface="Symbol" pitchFamily="18" charset="2"/>
              </a:rPr>
              <a:t>	    a </a:t>
            </a:r>
            <a:r>
              <a:rPr lang="en-US" sz="2000" dirty="0">
                <a:sym typeface="Symbol" pitchFamily="18" charset="2"/>
              </a:rPr>
              <a:t>transition. </a:t>
            </a:r>
            <a:r>
              <a:rPr lang="en-US" sz="2000" i="1" dirty="0" smtClean="0">
                <a:sym typeface="Symbol" pitchFamily="18" charset="2"/>
              </a:rPr>
              <a:t>u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is accepted by M since the satisfaction of </a:t>
            </a:r>
            <a:r>
              <a:rPr lang="en-US" sz="2000" dirty="0" smtClean="0">
                <a:sym typeface="Symbol" pitchFamily="18" charset="2"/>
              </a:rPr>
              <a:t>(v</a:t>
            </a:r>
            <a:r>
              <a:rPr lang="en-US" sz="2000" dirty="0">
                <a:sym typeface="Symbol" pitchFamily="18" charset="2"/>
              </a:rPr>
              <a:t>) </a:t>
            </a:r>
            <a:r>
              <a:rPr lang="en-US" sz="2000" dirty="0" smtClean="0">
                <a:sym typeface="Symbol" pitchFamily="18" charset="2"/>
              </a:rPr>
              <a:t>	    indicates </a:t>
            </a:r>
            <a:r>
              <a:rPr lang="en-US" sz="2000" dirty="0">
                <a:sym typeface="Symbol" pitchFamily="18" charset="2"/>
              </a:rPr>
              <a:t>that the final configuration contains </a:t>
            </a:r>
            <a:r>
              <a:rPr lang="en-US" sz="2000" dirty="0" smtClean="0">
                <a:sym typeface="Symbol" pitchFamily="18" charset="2"/>
              </a:rPr>
              <a:t>the state </a:t>
            </a:r>
            <a:r>
              <a:rPr lang="en-US" sz="2000" i="1" dirty="0">
                <a:sym typeface="Symbol" pitchFamily="18" charset="2"/>
              </a:rPr>
              <a:t>q</a:t>
            </a:r>
            <a:r>
              <a:rPr lang="en-US" sz="2000" i="1" baseline="-25000" dirty="0">
                <a:sym typeface="Symbol" pitchFamily="18" charset="2"/>
              </a:rPr>
              <a:t>m</a:t>
            </a:r>
            <a:r>
              <a:rPr lang="en-US" sz="2000" dirty="0" smtClean="0">
                <a:sym typeface="Symbol" pitchFamily="18" charset="2"/>
              </a:rPr>
              <a:t>.</a:t>
            </a:r>
          </a:p>
          <a:p>
            <a:pPr marL="0" indent="0">
              <a:spcBef>
                <a:spcPct val="750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 pitchFamily="18" charset="2"/>
              </a:rPr>
              <a:t>	   </a:t>
            </a:r>
            <a:r>
              <a:rPr lang="en-US" sz="2000" dirty="0" smtClean="0">
                <a:sym typeface="Symbol" pitchFamily="18" charset="2"/>
              </a:rPr>
              <a:t>A CNF formula  </a:t>
            </a:r>
            <a:r>
              <a:rPr lang="en-US" sz="2000" i="1" dirty="0" smtClean="0">
                <a:sym typeface="Symbol" pitchFamily="18" charset="2"/>
              </a:rPr>
              <a:t>f</a:t>
            </a:r>
            <a:r>
              <a:rPr lang="en-US" sz="2000" dirty="0" smtClean="0">
                <a:sym typeface="Symbol" pitchFamily="18" charset="2"/>
              </a:rPr>
              <a:t>(</a:t>
            </a:r>
            <a:r>
              <a:rPr lang="en-US" sz="2000" i="1" dirty="0" smtClean="0">
                <a:sym typeface="Symbol" pitchFamily="18" charset="2"/>
              </a:rPr>
              <a:t>u</a:t>
            </a:r>
            <a:r>
              <a:rPr lang="en-US" sz="2000" dirty="0">
                <a:sym typeface="Symbol" pitchFamily="18" charset="2"/>
              </a:rPr>
              <a:t>) can be obtained from </a:t>
            </a:r>
            <a:r>
              <a:rPr lang="en-US" sz="2000" i="1" dirty="0" smtClean="0">
                <a:sym typeface="Symbol" pitchFamily="18" charset="2"/>
              </a:rPr>
              <a:t>f </a:t>
            </a:r>
            <a:r>
              <a:rPr lang="en-US" sz="2000" dirty="0" smtClean="0">
                <a:sym typeface="Symbol" pitchFamily="18" charset="2"/>
              </a:rPr>
              <a:t>'(</a:t>
            </a:r>
            <a:r>
              <a:rPr lang="en-US" sz="2000" i="1" dirty="0">
                <a:sym typeface="Symbol" pitchFamily="18" charset="2"/>
              </a:rPr>
              <a:t>u</a:t>
            </a:r>
            <a:r>
              <a:rPr lang="en-US" sz="2000" dirty="0">
                <a:sym typeface="Symbol" pitchFamily="18" charset="2"/>
              </a:rPr>
              <a:t>)  by </a:t>
            </a:r>
            <a:r>
              <a:rPr lang="en-US" sz="2000" dirty="0" smtClean="0">
                <a:sym typeface="Symbol" pitchFamily="18" charset="2"/>
              </a:rPr>
              <a:t>converting 	  each </a:t>
            </a:r>
            <a:r>
              <a:rPr lang="en-US" sz="2000" dirty="0">
                <a:sym typeface="Symbol" pitchFamily="18" charset="2"/>
              </a:rPr>
              <a:t>formula </a:t>
            </a:r>
            <a:r>
              <a:rPr lang="en-US" sz="2000" i="1" dirty="0">
                <a:sym typeface="Symbol" pitchFamily="18" charset="2"/>
              </a:rPr>
              <a:t>trans</a:t>
            </a:r>
            <a:r>
              <a:rPr lang="en-US" sz="2000" dirty="0">
                <a:sym typeface="Symbol" pitchFamily="18" charset="2"/>
              </a:rPr>
              <a:t>(</a:t>
            </a:r>
            <a:r>
              <a:rPr lang="en-US" sz="2000" i="1" dirty="0">
                <a:sym typeface="Symbol" pitchFamily="18" charset="2"/>
              </a:rPr>
              <a:t>i</a:t>
            </a:r>
            <a:r>
              <a:rPr lang="en-US" sz="2000" dirty="0">
                <a:sym typeface="Symbol" pitchFamily="18" charset="2"/>
              </a:rPr>
              <a:t>,  </a:t>
            </a:r>
            <a:r>
              <a:rPr lang="en-US" sz="2000" i="1" dirty="0">
                <a:sym typeface="Symbol" pitchFamily="18" charset="2"/>
              </a:rPr>
              <a:t>j</a:t>
            </a:r>
            <a:r>
              <a:rPr lang="en-US" sz="2000" dirty="0">
                <a:sym typeface="Symbol" pitchFamily="18" charset="2"/>
              </a:rPr>
              <a:t>,  </a:t>
            </a:r>
            <a:r>
              <a:rPr lang="en-US" sz="2000" i="1" dirty="0">
                <a:sym typeface="Symbol" pitchFamily="18" charset="2"/>
              </a:rPr>
              <a:t>r</a:t>
            </a:r>
            <a:r>
              <a:rPr lang="en-US" sz="2000" dirty="0">
                <a:sym typeface="Symbol" pitchFamily="18" charset="2"/>
              </a:rPr>
              <a:t>,  </a:t>
            </a:r>
            <a:r>
              <a:rPr lang="en-US" sz="2000" i="1" dirty="0">
                <a:sym typeface="Symbol" pitchFamily="18" charset="2"/>
              </a:rPr>
              <a:t>k</a:t>
            </a:r>
            <a:r>
              <a:rPr lang="en-US" sz="2000" dirty="0">
                <a:sym typeface="Symbol" pitchFamily="18" charset="2"/>
              </a:rPr>
              <a:t>) into </a:t>
            </a:r>
            <a:r>
              <a:rPr lang="en-US" sz="2000" dirty="0" smtClean="0">
                <a:sym typeface="Symbol" pitchFamily="18" charset="2"/>
              </a:rPr>
              <a:t>CNF </a:t>
            </a:r>
            <a:r>
              <a:rPr lang="en-US" sz="2000" dirty="0">
                <a:sym typeface="Symbol" pitchFamily="18" charset="2"/>
              </a:rPr>
              <a:t>using the technique </a:t>
            </a:r>
            <a:r>
              <a:rPr lang="en-US" sz="2000" dirty="0" smtClean="0">
                <a:sym typeface="Symbol" pitchFamily="18" charset="2"/>
              </a:rPr>
              <a:t>	  presented </a:t>
            </a:r>
            <a:r>
              <a:rPr lang="en-US" sz="2000" dirty="0">
                <a:sym typeface="Symbol" pitchFamily="18" charset="2"/>
              </a:rPr>
              <a:t>in Lemma 15.8.4 that follows. </a:t>
            </a:r>
            <a:r>
              <a:rPr lang="en-US" sz="2000" dirty="0" smtClean="0">
                <a:sym typeface="Symbol" pitchFamily="18" charset="2"/>
              </a:rPr>
              <a:t>Lastly, we show that 	  the </a:t>
            </a:r>
            <a:r>
              <a:rPr lang="en-US" sz="2000" dirty="0">
                <a:sym typeface="Symbol" pitchFamily="18" charset="2"/>
              </a:rPr>
              <a:t>transformation of a string </a:t>
            </a:r>
            <a:r>
              <a:rPr lang="en-US" sz="2000" i="1" dirty="0" smtClean="0">
                <a:sym typeface="Symbol" pitchFamily="18" charset="2"/>
              </a:rPr>
              <a:t>u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 smtClean="0">
                <a:sym typeface="Symbol"/>
              </a:rPr>
              <a:t> * </a:t>
            </a:r>
            <a:r>
              <a:rPr lang="en-US" sz="2000" dirty="0" smtClean="0">
                <a:sym typeface="Symbol" pitchFamily="18" charset="2"/>
              </a:rPr>
              <a:t>to </a:t>
            </a:r>
            <a:r>
              <a:rPr lang="en-US" sz="2000" i="1" dirty="0" smtClean="0">
                <a:sym typeface="Symbol" pitchFamily="18" charset="2"/>
              </a:rPr>
              <a:t>f</a:t>
            </a:r>
            <a:r>
              <a:rPr lang="en-US" sz="2000" dirty="0" smtClean="0">
                <a:sym typeface="Symbol" pitchFamily="18" charset="2"/>
              </a:rPr>
              <a:t>(</a:t>
            </a:r>
            <a:r>
              <a:rPr lang="en-US" sz="2000" i="1" dirty="0" smtClean="0">
                <a:sym typeface="Symbol" pitchFamily="18" charset="2"/>
              </a:rPr>
              <a:t>u</a:t>
            </a:r>
            <a:r>
              <a:rPr lang="en-US" sz="2000" dirty="0" smtClean="0">
                <a:sym typeface="Symbol" pitchFamily="18" charset="2"/>
              </a:rPr>
              <a:t>) </a:t>
            </a:r>
            <a:r>
              <a:rPr lang="en-US" sz="2000" dirty="0">
                <a:sym typeface="Symbol" pitchFamily="18" charset="2"/>
              </a:rPr>
              <a:t>can be done in </a:t>
            </a:r>
            <a:r>
              <a:rPr lang="en-US" sz="2000" dirty="0" smtClean="0">
                <a:sym typeface="Symbol" pitchFamily="18" charset="2"/>
              </a:rPr>
              <a:t>	  </a:t>
            </a:r>
            <a:r>
              <a:rPr lang="en-US" sz="2000" u="sng" dirty="0" smtClean="0">
                <a:sym typeface="Symbol" pitchFamily="18" charset="2"/>
              </a:rPr>
              <a:t>polynomial </a:t>
            </a:r>
            <a:r>
              <a:rPr lang="en-US" sz="2000" u="sng" dirty="0">
                <a:sym typeface="Symbol" pitchFamily="18" charset="2"/>
              </a:rPr>
              <a:t>time</a:t>
            </a:r>
            <a:r>
              <a:rPr lang="en-US" sz="2000" dirty="0" smtClean="0">
                <a:sym typeface="Symbol" pitchFamily="18" charset="2"/>
              </a:rPr>
              <a:t>.</a:t>
            </a:r>
          </a:p>
          <a:p>
            <a:pPr marL="0" indent="0">
              <a:spcBef>
                <a:spcPct val="750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 pitchFamily="18" charset="2"/>
              </a:rPr>
              <a:t>	  The transformation  of </a:t>
            </a:r>
            <a:r>
              <a:rPr lang="en-US" sz="2000" i="1" dirty="0" smtClean="0">
                <a:sym typeface="Symbol" pitchFamily="18" charset="2"/>
              </a:rPr>
              <a:t>u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to </a:t>
            </a:r>
            <a:r>
              <a:rPr lang="en-US" sz="2000" i="1" dirty="0" smtClean="0">
                <a:sym typeface="Symbol" pitchFamily="18" charset="2"/>
              </a:rPr>
              <a:t>f</a:t>
            </a:r>
            <a:r>
              <a:rPr lang="en-US" sz="2000" dirty="0" smtClean="0">
                <a:sym typeface="Symbol" pitchFamily="18" charset="2"/>
              </a:rPr>
              <a:t>(</a:t>
            </a:r>
            <a:r>
              <a:rPr lang="en-US" sz="2000" i="1" dirty="0" smtClean="0">
                <a:sym typeface="Symbol" pitchFamily="18" charset="2"/>
              </a:rPr>
              <a:t>u</a:t>
            </a:r>
            <a:r>
              <a:rPr lang="en-US" sz="2000" dirty="0" smtClean="0">
                <a:sym typeface="Symbol" pitchFamily="18" charset="2"/>
              </a:rPr>
              <a:t>) </a:t>
            </a:r>
            <a:r>
              <a:rPr lang="en-US" sz="2000" dirty="0">
                <a:sym typeface="Symbol" pitchFamily="18" charset="2"/>
              </a:rPr>
              <a:t>consists </a:t>
            </a:r>
            <a:r>
              <a:rPr lang="en-US" sz="2000" dirty="0" smtClean="0">
                <a:sym typeface="Symbol" pitchFamily="18" charset="2"/>
              </a:rPr>
              <a:t>of </a:t>
            </a:r>
            <a:r>
              <a:rPr lang="en-US" sz="2000" dirty="0">
                <a:sym typeface="Symbol" pitchFamily="18" charset="2"/>
              </a:rPr>
              <a:t>the </a:t>
            </a:r>
            <a:r>
              <a:rPr lang="en-US" sz="2000" dirty="0" smtClean="0">
                <a:sym typeface="Symbol" pitchFamily="18" charset="2"/>
              </a:rPr>
              <a:t>construction </a:t>
            </a:r>
            <a:r>
              <a:rPr lang="en-US" sz="2000" dirty="0">
                <a:sym typeface="Symbol" pitchFamily="18" charset="2"/>
              </a:rPr>
              <a:t>of the </a:t>
            </a:r>
            <a:r>
              <a:rPr lang="en-US" sz="2000" dirty="0" smtClean="0">
                <a:sym typeface="Symbol" pitchFamily="18" charset="2"/>
              </a:rPr>
              <a:t>	  clauses &amp; the conversion </a:t>
            </a:r>
            <a:r>
              <a:rPr lang="en-US" sz="2000" dirty="0">
                <a:sym typeface="Symbol" pitchFamily="18" charset="2"/>
              </a:rPr>
              <a:t>of trans to </a:t>
            </a:r>
            <a:r>
              <a:rPr lang="en-US" sz="2000" dirty="0" smtClean="0">
                <a:sym typeface="Symbol" pitchFamily="18" charset="2"/>
              </a:rPr>
              <a:t>CNF. </a:t>
            </a:r>
            <a:r>
              <a:rPr lang="en-US" sz="2000" dirty="0">
                <a:sym typeface="Symbol" pitchFamily="18" charset="2"/>
              </a:rPr>
              <a:t>The </a:t>
            </a:r>
            <a:r>
              <a:rPr lang="en-US" sz="2000" dirty="0" smtClean="0">
                <a:sym typeface="Symbol" pitchFamily="18" charset="2"/>
              </a:rPr>
              <a:t>no. of </a:t>
            </a:r>
            <a:r>
              <a:rPr lang="en-US" sz="2000" dirty="0">
                <a:sym typeface="Symbol" pitchFamily="18" charset="2"/>
              </a:rPr>
              <a:t>clauses is </a:t>
            </a:r>
            <a:r>
              <a:rPr lang="en-US" sz="2000" dirty="0" smtClean="0">
                <a:sym typeface="Symbol" pitchFamily="18" charset="2"/>
              </a:rPr>
              <a:t>	  a </a:t>
            </a:r>
            <a:r>
              <a:rPr lang="en-US" sz="2000" dirty="0">
                <a:sym typeface="Symbol" pitchFamily="18" charset="2"/>
              </a:rPr>
              <a:t>function of </a:t>
            </a:r>
          </a:p>
          <a:p>
            <a:pPr marL="0" indent="0">
              <a:spcBef>
                <a:spcPct val="75000"/>
              </a:spcBef>
              <a:buNone/>
              <a:tabLst>
                <a:tab pos="738188" algn="l"/>
              </a:tabLst>
              <a:defRPr/>
            </a:pPr>
            <a:endParaRPr lang="en-US" sz="2000" dirty="0">
              <a:sym typeface="Symbol" pitchFamily="18" charset="2"/>
            </a:endParaRPr>
          </a:p>
          <a:p>
            <a:pPr marL="0" indent="0">
              <a:spcBef>
                <a:spcPct val="75000"/>
              </a:spcBef>
              <a:buNone/>
              <a:tabLst>
                <a:tab pos="738188" algn="l"/>
              </a:tabLst>
              <a:defRPr/>
            </a:pPr>
            <a:endParaRPr lang="en-US" sz="2000" dirty="0" smtClean="0">
              <a:sym typeface="Symbol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04420" y="211138"/>
            <a:ext cx="5691226" cy="571500"/>
          </a:xfrm>
          <a:noFill/>
        </p:spPr>
        <p:txBody>
          <a:bodyPr/>
          <a:lstStyle/>
          <a:p>
            <a:r>
              <a:rPr lang="en-US" altLang="en-US" sz="3600" dirty="0" smtClean="0"/>
              <a:t>15.8 The Satisfiability Problem</a:t>
            </a:r>
            <a:endParaRPr lang="en-US" altLang="en-US" sz="3600" i="1" dirty="0" smtClean="0"/>
          </a:p>
        </p:txBody>
      </p:sp>
    </p:spTree>
    <p:extLst>
      <p:ext uri="{BB962C8B-B14F-4D97-AF65-F5344CB8AC3E}">
        <p14:creationId xmlns:p14="http://schemas.microsoft.com/office/powerpoint/2010/main" val="345099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uiExpand="1" build="p"/>
      <p:bldP spid="5529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48A476-F279-403D-AC79-9D2092A9CC64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9113" y="916026"/>
            <a:ext cx="8330689" cy="5699459"/>
          </a:xfrm>
        </p:spPr>
        <p:txBody>
          <a:bodyPr/>
          <a:lstStyle/>
          <a:p>
            <a:pPr>
              <a:spcBef>
                <a:spcPct val="75000"/>
              </a:spcBef>
              <a:tabLst>
                <a:tab pos="738188" algn="l"/>
              </a:tabLst>
              <a:defRPr/>
            </a:pPr>
            <a:r>
              <a:rPr lang="en-US" sz="2000" u="sng" dirty="0" smtClean="0">
                <a:sym typeface="Symbol" pitchFamily="18" charset="2"/>
              </a:rPr>
              <a:t>Proof</a:t>
            </a:r>
            <a:r>
              <a:rPr lang="en-US" sz="2000" dirty="0" smtClean="0">
                <a:sym typeface="Symbol" pitchFamily="18" charset="2"/>
              </a:rPr>
              <a:t> (Continued).    </a:t>
            </a:r>
          </a:p>
          <a:p>
            <a:pPr marL="0" indent="0">
              <a:spcBef>
                <a:spcPts val="6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 pitchFamily="18" charset="2"/>
              </a:rPr>
              <a:t>	    i) </a:t>
            </a:r>
            <a:r>
              <a:rPr lang="en-US" sz="2000" dirty="0" smtClean="0">
                <a:sym typeface="Symbol" pitchFamily="18" charset="2"/>
              </a:rPr>
              <a:t>the </a:t>
            </a:r>
            <a:r>
              <a:rPr lang="en-US" sz="2000" dirty="0">
                <a:sym typeface="Symbol" pitchFamily="18" charset="2"/>
              </a:rPr>
              <a:t>number of </a:t>
            </a:r>
            <a:r>
              <a:rPr lang="en-US" sz="2000" u="sng" dirty="0">
                <a:sym typeface="Symbol" pitchFamily="18" charset="2"/>
              </a:rPr>
              <a:t>states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i="1" dirty="0">
                <a:sym typeface="Symbol" pitchFamily="18" charset="2"/>
              </a:rPr>
              <a:t>m</a:t>
            </a:r>
            <a:r>
              <a:rPr lang="en-US" sz="2000" dirty="0">
                <a:sym typeface="Symbol" pitchFamily="18" charset="2"/>
              </a:rPr>
              <a:t> and the number of </a:t>
            </a:r>
            <a:r>
              <a:rPr lang="en-US" sz="2000" u="sng" dirty="0">
                <a:sym typeface="Symbol" pitchFamily="18" charset="2"/>
              </a:rPr>
              <a:t>tape symbols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i="1" dirty="0" smtClean="0">
                <a:sym typeface="Symbol" pitchFamily="18" charset="2"/>
              </a:rPr>
              <a:t>t</a:t>
            </a:r>
            <a:r>
              <a:rPr lang="en-US" sz="2000" dirty="0" smtClean="0">
                <a:sym typeface="Symbol" pitchFamily="18" charset="2"/>
              </a:rPr>
              <a:t>,</a:t>
            </a:r>
            <a:endParaRPr lang="en-US" sz="2000" dirty="0">
              <a:sym typeface="Symbol" pitchFamily="18" charset="2"/>
            </a:endParaRPr>
          </a:p>
          <a:p>
            <a:pPr marL="0" indent="0">
              <a:spcBef>
                <a:spcPts val="600"/>
              </a:spcBef>
              <a:buNone/>
              <a:tabLst>
                <a:tab pos="738188" algn="l"/>
              </a:tabLst>
              <a:defRPr/>
            </a:pPr>
            <a:r>
              <a:rPr lang="en-US" sz="2000" dirty="0" smtClean="0">
                <a:sym typeface="Symbol" pitchFamily="18" charset="2"/>
              </a:rPr>
              <a:t>	   ii</a:t>
            </a:r>
            <a:r>
              <a:rPr lang="en-US" sz="2000" dirty="0">
                <a:sym typeface="Symbol" pitchFamily="18" charset="2"/>
              </a:rPr>
              <a:t>)  the length </a:t>
            </a:r>
            <a:r>
              <a:rPr lang="en-US" sz="2000" i="1" dirty="0">
                <a:sym typeface="Symbol" pitchFamily="18" charset="2"/>
              </a:rPr>
              <a:t>n</a:t>
            </a:r>
            <a:r>
              <a:rPr lang="en-US" sz="2000" dirty="0">
                <a:sym typeface="Symbol" pitchFamily="18" charset="2"/>
              </a:rPr>
              <a:t> of the input string </a:t>
            </a:r>
            <a:r>
              <a:rPr lang="en-US" sz="2000" i="1" dirty="0">
                <a:sym typeface="Symbol" pitchFamily="18" charset="2"/>
              </a:rPr>
              <a:t>u</a:t>
            </a:r>
            <a:r>
              <a:rPr lang="en-US" sz="2000" dirty="0">
                <a:sym typeface="Symbol" pitchFamily="18" charset="2"/>
              </a:rPr>
              <a:t>, and</a:t>
            </a:r>
          </a:p>
          <a:p>
            <a:pPr marL="0" indent="0">
              <a:spcBef>
                <a:spcPts val="600"/>
              </a:spcBef>
              <a:buNone/>
              <a:tabLst>
                <a:tab pos="738188" algn="l"/>
              </a:tabLst>
              <a:defRPr/>
            </a:pPr>
            <a:r>
              <a:rPr lang="en-US" sz="2000" dirty="0" smtClean="0">
                <a:sym typeface="Symbol" pitchFamily="18" charset="2"/>
              </a:rPr>
              <a:t>	  iii</a:t>
            </a:r>
            <a:r>
              <a:rPr lang="en-US" sz="2000" dirty="0">
                <a:sym typeface="Symbol" pitchFamily="18" charset="2"/>
              </a:rPr>
              <a:t>)  the bound </a:t>
            </a:r>
            <a:r>
              <a:rPr lang="en-US" sz="2000" i="1" dirty="0">
                <a:sym typeface="Symbol" pitchFamily="18" charset="2"/>
              </a:rPr>
              <a:t>p</a:t>
            </a:r>
            <a:r>
              <a:rPr lang="en-US" sz="2000" dirty="0">
                <a:sym typeface="Symbol" pitchFamily="18" charset="2"/>
              </a:rPr>
              <a:t>(</a:t>
            </a:r>
            <a:r>
              <a:rPr lang="en-US" sz="2000" i="1" dirty="0">
                <a:sym typeface="Symbol" pitchFamily="18" charset="2"/>
              </a:rPr>
              <a:t>n</a:t>
            </a:r>
            <a:r>
              <a:rPr lang="en-US" sz="2000" dirty="0">
                <a:sym typeface="Symbol" pitchFamily="18" charset="2"/>
              </a:rPr>
              <a:t>) on the length of the </a:t>
            </a:r>
            <a:r>
              <a:rPr lang="en-US" sz="2000" dirty="0" smtClean="0">
                <a:sym typeface="Symbol" pitchFamily="18" charset="2"/>
              </a:rPr>
              <a:t>computation of M</a:t>
            </a:r>
          </a:p>
          <a:p>
            <a:pPr marL="0" indent="0">
              <a:spcBef>
                <a:spcPts val="18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/>
              </a:rPr>
              <a:t>	</a:t>
            </a:r>
            <a:r>
              <a:rPr lang="en-US" sz="2000" i="1" dirty="0" smtClean="0">
                <a:sym typeface="Symbol"/>
              </a:rPr>
              <a:t>m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>
                <a:sym typeface="Symbol"/>
              </a:rPr>
              <a:t>and </a:t>
            </a:r>
            <a:r>
              <a:rPr lang="en-US" sz="2000" i="1" dirty="0">
                <a:sym typeface="Symbol"/>
              </a:rPr>
              <a:t>t</a:t>
            </a:r>
            <a:r>
              <a:rPr lang="en-US" sz="2000" dirty="0">
                <a:sym typeface="Symbol"/>
              </a:rPr>
              <a:t> obtained </a:t>
            </a:r>
            <a:r>
              <a:rPr lang="en-US" sz="2000" dirty="0" smtClean="0">
                <a:sym typeface="Symbol"/>
              </a:rPr>
              <a:t>from M are </a:t>
            </a:r>
            <a:r>
              <a:rPr lang="en-US" sz="2000" dirty="0">
                <a:sym typeface="Symbol"/>
              </a:rPr>
              <a:t>independent of the input string. From </a:t>
            </a:r>
            <a:r>
              <a:rPr lang="en-US" sz="2000" dirty="0" smtClean="0">
                <a:sym typeface="Symbol"/>
              </a:rPr>
              <a:t>	the </a:t>
            </a:r>
            <a:r>
              <a:rPr lang="en-US" sz="2000" dirty="0">
                <a:sym typeface="Symbol"/>
              </a:rPr>
              <a:t>range of the subscripts, we see that the number of clauses is </a:t>
            </a:r>
            <a:r>
              <a:rPr lang="en-US" sz="2000" dirty="0" smtClean="0">
                <a:sym typeface="Symbol"/>
              </a:rPr>
              <a:t>	polynomial </a:t>
            </a:r>
            <a:r>
              <a:rPr lang="en-US" sz="2000" dirty="0">
                <a:sym typeface="Symbol"/>
              </a:rPr>
              <a:t>in </a:t>
            </a:r>
            <a:r>
              <a:rPr lang="en-US" sz="2000" i="1" dirty="0" smtClean="0">
                <a:sym typeface="Symbol"/>
              </a:rPr>
              <a:t>p</a:t>
            </a:r>
            <a:r>
              <a:rPr lang="en-US" sz="2000" dirty="0" smtClean="0">
                <a:sym typeface="Symbol"/>
              </a:rPr>
              <a:t>(</a:t>
            </a:r>
            <a:r>
              <a:rPr lang="en-US" sz="2000" i="1" dirty="0" smtClean="0">
                <a:sym typeface="Symbol"/>
              </a:rPr>
              <a:t>n</a:t>
            </a:r>
            <a:r>
              <a:rPr lang="en-US" sz="2000" dirty="0">
                <a:sym typeface="Symbol"/>
              </a:rPr>
              <a:t>). The development </a:t>
            </a:r>
            <a:r>
              <a:rPr lang="en-US" sz="2000" dirty="0" smtClean="0">
                <a:sym typeface="Symbol"/>
              </a:rPr>
              <a:t>of </a:t>
            </a:r>
            <a:r>
              <a:rPr lang="en-US" sz="2000" i="1" dirty="0" smtClean="0">
                <a:sym typeface="Symbol"/>
              </a:rPr>
              <a:t>f</a:t>
            </a:r>
            <a:r>
              <a:rPr lang="en-US" sz="2000" dirty="0" smtClean="0">
                <a:sym typeface="Symbol"/>
              </a:rPr>
              <a:t>(</a:t>
            </a:r>
            <a:r>
              <a:rPr lang="en-US" sz="2000" i="1" dirty="0" smtClean="0">
                <a:sym typeface="Symbol"/>
              </a:rPr>
              <a:t>u</a:t>
            </a:r>
            <a:r>
              <a:rPr lang="en-US" sz="2000" dirty="0">
                <a:sym typeface="Symbol"/>
              </a:rPr>
              <a:t>) </a:t>
            </a:r>
            <a:r>
              <a:rPr lang="en-US" sz="2000" dirty="0" smtClean="0">
                <a:sym typeface="Symbol"/>
              </a:rPr>
              <a:t>is </a:t>
            </a:r>
            <a:r>
              <a:rPr lang="en-US" sz="2000" dirty="0">
                <a:sym typeface="Symbol"/>
              </a:rPr>
              <a:t>completed </a:t>
            </a:r>
            <a:r>
              <a:rPr lang="en-US" sz="2000" dirty="0" smtClean="0">
                <a:sym typeface="Symbol"/>
              </a:rPr>
              <a:t>with </a:t>
            </a:r>
            <a:r>
              <a:rPr lang="en-US" sz="2000" dirty="0">
                <a:sym typeface="Symbol"/>
              </a:rPr>
              <a:t>the </a:t>
            </a:r>
            <a:r>
              <a:rPr lang="en-US" sz="2000" dirty="0" smtClean="0">
                <a:sym typeface="Symbol"/>
              </a:rPr>
              <a:t>	transformation into CNF which</a:t>
            </a:r>
            <a:r>
              <a:rPr lang="en-US" sz="2000" dirty="0">
                <a:sym typeface="Symbol"/>
              </a:rPr>
              <a:t>, by Lemma </a:t>
            </a:r>
            <a:r>
              <a:rPr lang="en-US" sz="2000" dirty="0" smtClean="0">
                <a:sym typeface="Symbol"/>
              </a:rPr>
              <a:t>15.8.4</a:t>
            </a:r>
            <a:r>
              <a:rPr lang="en-US" sz="2000" dirty="0">
                <a:sym typeface="Symbol"/>
              </a:rPr>
              <a:t>,  is polynomial  </a:t>
            </a:r>
            <a:r>
              <a:rPr lang="en-US" sz="2000" dirty="0" smtClean="0">
                <a:sym typeface="Symbol"/>
              </a:rPr>
              <a:t>	in </a:t>
            </a:r>
            <a:r>
              <a:rPr lang="en-US" sz="2000" dirty="0">
                <a:sym typeface="Symbol"/>
              </a:rPr>
              <a:t>the number </a:t>
            </a:r>
            <a:r>
              <a:rPr lang="en-US" sz="2000" dirty="0" smtClean="0">
                <a:sym typeface="Symbol"/>
              </a:rPr>
              <a:t>of </a:t>
            </a:r>
            <a:r>
              <a:rPr lang="en-US" sz="2000" dirty="0">
                <a:sym typeface="Symbol"/>
              </a:rPr>
              <a:t>clauses in the </a:t>
            </a:r>
            <a:r>
              <a:rPr lang="en-US" sz="2000" dirty="0" smtClean="0">
                <a:sym typeface="Symbol"/>
              </a:rPr>
              <a:t>formulas </a:t>
            </a:r>
            <a:r>
              <a:rPr lang="en-US" sz="2000" i="1" dirty="0">
                <a:sym typeface="Symbol" pitchFamily="18" charset="2"/>
              </a:rPr>
              <a:t>trans</a:t>
            </a:r>
            <a:r>
              <a:rPr lang="en-US" sz="2000" dirty="0">
                <a:sym typeface="Symbol" pitchFamily="18" charset="2"/>
              </a:rPr>
              <a:t>(</a:t>
            </a:r>
            <a:r>
              <a:rPr lang="en-US" sz="2000" i="1" dirty="0">
                <a:sym typeface="Symbol" pitchFamily="18" charset="2"/>
              </a:rPr>
              <a:t>i</a:t>
            </a:r>
            <a:r>
              <a:rPr lang="en-US" sz="2000" dirty="0">
                <a:sym typeface="Symbol" pitchFamily="18" charset="2"/>
              </a:rPr>
              <a:t>,  </a:t>
            </a:r>
            <a:r>
              <a:rPr lang="en-US" sz="2000" i="1" dirty="0">
                <a:sym typeface="Symbol" pitchFamily="18" charset="2"/>
              </a:rPr>
              <a:t>j</a:t>
            </a:r>
            <a:r>
              <a:rPr lang="en-US" sz="2000" dirty="0">
                <a:sym typeface="Symbol" pitchFamily="18" charset="2"/>
              </a:rPr>
              <a:t>,  </a:t>
            </a:r>
            <a:r>
              <a:rPr lang="en-US" sz="2000" i="1" dirty="0">
                <a:sym typeface="Symbol" pitchFamily="18" charset="2"/>
              </a:rPr>
              <a:t>r</a:t>
            </a:r>
            <a:r>
              <a:rPr lang="en-US" sz="2000" dirty="0">
                <a:sym typeface="Symbol" pitchFamily="18" charset="2"/>
              </a:rPr>
              <a:t>,  </a:t>
            </a:r>
            <a:r>
              <a:rPr lang="en-US" sz="2000" i="1" dirty="0">
                <a:sym typeface="Symbol" pitchFamily="18" charset="2"/>
              </a:rPr>
              <a:t>k</a:t>
            </a:r>
            <a:r>
              <a:rPr lang="en-US" sz="2000" dirty="0" smtClean="0">
                <a:sym typeface="Symbol" pitchFamily="18" charset="2"/>
              </a:rPr>
              <a:t>).</a:t>
            </a:r>
          </a:p>
          <a:p>
            <a:pPr marL="0" indent="0">
              <a:spcBef>
                <a:spcPts val="1800"/>
              </a:spcBef>
              <a:buNone/>
              <a:tabLst>
                <a:tab pos="738188" algn="l"/>
              </a:tabLst>
              <a:defRPr/>
            </a:pPr>
            <a:r>
              <a:rPr lang="en-US" sz="2000" dirty="0">
                <a:sym typeface="Symbol" pitchFamily="18" charset="2"/>
              </a:rPr>
              <a:t>	We have shown </a:t>
            </a:r>
            <a:r>
              <a:rPr lang="en-US" sz="2000" dirty="0" smtClean="0">
                <a:sym typeface="Symbol" pitchFamily="18" charset="2"/>
              </a:rPr>
              <a:t>that </a:t>
            </a:r>
            <a:r>
              <a:rPr lang="en-US" sz="2000" dirty="0">
                <a:sym typeface="Symbol" pitchFamily="18" charset="2"/>
              </a:rPr>
              <a:t>the </a:t>
            </a:r>
            <a:r>
              <a:rPr lang="en-US" sz="2000" dirty="0" smtClean="0">
                <a:sym typeface="Symbol" pitchFamily="18" charset="2"/>
              </a:rPr>
              <a:t>CNF formula  </a:t>
            </a:r>
            <a:r>
              <a:rPr lang="en-US" sz="2000" dirty="0">
                <a:sym typeface="Symbol" pitchFamily="18" charset="2"/>
              </a:rPr>
              <a:t>can be constructed </a:t>
            </a:r>
            <a:r>
              <a:rPr lang="en-US" sz="2000" dirty="0" smtClean="0">
                <a:sym typeface="Symbol" pitchFamily="18" charset="2"/>
              </a:rPr>
              <a:t>in </a:t>
            </a:r>
            <a:r>
              <a:rPr lang="en-US" sz="2000" dirty="0">
                <a:sym typeface="Symbol" pitchFamily="18" charset="2"/>
              </a:rPr>
              <a:t>a </a:t>
            </a:r>
            <a:r>
              <a:rPr lang="en-US" sz="2000" dirty="0" smtClean="0">
                <a:sym typeface="Symbol" pitchFamily="18" charset="2"/>
              </a:rPr>
              <a:t>	number </a:t>
            </a:r>
            <a:r>
              <a:rPr lang="en-US" sz="2000" dirty="0">
                <a:sym typeface="Symbol" pitchFamily="18" charset="2"/>
              </a:rPr>
              <a:t>of steps that grows </a:t>
            </a:r>
            <a:r>
              <a:rPr lang="en-US" sz="2000" i="1" dirty="0" smtClean="0">
                <a:sym typeface="Symbol" pitchFamily="18" charset="2"/>
              </a:rPr>
              <a:t>polynomially</a:t>
            </a:r>
            <a:r>
              <a:rPr lang="en-US" sz="2000" dirty="0" smtClean="0">
                <a:sym typeface="Symbol" pitchFamily="18" charset="2"/>
              </a:rPr>
              <a:t> with </a:t>
            </a:r>
            <a:r>
              <a:rPr lang="en-US" sz="2000" dirty="0">
                <a:sym typeface="Symbol" pitchFamily="18" charset="2"/>
              </a:rPr>
              <a:t>the length </a:t>
            </a:r>
            <a:r>
              <a:rPr lang="en-US" sz="2000" i="1" dirty="0">
                <a:sym typeface="Symbol" pitchFamily="18" charset="2"/>
              </a:rPr>
              <a:t>u</a:t>
            </a:r>
            <a:r>
              <a:rPr lang="en-US" sz="2000" dirty="0" smtClean="0">
                <a:sym typeface="Symbol" pitchFamily="18" charset="2"/>
              </a:rPr>
              <a:t>. </a:t>
            </a:r>
            <a:r>
              <a:rPr lang="en-US" sz="2000" dirty="0">
                <a:sym typeface="Symbol" pitchFamily="18" charset="2"/>
              </a:rPr>
              <a:t>What </a:t>
            </a:r>
            <a:r>
              <a:rPr lang="en-US" sz="2000" dirty="0" smtClean="0">
                <a:sym typeface="Symbol" pitchFamily="18" charset="2"/>
              </a:rPr>
              <a:t>	is really needed </a:t>
            </a:r>
            <a:r>
              <a:rPr lang="en-US" sz="2000" dirty="0">
                <a:sym typeface="Symbol" pitchFamily="18" charset="2"/>
              </a:rPr>
              <a:t>is the </a:t>
            </a:r>
            <a:r>
              <a:rPr lang="en-US" sz="2000" dirty="0" smtClean="0">
                <a:sym typeface="Symbol" pitchFamily="18" charset="2"/>
              </a:rPr>
              <a:t>representation </a:t>
            </a:r>
            <a:r>
              <a:rPr lang="en-US" sz="2000" dirty="0">
                <a:sym typeface="Symbol" pitchFamily="18" charset="2"/>
              </a:rPr>
              <a:t>of the formula that serves </a:t>
            </a:r>
            <a:r>
              <a:rPr lang="en-US" sz="2000" dirty="0" smtClean="0">
                <a:sym typeface="Symbol" pitchFamily="18" charset="2"/>
              </a:rPr>
              <a:t>	as </a:t>
            </a:r>
            <a:r>
              <a:rPr lang="en-US" sz="2000" dirty="0">
                <a:sym typeface="Symbol" pitchFamily="18" charset="2"/>
              </a:rPr>
              <a:t>input to a </a:t>
            </a:r>
            <a:r>
              <a:rPr lang="en-US" sz="2000" dirty="0" smtClean="0">
                <a:sym typeface="Symbol" pitchFamily="18" charset="2"/>
              </a:rPr>
              <a:t>TM that </a:t>
            </a:r>
            <a:r>
              <a:rPr lang="en-US" sz="2000" dirty="0">
                <a:sym typeface="Symbol" pitchFamily="18" charset="2"/>
              </a:rPr>
              <a:t>solves the Satisfiability Problem. Any </a:t>
            </a:r>
            <a:r>
              <a:rPr lang="en-US" sz="2000" dirty="0" smtClean="0">
                <a:sym typeface="Symbol" pitchFamily="18" charset="2"/>
              </a:rPr>
              <a:t>	reasonable </a:t>
            </a:r>
            <a:r>
              <a:rPr lang="en-US" sz="2000" dirty="0">
                <a:sym typeface="Symbol" pitchFamily="18" charset="2"/>
              </a:rPr>
              <a:t>encoding, including the one developed in Theorem  </a:t>
            </a:r>
            <a:r>
              <a:rPr lang="en-US" sz="2000" dirty="0" smtClean="0">
                <a:sym typeface="Symbol" pitchFamily="18" charset="2"/>
              </a:rPr>
              <a:t>	15.8.2</a:t>
            </a:r>
            <a:r>
              <a:rPr lang="en-US" sz="2000" dirty="0">
                <a:sym typeface="Symbol" pitchFamily="18" charset="2"/>
              </a:rPr>
              <a:t>, requires only polynomial time to convert the high-level </a:t>
            </a:r>
            <a:r>
              <a:rPr lang="en-US" sz="2000" dirty="0" smtClean="0">
                <a:sym typeface="Symbol" pitchFamily="18" charset="2"/>
              </a:rPr>
              <a:t>	representation  to the </a:t>
            </a:r>
            <a:r>
              <a:rPr lang="en-US" sz="2000" dirty="0">
                <a:sym typeface="Symbol" pitchFamily="18" charset="2"/>
              </a:rPr>
              <a:t>machine representation. </a:t>
            </a:r>
            <a:r>
              <a:rPr lang="en-US" sz="2000" dirty="0" smtClean="0">
                <a:sym typeface="Symbol"/>
              </a:rPr>
              <a:t></a:t>
            </a:r>
            <a:endParaRPr lang="en-US" sz="2000" dirty="0">
              <a:sym typeface="Symbol"/>
            </a:endParaRPr>
          </a:p>
          <a:p>
            <a:pPr marL="0" indent="0">
              <a:spcBef>
                <a:spcPts val="1800"/>
              </a:spcBef>
              <a:buNone/>
              <a:tabLst>
                <a:tab pos="738188" algn="l"/>
              </a:tabLst>
              <a:defRPr/>
            </a:pPr>
            <a:endParaRPr lang="en-US" sz="2000" dirty="0" smtClean="0">
              <a:sym typeface="Symbol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04420" y="211138"/>
            <a:ext cx="5691226" cy="571500"/>
          </a:xfrm>
          <a:noFill/>
        </p:spPr>
        <p:txBody>
          <a:bodyPr/>
          <a:lstStyle/>
          <a:p>
            <a:r>
              <a:rPr lang="en-US" altLang="en-US" sz="3600" dirty="0" smtClean="0"/>
              <a:t>15.8 The Satisfiability Problem</a:t>
            </a:r>
            <a:endParaRPr lang="en-US" altLang="en-US" sz="3600" i="1" dirty="0" smtClean="0"/>
          </a:p>
        </p:txBody>
      </p:sp>
    </p:spTree>
    <p:extLst>
      <p:ext uri="{BB962C8B-B14F-4D97-AF65-F5344CB8AC3E}">
        <p14:creationId xmlns:p14="http://schemas.microsoft.com/office/powerpoint/2010/main" val="351476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uiExpand="1" build="p"/>
      <p:bldP spid="552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512B92-10F9-4F9A-BE1D-F31476DE74D4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35842" name="Rectangle 6146"/>
          <p:cNvSpPr>
            <a:spLocks noGrp="1" noChangeArrowheads="1"/>
          </p:cNvSpPr>
          <p:nvPr>
            <p:ph type="title"/>
          </p:nvPr>
        </p:nvSpPr>
        <p:spPr>
          <a:xfrm>
            <a:off x="1689100" y="219075"/>
            <a:ext cx="5748338" cy="581025"/>
          </a:xfrm>
          <a:noFill/>
        </p:spPr>
        <p:txBody>
          <a:bodyPr/>
          <a:lstStyle/>
          <a:p>
            <a:r>
              <a:rPr lang="en-US" altLang="en-US" sz="3600" dirty="0" smtClean="0"/>
              <a:t>15.1 Time Complexity of NTMs</a:t>
            </a:r>
          </a:p>
        </p:txBody>
      </p:sp>
      <p:sp>
        <p:nvSpPr>
          <p:cNvPr id="35843" name="Rectangle 6147"/>
          <p:cNvSpPr>
            <a:spLocks noGrp="1" noChangeArrowheads="1"/>
          </p:cNvSpPr>
          <p:nvPr>
            <p:ph type="body" idx="1"/>
          </p:nvPr>
        </p:nvSpPr>
        <p:spPr>
          <a:xfrm>
            <a:off x="442913" y="890588"/>
            <a:ext cx="8288337" cy="5402262"/>
          </a:xfrm>
          <a:noFill/>
        </p:spPr>
        <p:txBody>
          <a:bodyPr/>
          <a:lstStyle/>
          <a:p>
            <a:pPr>
              <a:spcBef>
                <a:spcPct val="45000"/>
              </a:spcBef>
              <a:spcAft>
                <a:spcPct val="45000"/>
              </a:spcAft>
              <a:tabLst>
                <a:tab pos="914400" algn="l"/>
              </a:tabLst>
            </a:pPr>
            <a:r>
              <a:rPr lang="en-US" altLang="en-US" sz="2200" u="sng" dirty="0" smtClean="0"/>
              <a:t>Theorem 15.1.2</a:t>
            </a:r>
            <a:r>
              <a:rPr lang="en-US" altLang="en-US" sz="2200" dirty="0" smtClean="0"/>
              <a:t>  Let </a:t>
            </a:r>
            <a:r>
              <a:rPr lang="en-US" altLang="en-US" sz="2200" i="1" dirty="0" smtClean="0"/>
              <a:t>L</a:t>
            </a:r>
            <a:r>
              <a:rPr lang="en-US" altLang="en-US" sz="2200" dirty="0" smtClean="0"/>
              <a:t> be the language accepted by a one-	tape NTM </a:t>
            </a:r>
            <a:r>
              <a:rPr lang="en-US" altLang="en-US" sz="2200" i="1" dirty="0" smtClean="0"/>
              <a:t>M</a:t>
            </a:r>
            <a:r>
              <a:rPr lang="en-US" altLang="en-US" sz="2200" dirty="0" smtClean="0"/>
              <a:t> with time complexity </a:t>
            </a:r>
            <a:r>
              <a:rPr lang="en-US" altLang="en-US" sz="2200" i="1" dirty="0" smtClean="0"/>
              <a:t>tc</a:t>
            </a:r>
            <a:r>
              <a:rPr lang="en-US" altLang="en-US" sz="2200" i="1" baseline="-25000" dirty="0" smtClean="0"/>
              <a:t>M</a:t>
            </a:r>
            <a:r>
              <a:rPr lang="en-US" altLang="en-US" sz="2200" dirty="0" smtClean="0"/>
              <a:t>(</a:t>
            </a:r>
            <a:r>
              <a:rPr lang="en-US" altLang="en-US" sz="2200" i="1" dirty="0" smtClean="0"/>
              <a:t>n</a:t>
            </a:r>
            <a:r>
              <a:rPr lang="en-US" altLang="en-US" sz="2200" dirty="0" smtClean="0"/>
              <a:t>) = </a:t>
            </a:r>
            <a:r>
              <a:rPr lang="en-US" altLang="en-US" sz="2200" i="1" dirty="0" smtClean="0"/>
              <a:t>f</a:t>
            </a:r>
            <a:r>
              <a:rPr lang="en-US" altLang="en-US" sz="2200" dirty="0" smtClean="0"/>
              <a:t>(</a:t>
            </a:r>
            <a:r>
              <a:rPr lang="en-US" altLang="en-US" sz="2200" i="1" dirty="0" smtClean="0"/>
              <a:t>n</a:t>
            </a:r>
            <a:r>
              <a:rPr lang="en-US" altLang="en-US" sz="2200" dirty="0" smtClean="0"/>
              <a:t>).  Then </a:t>
            </a:r>
            <a:r>
              <a:rPr lang="en-US" altLang="en-US" sz="2200" i="1" dirty="0" smtClean="0"/>
              <a:t>L</a:t>
            </a:r>
            <a:r>
              <a:rPr lang="en-US" altLang="en-US" sz="2200" dirty="0" smtClean="0"/>
              <a:t> 	is accepted by a DTM </a:t>
            </a:r>
            <a:r>
              <a:rPr lang="en-US" altLang="en-US" sz="2200" i="1" dirty="0" smtClean="0"/>
              <a:t>M</a:t>
            </a:r>
            <a:r>
              <a:rPr lang="en-US" altLang="en-US" sz="2200" dirty="0" smtClean="0"/>
              <a:t>’ with time complexity </a:t>
            </a:r>
            <a:r>
              <a:rPr lang="en-US" altLang="en-US" sz="2200" i="1" dirty="0" smtClean="0"/>
              <a:t>tc</a:t>
            </a:r>
            <a:r>
              <a:rPr lang="en-US" altLang="en-US" sz="2200" i="1" baseline="-25000" dirty="0" smtClean="0"/>
              <a:t>M’ </a:t>
            </a:r>
            <a:r>
              <a:rPr lang="en-US" altLang="en-US" sz="2200" dirty="0" smtClean="0"/>
              <a:t>(</a:t>
            </a:r>
            <a:r>
              <a:rPr lang="en-US" altLang="en-US" sz="2200" i="1" dirty="0" smtClean="0"/>
              <a:t>n</a:t>
            </a:r>
            <a:r>
              <a:rPr lang="en-US" altLang="en-US" sz="2200" dirty="0" smtClean="0"/>
              <a:t>) </a:t>
            </a:r>
            <a:r>
              <a:rPr lang="en-US" altLang="en-US" sz="2200" b="1" dirty="0" smtClean="0">
                <a:sym typeface="Symbol" pitchFamily="18" charset="2"/>
              </a:rPr>
              <a:t></a:t>
            </a:r>
            <a:r>
              <a:rPr lang="en-US" altLang="en-US" sz="2200" dirty="0" smtClean="0">
                <a:sym typeface="Symbol" pitchFamily="18" charset="2"/>
              </a:rPr>
              <a:t> 	</a:t>
            </a:r>
            <a:r>
              <a:rPr lang="en-US" altLang="en-US" sz="2200" i="1" dirty="0" smtClean="0">
                <a:sym typeface="Symbol" pitchFamily="18" charset="2"/>
              </a:rPr>
              <a:t>O</a:t>
            </a:r>
            <a:r>
              <a:rPr lang="en-US" altLang="en-US" sz="2200" dirty="0" smtClean="0"/>
              <a:t>(</a:t>
            </a:r>
            <a:r>
              <a:rPr lang="en-US" altLang="en-US" sz="2200" i="1" dirty="0" smtClean="0"/>
              <a:t>f</a:t>
            </a:r>
            <a:r>
              <a:rPr lang="en-US" altLang="en-US" sz="2200" dirty="0" smtClean="0"/>
              <a:t>(</a:t>
            </a:r>
            <a:r>
              <a:rPr lang="en-US" altLang="en-US" sz="2200" i="1" dirty="0" smtClean="0"/>
              <a:t>n</a:t>
            </a:r>
            <a:r>
              <a:rPr lang="en-US" altLang="en-US" sz="2200" dirty="0" smtClean="0"/>
              <a:t>)</a:t>
            </a:r>
            <a:r>
              <a:rPr lang="en-US" altLang="en-US" sz="2200" i="1" dirty="0" smtClean="0"/>
              <a:t>c</a:t>
            </a:r>
            <a:r>
              <a:rPr lang="en-US" altLang="en-US" sz="2200" i="1" baseline="30000" dirty="0" smtClean="0"/>
              <a:t>f</a:t>
            </a:r>
            <a:r>
              <a:rPr lang="en-US" altLang="en-US" sz="2200" baseline="30000" dirty="0" smtClean="0"/>
              <a:t>(</a:t>
            </a:r>
            <a:r>
              <a:rPr lang="en-US" altLang="en-US" sz="2200" i="1" baseline="30000" dirty="0" smtClean="0"/>
              <a:t>n</a:t>
            </a:r>
            <a:r>
              <a:rPr lang="en-US" altLang="en-US" sz="2200" baseline="30000" dirty="0" smtClean="0"/>
              <a:t>)</a:t>
            </a:r>
            <a:r>
              <a:rPr lang="en-US" altLang="en-US" sz="2200" dirty="0" smtClean="0"/>
              <a:t>), where </a:t>
            </a:r>
            <a:r>
              <a:rPr lang="en-US" altLang="en-US" sz="2200" i="1" dirty="0" smtClean="0"/>
              <a:t>c</a:t>
            </a:r>
            <a:r>
              <a:rPr lang="en-US" altLang="en-US" sz="2200" dirty="0" smtClean="0"/>
              <a:t> is the maximum number of transitions 	for any &lt;state, symbol&gt; pair of </a:t>
            </a:r>
            <a:r>
              <a:rPr lang="en-US" altLang="en-US" sz="2200" i="1" dirty="0" smtClean="0"/>
              <a:t>M</a:t>
            </a:r>
            <a:r>
              <a:rPr lang="en-US" altLang="en-US" sz="2200" dirty="0" smtClean="0"/>
              <a:t>.</a:t>
            </a:r>
          </a:p>
          <a:p>
            <a:pPr lvl="1">
              <a:spcBef>
                <a:spcPct val="25000"/>
              </a:spcBef>
              <a:spcAft>
                <a:spcPct val="45000"/>
              </a:spcAft>
              <a:buSzPct val="55000"/>
              <a:buFont typeface="Wingdings" pitchFamily="2" charset="2"/>
              <a:buChar char="Ø"/>
              <a:tabLst>
                <a:tab pos="914400" algn="l"/>
              </a:tabLst>
            </a:pPr>
            <a:r>
              <a:rPr lang="en-US" altLang="en-US" sz="2000" u="sng" dirty="0" smtClean="0"/>
              <a:t>Proof</a:t>
            </a:r>
            <a:r>
              <a:rPr lang="en-US" altLang="en-US" sz="2000" dirty="0" smtClean="0"/>
              <a:t>.  Let </a:t>
            </a:r>
            <a:r>
              <a:rPr lang="en-US" altLang="en-US" sz="2000" i="1" dirty="0" smtClean="0"/>
              <a:t>M</a:t>
            </a:r>
            <a:r>
              <a:rPr lang="en-US" altLang="en-US" sz="2000" dirty="0" smtClean="0"/>
              <a:t> be a one-tape NTM that halts for all inputs, and let 	</a:t>
            </a:r>
            <a:r>
              <a:rPr lang="en-US" altLang="en-US" sz="2000" i="1" dirty="0" smtClean="0"/>
              <a:t>c</a:t>
            </a:r>
            <a:r>
              <a:rPr lang="en-US" altLang="en-US" sz="2000" dirty="0" smtClean="0"/>
              <a:t> be the maximum number of distinct transitions for any &lt;state, 	symbol&gt; pair of </a:t>
            </a:r>
            <a:r>
              <a:rPr lang="en-US" altLang="en-US" sz="2000" i="1" dirty="0" smtClean="0"/>
              <a:t>M</a:t>
            </a:r>
            <a:r>
              <a:rPr lang="en-US" altLang="en-US" sz="2000" dirty="0" smtClean="0"/>
              <a:t>.  </a:t>
            </a:r>
          </a:p>
          <a:p>
            <a:pPr lvl="1">
              <a:spcBef>
                <a:spcPct val="25000"/>
              </a:spcBef>
              <a:spcAft>
                <a:spcPct val="45000"/>
              </a:spcAft>
              <a:buSzPct val="55000"/>
              <a:buFont typeface="Wingdings" pitchFamily="2" charset="2"/>
              <a:buChar char="Ø"/>
              <a:tabLst>
                <a:tab pos="914400" algn="l"/>
              </a:tabLst>
            </a:pPr>
            <a:endParaRPr lang="en-US" altLang="en-US" sz="2000" dirty="0" smtClean="0"/>
          </a:p>
          <a:p>
            <a:pPr lvl="1">
              <a:spcBef>
                <a:spcPct val="25000"/>
              </a:spcBef>
              <a:spcAft>
                <a:spcPct val="45000"/>
              </a:spcAft>
              <a:buSzPct val="55000"/>
              <a:buFont typeface="Wingdings" pitchFamily="2" charset="2"/>
              <a:buChar char="Ø"/>
              <a:tabLst>
                <a:tab pos="914400" algn="l"/>
              </a:tabLst>
            </a:pPr>
            <a:endParaRPr lang="en-US" altLang="en-US" sz="2000" dirty="0" smtClean="0"/>
          </a:p>
          <a:p>
            <a:pPr marL="914400" lvl="2" indent="0">
              <a:spcBef>
                <a:spcPts val="1800"/>
              </a:spcBef>
              <a:spcAft>
                <a:spcPct val="45000"/>
              </a:spcAft>
              <a:buSzPct val="55000"/>
              <a:buFont typeface="Wingdings" pitchFamily="2" charset="2"/>
              <a:buNone/>
              <a:tabLst>
                <a:tab pos="914400" algn="l"/>
              </a:tabLst>
            </a:pPr>
            <a:r>
              <a:rPr lang="en-US" altLang="en-US" sz="2000" dirty="0" smtClean="0"/>
              <a:t>A three-tape DTM </a:t>
            </a:r>
            <a:r>
              <a:rPr lang="en-US" altLang="en-US" sz="2000" i="1" dirty="0" smtClean="0"/>
              <a:t>M</a:t>
            </a:r>
            <a:r>
              <a:rPr lang="en-US" altLang="en-US" sz="2000" dirty="0" smtClean="0"/>
              <a:t>’ was described in Section 8.7 (pages 275-277) whose computation with input </a:t>
            </a:r>
            <a:r>
              <a:rPr lang="en-US" altLang="en-US" sz="2000" i="1" dirty="0" smtClean="0"/>
              <a:t>w</a:t>
            </a:r>
            <a:r>
              <a:rPr lang="en-US" altLang="en-US" sz="2000" dirty="0" smtClean="0"/>
              <a:t> iteratively simulated all possible computations of </a:t>
            </a:r>
            <a:r>
              <a:rPr lang="en-US" altLang="en-US" sz="2000" i="1" dirty="0" smtClean="0"/>
              <a:t>M</a:t>
            </a:r>
            <a:r>
              <a:rPr lang="en-US" altLang="en-US" sz="2000" dirty="0" smtClean="0"/>
              <a:t> with input </a:t>
            </a:r>
            <a:r>
              <a:rPr lang="en-US" altLang="en-US" sz="2000" i="1" dirty="0" smtClean="0"/>
              <a:t>w</a:t>
            </a:r>
            <a:r>
              <a:rPr lang="en-US" altLang="en-US" sz="2000" dirty="0" smtClean="0"/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57313" y="3395663"/>
            <a:ext cx="73374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9999"/>
                </a:solidFill>
              </a:rPr>
              <a:t>                                The transformation from non-determinism to determinism is obtained by associating a unique computation of </a:t>
            </a:r>
            <a:r>
              <a:rPr lang="en-US" altLang="en-US" sz="2000" i="1" dirty="0">
                <a:solidFill>
                  <a:srgbClr val="009999"/>
                </a:solidFill>
              </a:rPr>
              <a:t>M</a:t>
            </a:r>
            <a:r>
              <a:rPr lang="en-US" altLang="en-US" sz="2000" dirty="0">
                <a:solidFill>
                  <a:srgbClr val="009999"/>
                </a:solidFill>
              </a:rPr>
              <a:t> with a sequence (</a:t>
            </a:r>
            <a:r>
              <a:rPr lang="en-US" altLang="en-US" sz="2000" i="1" dirty="0">
                <a:solidFill>
                  <a:srgbClr val="009999"/>
                </a:solidFill>
              </a:rPr>
              <a:t>m</a:t>
            </a:r>
            <a:r>
              <a:rPr lang="en-US" altLang="en-US" sz="2000" baseline="-25000" dirty="0">
                <a:solidFill>
                  <a:srgbClr val="009999"/>
                </a:solidFill>
              </a:rPr>
              <a:t>1</a:t>
            </a:r>
            <a:r>
              <a:rPr lang="en-US" altLang="en-US" sz="2000" dirty="0">
                <a:solidFill>
                  <a:srgbClr val="009999"/>
                </a:solidFill>
              </a:rPr>
              <a:t>, …, </a:t>
            </a:r>
            <a:r>
              <a:rPr lang="en-US" altLang="en-US" sz="2000" i="1" dirty="0">
                <a:solidFill>
                  <a:srgbClr val="009999"/>
                </a:solidFill>
              </a:rPr>
              <a:t>m</a:t>
            </a:r>
            <a:r>
              <a:rPr lang="en-US" altLang="en-US" sz="2000" i="1" baseline="-25000" dirty="0">
                <a:solidFill>
                  <a:srgbClr val="009999"/>
                </a:solidFill>
              </a:rPr>
              <a:t>n</a:t>
            </a:r>
            <a:r>
              <a:rPr lang="en-US" altLang="en-US" sz="2000" dirty="0">
                <a:solidFill>
                  <a:srgbClr val="009999"/>
                </a:solidFill>
              </a:rPr>
              <a:t>), where 1 </a:t>
            </a:r>
            <a:r>
              <a:rPr lang="en-US" altLang="en-US" sz="2000" b="1" dirty="0">
                <a:solidFill>
                  <a:srgbClr val="009999"/>
                </a:solidFill>
                <a:sym typeface="Symbol" pitchFamily="18" charset="2"/>
              </a:rPr>
              <a:t></a:t>
            </a:r>
            <a:r>
              <a:rPr lang="en-US" altLang="en-US" sz="2000" dirty="0">
                <a:solidFill>
                  <a:srgbClr val="009999"/>
                </a:solidFill>
                <a:sym typeface="Symbol" pitchFamily="18" charset="2"/>
              </a:rPr>
              <a:t> </a:t>
            </a:r>
            <a:r>
              <a:rPr lang="en-US" altLang="en-US" sz="2000" i="1" dirty="0">
                <a:solidFill>
                  <a:srgbClr val="009999"/>
                </a:solidFill>
              </a:rPr>
              <a:t>m</a:t>
            </a:r>
            <a:r>
              <a:rPr lang="en-US" altLang="en-US" sz="2000" i="1" baseline="-25000" dirty="0">
                <a:solidFill>
                  <a:srgbClr val="009999"/>
                </a:solidFill>
              </a:rPr>
              <a:t>i</a:t>
            </a:r>
            <a:r>
              <a:rPr lang="en-US" altLang="en-US" sz="2000" dirty="0">
                <a:solidFill>
                  <a:srgbClr val="009999"/>
                </a:solidFill>
              </a:rPr>
              <a:t> </a:t>
            </a:r>
            <a:r>
              <a:rPr lang="en-US" altLang="en-US" sz="2000" b="1" dirty="0">
                <a:solidFill>
                  <a:srgbClr val="009999"/>
                </a:solidFill>
                <a:sym typeface="Symbol" pitchFamily="18" charset="2"/>
              </a:rPr>
              <a:t></a:t>
            </a:r>
            <a:r>
              <a:rPr lang="en-US" altLang="en-US" sz="2000" dirty="0">
                <a:solidFill>
                  <a:srgbClr val="009999"/>
                </a:solidFill>
                <a:sym typeface="Symbol" pitchFamily="18" charset="2"/>
              </a:rPr>
              <a:t> </a:t>
            </a:r>
            <a:r>
              <a:rPr lang="en-US" altLang="en-US" sz="2000" i="1" dirty="0">
                <a:solidFill>
                  <a:srgbClr val="009999"/>
                </a:solidFill>
              </a:rPr>
              <a:t>c</a:t>
            </a:r>
            <a:r>
              <a:rPr lang="en-US" altLang="en-US" sz="2000" dirty="0">
                <a:solidFill>
                  <a:srgbClr val="009999"/>
                </a:solidFill>
              </a:rPr>
              <a:t>.  </a:t>
            </a:r>
            <a:endParaRPr lang="en-US" altLang="en-US" sz="24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57313" y="3995738"/>
            <a:ext cx="7337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9999"/>
                </a:solidFill>
              </a:rPr>
              <a:t>                                                                                     The value </a:t>
            </a:r>
            <a:r>
              <a:rPr lang="en-US" altLang="en-US" sz="2000" i="1" dirty="0">
                <a:solidFill>
                  <a:srgbClr val="009999"/>
                </a:solidFill>
              </a:rPr>
              <a:t>m</a:t>
            </a:r>
            <a:r>
              <a:rPr lang="en-US" altLang="en-US" sz="2000" i="1" baseline="-25000" dirty="0">
                <a:solidFill>
                  <a:srgbClr val="009999"/>
                </a:solidFill>
              </a:rPr>
              <a:t>i</a:t>
            </a:r>
            <a:r>
              <a:rPr lang="en-US" altLang="en-US" sz="2000" dirty="0">
                <a:solidFill>
                  <a:srgbClr val="009999"/>
                </a:solidFill>
              </a:rPr>
              <a:t> indicates which of the </a:t>
            </a:r>
            <a:r>
              <a:rPr lang="en-US" altLang="en-US" sz="2000" i="1" dirty="0">
                <a:solidFill>
                  <a:srgbClr val="009999"/>
                </a:solidFill>
              </a:rPr>
              <a:t>c</a:t>
            </a:r>
            <a:r>
              <a:rPr lang="en-US" altLang="en-US" sz="2000" dirty="0">
                <a:solidFill>
                  <a:srgbClr val="009999"/>
                </a:solidFill>
              </a:rPr>
              <a:t> possible transitions of </a:t>
            </a:r>
            <a:r>
              <a:rPr lang="en-US" altLang="en-US" sz="2000" i="1" dirty="0">
                <a:solidFill>
                  <a:srgbClr val="009999"/>
                </a:solidFill>
              </a:rPr>
              <a:t>M</a:t>
            </a:r>
            <a:r>
              <a:rPr lang="en-US" altLang="en-US" sz="2000" dirty="0">
                <a:solidFill>
                  <a:srgbClr val="009999"/>
                </a:solidFill>
              </a:rPr>
              <a:t> should be executed on the </a:t>
            </a:r>
            <a:r>
              <a:rPr lang="en-US" altLang="en-US" sz="2000" i="1" dirty="0">
                <a:solidFill>
                  <a:srgbClr val="009999"/>
                </a:solidFill>
              </a:rPr>
              <a:t>i</a:t>
            </a:r>
            <a:r>
              <a:rPr lang="en-US" altLang="en-US" sz="2000" baseline="30000" dirty="0">
                <a:solidFill>
                  <a:srgbClr val="009999"/>
                </a:solidFill>
              </a:rPr>
              <a:t>th</a:t>
            </a:r>
            <a:r>
              <a:rPr lang="en-US" altLang="en-US" sz="2000" dirty="0">
                <a:solidFill>
                  <a:srgbClr val="009999"/>
                </a:solidFill>
              </a:rPr>
              <a:t> step of the computation.</a:t>
            </a:r>
            <a:endParaRPr lang="en-US" altLang="en-US" sz="2400" dirty="0">
              <a:solidFill>
                <a:srgbClr val="00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DABDE4-92BF-4A08-96BE-505C8BD7D058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35843" name="Rectangle 6147"/>
          <p:cNvSpPr>
            <a:spLocks noGrp="1" noChangeArrowheads="1"/>
          </p:cNvSpPr>
          <p:nvPr>
            <p:ph type="body" idx="1"/>
          </p:nvPr>
        </p:nvSpPr>
        <p:spPr>
          <a:xfrm>
            <a:off x="377825" y="193675"/>
            <a:ext cx="4106863" cy="474663"/>
          </a:xfrm>
          <a:noFill/>
        </p:spPr>
        <p:txBody>
          <a:bodyPr/>
          <a:lstStyle/>
          <a:p>
            <a:pPr>
              <a:spcBef>
                <a:spcPct val="45000"/>
              </a:spcBef>
              <a:spcAft>
                <a:spcPct val="45000"/>
              </a:spcAft>
              <a:tabLst>
                <a:tab pos="914400" algn="l"/>
              </a:tabLst>
            </a:pPr>
            <a:r>
              <a:rPr lang="en-US" altLang="en-US" sz="2200" u="sng" dirty="0" smtClean="0"/>
              <a:t>Theorem 15.1.2 (Continued)</a:t>
            </a:r>
            <a:endParaRPr lang="en-US" altLang="en-US" sz="2200" dirty="0" smtClean="0"/>
          </a:p>
        </p:txBody>
      </p:sp>
      <p:pic>
        <p:nvPicPr>
          <p:cNvPr id="8" name="Picture 7" descr="DTM-to-NTM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681038"/>
            <a:ext cx="5492750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C34F9E-D23C-400F-8C09-3F5D5119632F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89100" y="233363"/>
            <a:ext cx="5748338" cy="581025"/>
          </a:xfrm>
          <a:noFill/>
        </p:spPr>
        <p:txBody>
          <a:bodyPr/>
          <a:lstStyle/>
          <a:p>
            <a:r>
              <a:rPr lang="en-US" altLang="en-US" sz="3600" dirty="0" smtClean="0"/>
              <a:t>15.1 Time Complexity of NTMs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890588"/>
            <a:ext cx="8539163" cy="5788025"/>
          </a:xfrm>
          <a:noFill/>
        </p:spPr>
        <p:txBody>
          <a:bodyPr/>
          <a:lstStyle/>
          <a:p>
            <a:pPr>
              <a:spcBef>
                <a:spcPct val="45000"/>
              </a:spcBef>
              <a:spcAft>
                <a:spcPts val="900"/>
              </a:spcAft>
              <a:tabLst>
                <a:tab pos="914400" algn="l"/>
              </a:tabLst>
            </a:pPr>
            <a:r>
              <a:rPr lang="en-US" altLang="en-US" sz="2200" u="sng" dirty="0" smtClean="0"/>
              <a:t>Theorem 15.1.2</a:t>
            </a:r>
            <a:r>
              <a:rPr lang="en-US" altLang="en-US" sz="2200" dirty="0" smtClean="0"/>
              <a:t>  (Cont.) Given a NTM </a:t>
            </a:r>
            <a:r>
              <a:rPr lang="en-US" altLang="en-US" sz="2200" i="1" dirty="0" smtClean="0"/>
              <a:t>M</a:t>
            </a:r>
            <a:r>
              <a:rPr lang="en-US" altLang="en-US" sz="2200" dirty="0" smtClean="0"/>
              <a:t> with </a:t>
            </a:r>
            <a:r>
              <a:rPr lang="en-US" altLang="en-US" sz="2200" i="1" dirty="0" smtClean="0"/>
              <a:t>tc</a:t>
            </a:r>
            <a:r>
              <a:rPr lang="en-US" altLang="en-US" sz="2200" i="1" baseline="-25000" dirty="0" smtClean="0"/>
              <a:t>M</a:t>
            </a:r>
            <a:r>
              <a:rPr lang="en-US" altLang="en-US" sz="2200" dirty="0" smtClean="0"/>
              <a:t>(</a:t>
            </a:r>
            <a:r>
              <a:rPr lang="en-US" altLang="en-US" sz="2200" i="1" dirty="0" smtClean="0"/>
              <a:t>n</a:t>
            </a:r>
            <a:r>
              <a:rPr lang="en-US" altLang="en-US" sz="2200" dirty="0" smtClean="0"/>
              <a:t>) = </a:t>
            </a:r>
            <a:r>
              <a:rPr lang="en-US" altLang="en-US" sz="2200" i="1" dirty="0" smtClean="0"/>
              <a:t>f</a:t>
            </a:r>
            <a:r>
              <a:rPr lang="en-US" altLang="en-US" sz="2200" dirty="0" smtClean="0"/>
              <a:t>(</a:t>
            </a:r>
            <a:r>
              <a:rPr lang="en-US" altLang="en-US" sz="2200" i="1" dirty="0" smtClean="0"/>
              <a:t>n</a:t>
            </a:r>
            <a:r>
              <a:rPr lang="en-US" altLang="en-US" sz="2200" dirty="0" smtClean="0"/>
              <a:t>), show 	a DTM </a:t>
            </a:r>
            <a:r>
              <a:rPr lang="en-US" altLang="en-US" sz="2200" i="1" dirty="0" smtClean="0"/>
              <a:t>M</a:t>
            </a:r>
            <a:r>
              <a:rPr lang="en-US" altLang="en-US" sz="2200" dirty="0" smtClean="0"/>
              <a:t>’ with time complexity </a:t>
            </a:r>
            <a:r>
              <a:rPr lang="en-US" altLang="en-US" sz="2200" i="1" dirty="0" smtClean="0"/>
              <a:t>tc</a:t>
            </a:r>
            <a:r>
              <a:rPr lang="en-US" altLang="en-US" sz="2200" i="1" baseline="-25000" dirty="0" smtClean="0"/>
              <a:t>M’</a:t>
            </a:r>
            <a:r>
              <a:rPr lang="en-US" altLang="en-US" sz="2200" dirty="0" smtClean="0"/>
              <a:t>(</a:t>
            </a:r>
            <a:r>
              <a:rPr lang="en-US" altLang="en-US" sz="2200" i="1" dirty="0" smtClean="0"/>
              <a:t>n</a:t>
            </a:r>
            <a:r>
              <a:rPr lang="en-US" altLang="en-US" sz="2200" dirty="0" smtClean="0"/>
              <a:t>) </a:t>
            </a:r>
            <a:r>
              <a:rPr lang="en-US" altLang="en-US" sz="2200" b="1" dirty="0" smtClean="0">
                <a:sym typeface="Symbol" pitchFamily="18" charset="2"/>
              </a:rPr>
              <a:t></a:t>
            </a:r>
            <a:r>
              <a:rPr lang="en-US" altLang="en-US" sz="2200" dirty="0" smtClean="0">
                <a:sym typeface="Symbol" pitchFamily="18" charset="2"/>
              </a:rPr>
              <a:t> </a:t>
            </a:r>
            <a:r>
              <a:rPr lang="en-US" altLang="en-US" sz="2200" i="1" dirty="0" smtClean="0">
                <a:sym typeface="Symbol" pitchFamily="18" charset="2"/>
              </a:rPr>
              <a:t>O</a:t>
            </a:r>
            <a:r>
              <a:rPr lang="en-US" altLang="en-US" sz="2200" dirty="0" smtClean="0"/>
              <a:t>(</a:t>
            </a:r>
            <a:r>
              <a:rPr lang="en-US" altLang="en-US" sz="2200" i="1" dirty="0" smtClean="0"/>
              <a:t>f</a:t>
            </a:r>
            <a:r>
              <a:rPr lang="en-US" altLang="en-US" sz="2200" dirty="0" smtClean="0"/>
              <a:t>(</a:t>
            </a:r>
            <a:r>
              <a:rPr lang="en-US" altLang="en-US" sz="2200" i="1" dirty="0" smtClean="0"/>
              <a:t>n</a:t>
            </a:r>
            <a:r>
              <a:rPr lang="en-US" altLang="en-US" sz="2200" dirty="0" smtClean="0"/>
              <a:t>)</a:t>
            </a:r>
            <a:r>
              <a:rPr lang="en-US" altLang="en-US" sz="2200" i="1" dirty="0" smtClean="0"/>
              <a:t>c</a:t>
            </a:r>
            <a:r>
              <a:rPr lang="en-US" altLang="en-US" sz="2200" i="1" baseline="30000" dirty="0" smtClean="0"/>
              <a:t>f</a:t>
            </a:r>
            <a:r>
              <a:rPr lang="en-US" altLang="en-US" sz="2200" baseline="30000" dirty="0" smtClean="0"/>
              <a:t>(</a:t>
            </a:r>
            <a:r>
              <a:rPr lang="en-US" altLang="en-US" sz="2200" i="1" baseline="30000" dirty="0" smtClean="0"/>
              <a:t>n</a:t>
            </a:r>
            <a:r>
              <a:rPr lang="en-US" altLang="en-US" sz="2200" baseline="30000" dirty="0" smtClean="0"/>
              <a:t>)</a:t>
            </a:r>
            <a:r>
              <a:rPr lang="en-US" altLang="en-US" sz="2200" dirty="0" smtClean="0"/>
              <a:t>), where 	</a:t>
            </a:r>
            <a:r>
              <a:rPr lang="en-US" altLang="en-US" sz="2200" i="1" dirty="0" smtClean="0"/>
              <a:t>c</a:t>
            </a:r>
            <a:r>
              <a:rPr lang="en-US" altLang="en-US" sz="2200" dirty="0" smtClean="0"/>
              <a:t> = max. no. of transitions for any &lt;state, symbol&gt; pair of </a:t>
            </a:r>
            <a:r>
              <a:rPr lang="en-US" altLang="en-US" sz="2200" i="1" dirty="0" smtClean="0"/>
              <a:t>M</a:t>
            </a:r>
            <a:r>
              <a:rPr lang="en-US" altLang="en-US" sz="2200" dirty="0" smtClean="0"/>
              <a:t>.</a:t>
            </a:r>
          </a:p>
          <a:p>
            <a:pPr lvl="1">
              <a:spcBef>
                <a:spcPct val="25000"/>
              </a:spcBef>
              <a:spcAft>
                <a:spcPts val="1000"/>
              </a:spcAft>
              <a:buSzPct val="55000"/>
              <a:buFont typeface="Wingdings" pitchFamily="2" charset="2"/>
              <a:buChar char="Ø"/>
              <a:tabLst>
                <a:tab pos="914400" algn="l"/>
              </a:tabLst>
            </a:pPr>
            <a:r>
              <a:rPr lang="en-US" altLang="en-US" sz="2000" u="sng" dirty="0" smtClean="0"/>
              <a:t>Proof.</a:t>
            </a:r>
            <a:r>
              <a:rPr lang="en-US" altLang="en-US" sz="2000" dirty="0" smtClean="0"/>
              <a:t>  (Cont.) We analyze the number of transitions required by </a:t>
            </a:r>
            <a:r>
              <a:rPr lang="en-US" altLang="en-US" sz="2000" i="1" dirty="0" smtClean="0"/>
              <a:t>M</a:t>
            </a:r>
            <a:r>
              <a:rPr lang="en-US" altLang="en-US" sz="2000" dirty="0" smtClean="0"/>
              <a:t>’ 	to simulate all computations of </a:t>
            </a:r>
            <a:r>
              <a:rPr lang="en-US" altLang="en-US" sz="2000" i="1" dirty="0" smtClean="0"/>
              <a:t>M</a:t>
            </a:r>
            <a:r>
              <a:rPr lang="en-US" altLang="en-US" sz="2000" dirty="0" smtClean="0"/>
              <a:t>.</a:t>
            </a:r>
          </a:p>
          <a:p>
            <a:pPr lvl="1">
              <a:spcBef>
                <a:spcPct val="0"/>
              </a:spcBef>
              <a:buSzPct val="55000"/>
              <a:buFont typeface="Wingdings" pitchFamily="2" charset="2"/>
              <a:buNone/>
              <a:tabLst>
                <a:tab pos="914400" algn="l"/>
              </a:tabLst>
            </a:pPr>
            <a:r>
              <a:rPr lang="en-US" altLang="en-US" sz="2000" dirty="0" smtClean="0"/>
              <a:t>    For an input of length 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, the max. no. of transitions in </a:t>
            </a:r>
            <a:r>
              <a:rPr lang="en-US" altLang="en-US" sz="2000" i="1" dirty="0" smtClean="0"/>
              <a:t>M</a:t>
            </a:r>
            <a:r>
              <a:rPr lang="en-US" altLang="en-US" sz="2000" dirty="0" smtClean="0"/>
              <a:t> is at most </a:t>
            </a:r>
            <a:r>
              <a:rPr lang="en-US" altLang="en-US" sz="2000" i="1" dirty="0" smtClean="0"/>
              <a:t>f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). To simulate a single computation of </a:t>
            </a:r>
            <a:r>
              <a:rPr lang="en-US" altLang="en-US" sz="2000" i="1" dirty="0" smtClean="0"/>
              <a:t>M</a:t>
            </a:r>
            <a:r>
              <a:rPr lang="en-US" altLang="en-US" sz="2000" dirty="0" smtClean="0"/>
              <a:t>, </a:t>
            </a:r>
            <a:r>
              <a:rPr lang="en-US" altLang="en-US" sz="2000" i="1" dirty="0" smtClean="0"/>
              <a:t>M</a:t>
            </a:r>
            <a:r>
              <a:rPr lang="en-US" altLang="en-US" sz="2000" dirty="0" smtClean="0"/>
              <a:t>’ behaves as follows:</a:t>
            </a:r>
          </a:p>
          <a:p>
            <a:pPr lvl="1">
              <a:spcBef>
                <a:spcPct val="0"/>
              </a:spcBef>
              <a:buSzPct val="55000"/>
              <a:buFont typeface="Wingdings" pitchFamily="2" charset="2"/>
              <a:buNone/>
              <a:tabLst>
                <a:tab pos="914400" algn="l"/>
              </a:tabLst>
            </a:pPr>
            <a:endParaRPr lang="en-US" altLang="en-US" sz="2000" dirty="0" smtClean="0"/>
          </a:p>
          <a:p>
            <a:pPr lvl="1">
              <a:spcBef>
                <a:spcPct val="0"/>
              </a:spcBef>
              <a:buSzPct val="55000"/>
              <a:buFont typeface="Wingdings" pitchFamily="2" charset="2"/>
              <a:buNone/>
              <a:tabLst>
                <a:tab pos="914400" algn="l"/>
              </a:tabLst>
            </a:pPr>
            <a:r>
              <a:rPr lang="en-US" altLang="en-US" sz="2000" dirty="0" smtClean="0"/>
              <a:t>      1)  generates a sequence (</a:t>
            </a:r>
            <a:r>
              <a:rPr lang="en-US" altLang="en-US" sz="2000" i="1" dirty="0" smtClean="0"/>
              <a:t>m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 smtClean="0"/>
              <a:t>, …, </a:t>
            </a:r>
            <a:r>
              <a:rPr lang="en-US" altLang="en-US" sz="2000" i="1" dirty="0" smtClean="0"/>
              <a:t>m</a:t>
            </a:r>
            <a:r>
              <a:rPr lang="en-US" altLang="en-US" sz="2000" i="1" baseline="-25000" dirty="0" smtClean="0"/>
              <a:t>n</a:t>
            </a:r>
            <a:r>
              <a:rPr lang="en-US" altLang="en-US" sz="2000" dirty="0" smtClean="0"/>
              <a:t>) of transitions, 1 </a:t>
            </a:r>
            <a:r>
              <a:rPr lang="en-US" altLang="en-US" sz="2000" b="1" dirty="0" smtClean="0">
                <a:sym typeface="Symbol" pitchFamily="18" charset="2"/>
              </a:rPr>
              <a:t></a:t>
            </a:r>
            <a:r>
              <a:rPr lang="en-US" altLang="en-US" sz="2000" dirty="0" smtClean="0">
                <a:sym typeface="Symbol" pitchFamily="18" charset="2"/>
              </a:rPr>
              <a:t> </a:t>
            </a:r>
            <a:r>
              <a:rPr lang="en-US" altLang="en-US" sz="2000" i="1" dirty="0" smtClean="0"/>
              <a:t>m</a:t>
            </a:r>
            <a:r>
              <a:rPr lang="en-US" altLang="en-US" sz="2000" i="1" baseline="-25000" dirty="0" smtClean="0"/>
              <a:t>i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>
                <a:sym typeface="Symbol" pitchFamily="18" charset="2"/>
              </a:rPr>
              <a:t></a:t>
            </a:r>
            <a:r>
              <a:rPr lang="en-US" altLang="en-US" sz="2000" dirty="0" smtClean="0">
                <a:sym typeface="Symbol" pitchFamily="18" charset="2"/>
              </a:rPr>
              <a:t> </a:t>
            </a:r>
            <a:r>
              <a:rPr lang="en-US" altLang="en-US" sz="2000" i="1" dirty="0" smtClean="0"/>
              <a:t>c</a:t>
            </a:r>
            <a:endParaRPr lang="en-US" altLang="en-US" sz="2000" dirty="0" smtClean="0"/>
          </a:p>
          <a:p>
            <a:pPr lvl="1">
              <a:spcBef>
                <a:spcPct val="10000"/>
              </a:spcBef>
              <a:buSzPct val="55000"/>
              <a:buFont typeface="Wingdings" pitchFamily="2" charset="2"/>
              <a:buNone/>
              <a:tabLst>
                <a:tab pos="914400" algn="l"/>
              </a:tabLst>
            </a:pPr>
            <a:r>
              <a:rPr lang="en-US" altLang="en-US" sz="2000" dirty="0" smtClean="0"/>
              <a:t>      2)  simulates the computation of </a:t>
            </a:r>
            <a:r>
              <a:rPr lang="en-US" altLang="en-US" sz="2000" i="1" dirty="0" smtClean="0"/>
              <a:t>M</a:t>
            </a:r>
            <a:r>
              <a:rPr lang="en-US" altLang="en-US" sz="2000" dirty="0" smtClean="0"/>
              <a:t> using (</a:t>
            </a:r>
            <a:r>
              <a:rPr lang="en-US" altLang="en-US" sz="2000" i="1" dirty="0" smtClean="0"/>
              <a:t>m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 smtClean="0"/>
              <a:t>, …, </a:t>
            </a:r>
            <a:r>
              <a:rPr lang="en-US" altLang="en-US" sz="2000" i="1" dirty="0" smtClean="0"/>
              <a:t>m</a:t>
            </a:r>
            <a:r>
              <a:rPr lang="en-US" altLang="en-US" sz="2000" i="1" baseline="-25000" dirty="0" smtClean="0"/>
              <a:t>n</a:t>
            </a:r>
            <a:r>
              <a:rPr lang="en-US" altLang="en-US" sz="2000" dirty="0" smtClean="0"/>
              <a:t>), and</a:t>
            </a:r>
          </a:p>
          <a:p>
            <a:pPr lvl="1">
              <a:spcBef>
                <a:spcPct val="0"/>
              </a:spcBef>
              <a:buSzPct val="55000"/>
              <a:buFont typeface="Wingdings" pitchFamily="2" charset="2"/>
              <a:buNone/>
              <a:tabLst>
                <a:tab pos="914400" algn="l"/>
              </a:tabLst>
            </a:pPr>
            <a:r>
              <a:rPr lang="en-US" altLang="en-US" sz="2000" dirty="0" smtClean="0"/>
              <a:t>      3)  if the computation does not accept the input string, the 			computation of </a:t>
            </a:r>
            <a:r>
              <a:rPr lang="en-US" altLang="en-US" sz="2000" i="1" dirty="0" smtClean="0"/>
              <a:t>M</a:t>
            </a:r>
            <a:r>
              <a:rPr lang="en-US" altLang="en-US" sz="2000" dirty="0" smtClean="0"/>
              <a:t>’ continues with Step 1.</a:t>
            </a:r>
          </a:p>
          <a:p>
            <a:pPr lvl="1">
              <a:spcBef>
                <a:spcPct val="0"/>
              </a:spcBef>
              <a:buSzPct val="55000"/>
              <a:buFont typeface="Wingdings" pitchFamily="2" charset="2"/>
              <a:buNone/>
              <a:tabLst>
                <a:tab pos="914400" algn="l"/>
              </a:tabLst>
            </a:pPr>
            <a:endParaRPr lang="en-US" altLang="en-US" sz="2000" dirty="0" smtClean="0"/>
          </a:p>
          <a:p>
            <a:pPr lvl="1">
              <a:spcBef>
                <a:spcPct val="10000"/>
              </a:spcBef>
              <a:buSzPct val="55000"/>
              <a:buFont typeface="Wingdings" pitchFamily="2" charset="2"/>
              <a:buNone/>
              <a:tabLst>
                <a:tab pos="914400" algn="l"/>
              </a:tabLst>
            </a:pPr>
            <a:r>
              <a:rPr lang="en-US" altLang="en-US" sz="2000" dirty="0" smtClean="0"/>
              <a:t>    In the worst case, </a:t>
            </a:r>
            <a:r>
              <a:rPr lang="en-US" altLang="en-US" sz="2000" i="1" dirty="0" smtClean="0"/>
              <a:t>c</a:t>
            </a:r>
            <a:r>
              <a:rPr lang="en-US" altLang="en-US" sz="2000" i="1" baseline="30000" dirty="0" smtClean="0"/>
              <a:t>f</a:t>
            </a:r>
            <a:r>
              <a:rPr lang="en-US" altLang="en-US" sz="2000" baseline="30000" dirty="0" smtClean="0"/>
              <a:t>(</a:t>
            </a:r>
            <a:r>
              <a:rPr lang="en-US" altLang="en-US" sz="2000" i="1" baseline="30000" dirty="0" smtClean="0"/>
              <a:t>n</a:t>
            </a:r>
            <a:r>
              <a:rPr lang="en-US" altLang="en-US" sz="2000" baseline="30000" dirty="0" smtClean="0"/>
              <a:t>)</a:t>
            </a:r>
            <a:r>
              <a:rPr lang="en-US" altLang="en-US" sz="2000" dirty="0" smtClean="0"/>
              <a:t> sequences are examined for each single 	    	    computation of </a:t>
            </a:r>
            <a:r>
              <a:rPr lang="en-US" altLang="en-US" sz="2000" i="1" dirty="0" smtClean="0"/>
              <a:t>M</a:t>
            </a:r>
            <a:r>
              <a:rPr lang="en-US" altLang="en-US" sz="2000" dirty="0" smtClean="0"/>
              <a:t>.</a:t>
            </a:r>
          </a:p>
          <a:p>
            <a:pPr lvl="1">
              <a:spcBef>
                <a:spcPct val="10000"/>
              </a:spcBef>
              <a:buSzPct val="55000"/>
              <a:buFont typeface="Wingdings" pitchFamily="2" charset="2"/>
              <a:buNone/>
              <a:tabLst>
                <a:tab pos="914400" algn="l"/>
              </a:tabLst>
            </a:pPr>
            <a:r>
              <a:rPr lang="en-US" altLang="en-US" sz="2000" dirty="0" smtClean="0"/>
              <a:t>	As the simulation of a computation of </a:t>
            </a:r>
            <a:r>
              <a:rPr lang="en-US" altLang="en-US" sz="2000" i="1" dirty="0" smtClean="0"/>
              <a:t>M</a:t>
            </a:r>
            <a:r>
              <a:rPr lang="en-US" altLang="en-US" sz="2000" dirty="0" smtClean="0"/>
              <a:t> can be performed using  	 	O(</a:t>
            </a:r>
            <a:r>
              <a:rPr lang="en-US" altLang="en-US" sz="2000" i="1" dirty="0" smtClean="0"/>
              <a:t>f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)) transitions of </a:t>
            </a:r>
            <a:r>
              <a:rPr lang="en-US" altLang="en-US" sz="2000" i="1" dirty="0" smtClean="0"/>
              <a:t>M</a:t>
            </a:r>
            <a:r>
              <a:rPr lang="en-US" altLang="en-US" sz="2000" dirty="0" smtClean="0"/>
              <a:t>’, </a:t>
            </a:r>
            <a:r>
              <a:rPr lang="en-US" altLang="en-US" sz="2000" i="1" dirty="0" smtClean="0"/>
              <a:t>tc</a:t>
            </a:r>
            <a:r>
              <a:rPr lang="en-US" altLang="en-US" sz="2000" i="1" baseline="-25000" dirty="0" smtClean="0"/>
              <a:t>M’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) </a:t>
            </a:r>
            <a:r>
              <a:rPr lang="en-US" altLang="en-US" sz="2000" b="1" dirty="0" smtClean="0">
                <a:sym typeface="Symbol" pitchFamily="18" charset="2"/>
              </a:rPr>
              <a:t></a:t>
            </a:r>
            <a:r>
              <a:rPr lang="en-US" altLang="en-US" sz="2000" dirty="0" smtClean="0">
                <a:sym typeface="Symbol" pitchFamily="18" charset="2"/>
              </a:rPr>
              <a:t> </a:t>
            </a:r>
            <a:r>
              <a:rPr lang="en-US" altLang="en-US" sz="2000" i="1" dirty="0" smtClean="0">
                <a:sym typeface="Symbol" pitchFamily="18" charset="2"/>
              </a:rPr>
              <a:t>O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f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)</a:t>
            </a:r>
            <a:r>
              <a:rPr lang="en-US" altLang="en-US" sz="2000" i="1" dirty="0" smtClean="0"/>
              <a:t>c</a:t>
            </a:r>
            <a:r>
              <a:rPr lang="en-US" altLang="en-US" sz="2000" i="1" baseline="30000" dirty="0" smtClean="0"/>
              <a:t>f</a:t>
            </a:r>
            <a:r>
              <a:rPr lang="en-US" altLang="en-US" sz="2000" baseline="30000" dirty="0" smtClean="0"/>
              <a:t>(</a:t>
            </a:r>
            <a:r>
              <a:rPr lang="en-US" altLang="en-US" sz="2000" i="1" baseline="30000" dirty="0" smtClean="0"/>
              <a:t>n</a:t>
            </a:r>
            <a:r>
              <a:rPr lang="en-US" altLang="en-US" sz="2000" baseline="30000" dirty="0" smtClean="0"/>
              <a:t>)</a:t>
            </a:r>
            <a:r>
              <a:rPr lang="en-US" altLang="en-US" sz="2000" dirty="0" smtClean="0"/>
              <a:t>) in simulating </a:t>
            </a:r>
            <a:r>
              <a:rPr lang="en-US" altLang="en-US" sz="2000" i="1" dirty="0" smtClean="0"/>
              <a:t>M</a:t>
            </a:r>
            <a:r>
              <a:rPr lang="en-US" altLang="en-US" sz="2000" dirty="0" smtClean="0"/>
              <a:t> by </a:t>
            </a:r>
            <a:r>
              <a:rPr lang="en-US" altLang="en-US" sz="2000" i="1" dirty="0" smtClean="0"/>
              <a:t>M</a:t>
            </a:r>
            <a:r>
              <a:rPr lang="en-US" altLang="en-US" sz="2000" dirty="0" smtClean="0"/>
              <a:t>’.</a:t>
            </a:r>
            <a:endParaRPr lang="en-US" altLang="en-US" sz="2000" dirty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3A0E73-2EE9-49D9-BE92-FEE03F77B10A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247650"/>
            <a:ext cx="5135563" cy="527050"/>
          </a:xfrm>
          <a:noFill/>
        </p:spPr>
        <p:txBody>
          <a:bodyPr/>
          <a:lstStyle/>
          <a:p>
            <a:r>
              <a:rPr lang="en-US" altLang="en-US" sz="3600" dirty="0" smtClean="0"/>
              <a:t>15.2  The Classes </a:t>
            </a:r>
            <a:r>
              <a:rPr lang="en-US" altLang="en-US" sz="3600" i="1" dirty="0" smtClean="0"/>
              <a:t>P</a:t>
            </a:r>
            <a:r>
              <a:rPr lang="en-US" altLang="en-US" sz="3600" dirty="0" smtClean="0"/>
              <a:t> and </a:t>
            </a:r>
            <a:r>
              <a:rPr lang="en-US" altLang="en-US" sz="3600" i="1" dirty="0" smtClean="0"/>
              <a:t>NP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830263"/>
            <a:ext cx="8429625" cy="5848350"/>
          </a:xfrm>
          <a:noFill/>
        </p:spPr>
        <p:txBody>
          <a:bodyPr/>
          <a:lstStyle/>
          <a:p>
            <a:pPr>
              <a:spcBef>
                <a:spcPct val="45000"/>
              </a:spcBef>
              <a:spcAft>
                <a:spcPct val="45000"/>
              </a:spcAft>
              <a:tabLst>
                <a:tab pos="738188" algn="l"/>
              </a:tabLst>
            </a:pPr>
            <a:r>
              <a:rPr lang="en-US" altLang="en-US" sz="2200" u="sng" dirty="0" smtClean="0"/>
              <a:t>Defn. 15.2.1</a:t>
            </a:r>
            <a:r>
              <a:rPr lang="en-US" altLang="en-US" sz="2200" dirty="0" smtClean="0"/>
              <a:t>  A language </a:t>
            </a:r>
            <a:r>
              <a:rPr lang="en-US" altLang="en-US" sz="2200" i="1" dirty="0" smtClean="0"/>
              <a:t>L</a:t>
            </a:r>
            <a:r>
              <a:rPr lang="en-US" altLang="en-US" sz="2200" dirty="0" smtClean="0"/>
              <a:t> is decidable in </a:t>
            </a:r>
            <a:r>
              <a:rPr lang="en-US" altLang="en-US" sz="2200" dirty="0" smtClean="0">
                <a:solidFill>
                  <a:srgbClr val="FF0000"/>
                </a:solidFill>
              </a:rPr>
              <a:t>polynomial time</a:t>
            </a:r>
            <a:r>
              <a:rPr lang="en-US" altLang="en-US" sz="2200" dirty="0" smtClean="0"/>
              <a:t> if 	there is a standard TM </a:t>
            </a:r>
            <a:r>
              <a:rPr lang="en-US" altLang="en-US" sz="2200" i="1" dirty="0" smtClean="0"/>
              <a:t>M</a:t>
            </a:r>
            <a:r>
              <a:rPr lang="en-US" altLang="en-US" sz="2200" dirty="0" smtClean="0"/>
              <a:t> that accepts </a:t>
            </a:r>
            <a:r>
              <a:rPr lang="en-US" altLang="en-US" sz="2200" i="1" dirty="0" smtClean="0"/>
              <a:t>L</a:t>
            </a:r>
            <a:r>
              <a:rPr lang="en-US" altLang="en-US" sz="2200" dirty="0" smtClean="0"/>
              <a:t> with </a:t>
            </a:r>
            <a:r>
              <a:rPr lang="en-US" altLang="en-US" sz="2200" i="1" dirty="0" smtClean="0"/>
              <a:t>tc</a:t>
            </a:r>
            <a:r>
              <a:rPr lang="en-US" altLang="en-US" sz="2200" i="1" baseline="-25000" dirty="0" smtClean="0"/>
              <a:t>M </a:t>
            </a:r>
            <a:r>
              <a:rPr lang="en-US" altLang="en-US" sz="2200" b="1" dirty="0" smtClean="0">
                <a:sym typeface="Symbol" pitchFamily="18" charset="2"/>
              </a:rPr>
              <a:t></a:t>
            </a:r>
            <a:r>
              <a:rPr lang="en-US" altLang="en-US" sz="2200" dirty="0" smtClean="0">
                <a:sym typeface="Symbol" pitchFamily="18" charset="2"/>
              </a:rPr>
              <a:t> </a:t>
            </a:r>
            <a:r>
              <a:rPr lang="en-US" altLang="en-US" sz="2200" i="1" dirty="0" smtClean="0">
                <a:sym typeface="Symbol" pitchFamily="18" charset="2"/>
              </a:rPr>
              <a:t>O</a:t>
            </a:r>
            <a:r>
              <a:rPr lang="en-US" altLang="en-US" sz="2200" dirty="0" smtClean="0"/>
              <a:t>(</a:t>
            </a:r>
            <a:r>
              <a:rPr lang="en-US" altLang="en-US" sz="2200" i="1" dirty="0" smtClean="0"/>
              <a:t>n</a:t>
            </a:r>
            <a:r>
              <a:rPr lang="en-US" altLang="en-US" sz="2200" i="1" baseline="30000" dirty="0" smtClean="0"/>
              <a:t>r</a:t>
            </a:r>
            <a:r>
              <a:rPr lang="en-US" altLang="en-US" sz="2200" dirty="0" smtClean="0"/>
              <a:t>). 	The family of languages decidable in polynomial time is 	denotes </a:t>
            </a:r>
            <a:r>
              <a:rPr lang="en-US" altLang="en-US" sz="2200" i="1" dirty="0" smtClean="0">
                <a:solidFill>
                  <a:srgbClr val="FF0000"/>
                </a:solidFill>
              </a:rPr>
              <a:t>P</a:t>
            </a:r>
            <a:r>
              <a:rPr lang="en-US" altLang="en-US" sz="2200" dirty="0" smtClean="0"/>
              <a:t>.</a:t>
            </a:r>
            <a:endParaRPr lang="en-US" altLang="en-US" sz="2200" u="sng" dirty="0" smtClean="0"/>
          </a:p>
          <a:p>
            <a:pPr>
              <a:spcBef>
                <a:spcPts val="1000"/>
              </a:spcBef>
              <a:spcAft>
                <a:spcPts val="1000"/>
              </a:spcAft>
              <a:tabLst>
                <a:tab pos="738188" algn="l"/>
              </a:tabLst>
            </a:pPr>
            <a:r>
              <a:rPr lang="en-US" altLang="en-US" sz="2200" dirty="0" smtClean="0"/>
              <a:t>Any problem that is polynomially solvable on a standard TM is 	in </a:t>
            </a:r>
            <a:r>
              <a:rPr lang="en-US" altLang="en-US" sz="2200" i="1" dirty="0" smtClean="0">
                <a:solidFill>
                  <a:srgbClr val="FF0000"/>
                </a:solidFill>
              </a:rPr>
              <a:t>P</a:t>
            </a:r>
            <a:r>
              <a:rPr lang="en-US" altLang="en-US" sz="2200" dirty="0" smtClean="0"/>
              <a:t>, and the choice of DTM models (e.g., multi-tape, multi-	track) for the analysis is invariant.</a:t>
            </a:r>
            <a:endParaRPr lang="en-US" altLang="en-US" sz="2200" dirty="0" smtClean="0">
              <a:sym typeface="WP MathA" pitchFamily="2" charset="2"/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tabLst>
                <a:tab pos="738188" algn="l"/>
              </a:tabLst>
            </a:pPr>
            <a:r>
              <a:rPr lang="en-US" altLang="en-US" sz="2200" u="sng" dirty="0" smtClean="0"/>
              <a:t>Defn. 15.2.2</a:t>
            </a:r>
            <a:r>
              <a:rPr lang="en-US" altLang="en-US" sz="2200" dirty="0" smtClean="0"/>
              <a:t>  A language </a:t>
            </a:r>
            <a:r>
              <a:rPr lang="en-US" altLang="en-US" sz="2200" i="1" dirty="0" smtClean="0"/>
              <a:t>L</a:t>
            </a:r>
            <a:r>
              <a:rPr lang="en-US" altLang="en-US" sz="2200" dirty="0" smtClean="0"/>
              <a:t> is accepted in </a:t>
            </a:r>
            <a:r>
              <a:rPr lang="en-US" altLang="en-US" sz="2200" dirty="0" smtClean="0">
                <a:solidFill>
                  <a:srgbClr val="FF0000"/>
                </a:solidFill>
              </a:rPr>
              <a:t>nondeterministic</a:t>
            </a:r>
            <a:r>
              <a:rPr lang="en-US" altLang="en-US" sz="2200" dirty="0" smtClean="0"/>
              <a:t> 	</a:t>
            </a:r>
            <a:r>
              <a:rPr lang="en-US" altLang="en-US" sz="2200" dirty="0" smtClean="0">
                <a:solidFill>
                  <a:srgbClr val="FF0000"/>
                </a:solidFill>
              </a:rPr>
              <a:t>polynomial time</a:t>
            </a:r>
            <a:r>
              <a:rPr lang="en-US" altLang="en-US" sz="2200" dirty="0" smtClean="0"/>
              <a:t> if there is a NTM </a:t>
            </a:r>
            <a:r>
              <a:rPr lang="en-US" altLang="en-US" sz="2200" i="1" dirty="0" smtClean="0"/>
              <a:t>M</a:t>
            </a:r>
            <a:r>
              <a:rPr lang="en-US" altLang="en-US" sz="2200" dirty="0" smtClean="0"/>
              <a:t> that accepts </a:t>
            </a:r>
            <a:r>
              <a:rPr lang="en-US" altLang="en-US" sz="2200" i="1" dirty="0" smtClean="0"/>
              <a:t>L</a:t>
            </a:r>
            <a:r>
              <a:rPr lang="en-US" altLang="en-US" sz="2200" dirty="0" smtClean="0"/>
              <a:t> with 	</a:t>
            </a:r>
            <a:r>
              <a:rPr lang="en-US" altLang="en-US" sz="2200" i="1" dirty="0" smtClean="0"/>
              <a:t>tc</a:t>
            </a:r>
            <a:r>
              <a:rPr lang="en-US" altLang="en-US" sz="2200" i="1" baseline="-25000" dirty="0" smtClean="0"/>
              <a:t>M </a:t>
            </a:r>
            <a:r>
              <a:rPr lang="en-US" altLang="en-US" sz="2200" b="1" dirty="0" smtClean="0">
                <a:sym typeface="Symbol" pitchFamily="18" charset="2"/>
              </a:rPr>
              <a:t></a:t>
            </a:r>
            <a:r>
              <a:rPr lang="en-US" altLang="en-US" sz="2200" dirty="0" smtClean="0">
                <a:sym typeface="Symbol" pitchFamily="18" charset="2"/>
              </a:rPr>
              <a:t> </a:t>
            </a:r>
            <a:r>
              <a:rPr lang="en-US" altLang="en-US" sz="2200" i="1" dirty="0" smtClean="0">
                <a:sym typeface="Symbol" pitchFamily="18" charset="2"/>
              </a:rPr>
              <a:t>O</a:t>
            </a:r>
            <a:r>
              <a:rPr lang="en-US" altLang="en-US" sz="2200" dirty="0" smtClean="0"/>
              <a:t>(</a:t>
            </a:r>
            <a:r>
              <a:rPr lang="en-US" altLang="en-US" sz="2200" i="1" dirty="0" smtClean="0"/>
              <a:t>n</a:t>
            </a:r>
            <a:r>
              <a:rPr lang="en-US" altLang="en-US" sz="2200" i="1" baseline="30000" dirty="0" smtClean="0"/>
              <a:t>r</a:t>
            </a:r>
            <a:r>
              <a:rPr lang="en-US" altLang="en-US" sz="2200" dirty="0" smtClean="0"/>
              <a:t>).  The family of languages accepted in non-	deterministic polynomial time is denoted </a:t>
            </a:r>
            <a:r>
              <a:rPr lang="en-US" altLang="en-US" sz="2200" i="1" dirty="0" smtClean="0">
                <a:solidFill>
                  <a:srgbClr val="FF0000"/>
                </a:solidFill>
              </a:rPr>
              <a:t>NP</a:t>
            </a:r>
            <a:r>
              <a:rPr lang="en-US" altLang="en-US" sz="2200" dirty="0" smtClean="0"/>
              <a:t>.</a:t>
            </a:r>
          </a:p>
          <a:p>
            <a:pPr>
              <a:spcBef>
                <a:spcPts val="1000"/>
              </a:spcBef>
              <a:spcAft>
                <a:spcPts val="1000"/>
              </a:spcAft>
              <a:tabLst>
                <a:tab pos="738188" algn="l"/>
              </a:tabLst>
            </a:pPr>
            <a:r>
              <a:rPr lang="en-US" altLang="en-US" sz="2200" dirty="0" smtClean="0"/>
              <a:t>Since every DTM is a NTM, </a:t>
            </a:r>
            <a:r>
              <a:rPr lang="en-US" altLang="en-US" sz="2200" i="1" dirty="0" smtClean="0">
                <a:solidFill>
                  <a:srgbClr val="FF0000"/>
                </a:solidFill>
              </a:rPr>
              <a:t>P</a:t>
            </a:r>
            <a:r>
              <a:rPr lang="en-US" altLang="en-US" sz="2200" dirty="0" smtClean="0"/>
              <a:t> </a:t>
            </a:r>
            <a:r>
              <a:rPr lang="en-US" altLang="en-US" sz="2200" b="1" dirty="0" smtClean="0">
                <a:sym typeface="Symbol" pitchFamily="18" charset="2"/>
              </a:rPr>
              <a:t></a:t>
            </a:r>
            <a:r>
              <a:rPr lang="en-US" altLang="en-US" sz="2200" dirty="0" smtClean="0"/>
              <a:t> </a:t>
            </a:r>
            <a:r>
              <a:rPr lang="en-US" altLang="en-US" sz="2200" i="1" dirty="0" smtClean="0">
                <a:solidFill>
                  <a:srgbClr val="FF0000"/>
                </a:solidFill>
              </a:rPr>
              <a:t>NP</a:t>
            </a:r>
            <a:r>
              <a:rPr lang="en-US" altLang="en-US" sz="2200" dirty="0" smtClean="0"/>
              <a:t>.</a:t>
            </a:r>
          </a:p>
          <a:p>
            <a:pPr>
              <a:spcBef>
                <a:spcPts val="1000"/>
              </a:spcBef>
              <a:spcAft>
                <a:spcPts val="1000"/>
              </a:spcAft>
              <a:tabLst>
                <a:tab pos="738188" algn="l"/>
              </a:tabLst>
            </a:pPr>
            <a:r>
              <a:rPr lang="en-US" altLang="en-US" sz="2200" dirty="0" smtClean="0"/>
              <a:t>The family </a:t>
            </a:r>
            <a:r>
              <a:rPr lang="en-US" altLang="en-US" sz="2200" i="1" dirty="0" smtClean="0">
                <a:solidFill>
                  <a:srgbClr val="FF0000"/>
                </a:solidFill>
              </a:rPr>
              <a:t>NP</a:t>
            </a:r>
            <a:r>
              <a:rPr lang="en-US" altLang="en-US" sz="2200" dirty="0" smtClean="0"/>
              <a:t> is a subset</a:t>
            </a:r>
            <a:r>
              <a:rPr lang="en-US" altLang="en-US" sz="2200" i="1" dirty="0" smtClean="0"/>
              <a:t> of </a:t>
            </a:r>
            <a:r>
              <a:rPr lang="en-US" altLang="en-US" sz="2200" dirty="0" smtClean="0"/>
              <a:t>the</a:t>
            </a:r>
            <a:r>
              <a:rPr lang="en-US" altLang="en-US" sz="2200" i="1" dirty="0" smtClean="0"/>
              <a:t> recursive languages</a:t>
            </a:r>
            <a:r>
              <a:rPr lang="en-US" altLang="en-US" sz="2200" dirty="0" smtClean="0"/>
              <a:t>, since 	the number of transitions ensure all computations terminates</a:t>
            </a:r>
            <a:endParaRPr lang="en-US" altLang="en-US" sz="2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19ABD9-7057-4715-8FC5-1B0060E26517}" type="slidenum">
              <a:rPr lang="en-US" altLang="en-US" sz="1400" smtClean="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 dirty="0" smtClean="0">
              <a:solidFill>
                <a:schemeClr val="hlink"/>
              </a:solidFill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50825"/>
            <a:ext cx="8383588" cy="504825"/>
          </a:xfrm>
          <a:noFill/>
        </p:spPr>
        <p:txBody>
          <a:bodyPr/>
          <a:lstStyle/>
          <a:p>
            <a:r>
              <a:rPr lang="en-US" altLang="en-US" sz="3600" dirty="0" smtClean="0"/>
              <a:t>15.3  Problem Representation and Complexity</a:t>
            </a:r>
            <a:endParaRPr lang="en-US" altLang="en-US" sz="3600" i="1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63" y="804863"/>
            <a:ext cx="8666162" cy="5922962"/>
          </a:xfrm>
          <a:noFill/>
        </p:spPr>
        <p:txBody>
          <a:bodyPr/>
          <a:lstStyle/>
          <a:p>
            <a:pPr marL="346075" indent="-346075">
              <a:spcBef>
                <a:spcPct val="45000"/>
              </a:spcBef>
            </a:pPr>
            <a:r>
              <a:rPr lang="en-US" altLang="en-US" sz="2200" dirty="0" smtClean="0"/>
              <a:t>Design a TM </a:t>
            </a:r>
            <a:r>
              <a:rPr lang="en-US" altLang="en-US" sz="2200" i="1" dirty="0" smtClean="0"/>
              <a:t>M</a:t>
            </a:r>
            <a:r>
              <a:rPr lang="en-US" altLang="en-US" sz="2200" dirty="0" smtClean="0"/>
              <a:t> to solve a decision problem </a:t>
            </a:r>
            <a:r>
              <a:rPr lang="en-US" altLang="en-US" sz="2200" i="1" dirty="0" smtClean="0"/>
              <a:t>R</a:t>
            </a:r>
            <a:r>
              <a:rPr lang="en-US" altLang="en-US" sz="2200" dirty="0" smtClean="0"/>
              <a:t> consists of 2 steps:</a:t>
            </a:r>
          </a:p>
          <a:p>
            <a:pPr marL="798513" lvl="1" indent="-284163">
              <a:spcBef>
                <a:spcPct val="25000"/>
              </a:spcBef>
              <a:buSzPct val="55000"/>
              <a:buFont typeface="Wingdings" pitchFamily="2" charset="2"/>
              <a:buAutoNum type="arabicPeriod"/>
            </a:pPr>
            <a:r>
              <a:rPr lang="en-US" altLang="en-US" sz="2000" dirty="0" smtClean="0"/>
              <a:t>Represent the instances of </a:t>
            </a:r>
            <a:r>
              <a:rPr lang="en-US" altLang="en-US" sz="2000" i="1" dirty="0" smtClean="0"/>
              <a:t>R</a:t>
            </a:r>
            <a:r>
              <a:rPr lang="en-US" altLang="en-US" sz="2000" dirty="0" smtClean="0"/>
              <a:t> as strings</a:t>
            </a:r>
          </a:p>
          <a:p>
            <a:pPr marL="798513" lvl="1" indent="-284163">
              <a:spcBef>
                <a:spcPct val="25000"/>
              </a:spcBef>
              <a:buSzPct val="55000"/>
              <a:buFont typeface="Wingdings" pitchFamily="2" charset="2"/>
              <a:buAutoNum type="arabicPeriod"/>
            </a:pPr>
            <a:r>
              <a:rPr lang="en-US" altLang="en-US" sz="2000" dirty="0" smtClean="0"/>
              <a:t>Construct</a:t>
            </a:r>
            <a:r>
              <a:rPr lang="en-US" altLang="en-US" sz="2000" i="1" dirty="0" smtClean="0"/>
              <a:t> M</a:t>
            </a:r>
            <a:r>
              <a:rPr lang="en-US" altLang="en-US" sz="2000" dirty="0" smtClean="0"/>
              <a:t> that analyzes the strings and solves </a:t>
            </a:r>
            <a:r>
              <a:rPr lang="en-US" altLang="en-US" sz="2000" i="1" dirty="0" smtClean="0"/>
              <a:t>R</a:t>
            </a:r>
          </a:p>
          <a:p>
            <a:pPr marL="798513" lvl="1" indent="-284163">
              <a:spcBef>
                <a:spcPct val="25000"/>
              </a:spcBef>
              <a:buSzPct val="55000"/>
              <a:buFont typeface="Wingdings" pitchFamily="2" charset="2"/>
              <a:buChar char="Ø"/>
            </a:pPr>
            <a:r>
              <a:rPr lang="en-US" altLang="en-US" sz="2000" dirty="0" smtClean="0">
                <a:sym typeface="WP MathA" pitchFamily="2" charset="2"/>
              </a:rPr>
              <a:t>which requires the discovery of an algorithm to solve </a:t>
            </a:r>
            <a:r>
              <a:rPr lang="en-US" altLang="en-US" sz="2000" i="1" dirty="0" smtClean="0">
                <a:sym typeface="WP MathA" pitchFamily="2" charset="2"/>
              </a:rPr>
              <a:t>R</a:t>
            </a:r>
          </a:p>
          <a:p>
            <a:pPr marL="346075" indent="-346075">
              <a:spcBef>
                <a:spcPct val="55000"/>
              </a:spcBef>
            </a:pPr>
            <a:r>
              <a:rPr lang="en-US" altLang="en-US" sz="2200" dirty="0" smtClean="0"/>
              <a:t>The </a:t>
            </a:r>
            <a:r>
              <a:rPr lang="en-US" altLang="en-US" sz="2200" dirty="0" smtClean="0">
                <a:solidFill>
                  <a:srgbClr val="FF0000"/>
                </a:solidFill>
              </a:rPr>
              <a:t>time complexity</a:t>
            </a:r>
            <a:r>
              <a:rPr lang="en-US" altLang="en-US" sz="2200" dirty="0" smtClean="0"/>
              <a:t> (</a:t>
            </a:r>
            <a:r>
              <a:rPr lang="en-US" altLang="en-US" sz="2200" i="1" dirty="0" smtClean="0">
                <a:solidFill>
                  <a:srgbClr val="FF0000"/>
                </a:solidFill>
              </a:rPr>
              <a:t>tc</a:t>
            </a:r>
            <a:r>
              <a:rPr lang="en-US" altLang="en-US" sz="2200" dirty="0" smtClean="0"/>
              <a:t>) of a TM relates the </a:t>
            </a:r>
            <a:r>
              <a:rPr lang="en-US" altLang="en-US" sz="2200" i="1" dirty="0" smtClean="0"/>
              <a:t>length</a:t>
            </a:r>
            <a:r>
              <a:rPr lang="en-US" altLang="en-US" sz="2200" dirty="0" smtClean="0"/>
              <a:t> of the input to 	the </a:t>
            </a:r>
            <a:r>
              <a:rPr lang="en-US" altLang="en-US" sz="2200" i="1" dirty="0" smtClean="0"/>
              <a:t>number of transitions</a:t>
            </a:r>
            <a:r>
              <a:rPr lang="en-US" altLang="en-US" sz="2200" dirty="0" smtClean="0"/>
              <a:t> in the computations, and thus the 	selection of the representation have direct impacts on the 	computations.</a:t>
            </a:r>
          </a:p>
          <a:p>
            <a:pPr marL="346075" indent="-346075">
              <a:spcBef>
                <a:spcPct val="55000"/>
              </a:spcBef>
            </a:pPr>
            <a:r>
              <a:rPr lang="en-US" altLang="en-US" sz="2200" u="sng" dirty="0" smtClean="0"/>
              <a:t>Example</a:t>
            </a:r>
            <a:r>
              <a:rPr lang="en-US" altLang="en-US" sz="2200" dirty="0" smtClean="0"/>
              <a:t>. Given the following TMs </a:t>
            </a:r>
            <a:r>
              <a:rPr lang="en-US" altLang="en-US" sz="2200" i="1" dirty="0" smtClean="0"/>
              <a:t>M</a:t>
            </a:r>
            <a:r>
              <a:rPr lang="en-US" altLang="en-US" sz="2200" baseline="-25000" dirty="0" smtClean="0"/>
              <a:t>1</a:t>
            </a:r>
            <a:r>
              <a:rPr lang="en-US" altLang="en-US" sz="2200" dirty="0" smtClean="0"/>
              <a:t> (encodes </a:t>
            </a:r>
            <a:r>
              <a:rPr lang="en-US" altLang="en-US" sz="2200" i="1" dirty="0" smtClean="0"/>
              <a:t>n</a:t>
            </a:r>
            <a:r>
              <a:rPr lang="en-US" altLang="en-US" sz="2200" dirty="0" smtClean="0"/>
              <a:t> as 1</a:t>
            </a:r>
            <a:r>
              <a:rPr lang="en-US" altLang="en-US" sz="2200" i="1" baseline="30000" dirty="0" smtClean="0"/>
              <a:t>n</a:t>
            </a:r>
            <a:r>
              <a:rPr lang="en-US" altLang="en-US" sz="2200" baseline="30000" dirty="0" smtClean="0"/>
              <a:t>+1</a:t>
            </a:r>
            <a:r>
              <a:rPr lang="en-US" altLang="en-US" sz="2200" dirty="0" smtClean="0"/>
              <a:t>)</a:t>
            </a:r>
            <a:r>
              <a:rPr lang="en-US" altLang="en-US" sz="2200" baseline="30000" dirty="0" smtClean="0"/>
              <a:t> </a:t>
            </a:r>
            <a:r>
              <a:rPr lang="en-US" altLang="en-US" sz="2200" dirty="0" smtClean="0"/>
              <a:t>and 	</a:t>
            </a:r>
            <a:r>
              <a:rPr lang="en-US" altLang="en-US" sz="2200" i="1" dirty="0" smtClean="0"/>
              <a:t>M</a:t>
            </a:r>
            <a:r>
              <a:rPr lang="en-US" altLang="en-US" sz="2200" baseline="-25000" dirty="0" smtClean="0"/>
              <a:t>2</a:t>
            </a:r>
            <a:r>
              <a:rPr lang="en-US" altLang="en-US" sz="2200" dirty="0" smtClean="0"/>
              <a:t> (encodes </a:t>
            </a:r>
            <a:r>
              <a:rPr lang="en-US" altLang="en-US" sz="2200" i="1" dirty="0" smtClean="0"/>
              <a:t>n</a:t>
            </a:r>
            <a:r>
              <a:rPr lang="en-US" altLang="en-US" sz="2200" dirty="0" smtClean="0"/>
              <a:t> by the standard binary representation):</a:t>
            </a:r>
          </a:p>
          <a:p>
            <a:pPr marL="346075" indent="-346075">
              <a:spcBef>
                <a:spcPct val="75000"/>
              </a:spcBef>
            </a:pPr>
            <a:endParaRPr lang="en-US" altLang="en-US" sz="2200" dirty="0" smtClean="0"/>
          </a:p>
          <a:p>
            <a:pPr marL="798513" lvl="1" indent="-284163">
              <a:spcBef>
                <a:spcPts val="3000"/>
              </a:spcBef>
              <a:buSzPct val="55000"/>
              <a:buFont typeface="Wingdings" pitchFamily="2" charset="2"/>
              <a:buChar char="Ø"/>
            </a:pPr>
            <a:r>
              <a:rPr lang="en-US" altLang="en-US" sz="2000" dirty="0" smtClean="0"/>
              <a:t>where </a:t>
            </a:r>
            <a:r>
              <a:rPr lang="en-US" altLang="en-US" sz="2000" i="1" dirty="0" smtClean="0"/>
              <a:t>M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 smtClean="0"/>
              <a:t> and </a:t>
            </a:r>
            <a:r>
              <a:rPr lang="en-US" altLang="en-US" sz="2000" i="1" dirty="0" smtClean="0"/>
              <a:t>M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 both solve the problem of deciding whether a 	    	   natural number is </a:t>
            </a:r>
            <a:r>
              <a:rPr lang="en-US" altLang="en-US" sz="2000" u="sng" dirty="0" smtClean="0"/>
              <a:t>even</a:t>
            </a:r>
            <a:r>
              <a:rPr lang="en-US" altLang="en-US" sz="2000" dirty="0" smtClean="0"/>
              <a:t>, with the inputs to </a:t>
            </a:r>
            <a:r>
              <a:rPr lang="en-US" altLang="en-US" sz="2000" i="1" dirty="0" smtClean="0"/>
              <a:t>M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 smtClean="0"/>
              <a:t> using the </a:t>
            </a:r>
            <a:r>
              <a:rPr lang="en-US" altLang="en-US" sz="2000" i="1" dirty="0" smtClean="0"/>
              <a:t>unary</a:t>
            </a:r>
            <a:r>
              <a:rPr lang="en-US" altLang="en-US" sz="2000" dirty="0" smtClean="0"/>
              <a:t> 	       	   representation and </a:t>
            </a:r>
            <a:r>
              <a:rPr lang="en-US" altLang="en-US" sz="2000" i="1" dirty="0" smtClean="0"/>
              <a:t>M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 the </a:t>
            </a:r>
            <a:r>
              <a:rPr lang="en-US" altLang="en-US" sz="2000" i="1" dirty="0" smtClean="0"/>
              <a:t>binary</a:t>
            </a:r>
            <a:r>
              <a:rPr lang="en-US" altLang="en-US" sz="2000" dirty="0" smtClean="0"/>
              <a:t> representation.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08075" y="4824413"/>
            <a:ext cx="7480300" cy="781050"/>
            <a:chOff x="645" y="2968"/>
            <a:chExt cx="4712" cy="492"/>
          </a:xfrm>
        </p:grpSpPr>
        <p:pic>
          <p:nvPicPr>
            <p:cNvPr id="1127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" y="3076"/>
              <a:ext cx="17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" y="2968"/>
              <a:ext cx="270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AutoShape 8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83038" y="5087938"/>
            <a:ext cx="193675" cy="18732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  <p:bldP spid="8" grpId="0" animBg="1"/>
    </p:bldLst>
  </p:timing>
</p:sld>
</file>

<file path=ppt/theme/theme1.xml><?xml version="1.0" encoding="utf-8"?>
<a:theme xmlns:a="http://schemas.openxmlformats.org/drawingml/2006/main" name="Generic (Standard)">
  <a:themeElements>
    <a:clrScheme name="Generic (Standard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Generic (Standard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Office\Templates\Presentations\Generic (Standard).pot</Template>
  <TotalTime>4844</TotalTime>
  <Words>1879</Words>
  <Application>Microsoft Office PowerPoint</Application>
  <PresentationFormat>On-screen Show (4:3)</PresentationFormat>
  <Paragraphs>525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Generic (Standard)</vt:lpstr>
      <vt:lpstr>Chapter 15</vt:lpstr>
      <vt:lpstr>  Computability Theory</vt:lpstr>
      <vt:lpstr>15.1  Time Complexity of NTMs</vt:lpstr>
      <vt:lpstr>PowerPoint Presentation</vt:lpstr>
      <vt:lpstr>15.1 Time Complexity of NTMs</vt:lpstr>
      <vt:lpstr>PowerPoint Presentation</vt:lpstr>
      <vt:lpstr>15.1 Time Complexity of NTMs</vt:lpstr>
      <vt:lpstr>15.2  The Classes P and NP</vt:lpstr>
      <vt:lpstr>15.3  Problem Representation and Complexity</vt:lpstr>
      <vt:lpstr>15.3  Problem Representation and Complexity</vt:lpstr>
      <vt:lpstr>15.3  Problem Representation and Complexity</vt:lpstr>
      <vt:lpstr>15.4  Decision Problems &amp; Complexity Classes</vt:lpstr>
      <vt:lpstr>15.6  Polynomial-Time Reduction</vt:lpstr>
      <vt:lpstr>15.6  Polynomial-Time Reduction</vt:lpstr>
      <vt:lpstr>15.6  Polynomial-Time Reduction</vt:lpstr>
      <vt:lpstr>15.6  Polynomial-Time Reduction</vt:lpstr>
      <vt:lpstr>15.6  Polynomial-Time Reduction</vt:lpstr>
      <vt:lpstr>15.6  Polynomial-Time Reduction</vt:lpstr>
      <vt:lpstr>15.6  Polynomial-Time Reduction</vt:lpstr>
      <vt:lpstr>15.7  P = NP?</vt:lpstr>
      <vt:lpstr>15.7  P = NP?</vt:lpstr>
      <vt:lpstr>15.9  Complexity Class Relations</vt:lpstr>
      <vt:lpstr>15.8 The Satisfiability Problem</vt:lpstr>
      <vt:lpstr>15.8 The Satisfiability Problem</vt:lpstr>
      <vt:lpstr>15.8 The Satisfiability Problem</vt:lpstr>
      <vt:lpstr>15.8 The Satisfiability Problem</vt:lpstr>
      <vt:lpstr>15.8 The Satisfiability Problem</vt:lpstr>
      <vt:lpstr>15.8 The Satisfiability Problem</vt:lpstr>
      <vt:lpstr>15.8 The Satisfiability Problem</vt:lpstr>
      <vt:lpstr>15.8 The Satisfiability Problem</vt:lpstr>
      <vt:lpstr>15.8 The Satisfiability Problem</vt:lpstr>
      <vt:lpstr>15.8 The Satisfiability Problem</vt:lpstr>
      <vt:lpstr>PowerPoint Presentation</vt:lpstr>
      <vt:lpstr>15.8 The Satisfiability Problem</vt:lpstr>
      <vt:lpstr>15.8 The Satisfiability Problem</vt:lpstr>
      <vt:lpstr>15.8 The Satisfiability Problem</vt:lpstr>
      <vt:lpstr>15.8 The Satisfiability Problem</vt:lpstr>
      <vt:lpstr>15.8 The Satisfiability Problem</vt:lpstr>
      <vt:lpstr>15.8 The Satisfiability Problem</vt:lpstr>
      <vt:lpstr>15.8 The Satisfiability Problem</vt:lpstr>
      <vt:lpstr>15.8 The Satisfiability Problem</vt:lpstr>
    </vt:vector>
  </TitlesOfParts>
  <Company>BYU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</dc:title>
  <dc:creator>Baomin Xin</dc:creator>
  <cp:lastModifiedBy>Dennis Ng</cp:lastModifiedBy>
  <cp:revision>405</cp:revision>
  <cp:lastPrinted>2016-04-06T16:20:34Z</cp:lastPrinted>
  <dcterms:created xsi:type="dcterms:W3CDTF">1999-02-14T01:13:48Z</dcterms:created>
  <dcterms:modified xsi:type="dcterms:W3CDTF">2016-04-08T19:42:00Z</dcterms:modified>
</cp:coreProperties>
</file>