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notesMasterIdLst>
    <p:notesMasterId r:id="rId21"/>
  </p:notesMasterIdLst>
  <p:sldIdLst>
    <p:sldId id="256" r:id="rId2"/>
    <p:sldId id="296" r:id="rId3"/>
    <p:sldId id="297" r:id="rId4"/>
    <p:sldId id="298" r:id="rId5"/>
    <p:sldId id="290" r:id="rId6"/>
    <p:sldId id="291" r:id="rId7"/>
    <p:sldId id="292" r:id="rId8"/>
    <p:sldId id="293" r:id="rId9"/>
    <p:sldId id="294" r:id="rId10"/>
    <p:sldId id="302" r:id="rId11"/>
    <p:sldId id="312" r:id="rId12"/>
    <p:sldId id="314" r:id="rId13"/>
    <p:sldId id="320" r:id="rId14"/>
    <p:sldId id="318" r:id="rId15"/>
    <p:sldId id="321" r:id="rId16"/>
    <p:sldId id="322" r:id="rId17"/>
    <p:sldId id="323" r:id="rId18"/>
    <p:sldId id="324" r:id="rId19"/>
    <p:sldId id="32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FF00FF"/>
    <a:srgbClr val="FF7C80"/>
    <a:srgbClr val="FFCCCC"/>
    <a:srgbClr val="99CCFF"/>
    <a:srgbClr val="FFCC00"/>
    <a:srgbClr val="CCFF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36" autoAdjust="0"/>
    <p:restoredTop sz="86207" autoAdjust="0"/>
  </p:normalViewPr>
  <p:slideViewPr>
    <p:cSldViewPr>
      <p:cViewPr varScale="1">
        <p:scale>
          <a:sx n="99" d="100"/>
          <a:sy n="99" d="100"/>
        </p:scale>
        <p:origin x="161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5A5437D8-714F-4649-AC99-1A0BB58C5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0244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7D7E9E-8363-41E7-AE32-8745E0D26C59}" type="slidenum">
              <a:rPr lang="en-US" smtClean="0">
                <a:latin typeface="Tahoma" charset="0"/>
              </a:rPr>
              <a:pPr/>
              <a:t>1</a:t>
            </a:fld>
            <a:endParaRPr lang="en-US" smtClean="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E654E663-57AB-4385-86F2-6F3BA292AC98}" type="slidenum">
              <a:rPr lang="en-US" sz="1200" smtClean="0"/>
              <a:pPr eaLnBrk="1" hangingPunct="1"/>
              <a:t>18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2161208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3992ACFF-70A3-4541-B088-C9F66B48EB5D}" type="slidenum">
              <a:rPr lang="en-US" sz="1200" smtClean="0"/>
              <a:pPr eaLnBrk="1" hangingPunct="1"/>
              <a:t>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4E186805-E6AE-421A-8895-1B08AAB4B0FB}" type="slidenum">
              <a:rPr lang="en-US" sz="1200" smtClean="0"/>
              <a:pPr eaLnBrk="1" hangingPunct="1"/>
              <a:t>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C4ED14A5-C8F4-430A-9DB7-6C0CF7380309}" type="slidenum">
              <a:rPr lang="en-US" sz="1200" smtClean="0"/>
              <a:pPr eaLnBrk="1" hangingPunct="1"/>
              <a:t>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D1FD4D4C-6500-4B55-BA14-AAE7E49E6080}" type="slidenum">
              <a:rPr lang="en-US" sz="1200" smtClean="0"/>
              <a:pPr eaLnBrk="1" hangingPunct="1"/>
              <a:t>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04A11097-FD1D-4D16-9CDA-D7EF10EF7929}" type="slidenum">
              <a:rPr lang="en-US" sz="1200" smtClean="0"/>
              <a:pPr eaLnBrk="1" hangingPunct="1"/>
              <a:t>9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E654E663-57AB-4385-86F2-6F3BA292AC98}" type="slidenum">
              <a:rPr lang="en-US" sz="1200" smtClean="0"/>
              <a:pPr eaLnBrk="1" hangingPunct="1"/>
              <a:t>10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04A11097-FD1D-4D16-9CDA-D7EF10EF7929}" type="slidenum">
              <a:rPr lang="en-US" sz="1200" smtClean="0"/>
              <a:pPr eaLnBrk="1" hangingPunct="1"/>
              <a:t>16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42245353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E654E663-57AB-4385-86F2-6F3BA292AC98}" type="slidenum">
              <a:rPr lang="en-US" sz="1200" smtClean="0"/>
              <a:pPr eaLnBrk="1" hangingPunct="1"/>
              <a:t>17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4147570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1B53D4-970B-451A-B03C-AD762113EB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58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A15AD-E3B1-4B36-AFD1-160BA9BC22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25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E418A6-9AD3-415F-93A2-666D727A50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8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379D2-9974-407D-B80B-45DD4834A3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4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99B468-359E-4C2B-A05D-F3233B6655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1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A9703A-1C29-4B12-806F-63AEAA5501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38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1784D7-7554-4F5D-A9DC-FBD2AB07EE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09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98DCCD-BEEA-4DF8-854F-D96D1B29AF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351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85ABA3-B65D-43C2-8856-30AB37AD4F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85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4418CE-786C-40DE-8848-3BA5DD9360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05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A5E97C-308A-41A4-BE44-4297BB991B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589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66BA2E0-CBB7-480D-AADA-FF82985798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24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android.com/training/testing/unit-testing/local-unit-tests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junit.sourceforge.net/javadoc/org/junit/Assert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junit.sourceforge.net/javadoc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Unit Testing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1162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Android testing framework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06562"/>
            <a:ext cx="8229600" cy="438943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500" dirty="0" smtClean="0"/>
              <a:t>Android provides a framework for writing automated unit tests</a:t>
            </a:r>
          </a:p>
          <a:p>
            <a:pPr lvl="1"/>
            <a:r>
              <a:rPr lang="en-US" sz="2100" dirty="0" smtClean="0"/>
              <a:t>Based on the popular JUnit unit testing framework</a:t>
            </a:r>
          </a:p>
          <a:p>
            <a:pPr lvl="1"/>
            <a:endParaRPr lang="en-US" sz="2100" dirty="0"/>
          </a:p>
          <a:p>
            <a:r>
              <a:rPr lang="en-US" sz="2500" dirty="0" smtClean="0"/>
              <a:t>There are two types of Android unit tests</a:t>
            </a:r>
          </a:p>
          <a:p>
            <a:pPr lvl="1"/>
            <a:r>
              <a:rPr lang="en-US" sz="2100" dirty="0" smtClean="0"/>
              <a:t>Local Unit Tests</a:t>
            </a:r>
          </a:p>
          <a:p>
            <a:pPr lvl="2"/>
            <a:r>
              <a:rPr lang="en-US" sz="1700" dirty="0" smtClean="0"/>
              <a:t>These tests depend only on standard Java classes, and so can be run on the development computer instead of on an Android device</a:t>
            </a:r>
          </a:p>
          <a:p>
            <a:pPr lvl="2"/>
            <a:r>
              <a:rPr lang="en-US" sz="1700" dirty="0" smtClean="0"/>
              <a:t>You will create local unit tests for the Family Map Server project</a:t>
            </a:r>
          </a:p>
          <a:p>
            <a:pPr lvl="1"/>
            <a:r>
              <a:rPr lang="en-US" sz="2100" dirty="0" smtClean="0"/>
              <a:t>Instrumented Unit Tests</a:t>
            </a:r>
          </a:p>
          <a:p>
            <a:pPr lvl="2"/>
            <a:r>
              <a:rPr lang="en-US" sz="1700" dirty="0" smtClean="0"/>
              <a:t>These tests depend on Android-specific classes, and so must be run on an Android device</a:t>
            </a:r>
          </a:p>
          <a:p>
            <a:pPr lvl="2"/>
            <a:r>
              <a:rPr lang="en-US" sz="1700" dirty="0" smtClean="0"/>
              <a:t>You will create instrumented unit tests for the Family Map Client project</a:t>
            </a:r>
          </a:p>
          <a:p>
            <a:pPr eaLnBrk="1" hangingPunct="1"/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14740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local unit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90678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Official Documentation</a:t>
            </a:r>
            <a:endParaRPr lang="en-US" dirty="0" smtClean="0"/>
          </a:p>
          <a:p>
            <a:r>
              <a:rPr lang="en-US" dirty="0" smtClean="0"/>
              <a:t>Can run on the development computer without a device or emulator</a:t>
            </a:r>
          </a:p>
          <a:p>
            <a:r>
              <a:rPr lang="en-US" dirty="0" smtClean="0"/>
              <a:t>Module’s primary source code is located in the folder 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module&gt;/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/java/&lt;package&gt;</a:t>
            </a:r>
          </a:p>
          <a:p>
            <a:r>
              <a:rPr lang="en-US" sz="3600" dirty="0" smtClean="0">
                <a:cs typeface="Courier New" panose="02070309020205020404" pitchFamily="49" charset="0"/>
              </a:rPr>
              <a:t>Local unit test code is located in the folder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module&gt;/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test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/java/&lt;package&gt;</a:t>
            </a:r>
            <a:endParaRPr lang="en-US" sz="28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600" dirty="0" smtClean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19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local unit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Example: </a:t>
            </a:r>
            <a:r>
              <a:rPr lang="en-US" dirty="0" err="1" smtClean="0"/>
              <a:t>junit</a:t>
            </a:r>
            <a:r>
              <a:rPr lang="en-US" dirty="0" smtClean="0"/>
              <a:t>-example (on web site)</a:t>
            </a:r>
          </a:p>
          <a:p>
            <a:r>
              <a:rPr lang="en-US" dirty="0" smtClean="0"/>
              <a:t>“spellcheck” module contains code for web-based spelling checker</a:t>
            </a:r>
          </a:p>
          <a:p>
            <a:r>
              <a:rPr lang="en-US" dirty="0" smtClean="0"/>
              <a:t>“Real” classes are in:</a:t>
            </a:r>
          </a:p>
          <a:p>
            <a:pPr lvl="1"/>
            <a:r>
              <a:rPr lang="en-US" dirty="0" err="1" smtClean="0"/>
              <a:t>src</a:t>
            </a:r>
            <a:r>
              <a:rPr lang="en-US" dirty="0" smtClean="0"/>
              <a:t>/</a:t>
            </a:r>
            <a:r>
              <a:rPr lang="en-US" b="1" dirty="0" smtClean="0"/>
              <a:t>main</a:t>
            </a:r>
            <a:r>
              <a:rPr lang="en-US" dirty="0" smtClean="0"/>
              <a:t>/java/spellcheck/*.java</a:t>
            </a:r>
          </a:p>
          <a:p>
            <a:pPr lvl="1"/>
            <a:r>
              <a:rPr lang="en-US" dirty="0" err="1" smtClean="0"/>
              <a:t>src</a:t>
            </a:r>
            <a:r>
              <a:rPr lang="en-US" dirty="0" smtClean="0"/>
              <a:t>/</a:t>
            </a:r>
            <a:r>
              <a:rPr lang="en-US" b="1" dirty="0" smtClean="0"/>
              <a:t>main</a:t>
            </a:r>
            <a:r>
              <a:rPr lang="en-US" dirty="0" smtClean="0"/>
              <a:t>/java/</a:t>
            </a:r>
            <a:r>
              <a:rPr lang="en-US" dirty="0" err="1" smtClean="0"/>
              <a:t>dataaccess</a:t>
            </a:r>
            <a:r>
              <a:rPr lang="en-US" dirty="0" smtClean="0"/>
              <a:t>/*.java</a:t>
            </a:r>
          </a:p>
          <a:p>
            <a:r>
              <a:rPr lang="en-US" dirty="0" smtClean="0"/>
              <a:t>“Test” classes are in:</a:t>
            </a:r>
          </a:p>
          <a:p>
            <a:pPr lvl="1"/>
            <a:r>
              <a:rPr lang="en-US" dirty="0" err="1" smtClean="0"/>
              <a:t>src</a:t>
            </a:r>
            <a:r>
              <a:rPr lang="en-US" dirty="0" smtClean="0"/>
              <a:t>/</a:t>
            </a:r>
            <a:r>
              <a:rPr lang="en-US" b="1" dirty="0" smtClean="0"/>
              <a:t>test</a:t>
            </a:r>
            <a:r>
              <a:rPr lang="en-US" dirty="0" smtClean="0"/>
              <a:t>/java/spellcheck/*.java</a:t>
            </a:r>
            <a:endParaRPr lang="en-US" dirty="0"/>
          </a:p>
          <a:p>
            <a:pPr lvl="1"/>
            <a:r>
              <a:rPr lang="en-US" dirty="0" err="1" smtClean="0"/>
              <a:t>src</a:t>
            </a:r>
            <a:r>
              <a:rPr lang="en-US" dirty="0" smtClean="0"/>
              <a:t>/</a:t>
            </a:r>
            <a:r>
              <a:rPr lang="en-US" b="1" dirty="0" smtClean="0"/>
              <a:t>test</a:t>
            </a:r>
            <a:r>
              <a:rPr lang="en-US" dirty="0" smtClean="0"/>
              <a:t>/java/</a:t>
            </a:r>
            <a:r>
              <a:rPr lang="en-US" dirty="0" err="1" smtClean="0"/>
              <a:t>dataaccess</a:t>
            </a:r>
            <a:r>
              <a:rPr lang="en-US" dirty="0" smtClean="0"/>
              <a:t>/*.java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329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local unit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Local test classes are written using the JUnit 4 unit test framework</a:t>
            </a:r>
          </a:p>
          <a:p>
            <a:r>
              <a:rPr lang="en-US" dirty="0" smtClean="0"/>
              <a:t>Include the following in app/</a:t>
            </a:r>
            <a:r>
              <a:rPr lang="en-US" dirty="0" err="1" smtClean="0"/>
              <a:t>build.gradle</a:t>
            </a:r>
            <a:endParaRPr lang="en-US" dirty="0" smtClean="0"/>
          </a:p>
          <a:p>
            <a:pPr marL="0" indent="0">
              <a:buNone/>
            </a:pPr>
            <a:r>
              <a:rPr lang="en-US" sz="3000" dirty="0" smtClean="0"/>
              <a:t>dependencies </a:t>
            </a:r>
            <a:r>
              <a:rPr lang="en-US" sz="3000" dirty="0"/>
              <a:t>{</a:t>
            </a:r>
            <a:br>
              <a:rPr lang="en-US" sz="3000" dirty="0"/>
            </a:br>
            <a:r>
              <a:rPr lang="en-US" sz="3000" dirty="0"/>
              <a:t>    </a:t>
            </a:r>
            <a:r>
              <a:rPr lang="en-US" sz="3000" dirty="0" smtClean="0"/>
              <a:t>…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/>
              <a:t>    </a:t>
            </a:r>
            <a:r>
              <a:rPr lang="en-US" sz="3000" dirty="0" err="1"/>
              <a:t>testCompile</a:t>
            </a:r>
            <a:r>
              <a:rPr lang="en-US" sz="3000" dirty="0"/>
              <a:t> </a:t>
            </a:r>
            <a:r>
              <a:rPr lang="en-US" sz="3000" b="1" dirty="0"/>
              <a:t>'junit:junit:4.12'</a:t>
            </a:r>
            <a:br>
              <a:rPr lang="en-US" sz="3000" b="1" dirty="0"/>
            </a:br>
            <a:r>
              <a:rPr lang="en-US" sz="3000" dirty="0"/>
              <a:t>}</a:t>
            </a:r>
            <a:endParaRPr lang="en-US" sz="3000" dirty="0" smtClean="0"/>
          </a:p>
          <a:p>
            <a:r>
              <a:rPr lang="en-US" dirty="0"/>
              <a:t>Import </a:t>
            </a:r>
            <a:r>
              <a:rPr lang="en-US" dirty="0" smtClean="0"/>
              <a:t>JUnit 4 classes</a:t>
            </a:r>
          </a:p>
          <a:p>
            <a:pPr marL="0" indent="0">
              <a:buNone/>
            </a:pPr>
            <a:r>
              <a:rPr lang="en-US" sz="3000" dirty="0" smtClean="0"/>
              <a:t>import </a:t>
            </a:r>
            <a:r>
              <a:rPr lang="en-US" sz="3000" dirty="0" err="1"/>
              <a:t>org.junit</a:t>
            </a:r>
            <a:r>
              <a:rPr lang="en-US" sz="3000" dirty="0" smtClean="0"/>
              <a:t>.*;</a:t>
            </a:r>
          </a:p>
          <a:p>
            <a:pPr marL="0" indent="0">
              <a:buNone/>
            </a:pPr>
            <a:r>
              <a:rPr lang="en-US" sz="3000" dirty="0" smtClean="0"/>
              <a:t>import </a:t>
            </a:r>
            <a:r>
              <a:rPr lang="en-US" sz="3000" dirty="0"/>
              <a:t>static </a:t>
            </a:r>
            <a:r>
              <a:rPr lang="en-US" sz="3000" dirty="0" err="1"/>
              <a:t>org.junit.Assert</a:t>
            </a:r>
            <a:r>
              <a:rPr lang="en-US" sz="3000" dirty="0"/>
              <a:t>.*;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542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local unit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Test classes are just regular classes (no special superclass)</a:t>
            </a:r>
          </a:p>
          <a:p>
            <a:r>
              <a:rPr lang="en-US" dirty="0" smtClean="0"/>
              <a:t>Test methods may have any name (need not be test*), but must have the @Test annotation on them</a:t>
            </a:r>
          </a:p>
          <a:p>
            <a:r>
              <a:rPr lang="en-US" dirty="0" smtClean="0"/>
              <a:t>Common initialization code can be placed in a method (any name) with the @Before annotation</a:t>
            </a:r>
          </a:p>
          <a:p>
            <a:r>
              <a:rPr lang="en-US" dirty="0" smtClean="0"/>
              <a:t>Common cleanup code can be placed in a method (any name) with the @After annotation</a:t>
            </a:r>
          </a:p>
          <a:p>
            <a:r>
              <a:rPr lang="en-US" dirty="0"/>
              <a:t>Use JUnit </a:t>
            </a:r>
            <a:r>
              <a:rPr lang="en-US" sz="4000" dirty="0">
                <a:latin typeface="Courier New" pitchFamily="49" charset="0"/>
                <a:cs typeface="Courier New" pitchFamily="49" charset="0"/>
              </a:rPr>
              <a:t>assert*</a:t>
            </a:r>
            <a:r>
              <a:rPr lang="en-US" dirty="0"/>
              <a:t> methods to implement test cases</a:t>
            </a:r>
          </a:p>
          <a:p>
            <a:r>
              <a:rPr lang="en-US" dirty="0" smtClean="0">
                <a:hlinkClick r:id="rId2"/>
              </a:rPr>
              <a:t>JUnit 4 Assert </a:t>
            </a:r>
            <a:r>
              <a:rPr lang="en-US" dirty="0">
                <a:hlinkClick r:id="rId2"/>
              </a:rPr>
              <a:t>Method Documentation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6030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Running local unit tests</a:t>
            </a:r>
            <a:br>
              <a:rPr lang="en-US" dirty="0" smtClean="0"/>
            </a:br>
            <a:r>
              <a:rPr lang="en-US" dirty="0" smtClean="0"/>
              <a:t>(from Android Studio)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 device or emulator is needed</a:t>
            </a:r>
          </a:p>
          <a:p>
            <a:endParaRPr lang="en-US" dirty="0" smtClean="0"/>
          </a:p>
          <a:p>
            <a:r>
              <a:rPr lang="en-US" dirty="0" smtClean="0"/>
              <a:t>To run a single test class, in the “Project” tool window right-click on a test class name, and select “Run Tests” or “Debug Tests”</a:t>
            </a:r>
          </a:p>
          <a:p>
            <a:endParaRPr lang="en-US" dirty="0" smtClean="0"/>
          </a:p>
          <a:p>
            <a:r>
              <a:rPr lang="en-US" dirty="0" smtClean="0"/>
              <a:t>To run all of your local unit tests, right-click on the “test/java” folder, and select “Run All Tests” or “Debug All Tests”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79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Running local unit tests </a:t>
            </a:r>
            <a:br>
              <a:rPr lang="en-US" dirty="0" smtClean="0"/>
            </a:br>
            <a:r>
              <a:rPr lang="en-US" dirty="0" smtClean="0"/>
              <a:t>(from command-line)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9530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Write a test driver class whose “main” method invokes the </a:t>
            </a:r>
            <a:r>
              <a:rPr lang="en-US" dirty="0" err="1" smtClean="0"/>
              <a:t>org.junit.runner.JUnitCore</a:t>
            </a:r>
            <a:r>
              <a:rPr lang="en-US" dirty="0" smtClean="0"/>
              <a:t> class to run your unit tests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Run your test driver program from the command-line:</a:t>
            </a:r>
          </a:p>
          <a:p>
            <a:pPr marL="457200" lvl="1" indent="0">
              <a:buNone/>
            </a:pPr>
            <a:r>
              <a:rPr lang="en-US" sz="2200" dirty="0" smtClean="0"/>
              <a:t>java –</a:t>
            </a:r>
            <a:r>
              <a:rPr lang="en-US" sz="2200" dirty="0" err="1" smtClean="0"/>
              <a:t>cp</a:t>
            </a:r>
            <a:r>
              <a:rPr lang="en-US" sz="2200" dirty="0" smtClean="0"/>
              <a:t> build\classes\</a:t>
            </a:r>
            <a:r>
              <a:rPr lang="en-US" sz="2200" dirty="0" err="1" smtClean="0"/>
              <a:t>main;build</a:t>
            </a:r>
            <a:r>
              <a:rPr lang="en-US" sz="2200" dirty="0" smtClean="0"/>
              <a:t>\classes\</a:t>
            </a:r>
            <a:r>
              <a:rPr lang="en-US" sz="2200" dirty="0" err="1" smtClean="0"/>
              <a:t>test;libs</a:t>
            </a:r>
            <a:r>
              <a:rPr lang="en-US" sz="2200" dirty="0" smtClean="0"/>
              <a:t>\junit-4.12.jar;libs\hamcrest-all-1.3.jar;libs\sqlite-jdbc-3.16.1.jar </a:t>
            </a:r>
            <a:r>
              <a:rPr lang="en-US" sz="2200" dirty="0" err="1" smtClean="0"/>
              <a:t>TestDriver</a:t>
            </a:r>
            <a:endParaRPr lang="en-US" sz="2200" dirty="0" smtClean="0"/>
          </a:p>
          <a:p>
            <a:pPr marL="457200" lvl="1" indent="0">
              <a:buNone/>
            </a:pPr>
            <a:endParaRPr lang="en-US" sz="2200" dirty="0"/>
          </a:p>
          <a:p>
            <a:r>
              <a:rPr lang="en-US" dirty="0"/>
              <a:t>For the Family Map Server project, you will create a bash shell script that will compile and run your unit tests from the command-line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sz="22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92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JUnit 4 unit testing framework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hlinkClick r:id="rId3"/>
              </a:rPr>
              <a:t>JUnit </a:t>
            </a:r>
            <a:r>
              <a:rPr lang="en-US" sz="2000" dirty="0" smtClean="0">
                <a:hlinkClick r:id="rId3"/>
              </a:rPr>
              <a:t>4 Documentation</a:t>
            </a:r>
            <a:endParaRPr lang="en-US" sz="2000" dirty="0"/>
          </a:p>
          <a:p>
            <a:pPr eaLnBrk="1" hangingPunct="1"/>
            <a:r>
              <a:rPr lang="en-US" sz="2000" dirty="0" smtClean="0"/>
              <a:t>Use JUnit 4 annotations to mark test methods</a:t>
            </a:r>
          </a:p>
          <a:p>
            <a:pPr eaLnBrk="1" hangingPunct="1"/>
            <a:endParaRPr lang="en-US" sz="2000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457200" y="2484120"/>
          <a:ext cx="8229600" cy="338328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+mn-lt"/>
                        </a:rPr>
                        <a:t>Annotation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latin typeface="+mn-lt"/>
                        </a:rPr>
                        <a:t>Description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+mn-lt"/>
                        </a:rPr>
                        <a:t>@Test public void method()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latin typeface="+mn-lt"/>
                        </a:rPr>
                        <a:t>The annotation @Test identifies that a method is a test method.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+mn-lt"/>
                        </a:rPr>
                        <a:t>@Before public void method()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>
                          <a:latin typeface="+mn-lt"/>
                        </a:rPr>
                        <a:t>Will execute the method before each test. This method can prepare the test environment (e.g. read input data, initialize the class).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+mn-lt"/>
                        </a:rPr>
                        <a:t>@After public void method()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+mn-lt"/>
                        </a:rPr>
                        <a:t>Will execute the method after each test. This method can cleanup the test environment (e.g. delete temporary data, restore defaults).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72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JUnit 4 unit testing framework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dirty="0" smtClean="0"/>
              <a:t>Use JUnit 4 annotations to mark test methods</a:t>
            </a:r>
          </a:p>
          <a:p>
            <a:pPr eaLnBrk="1" hangingPunct="1"/>
            <a:endParaRPr lang="en-US" sz="20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609600" y="1981200"/>
          <a:ext cx="7315200" cy="4317446"/>
        </p:xfrm>
        <a:graphic>
          <a:graphicData uri="http://schemas.openxmlformats.org/drawingml/2006/table">
            <a:tbl>
              <a:tblPr/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920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Annotation</a:t>
                      </a:r>
                    </a:p>
                  </a:txBody>
                  <a:tcPr marL="48666" marR="48666" marT="24333" marB="24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/>
                        <a:t>Description</a:t>
                      </a:r>
                    </a:p>
                  </a:txBody>
                  <a:tcPr marL="48666" marR="48666" marT="24333" marB="24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7620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@</a:t>
                      </a:r>
                      <a:r>
                        <a:rPr lang="en-US" sz="1800" dirty="0" err="1"/>
                        <a:t>BeforeClass</a:t>
                      </a:r>
                      <a:r>
                        <a:rPr lang="en-US" sz="1800" dirty="0"/>
                        <a:t> public void method()</a:t>
                      </a:r>
                    </a:p>
                  </a:txBody>
                  <a:tcPr marL="48666" marR="48666" marT="24333" marB="24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Will execute the method once, before the start of all tests. This can be used to perform time intensive activities, for example to connect to a database. </a:t>
                      </a:r>
                    </a:p>
                  </a:txBody>
                  <a:tcPr marL="48666" marR="48666" marT="24333" marB="24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7620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@</a:t>
                      </a:r>
                      <a:r>
                        <a:rPr lang="en-US" sz="1800" dirty="0" err="1"/>
                        <a:t>AfterClass</a:t>
                      </a:r>
                      <a:r>
                        <a:rPr lang="en-US" sz="1800" dirty="0"/>
                        <a:t> public void method()</a:t>
                      </a:r>
                    </a:p>
                  </a:txBody>
                  <a:tcPr marL="48666" marR="48666" marT="24333" marB="24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Will execute the method once, after all tests have finished. This can be used to perform clean-up activities, for example to disconnect from a database. </a:t>
                      </a:r>
                    </a:p>
                  </a:txBody>
                  <a:tcPr marL="48666" marR="48666" marT="24333" marB="24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3820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@Test (expected = </a:t>
                      </a:r>
                      <a:r>
                        <a:rPr lang="en-US" sz="1800" dirty="0" err="1"/>
                        <a:t>Exception.class</a:t>
                      </a:r>
                      <a:r>
                        <a:rPr lang="en-US" sz="1800" dirty="0"/>
                        <a:t>)</a:t>
                      </a:r>
                    </a:p>
                  </a:txBody>
                  <a:tcPr marL="48666" marR="48666" marT="24333" marB="24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Fails, if the method does not throw the named exception. </a:t>
                      </a:r>
                    </a:p>
                  </a:txBody>
                  <a:tcPr marL="48666" marR="48666" marT="24333" marB="24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3820">
                <a:tc>
                  <a:txBody>
                    <a:bodyPr/>
                    <a:lstStyle/>
                    <a:p>
                      <a:pPr algn="l"/>
                      <a:r>
                        <a:rPr lang="en-US" sz="1800"/>
                        <a:t>@Test(timeout=100)</a:t>
                      </a:r>
                    </a:p>
                  </a:txBody>
                  <a:tcPr marL="48666" marR="48666" marT="24333" marB="24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Fails, if the method takes longer than 100 milliseconds. </a:t>
                      </a:r>
                    </a:p>
                  </a:txBody>
                  <a:tcPr marL="48666" marR="48666" marT="24333" marB="243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19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Unit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writing unit tests for your database code, there are additional things to think about</a:t>
            </a:r>
          </a:p>
          <a:p>
            <a:r>
              <a:rPr lang="en-US" dirty="0" smtClean="0"/>
              <a:t>Put database driver JAR file on the class path</a:t>
            </a:r>
          </a:p>
          <a:p>
            <a:r>
              <a:rPr lang="en-US" dirty="0" smtClean="0"/>
              <a:t>Each unit test should start with a pristine database so prior tests have no effect</a:t>
            </a:r>
          </a:p>
          <a:p>
            <a:pPr lvl="1"/>
            <a:r>
              <a:rPr lang="en-US" dirty="0" smtClean="0"/>
              <a:t>Can re-create tables before each test</a:t>
            </a:r>
          </a:p>
          <a:p>
            <a:pPr lvl="1"/>
            <a:r>
              <a:rPr lang="en-US" dirty="0" smtClean="0"/>
              <a:t>Or, you can “rollback” the effects of each test so they are undone and don’t affect later 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83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F-22 Raptor Fighter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48637"/>
            <a:ext cx="7239000" cy="4822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01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6362"/>
            <a:ext cx="8229600" cy="1143000"/>
          </a:xfrm>
        </p:spPr>
        <p:txBody>
          <a:bodyPr/>
          <a:lstStyle/>
          <a:p>
            <a:r>
              <a:rPr lang="en-US" dirty="0" smtClean="0"/>
              <a:t>F-22 Raptor Fighter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1447800"/>
          </a:xfrm>
        </p:spPr>
        <p:txBody>
          <a:bodyPr/>
          <a:lstStyle/>
          <a:p>
            <a:r>
              <a:rPr lang="en-US" dirty="0" smtClean="0"/>
              <a:t>Manufactured by Lockheed Martin &amp; Boeing</a:t>
            </a:r>
          </a:p>
          <a:p>
            <a:r>
              <a:rPr lang="en-US" dirty="0" smtClean="0"/>
              <a:t>How many parts does the F-22 have?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94114"/>
            <a:ext cx="9144000" cy="4627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68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F-22 Raptor Fighter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3200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What would happen if </a:t>
            </a:r>
            <a:r>
              <a:rPr lang="en-US" dirty="0" smtClean="0"/>
              <a:t>Lockheed assembled an F-22 with </a:t>
            </a:r>
            <a:r>
              <a:rPr lang="en-US" dirty="0"/>
              <a:t>"untested" parts (i.e., parts that were built but never verified)?</a:t>
            </a:r>
          </a:p>
          <a:p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wouldn't work, and in all likelihood you would never be able to make it work</a:t>
            </a:r>
          </a:p>
          <a:p>
            <a:pPr lvl="1"/>
            <a:r>
              <a:rPr lang="en-US" dirty="0"/>
              <a:t>Cheaper and easier to just start over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267200"/>
            <a:ext cx="3124200" cy="208149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4191000"/>
            <a:ext cx="4388499" cy="2220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07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Managing implementation complexity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Individual parts should be verified before being integrated with other parts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Integrated subsystems should also be verified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If adding a new part breaks the system, the problem must be related to the recently added part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Track down the problem and fix it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This ultimately leads to a complete system that works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143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2 </a:t>
            </a:r>
            <a:r>
              <a:rPr lang="en-US" sz="4000" dirty="0" smtClean="0"/>
              <a:t>approaches</a:t>
            </a:r>
            <a:r>
              <a:rPr lang="en-US" dirty="0" smtClean="0"/>
              <a:t> to programming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848600" cy="4495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Approach #1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"I wrote ALL of the code, but when I tried to compile and run it, nothing seemed to work!“</a:t>
            </a:r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Approach #2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Write a little code (e.g., a method or small class)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Test it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Write a little more code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Test it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Integrate the two verified pieces of code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Test it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…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35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Unit testing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1054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Large programs consist of many smaller pieces</a:t>
            </a:r>
          </a:p>
          <a:p>
            <a:pPr lvl="1" eaLnBrk="1" hangingPunct="1"/>
            <a:r>
              <a:rPr lang="en-US" sz="2000" dirty="0" smtClean="0"/>
              <a:t>Classes, methods, packages, etc.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"Unit" is a generic term for these smaller pieces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Three important types of software testing are:</a:t>
            </a:r>
          </a:p>
          <a:p>
            <a:pPr lvl="1" eaLnBrk="1" hangingPunct="1"/>
            <a:r>
              <a:rPr lang="en-US" sz="2000" dirty="0" smtClean="0"/>
              <a:t>Unit Testing (test units in isolation)</a:t>
            </a:r>
          </a:p>
          <a:p>
            <a:pPr lvl="1" eaLnBrk="1" hangingPunct="1"/>
            <a:r>
              <a:rPr lang="en-US" sz="2000" dirty="0" smtClean="0"/>
              <a:t>Integration Testing (test integrated units)</a:t>
            </a:r>
          </a:p>
          <a:p>
            <a:pPr lvl="1" eaLnBrk="1" hangingPunct="1"/>
            <a:r>
              <a:rPr lang="en-US" sz="2000" dirty="0" smtClean="0"/>
              <a:t>System Testing (test entire system that is fully integrated)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Unit Testing is done to test the smaller pieces in isolation before they are combined with other pieces</a:t>
            </a:r>
          </a:p>
          <a:p>
            <a:pPr lvl="1" eaLnBrk="1" hangingPunct="1"/>
            <a:r>
              <a:rPr lang="en-US" sz="2000" dirty="0" smtClean="0"/>
              <a:t>Usually done by the developers who write the code</a:t>
            </a:r>
          </a:p>
        </p:txBody>
      </p:sp>
    </p:spTree>
    <p:extLst>
      <p:ext uri="{BB962C8B-B14F-4D97-AF65-F5344CB8AC3E}">
        <p14:creationId xmlns:p14="http://schemas.microsoft.com/office/powerpoint/2010/main" val="125791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What unit tests do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41960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 smtClean="0"/>
              <a:t>Unit tests create objects, call methods, and verify that the returned results are correct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Actual results vs. Expected results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Unit tests should be automated so that they can be run frequently (many times a day) to ensure that changes, additions, bug fixes, etc. have not broken the code</a:t>
            </a:r>
          </a:p>
          <a:p>
            <a:pPr lvl="1" eaLnBrk="1" hangingPunct="1"/>
            <a:r>
              <a:rPr lang="en-US" dirty="0" smtClean="0"/>
              <a:t>Regression testing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Notifies you when changes have introduced bugs, and helps to avoid destabilizing the system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318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Test driver program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20762"/>
            <a:ext cx="7772400" cy="53340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The tests are run by a "test driver", which is a program that just runs all of the unit test cases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It must be easy to add new tests to the test driver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After running the test cases, the test driver either tells you that everything worked, or gives you a list of tests that failed</a:t>
            </a:r>
          </a:p>
          <a:p>
            <a:pPr eaLnBrk="1" hangingPunct="1"/>
            <a:endParaRPr lang="en-US" dirty="0" smtClean="0"/>
          </a:p>
          <a:p>
            <a:r>
              <a:rPr lang="en-US" dirty="0" smtClean="0"/>
              <a:t>Little or no manual labor required to run tests and check the results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169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11470</TotalTime>
  <Words>1174</Words>
  <Application>Microsoft Office PowerPoint</Application>
  <PresentationFormat>On-screen Show (4:3)</PresentationFormat>
  <Paragraphs>158</Paragraphs>
  <Slides>19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Courier New</vt:lpstr>
      <vt:lpstr>Tahoma</vt:lpstr>
      <vt:lpstr>Times New Roman</vt:lpstr>
      <vt:lpstr>Office Theme</vt:lpstr>
      <vt:lpstr>Unit Testing</vt:lpstr>
      <vt:lpstr>F-22 Raptor Fighter</vt:lpstr>
      <vt:lpstr>F-22 Raptor Fighter</vt:lpstr>
      <vt:lpstr>F-22 Raptor Fighter</vt:lpstr>
      <vt:lpstr>Managing implementation complexity</vt:lpstr>
      <vt:lpstr>2 approaches to programming</vt:lpstr>
      <vt:lpstr>Unit testing</vt:lpstr>
      <vt:lpstr>What unit tests do</vt:lpstr>
      <vt:lpstr>Test driver program</vt:lpstr>
      <vt:lpstr>Android testing framework</vt:lpstr>
      <vt:lpstr>Android local unit tests</vt:lpstr>
      <vt:lpstr>Android local unit tests</vt:lpstr>
      <vt:lpstr>Android local unit tests</vt:lpstr>
      <vt:lpstr>Android local unit tests</vt:lpstr>
      <vt:lpstr>Running local unit tests (from Android Studio)</vt:lpstr>
      <vt:lpstr>Running local unit tests  (from command-line)</vt:lpstr>
      <vt:lpstr>JUnit 4 unit testing framework</vt:lpstr>
      <vt:lpstr>JUnit 4 unit testing framework</vt:lpstr>
      <vt:lpstr>Database Unit Tests</vt:lpstr>
    </vt:vector>
  </TitlesOfParts>
  <Company>Computer Science Department, Brigham Young Univ.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Rodham</dc:creator>
  <cp:lastModifiedBy>User</cp:lastModifiedBy>
  <cp:revision>2079</cp:revision>
  <dcterms:created xsi:type="dcterms:W3CDTF">2002-08-28T22:37:45Z</dcterms:created>
  <dcterms:modified xsi:type="dcterms:W3CDTF">2017-02-16T18:27:35Z</dcterms:modified>
</cp:coreProperties>
</file>