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72" r:id="rId10"/>
    <p:sldId id="264" r:id="rId11"/>
    <p:sldId id="265" r:id="rId12"/>
    <p:sldId id="266" r:id="rId13"/>
    <p:sldId id="267" r:id="rId14"/>
    <p:sldId id="269" r:id="rId15"/>
    <p:sldId id="268" r:id="rId16"/>
    <p:sldId id="285" r:id="rId17"/>
    <p:sldId id="275" r:id="rId18"/>
    <p:sldId id="276" r:id="rId19"/>
    <p:sldId id="277" r:id="rId20"/>
    <p:sldId id="278" r:id="rId21"/>
    <p:sldId id="270" r:id="rId22"/>
    <p:sldId id="286" r:id="rId23"/>
    <p:sldId id="271" r:id="rId24"/>
    <p:sldId id="273" r:id="rId25"/>
    <p:sldId id="274" r:id="rId26"/>
    <p:sldId id="279" r:id="rId27"/>
    <p:sldId id="280" r:id="rId28"/>
    <p:sldId id="281" r:id="rId29"/>
    <p:sldId id="283" r:id="rId30"/>
    <p:sldId id="282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2" autoAdjust="0"/>
  </p:normalViewPr>
  <p:slideViewPr>
    <p:cSldViewPr>
      <p:cViewPr>
        <p:scale>
          <a:sx n="125" d="100"/>
          <a:sy n="125" d="100"/>
        </p:scale>
        <p:origin x="-122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ECDE-F22B-47E0-8066-E7AAE35A10B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19993-67E5-424B-8E42-225714811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These are only a description of topics, I would teach by demonstration</a:t>
            </a:r>
          </a:p>
          <a:p>
            <a:pPr marL="228600" indent="-228600">
              <a:buAutoNum type="arabicPeriod"/>
            </a:pPr>
            <a:r>
              <a:rPr lang="en-US" dirty="0" smtClean="0"/>
              <a:t>Go into more detail on public, private, protected, and none-of-the-above</a:t>
            </a:r>
            <a:r>
              <a:rPr lang="en-US" baseline="0" dirty="0" smtClean="0"/>
              <a:t>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wouldn’t spend a lot of time on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4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Though</a:t>
            </a:r>
            <a:r>
              <a:rPr lang="en-US" baseline="0" dirty="0" smtClean="0"/>
              <a:t> we could put it here I would defer the discussion of jar files until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This is my style, it needs to be adapted to the individual instructor</a:t>
            </a:r>
          </a:p>
          <a:p>
            <a:pPr marL="228600" indent="-228600">
              <a:buAutoNum type="arabicPeriod"/>
            </a:pPr>
            <a:r>
              <a:rPr lang="en-US" dirty="0" smtClean="0"/>
              <a:t>I haven’t shown everything here</a:t>
            </a:r>
          </a:p>
          <a:p>
            <a:pPr marL="685800" lvl="1" indent="-228600">
              <a:buAutoNum type="arabicPeriod"/>
            </a:pPr>
            <a:r>
              <a:rPr lang="en-US" dirty="0" smtClean="0"/>
              <a:t>Standard java</a:t>
            </a:r>
            <a:r>
              <a:rPr lang="en-US" baseline="0" dirty="0" smtClean="0"/>
              <a:t> style</a:t>
            </a:r>
            <a:endParaRPr lang="en-US" dirty="0" smtClean="0"/>
          </a:p>
          <a:p>
            <a:pPr marL="685800" lvl="1" indent="-228600">
              <a:buAutoNum type="arabicPeriod"/>
            </a:pPr>
            <a:r>
              <a:rPr lang="en-US" dirty="0" smtClean="0"/>
              <a:t>In the second</a:t>
            </a:r>
            <a:r>
              <a:rPr lang="en-US" baseline="0" dirty="0" smtClean="0"/>
              <a:t> constructor talk about parameter name and field name conflicts and resolution techniques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Why fields should be  private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 notion of getters and setters</a:t>
            </a:r>
          </a:p>
          <a:p>
            <a:pPr marL="685800" lvl="1" indent="-228600">
              <a:buAutoNum type="arabicPeriod"/>
            </a:pPr>
            <a:endParaRPr lang="en-US" dirty="0" smtClean="0"/>
          </a:p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1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Good place to give more detail on semantics of various</a:t>
            </a:r>
            <a:r>
              <a:rPr lang="en-US" baseline="0" dirty="0" smtClean="0"/>
              <a:t> visibilities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9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I wouldn’t spend a</a:t>
            </a:r>
            <a:r>
              <a:rPr lang="en-US" baseline="0" dirty="0" smtClean="0"/>
              <a:t> lot of time on the decorator patter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I wouldn’t spend a</a:t>
            </a:r>
            <a:r>
              <a:rPr lang="en-US" baseline="0" dirty="0" smtClean="0"/>
              <a:t> lot of time on the </a:t>
            </a:r>
            <a:r>
              <a:rPr lang="en-US" baseline="0" smtClean="0"/>
              <a:t>decorator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think this</a:t>
            </a:r>
            <a:r>
              <a:rPr lang="en-US" baseline="0" dirty="0" smtClean="0"/>
              <a:t> is “required” but may </a:t>
            </a:r>
            <a:r>
              <a:rPr lang="en-US" baseline="0" smtClean="0"/>
              <a:t>be interesting.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9993-67E5-424B-8E42-225714811B1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1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1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35B4-6386-4CE5-B8B2-0C09D341A3E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905C-0C35-4A90-949D-7175CCC7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7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winter2017/powerpoints/code/project1Code/CommandLine/CommandLine.jav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1Code/Packages/sourceCode/support/Age.java" TargetMode="External"/><Relationship Id="rId2" Type="http://schemas.openxmlformats.org/officeDocument/2006/relationships/hyperlink" Target="http://students.cs.byu.edu/~cs240ta/winter2017/powerpoints/code/project1Code/Packages/sourceCode/Person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ents.cs.byu.edu/~cs240ta/winter2017/powerpoints/code/project1Code/Packages/sourceCode/support/YearInSchool.java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rodham_files/01-02-java-intro/strings/src/MoreStrings.java" TargetMode="External"/><Relationship Id="rId2" Type="http://schemas.openxmlformats.org/officeDocument/2006/relationships/hyperlink" Target="http://students.cs.byu.edu/~cs240ta/winter2017/powerpoints/code/project1Code/Strings/Strings.jav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winter2017/powerpoints/code/project1Code/Exceptions/Exceptions.jav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1Code/IO/IO.jav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ents.cs.byu.edu/~cs240ta/winter2017/powerpoints/code/project1Code/IO/file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index.html" TargetMode="External"/><Relationship Id="rId2" Type="http://schemas.openxmlformats.org/officeDocument/2006/relationships/hyperlink" Target="http://www.java.com/en/download/index.j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lipse.org/downloads/packages/eclipse-ide-java-developers/junor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1Code/BitManipulation/BitManipulation.jav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1Code/HelloWorld/HelloWorld.jav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ents.cs.byu.edu/~cs240ta/winter2017/powerpoints/code/project1Code/SysOut/SysOut.jav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tudents.cs.byu.edu/~cs240ta/winter2017/rodham_files/01-02-java-intro/simpleclasses/src/Rectangle.java" TargetMode="External"/><Relationship Id="rId3" Type="http://schemas.openxmlformats.org/officeDocument/2006/relationships/hyperlink" Target="http://students.cs.byu.edu/~cs240ta/winter2017/powerpoints/code/project1Code/ControlStructures/ControlStructures.java" TargetMode="External"/><Relationship Id="rId7" Type="http://schemas.openxmlformats.org/officeDocument/2006/relationships/hyperlink" Target="http://students.cs.byu.edu/~cs240ta/winter2017/rodham_files/01-02-java-intro/simpleclasses/src/Point.ja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udents.cs.byu.edu/~cs240ta/winter2017/rodham_files/01-02-java-intro/simpleclasses/src/Test.java" TargetMode="External"/><Relationship Id="rId5" Type="http://schemas.openxmlformats.org/officeDocument/2006/relationships/hyperlink" Target="http://students.cs.byu.edu/~cs240ta/winter2017/powerpoints/code/project1Code/Arrays/Arrays.java" TargetMode="External"/><Relationship Id="rId4" Type="http://schemas.openxmlformats.org/officeDocument/2006/relationships/hyperlink" Target="http://students.cs.byu.edu/~cs240ta/winter2017/powerpoints/code/project1Code/PrimitiveDataTypes/PrimitiveDataTypes.java" TargetMode="External"/><Relationship Id="rId9" Type="http://schemas.openxmlformats.org/officeDocument/2006/relationships/hyperlink" Target="http://students.cs.byu.edu/~cs240ta/winter2017/powerpoints/code/project1Code/Person/Person.jav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fall2012/powerpoints/code/project1Code/Person/Person.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winter2017/powerpoints/code/project1Code/Person/Person.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240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line syntax:</a:t>
            </a:r>
          </a:p>
          <a:p>
            <a:pPr marL="457200" lvl="1" indent="0">
              <a:buNone/>
            </a:pPr>
            <a:r>
              <a:rPr lang="en-US" sz="2400" dirty="0" smtClean="0"/>
              <a:t>java </a:t>
            </a:r>
            <a:r>
              <a:rPr lang="en-US" sz="2400" dirty="0" err="1" smtClean="0"/>
              <a:t>ImageEditor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inputFileName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outputFileName</a:t>
            </a:r>
            <a:r>
              <a:rPr lang="en-US" sz="2400" dirty="0" smtClean="0"/>
              <a:t> </a:t>
            </a:r>
            <a:r>
              <a:rPr lang="en-US" sz="2400" i="1" u="sng" dirty="0" smtClean="0"/>
              <a:t>transform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	where the transform is one and only one of the following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four words: invert, grayscale, emboss, </a:t>
            </a:r>
            <a:r>
              <a:rPr lang="en-US" sz="2400" dirty="0" err="1" smtClean="0"/>
              <a:t>motionblur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81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Image is</a:t>
            </a:r>
          </a:p>
          <a:p>
            <a:pPr lvl="1"/>
            <a:r>
              <a:rPr lang="en-US" dirty="0" smtClean="0"/>
              <a:t>A 2-dimensional array of pixels</a:t>
            </a:r>
          </a:p>
          <a:p>
            <a:pPr lvl="1"/>
            <a:r>
              <a:rPr lang="en-US" dirty="0" smtClean="0"/>
              <a:t>Each pixel has a red, green and blue color value</a:t>
            </a:r>
          </a:p>
          <a:p>
            <a:pPr lvl="1"/>
            <a:r>
              <a:rPr lang="en-US" dirty="0" smtClean="0"/>
              <a:t>Each color value is an integer whose value ranges from 0 to 255</a:t>
            </a:r>
          </a:p>
          <a:p>
            <a:r>
              <a:rPr lang="en-US" dirty="0" smtClean="0"/>
              <a:t>PPM format – Portable Pixel Map</a:t>
            </a:r>
          </a:p>
          <a:p>
            <a:pPr lvl="1"/>
            <a:r>
              <a:rPr lang="en-US" dirty="0" smtClean="0"/>
              <a:t>Syntax – see project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nvert -- for every </a:t>
            </a:r>
            <a:r>
              <a:rPr lang="en-US" dirty="0" err="1" smtClean="0"/>
              <a:t>colorValue</a:t>
            </a:r>
            <a:r>
              <a:rPr lang="en-US" dirty="0" smtClean="0"/>
              <a:t> in every pixel</a:t>
            </a:r>
          </a:p>
          <a:p>
            <a:pPr marL="457200" lvl="1" indent="0">
              <a:buNone/>
            </a:pPr>
            <a:r>
              <a:rPr lang="en-US" dirty="0" err="1" smtClean="0"/>
              <a:t>colorValue</a:t>
            </a:r>
            <a:r>
              <a:rPr lang="en-US" dirty="0" smtClean="0"/>
              <a:t> = 255 – </a:t>
            </a:r>
            <a:r>
              <a:rPr lang="en-US" dirty="0" err="1" smtClean="0"/>
              <a:t>colorValue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rayscale – for every pixel, the red, green, and blue values of that pixel are set to the average of the original color values of that pixel.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emboss</a:t>
            </a:r>
          </a:p>
          <a:p>
            <a:pPr lvl="1"/>
            <a:r>
              <a:rPr lang="en-US" dirty="0" smtClean="0"/>
              <a:t>For every pixel, </a:t>
            </a:r>
            <a:r>
              <a:rPr lang="en-US" b="1" i="1" dirty="0" smtClean="0"/>
              <a:t>p</a:t>
            </a:r>
            <a:r>
              <a:rPr lang="en-US" dirty="0" smtClean="0"/>
              <a:t>, that has an upper-left pixel, </a:t>
            </a:r>
            <a:r>
              <a:rPr lang="en-US" b="1" i="1" dirty="0" err="1" smtClean="0"/>
              <a:t>ulp</a:t>
            </a:r>
            <a:endParaRPr lang="en-US" b="1" i="1" dirty="0" smtClean="0"/>
          </a:p>
          <a:p>
            <a:pPr lvl="2"/>
            <a:r>
              <a:rPr lang="en-US" dirty="0" smtClean="0"/>
              <a:t>Set the red, green, and blue values of </a:t>
            </a:r>
            <a:r>
              <a:rPr lang="en-US" b="1" dirty="0" smtClean="0"/>
              <a:t>p</a:t>
            </a:r>
            <a:r>
              <a:rPr lang="en-US" dirty="0" smtClean="0"/>
              <a:t> to: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sz="2000" dirty="0" smtClean="0"/>
              <a:t>128 + the max(</a:t>
            </a:r>
            <a:r>
              <a:rPr lang="en-US" sz="2000" b="1" i="1" dirty="0" err="1" smtClean="0"/>
              <a:t>p</a:t>
            </a:r>
            <a:r>
              <a:rPr lang="en-US" sz="2000" dirty="0" err="1" smtClean="0"/>
              <a:t>.red-</a:t>
            </a:r>
            <a:r>
              <a:rPr lang="en-US" sz="2000" b="1" i="1" dirty="0" err="1" smtClean="0"/>
              <a:t>ulp</a:t>
            </a:r>
            <a:r>
              <a:rPr lang="en-US" sz="2000" dirty="0" err="1" smtClean="0"/>
              <a:t>.red</a:t>
            </a:r>
            <a:r>
              <a:rPr lang="en-US" sz="2000" dirty="0" smtClean="0"/>
              <a:t>, </a:t>
            </a:r>
            <a:r>
              <a:rPr lang="en-US" sz="2000" b="1" i="1" dirty="0" err="1" smtClean="0"/>
              <a:t>p</a:t>
            </a:r>
            <a:r>
              <a:rPr lang="en-US" sz="2000" dirty="0" err="1" smtClean="0"/>
              <a:t>.green-</a:t>
            </a:r>
            <a:r>
              <a:rPr lang="en-US" sz="2000" b="1" i="1" dirty="0" err="1" smtClean="0"/>
              <a:t>ulp</a:t>
            </a:r>
            <a:r>
              <a:rPr lang="en-US" sz="2000" dirty="0" err="1" smtClean="0"/>
              <a:t>.green</a:t>
            </a:r>
            <a:r>
              <a:rPr lang="en-US" sz="2000" dirty="0" smtClean="0"/>
              <a:t>, </a:t>
            </a:r>
            <a:r>
              <a:rPr lang="en-US" sz="2000" b="1" i="1" dirty="0" err="1" smtClean="0"/>
              <a:t>p</a:t>
            </a:r>
            <a:r>
              <a:rPr lang="en-US" sz="2000" dirty="0" err="1" smtClean="0"/>
              <a:t>.blue-</a:t>
            </a:r>
            <a:r>
              <a:rPr lang="en-US" sz="2000" b="1" i="1" dirty="0" err="1" smtClean="0"/>
              <a:t>ulp</a:t>
            </a:r>
            <a:r>
              <a:rPr lang="en-US" sz="2000" dirty="0" err="1" smtClean="0"/>
              <a:t>.blue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3"/>
            <a:r>
              <a:rPr lang="en-US" dirty="0" smtClean="0"/>
              <a:t>If the computed value is &lt; 0 store 0</a:t>
            </a:r>
          </a:p>
          <a:p>
            <a:pPr lvl="3"/>
            <a:r>
              <a:rPr lang="en-US" dirty="0" smtClean="0"/>
              <a:t>If the computed value &gt; 255 store 255</a:t>
            </a:r>
          </a:p>
          <a:p>
            <a:pPr lvl="3"/>
            <a:r>
              <a:rPr lang="en-US" dirty="0" smtClean="0"/>
              <a:t>When finished, the three color values of every pixel will have the same value making the final image a grayscale image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08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Motionblur</a:t>
            </a:r>
            <a:endParaRPr lang="en-US" dirty="0"/>
          </a:p>
          <a:p>
            <a:pPr lvl="1"/>
            <a:r>
              <a:rPr lang="en-US" dirty="0" smtClean="0"/>
              <a:t>Has a parameter </a:t>
            </a:r>
            <a:r>
              <a:rPr lang="en-US" b="1" i="1" dirty="0" smtClean="0"/>
              <a:t>length</a:t>
            </a:r>
            <a:r>
              <a:rPr lang="en-US" i="1" dirty="0" smtClean="0"/>
              <a:t> </a:t>
            </a:r>
          </a:p>
          <a:p>
            <a:pPr lvl="2"/>
            <a:r>
              <a:rPr lang="en-US" dirty="0" smtClean="0"/>
              <a:t>specified on the command line</a:t>
            </a:r>
          </a:p>
          <a:p>
            <a:pPr lvl="1"/>
            <a:r>
              <a:rPr lang="en-US" dirty="0" smtClean="0"/>
              <a:t>For every pixel, </a:t>
            </a:r>
            <a:r>
              <a:rPr lang="en-US" b="1" i="1" dirty="0" smtClean="0"/>
              <a:t>p</a:t>
            </a:r>
            <a:r>
              <a:rPr lang="en-US" dirty="0" smtClean="0"/>
              <a:t>, in row </a:t>
            </a:r>
            <a:r>
              <a:rPr lang="en-US" i="1" dirty="0" smtClean="0"/>
              <a:t>r</a:t>
            </a:r>
            <a:r>
              <a:rPr lang="en-US" dirty="0" smtClean="0"/>
              <a:t>, column </a:t>
            </a:r>
            <a:r>
              <a:rPr lang="en-US" i="1" dirty="0" smtClean="0"/>
              <a:t>c</a:t>
            </a:r>
            <a:r>
              <a:rPr lang="en-US" dirty="0" smtClean="0"/>
              <a:t> of the source image</a:t>
            </a:r>
          </a:p>
          <a:p>
            <a:pPr lvl="2"/>
            <a:r>
              <a:rPr lang="en-US" dirty="0" smtClean="0"/>
              <a:t>For r and c we use 0-based index (i.e. the first column is column 0)</a:t>
            </a:r>
          </a:p>
          <a:p>
            <a:pPr lvl="2"/>
            <a:r>
              <a:rPr lang="en-US" dirty="0" smtClean="0"/>
              <a:t>Let </a:t>
            </a:r>
            <a:r>
              <a:rPr lang="en-US" b="1" i="1" dirty="0" err="1" smtClean="0"/>
              <a:t>numberOfPixelsToTheRight</a:t>
            </a:r>
            <a:r>
              <a:rPr lang="en-US" dirty="0" smtClean="0"/>
              <a:t> be the minimum of the parameter </a:t>
            </a:r>
            <a:r>
              <a:rPr lang="en-US" b="1" i="1" dirty="0" smtClean="0"/>
              <a:t>length</a:t>
            </a:r>
            <a:r>
              <a:rPr lang="en-US" dirty="0" smtClean="0"/>
              <a:t> and (width of picture – c).</a:t>
            </a:r>
          </a:p>
          <a:p>
            <a:pPr lvl="3"/>
            <a:r>
              <a:rPr lang="en-US" dirty="0" smtClean="0"/>
              <a:t>Example: If we are on column 10, length = 5, and the width of picture is 12, then </a:t>
            </a:r>
            <a:r>
              <a:rPr lang="en-US" dirty="0" err="1" smtClean="0"/>
              <a:t>numberOfPixels</a:t>
            </a:r>
            <a:r>
              <a:rPr lang="en-US" dirty="0" smtClean="0"/>
              <a:t> = min(5, 12 – 10) = 2</a:t>
            </a:r>
          </a:p>
          <a:p>
            <a:pPr lvl="2"/>
            <a:r>
              <a:rPr lang="en-US" dirty="0" smtClean="0"/>
              <a:t>For every </a:t>
            </a:r>
            <a:r>
              <a:rPr lang="en-US" i="1" dirty="0" err="1" smtClean="0"/>
              <a:t>colorValue</a:t>
            </a:r>
            <a:r>
              <a:rPr lang="en-US" dirty="0" smtClean="0"/>
              <a:t> (red, green, or blue)</a:t>
            </a:r>
          </a:p>
          <a:p>
            <a:pPr lvl="3"/>
            <a:r>
              <a:rPr lang="en-US" dirty="0" smtClean="0"/>
              <a:t>Sum the same color values  in the pixels on row r of the image and in columns </a:t>
            </a:r>
            <a:r>
              <a:rPr lang="en-US" b="1" i="1" dirty="0" smtClean="0"/>
              <a:t>c </a:t>
            </a:r>
            <a:r>
              <a:rPr lang="en-US" i="1" dirty="0" smtClean="0"/>
              <a:t>to</a:t>
            </a:r>
            <a:r>
              <a:rPr lang="en-US" b="1" i="1" dirty="0" smtClean="0"/>
              <a:t> c + </a:t>
            </a:r>
            <a:r>
              <a:rPr lang="en-US" b="1" i="1" dirty="0" err="1" smtClean="0"/>
              <a:t>numberOfPixelsToTheRight</a:t>
            </a:r>
            <a:r>
              <a:rPr lang="en-US" b="1" i="1" dirty="0" smtClean="0"/>
              <a:t> - 1</a:t>
            </a:r>
            <a:r>
              <a:rPr lang="en-US" dirty="0" smtClean="0"/>
              <a:t> (inclusive)</a:t>
            </a:r>
          </a:p>
          <a:p>
            <a:pPr lvl="4"/>
            <a:r>
              <a:rPr lang="en-US" dirty="0" smtClean="0"/>
              <a:t>Using the above example, that would </a:t>
            </a:r>
            <a:r>
              <a:rPr lang="en-US" smtClean="0"/>
              <a:t>be columns 10 and 11</a:t>
            </a:r>
            <a:endParaRPr lang="en-US" dirty="0" smtClean="0"/>
          </a:p>
          <a:p>
            <a:pPr lvl="3"/>
            <a:r>
              <a:rPr lang="en-US" dirty="0" smtClean="0"/>
              <a:t>Set </a:t>
            </a:r>
            <a:r>
              <a:rPr lang="en-US" b="1" dirty="0" err="1" smtClean="0"/>
              <a:t>p.colorValue</a:t>
            </a:r>
            <a:r>
              <a:rPr lang="en-US" dirty="0" smtClean="0"/>
              <a:t> in the resulting image to 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sum/</a:t>
            </a:r>
            <a:r>
              <a:rPr lang="en-US" b="1" i="1" dirty="0" err="1" smtClean="0"/>
              <a:t>numberOfPixelsToThe</a:t>
            </a:r>
            <a:r>
              <a:rPr lang="en-US" b="1" i="1" dirty="0" smtClean="0"/>
              <a:t> Right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3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programs are decomposed into several classes</a:t>
            </a:r>
          </a:p>
          <a:p>
            <a:pPr lvl="1"/>
            <a:r>
              <a:rPr lang="en-US" dirty="0" smtClean="0"/>
              <a:t>Notion of cohesion and coupling</a:t>
            </a:r>
          </a:p>
          <a:p>
            <a:pPr lvl="1"/>
            <a:r>
              <a:rPr lang="en-US" dirty="0" smtClean="0"/>
              <a:t>Notion of class instance vs. class as object</a:t>
            </a:r>
          </a:p>
          <a:p>
            <a:pPr lvl="2"/>
            <a:r>
              <a:rPr lang="en-US" dirty="0" smtClean="0"/>
              <a:t>Instance attributes and methods</a:t>
            </a:r>
          </a:p>
          <a:p>
            <a:pPr lvl="2"/>
            <a:r>
              <a:rPr lang="en-US" dirty="0" smtClean="0"/>
              <a:t>Class attributes and methods (static)</a:t>
            </a:r>
          </a:p>
          <a:p>
            <a:r>
              <a:rPr lang="en-US" dirty="0" smtClean="0"/>
              <a:t>For most programs one class per file is suggested – it must be public</a:t>
            </a:r>
          </a:p>
          <a:p>
            <a:pPr lvl="1"/>
            <a:r>
              <a:rPr lang="en-US" dirty="0" smtClean="0"/>
              <a:t>All other classes in the same file are non-public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to Command Line Parameters</a:t>
            </a:r>
          </a:p>
          <a:p>
            <a:pPr lvl="1"/>
            <a:r>
              <a:rPr lang="en-US" dirty="0" smtClean="0"/>
              <a:t>String[]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r>
              <a:rPr lang="en-US" dirty="0" err="1" smtClean="0"/>
              <a:t>args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args.length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Example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3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 Simple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Person {</a:t>
            </a:r>
          </a:p>
          <a:p>
            <a:pPr marL="0" indent="0">
              <a:buNone/>
            </a:pPr>
            <a:r>
              <a:rPr lang="en-US" dirty="0" smtClean="0"/>
              <a:t>//Domain:</a:t>
            </a:r>
          </a:p>
          <a:p>
            <a:pPr marL="0" indent="0">
              <a:buNone/>
            </a:pPr>
            <a:r>
              <a:rPr lang="en-US" dirty="0" smtClean="0"/>
              <a:t>	private String name;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age;</a:t>
            </a:r>
          </a:p>
          <a:p>
            <a:pPr marL="0" indent="0">
              <a:buNone/>
            </a:pPr>
            <a:r>
              <a:rPr lang="en-US" dirty="0" smtClean="0"/>
              <a:t>//Constructors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Person() {}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Person(String </a:t>
            </a:r>
            <a:r>
              <a:rPr lang="en-US" dirty="0" err="1" smtClean="0"/>
              <a:t>newName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newAge</a:t>
            </a:r>
            <a:r>
              <a:rPr lang="en-US" dirty="0" smtClean="0"/>
              <a:t>){…}</a:t>
            </a:r>
          </a:p>
          <a:p>
            <a:pPr marL="0" indent="0">
              <a:buNone/>
            </a:pPr>
            <a:r>
              <a:rPr lang="en-US" dirty="0" smtClean="0"/>
              <a:t>//Queries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String </a:t>
            </a:r>
            <a:r>
              <a:rPr lang="en-US" dirty="0" err="1" smtClean="0"/>
              <a:t>getName</a:t>
            </a:r>
            <a:r>
              <a:rPr lang="en-US" dirty="0" smtClean="0"/>
              <a:t>(){…}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getAge</a:t>
            </a:r>
            <a:r>
              <a:rPr lang="en-US" dirty="0" smtClean="0"/>
              <a:t>(){…}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Year </a:t>
            </a:r>
            <a:r>
              <a:rPr lang="en-US" dirty="0" err="1" smtClean="0"/>
              <a:t>getBirthYear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 err="1" smtClean="0"/>
              <a:t>computeBirthYear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>
              <a:buNone/>
            </a:pPr>
            <a:r>
              <a:rPr lang="en-US" dirty="0" smtClean="0"/>
              <a:t>//Commands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setName</a:t>
            </a:r>
            <a:r>
              <a:rPr lang="en-US" dirty="0" smtClean="0"/>
              <a:t>(String name){…}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setAge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age){…}</a:t>
            </a:r>
          </a:p>
          <a:p>
            <a:pPr marL="0" indent="0">
              <a:buNone/>
            </a:pPr>
            <a:r>
              <a:rPr lang="en-US" dirty="0" smtClean="0"/>
              <a:t>//Private Methods</a:t>
            </a:r>
          </a:p>
          <a:p>
            <a:pPr marL="0" indent="0">
              <a:buNone/>
            </a:pPr>
            <a:r>
              <a:rPr lang="en-US" dirty="0" smtClean="0"/>
              <a:t>	private Year </a:t>
            </a:r>
            <a:r>
              <a:rPr lang="en-US" dirty="0" err="1" smtClean="0"/>
              <a:t>computeBirthYear</a:t>
            </a:r>
            <a:r>
              <a:rPr lang="en-US" dirty="0" smtClean="0"/>
              <a:t>(){…}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Visibility: public, private, protected, package</a:t>
            </a:r>
            <a:endParaRPr lang="en-US" sz="2800" i="1" dirty="0" smtClean="0"/>
          </a:p>
          <a:p>
            <a:r>
              <a:rPr lang="en-US" dirty="0" smtClean="0"/>
              <a:t>static</a:t>
            </a:r>
          </a:p>
          <a:p>
            <a:r>
              <a:rPr lang="en-US" dirty="0"/>
              <a:t>f</a:t>
            </a:r>
            <a:r>
              <a:rPr lang="en-US" dirty="0" smtClean="0"/>
              <a:t>inal</a:t>
            </a:r>
          </a:p>
          <a:p>
            <a:r>
              <a:rPr lang="en-US" dirty="0" smtClean="0"/>
              <a:t>Initialization of fields</a:t>
            </a:r>
          </a:p>
          <a:p>
            <a:pPr lvl="1"/>
            <a:r>
              <a:rPr lang="en-US" dirty="0" smtClean="0"/>
              <a:t>In their declaration</a:t>
            </a:r>
          </a:p>
          <a:p>
            <a:pPr lvl="2"/>
            <a:r>
              <a:rPr lang="en-US" dirty="0" smtClean="0"/>
              <a:t>Arrays</a:t>
            </a:r>
          </a:p>
          <a:p>
            <a:pPr lvl="3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x = new </a:t>
            </a:r>
            <a:r>
              <a:rPr lang="en-US" dirty="0" err="1" smtClean="0"/>
              <a:t>int</a:t>
            </a:r>
            <a:r>
              <a:rPr lang="en-US" dirty="0" smtClean="0"/>
              <a:t>[5];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[] x = {1,2,5}; //similar to C++</a:t>
            </a:r>
          </a:p>
          <a:p>
            <a:pPr lvl="2"/>
            <a:r>
              <a:rPr lang="en-US" dirty="0" smtClean="0"/>
              <a:t>Must be done in declaration if field is final</a:t>
            </a:r>
          </a:p>
          <a:p>
            <a:pPr lvl="1"/>
            <a:r>
              <a:rPr lang="en-US" dirty="0" smtClean="0"/>
              <a:t>In the constructor</a:t>
            </a:r>
          </a:p>
          <a:p>
            <a:r>
              <a:rPr lang="en-US" dirty="0" smtClean="0"/>
              <a:t>Can be placed anywhere in class; doesn’t have to appear before use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0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Signature followed by body</a:t>
            </a:r>
          </a:p>
          <a:p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Visibility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– optional</a:t>
            </a:r>
          </a:p>
          <a:p>
            <a:pPr lvl="1"/>
            <a:r>
              <a:rPr lang="en-US" dirty="0" smtClean="0"/>
              <a:t>Final (cannot be overridden)</a:t>
            </a:r>
          </a:p>
          <a:p>
            <a:pPr lvl="1"/>
            <a:r>
              <a:rPr lang="en-US" dirty="0" smtClean="0"/>
              <a:t>return type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oid – should modify object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ype – should by query (i.e. not modify object)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Parameter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Web Page</a:t>
            </a:r>
          </a:p>
          <a:p>
            <a:r>
              <a:rPr lang="en-US" dirty="0" smtClean="0"/>
              <a:t>3 Small Projects</a:t>
            </a:r>
          </a:p>
          <a:p>
            <a:pPr lvl="1"/>
            <a:r>
              <a:rPr lang="en-US" dirty="0" smtClean="0"/>
              <a:t>Image Editor</a:t>
            </a:r>
          </a:p>
          <a:p>
            <a:pPr lvl="1"/>
            <a:r>
              <a:rPr lang="en-US" dirty="0" smtClean="0"/>
              <a:t>Spell Checker</a:t>
            </a:r>
          </a:p>
          <a:p>
            <a:pPr lvl="1"/>
            <a:r>
              <a:rPr lang="en-US" dirty="0" smtClean="0"/>
              <a:t>Evil Hangman</a:t>
            </a:r>
          </a:p>
          <a:p>
            <a:r>
              <a:rPr lang="en-US" dirty="0" smtClean="0"/>
              <a:t>Major Projects</a:t>
            </a:r>
          </a:p>
          <a:p>
            <a:pPr lvl="1"/>
            <a:r>
              <a:rPr lang="en-US" dirty="0" smtClean="0"/>
              <a:t>Super Asteroids</a:t>
            </a:r>
          </a:p>
          <a:p>
            <a:pPr lvl="1"/>
            <a:r>
              <a:rPr lang="en-US" dirty="0" smtClean="0"/>
              <a:t>Family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{…}</a:t>
            </a:r>
          </a:p>
          <a:p>
            <a:pPr lvl="1"/>
            <a:r>
              <a:rPr lang="en-US" dirty="0" smtClean="0"/>
              <a:t>If it appears in class T then from command line we may execute “java T”</a:t>
            </a:r>
          </a:p>
          <a:p>
            <a:pPr lvl="2"/>
            <a:r>
              <a:rPr lang="en-US" dirty="0" smtClean="0"/>
              <a:t>Not java </a:t>
            </a:r>
            <a:r>
              <a:rPr lang="en-US" dirty="0" err="1" smtClean="0"/>
              <a:t>T.class</a:t>
            </a:r>
            <a:endParaRPr lang="en-US" dirty="0" smtClean="0"/>
          </a:p>
          <a:p>
            <a:r>
              <a:rPr lang="en-US" dirty="0" smtClean="0"/>
              <a:t>May exist in more than one class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rgs</a:t>
            </a:r>
            <a:r>
              <a:rPr lang="en-US" dirty="0" smtClean="0"/>
              <a:t>[0] is third item on 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28330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Packages</a:t>
            </a:r>
            <a:br>
              <a:rPr lang="en-US" dirty="0" smtClean="0"/>
            </a:br>
            <a:r>
              <a:rPr lang="en-US" dirty="0" smtClean="0"/>
              <a:t>Organizing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classes in directory are in same package</a:t>
            </a:r>
          </a:p>
          <a:p>
            <a:r>
              <a:rPr lang="en-US" dirty="0" smtClean="0"/>
              <a:t>Name of directory is name of package</a:t>
            </a:r>
          </a:p>
          <a:p>
            <a:pPr lvl="1"/>
            <a:r>
              <a:rPr lang="en-US" dirty="0" smtClean="0"/>
              <a:t>The default package</a:t>
            </a:r>
          </a:p>
          <a:p>
            <a:pPr lvl="1"/>
            <a:r>
              <a:rPr lang="en-US" dirty="0" smtClean="0"/>
              <a:t>For all but default package each file in package has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package</a:t>
            </a:r>
            <a:r>
              <a:rPr lang="en-US" i="1" dirty="0" smtClean="0"/>
              <a:t> </a:t>
            </a:r>
            <a:r>
              <a:rPr lang="en-US" i="1" dirty="0" err="1" smtClean="0"/>
              <a:t>directoryName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as first line.</a:t>
            </a:r>
          </a:p>
          <a:p>
            <a:r>
              <a:rPr lang="en-US" dirty="0" smtClean="0"/>
              <a:t>Hierarchy of packages/classes</a:t>
            </a:r>
          </a:p>
          <a:p>
            <a:pPr lvl="1"/>
            <a:r>
              <a:rPr lang="en-US" dirty="0" err="1" smtClean="0"/>
              <a:t>coalCombustion.oneDModel.Constants</a:t>
            </a:r>
            <a:endParaRPr lang="en-US" dirty="0" smtClean="0"/>
          </a:p>
          <a:p>
            <a:r>
              <a:rPr lang="en-US" dirty="0" err="1" smtClean="0"/>
              <a:t>Classpath</a:t>
            </a:r>
            <a:r>
              <a:rPr lang="en-US" dirty="0" smtClean="0"/>
              <a:t> and packages</a:t>
            </a:r>
          </a:p>
          <a:p>
            <a:r>
              <a:rPr lang="en-US" dirty="0" smtClean="0"/>
              <a:t>Packages: User-defined, the java library, 3</a:t>
            </a:r>
            <a:r>
              <a:rPr lang="en-US" baseline="30000" dirty="0" smtClean="0"/>
              <a:t>rd</a:t>
            </a:r>
            <a:r>
              <a:rPr lang="en-US" dirty="0" smtClean="0"/>
              <a:t> party software</a:t>
            </a:r>
          </a:p>
          <a:p>
            <a:pPr lvl="1"/>
            <a:r>
              <a:rPr lang="en-US" dirty="0" smtClean="0"/>
              <a:t>Jars</a:t>
            </a:r>
          </a:p>
          <a:p>
            <a:r>
              <a:rPr lang="en-US" dirty="0" smtClean="0"/>
              <a:t>Import statement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x.y.z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x.y</a:t>
            </a:r>
            <a:r>
              <a:rPr lang="en-US" dirty="0" smtClean="0"/>
              <a:t>.*;</a:t>
            </a:r>
          </a:p>
          <a:p>
            <a:pPr lvl="1"/>
            <a:r>
              <a:rPr lang="en-US" dirty="0" smtClean="0"/>
              <a:t>Explicit reference to class in code – used to resolve conflict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5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Source Files – In some directory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Person.java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support //a directory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Age.java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YearInSchool.java</a:t>
            </a:r>
            <a:endParaRPr lang="en-US" dirty="0" smtClean="0"/>
          </a:p>
          <a:p>
            <a:r>
              <a:rPr lang="en-US" dirty="0" smtClean="0"/>
              <a:t>Class Files – In some other directory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Person.class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support //a directory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Age.class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YearInSchool.class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6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Documentation</a:t>
            </a:r>
            <a:endParaRPr lang="en-US" dirty="0" smtClean="0"/>
          </a:p>
          <a:p>
            <a:pPr lvl="1"/>
            <a:r>
              <a:rPr lang="en-US" dirty="0" smtClean="0"/>
              <a:t>Demo</a:t>
            </a:r>
          </a:p>
          <a:p>
            <a:pPr lvl="2"/>
            <a:r>
              <a:rPr lang="en-US" dirty="0" smtClean="0"/>
              <a:t>Packages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Index</a:t>
            </a:r>
          </a:p>
          <a:p>
            <a:pPr lvl="2"/>
            <a:r>
              <a:rPr lang="en-US" dirty="0" smtClean="0"/>
              <a:t>Class Definitions</a:t>
            </a:r>
          </a:p>
        </p:txBody>
      </p:sp>
    </p:spTree>
    <p:extLst>
      <p:ext uri="{BB962C8B-B14F-4D97-AF65-F5344CB8AC3E}">
        <p14:creationId xmlns:p14="http://schemas.microsoft.com/office/powerpoint/2010/main" val="35696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Common library packages</a:t>
            </a:r>
          </a:p>
          <a:p>
            <a:pPr lvl="1"/>
            <a:r>
              <a:rPr lang="en-US" dirty="0" smtClean="0"/>
              <a:t>java.io.*</a:t>
            </a:r>
          </a:p>
          <a:p>
            <a:pPr lvl="2"/>
            <a:r>
              <a:rPr lang="en-US" dirty="0" err="1" smtClean="0"/>
              <a:t>java.io.File</a:t>
            </a:r>
            <a:endParaRPr lang="en-US" dirty="0" smtClean="0"/>
          </a:p>
          <a:p>
            <a:pPr lvl="2"/>
            <a:r>
              <a:rPr lang="en-US" dirty="0" err="1" smtClean="0"/>
              <a:t>Java.io.FileNotFoundException</a:t>
            </a:r>
            <a:endParaRPr lang="en-US" dirty="0" smtClean="0"/>
          </a:p>
          <a:p>
            <a:pPr lvl="1"/>
            <a:r>
              <a:rPr lang="en-US" dirty="0"/>
              <a:t>j</a:t>
            </a:r>
            <a:r>
              <a:rPr lang="en-US" dirty="0" smtClean="0"/>
              <a:t>ava.util.*</a:t>
            </a:r>
          </a:p>
          <a:p>
            <a:pPr lvl="2"/>
            <a:r>
              <a:rPr lang="en-US" dirty="0" err="1" smtClean="0"/>
              <a:t>java.util.Set</a:t>
            </a:r>
            <a:r>
              <a:rPr lang="en-US" dirty="0" smtClean="0"/>
              <a:t>&lt;T&gt;</a:t>
            </a:r>
          </a:p>
          <a:p>
            <a:pPr lvl="3"/>
            <a:r>
              <a:rPr lang="en-US" dirty="0" err="1" smtClean="0"/>
              <a:t>java.util.HashSet</a:t>
            </a:r>
            <a:r>
              <a:rPr lang="en-US" dirty="0" smtClean="0"/>
              <a:t>&lt;T&gt;</a:t>
            </a:r>
          </a:p>
          <a:p>
            <a:pPr lvl="2"/>
            <a:r>
              <a:rPr lang="en-US" dirty="0" err="1" smtClean="0"/>
              <a:t>java.util.Scanner</a:t>
            </a:r>
            <a:endParaRPr lang="en-US" dirty="0"/>
          </a:p>
          <a:p>
            <a:pPr lvl="3"/>
            <a:r>
              <a:rPr lang="en-US" dirty="0" smtClean="0"/>
              <a:t>Construct using “System.in”</a:t>
            </a:r>
          </a:p>
          <a:p>
            <a:pPr lvl="2"/>
            <a:r>
              <a:rPr lang="en-US" dirty="0" err="1" smtClean="0"/>
              <a:t>java.util.Map</a:t>
            </a:r>
            <a:r>
              <a:rPr lang="en-US" dirty="0" smtClean="0"/>
              <a:t>&lt;K, V&gt;</a:t>
            </a:r>
          </a:p>
          <a:p>
            <a:pPr lvl="3"/>
            <a:r>
              <a:rPr lang="en-US" dirty="0" err="1" smtClean="0"/>
              <a:t>java.util.HashMap</a:t>
            </a:r>
            <a:r>
              <a:rPr lang="en-US" dirty="0" smtClean="0"/>
              <a:t>&lt;K,V&gt;</a:t>
            </a:r>
          </a:p>
          <a:p>
            <a:pPr lvl="3"/>
            <a:r>
              <a:rPr lang="en-US" dirty="0" smtClean="0"/>
              <a:t>Entry&lt;K,V&gt;</a:t>
            </a:r>
          </a:p>
          <a:p>
            <a:pPr lvl="2"/>
            <a:r>
              <a:rPr lang="en-US" dirty="0" err="1" smtClean="0"/>
              <a:t>java.util.List</a:t>
            </a:r>
            <a:r>
              <a:rPr lang="en-US" dirty="0" smtClean="0"/>
              <a:t>&lt;T&gt;</a:t>
            </a:r>
          </a:p>
          <a:p>
            <a:pPr lvl="3"/>
            <a:r>
              <a:rPr lang="en-US" dirty="0" err="1" smtClean="0"/>
              <a:t>java.util.ArrayList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err="1" smtClean="0"/>
              <a:t>java.lang.Math</a:t>
            </a:r>
            <a:endParaRPr lang="en-US" dirty="0" smtClean="0"/>
          </a:p>
          <a:p>
            <a:pPr lvl="2"/>
            <a:r>
              <a:rPr lang="en-US" dirty="0" err="1" smtClean="0"/>
              <a:t>java.lang.Math.min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15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Imported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java.lang.*</a:t>
            </a:r>
          </a:p>
          <a:p>
            <a:pPr lvl="1"/>
            <a:r>
              <a:rPr lang="en-US" dirty="0" smtClean="0"/>
              <a:t>Atomic Types: Boolean, Byte, Character, Double, Float, Integer, Long, Short</a:t>
            </a:r>
          </a:p>
          <a:p>
            <a:pPr lvl="2"/>
            <a:r>
              <a:rPr lang="en-US" dirty="0" err="1" smtClean="0"/>
              <a:t>autoboxing</a:t>
            </a:r>
            <a:r>
              <a:rPr lang="en-US" dirty="0"/>
              <a:t>	</a:t>
            </a:r>
            <a:r>
              <a:rPr lang="en-US" dirty="0" smtClean="0"/>
              <a:t>	 </a:t>
            </a:r>
          </a:p>
          <a:p>
            <a:pPr lvl="1"/>
            <a:r>
              <a:rPr lang="en-US" dirty="0" err="1" smtClean="0"/>
              <a:t>Java.lang.System</a:t>
            </a:r>
            <a:endParaRPr lang="en-US" dirty="0" smtClean="0"/>
          </a:p>
          <a:p>
            <a:pPr lvl="2"/>
            <a:r>
              <a:rPr lang="en-US" dirty="0" err="1" smtClean="0"/>
              <a:t>InputStreams</a:t>
            </a:r>
            <a:r>
              <a:rPr lang="en-US" dirty="0" smtClean="0"/>
              <a:t>: System.in</a:t>
            </a:r>
          </a:p>
          <a:p>
            <a:pPr lvl="2"/>
            <a:r>
              <a:rPr lang="en-US" dirty="0" err="1" smtClean="0"/>
              <a:t>PrintStreams</a:t>
            </a:r>
            <a:r>
              <a:rPr lang="en-US" dirty="0" smtClean="0"/>
              <a:t>: </a:t>
            </a:r>
            <a:r>
              <a:rPr lang="en-US" dirty="0" err="1" smtClean="0"/>
              <a:t>System.out</a:t>
            </a:r>
            <a:r>
              <a:rPr lang="en-US" dirty="0" smtClean="0"/>
              <a:t>, </a:t>
            </a:r>
            <a:r>
              <a:rPr lang="en-US" dirty="0" err="1" smtClean="0"/>
              <a:t>System.err</a:t>
            </a:r>
            <a:endParaRPr lang="en-US" dirty="0" smtClean="0"/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Object</a:t>
            </a:r>
          </a:p>
          <a:p>
            <a:pPr lvl="2"/>
            <a:r>
              <a:rPr lang="en-US" dirty="0" smtClean="0"/>
              <a:t>equals(Object 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hashCode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String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Literals</a:t>
            </a:r>
          </a:p>
          <a:p>
            <a:pPr lvl="1"/>
            <a:r>
              <a:rPr lang="en-US" dirty="0" smtClean="0"/>
              <a:t>Special characters</a:t>
            </a:r>
          </a:p>
          <a:p>
            <a:r>
              <a:rPr lang="en-US" dirty="0" smtClean="0"/>
              <a:t>Immutable</a:t>
            </a:r>
          </a:p>
          <a:p>
            <a:r>
              <a:rPr lang="en-US" dirty="0" smtClean="0"/>
              <a:t>Concatenation – “+” operator</a:t>
            </a:r>
          </a:p>
          <a:p>
            <a:r>
              <a:rPr lang="en-US" dirty="0" smtClean="0"/>
              <a:t>== </a:t>
            </a:r>
            <a:r>
              <a:rPr lang="en-US" dirty="0" err="1" smtClean="0"/>
              <a:t>vs</a:t>
            </a:r>
            <a:r>
              <a:rPr lang="en-US" dirty="0" smtClean="0"/>
              <a:t> equals</a:t>
            </a:r>
          </a:p>
          <a:p>
            <a:r>
              <a:rPr lang="en-US" dirty="0" smtClean="0"/>
              <a:t>Useful methods</a:t>
            </a:r>
          </a:p>
          <a:p>
            <a:pPr lvl="1"/>
            <a:r>
              <a:rPr lang="en-US" dirty="0" err="1" smtClean="0"/>
              <a:t>s.charAt</a:t>
            </a:r>
            <a:r>
              <a:rPr lang="en-US" dirty="0" smtClean="0"/>
              <a:t>()			-- s. </a:t>
            </a:r>
            <a:r>
              <a:rPr lang="en-US" dirty="0" err="1" smtClean="0"/>
              <a:t>startsWith</a:t>
            </a:r>
            <a:r>
              <a:rPr lang="en-US" dirty="0" smtClean="0"/>
              <a:t>(String)</a:t>
            </a:r>
          </a:p>
          <a:p>
            <a:pPr lvl="1"/>
            <a:r>
              <a:rPr lang="en-US" dirty="0" err="1" smtClean="0"/>
              <a:t>s.trim</a:t>
            </a:r>
            <a:r>
              <a:rPr lang="en-US" dirty="0" smtClean="0"/>
              <a:t>()			-- </a:t>
            </a:r>
            <a:r>
              <a:rPr lang="en-US" dirty="0" err="1" smtClean="0"/>
              <a:t>s.indexOf</a:t>
            </a:r>
            <a:r>
              <a:rPr lang="en-US" dirty="0" smtClean="0"/>
              <a:t>(char)</a:t>
            </a:r>
          </a:p>
          <a:p>
            <a:pPr lvl="1"/>
            <a:r>
              <a:rPr lang="en-US" dirty="0" err="1" smtClean="0"/>
              <a:t>s.substring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		--</a:t>
            </a:r>
            <a:r>
              <a:rPr lang="en-US" dirty="0" err="1" smtClean="0"/>
              <a:t>s.substring</a:t>
            </a:r>
            <a:r>
              <a:rPr lang="en-US" dirty="0" smtClean="0"/>
              <a:t>(</a:t>
            </a:r>
            <a:r>
              <a:rPr lang="en-US" dirty="0" err="1" smtClean="0"/>
              <a:t>int,int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Integer.parseInt</a:t>
            </a:r>
            <a:r>
              <a:rPr lang="en-US" dirty="0" smtClean="0"/>
              <a:t>(String)	-- </a:t>
            </a:r>
            <a:r>
              <a:rPr lang="en-US" dirty="0" err="1" smtClean="0"/>
              <a:t>Integer.toString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Are not necessarily null terminated strings</a:t>
            </a:r>
          </a:p>
          <a:p>
            <a:r>
              <a:rPr lang="en-US" dirty="0" smtClean="0"/>
              <a:t>Cannot access them as arrays</a:t>
            </a:r>
          </a:p>
          <a:p>
            <a:r>
              <a:rPr lang="en-US" dirty="0" smtClean="0">
                <a:hlinkClick r:id="rId2"/>
              </a:rPr>
              <a:t>String Examples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More Examples of Strings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55"/>
            <a:ext cx="8229600" cy="1143000"/>
          </a:xfrm>
        </p:spPr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Defined for many built-in classes and methods</a:t>
            </a:r>
          </a:p>
          <a:p>
            <a:r>
              <a:rPr lang="en-US" dirty="0" smtClean="0"/>
              <a:t>Exception Types</a:t>
            </a:r>
          </a:p>
          <a:p>
            <a:pPr lvl="1"/>
            <a:r>
              <a:rPr lang="en-US" dirty="0" err="1" smtClean="0"/>
              <a:t>NumberFormatException</a:t>
            </a:r>
            <a:endParaRPr lang="en-US" dirty="0" smtClean="0"/>
          </a:p>
          <a:p>
            <a:pPr lvl="1"/>
            <a:r>
              <a:rPr lang="en-US" dirty="0" err="1" smtClean="0"/>
              <a:t>FileNotFoundException</a:t>
            </a:r>
            <a:endParaRPr lang="en-US" dirty="0" smtClean="0"/>
          </a:p>
          <a:p>
            <a:pPr lvl="1"/>
            <a:r>
              <a:rPr lang="en-US" dirty="0" smtClean="0"/>
              <a:t>Need to import them</a:t>
            </a:r>
          </a:p>
          <a:p>
            <a:r>
              <a:rPr lang="en-US" dirty="0" smtClean="0"/>
              <a:t>Can define custom Exception types</a:t>
            </a:r>
          </a:p>
          <a:p>
            <a:r>
              <a:rPr lang="en-US" dirty="0" smtClean="0"/>
              <a:t>try</a:t>
            </a:r>
          </a:p>
          <a:p>
            <a:r>
              <a:rPr lang="en-US" dirty="0" smtClean="0"/>
              <a:t>catch</a:t>
            </a:r>
          </a:p>
          <a:p>
            <a:pPr lvl="1"/>
            <a:r>
              <a:rPr lang="en-US" dirty="0" smtClean="0"/>
              <a:t>Multiple catches</a:t>
            </a:r>
          </a:p>
          <a:p>
            <a:pPr lvl="2"/>
            <a:r>
              <a:rPr lang="en-US" dirty="0" smtClean="0"/>
              <a:t>Which one chosen – first one where parameter type matches exception type</a:t>
            </a:r>
          </a:p>
          <a:p>
            <a:pPr lvl="3"/>
            <a:r>
              <a:rPr lang="en-US" dirty="0" smtClean="0"/>
              <a:t>Can cause problems if you are not careful</a:t>
            </a:r>
          </a:p>
          <a:p>
            <a:r>
              <a:rPr lang="en-US" dirty="0" err="1" smtClean="0"/>
              <a:t>propogation</a:t>
            </a:r>
            <a:r>
              <a:rPr lang="en-US" dirty="0" smtClean="0"/>
              <a:t> – like C++</a:t>
            </a:r>
          </a:p>
          <a:p>
            <a:r>
              <a:rPr lang="en-US" dirty="0" smtClean="0"/>
              <a:t>throws declaration in method</a:t>
            </a:r>
          </a:p>
          <a:p>
            <a:pPr lvl="1"/>
            <a:r>
              <a:rPr lang="en-US" dirty="0" smtClean="0"/>
              <a:t>Required only of exceptions derived from Exception</a:t>
            </a:r>
          </a:p>
          <a:p>
            <a:pPr lvl="1"/>
            <a:r>
              <a:rPr lang="en-US" dirty="0" smtClean="0"/>
              <a:t>Not required of </a:t>
            </a:r>
            <a:r>
              <a:rPr lang="en-US" dirty="0" err="1" smtClean="0"/>
              <a:t>throwable</a:t>
            </a:r>
            <a:r>
              <a:rPr lang="en-US" dirty="0" smtClean="0"/>
              <a:t> but no exception objects</a:t>
            </a:r>
          </a:p>
          <a:p>
            <a:r>
              <a:rPr lang="en-US" dirty="0" smtClean="0">
                <a:hlinkClick r:id="rId2"/>
              </a:rPr>
              <a:t>Exception Examples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28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influenced by the decorator pattern</a:t>
            </a:r>
          </a:p>
          <a:p>
            <a:r>
              <a:rPr lang="en-US" dirty="0" smtClean="0"/>
              <a:t>The File class</a:t>
            </a:r>
          </a:p>
          <a:p>
            <a:pPr lvl="1"/>
            <a:r>
              <a:rPr lang="en-US" dirty="0" smtClean="0"/>
              <a:t>Takes care of directory path syntax differences between different operating systems</a:t>
            </a:r>
          </a:p>
          <a:p>
            <a:r>
              <a:rPr lang="en-US" dirty="0" smtClean="0">
                <a:hlinkClick r:id="rId3"/>
              </a:rPr>
              <a:t>I/O Example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Input File for 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dirty="0" smtClean="0"/>
              <a:t>I/O --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Design influenced by the decorator pattern</a:t>
            </a:r>
          </a:p>
          <a:p>
            <a:r>
              <a:rPr lang="en-US" dirty="0" smtClean="0"/>
              <a:t>The File class</a:t>
            </a:r>
          </a:p>
          <a:p>
            <a:pPr lvl="1"/>
            <a:r>
              <a:rPr lang="en-US" dirty="0" smtClean="0"/>
              <a:t>Takes care of directory path syntax differences between different operating systems</a:t>
            </a:r>
          </a:p>
          <a:p>
            <a:pPr lvl="1"/>
            <a:r>
              <a:rPr lang="en-US" dirty="0" err="1" smtClean="0"/>
              <a:t>FileNotFoundException</a:t>
            </a: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err="1" smtClean="0"/>
              <a:t>FileWriter</a:t>
            </a:r>
            <a:r>
              <a:rPr lang="en-US" dirty="0" smtClean="0"/>
              <a:t> – streams of characters</a:t>
            </a:r>
          </a:p>
          <a:p>
            <a:pPr lvl="2"/>
            <a:r>
              <a:rPr lang="en-US" dirty="0" smtClean="0"/>
              <a:t>Common constructors – from File or file name</a:t>
            </a:r>
          </a:p>
          <a:p>
            <a:pPr lvl="1"/>
            <a:r>
              <a:rPr lang="en-US" dirty="0" err="1" smtClean="0"/>
              <a:t>BufferedWriter</a:t>
            </a:r>
            <a:r>
              <a:rPr lang="en-US" dirty="0" smtClean="0"/>
              <a:t> – buffers file</a:t>
            </a:r>
          </a:p>
          <a:p>
            <a:pPr lvl="2"/>
            <a:r>
              <a:rPr lang="en-US" dirty="0" smtClean="0"/>
              <a:t>(need not be </a:t>
            </a:r>
            <a:r>
              <a:rPr lang="en-US" dirty="0" err="1" smtClean="0"/>
              <a:t>FileWriter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PrintWriter</a:t>
            </a:r>
            <a:endParaRPr lang="en-US" dirty="0" smtClean="0"/>
          </a:p>
          <a:p>
            <a:pPr lvl="2"/>
            <a:r>
              <a:rPr lang="en-US" dirty="0" smtClean="0"/>
              <a:t>Print and write simple types</a:t>
            </a:r>
          </a:p>
          <a:p>
            <a:pPr lvl="2"/>
            <a:r>
              <a:rPr lang="en-US" dirty="0" err="1" smtClean="0"/>
              <a:t>System.out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System.err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rint vs. </a:t>
            </a:r>
            <a:r>
              <a:rPr lang="en-US" dirty="0" err="1" smtClean="0"/>
              <a:t>println</a:t>
            </a:r>
            <a:endParaRPr lang="en-US" dirty="0" smtClean="0"/>
          </a:p>
          <a:p>
            <a:pPr lvl="2"/>
            <a:r>
              <a:rPr lang="en-US" dirty="0" err="1" smtClean="0"/>
              <a:t>System.out.println</a:t>
            </a:r>
            <a:r>
              <a:rPr lang="en-US" dirty="0" smtClean="0"/>
              <a:t>(“The current value of I = “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Automatic use of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.close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Programming Test</a:t>
            </a:r>
          </a:p>
          <a:p>
            <a:r>
              <a:rPr lang="en-US" dirty="0" smtClean="0"/>
              <a:t>Tests: Final</a:t>
            </a:r>
          </a:p>
          <a:p>
            <a:r>
              <a:rPr lang="en-US" dirty="0" smtClean="0">
                <a:hlinkClick r:id="rId2"/>
              </a:rPr>
              <a:t>Downloading Java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Downloading Android Studio</a:t>
            </a:r>
            <a:r>
              <a:rPr lang="en-US" dirty="0" smtClean="0">
                <a:hlinkClick r:id="rId4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--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FileInputStream</a:t>
            </a:r>
            <a:r>
              <a:rPr lang="en-US" dirty="0" smtClean="0"/>
              <a:t> – reads bytes from File</a:t>
            </a:r>
          </a:p>
          <a:p>
            <a:pPr lvl="1"/>
            <a:r>
              <a:rPr lang="en-US" dirty="0" smtClean="0"/>
              <a:t>Constructor – commonly from File or file name</a:t>
            </a:r>
          </a:p>
          <a:p>
            <a:pPr lvl="1"/>
            <a:r>
              <a:rPr lang="en-US" dirty="0" err="1" smtClean="0"/>
              <a:t>FileNotFoundException</a:t>
            </a:r>
            <a:endParaRPr lang="en-US" dirty="0" smtClean="0"/>
          </a:p>
          <a:p>
            <a:r>
              <a:rPr lang="en-US" dirty="0" err="1" smtClean="0"/>
              <a:t>BufferedInputStream</a:t>
            </a:r>
            <a:r>
              <a:rPr lang="en-US" dirty="0" smtClean="0"/>
              <a:t> – buffers it up</a:t>
            </a:r>
          </a:p>
          <a:p>
            <a:r>
              <a:rPr lang="en-US" dirty="0" smtClean="0"/>
              <a:t>Scanner – parses primitive types and strings using regular expressions</a:t>
            </a:r>
          </a:p>
          <a:p>
            <a:pPr lvl="1"/>
            <a:r>
              <a:rPr lang="en-US" dirty="0" err="1" smtClean="0"/>
              <a:t>input.hasNextInt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input.nextInt</a:t>
            </a:r>
            <a:r>
              <a:rPr lang="en-US" dirty="0" smtClean="0"/>
              <a:t>()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err="1" smtClean="0"/>
              <a:t>input.hasNextLine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input.nextLine</a:t>
            </a:r>
            <a:r>
              <a:rPr lang="en-US" dirty="0" smtClean="0"/>
              <a:t>() throws </a:t>
            </a:r>
            <a:r>
              <a:rPr lang="en-US" dirty="0" err="1" smtClean="0"/>
              <a:t>IOException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Usually applied to </a:t>
            </a:r>
            <a:r>
              <a:rPr lang="en-US" dirty="0" err="1" smtClean="0"/>
              <a:t>int</a:t>
            </a:r>
            <a:r>
              <a:rPr lang="en-US" dirty="0" smtClean="0"/>
              <a:t>, long, short, char, byte</a:t>
            </a:r>
          </a:p>
          <a:p>
            <a:r>
              <a:rPr lang="en-US" dirty="0" smtClean="0"/>
              <a:t>No unsigned types make it difficult</a:t>
            </a:r>
          </a:p>
          <a:p>
            <a:r>
              <a:rPr lang="en-US" dirty="0" smtClean="0"/>
              <a:t>Operators</a:t>
            </a:r>
          </a:p>
          <a:p>
            <a:pPr marL="457200" lvl="1" indent="0">
              <a:buNone/>
            </a:pPr>
            <a:r>
              <a:rPr lang="en-US" dirty="0" smtClean="0"/>
              <a:t>&gt;&gt;</a:t>
            </a:r>
          </a:p>
          <a:p>
            <a:pPr marL="457200" lvl="1" indent="0">
              <a:buNone/>
            </a:pPr>
            <a:r>
              <a:rPr lang="en-US" dirty="0" smtClean="0"/>
              <a:t>&gt;&gt;&gt;</a:t>
            </a:r>
          </a:p>
          <a:p>
            <a:pPr marL="457200" lvl="1" indent="0">
              <a:buNone/>
            </a:pPr>
            <a:r>
              <a:rPr lang="en-US" dirty="0" smtClean="0"/>
              <a:t>&lt;&lt;</a:t>
            </a:r>
          </a:p>
          <a:p>
            <a:pPr marL="457200" lvl="1" indent="0">
              <a:buNone/>
            </a:pPr>
            <a:r>
              <a:rPr lang="en-US" dirty="0" smtClean="0"/>
              <a:t>&amp;</a:t>
            </a:r>
          </a:p>
          <a:p>
            <a:pPr marL="457200" lvl="1" indent="0">
              <a:buNone/>
            </a:pPr>
            <a:r>
              <a:rPr lang="en-US" dirty="0" smtClean="0"/>
              <a:t>|</a:t>
            </a:r>
          </a:p>
          <a:p>
            <a:pPr marL="457200" lvl="1" indent="0">
              <a:buNone/>
            </a:pPr>
            <a:r>
              <a:rPr lang="en-US" dirty="0" smtClean="0"/>
              <a:t>~</a:t>
            </a:r>
          </a:p>
          <a:p>
            <a:r>
              <a:rPr lang="en-US" dirty="0" smtClean="0"/>
              <a:t>Use of Hex representation for literals</a:t>
            </a:r>
          </a:p>
          <a:p>
            <a:r>
              <a:rPr lang="en-US" dirty="0" smtClean="0">
                <a:hlinkClick r:id="rId3"/>
              </a:rPr>
              <a:t>Bit manipulation example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class – No separate .h and .</a:t>
            </a:r>
            <a:r>
              <a:rPr lang="en-US" dirty="0" err="1" smtClean="0"/>
              <a:t>cpp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public class</a:t>
            </a:r>
          </a:p>
          <a:p>
            <a:pPr lvl="1"/>
            <a:r>
              <a:rPr lang="en-US" dirty="0" smtClean="0"/>
              <a:t>file name = class name</a:t>
            </a:r>
          </a:p>
          <a:p>
            <a:pPr lvl="2"/>
            <a:r>
              <a:rPr lang="en-US" dirty="0" smtClean="0"/>
              <a:t>If the name of the class is “Stuff”, the files name is Stuff.java</a:t>
            </a:r>
          </a:p>
          <a:p>
            <a:pPr lvl="1"/>
            <a:r>
              <a:rPr lang="en-US" dirty="0" smtClean="0"/>
              <a:t>Fields (or attributes) and methods</a:t>
            </a:r>
          </a:p>
          <a:p>
            <a:pPr lvl="2"/>
            <a:r>
              <a:rPr lang="en-US" dirty="0" smtClean="0"/>
              <a:t>Similar to C++, But</a:t>
            </a:r>
          </a:p>
          <a:p>
            <a:pPr lvl="3"/>
            <a:r>
              <a:rPr lang="en-US" dirty="0" smtClean="0"/>
              <a:t>Visibility designator on each</a:t>
            </a:r>
          </a:p>
          <a:p>
            <a:pPr lvl="2"/>
            <a:r>
              <a:rPr lang="en-US" dirty="0" smtClean="0"/>
              <a:t>Static semantics review (similar to C++)</a:t>
            </a:r>
          </a:p>
          <a:p>
            <a:pPr lvl="1"/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{…}</a:t>
            </a:r>
          </a:p>
          <a:p>
            <a:pPr lvl="2"/>
            <a:r>
              <a:rPr lang="en-US" dirty="0" smtClean="0"/>
              <a:t>Similar to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r>
              <a:rPr lang="en-US" dirty="0" smtClean="0"/>
              <a:t>Simple I/O – </a:t>
            </a:r>
            <a:r>
              <a:rPr lang="en-US" dirty="0" err="1" smtClean="0"/>
              <a:t>System.out.println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Hello World example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System.out</a:t>
            </a:r>
            <a:r>
              <a:rPr lang="en-US" dirty="0" smtClean="0">
                <a:hlinkClick r:id="rId4"/>
              </a:rPr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Line</a:t>
            </a:r>
          </a:p>
          <a:p>
            <a:pPr lvl="1"/>
            <a:r>
              <a:rPr lang="en-US" dirty="0" smtClean="0"/>
              <a:t>Compilation to byte code</a:t>
            </a:r>
          </a:p>
          <a:p>
            <a:pPr lvl="1"/>
            <a:r>
              <a:rPr lang="en-US" dirty="0" smtClean="0"/>
              <a:t>Running</a:t>
            </a:r>
          </a:p>
          <a:p>
            <a:pPr lvl="2"/>
            <a:r>
              <a:rPr lang="en-US" dirty="0" smtClean="0"/>
              <a:t>Command line </a:t>
            </a:r>
            <a:r>
              <a:rPr lang="en-US" dirty="0" err="1" smtClean="0"/>
              <a:t>arg</a:t>
            </a:r>
            <a:r>
              <a:rPr lang="en-US" dirty="0" smtClean="0"/>
              <a:t>, e.g. –</a:t>
            </a:r>
            <a:r>
              <a:rPr lang="en-US" dirty="0" err="1" smtClean="0"/>
              <a:t>cp</a:t>
            </a:r>
            <a:r>
              <a:rPr lang="en-US" dirty="0" smtClean="0"/>
              <a:t>, -</a:t>
            </a:r>
            <a:r>
              <a:rPr lang="en-US" dirty="0" err="1" smtClean="0"/>
              <a:t>ea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DEMO – print all </a:t>
            </a:r>
            <a:r>
              <a:rPr lang="en-US" b="1" dirty="0" err="1" smtClean="0">
                <a:solidFill>
                  <a:srgbClr val="00B0F0"/>
                </a:solidFill>
              </a:rPr>
              <a:t>args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Android Studio</a:t>
            </a:r>
          </a:p>
          <a:p>
            <a:pPr lvl="1"/>
            <a:r>
              <a:rPr lang="en-US" dirty="0" smtClean="0"/>
              <a:t>Compilation to byte code</a:t>
            </a:r>
          </a:p>
          <a:p>
            <a:pPr lvl="1"/>
            <a:r>
              <a:rPr lang="en-US" dirty="0" smtClean="0"/>
              <a:t>Running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Java – C++</a:t>
            </a:r>
            <a:br>
              <a:rPr lang="en-US" sz="3600" dirty="0" smtClean="0"/>
            </a:br>
            <a:r>
              <a:rPr lang="en-US" sz="3600" dirty="0" smtClean="0"/>
              <a:t>Similarities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553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3"/>
              </a:rPr>
              <a:t>Control structure syntax</a:t>
            </a:r>
            <a:r>
              <a:rPr lang="en-US" dirty="0" smtClean="0"/>
              <a:t>: if, switch, for, while,   do-while</a:t>
            </a:r>
          </a:p>
          <a:p>
            <a:r>
              <a:rPr lang="en-US" dirty="0" smtClean="0">
                <a:hlinkClick r:id="rId4"/>
              </a:rPr>
              <a:t>Primitive data types </a:t>
            </a:r>
            <a:r>
              <a:rPr lang="en-US" dirty="0" smtClean="0"/>
              <a:t>(some with slightly different names): </a:t>
            </a:r>
          </a:p>
          <a:p>
            <a:pPr marL="457200" lvl="1" indent="0">
              <a:buNone/>
            </a:pPr>
            <a:r>
              <a:rPr lang="en-US" dirty="0" smtClean="0"/>
              <a:t>char, short, </a:t>
            </a:r>
            <a:r>
              <a:rPr lang="en-US" dirty="0" err="1" smtClean="0"/>
              <a:t>int</a:t>
            </a:r>
            <a:r>
              <a:rPr lang="en-US" dirty="0" smtClean="0"/>
              <a:t>, long, </a:t>
            </a:r>
            <a:r>
              <a:rPr lang="en-US" b="1" u="sng" dirty="0" err="1" smtClean="0"/>
              <a:t>boolean</a:t>
            </a:r>
            <a:r>
              <a:rPr lang="en-US" dirty="0" smtClean="0"/>
              <a:t>, float, double</a:t>
            </a:r>
          </a:p>
          <a:p>
            <a:pPr lvl="1"/>
            <a:r>
              <a:rPr lang="en-US" dirty="0" smtClean="0"/>
              <a:t>Standard and consistent lengths</a:t>
            </a:r>
          </a:p>
          <a:p>
            <a:pPr lvl="1"/>
            <a:r>
              <a:rPr lang="en-US" dirty="0" smtClean="0"/>
              <a:t>Can’t treat </a:t>
            </a:r>
            <a:r>
              <a:rPr lang="en-US" dirty="0" err="1" smtClean="0"/>
              <a:t>boolean</a:t>
            </a:r>
            <a:r>
              <a:rPr lang="en-US" dirty="0" smtClean="0"/>
              <a:t> as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can treat chars as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 smtClean="0"/>
              <a:t>No unsigned type</a:t>
            </a:r>
          </a:p>
          <a:p>
            <a:r>
              <a:rPr lang="en-US" dirty="0" smtClean="0"/>
              <a:t>Unary increment and decrement operators</a:t>
            </a:r>
          </a:p>
          <a:p>
            <a:r>
              <a:rPr lang="en-US" dirty="0" smtClean="0"/>
              <a:t>+= and similar assignment operators</a:t>
            </a:r>
          </a:p>
          <a:p>
            <a:r>
              <a:rPr lang="en-US" dirty="0" smtClean="0"/>
              <a:t>Short circuit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>
                <a:hlinkClick r:id="rId5"/>
              </a:rPr>
              <a:t>Arrays</a:t>
            </a:r>
            <a:r>
              <a:rPr lang="en-US" dirty="0" smtClean="0"/>
              <a:t> – difference in declaration and instantiation</a:t>
            </a:r>
          </a:p>
          <a:p>
            <a:pPr lvl="1"/>
            <a:r>
              <a:rPr lang="en-US" dirty="0" smtClean="0"/>
              <a:t>Out of bounds error in Java</a:t>
            </a:r>
          </a:p>
          <a:p>
            <a:pPr lvl="1"/>
            <a:r>
              <a:rPr lang="en-US" dirty="0" smtClean="0"/>
              <a:t>Length operator – </a:t>
            </a:r>
            <a:r>
              <a:rPr lang="en-US" dirty="0" err="1" smtClean="0"/>
              <a:t>names.length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DEMO</a:t>
            </a:r>
          </a:p>
          <a:p>
            <a:r>
              <a:rPr lang="en-US" dirty="0" smtClean="0"/>
              <a:t>Basic </a:t>
            </a:r>
            <a:r>
              <a:rPr lang="en-US" dirty="0"/>
              <a:t>v</a:t>
            </a:r>
            <a:r>
              <a:rPr lang="en-US" dirty="0" smtClean="0"/>
              <a:t>ariable declarations in classes</a:t>
            </a:r>
          </a:p>
          <a:p>
            <a:pPr lvl="1"/>
            <a:r>
              <a:rPr lang="en-US" dirty="0" smtClean="0"/>
              <a:t>All non-built in types are pointers to objects</a:t>
            </a:r>
          </a:p>
          <a:p>
            <a:pPr lvl="1"/>
            <a:r>
              <a:rPr lang="en-US" dirty="0" smtClean="0"/>
              <a:t>Must be initialized with “new” operation</a:t>
            </a:r>
          </a:p>
          <a:p>
            <a:r>
              <a:rPr lang="en-US" dirty="0" smtClean="0"/>
              <a:t>Basic method definitions in classes</a:t>
            </a:r>
          </a:p>
          <a:p>
            <a:r>
              <a:rPr lang="en-US" dirty="0" smtClean="0"/>
              <a:t>Class examples</a:t>
            </a:r>
          </a:p>
          <a:p>
            <a:pPr lvl="1"/>
            <a:r>
              <a:rPr lang="en-US" dirty="0" smtClean="0"/>
              <a:t>Dr. Rodham’s  example</a:t>
            </a:r>
          </a:p>
          <a:p>
            <a:pPr lvl="2"/>
            <a:r>
              <a:rPr lang="en-US" dirty="0" smtClean="0">
                <a:hlinkClick r:id="rId6"/>
              </a:rPr>
              <a:t>Test.java</a:t>
            </a:r>
            <a:endParaRPr lang="en-US" dirty="0" smtClean="0"/>
          </a:p>
          <a:p>
            <a:pPr lvl="2"/>
            <a:r>
              <a:rPr lang="en-US" dirty="0" smtClean="0">
                <a:hlinkClick r:id="rId7"/>
              </a:rPr>
              <a:t>Point.java</a:t>
            </a:r>
            <a:endParaRPr lang="en-US" dirty="0" smtClean="0"/>
          </a:p>
          <a:p>
            <a:pPr lvl="2"/>
            <a:r>
              <a:rPr lang="en-US" dirty="0" smtClean="0">
                <a:hlinkClick r:id="rId8"/>
              </a:rPr>
              <a:t>Rectangle.java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Person Example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9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– C++</a:t>
            </a:r>
            <a:br>
              <a:rPr lang="en-US" dirty="0" smtClean="0"/>
            </a:b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 is interpreted – byte code</a:t>
            </a:r>
          </a:p>
          <a:p>
            <a:pPr lvl="1"/>
            <a:r>
              <a:rPr lang="en-US" dirty="0" smtClean="0"/>
              <a:t>JRE</a:t>
            </a:r>
          </a:p>
          <a:p>
            <a:pPr lvl="1"/>
            <a:r>
              <a:rPr lang="en-US" dirty="0" smtClean="0"/>
              <a:t>Dynamic, run time linking</a:t>
            </a:r>
          </a:p>
          <a:p>
            <a:pPr lvl="2"/>
            <a:r>
              <a:rPr lang="en-US" dirty="0" smtClean="0"/>
              <a:t>.class files</a:t>
            </a:r>
          </a:p>
          <a:p>
            <a:pPr lvl="2"/>
            <a:r>
              <a:rPr lang="en-US" dirty="0" smtClean="0"/>
              <a:t>Notion of class path</a:t>
            </a:r>
          </a:p>
          <a:p>
            <a:pPr lvl="3"/>
            <a:r>
              <a:rPr lang="en-US" dirty="0" smtClean="0"/>
              <a:t>From “Root”</a:t>
            </a:r>
          </a:p>
          <a:p>
            <a:pPr lvl="3"/>
            <a:r>
              <a:rPr lang="en-US" dirty="0" smtClean="0"/>
              <a:t>User designated -- -</a:t>
            </a:r>
            <a:r>
              <a:rPr lang="en-US" dirty="0" err="1" smtClean="0"/>
              <a:t>classpath</a:t>
            </a:r>
            <a:r>
              <a:rPr lang="en-US" dirty="0" smtClean="0"/>
              <a:t> or –</a:t>
            </a:r>
            <a:r>
              <a:rPr lang="en-US" dirty="0" err="1" smtClean="0"/>
              <a:t>cp</a:t>
            </a:r>
            <a:endParaRPr lang="en-US" dirty="0" smtClean="0"/>
          </a:p>
          <a:p>
            <a:pPr lvl="1"/>
            <a:r>
              <a:rPr lang="en-US" dirty="0" smtClean="0"/>
              <a:t>Though the .class files can be in the same directory as the .java files, they are often placed elsewhere</a:t>
            </a:r>
          </a:p>
          <a:p>
            <a:pPr lvl="2"/>
            <a:r>
              <a:rPr lang="en-US" dirty="0" smtClean="0"/>
              <a:t>Follow the same directory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Variables and</a:t>
            </a:r>
            <a:br>
              <a:rPr lang="en-US" dirty="0" smtClean="0"/>
            </a:br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a “new” operator</a:t>
            </a:r>
          </a:p>
          <a:p>
            <a:pPr lvl="1"/>
            <a:r>
              <a:rPr lang="en-US" dirty="0" smtClean="0"/>
              <a:t>Classes have constructors</a:t>
            </a:r>
          </a:p>
          <a:p>
            <a:pPr lvl="1"/>
            <a:r>
              <a:rPr lang="en-US" dirty="0" smtClean="0"/>
              <a:t>“Null” value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Person.java</a:t>
            </a:r>
            <a:endParaRPr lang="en-US" dirty="0" smtClean="0"/>
          </a:p>
          <a:p>
            <a:r>
              <a:rPr lang="en-US" dirty="0" smtClean="0"/>
              <a:t>There is no delete operator nor destructors</a:t>
            </a:r>
          </a:p>
          <a:p>
            <a:pPr lvl="1"/>
            <a:r>
              <a:rPr lang="en-US" dirty="0" smtClean="0"/>
              <a:t>Taken care of by garbage collector running in background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Signatures are similar but not the same</a:t>
            </a:r>
          </a:p>
          <a:p>
            <a:pPr lvl="1"/>
            <a:r>
              <a:rPr lang="en-US" dirty="0" smtClean="0"/>
              <a:t>public, private, protected, package scope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inal methods</a:t>
            </a:r>
          </a:p>
          <a:p>
            <a:r>
              <a:rPr lang="en-US" dirty="0" smtClean="0"/>
              <a:t>Overloading</a:t>
            </a:r>
          </a:p>
          <a:p>
            <a:pPr lvl="1"/>
            <a:r>
              <a:rPr lang="en-US" dirty="0" smtClean="0"/>
              <a:t>All overloaded methods are virtual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Person</a:t>
            </a:r>
            <a:r>
              <a:rPr lang="en-US" dirty="0" smtClean="0"/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1461</Words>
  <Application>Microsoft Office PowerPoint</Application>
  <PresentationFormat>On-screen Show (4:3)</PresentationFormat>
  <Paragraphs>353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 240 Week 1</vt:lpstr>
      <vt:lpstr>Intro</vt:lpstr>
      <vt:lpstr>Intro</vt:lpstr>
      <vt:lpstr>Getting Started in Java</vt:lpstr>
      <vt:lpstr>Simple Execution</vt:lpstr>
      <vt:lpstr>Java – C++ Similarities</vt:lpstr>
      <vt:lpstr>Java – C++ Differences</vt:lpstr>
      <vt:lpstr>Dynamic Variables and Garbage Collection</vt:lpstr>
      <vt:lpstr>Method Declaration</vt:lpstr>
      <vt:lpstr>Project 1 Overview</vt:lpstr>
      <vt:lpstr>Image Concepts</vt:lpstr>
      <vt:lpstr>Transforms</vt:lpstr>
      <vt:lpstr>Transforms</vt:lpstr>
      <vt:lpstr>Transforms</vt:lpstr>
      <vt:lpstr>Decomposing Programs</vt:lpstr>
      <vt:lpstr>Command Line Parameters</vt:lpstr>
      <vt:lpstr>A Simple Class</vt:lpstr>
      <vt:lpstr>Field Concepts</vt:lpstr>
      <vt:lpstr>Method Declarations</vt:lpstr>
      <vt:lpstr>The main routine</vt:lpstr>
      <vt:lpstr>Packages Organizing Classes</vt:lpstr>
      <vt:lpstr>Packages Example</vt:lpstr>
      <vt:lpstr>The Java Library</vt:lpstr>
      <vt:lpstr>The Java Library</vt:lpstr>
      <vt:lpstr>Automatically Imported Classes</vt:lpstr>
      <vt:lpstr>Strings</vt:lpstr>
      <vt:lpstr>Exceptions</vt:lpstr>
      <vt:lpstr>I/O</vt:lpstr>
      <vt:lpstr>I/O -- Output</vt:lpstr>
      <vt:lpstr>I/O -- Input</vt:lpstr>
      <vt:lpstr>Bit Manipulation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First Week</dc:title>
  <dc:creator>Scott</dc:creator>
  <cp:lastModifiedBy>Scott</cp:lastModifiedBy>
  <cp:revision>65</cp:revision>
  <dcterms:created xsi:type="dcterms:W3CDTF">2012-08-13T14:11:39Z</dcterms:created>
  <dcterms:modified xsi:type="dcterms:W3CDTF">2017-01-12T19:10:20Z</dcterms:modified>
</cp:coreProperties>
</file>