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297" r:id="rId3"/>
    <p:sldId id="258" r:id="rId4"/>
    <p:sldId id="272" r:id="rId5"/>
    <p:sldId id="305" r:id="rId6"/>
    <p:sldId id="296" r:id="rId7"/>
    <p:sldId id="260" r:id="rId8"/>
    <p:sldId id="261" r:id="rId9"/>
    <p:sldId id="262" r:id="rId10"/>
    <p:sldId id="265" r:id="rId11"/>
    <p:sldId id="264" r:id="rId12"/>
    <p:sldId id="266" r:id="rId13"/>
    <p:sldId id="271" r:id="rId14"/>
    <p:sldId id="267" r:id="rId15"/>
    <p:sldId id="268" r:id="rId16"/>
    <p:sldId id="269" r:id="rId17"/>
    <p:sldId id="270" r:id="rId18"/>
    <p:sldId id="295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282" r:id="rId36"/>
    <p:sldId id="283" r:id="rId37"/>
    <p:sldId id="284" r:id="rId38"/>
    <p:sldId id="285" r:id="rId39"/>
    <p:sldId id="286" r:id="rId40"/>
    <p:sldId id="28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249D7-C2E6-441D-8FD1-3C20CEF9FAE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A6BE0-CE44-4824-8966-2D4846EB8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8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4B096-5E5B-4E10-8E07-B17FEB47907F}" type="slidenum">
              <a:rPr lang="en-US" smtClean="0">
                <a:latin typeface="Tahoma" charset="0"/>
              </a:rPr>
              <a:pPr/>
              <a:t>7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27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A0461-56AC-4F75-9726-26A0CED5C467}" type="slidenum">
              <a:rPr lang="en-US" smtClean="0">
                <a:latin typeface="Tahoma" charset="0"/>
              </a:rPr>
              <a:pPr/>
              <a:t>17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14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We have already discussed design complexity,</a:t>
            </a:r>
            <a:r>
              <a:rPr lang="en-US" baseline="0" dirty="0"/>
              <a:t> it is worth noting that we are now introducing tools for working with implementation complexity….</a:t>
            </a:r>
            <a:endParaRPr dirty="0"/>
          </a:p>
        </p:txBody>
      </p:sp>
      <p:sp>
        <p:nvSpPr>
          <p:cNvPr id="138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C0C94F0-C655-4CF4-8E33-8DE21ED239C0}" type="slidenum">
              <a:rPr lang="en-US" sz="1200" strike="noStrike">
                <a:solidFill>
                  <a:srgbClr val="000000"/>
                </a:solidFill>
                <a:latin typeface="Tahom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4903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CF71B1E-F116-47ED-B903-628ADBBF645B}" type="slidenum">
              <a:rPr lang="en-US" sz="1200" strike="noStrike">
                <a:solidFill>
                  <a:srgbClr val="000000"/>
                </a:solidFill>
                <a:latin typeface="Tahom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2627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829BBB2-14D2-4EDA-BB16-E5E767ADE62C}" type="slidenum">
              <a:rPr lang="en-US" sz="1200" strike="noStrike">
                <a:solidFill>
                  <a:srgbClr val="000000"/>
                </a:solidFill>
                <a:latin typeface="Tahoma"/>
              </a:r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5266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4944725-51B6-4658-9B66-10A68253F3ED}" type="slidenum">
              <a:rPr lang="en-US" sz="1200" strike="noStrike">
                <a:solidFill>
                  <a:srgbClr val="000000"/>
                </a:solidFill>
                <a:latin typeface="Tahom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8616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8E5097E-F1E2-4E0F-A455-4F5338042DCF}" type="slidenum">
              <a:rPr lang="en-US" sz="1200" strike="noStrike">
                <a:solidFill>
                  <a:srgbClr val="000000"/>
                </a:solidFill>
                <a:latin typeface="Tahom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969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522A687-E46C-4097-9CFA-C0C94BEB2CD4}" type="slidenum">
              <a:rPr lang="en-US" sz="1200" strike="noStrike">
                <a:solidFill>
                  <a:srgbClr val="000000"/>
                </a:solidFill>
                <a:latin typeface="Tahoma"/>
              </a:r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934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92B54C7-F7FE-4833-AE21-12E558589E8A}" type="slidenum">
              <a:rPr lang="en-US" sz="1200" strike="noStrike">
                <a:solidFill>
                  <a:srgbClr val="000000"/>
                </a:solidFill>
                <a:latin typeface="Tahoma"/>
              </a:rPr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5201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6047643-F32E-4588-81A4-F9158A6F3017}" type="slidenum">
              <a:rPr lang="en-US" sz="1200" strike="noStrike">
                <a:solidFill>
                  <a:srgbClr val="000000"/>
                </a:solidFill>
                <a:latin typeface="Tahoma"/>
              </a:rPr>
              <a:t>34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65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2A292-2A73-49F9-881A-DE2938464456}" type="slidenum">
              <a:rPr lang="en-US" smtClean="0">
                <a:latin typeface="Tahoma" charset="0"/>
              </a:rPr>
              <a:pPr/>
              <a:t>8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5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EB007-84B9-48FA-9AA8-3F67A05CF761}" type="slidenum">
              <a:rPr lang="en-US" smtClean="0">
                <a:latin typeface="Tahoma" charset="0"/>
              </a:rPr>
              <a:pPr/>
              <a:t>9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76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EE672-1987-462E-8587-FD5A1A9B90A2}" type="slidenum">
              <a:rPr lang="en-US" smtClean="0">
                <a:latin typeface="Tahoma" charset="0"/>
              </a:rPr>
              <a:pPr/>
              <a:t>10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50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E5C27-1A63-46B8-9DC6-455D53A61AE8}" type="slidenum">
              <a:rPr lang="en-US" smtClean="0">
                <a:latin typeface="Tahoma" charset="0"/>
              </a:rPr>
              <a:pPr/>
              <a:t>11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15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EE672-1987-462E-8587-FD5A1A9B90A2}" type="slidenum">
              <a:rPr lang="en-US" smtClean="0">
                <a:latin typeface="Tahoma" charset="0"/>
              </a:rPr>
              <a:pPr/>
              <a:t>12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65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D15EC-1FD4-4D40-B382-C886B100381D}" type="slidenum">
              <a:rPr lang="en-US" smtClean="0">
                <a:latin typeface="Tahoma" charset="0"/>
              </a:rPr>
              <a:pPr/>
              <a:t>14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13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41DCC-7F23-4691-A4C8-9C406F65CC34}" type="slidenum">
              <a:rPr lang="en-US" smtClean="0">
                <a:latin typeface="Tahoma" charset="0"/>
              </a:rPr>
              <a:pPr/>
              <a:t>15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11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A0461-56AC-4F75-9726-26A0CED5C467}" type="slidenum">
              <a:rPr lang="en-US" smtClean="0">
                <a:latin typeface="Tahoma" charset="0"/>
              </a:rPr>
              <a:pPr/>
              <a:t>16</a:t>
            </a:fld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7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55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34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72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5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0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891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015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106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70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92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83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21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30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60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87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18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84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22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junit.sourceforge.net/javadoc/org/junit/Assert.html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junit.sourceforge.net/javadoc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test/AndroidTestCase.html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 8</a:t>
            </a:r>
          </a:p>
          <a:p>
            <a:r>
              <a:rPr lang="en-US" dirty="0"/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137933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661623" y="1596619"/>
            <a:ext cx="7772400" cy="5105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Assertions are little test cases sprinkled throughout your code that alert you when one of your assumptions is wrong. They </a:t>
            </a:r>
            <a:r>
              <a:rPr lang="en-US" sz="2000" dirty="0"/>
              <a:t>give us a way to make our assumptions explicit in the code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</a:rPr>
              <a:t>	assert temperature &gt; 32 &amp;&amp; temperature &lt; 212;</a:t>
            </a:r>
          </a:p>
          <a:p>
            <a:endParaRPr lang="en-US" sz="2000" dirty="0"/>
          </a:p>
          <a:p>
            <a:r>
              <a:rPr lang="en-US" sz="2000" dirty="0"/>
              <a:t>The parameter to assert is a </a:t>
            </a:r>
            <a:r>
              <a:rPr lang="en-US" sz="2000" i="1" dirty="0" err="1"/>
              <a:t>boolean</a:t>
            </a:r>
            <a:r>
              <a:rPr lang="en-US" sz="2000" i="1" dirty="0"/>
              <a:t> condition </a:t>
            </a:r>
            <a:r>
              <a:rPr lang="en-US" sz="2000" dirty="0"/>
              <a:t>that should be true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</a:rPr>
              <a:t>	assert condition;</a:t>
            </a:r>
          </a:p>
          <a:p>
            <a:endParaRPr lang="en-US" sz="2000" dirty="0">
              <a:latin typeface="Courier New" pitchFamily="49" charset="0"/>
            </a:endParaRPr>
          </a:p>
          <a:p>
            <a:r>
              <a:rPr lang="en-US" sz="2000" dirty="0"/>
              <a:t>If the condition is false, Java throws an </a:t>
            </a:r>
            <a:r>
              <a:rPr lang="en-US" sz="2000" dirty="0" err="1"/>
              <a:t>AssertionError</a:t>
            </a:r>
            <a:r>
              <a:rPr lang="en-US" sz="2000" dirty="0"/>
              <a:t>, which crashes the program</a:t>
            </a:r>
          </a:p>
          <a:p>
            <a:r>
              <a:rPr lang="en-US" sz="2000" dirty="0"/>
              <a:t>Stack trace tells you where the failed assertion is in the code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1" y="-2691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Assert your Assumptions…</a:t>
            </a:r>
          </a:p>
        </p:txBody>
      </p:sp>
    </p:spTree>
    <p:extLst>
      <p:ext uri="{BB962C8B-B14F-4D97-AF65-F5344CB8AC3E}">
        <p14:creationId xmlns:p14="http://schemas.microsoft.com/office/powerpoint/2010/main" val="262631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4970" y="0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Assertions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325913" y="1977612"/>
            <a:ext cx="598593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binarySearch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[] data,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</a:rPr>
              <a:t>   assert data != null;</a:t>
            </a:r>
          </a:p>
          <a:p>
            <a:r>
              <a:rPr lang="en-US" sz="1600" dirty="0">
                <a:latin typeface="Courier New" pitchFamily="49" charset="0"/>
              </a:rPr>
              <a:t>   assert </a:t>
            </a:r>
            <a:r>
              <a:rPr lang="en-US" sz="1600" dirty="0" err="1">
                <a:latin typeface="Courier New" pitchFamily="49" charset="0"/>
              </a:rPr>
              <a:t>isSorted</a:t>
            </a:r>
            <a:r>
              <a:rPr lang="en-US" sz="1600" dirty="0">
                <a:latin typeface="Courier New" pitchFamily="49" charset="0"/>
              </a:rPr>
              <a:t>(data);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r>
              <a:rPr lang="en-US" sz="1600" dirty="0">
                <a:latin typeface="Courier New" pitchFamily="49" charset="0"/>
              </a:rPr>
              <a:t>String[] </a:t>
            </a:r>
            <a:r>
              <a:rPr lang="en-US" sz="1600" dirty="0" err="1">
                <a:latin typeface="Courier New" pitchFamily="49" charset="0"/>
              </a:rPr>
              <a:t>someMethod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y,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z) 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assert z != 0;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y / z;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assert x &gt; 0 &amp;&amp; x &lt; 1024;</a:t>
            </a:r>
          </a:p>
          <a:p>
            <a:r>
              <a:rPr lang="en-US" sz="1600" dirty="0">
                <a:latin typeface="Courier New" pitchFamily="49" charset="0"/>
              </a:rPr>
              <a:t>   return new String[x];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666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608732" y="2285106"/>
            <a:ext cx="7772400" cy="16002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Alternate form of assert</a:t>
            </a:r>
          </a:p>
          <a:p>
            <a:pPr eaLnBrk="1" hangingPunct="1"/>
            <a:r>
              <a:rPr lang="en-US" sz="2000" dirty="0">
                <a:latin typeface="Courier New" pitchFamily="49" charset="0"/>
              </a:rPr>
              <a:t>assert condition : expression;</a:t>
            </a:r>
            <a:endParaRPr lang="en-US" sz="2000" dirty="0"/>
          </a:p>
          <a:p>
            <a:pPr eaLnBrk="1" hangingPunct="1"/>
            <a:r>
              <a:rPr lang="en-US" sz="2000" dirty="0"/>
              <a:t>If condition is false, expression is passed to the constructor of the thrown </a:t>
            </a:r>
            <a:r>
              <a:rPr lang="en-US" sz="2000" dirty="0" err="1"/>
              <a:t>AssertionError</a:t>
            </a:r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4858" y="0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Assertions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08732" y="3744559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String[] </a:t>
            </a:r>
            <a:r>
              <a:rPr lang="en-US" sz="1600" dirty="0" err="1">
                <a:latin typeface="Courier New" pitchFamily="49" charset="0"/>
              </a:rPr>
              <a:t>someMethod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y,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z)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assert z != 0 : ”invalid z value”;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y / z;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assert x &gt; 0 &amp;&amp; x &lt; 1024 : x;</a:t>
            </a:r>
          </a:p>
          <a:p>
            <a:r>
              <a:rPr lang="en-US" sz="1600" dirty="0">
                <a:latin typeface="Courier New" pitchFamily="49" charset="0"/>
              </a:rPr>
              <a:t>   return new String[x];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826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132" y="2634726"/>
            <a:ext cx="10018713" cy="3124201"/>
          </a:xfrm>
        </p:spPr>
        <p:txBody>
          <a:bodyPr>
            <a:noAutofit/>
          </a:bodyPr>
          <a:lstStyle/>
          <a:p>
            <a:r>
              <a:rPr lang="en-US" sz="2800" dirty="0"/>
              <a:t>Assertions are usually disabled in released software</a:t>
            </a:r>
          </a:p>
          <a:p>
            <a:pPr lvl="1"/>
            <a:r>
              <a:rPr lang="en-US" dirty="0"/>
              <a:t>(why do you think this would be?)</a:t>
            </a:r>
          </a:p>
          <a:p>
            <a:endParaRPr lang="en-US" sz="2800" dirty="0"/>
          </a:p>
          <a:p>
            <a:r>
              <a:rPr lang="en-US" sz="2800" dirty="0"/>
              <a:t>In Java, assertions are </a:t>
            </a:r>
            <a:r>
              <a:rPr lang="en-US" sz="2800" dirty="0">
                <a:solidFill>
                  <a:srgbClr val="FF0000"/>
                </a:solidFill>
              </a:rPr>
              <a:t>DISABLED</a:t>
            </a:r>
            <a:r>
              <a:rPr lang="en-US" sz="2800" dirty="0"/>
              <a:t> by default</a:t>
            </a:r>
          </a:p>
          <a:p>
            <a:r>
              <a:rPr lang="en-US" sz="2800" dirty="0"/>
              <a:t>Enable them with the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enableassertion</a:t>
            </a:r>
            <a:r>
              <a:rPr lang="en-US" sz="2800" dirty="0" err="1"/>
              <a:t>s</a:t>
            </a:r>
            <a:r>
              <a:rPr lang="en-US" sz="2800" dirty="0"/>
              <a:t> (or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ea</a:t>
            </a:r>
            <a:r>
              <a:rPr lang="en-US" sz="2800" dirty="0">
                <a:cs typeface="Courier New" pitchFamily="49" charset="0"/>
              </a:rPr>
              <a:t>)</a:t>
            </a:r>
            <a:r>
              <a:rPr lang="en-US" sz="2800" dirty="0"/>
              <a:t> option</a:t>
            </a:r>
          </a:p>
          <a:p>
            <a:pPr lvl="1"/>
            <a:r>
              <a:rPr lang="en-US" dirty="0"/>
              <a:t>java –</a:t>
            </a:r>
            <a:r>
              <a:rPr lang="en-US" dirty="0" err="1"/>
              <a:t>enableassertions</a:t>
            </a:r>
            <a:r>
              <a:rPr lang="en-US" dirty="0"/>
              <a:t> </a:t>
            </a:r>
            <a:r>
              <a:rPr lang="en-US" dirty="0" err="1"/>
              <a:t>MyApp</a:t>
            </a:r>
            <a:endParaRPr lang="en-US" dirty="0"/>
          </a:p>
          <a:p>
            <a:pPr lvl="1"/>
            <a:r>
              <a:rPr lang="en-US" dirty="0"/>
              <a:t>java –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MyApp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7193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But….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If one of my assumptions is wrong, shouldn't I throw an exception?</a:t>
            </a:r>
          </a:p>
          <a:p>
            <a:pPr lvl="1"/>
            <a:r>
              <a:rPr lang="en-US" sz="2800" dirty="0"/>
              <a:t>No.  You should fix the bug, not throw an exception.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3588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1281" y="0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Parameter Checking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306619" y="1911275"/>
            <a:ext cx="7772400" cy="4114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A method or function should always check its input parameters to ensure that they are valid</a:t>
            </a:r>
          </a:p>
          <a:p>
            <a:pPr eaLnBrk="1" hangingPunct="1"/>
            <a:r>
              <a:rPr lang="en-US" sz="2000" dirty="0"/>
              <a:t>If they are invalid, it should indicate that an error has occurred rather than proceeding</a:t>
            </a:r>
          </a:p>
          <a:p>
            <a:pPr eaLnBrk="1" hangingPunct="1"/>
            <a:r>
              <a:rPr lang="en-US" sz="2000" dirty="0"/>
              <a:t>This prevents errors from propagating through the code before they are detected</a:t>
            </a:r>
          </a:p>
          <a:p>
            <a:pPr eaLnBrk="1" hangingPunct="1"/>
            <a:r>
              <a:rPr lang="en-US" sz="2000" dirty="0"/>
              <a:t>By detecting the error close to the place in the code where it originally occurred, debugging is greatly simplified</a:t>
            </a:r>
          </a:p>
        </p:txBody>
      </p:sp>
    </p:spTree>
    <p:extLst>
      <p:ext uri="{BB962C8B-B14F-4D97-AF65-F5344CB8AC3E}">
        <p14:creationId xmlns:p14="http://schemas.microsoft.com/office/powerpoint/2010/main" val="2053612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618593" y="1964165"/>
            <a:ext cx="7772400" cy="137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Two ways to check parameter values</a:t>
            </a:r>
          </a:p>
          <a:p>
            <a:pPr lvl="1"/>
            <a:r>
              <a:rPr lang="en-US" dirty="0"/>
              <a:t>assertions</a:t>
            </a:r>
          </a:p>
          <a:p>
            <a:pPr lvl="1" eaLnBrk="1" hangingPunct="1"/>
            <a:r>
              <a:rPr lang="en-US" dirty="0"/>
              <a:t>if statement that throws exception if parameter is invalid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sz="20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6643" y="-10758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Parameter Checking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64748" y="2972695"/>
            <a:ext cx="586250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binarySearch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[] data,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assert data != null;</a:t>
            </a:r>
          </a:p>
          <a:p>
            <a:r>
              <a:rPr lang="en-US" sz="1600" dirty="0">
                <a:latin typeface="Courier New" pitchFamily="49" charset="0"/>
              </a:rPr>
              <a:t>   assert </a:t>
            </a:r>
            <a:r>
              <a:rPr lang="en-US" sz="1600" dirty="0" err="1">
                <a:latin typeface="Courier New" pitchFamily="49" charset="0"/>
              </a:rPr>
              <a:t>isSorted</a:t>
            </a:r>
            <a:r>
              <a:rPr lang="en-US" sz="1600" dirty="0">
                <a:latin typeface="Courier New" pitchFamily="49" charset="0"/>
              </a:rPr>
              <a:t>(data);</a:t>
            </a: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binarySearch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[] data,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if (data == null || !</a:t>
            </a:r>
            <a:r>
              <a:rPr lang="en-US" sz="1600" dirty="0" err="1">
                <a:latin typeface="Courier New" pitchFamily="49" charset="0"/>
              </a:rPr>
              <a:t>isSorted</a:t>
            </a:r>
            <a:r>
              <a:rPr lang="en-US" sz="1600" dirty="0">
                <a:latin typeface="Courier New" pitchFamily="49" charset="0"/>
              </a:rPr>
              <a:t>(data)) </a:t>
            </a:r>
          </a:p>
          <a:p>
            <a:r>
              <a:rPr lang="en-US" sz="1600" dirty="0">
                <a:latin typeface="Courier New" pitchFamily="49" charset="0"/>
              </a:rPr>
              <a:t>   {</a:t>
            </a:r>
          </a:p>
          <a:p>
            <a:r>
              <a:rPr lang="en-US" sz="1600" dirty="0">
                <a:latin typeface="Courier New" pitchFamily="49" charset="0"/>
              </a:rPr>
              <a:t>      throw new </a:t>
            </a:r>
            <a:r>
              <a:rPr lang="en-US" sz="1600" dirty="0" err="1">
                <a:latin typeface="Courier New" pitchFamily="49" charset="0"/>
              </a:rPr>
              <a:t>InvalidArgumentException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r>
              <a:rPr lang="en-US" sz="1600" dirty="0">
                <a:latin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6643" y="21515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Parameter Checking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772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Should I use assertions or if/throw to check parameters?</a:t>
            </a:r>
          </a:p>
          <a:p>
            <a:pPr lvl="1"/>
            <a:r>
              <a:rPr lang="en-US" sz="2400" dirty="0"/>
              <a:t>If you have control over the calling code, use assertions: </a:t>
            </a:r>
            <a:r>
              <a:rPr lang="en-US" sz="2400" i="1" dirty="0"/>
              <a:t>If parameter is invalid, you can fix the calling code</a:t>
            </a:r>
          </a:p>
          <a:p>
            <a:pPr lvl="1"/>
            <a:r>
              <a:rPr lang="en-US" sz="2400" dirty="0"/>
              <a:t>If you don't have control over the calling code, throw exceptions: </a:t>
            </a:r>
            <a:r>
              <a:rPr lang="en-US" sz="2400" i="1" dirty="0"/>
              <a:t>e.g., your product might be a class library that is called by code you don’t control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54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Packages revisited; Unit testing and JUnit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F-22 Raptor Fighter</a:t>
            </a:r>
            <a:endParaRPr/>
          </a:p>
        </p:txBody>
      </p:sp>
      <p:pic>
        <p:nvPicPr>
          <p:cNvPr id="87" name="Picture 3"/>
          <p:cNvPicPr/>
          <p:nvPr/>
        </p:nvPicPr>
        <p:blipFill>
          <a:blip r:embed="rId2"/>
          <a:stretch/>
        </p:blipFill>
        <p:spPr>
          <a:xfrm>
            <a:off x="2438400" y="1448640"/>
            <a:ext cx="7238520" cy="4822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0667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see Learning Suite for schedule and reading…</a:t>
            </a:r>
          </a:p>
        </p:txBody>
      </p:sp>
    </p:spTree>
    <p:extLst>
      <p:ext uri="{BB962C8B-B14F-4D97-AF65-F5344CB8AC3E}">
        <p14:creationId xmlns:p14="http://schemas.microsoft.com/office/powerpoint/2010/main" val="538346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981200" y="-1062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F-22 Raptor Fighter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2057520" y="762120"/>
            <a:ext cx="8229240" cy="1447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Manufactured by Lockheed Martin &amp; Boeing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How many parts does the F-22 have?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0" name="Picture 3"/>
          <p:cNvPicPr/>
          <p:nvPr/>
        </p:nvPicPr>
        <p:blipFill>
          <a:blip r:embed="rId2"/>
          <a:stretch/>
        </p:blipFill>
        <p:spPr>
          <a:xfrm>
            <a:off x="1524000" y="1893960"/>
            <a:ext cx="9143640" cy="4626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567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981200" y="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F-22 Raptor Fighter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981200" y="990720"/>
            <a:ext cx="8229240" cy="3200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would happen if Lockheed assembled an F-22 with "untested" parts (i.e., parts that were built but never verified)?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It wouldn't work, and in all likelihood you would never be able to make it work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Cheaper and easier to just start over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3" name="Picture 3"/>
          <p:cNvPicPr/>
          <p:nvPr/>
        </p:nvPicPr>
        <p:blipFill>
          <a:blip r:embed="rId2"/>
          <a:stretch/>
        </p:blipFill>
        <p:spPr>
          <a:xfrm>
            <a:off x="2209800" y="4267080"/>
            <a:ext cx="3123720" cy="2081160"/>
          </a:xfrm>
          <a:prstGeom prst="rect">
            <a:avLst/>
          </a:prstGeom>
          <a:ln>
            <a:noFill/>
          </a:ln>
        </p:spPr>
      </p:pic>
      <p:pic>
        <p:nvPicPr>
          <p:cNvPr id="94" name="Picture 4"/>
          <p:cNvPicPr/>
          <p:nvPr/>
        </p:nvPicPr>
        <p:blipFill>
          <a:blip r:embed="rId3"/>
          <a:stretch/>
        </p:blipFill>
        <p:spPr>
          <a:xfrm>
            <a:off x="5715120" y="4191120"/>
            <a:ext cx="4388040" cy="22204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7287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981200" y="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000000"/>
                </a:solidFill>
                <a:latin typeface="Calibri"/>
              </a:rPr>
              <a:t>Managing </a:t>
            </a:r>
            <a:r>
              <a:rPr lang="en-US" sz="4000" b="1" i="1" dirty="0">
                <a:solidFill>
                  <a:srgbClr val="000000"/>
                </a:solidFill>
                <a:latin typeface="Calibri"/>
              </a:rPr>
              <a:t>implementation</a:t>
            </a:r>
            <a:r>
              <a:rPr lang="en-US" sz="4000" dirty="0">
                <a:solidFill>
                  <a:srgbClr val="000000"/>
                </a:solidFill>
                <a:latin typeface="Calibri"/>
              </a:rPr>
              <a:t> complexity</a:t>
            </a:r>
            <a:endParaRPr dirty="0"/>
          </a:p>
        </p:txBody>
      </p:sp>
      <p:sp>
        <p:nvSpPr>
          <p:cNvPr id="96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Individual parts can/should be verified before being integrated with other parts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Integrated subsystems should also be verified 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If adding a new part breaks the system, the problem is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probably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related to the recently added part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Track down the problem and fix it. 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Iterate until the system is complete (hopefully).</a:t>
            </a:r>
          </a:p>
          <a:p>
            <a:pPr lvl="1">
              <a:buFont typeface="Arial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Note: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This approach will not overcome a fundamentally flawed design.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1710402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2 </a:t>
            </a:r>
            <a:r>
              <a:rPr lang="en-US" sz="4000">
                <a:solidFill>
                  <a:srgbClr val="000000"/>
                </a:solidFill>
                <a:latin typeface="Calibri"/>
              </a:rPr>
              <a:t>approaches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 to programming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2209800" y="1523880"/>
            <a:ext cx="784836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Approach #1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"I wrote ALL of the code, but when I tried to compile and run it, nothing seemed to work!“</a:t>
            </a:r>
            <a:endParaRPr/>
          </a:p>
          <a:p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Approach #2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Write a little code (e.g., a method or small class)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Test it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Write a little more code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Test it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Integrate the two verified pieces of code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Test it</a:t>
            </a:r>
            <a:endParaRPr/>
          </a:p>
          <a:p>
            <a:pPr lvl="1">
              <a:lnSpc>
                <a:spcPct val="9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…</a:t>
            </a:r>
            <a:endParaRPr/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2437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981200" y="1522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Unit testing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2209800" y="1219320"/>
            <a:ext cx="7772040" cy="5105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Large programs consist of many smaller pieces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Classes, methods, packages, etc.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"Unit" is a generic term for these smaller pieces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Three important types of software testing are: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Unit Testing (test units in isolation)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Integration Testing (test integrated subsystems)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System Testing (test entire system that is fully integrated)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Unit Testing is done to test the smaller pieces in isolation before they are combined with other pieces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Usually done by the developers who write the code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7617582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981200" y="1522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What unit tests do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2209800" y="1371600"/>
            <a:ext cx="7772040" cy="4419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Unit tests create objects, call methods, and verify that the returned results are correct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Actual results vs. Expected results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Unit tests should be automated so that they can be run frequently (many times a day) to ensure that changes, additions, bug fixes, etc. have not broken the code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Regression testing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Can notify you when changes have introduced bugs, and helps to avoid destabilizing the system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41843027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981200" y="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Test driver program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2209800" y="1020600"/>
            <a:ext cx="7772040" cy="5333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The tests are run by a "test driver", which is a program that just runs all of the unit test cases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It must be easy to add new tests to the test driver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After running the test cases, the test driver either tells you that everything worked, or gives you a list of tests that failed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Little or no manual labor required to run tests and check the results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Tools like Ant or Make are often used to automate the building and running of the test driver (e.g.,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$ ant test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)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8155585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981200" y="4111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testing framework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2133480" y="1706400"/>
            <a:ext cx="8229240" cy="4389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  <a:latin typeface="Calibri"/>
              </a:rPr>
              <a:t>Android provides a framework for writing automated unit tests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100" dirty="0">
                <a:solidFill>
                  <a:srgbClr val="000000"/>
                </a:solidFill>
                <a:latin typeface="Calibri"/>
              </a:rPr>
              <a:t>Based on the popular JUnit unit testing framework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  <a:latin typeface="Calibri"/>
              </a:rPr>
              <a:t>There are two types of Android unit tests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100" dirty="0">
                <a:solidFill>
                  <a:srgbClr val="000000"/>
                </a:solidFill>
                <a:latin typeface="Calibri"/>
              </a:rPr>
              <a:t>Local Unit Tests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700" dirty="0">
                <a:solidFill>
                  <a:srgbClr val="000000"/>
                </a:solidFill>
                <a:latin typeface="Calibri"/>
              </a:rPr>
              <a:t>These tests depend only on standard Java classes, and so can be run on the development computer instead of on an Android device</a:t>
            </a:r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100" dirty="0">
                <a:solidFill>
                  <a:srgbClr val="000000"/>
                </a:solidFill>
                <a:latin typeface="Calibri"/>
              </a:rPr>
              <a:t>Instrumented Unit Tests</a:t>
            </a:r>
            <a:endParaRPr lang="en-US"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700" dirty="0">
                <a:solidFill>
                  <a:srgbClr val="000000"/>
                </a:solidFill>
                <a:latin typeface="Calibri"/>
              </a:rPr>
              <a:t>These tests depend on Android-specific classes, and so must be run on an Android device</a:t>
            </a:r>
            <a:endParaRPr lang="en-US" dirty="0"/>
          </a:p>
          <a:p>
            <a:pPr lvl="1"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11647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local unit tests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1676280" y="1600200"/>
            <a:ext cx="906732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Can run on the development computer without a device or emulator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App’s primary source code is located in the folder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ourier New"/>
              </a:rPr>
              <a:t>app/src/</a:t>
            </a:r>
            <a:r>
              <a:rPr lang="en-US" sz="2800" b="1">
                <a:solidFill>
                  <a:srgbClr val="000000"/>
                </a:solidFill>
                <a:latin typeface="Courier New"/>
              </a:rPr>
              <a:t>main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/java/&lt;app-package&gt;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600">
                <a:solidFill>
                  <a:srgbClr val="000000"/>
                </a:solidFill>
                <a:latin typeface="Calibri"/>
              </a:rPr>
              <a:t>Local unit test code is located in the folder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ourier New"/>
              </a:rPr>
              <a:t>app/src/</a:t>
            </a:r>
            <a:r>
              <a:rPr lang="en-US" sz="2800" b="1">
                <a:solidFill>
                  <a:srgbClr val="000000"/>
                </a:solidFill>
                <a:latin typeface="Courier New"/>
              </a:rPr>
              <a:t>test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/java/&lt;app-package&gt;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578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local unit tests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Example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SuperAsteroids (local test)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600">
                <a:solidFill>
                  <a:srgbClr val="000000"/>
                </a:solidFill>
                <a:latin typeface="Courier New"/>
              </a:rPr>
              <a:t>app/src/</a:t>
            </a:r>
            <a:r>
              <a:rPr lang="en-US" sz="2600" b="1">
                <a:solidFill>
                  <a:srgbClr val="000000"/>
                </a:solidFill>
                <a:latin typeface="Courier New"/>
              </a:rPr>
              <a:t>test</a:t>
            </a:r>
            <a:r>
              <a:rPr lang="en-US" sz="2600">
                <a:solidFill>
                  <a:srgbClr val="000000"/>
                </a:solidFill>
                <a:latin typeface="Courier New"/>
              </a:rPr>
              <a:t>/java/edu/byu/cs/superasteroids/core/LocalTests.java</a:t>
            </a:r>
            <a:endParaRPr/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514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Packages revisited: The role of CLASSPATH and its ramifications on package organization…</a:t>
            </a:r>
            <a:endParaRPr lang="en-US" dirty="0"/>
          </a:p>
          <a:p>
            <a:r>
              <a:rPr lang="en-US" dirty="0"/>
              <a:t>Defensive Programming</a:t>
            </a:r>
          </a:p>
          <a:p>
            <a:pPr lvl="1"/>
            <a:r>
              <a:rPr lang="en-US" dirty="0"/>
              <a:t>Assertions and parameter checking</a:t>
            </a:r>
          </a:p>
          <a:p>
            <a:r>
              <a:rPr lang="en-US" dirty="0"/>
              <a:t>Unit Testing</a:t>
            </a:r>
          </a:p>
          <a:p>
            <a:pPr lvl="1"/>
            <a:r>
              <a:rPr lang="en-US" dirty="0"/>
              <a:t>Unit testing</a:t>
            </a:r>
          </a:p>
          <a:p>
            <a:pPr lvl="1"/>
            <a:r>
              <a:rPr lang="en-US" dirty="0"/>
              <a:t>JUnit testing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6868" y="5947646"/>
            <a:ext cx="9136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Content for these slides is derived from the “</a:t>
            </a:r>
            <a:r>
              <a:rPr lang="en-US" dirty="0" err="1"/>
              <a:t>DefensiveProgramming</a:t>
            </a:r>
            <a:r>
              <a:rPr lang="en-US" dirty="0"/>
              <a:t>” and “</a:t>
            </a:r>
            <a:r>
              <a:rPr lang="en-US" dirty="0" err="1"/>
              <a:t>UnitTesting</a:t>
            </a:r>
            <a:r>
              <a:rPr lang="en-US" dirty="0"/>
              <a:t>” </a:t>
            </a:r>
          </a:p>
          <a:p>
            <a:r>
              <a:rPr lang="en-US" dirty="0"/>
              <a:t>presentations on our website. </a:t>
            </a:r>
          </a:p>
        </p:txBody>
      </p:sp>
    </p:spTree>
    <p:extLst>
      <p:ext uri="{BB962C8B-B14F-4D97-AF65-F5344CB8AC3E}">
        <p14:creationId xmlns:p14="http://schemas.microsoft.com/office/powerpoint/2010/main" val="1090191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local unit tests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Local test classes are written using the JUnit 4 unit test framework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Include the following in app/build.gradle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Calibri"/>
              </a:rPr>
              <a:t>dependencies {
    …
    testCompile </a:t>
            </a:r>
            <a:r>
              <a:rPr lang="en-US" sz="3000" b="1">
                <a:solidFill>
                  <a:srgbClr val="000000"/>
                </a:solidFill>
                <a:latin typeface="Calibri"/>
              </a:rPr>
              <a:t>'junit:junit:4.12'
</a:t>
            </a:r>
            <a:r>
              <a:rPr lang="en-US" sz="3000">
                <a:solidFill>
                  <a:srgbClr val="000000"/>
                </a:solidFill>
                <a:latin typeface="Calibri"/>
              </a:rPr>
              <a:t>}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Import JUnit 4 classes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Calibri"/>
              </a:rPr>
              <a:t>import org.junit.*;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Calibri"/>
              </a:rPr>
              <a:t>import static org.junit.Assert.*;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344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local unit tests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Test classes are just regular classes (no special superclass)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Test methods may have any name (need not be test*), but must have the @Test annotation on them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Common initialization code can be placed in a method (any name) with the @Before annotation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Common cleanup code can be placed in a method (any name) with the @After annotation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Use JUnit </a:t>
            </a:r>
            <a:r>
              <a:rPr lang="en-US" sz="3600" dirty="0">
                <a:solidFill>
                  <a:srgbClr val="000000"/>
                </a:solidFill>
                <a:latin typeface="Courier New"/>
              </a:rPr>
              <a:t>assert*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methods to implement test cases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  <a:latin typeface="Calibri"/>
                <a:hlinkClick r:id="rId2"/>
              </a:rPr>
              <a:t>JUnit 4 Assert Method Documentation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479222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Running local unit tests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No device or emulator is needed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In Android Studio, open the “Build Variants” tool window in the bottom-left corner, and set the “Test Artifact” setting to “Unit Tests”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(deprecated?)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To run a single test class, in the “Project” tool window right-click on a test class name, and select “Run *Tests”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To run all of your local unit tests, right-click on the “test/java” folder, and select “Run All Tests”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061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JUnit 4 unit testing framework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u="sng">
                <a:solidFill>
                  <a:srgbClr val="0000FF"/>
                </a:solidFill>
                <a:latin typeface="Calibri"/>
                <a:hlinkClick r:id="rId3"/>
              </a:rPr>
              <a:t>JUnit 4 Documentation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Use JUnit 4 annotations to mark test methods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31" name="Table 3"/>
          <p:cNvGraphicFramePr/>
          <p:nvPr/>
        </p:nvGraphicFramePr>
        <p:xfrm>
          <a:off x="1981200" y="2484000"/>
          <a:ext cx="8229600" cy="338328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Annotation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@Test public void method()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The annotation @Test identifies that a method is a test method.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@Before public void method()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Will execute the method before each test. This method can prepare the test environment (e.g. read input data, initialize the class). 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@After public void method()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Will execute the method after each test. This method can cleanup the test environment (e.g. delete temporary data, restore defaults). 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06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JUnit 4 unit testing framework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1981200" y="13716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Use JUnit 4 annotations to mark test methods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34" name="Table 3"/>
          <p:cNvGraphicFramePr/>
          <p:nvPr/>
        </p:nvGraphicFramePr>
        <p:xfrm>
          <a:off x="2698256" y="1856342"/>
          <a:ext cx="6490568" cy="4673882"/>
        </p:xfrm>
        <a:graphic>
          <a:graphicData uri="http://schemas.openxmlformats.org/drawingml/2006/table">
            <a:tbl>
              <a:tblPr/>
              <a:tblGrid>
                <a:gridCol w="3245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5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Annotation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3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@BeforeClass public void method()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Will execute the method once, before the start of all tests. This can be used to perform time intensive activities, for example to connect to a database.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@AfterClass public void method()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Will execute the method once, after all tests have finished. This can be used to perform clean-up activities, for example to disconnect from a database.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@Test (expected = Exception.class)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Fails, if the method does not throw the named exception.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>
                          <a:solidFill>
                            <a:srgbClr val="000000"/>
                          </a:solidFill>
                          <a:latin typeface="Calibri"/>
                        </a:rPr>
                        <a:t>@Test(timeout=100)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Fails, if the method takes longer than 100 milliseconds. 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949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instrumented unit tests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1676280" y="1600200"/>
            <a:ext cx="906732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Require a device or emulator to run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App’s primary source code is located in the folder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ourier New"/>
              </a:rPr>
              <a:t>app/src/</a:t>
            </a:r>
            <a:r>
              <a:rPr lang="en-US" sz="2800" b="1">
                <a:solidFill>
                  <a:srgbClr val="000000"/>
                </a:solidFill>
                <a:latin typeface="Courier New"/>
              </a:rPr>
              <a:t>main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/java/&lt;app-package&gt;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600">
                <a:solidFill>
                  <a:srgbClr val="000000"/>
                </a:solidFill>
                <a:latin typeface="Calibri"/>
              </a:rPr>
              <a:t>Instrumented unit test code is located in the folder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ourier New"/>
              </a:rPr>
              <a:t>app/src/</a:t>
            </a:r>
            <a:r>
              <a:rPr lang="en-US" sz="2800" b="1">
                <a:solidFill>
                  <a:srgbClr val="000000"/>
                </a:solidFill>
                <a:latin typeface="Courier New"/>
              </a:rPr>
              <a:t>androidTest</a:t>
            </a:r>
            <a:r>
              <a:rPr lang="en-US" sz="2800">
                <a:solidFill>
                  <a:srgbClr val="000000"/>
                </a:solidFill>
                <a:latin typeface="Courier New"/>
              </a:rPr>
              <a:t>/java/&lt;app-package&gt;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72595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instrumented unit tests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752600" y="1600200"/>
            <a:ext cx="883872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For each primary class, you can create a corresponding test class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Put the test class in the same package as the primary class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app/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main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/java/&lt;app-package&gt;/SomeClass.java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app/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androidTest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/java/&lt;app-package&gt;/SomeClassTest.java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Putting both classes in the same package (although different folders) gives the test class greater access to the primary class’s members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0980448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instrumented unit tests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Examples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Calibri"/>
              </a:rPr>
              <a:t>SuperAsteroids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(basic test)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app/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main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/java/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edu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byu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superasteroids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/core/GraphicsUtils.java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app/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androidTest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/java/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edu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byu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cs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superasteroids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/core/GraphicsUtilsTests.java</a:t>
            </a:r>
            <a:endParaRPr sz="1600" dirty="0"/>
          </a:p>
          <a:p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Calibri"/>
              </a:rPr>
              <a:t>BookClub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(database test, code under database lecture)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app/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main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/java/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edu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byu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/cs240/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bookclub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/database/BookDAO.java</a:t>
            </a:r>
            <a:endParaRPr sz="1600"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app/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androidTest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/java/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edu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byu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/cs240/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bookclub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/database/BookDAOTest.java</a:t>
            </a:r>
            <a:endParaRPr sz="1600" dirty="0"/>
          </a:p>
          <a:p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0297079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Android instrumented unit tests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Test class is subclass of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u="sng" dirty="0" err="1">
                <a:solidFill>
                  <a:srgbClr val="0000FF"/>
                </a:solidFill>
                <a:latin typeface="Calibri"/>
                <a:hlinkClick r:id="rId2"/>
              </a:rPr>
              <a:t>android.test.AndroidTestCase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Put test cases in </a:t>
            </a:r>
            <a:r>
              <a:rPr lang="en-US" sz="3200" dirty="0">
                <a:solidFill>
                  <a:srgbClr val="000000"/>
                </a:solidFill>
                <a:latin typeface="Courier New"/>
              </a:rPr>
              <a:t>test*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methods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Test methods follow this outline: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Initialize test objects/data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Invoke methods on test objects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Use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assert*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methods to compare expected and actual results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Cleanup test objects/data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21672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000000"/>
                </a:solidFill>
                <a:latin typeface="Calibri"/>
              </a:rPr>
              <a:t>Android instrumented unit tests</a:t>
            </a:r>
            <a:endParaRPr dirty="0"/>
          </a:p>
        </p:txBody>
      </p:sp>
      <p:sp>
        <p:nvSpPr>
          <p:cNvPr id="116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Test methods often have redundant (i.e., duplicated) initialization and cleanup code</a:t>
            </a:r>
            <a:endParaRPr sz="140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You can override AndroidTestCase’s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setUp()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and </a:t>
            </a:r>
            <a:r>
              <a:rPr lang="en-US" sz="2400">
                <a:solidFill>
                  <a:srgbClr val="000000"/>
                </a:solidFill>
                <a:latin typeface="Courier New"/>
              </a:rPr>
              <a:t>tearDown()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 methods to centralize redundant initialization/cleanup code</a:t>
            </a:r>
            <a:endParaRPr sz="140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setUp()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is run before each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test*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method</a:t>
            </a:r>
            <a:endParaRPr sz="140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ourier New"/>
              </a:rPr>
              <a:t>tearDown()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is run after each 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test*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method</a:t>
            </a:r>
            <a:endParaRPr sz="140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Test methods should not influence each other (i.e., they should not depend on each other or have “cross talk”)</a:t>
            </a:r>
            <a:endParaRPr sz="140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It should be possible to run the test methods in a random order without affecting the results </a:t>
            </a: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8813636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“A package is </a:t>
            </a:r>
            <a:r>
              <a:rPr lang="en-US" i="1" dirty="0"/>
              <a:t>basically</a:t>
            </a:r>
            <a:r>
              <a:rPr lang="en-US" dirty="0"/>
              <a:t> a folder”</a:t>
            </a:r>
          </a:p>
          <a:p>
            <a:pPr lvl="1"/>
            <a:r>
              <a:rPr lang="en-US" dirty="0"/>
              <a:t>Perhaps more accurately we should think of a package as a location where we will find a class or set of classes. The compiler will enforce package and protected scoping relative to these locations.</a:t>
            </a:r>
          </a:p>
          <a:p>
            <a:pPr lvl="1"/>
            <a:r>
              <a:rPr lang="en-US" dirty="0"/>
              <a:t>Thanks to the CLASSPATH this </a:t>
            </a:r>
            <a:r>
              <a:rPr lang="en-US" i="1" dirty="0"/>
              <a:t>may</a:t>
            </a:r>
            <a:r>
              <a:rPr lang="en-US" dirty="0"/>
              <a:t> include more than one folder…</a:t>
            </a:r>
          </a:p>
          <a:p>
            <a:r>
              <a:rPr lang="en-US" dirty="0"/>
              <a:t>The CLASSPATH provides locations for the compiler to begin looking for java files or class files. </a:t>
            </a:r>
          </a:p>
          <a:p>
            <a:r>
              <a:rPr lang="en-US" dirty="0"/>
              <a:t>When you import a specific class the compiler looks for it beginning at those locations, and using the package name to navigate to the class file itself</a:t>
            </a:r>
          </a:p>
          <a:p>
            <a:r>
              <a:rPr lang="en-US" dirty="0"/>
              <a:t>When you specify a package, you may use an identical “</a:t>
            </a:r>
            <a:r>
              <a:rPr lang="en-US" dirty="0" err="1"/>
              <a:t>subpath</a:t>
            </a:r>
            <a:r>
              <a:rPr lang="en-US" dirty="0"/>
              <a:t>” for two different files in folders that sit below two different locations in the CLASSPATH. They will be treated as the same package… </a:t>
            </a:r>
          </a:p>
        </p:txBody>
      </p:sp>
    </p:spTree>
    <p:extLst>
      <p:ext uri="{BB962C8B-B14F-4D97-AF65-F5344CB8AC3E}">
        <p14:creationId xmlns:p14="http://schemas.microsoft.com/office/powerpoint/2010/main" val="37055460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000000"/>
                </a:solidFill>
                <a:latin typeface="Calibri"/>
              </a:rPr>
              <a:t>Running instrumented unit tests</a:t>
            </a:r>
            <a:endParaRPr dirty="0"/>
          </a:p>
        </p:txBody>
      </p:sp>
      <p:sp>
        <p:nvSpPr>
          <p:cNvPr id="118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Make sure a device or emulator is available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In Android Studio, open the “Build Variants” tool window in the bottom-left corner, and set the “Test Artifact” setting to “Android Instrumentation Tests” (deprecated?)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To run a single test class, in the “Project” tool window right-click on a test class name, and select “Run *Tests”</a:t>
            </a:r>
            <a:endParaRPr sz="16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To run all of your instrumented unit tests, right-click on the “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androidTest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/java” folder, and select “Run All Tests”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70379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778" y="112058"/>
            <a:ext cx="7478822" cy="6730941"/>
          </a:xfrm>
        </p:spPr>
      </p:pic>
    </p:spTree>
    <p:extLst>
      <p:ext uri="{BB962C8B-B14F-4D97-AF65-F5344CB8AC3E}">
        <p14:creationId xmlns:p14="http://schemas.microsoft.com/office/powerpoint/2010/main" val="81297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Defensive Programming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Assertions and Parameter Checking</a:t>
            </a:r>
          </a:p>
        </p:txBody>
      </p:sp>
    </p:spTree>
    <p:extLst>
      <p:ext uri="{BB962C8B-B14F-4D97-AF65-F5344CB8AC3E}">
        <p14:creationId xmlns:p14="http://schemas.microsoft.com/office/powerpoint/2010/main" val="87504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Defensive Programming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Good programming practices that protect you from </a:t>
            </a:r>
            <a:r>
              <a:rPr lang="en-US" u="sng" dirty="0"/>
              <a:t>your own </a:t>
            </a:r>
            <a:r>
              <a:rPr lang="en-US" dirty="0"/>
              <a:t>programming mistakes, as well as those of others</a:t>
            </a:r>
          </a:p>
          <a:p>
            <a:pPr lvl="1" eaLnBrk="1" hangingPunct="1"/>
            <a:r>
              <a:rPr lang="en-US" dirty="0"/>
              <a:t>Assertions</a:t>
            </a:r>
          </a:p>
          <a:p>
            <a:pPr lvl="1" eaLnBrk="1" hangingPunct="1"/>
            <a:r>
              <a:rPr lang="en-US" dirty="0"/>
              <a:t>Parameter Checking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7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09799" y="189357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As we program, we make many assumptions about the state of the program at each point in the code</a:t>
            </a:r>
          </a:p>
          <a:p>
            <a:pPr lvl="1" eaLnBrk="1" hangingPunct="1"/>
            <a:r>
              <a:rPr lang="en-US" dirty="0"/>
              <a:t>A variable's value is in a particular range</a:t>
            </a:r>
          </a:p>
          <a:p>
            <a:pPr lvl="1" eaLnBrk="1" hangingPunct="1"/>
            <a:r>
              <a:rPr lang="en-US" dirty="0"/>
              <a:t>A file exists, is writable, is open, etc.</a:t>
            </a:r>
          </a:p>
          <a:p>
            <a:pPr lvl="1" eaLnBrk="1" hangingPunct="1"/>
            <a:r>
              <a:rPr lang="en-US" dirty="0"/>
              <a:t>Some data is sorted</a:t>
            </a:r>
          </a:p>
          <a:p>
            <a:pPr lvl="1" eaLnBrk="1" hangingPunct="1"/>
            <a:r>
              <a:rPr lang="en-US" dirty="0"/>
              <a:t>A network connection to another machine was successfully opened</a:t>
            </a:r>
          </a:p>
          <a:p>
            <a:pPr lvl="1" eaLnBrk="1" hangingPunct="1"/>
            <a:r>
              <a:rPr lang="en-US" dirty="0"/>
              <a:t>…</a:t>
            </a:r>
          </a:p>
          <a:p>
            <a:pPr eaLnBrk="1" hangingPunct="1"/>
            <a:r>
              <a:rPr lang="en-US" dirty="0"/>
              <a:t>The correctness of our program depends on the validity of our assumptions</a:t>
            </a:r>
          </a:p>
          <a:p>
            <a:pPr eaLnBrk="1" hangingPunct="1"/>
            <a:r>
              <a:rPr lang="en-US" dirty="0"/>
              <a:t>Faulty assumptions result in buggy, unreliable code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The Reality of Assumptions…</a:t>
            </a:r>
          </a:p>
        </p:txBody>
      </p:sp>
    </p:spTree>
    <p:extLst>
      <p:ext uri="{BB962C8B-B14F-4D97-AF65-F5344CB8AC3E}">
        <p14:creationId xmlns:p14="http://schemas.microsoft.com/office/powerpoint/2010/main" val="96394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57400" y="2211596"/>
            <a:ext cx="80073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binarySearch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[] data,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searchValue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</a:rPr>
              <a:t>   // What assumptions are we making about the parameter values?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…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6643" y="11321"/>
            <a:ext cx="10018713" cy="1752599"/>
          </a:xfrm>
        </p:spPr>
        <p:txBody>
          <a:bodyPr/>
          <a:lstStyle/>
          <a:p>
            <a:pPr eaLnBrk="1" hangingPunct="1"/>
            <a:r>
              <a:rPr lang="en-US" dirty="0"/>
              <a:t>Assumptions</a:t>
            </a:r>
          </a:p>
        </p:txBody>
      </p:sp>
      <p:sp>
        <p:nvSpPr>
          <p:cNvPr id="303109" name="Rectangle 5"/>
          <p:cNvSpPr>
            <a:spLocks noChangeArrowheads="1"/>
          </p:cNvSpPr>
          <p:nvPr/>
        </p:nvSpPr>
        <p:spPr bwMode="auto">
          <a:xfrm>
            <a:off x="2209800" y="378322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data != null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data is sorted</a:t>
            </a:r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2209800" y="5107195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/>
              <a:t>What happens if these assumptions are wrong?</a:t>
            </a:r>
          </a:p>
        </p:txBody>
      </p:sp>
    </p:spTree>
    <p:extLst>
      <p:ext uri="{BB962C8B-B14F-4D97-AF65-F5344CB8AC3E}">
        <p14:creationId xmlns:p14="http://schemas.microsoft.com/office/powerpoint/2010/main" val="20470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autoUpdateAnimBg="0"/>
      <p:bldP spid="30311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2236</Words>
  <Application>Microsoft Office PowerPoint</Application>
  <PresentationFormat>Widescreen</PresentationFormat>
  <Paragraphs>312</Paragraphs>
  <Slides>40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Corbel</vt:lpstr>
      <vt:lpstr>Courier New</vt:lpstr>
      <vt:lpstr>Tahoma</vt:lpstr>
      <vt:lpstr>Times New Roman</vt:lpstr>
      <vt:lpstr>Wingdings</vt:lpstr>
      <vt:lpstr>Parallax</vt:lpstr>
      <vt:lpstr>CS240: Advanced Programming Concepts</vt:lpstr>
      <vt:lpstr>Announcements</vt:lpstr>
      <vt:lpstr>Topics</vt:lpstr>
      <vt:lpstr>Packages Revisited</vt:lpstr>
      <vt:lpstr>PowerPoint Presentation</vt:lpstr>
      <vt:lpstr>Defensive Programming</vt:lpstr>
      <vt:lpstr>Defensive Programming</vt:lpstr>
      <vt:lpstr>The Reality of Assumptions…</vt:lpstr>
      <vt:lpstr>Assumptions</vt:lpstr>
      <vt:lpstr>Assert your Assumptions…</vt:lpstr>
      <vt:lpstr>Assertions</vt:lpstr>
      <vt:lpstr>Assertions</vt:lpstr>
      <vt:lpstr>Things to Know…</vt:lpstr>
      <vt:lpstr>But….</vt:lpstr>
      <vt:lpstr>Parameter Checking</vt:lpstr>
      <vt:lpstr>Parameter Checking</vt:lpstr>
      <vt:lpstr>Parameter Checking</vt:lpstr>
      <vt:lpstr>Unit Testing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22</cp:revision>
  <dcterms:created xsi:type="dcterms:W3CDTF">2016-10-25T03:07:41Z</dcterms:created>
  <dcterms:modified xsi:type="dcterms:W3CDTF">2016-10-25T17:57:45Z</dcterms:modified>
</cp:coreProperties>
</file>