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7" r:id="rId2"/>
    <p:sldId id="258" r:id="rId3"/>
    <p:sldId id="259" r:id="rId4"/>
    <p:sldId id="261" r:id="rId5"/>
    <p:sldId id="262" r:id="rId6"/>
    <p:sldId id="265" r:id="rId7"/>
    <p:sldId id="263" r:id="rId8"/>
    <p:sldId id="264" r:id="rId9"/>
    <p:sldId id="266" r:id="rId10"/>
    <p:sldId id="268" r:id="rId11"/>
    <p:sldId id="269" r:id="rId12"/>
    <p:sldId id="267" r:id="rId13"/>
    <p:sldId id="273" r:id="rId14"/>
    <p:sldId id="270" r:id="rId15"/>
    <p:sldId id="271" r:id="rId16"/>
    <p:sldId id="272" r:id="rId17"/>
    <p:sldId id="260" r:id="rId18"/>
    <p:sldId id="274" r:id="rId19"/>
    <p:sldId id="276" r:id="rId20"/>
    <p:sldId id="275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2" autoAdjust="0"/>
    <p:restoredTop sz="94660"/>
  </p:normalViewPr>
  <p:slideViewPr>
    <p:cSldViewPr snapToGrid="0">
      <p:cViewPr varScale="1">
        <p:scale>
          <a:sx n="85" d="100"/>
          <a:sy n="85" d="100"/>
        </p:scale>
        <p:origin x="1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E2524-B8AF-4C00-8C61-6F4273CEF470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93DF7-EBDC-478B-8D3C-57DDB958E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8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93DF7-EBDC-478B-8D3C-57DDB958EB8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26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10/27/2016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74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10/27/2016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5149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10/27/2016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7828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10/27/2016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3314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10/27/2016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9977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10/27/2016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33450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10/27/2016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4258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10/27/2016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44018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10/27/2016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6460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10/27/2016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1895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10/27/2016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6019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10/27/2016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919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10/27/2016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27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10/27/2016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0344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10/27/2016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9845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10/27/2016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295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10/27/2016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9993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10/27/2016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657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utorialspoint.com/java/java_serialization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utorialspoint.com/android/android_user_interface_layouts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CS240: Advanced Programming Concepts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Week 9</a:t>
            </a:r>
          </a:p>
          <a:p>
            <a:r>
              <a:rPr lang="en-US" dirty="0"/>
              <a:t>Thursday</a:t>
            </a:r>
          </a:p>
        </p:txBody>
      </p:sp>
    </p:spTree>
    <p:extLst>
      <p:ext uri="{BB962C8B-B14F-4D97-AF65-F5344CB8AC3E}">
        <p14:creationId xmlns:p14="http://schemas.microsoft.com/office/powerpoint/2010/main" val="1212749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 and Other Interface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Android provides a convenient method for centralizing commonly used strings and values</a:t>
            </a:r>
          </a:p>
          <a:p>
            <a:r>
              <a:rPr lang="en-US" dirty="0"/>
              <a:t>Treated as a resource: found in the </a:t>
            </a:r>
            <a:r>
              <a:rPr lang="en-US" b="1" dirty="0"/>
              <a:t>res</a:t>
            </a:r>
            <a:r>
              <a:rPr lang="en-US" dirty="0"/>
              <a:t> folder</a:t>
            </a:r>
          </a:p>
          <a:p>
            <a:r>
              <a:rPr lang="en-US" dirty="0"/>
              <a:t>Stored in XML files</a:t>
            </a:r>
          </a:p>
          <a:p>
            <a:r>
              <a:rPr lang="en-US" dirty="0"/>
              <a:t>Accessible/retrievable via their name</a:t>
            </a:r>
          </a:p>
          <a:p>
            <a:r>
              <a:rPr lang="en-US" dirty="0"/>
              <a:t>This approach lends itself to automated translation, themes etc.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169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90" y="263007"/>
            <a:ext cx="4102533" cy="318702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3912" y="263007"/>
            <a:ext cx="4181554" cy="17400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312" y="3585496"/>
            <a:ext cx="7489199" cy="311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310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An Android Activity is a class that controls a screen of Views</a:t>
            </a:r>
          </a:p>
          <a:p>
            <a:r>
              <a:rPr lang="en-US" dirty="0"/>
              <a:t>Inherits from the Activity class</a:t>
            </a:r>
          </a:p>
          <a:p>
            <a:r>
              <a:rPr lang="en-US" dirty="0"/>
              <a:t>Contains “listener” objects that respond to user input at runtime</a:t>
            </a:r>
          </a:p>
          <a:p>
            <a:r>
              <a:rPr lang="en-US" dirty="0"/>
              <a:t>Can be created and destroyed at runtime</a:t>
            </a:r>
          </a:p>
          <a:p>
            <a:r>
              <a:rPr lang="en-US" dirty="0"/>
              <a:t>Serviced/Managed by Android’s </a:t>
            </a:r>
            <a:r>
              <a:rPr lang="en-US" dirty="0" err="1"/>
              <a:t>ActivityManager</a:t>
            </a:r>
            <a:r>
              <a:rPr lang="en-US" dirty="0"/>
              <a:t> (i.e. the OS does work for you)</a:t>
            </a:r>
            <a:endParaRPr lang="en-US" dirty="0"/>
          </a:p>
          <a:p>
            <a:r>
              <a:rPr lang="en-US" dirty="0"/>
              <a:t>Follow the activity life cycle</a:t>
            </a:r>
          </a:p>
        </p:txBody>
      </p:sp>
    </p:spTree>
    <p:extLst>
      <p:ext uri="{BB962C8B-B14F-4D97-AF65-F5344CB8AC3E}">
        <p14:creationId xmlns:p14="http://schemas.microsoft.com/office/powerpoint/2010/main" val="1368473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 Activity Class…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803" y="3409869"/>
            <a:ext cx="10245727" cy="1660746"/>
          </a:xfr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1484310" y="2666999"/>
            <a:ext cx="10018713" cy="5390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AppCompatActivity</a:t>
            </a:r>
            <a:r>
              <a:rPr lang="en-US" dirty="0"/>
              <a:t> inherits from Activity…</a:t>
            </a:r>
          </a:p>
        </p:txBody>
      </p:sp>
    </p:spTree>
    <p:extLst>
      <p:ext uri="{BB962C8B-B14F-4D97-AF65-F5344CB8AC3E}">
        <p14:creationId xmlns:p14="http://schemas.microsoft.com/office/powerpoint/2010/main" val="27796061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7148" y="0"/>
            <a:ext cx="6016627" cy="1752599"/>
          </a:xfrm>
        </p:spPr>
        <p:txBody>
          <a:bodyPr/>
          <a:lstStyle/>
          <a:p>
            <a:r>
              <a:rPr lang="en-US" dirty="0"/>
              <a:t>The Activity Life Cycle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738" y="160063"/>
            <a:ext cx="3957638" cy="6521594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450444" y="1605844"/>
            <a:ext cx="5266446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Overriding inherited “life cycle” methods allows a developer to customize the behavior of an activity class.</a:t>
            </a:r>
          </a:p>
        </p:txBody>
      </p:sp>
    </p:spTree>
    <p:extLst>
      <p:ext uri="{BB962C8B-B14F-4D97-AF65-F5344CB8AC3E}">
        <p14:creationId xmlns:p14="http://schemas.microsoft.com/office/powerpoint/2010/main" val="93592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new activity and making it active…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1790701"/>
          </a:xfrm>
        </p:spPr>
        <p:txBody>
          <a:bodyPr/>
          <a:lstStyle/>
          <a:p>
            <a:r>
              <a:rPr lang="en-US" dirty="0"/>
              <a:t>Activities are started with an Intent: “</a:t>
            </a:r>
            <a:r>
              <a:rPr lang="en-US" dirty="0"/>
              <a:t>An intent is an abstract description of an operation to be performed.</a:t>
            </a:r>
            <a:r>
              <a:rPr lang="en-US" dirty="0"/>
              <a:t>” [</a:t>
            </a:r>
            <a:r>
              <a:rPr lang="en-US" dirty="0"/>
              <a:t>https://developer.android.com/reference/android/content/Intent.html]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750" y="3967028"/>
            <a:ext cx="7912933" cy="2733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1121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Activity or “Back” Stack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013" y="2071478"/>
            <a:ext cx="7949308" cy="4400760"/>
          </a:xfrm>
        </p:spPr>
      </p:pic>
    </p:spTree>
    <p:extLst>
      <p:ext uri="{BB962C8B-B14F-4D97-AF65-F5344CB8AC3E}">
        <p14:creationId xmlns:p14="http://schemas.microsoft.com/office/powerpoint/2010/main" val="42269821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Debugging and Logging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3486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Stack Trace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8BB434">
                  <a:lumMod val="75000"/>
                </a:srgbClr>
              </a:buClr>
            </a:pPr>
            <a:r>
              <a:rPr lang="en-US" dirty="0"/>
              <a:t>Sometimes bad stuff happens…</a:t>
            </a:r>
          </a:p>
          <a:p>
            <a:pPr lvl="1">
              <a:buClr>
                <a:srgbClr val="8BB434">
                  <a:lumMod val="75000"/>
                </a:srgbClr>
              </a:buClr>
            </a:pPr>
            <a:r>
              <a:rPr lang="en-US" dirty="0">
                <a:solidFill>
                  <a:prstClr val="black"/>
                </a:solidFill>
              </a:rPr>
              <a:t>What if the following association is never created?...</a:t>
            </a:r>
            <a:endParaRPr lang="en-US" dirty="0">
              <a:solidFill>
                <a:prstClr val="black"/>
              </a:solidFill>
            </a:endParaRPr>
          </a:p>
          <a:p>
            <a:pPr marL="457200" lvl="1" indent="0">
              <a:buClr>
                <a:srgbClr val="8BB434">
                  <a:lumMod val="75000"/>
                </a:srgbClr>
              </a:buClr>
              <a:buNone/>
            </a:pPr>
            <a:r>
              <a:rPr lang="en-US" dirty="0" err="1">
                <a:solidFill>
                  <a:prstClr val="black"/>
                </a:solidFill>
              </a:rPr>
              <a:t>mQuestionTextView</a:t>
            </a:r>
            <a:r>
              <a:rPr lang="en-US" dirty="0">
                <a:solidFill>
                  <a:prstClr val="black"/>
                </a:solidFill>
              </a:rPr>
              <a:t> = (</a:t>
            </a:r>
            <a:r>
              <a:rPr lang="en-US" dirty="0" err="1">
                <a:solidFill>
                  <a:prstClr val="black"/>
                </a:solidFill>
              </a:rPr>
              <a:t>TextView</a:t>
            </a:r>
            <a:r>
              <a:rPr lang="en-US" dirty="0">
                <a:solidFill>
                  <a:prstClr val="black"/>
                </a:solidFill>
              </a:rPr>
              <a:t>) </a:t>
            </a:r>
            <a:r>
              <a:rPr lang="en-US" dirty="0" err="1">
                <a:solidFill>
                  <a:prstClr val="black"/>
                </a:solidFill>
              </a:rPr>
              <a:t>findViewById</a:t>
            </a:r>
            <a:r>
              <a:rPr lang="en-US" dirty="0">
                <a:solidFill>
                  <a:prstClr val="black"/>
                </a:solidFill>
              </a:rPr>
              <a:t>( </a:t>
            </a:r>
            <a:r>
              <a:rPr lang="en-US" dirty="0" err="1">
                <a:solidFill>
                  <a:prstClr val="black"/>
                </a:solidFill>
              </a:rPr>
              <a:t>R.id.question_text_view</a:t>
            </a:r>
            <a:r>
              <a:rPr lang="en-US" dirty="0">
                <a:solidFill>
                  <a:prstClr val="black"/>
                </a:solidFill>
              </a:rPr>
              <a:t>);</a:t>
            </a:r>
          </a:p>
          <a:p>
            <a:pPr marL="0" lvl="0" indent="0">
              <a:buClr>
                <a:srgbClr val="8BB434">
                  <a:lumMod val="75000"/>
                </a:srgbClr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	</a:t>
            </a:r>
            <a:r>
              <a:rPr lang="en-US" sz="1200" dirty="0">
                <a:solidFill>
                  <a:prstClr val="black"/>
                </a:solidFill>
              </a:rPr>
              <a:t>Phillips, Bill; Stewart, Chris. Android Programming: The Big Nerd Ranch Guide (2nd Edition) (p. 75). Pearson Education. Kindle Edition. </a:t>
            </a:r>
            <a:endParaRPr lang="en-US" dirty="0"/>
          </a:p>
          <a:p>
            <a:r>
              <a:rPr lang="en-US" dirty="0"/>
              <a:t>Demo…</a:t>
            </a:r>
          </a:p>
        </p:txBody>
      </p:sp>
    </p:spTree>
    <p:extLst>
      <p:ext uri="{BB962C8B-B14F-4D97-AF65-F5344CB8AC3E}">
        <p14:creationId xmlns:p14="http://schemas.microsoft.com/office/powerpoint/2010/main" val="40650201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BreakPoints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3385619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Task 1 (Thur. Oct. 20</a:t>
            </a:r>
            <a:r>
              <a:rPr lang="en-US" baseline="30000" dirty="0"/>
              <a:t>th</a:t>
            </a:r>
            <a:r>
              <a:rPr lang="en-US" dirty="0"/>
              <a:t>): Design documentation</a:t>
            </a:r>
          </a:p>
          <a:p>
            <a:r>
              <a:rPr lang="en-US" dirty="0"/>
              <a:t>Task 2 (Wed. Oct. 26</a:t>
            </a:r>
            <a:r>
              <a:rPr lang="en-US" baseline="30000" dirty="0"/>
              <a:t>th</a:t>
            </a:r>
            <a:r>
              <a:rPr lang="en-US" dirty="0"/>
              <a:t>): Data importer working</a:t>
            </a:r>
          </a:p>
          <a:p>
            <a:r>
              <a:rPr lang="en-US" dirty="0"/>
              <a:t>Task 3 (Tue. Nov. 1</a:t>
            </a:r>
            <a:r>
              <a:rPr lang="en-US" baseline="30000" dirty="0"/>
              <a:t>st</a:t>
            </a:r>
            <a:r>
              <a:rPr lang="en-US" dirty="0"/>
              <a:t>): Ship builder working</a:t>
            </a:r>
          </a:p>
          <a:p>
            <a:r>
              <a:rPr lang="en-US" dirty="0"/>
              <a:t>Task 4 (Thur. Nov. 10</a:t>
            </a:r>
            <a:r>
              <a:rPr lang="en-US" baseline="30000" dirty="0"/>
              <a:t>th</a:t>
            </a:r>
            <a:r>
              <a:rPr lang="en-US" dirty="0"/>
              <a:t>): Game completed</a:t>
            </a:r>
          </a:p>
        </p:txBody>
      </p:sp>
    </p:spTree>
    <p:extLst>
      <p:ext uri="{BB962C8B-B14F-4D97-AF65-F5344CB8AC3E}">
        <p14:creationId xmlns:p14="http://schemas.microsoft.com/office/powerpoint/2010/main" val="16129488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logger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Log.d</a:t>
            </a:r>
            <a:r>
              <a:rPr lang="en-US" dirty="0"/>
              <a:t>( TAG, "Updating question text for question #" + </a:t>
            </a:r>
            <a:r>
              <a:rPr lang="en-US" dirty="0" err="1"/>
              <a:t>mCurrentIndex</a:t>
            </a:r>
            <a:r>
              <a:rPr lang="en-US" dirty="0"/>
              <a:t>, new Exception());</a:t>
            </a:r>
          </a:p>
          <a:p>
            <a:endParaRPr lang="en-US" dirty="0"/>
          </a:p>
          <a:p>
            <a:r>
              <a:rPr lang="en-US" dirty="0"/>
              <a:t>“The exception that you pass to </a:t>
            </a:r>
            <a:r>
              <a:rPr lang="en-US" dirty="0" err="1"/>
              <a:t>Log.d</a:t>
            </a:r>
            <a:r>
              <a:rPr lang="en-US" dirty="0"/>
              <a:t>(…) does not have to be a thrown exception that you caught. You can create a brand new Exception and pass it to the method without ever throwing it, and you will get a report of where the exception was created.”</a:t>
            </a:r>
          </a:p>
          <a:p>
            <a:pPr marL="457200" lvl="1" indent="0">
              <a:buNone/>
            </a:pPr>
            <a:r>
              <a:rPr lang="en-US" dirty="0"/>
              <a:t>Phillips, Bill; Stewart, Chris. Android Programming: The Big Nerd Ranch Guide (2nd Edition) (p. 78 &amp; 79). Pearson Education. Kindle Edition.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085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Serialization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825043"/>
            <a:ext cx="10018713" cy="3124201"/>
          </a:xfrm>
        </p:spPr>
        <p:txBody>
          <a:bodyPr>
            <a:noAutofit/>
          </a:bodyPr>
          <a:lstStyle/>
          <a:p>
            <a:r>
              <a:rPr lang="en-US" sz="1800" dirty="0"/>
              <a:t>“Java provides a mechanism, called object serialization where an object can be represented as a sequence of bytes that includes the object's data as well as information about the object's type and the types of data stored in the object.”</a:t>
            </a:r>
          </a:p>
          <a:p>
            <a:r>
              <a:rPr lang="en-US" sz="1800" dirty="0"/>
              <a:t>After a serialized object has been written into a file, it can be read from the file and </a:t>
            </a:r>
            <a:r>
              <a:rPr lang="en-US" sz="1800" dirty="0" err="1"/>
              <a:t>deserialized</a:t>
            </a:r>
            <a:r>
              <a:rPr lang="en-US" sz="1800" dirty="0"/>
              <a:t> that is, the type information and bytes that represent the object and its data can be used to recreate the object in memory.”</a:t>
            </a:r>
          </a:p>
          <a:p>
            <a:r>
              <a:rPr lang="en-US" sz="1800" dirty="0"/>
              <a:t>Most impressive is that the entire process is JVM independent, meaning an object can be serialized on one platform and </a:t>
            </a:r>
            <a:r>
              <a:rPr lang="en-US" sz="1800" dirty="0" err="1"/>
              <a:t>deserialized</a:t>
            </a:r>
            <a:r>
              <a:rPr lang="en-US" sz="1800" dirty="0"/>
              <a:t> on an entirely different platform.”</a:t>
            </a:r>
          </a:p>
          <a:p>
            <a:r>
              <a:rPr lang="en-US" sz="1800" dirty="0"/>
              <a:t>Classes </a:t>
            </a:r>
            <a:r>
              <a:rPr lang="en-US" sz="1800" b="1" dirty="0" err="1"/>
              <a:t>ObjectInputStream</a:t>
            </a:r>
            <a:r>
              <a:rPr lang="en-US" sz="1800" dirty="0"/>
              <a:t> and </a:t>
            </a:r>
            <a:r>
              <a:rPr lang="en-US" sz="1800" b="1" dirty="0" err="1"/>
              <a:t>ObjectOutputStream</a:t>
            </a:r>
            <a:r>
              <a:rPr lang="en-US" sz="1800" dirty="0"/>
              <a:t> are high-level streams that contain the methods for serializing and </a:t>
            </a:r>
            <a:r>
              <a:rPr lang="en-US" sz="1800" dirty="0" err="1"/>
              <a:t>deserializing</a:t>
            </a:r>
            <a:r>
              <a:rPr lang="en-US" sz="1800" dirty="0"/>
              <a:t> an object.”</a:t>
            </a:r>
          </a:p>
          <a:p>
            <a:r>
              <a:rPr lang="en-US" sz="1800" dirty="0"/>
              <a:t>Demo…</a:t>
            </a:r>
          </a:p>
          <a:p>
            <a:pPr marL="0" indent="0">
              <a:buNone/>
            </a:pPr>
            <a:r>
              <a:rPr lang="en-US" sz="1800" dirty="0"/>
              <a:t>[ </a:t>
            </a:r>
            <a:r>
              <a:rPr lang="en-US" sz="1800" dirty="0">
                <a:hlinkClick r:id="rId2"/>
              </a:rPr>
              <a:t>https://www.tutorialspoint.com/java/java_serialization.htm</a:t>
            </a:r>
            <a:r>
              <a:rPr lang="en-US" sz="1800" dirty="0"/>
              <a:t> ]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69183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Android UI Basics</a:t>
            </a:r>
          </a:p>
          <a:p>
            <a:r>
              <a:rPr lang="en-US" dirty="0"/>
              <a:t>Logging &amp; Debugging</a:t>
            </a:r>
          </a:p>
          <a:p>
            <a:r>
              <a:rPr lang="en-US" dirty="0"/>
              <a:t>Object Serialization</a:t>
            </a:r>
          </a:p>
        </p:txBody>
      </p:sp>
    </p:spTree>
    <p:extLst>
      <p:ext uri="{BB962C8B-B14F-4D97-AF65-F5344CB8AC3E}">
        <p14:creationId xmlns:p14="http://schemas.microsoft.com/office/powerpoint/2010/main" val="3156417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UI Basics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Activities and Views</a:t>
            </a:r>
          </a:p>
        </p:txBody>
      </p:sp>
    </p:spTree>
    <p:extLst>
      <p:ext uri="{BB962C8B-B14F-4D97-AF65-F5344CB8AC3E}">
        <p14:creationId xmlns:p14="http://schemas.microsoft.com/office/powerpoint/2010/main" val="3962607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102555"/>
            <a:ext cx="10018713" cy="419100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Views are the basic element of an Android application’s visual interface</a:t>
            </a:r>
          </a:p>
          <a:p>
            <a:pPr lvl="1"/>
            <a:r>
              <a:rPr lang="en-US" dirty="0"/>
              <a:t>A View is an object that draws something on the screen, and can detect user interactions (i.e. clicks etc.)</a:t>
            </a:r>
          </a:p>
          <a:p>
            <a:pPr lvl="1"/>
            <a:r>
              <a:rPr lang="en-US" dirty="0"/>
              <a:t>A </a:t>
            </a:r>
            <a:r>
              <a:rPr lang="en-US" dirty="0" err="1"/>
              <a:t>ViewGroup</a:t>
            </a:r>
            <a:r>
              <a:rPr lang="en-US" dirty="0"/>
              <a:t> (subclass of View) holds other Views and enables us to automate the process of defining an interface’s layout</a:t>
            </a:r>
          </a:p>
          <a:p>
            <a:pPr lvl="2"/>
            <a:r>
              <a:rPr lang="en-US" dirty="0"/>
              <a:t>Linear</a:t>
            </a:r>
          </a:p>
          <a:p>
            <a:pPr lvl="2"/>
            <a:r>
              <a:rPr lang="en-US" dirty="0"/>
              <a:t>Frame</a:t>
            </a:r>
          </a:p>
          <a:p>
            <a:pPr lvl="2"/>
            <a:r>
              <a:rPr lang="en-US" dirty="0"/>
              <a:t>Relative</a:t>
            </a:r>
          </a:p>
          <a:p>
            <a:pPr lvl="2"/>
            <a:r>
              <a:rPr lang="en-US" dirty="0"/>
              <a:t>Absolute</a:t>
            </a:r>
          </a:p>
          <a:p>
            <a:pPr lvl="2"/>
            <a:r>
              <a:rPr lang="en-US" dirty="0"/>
              <a:t>A nice tutorial here: </a:t>
            </a:r>
            <a:r>
              <a:rPr lang="en-US" dirty="0">
                <a:hlinkClick r:id="rId2"/>
              </a:rPr>
              <a:t>https://www.tutorialspoint.com/android/android_user_interface_layouts.htm</a:t>
            </a:r>
            <a:endParaRPr lang="en-US" dirty="0"/>
          </a:p>
          <a:p>
            <a:pPr lvl="1"/>
            <a:r>
              <a:rPr lang="en-US" dirty="0"/>
              <a:t>All user interfaces are built using View and </a:t>
            </a:r>
            <a:r>
              <a:rPr lang="en-US" dirty="0" err="1"/>
              <a:t>ViewGroup</a:t>
            </a:r>
            <a:r>
              <a:rPr lang="en-US" dirty="0"/>
              <a:t> objects. </a:t>
            </a:r>
          </a:p>
          <a:p>
            <a:pPr lvl="1"/>
            <a:r>
              <a:rPr lang="en-US" dirty="0"/>
              <a:t>Views can be nested in a tree to create complex </a:t>
            </a:r>
            <a:r>
              <a:rPr lang="en-US" i="1" dirty="0"/>
              <a:t>layouts</a:t>
            </a:r>
          </a:p>
        </p:txBody>
      </p:sp>
    </p:spTree>
    <p:extLst>
      <p:ext uri="{BB962C8B-B14F-4D97-AF65-F5344CB8AC3E}">
        <p14:creationId xmlns:p14="http://schemas.microsoft.com/office/powerpoint/2010/main" val="58035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Layout Structure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958" y="2438399"/>
            <a:ext cx="7227990" cy="3857978"/>
          </a:xfrm>
        </p:spPr>
      </p:pic>
    </p:spTree>
    <p:extLst>
      <p:ext uri="{BB962C8B-B14F-4D97-AF65-F5344CB8AC3E}">
        <p14:creationId xmlns:p14="http://schemas.microsoft.com/office/powerpoint/2010/main" val="485759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3643" y="2548465"/>
            <a:ext cx="10018713" cy="3124201"/>
          </a:xfrm>
        </p:spPr>
        <p:txBody>
          <a:bodyPr/>
          <a:lstStyle/>
          <a:p>
            <a:r>
              <a:rPr lang="en-US" dirty="0"/>
              <a:t>Can be instantiated in code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More easily managed via Android’s XML layout approach…</a:t>
            </a: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421287" y="3286477"/>
            <a:ext cx="6944209" cy="1107996"/>
          </a:xfrm>
          <a:prstGeom prst="rect">
            <a:avLst/>
          </a:prstGeom>
          <a:solidFill>
            <a:srgbClr val="EFF0F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Button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03336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03336"/>
                </a:solidFill>
                <a:effectLst/>
                <a:latin typeface="Consolas" panose="020B0609020204030204" pitchFamily="49" charset="0"/>
              </a:rPr>
              <a:t>myButton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03336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101094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03336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Button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0333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101094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03336"/>
                </a:solidFill>
                <a:effectLst/>
                <a:latin typeface="Consolas" panose="020B0609020204030204" pitchFamily="49" charset="0"/>
              </a:rPr>
              <a:t>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03336"/>
                </a:solidFill>
                <a:effectLst/>
                <a:latin typeface="Consolas" panose="020B0609020204030204" pitchFamily="49" charset="0"/>
              </a:rPr>
              <a:t>myButton.setLayoutParams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0333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101094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03336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LinearLayout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03336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LayoutParams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03336"/>
                </a:solidFill>
                <a:effectLst/>
                <a:latin typeface="Consolas" panose="020B0609020204030204" pitchFamily="49" charset="0"/>
              </a:rPr>
              <a:t>(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303336"/>
                </a:solidFill>
                <a:latin typeface="Consolas" panose="020B0609020204030204" pitchFamily="49" charset="0"/>
              </a:rPr>
              <a:t>			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LinearLayout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03336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LayoutParams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03336"/>
                </a:solidFill>
                <a:effectLst/>
                <a:latin typeface="Consolas" panose="020B0609020204030204" pitchFamily="49" charset="0"/>
              </a:rPr>
              <a:t>.MATCH_PARENT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03336"/>
                </a:solidFill>
                <a:effectLst/>
                <a:latin typeface="Consolas" panose="020B0609020204030204" pitchFamily="49" charset="0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303336"/>
                </a:solidFill>
                <a:latin typeface="Consolas" panose="020B0609020204030204" pitchFamily="49" charset="0"/>
              </a:rPr>
              <a:t>			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LinearLayout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03336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LayoutParams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03336"/>
                </a:solidFill>
                <a:effectLst/>
                <a:latin typeface="Consolas" panose="020B0609020204030204" pitchFamily="49" charset="0"/>
              </a:rPr>
              <a:t>.MATCH_PARENT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03336"/>
                </a:solidFill>
                <a:effectLst/>
                <a:latin typeface="Consolas" panose="020B0609020204030204" pitchFamily="49" charset="0"/>
              </a:rPr>
              <a:t>));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03336"/>
                </a:solidFill>
                <a:effectLst/>
                <a:latin typeface="Consolas" panose="020B0609020204030204" pitchFamily="49" charset="0"/>
              </a:rPr>
              <a:t>myLayout.addView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0333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303336"/>
                </a:solidFill>
                <a:effectLst/>
                <a:latin typeface="Consolas" panose="020B0609020204030204" pitchFamily="49" charset="0"/>
              </a:rPr>
              <a:t>myButton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303336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988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XML Layouts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Represent a “tree” of views as XML objects</a:t>
            </a:r>
          </a:p>
          <a:p>
            <a:r>
              <a:rPr lang="en-US" dirty="0"/>
              <a:t>Can be parsed in a manner similar to JSON objects</a:t>
            </a:r>
          </a:p>
          <a:p>
            <a:r>
              <a:rPr lang="en-US" dirty="0"/>
              <a:t>Views are “inflated” at runtime</a:t>
            </a:r>
          </a:p>
          <a:p>
            <a:r>
              <a:rPr lang="en-US" dirty="0"/>
              <a:t>Accessible/locatable via IDs</a:t>
            </a:r>
          </a:p>
          <a:p>
            <a:pPr lvl="1"/>
            <a:r>
              <a:rPr lang="en-US" dirty="0" err="1"/>
              <a:t>mQuestionTextView</a:t>
            </a:r>
            <a:r>
              <a:rPr lang="en-US" dirty="0"/>
              <a:t> = (</a:t>
            </a:r>
            <a:r>
              <a:rPr lang="en-US" dirty="0" err="1"/>
              <a:t>TextView</a:t>
            </a:r>
            <a:r>
              <a:rPr lang="en-US" dirty="0"/>
              <a:t>) </a:t>
            </a:r>
            <a:r>
              <a:rPr lang="en-US" dirty="0" err="1"/>
              <a:t>findViewById</a:t>
            </a:r>
            <a:r>
              <a:rPr lang="en-US" dirty="0"/>
              <a:t>( </a:t>
            </a:r>
            <a:r>
              <a:rPr lang="en-US" dirty="0" err="1"/>
              <a:t>R.id.question_text_view</a:t>
            </a:r>
            <a:r>
              <a:rPr lang="en-US" dirty="0"/>
              <a:t>);</a:t>
            </a:r>
          </a:p>
          <a:p>
            <a:pPr lvl="1"/>
            <a:r>
              <a:rPr lang="en-US" dirty="0"/>
              <a:t>R class IDs (app/build/generated/source/r/debug/R.java)</a:t>
            </a:r>
            <a:endParaRPr lang="en-US" dirty="0"/>
          </a:p>
          <a:p>
            <a:r>
              <a:rPr lang="en-US" dirty="0"/>
              <a:t>Example…</a:t>
            </a:r>
          </a:p>
        </p:txBody>
      </p:sp>
    </p:spTree>
    <p:extLst>
      <p:ext uri="{BB962C8B-B14F-4D97-AF65-F5344CB8AC3E}">
        <p14:creationId xmlns:p14="http://schemas.microsoft.com/office/powerpoint/2010/main" val="2297865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385284" y="210026"/>
            <a:ext cx="6216766" cy="664797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xml version=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"1.0"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encoding=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"utf-8"</a:t>
            </a:r>
            <a:r>
              <a:rPr kumimoji="0" lang="en-US" altLang="en-US" sz="11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?&gt;</a:t>
            </a:r>
            <a:br>
              <a:rPr kumimoji="0" lang="en-US" altLang="en-US" sz="11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FrameLayout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xmlns: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"http://schemas.android.com/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apk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/res/android"</a:t>
            </a:r>
            <a:b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:layout_width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match_parent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:layout_height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match_parent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TextView</a:t>
            </a:r>
            <a:b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:id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"@+id/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question_text_view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:layout_width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wrap_content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:layout_height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wrap_content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:layout_gravity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center_horizontal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:padding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"24dp"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5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br>
              <a:rPr kumimoji="0" lang="en-US" altLang="en-US" sz="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LinearLayout</a:t>
            </a:r>
            <a:b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:layout_width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wrap_content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:layout_height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wrap_content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:layout_gravity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bottom|center_horizontal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:orientation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"horizontal"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ImageButton</a:t>
            </a:r>
            <a:b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:id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"@+id/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previous_button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:layout_width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wrap_content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:layout_height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wrap_content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:contentDescription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"@string/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previous_button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:src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"@drawable/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arrow_left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&lt;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b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:id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"@+id/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cheat_button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:layout_width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wrap_content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:layout_height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wrap_content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:layout_gravity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bottom|center_horizontal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android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:text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"@string/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cheat_button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5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br>
              <a:rPr kumimoji="0" lang="en-US" altLang="en-US" sz="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LinearLayout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en-US" altLang="en-US" sz="11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FrameLayout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278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684</Words>
  <Application>Microsoft Office PowerPoint</Application>
  <PresentationFormat>Widescreen</PresentationFormat>
  <Paragraphs>92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Consolas</vt:lpstr>
      <vt:lpstr>Corbel</vt:lpstr>
      <vt:lpstr>Courier New</vt:lpstr>
      <vt:lpstr>Parallax</vt:lpstr>
      <vt:lpstr>CS240: Advanced Programming Concepts</vt:lpstr>
      <vt:lpstr>Submission Schedule</vt:lpstr>
      <vt:lpstr>Topics</vt:lpstr>
      <vt:lpstr>Android UI Basics </vt:lpstr>
      <vt:lpstr>Views</vt:lpstr>
      <vt:lpstr>Example Layout Structure</vt:lpstr>
      <vt:lpstr>Views</vt:lpstr>
      <vt:lpstr>Android XML Layouts</vt:lpstr>
      <vt:lpstr>PowerPoint Presentation</vt:lpstr>
      <vt:lpstr>Strings and Other Interface Values</vt:lpstr>
      <vt:lpstr>PowerPoint Presentation</vt:lpstr>
      <vt:lpstr>Activities</vt:lpstr>
      <vt:lpstr>Creating an Activity Class…</vt:lpstr>
      <vt:lpstr>The Activity Life Cycle</vt:lpstr>
      <vt:lpstr>Creating a new activity and making it active…</vt:lpstr>
      <vt:lpstr>The Activity or “Back” Stack</vt:lpstr>
      <vt:lpstr>Debugging and Logging</vt:lpstr>
      <vt:lpstr>Using the Stack Trace</vt:lpstr>
      <vt:lpstr>BreakPoints…</vt:lpstr>
      <vt:lpstr>Using the logger</vt:lpstr>
      <vt:lpstr>Object Serialization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CS240: Advanced Programming Concepts</dc:title>
  <dc:creator>Frank Jones</dc:creator>
  <cp:lastModifiedBy>Frank Jones</cp:lastModifiedBy>
  <cp:revision>21</cp:revision>
  <dcterms:created xsi:type="dcterms:W3CDTF">2016-10-27T15:07:14Z</dcterms:created>
  <dcterms:modified xsi:type="dcterms:W3CDTF">2016-10-27T17:38:04Z</dcterms:modified>
</cp:coreProperties>
</file>