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4"/>
  </p:notesMasterIdLst>
  <p:sldIdLst>
    <p:sldId id="256" r:id="rId2"/>
    <p:sldId id="262" r:id="rId3"/>
    <p:sldId id="264" r:id="rId4"/>
    <p:sldId id="263" r:id="rId5"/>
    <p:sldId id="265" r:id="rId6"/>
    <p:sldId id="268" r:id="rId7"/>
    <p:sldId id="269" r:id="rId8"/>
    <p:sldId id="266" r:id="rId9"/>
    <p:sldId id="267" r:id="rId10"/>
    <p:sldId id="294" r:id="rId11"/>
    <p:sldId id="295" r:id="rId12"/>
    <p:sldId id="296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0" r:id="rId21"/>
    <p:sldId id="277" r:id="rId22"/>
    <p:sldId id="278" r:id="rId23"/>
    <p:sldId id="279" r:id="rId24"/>
    <p:sldId id="281" r:id="rId25"/>
    <p:sldId id="306" r:id="rId26"/>
    <p:sldId id="292" r:id="rId27"/>
    <p:sldId id="282" r:id="rId28"/>
    <p:sldId id="308" r:id="rId29"/>
    <p:sldId id="309" r:id="rId30"/>
    <p:sldId id="310" r:id="rId31"/>
    <p:sldId id="311" r:id="rId32"/>
    <p:sldId id="30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9143" autoAdjust="0"/>
  </p:normalViewPr>
  <p:slideViewPr>
    <p:cSldViewPr>
      <p:cViewPr varScale="1">
        <p:scale>
          <a:sx n="69" d="100"/>
          <a:sy n="69" d="100"/>
        </p:scale>
        <p:origin x="12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1E950-6947-4CFE-9271-82D5668D0EA3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2DC3F-C6AE-4453-B4D4-58E7F4B677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8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2DC3F-C6AE-4453-B4D4-58E7F4B677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 userDrawn="1"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 userDrawn="1"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drop-table.txt" TargetMode="External"/><Relationship Id="rId2" Type="http://schemas.openxmlformats.org/officeDocument/2006/relationships/hyperlink" Target="create-table.tx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reate-table.tx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insert.tx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BookDAO.java" TargetMode="External"/><Relationship Id="rId2" Type="http://schemas.openxmlformats.org/officeDocument/2006/relationships/hyperlink" Target="DbOpenHelper.jav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eloper.android.com/training/basics/data-storage/databases.html" TargetMode="External"/><Relationship Id="rId4" Type="http://schemas.openxmlformats.org/officeDocument/2006/relationships/hyperlink" Target="exec-db-transaction.java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addons.mozilla.org/en-US/firefox/addon/sqlite-manage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240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SQL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Numbers</a:t>
            </a:r>
            <a:endParaRPr lang="en-US" b="1" dirty="0"/>
          </a:p>
          <a:p>
            <a:r>
              <a:rPr lang="en-US" dirty="0"/>
              <a:t>INTEGER and SMALLINT</a:t>
            </a:r>
          </a:p>
          <a:p>
            <a:r>
              <a:rPr lang="en-US" dirty="0"/>
              <a:t>FLOAT, REAL and DOUBLE PRECISION</a:t>
            </a:r>
          </a:p>
          <a:p>
            <a:r>
              <a:rPr lang="en-US" dirty="0"/>
              <a:t>NUMERIC(</a:t>
            </a:r>
            <a:r>
              <a:rPr lang="en-US" i="1" dirty="0"/>
              <a:t>precision</a:t>
            </a:r>
            <a:r>
              <a:rPr lang="en-US" dirty="0"/>
              <a:t>, </a:t>
            </a:r>
            <a:r>
              <a:rPr lang="en-US" i="1" dirty="0"/>
              <a:t>scale</a:t>
            </a:r>
            <a:r>
              <a:rPr lang="en-US" dirty="0"/>
              <a:t>) or DECIMAL(</a:t>
            </a:r>
            <a:r>
              <a:rPr lang="en-US" i="1" dirty="0"/>
              <a:t>precision</a:t>
            </a:r>
            <a:r>
              <a:rPr lang="en-US" dirty="0"/>
              <a:t>, </a:t>
            </a:r>
            <a:r>
              <a:rPr lang="en-US" i="1" dirty="0"/>
              <a:t>scale</a:t>
            </a:r>
            <a:r>
              <a:rPr lang="en-US" dirty="0"/>
              <a:t>)</a:t>
            </a:r>
          </a:p>
          <a:p>
            <a:r>
              <a:rPr lang="en-US" b="1" dirty="0"/>
              <a:t>Large objects</a:t>
            </a:r>
          </a:p>
          <a:p>
            <a:r>
              <a:rPr lang="en-US" dirty="0" smtClean="0"/>
              <a:t>BLOB – binary large object (images, sound, video, etc.)</a:t>
            </a:r>
            <a:endParaRPr lang="en-US" dirty="0"/>
          </a:p>
          <a:p>
            <a:r>
              <a:rPr lang="en-US" dirty="0" smtClean="0"/>
              <a:t>CLOB – character large object (text documents)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SQL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Date </a:t>
            </a:r>
            <a:r>
              <a:rPr lang="en-US" b="1" dirty="0"/>
              <a:t>and time</a:t>
            </a:r>
          </a:p>
          <a:p>
            <a:r>
              <a:rPr lang="en-US" dirty="0"/>
              <a:t>DATE — for date values (e.g., 2011-05-03)</a:t>
            </a:r>
          </a:p>
          <a:p>
            <a:r>
              <a:rPr lang="en-US" dirty="0"/>
              <a:t>TIME — for time values (e.g., 15:51:36). The granularity of the time value is usually a </a:t>
            </a:r>
            <a:r>
              <a:rPr lang="en-US" i="1" dirty="0"/>
              <a:t>tick</a:t>
            </a:r>
            <a:r>
              <a:rPr lang="en-US" dirty="0"/>
              <a:t> (100 nanoseconds).</a:t>
            </a:r>
          </a:p>
          <a:p>
            <a:r>
              <a:rPr lang="en-US" dirty="0"/>
              <a:t>TIME WITH TIME ZONE or TIMETZ — the same as TIME, but including details about the time zone in question.</a:t>
            </a:r>
          </a:p>
          <a:p>
            <a:r>
              <a:rPr lang="en-US" dirty="0"/>
              <a:t>TIMESTAMP — This is a DATE and a TIME put together in one variable (e.g., 2011-05-03 15:51:36).</a:t>
            </a:r>
          </a:p>
          <a:p>
            <a:r>
              <a:rPr lang="en-US" dirty="0"/>
              <a:t>TIMESTAMP WITH TIME ZONE or TIMESTAMPTZ — the same as TIMESTAMP, but including details about the time zone in question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SQLite stores all data using the following data types</a:t>
            </a:r>
          </a:p>
          <a:p>
            <a:pPr lvl="1"/>
            <a:r>
              <a:rPr lang="en-US" dirty="0" smtClean="0"/>
              <a:t>INTEGER</a:t>
            </a:r>
          </a:p>
          <a:p>
            <a:pPr lvl="1"/>
            <a:r>
              <a:rPr lang="en-US" dirty="0" smtClean="0"/>
              <a:t>REAL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BLOB</a:t>
            </a:r>
          </a:p>
          <a:p>
            <a:r>
              <a:rPr lang="en-US" dirty="0" smtClean="0"/>
              <a:t>SQLite supports the standard SQL data types by mapping them onto the INTEGER, REAL, TEXT, and BLOB types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 Data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1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Creating and Deleting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TABLE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Book Club Example</a:t>
            </a:r>
            <a:endParaRPr lang="en-US" dirty="0" smtClean="0"/>
          </a:p>
          <a:p>
            <a:pPr lvl="1"/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Primary Keys</a:t>
            </a:r>
          </a:p>
          <a:p>
            <a:endParaRPr lang="en-US" dirty="0" smtClean="0"/>
          </a:p>
          <a:p>
            <a:r>
              <a:rPr lang="en-US" dirty="0" smtClean="0"/>
              <a:t>DROP TABLE</a:t>
            </a:r>
          </a:p>
          <a:p>
            <a:pPr lvl="1"/>
            <a:r>
              <a:rPr lang="en-US" dirty="0" smtClean="0">
                <a:hlinkClick r:id="rId3" action="ppaction://hlinkfile"/>
              </a:rPr>
              <a:t>Book Club Example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Modeling Object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Connections between objects are represented using </a:t>
            </a:r>
            <a:r>
              <a:rPr lang="en-US" u="sng" dirty="0" smtClean="0"/>
              <a:t>foreign keys</a:t>
            </a:r>
          </a:p>
          <a:p>
            <a:r>
              <a:rPr lang="en-US" dirty="0" smtClean="0"/>
              <a:t>Foreign Key: A column in table T</a:t>
            </a:r>
            <a:r>
              <a:rPr lang="en-US" baseline="-25000" dirty="0" smtClean="0"/>
              <a:t>1</a:t>
            </a:r>
            <a:r>
              <a:rPr lang="en-US" dirty="0" smtClean="0"/>
              <a:t> stores primary keys of objects in table T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>
                <a:hlinkClick r:id="rId2" action="ppaction://hlinkfile"/>
              </a:rPr>
              <a:t>Book Club Examples</a:t>
            </a:r>
            <a:endParaRPr lang="en-US" dirty="0" smtClean="0"/>
          </a:p>
          <a:p>
            <a:pPr lvl="1"/>
            <a:r>
              <a:rPr lang="en-US" dirty="0" smtClean="0"/>
              <a:t>Reading table stores Member and Book keys</a:t>
            </a:r>
          </a:p>
          <a:p>
            <a:pPr lvl="1"/>
            <a:r>
              <a:rPr lang="en-US" dirty="0" smtClean="0"/>
              <a:t>Category table stores parent Category key</a:t>
            </a:r>
          </a:p>
          <a:p>
            <a:pPr lvl="1"/>
            <a:r>
              <a:rPr lang="en-US" dirty="0" err="1" smtClean="0"/>
              <a:t>Category_Book</a:t>
            </a:r>
            <a:r>
              <a:rPr lang="en-US" dirty="0" smtClean="0"/>
              <a:t> table stores Category and Book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Modeling Object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Types of Object Relationships</a:t>
            </a:r>
          </a:p>
          <a:p>
            <a:pPr lvl="1"/>
            <a:r>
              <a:rPr lang="en-US" dirty="0" smtClean="0"/>
              <a:t>One-to-One</a:t>
            </a:r>
          </a:p>
          <a:p>
            <a:pPr lvl="2"/>
            <a:r>
              <a:rPr lang="en-US" dirty="0" smtClean="0"/>
              <a:t>A Person has one Head; A Head belongs to one Person</a:t>
            </a:r>
          </a:p>
          <a:p>
            <a:pPr lvl="2"/>
            <a:r>
              <a:rPr lang="en-US" dirty="0" smtClean="0"/>
              <a:t>Either table contains a foreign key referencing the other table</a:t>
            </a:r>
          </a:p>
          <a:p>
            <a:pPr lvl="1"/>
            <a:r>
              <a:rPr lang="en-US" dirty="0" smtClean="0"/>
              <a:t>One-to-Many</a:t>
            </a:r>
          </a:p>
          <a:p>
            <a:pPr lvl="2"/>
            <a:r>
              <a:rPr lang="en-US" dirty="0" smtClean="0"/>
              <a:t>A Category has many sub Categories; a Category has one parent Category</a:t>
            </a:r>
          </a:p>
          <a:p>
            <a:pPr lvl="2"/>
            <a:r>
              <a:rPr lang="en-US" dirty="0" smtClean="0"/>
              <a:t>The “Many” table contains a foreign key referencing the “One” table</a:t>
            </a:r>
          </a:p>
          <a:p>
            <a:pPr lvl="1"/>
            <a:r>
              <a:rPr lang="en-US" dirty="0" smtClean="0"/>
              <a:t>Many-to-Many</a:t>
            </a:r>
          </a:p>
          <a:p>
            <a:pPr lvl="2"/>
            <a:r>
              <a:rPr lang="en-US" dirty="0" smtClean="0"/>
              <a:t>A Member has read many Books; A Book has been read by many Members</a:t>
            </a:r>
          </a:p>
          <a:p>
            <a:pPr lvl="2"/>
            <a:r>
              <a:rPr lang="en-US" dirty="0" smtClean="0"/>
              <a:t>A Category contains many Books; A Book belongs to many Categories</a:t>
            </a:r>
          </a:p>
          <a:p>
            <a:pPr lvl="2"/>
            <a:r>
              <a:rPr lang="en-US" dirty="0" smtClean="0"/>
              <a:t>Create a </a:t>
            </a:r>
            <a:r>
              <a:rPr lang="en-US" smtClean="0"/>
              <a:t>“join table</a:t>
            </a:r>
            <a:r>
              <a:rPr lang="en-US" dirty="0" smtClean="0"/>
              <a:t>” whose rows contain foreign keys of related objects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Inserting Data into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Book Club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438400"/>
            <a:ext cx="57748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SELECT  Column, Column, …</a:t>
            </a:r>
          </a:p>
          <a:p>
            <a:r>
              <a:rPr lang="en-US" sz="3600" dirty="0" smtClean="0"/>
              <a:t>FROM  Table, Table, …</a:t>
            </a:r>
          </a:p>
          <a:p>
            <a:r>
              <a:rPr lang="en-US" sz="3600" dirty="0" smtClean="0"/>
              <a:t>WHERE  Condition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143000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1066800"/>
          <a:ext cx="579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genre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‘Decision</a:t>
                      </a:r>
                      <a:r>
                        <a:rPr lang="en-US" sz="1200" baseline="0" dirty="0" smtClean="0"/>
                        <a:t> Points’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‘George W.</a:t>
                      </a:r>
                      <a:r>
                        <a:rPr lang="en-US" sz="1200" baseline="0" dirty="0" smtClean="0"/>
                        <a:t> Bush’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Work and the Glory’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‘Gerald Lund’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HistoricalFiction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‘Dracula’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‘Bram</a:t>
                      </a:r>
                      <a:r>
                        <a:rPr lang="en-US" sz="1200" baseline="0" dirty="0" smtClean="0"/>
                        <a:t> Stoker’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‘Fiction’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Holy Bible’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Lord’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685800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3330714"/>
            <a:ext cx="1461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SELECT  *</a:t>
            </a:r>
          </a:p>
          <a:p>
            <a:r>
              <a:rPr lang="en-US" sz="2000" dirty="0" smtClean="0"/>
              <a:t>FROM book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4343400"/>
          <a:ext cx="579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genre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‘Decision</a:t>
                      </a:r>
                      <a:r>
                        <a:rPr lang="en-US" sz="1200" baseline="0" dirty="0" smtClean="0"/>
                        <a:t> Points’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‘George W.</a:t>
                      </a:r>
                      <a:r>
                        <a:rPr lang="en-US" sz="1200" baseline="0" dirty="0" smtClean="0"/>
                        <a:t> Bush’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Work and the Glory’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‘Gerald Lund’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HistoricalFiction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‘Dracula’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‘Bram</a:t>
                      </a:r>
                      <a:r>
                        <a:rPr lang="en-US" sz="1200" baseline="0" dirty="0" smtClean="0"/>
                        <a:t> Stoker’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‘Fiction’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Holy Bible’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Lord’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39624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2971800"/>
            <a:ext cx="1754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 all books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1295400"/>
          <a:ext cx="579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genre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‘Decision</a:t>
                      </a:r>
                      <a:r>
                        <a:rPr lang="en-US" sz="1200" baseline="0" dirty="0" smtClean="0"/>
                        <a:t> Points’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‘George W.</a:t>
                      </a:r>
                      <a:r>
                        <a:rPr lang="en-US" sz="1200" baseline="0" dirty="0" smtClean="0"/>
                        <a:t> Bush’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Work and the Glory’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‘Gerald Lund’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HistoricalFiction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‘Dracula’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‘Bram</a:t>
                      </a:r>
                      <a:r>
                        <a:rPr lang="en-US" sz="1200" baseline="0" dirty="0" smtClean="0"/>
                        <a:t> Stoker’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‘Fiction’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Holy Bible’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Lord’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914400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3581400"/>
            <a:ext cx="33182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SELECT  author, title</a:t>
            </a:r>
          </a:p>
          <a:p>
            <a:r>
              <a:rPr lang="en-US" sz="2000" dirty="0" smtClean="0"/>
              <a:t>FROM  book</a:t>
            </a:r>
          </a:p>
          <a:p>
            <a:r>
              <a:rPr lang="en-US" sz="2000" dirty="0" smtClean="0"/>
              <a:t>WHERE  genre = ‘</a:t>
            </a:r>
            <a:r>
              <a:rPr lang="en-US" sz="2000" dirty="0" err="1" smtClean="0"/>
              <a:t>NonFiction</a:t>
            </a:r>
            <a:r>
              <a:rPr lang="en-US" sz="2000" dirty="0" smtClean="0"/>
              <a:t>’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4754880"/>
          <a:ext cx="381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‘George W.</a:t>
                      </a:r>
                      <a:r>
                        <a:rPr lang="en-US" sz="1200" baseline="0" dirty="0" smtClean="0"/>
                        <a:t> Bush’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‘Decision</a:t>
                      </a:r>
                      <a:r>
                        <a:rPr lang="en-US" sz="1200" baseline="0" dirty="0" smtClean="0"/>
                        <a:t> Points’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Lord’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Holy Bible’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437388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3200400"/>
            <a:ext cx="5747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 the authors and titles of all non-fiction books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Database Management Systems (DBMS)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Databases are implemented by software systems called Database Management Systems (DBMS)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Commonly used Relational DBMS’s include </a:t>
            </a:r>
            <a:r>
              <a:rPr lang="en-US" dirty="0" err="1" smtClean="0"/>
              <a:t>MySQL</a:t>
            </a:r>
            <a:r>
              <a:rPr lang="en-US" dirty="0" smtClean="0"/>
              <a:t>, MS SQL Server, and Oracle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DBMS’s store data in files in a way that scales to large amounts of data and allows data to be accessed efficiently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473200"/>
          <a:ext cx="3733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parent_id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‘Top’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Null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‘Must Read’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‘Must Read (New)’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‘Must Read (Old)’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‘Must Read (Really</a:t>
                      </a:r>
                      <a:r>
                        <a:rPr lang="en-US" sz="1200" baseline="0" dirty="0" smtClean="0"/>
                        <a:t> Old</a:t>
                      </a:r>
                      <a:r>
                        <a:rPr lang="en-US" sz="1200" dirty="0" smtClean="0"/>
                        <a:t>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‘Optional’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‘Optional (New)’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‘Optional (Old)’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‘Optional (Really Old)’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4688" y="1066800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108537"/>
            <a:ext cx="31117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SELECT  id, name, </a:t>
            </a:r>
            <a:r>
              <a:rPr lang="en-US" sz="2000" dirty="0" err="1" smtClean="0"/>
              <a:t>parent_id</a:t>
            </a:r>
            <a:endParaRPr lang="en-US" sz="2000" dirty="0" smtClean="0"/>
          </a:p>
          <a:p>
            <a:r>
              <a:rPr lang="en-US" sz="2000" dirty="0" smtClean="0"/>
              <a:t>FROM  category</a:t>
            </a:r>
          </a:p>
          <a:p>
            <a:r>
              <a:rPr lang="en-US" sz="2000" dirty="0" smtClean="0"/>
              <a:t>WHERE  </a:t>
            </a:r>
            <a:r>
              <a:rPr lang="en-US" sz="2000" dirty="0" err="1" smtClean="0"/>
              <a:t>parent_id</a:t>
            </a:r>
            <a:r>
              <a:rPr lang="en-US" sz="2000" dirty="0" smtClean="0"/>
              <a:t> =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1524000"/>
            <a:ext cx="4668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 the sub-categories of category ‘Top’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0" y="3611880"/>
          <a:ext cx="3733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parent_id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‘Must Read’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‘Optional’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5688" y="32004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6747" y="1447800"/>
            <a:ext cx="52594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SELECT  member.name,  </a:t>
            </a:r>
            <a:r>
              <a:rPr lang="en-US" sz="2000" dirty="0" err="1" smtClean="0"/>
              <a:t>book.title</a:t>
            </a:r>
            <a:endParaRPr lang="en-US" sz="2000" dirty="0" smtClean="0"/>
          </a:p>
          <a:p>
            <a:r>
              <a:rPr lang="en-US" sz="2000" dirty="0" smtClean="0"/>
              <a:t>FROM  member,  reading,  book</a:t>
            </a:r>
          </a:p>
          <a:p>
            <a:r>
              <a:rPr lang="en-US" sz="2000" dirty="0" smtClean="0"/>
              <a:t>WHERE  member.id = </a:t>
            </a:r>
            <a:r>
              <a:rPr lang="en-US" sz="2000" dirty="0" err="1" smtClean="0"/>
              <a:t>reading.member_id</a:t>
            </a:r>
            <a:r>
              <a:rPr lang="en-US" sz="2000" dirty="0" smtClean="0"/>
              <a:t> AND </a:t>
            </a:r>
          </a:p>
          <a:p>
            <a:r>
              <a:rPr lang="en-US" sz="2000" dirty="0" smtClean="0"/>
              <a:t>                 book.id = </a:t>
            </a:r>
            <a:r>
              <a:rPr lang="en-US" sz="2000" dirty="0" err="1" smtClean="0"/>
              <a:t>reading.book_id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105743" y="990600"/>
            <a:ext cx="4275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 the books read by each member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211143" y="15240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JOIN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 flipV="1">
            <a:off x="5867401" y="1708666"/>
            <a:ext cx="1343743" cy="27253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3383280"/>
          <a:ext cx="8610600" cy="277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member.</a:t>
                      </a:r>
                    </a:p>
                    <a:p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member.</a:t>
                      </a:r>
                    </a:p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member.</a:t>
                      </a:r>
                    </a:p>
                    <a:p>
                      <a:r>
                        <a:rPr lang="en-US" sz="1200" dirty="0" err="1" smtClean="0"/>
                        <a:t>email_address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reading.</a:t>
                      </a:r>
                    </a:p>
                    <a:p>
                      <a:r>
                        <a:rPr lang="en-US" sz="1200" dirty="0" err="1" smtClean="0"/>
                        <a:t>member_id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reading.</a:t>
                      </a:r>
                    </a:p>
                    <a:p>
                      <a:r>
                        <a:rPr lang="en-US" sz="1200" dirty="0" err="1" smtClean="0"/>
                        <a:t>book_id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book.</a:t>
                      </a:r>
                    </a:p>
                    <a:p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book.</a:t>
                      </a:r>
                    </a:p>
                    <a:p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book.</a:t>
                      </a:r>
                    </a:p>
                    <a:p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book.</a:t>
                      </a:r>
                    </a:p>
                    <a:p>
                      <a:r>
                        <a:rPr lang="en-US" sz="1200" dirty="0" smtClean="0"/>
                        <a:t>genre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‘ann@cs.byu.edu’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‘Decision Points’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‘George W. Bush’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‘ann@cs.byu.edu’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Work and the Glory’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‘Gerald Lund’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HistoricalFiction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‘ann@cs.byu.edu’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‘Dracula’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‘Bram</a:t>
                      </a:r>
                      <a:r>
                        <a:rPr lang="en-US" sz="1200" baseline="0" dirty="0" smtClean="0"/>
                        <a:t> Stoker’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‘Fiction’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‘ann@cs.byu.edu’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Holy Bible’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Lord’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2937748"/>
            <a:ext cx="270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member X reading X book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2937748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 x 6 x 4 = 72 rows)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50462" y="3505200"/>
          <a:ext cx="2895600" cy="256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4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‘Decision</a:t>
                      </a:r>
                      <a:r>
                        <a:rPr lang="en-US" sz="1200" baseline="0" dirty="0" smtClean="0"/>
                        <a:t> Points’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‘The Work and the Glory’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‘Bob’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‘The Work and the Glory’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‘Bob’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‘Dracula’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‘Chris’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‘Dracula’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‘Chris’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‘The Holy Bible’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50462" y="30480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36747" y="1648361"/>
            <a:ext cx="52594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SELECT  member.name,  </a:t>
            </a:r>
            <a:r>
              <a:rPr lang="en-US" sz="2000" dirty="0" err="1" smtClean="0"/>
              <a:t>book.title</a:t>
            </a:r>
            <a:endParaRPr lang="en-US" sz="2000" dirty="0" smtClean="0"/>
          </a:p>
          <a:p>
            <a:r>
              <a:rPr lang="en-US" sz="2000" dirty="0" smtClean="0"/>
              <a:t>FROM  member,  reading,  book</a:t>
            </a:r>
          </a:p>
          <a:p>
            <a:r>
              <a:rPr lang="en-US" sz="2000" dirty="0" smtClean="0"/>
              <a:t>WHERE  member.id = </a:t>
            </a:r>
            <a:r>
              <a:rPr lang="en-US" sz="2000" dirty="0" err="1" smtClean="0"/>
              <a:t>reading.member_id</a:t>
            </a:r>
            <a:r>
              <a:rPr lang="en-US" sz="2000" dirty="0" smtClean="0"/>
              <a:t> AND </a:t>
            </a:r>
          </a:p>
          <a:p>
            <a:r>
              <a:rPr lang="en-US" sz="2000" dirty="0" smtClean="0"/>
              <a:t>                 book.id = </a:t>
            </a:r>
            <a:r>
              <a:rPr lang="en-US" sz="2000" dirty="0" err="1" smtClean="0"/>
              <a:t>reading.book_id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074262" y="1066800"/>
            <a:ext cx="4275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 the books read by each member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378803"/>
            <a:ext cx="53409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UPDATE  Table</a:t>
            </a:r>
          </a:p>
          <a:p>
            <a:r>
              <a:rPr lang="en-US" sz="2400" dirty="0" smtClean="0"/>
              <a:t>SET  Column = Value, Column = Value, …</a:t>
            </a:r>
          </a:p>
          <a:p>
            <a:r>
              <a:rPr lang="en-US" sz="2400" dirty="0" smtClean="0"/>
              <a:t>WHERE  Condition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06349" y="2979003"/>
            <a:ext cx="52326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UPDATE  member</a:t>
            </a:r>
          </a:p>
          <a:p>
            <a:r>
              <a:rPr lang="en-US" sz="2400" dirty="0" smtClean="0"/>
              <a:t>SET name = ‘Chris Jones’,</a:t>
            </a:r>
          </a:p>
          <a:p>
            <a:r>
              <a:rPr lang="en-US" sz="2400" dirty="0" smtClean="0"/>
              <a:t>        </a:t>
            </a:r>
            <a:r>
              <a:rPr lang="en-US" sz="2400" dirty="0" err="1" smtClean="0"/>
              <a:t>email_address</a:t>
            </a:r>
            <a:r>
              <a:rPr lang="en-US" sz="2400" dirty="0" smtClean="0"/>
              <a:t> = ‘chris@gmail.com’</a:t>
            </a:r>
          </a:p>
          <a:p>
            <a:r>
              <a:rPr lang="en-US" sz="2400" dirty="0" smtClean="0"/>
              <a:t>WHERE  id = 3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598003"/>
            <a:ext cx="3852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Change a member’s information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85393" y="5036403"/>
            <a:ext cx="2967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UPDATE  member</a:t>
            </a:r>
          </a:p>
          <a:p>
            <a:r>
              <a:rPr lang="en-US" sz="2400" dirty="0" smtClean="0"/>
              <a:t>SET </a:t>
            </a:r>
            <a:r>
              <a:rPr lang="en-US" sz="2400" dirty="0" err="1" smtClean="0"/>
              <a:t>email_address</a:t>
            </a:r>
            <a:r>
              <a:rPr lang="en-US" sz="2400" dirty="0" smtClean="0"/>
              <a:t> = ‘’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93402" y="4655403"/>
            <a:ext cx="4830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Set all member email addresses to empty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Deletes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325562"/>
            <a:ext cx="2798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DELETE FROM Table</a:t>
            </a:r>
          </a:p>
          <a:p>
            <a:r>
              <a:rPr lang="en-US" sz="2400" dirty="0" smtClean="0"/>
              <a:t>WHERE  Condition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2743200"/>
            <a:ext cx="32343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DELETE FROM member</a:t>
            </a:r>
          </a:p>
          <a:p>
            <a:r>
              <a:rPr lang="en-US" sz="2400" dirty="0" smtClean="0"/>
              <a:t>WHERE  id = 3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293203"/>
            <a:ext cx="2111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Delete a member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5562600"/>
            <a:ext cx="2830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DELETE FROM book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93402" y="5177135"/>
            <a:ext cx="1992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Delete all books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4191000"/>
            <a:ext cx="33361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DELETE FROM reading</a:t>
            </a:r>
          </a:p>
          <a:p>
            <a:r>
              <a:rPr lang="en-US" sz="2400" dirty="0" smtClean="0"/>
              <a:t>WHERE  </a:t>
            </a:r>
            <a:r>
              <a:rPr lang="en-US" sz="2400" dirty="0" err="1" smtClean="0"/>
              <a:t>member_id</a:t>
            </a:r>
            <a:r>
              <a:rPr lang="en-US" sz="2400" dirty="0" smtClean="0"/>
              <a:t> = 3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70212" y="3741003"/>
            <a:ext cx="3894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Delete all readings for a member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305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By default, each SQL statement is executed in a transaction by itself</a:t>
            </a:r>
          </a:p>
          <a:p>
            <a:r>
              <a:rPr lang="en-US" dirty="0"/>
              <a:t>Transactions are most useful when they consist of multiple SQL statements, since you want to make sure that either all of them or none of them succeed</a:t>
            </a:r>
            <a:endParaRPr lang="en-US" dirty="0" smtClean="0"/>
          </a:p>
          <a:p>
            <a:r>
              <a:rPr lang="en-US" dirty="0" smtClean="0"/>
              <a:t>For a multi-statement transaction,</a:t>
            </a:r>
          </a:p>
          <a:p>
            <a:pPr lvl="1"/>
            <a:r>
              <a:rPr lang="en-US" dirty="0" smtClean="0"/>
              <a:t>BEGIN  TRANSACTION;</a:t>
            </a:r>
          </a:p>
          <a:p>
            <a:pPr lvl="1"/>
            <a:r>
              <a:rPr lang="en-US" dirty="0" smtClean="0"/>
              <a:t>SQL statement 1;</a:t>
            </a:r>
          </a:p>
          <a:p>
            <a:pPr lvl="1"/>
            <a:r>
              <a:rPr lang="en-US" dirty="0" smtClean="0"/>
              <a:t>SQL </a:t>
            </a:r>
            <a:r>
              <a:rPr lang="en-US" smtClean="0"/>
              <a:t>statement 2;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COMMIT  TRANSACTION;  or ROLLBACK TRANSACTION;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9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305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Database transactions have the ACID properties</a:t>
            </a:r>
          </a:p>
          <a:p>
            <a:pPr lvl="1"/>
            <a:r>
              <a:rPr lang="en-US" dirty="0" smtClean="0"/>
              <a:t>A = Atomic</a:t>
            </a:r>
          </a:p>
          <a:p>
            <a:pPr lvl="2"/>
            <a:r>
              <a:rPr lang="en-US" dirty="0" smtClean="0"/>
              <a:t>Transactions are “all or nothing”.  Either all of the operations in a transaction are performed, or none of them are.  No partial execution.</a:t>
            </a:r>
          </a:p>
          <a:p>
            <a:pPr lvl="1"/>
            <a:r>
              <a:rPr lang="en-US" dirty="0" smtClean="0"/>
              <a:t>C = Consistent</a:t>
            </a:r>
          </a:p>
          <a:p>
            <a:pPr lvl="2"/>
            <a:r>
              <a:rPr lang="en-US" dirty="0" smtClean="0"/>
              <a:t>All defined integrity constraints are enforced</a:t>
            </a:r>
          </a:p>
          <a:p>
            <a:pPr lvl="1"/>
            <a:r>
              <a:rPr lang="en-US" dirty="0" smtClean="0"/>
              <a:t>I = Isolated</a:t>
            </a:r>
          </a:p>
          <a:p>
            <a:pPr lvl="2"/>
            <a:r>
              <a:rPr lang="en-US" dirty="0"/>
              <a:t>When multiple transactions execute concurrently, the database is kept in a consistent state.</a:t>
            </a:r>
          </a:p>
          <a:p>
            <a:pPr lvl="2"/>
            <a:r>
              <a:rPr lang="en-US" dirty="0"/>
              <a:t>Concurrent transactions T</a:t>
            </a:r>
            <a:r>
              <a:rPr lang="en-US" baseline="-25000" dirty="0"/>
              <a:t>1</a:t>
            </a:r>
            <a:r>
              <a:rPr lang="en-US" dirty="0"/>
              <a:t> and T</a:t>
            </a:r>
            <a:r>
              <a:rPr lang="en-US" baseline="-25000" dirty="0"/>
              <a:t>2</a:t>
            </a:r>
            <a:r>
              <a:rPr lang="en-US" dirty="0"/>
              <a:t> are “serialized”.  The final effect will be either T</a:t>
            </a:r>
            <a:r>
              <a:rPr lang="en-US" baseline="-25000" dirty="0"/>
              <a:t>1</a:t>
            </a:r>
            <a:r>
              <a:rPr lang="en-US" dirty="0"/>
              <a:t> followed by T</a:t>
            </a:r>
            <a:r>
              <a:rPr lang="en-US" baseline="-25000" dirty="0"/>
              <a:t>2</a:t>
            </a:r>
            <a:r>
              <a:rPr lang="en-US" dirty="0"/>
              <a:t> or T</a:t>
            </a:r>
            <a:r>
              <a:rPr lang="en-US" baseline="-25000" dirty="0"/>
              <a:t>2</a:t>
            </a:r>
            <a:r>
              <a:rPr lang="en-US" dirty="0"/>
              <a:t> followed by T</a:t>
            </a:r>
            <a:r>
              <a:rPr lang="en-US" baseline="-25000" dirty="0"/>
              <a:t>1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Concurrent transactions are isolated from each other.  Changes made by a transaction are not visible to other transactions until the transaction commits.</a:t>
            </a:r>
          </a:p>
          <a:p>
            <a:pPr lvl="1"/>
            <a:r>
              <a:rPr lang="en-US" dirty="0" smtClean="0"/>
              <a:t>D = Durable</a:t>
            </a:r>
          </a:p>
          <a:p>
            <a:pPr lvl="2"/>
            <a:r>
              <a:rPr lang="en-US" dirty="0" smtClean="0"/>
              <a:t>The changes made by a committed transaction are permanent.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Transactions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Programmatic Database Access -</a:t>
            </a:r>
            <a:br>
              <a:rPr lang="en-US" dirty="0" smtClean="0"/>
            </a:br>
            <a:r>
              <a:rPr lang="en-US" dirty="0" smtClean="0"/>
              <a:t>	using SQLite on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 action="ppaction://hlinkfile"/>
              </a:rPr>
              <a:t>Write database open helper class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Write “data access object” classes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Execute database transactions</a:t>
            </a:r>
            <a:endParaRPr lang="en-US" dirty="0" smtClean="0"/>
          </a:p>
          <a:p>
            <a:pPr lvl="1"/>
            <a:r>
              <a:rPr lang="en-US" dirty="0" smtClean="0"/>
              <a:t>Create database open helper</a:t>
            </a:r>
          </a:p>
          <a:p>
            <a:pPr lvl="1"/>
            <a:r>
              <a:rPr lang="en-US" dirty="0" smtClean="0"/>
              <a:t>Open database</a:t>
            </a:r>
          </a:p>
          <a:p>
            <a:pPr lvl="1"/>
            <a:r>
              <a:rPr lang="en-US" dirty="0" smtClean="0"/>
              <a:t>Begin a transaction</a:t>
            </a:r>
          </a:p>
          <a:p>
            <a:pPr lvl="1"/>
            <a:r>
              <a:rPr lang="en-US" dirty="0" smtClean="0"/>
              <a:t>Create data access object (DAO)</a:t>
            </a:r>
          </a:p>
          <a:p>
            <a:pPr lvl="1"/>
            <a:r>
              <a:rPr lang="en-US" dirty="0" smtClean="0"/>
              <a:t>Use DAO to perform queries and/or updates</a:t>
            </a:r>
          </a:p>
          <a:p>
            <a:pPr lvl="1"/>
            <a:r>
              <a:rPr lang="en-US" dirty="0" smtClean="0"/>
              <a:t>Commit or Rollback the transaction</a:t>
            </a:r>
          </a:p>
          <a:p>
            <a:pPr lvl="1"/>
            <a:r>
              <a:rPr lang="en-US" dirty="0" smtClean="0"/>
              <a:t>Close the database open helper</a:t>
            </a:r>
          </a:p>
          <a:p>
            <a:r>
              <a:rPr lang="en-US" dirty="0" smtClean="0">
                <a:hlinkClick r:id="rId5"/>
              </a:rPr>
              <a:t>Google SQLite on Android Tutorial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2346960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Works for emulators</a:t>
            </a:r>
          </a:p>
          <a:p>
            <a:r>
              <a:rPr lang="en-US" dirty="0" smtClean="0"/>
              <a:t>Login </a:t>
            </a:r>
            <a:r>
              <a:rPr lang="en-US" dirty="0" smtClean="0"/>
              <a:t>to Android device and run sqlite3 on the </a:t>
            </a:r>
            <a:r>
              <a:rPr lang="en-US" dirty="0" smtClean="0"/>
              <a:t>device</a:t>
            </a:r>
          </a:p>
          <a:p>
            <a:pPr lvl="1"/>
            <a:r>
              <a:rPr lang="en-US" dirty="0" smtClean="0"/>
              <a:t>Login </a:t>
            </a:r>
            <a:r>
              <a:rPr lang="en-US" dirty="0" smtClean="0"/>
              <a:t>to device</a:t>
            </a:r>
          </a:p>
          <a:p>
            <a:pPr lvl="2"/>
            <a:r>
              <a:rPr lang="en-US" dirty="0" err="1"/>
              <a:t>adb</a:t>
            </a:r>
            <a:r>
              <a:rPr lang="en-US" dirty="0"/>
              <a:t> [-d|-e|-s {&lt;</a:t>
            </a:r>
            <a:r>
              <a:rPr lang="en-US" dirty="0" err="1"/>
              <a:t>serialNumber</a:t>
            </a:r>
            <a:r>
              <a:rPr lang="en-US" dirty="0"/>
              <a:t>&gt;}] </a:t>
            </a:r>
            <a:r>
              <a:rPr lang="en-US" dirty="0" smtClean="0"/>
              <a:t>shell</a:t>
            </a:r>
          </a:p>
          <a:p>
            <a:pPr lvl="1"/>
            <a:r>
              <a:rPr lang="en-US" dirty="0" smtClean="0"/>
              <a:t>Run sqlite3 on the device</a:t>
            </a:r>
          </a:p>
          <a:p>
            <a:pPr lvl="2"/>
            <a:r>
              <a:rPr lang="en-US" dirty="0"/>
              <a:t>sqlite3 /</a:t>
            </a:r>
            <a:r>
              <a:rPr lang="en-US" dirty="0" smtClean="0"/>
              <a:t>data/data/&lt;app-package&gt;/databases/&lt;</a:t>
            </a:r>
            <a:r>
              <a:rPr lang="en-US" dirty="0" err="1" smtClean="0"/>
              <a:t>db</a:t>
            </a:r>
            <a:r>
              <a:rPr lang="en-US" dirty="0" smtClean="0"/>
              <a:t>-file-name</a:t>
            </a:r>
            <a:r>
              <a:rPr lang="en-US" dirty="0" smtClean="0"/>
              <a:t>&gt;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5086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command-line sqlite3 </a:t>
            </a:r>
            <a:r>
              <a:rPr lang="en-US" dirty="0" smtClean="0"/>
              <a:t>tool:</a:t>
            </a:r>
            <a:r>
              <a:rPr lang="en-US" dirty="0"/>
              <a:t> </a:t>
            </a:r>
            <a:r>
              <a:rPr lang="en-US" dirty="0" smtClean="0"/>
              <a:t>Technique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Works </a:t>
            </a:r>
            <a:r>
              <a:rPr lang="en-US" dirty="0"/>
              <a:t>for Kindle Fire Tablets running Android 4.x</a:t>
            </a:r>
            <a:endParaRPr lang="en-US" dirty="0" smtClean="0"/>
          </a:p>
          <a:p>
            <a:r>
              <a:rPr lang="en-US" dirty="0" smtClean="0"/>
              <a:t>Copy </a:t>
            </a:r>
            <a:r>
              <a:rPr lang="en-US" dirty="0" smtClean="0"/>
              <a:t>SQLite file from the device to </a:t>
            </a:r>
            <a:r>
              <a:rPr lang="en-US" dirty="0" smtClean="0"/>
              <a:t>development PC, </a:t>
            </a:r>
            <a:r>
              <a:rPr lang="en-US" dirty="0" smtClean="0"/>
              <a:t>and run sqlite3 on </a:t>
            </a:r>
            <a:r>
              <a:rPr lang="en-US" dirty="0" smtClean="0"/>
              <a:t>development PC</a:t>
            </a:r>
          </a:p>
          <a:p>
            <a:pPr lvl="1"/>
            <a:r>
              <a:rPr lang="en-US" dirty="0" smtClean="0"/>
              <a:t>Make database file on device “readable”</a:t>
            </a:r>
          </a:p>
          <a:p>
            <a:pPr lvl="2"/>
            <a:r>
              <a:rPr lang="en-US" dirty="0" err="1" smtClean="0"/>
              <a:t>adb</a:t>
            </a:r>
            <a:r>
              <a:rPr lang="en-US" dirty="0" smtClean="0"/>
              <a:t> shell “run-as &lt;app-package&gt; </a:t>
            </a:r>
            <a:r>
              <a:rPr lang="en-US" dirty="0" err="1" smtClean="0"/>
              <a:t>chmod</a:t>
            </a:r>
            <a:r>
              <a:rPr lang="en-US" dirty="0" smtClean="0"/>
              <a:t> </a:t>
            </a:r>
            <a:r>
              <a:rPr lang="en-US" dirty="0"/>
              <a:t>666 /data/data/&lt;app-package&gt;/databases/&lt;</a:t>
            </a:r>
            <a:r>
              <a:rPr lang="en-US" dirty="0" err="1"/>
              <a:t>db</a:t>
            </a:r>
            <a:r>
              <a:rPr lang="en-US" dirty="0"/>
              <a:t>-file-name</a:t>
            </a:r>
            <a:r>
              <a:rPr lang="en-US" dirty="0" smtClean="0"/>
              <a:t>&gt;”</a:t>
            </a:r>
            <a:endParaRPr lang="en-US" dirty="0" smtClean="0"/>
          </a:p>
          <a:p>
            <a:pPr lvl="1"/>
            <a:r>
              <a:rPr lang="en-US" dirty="0" smtClean="0"/>
              <a:t>Copy SQLite file from device to your computer</a:t>
            </a:r>
          </a:p>
          <a:p>
            <a:pPr lvl="2"/>
            <a:r>
              <a:rPr lang="en-US" dirty="0" err="1"/>
              <a:t>adb</a:t>
            </a:r>
            <a:r>
              <a:rPr lang="en-US" dirty="0"/>
              <a:t> pull /data/data/&lt;app-package&gt;/databases/&lt;</a:t>
            </a:r>
            <a:r>
              <a:rPr lang="en-US" dirty="0" err="1"/>
              <a:t>db</a:t>
            </a:r>
            <a:r>
              <a:rPr lang="en-US" dirty="0"/>
              <a:t>-file-name</a:t>
            </a:r>
            <a:r>
              <a:rPr lang="en-US" dirty="0" smtClean="0"/>
              <a:t>&gt; &lt;</a:t>
            </a:r>
            <a:r>
              <a:rPr lang="en-US" dirty="0" err="1" smtClean="0"/>
              <a:t>db</a:t>
            </a:r>
            <a:r>
              <a:rPr lang="en-US" dirty="0" smtClean="0"/>
              <a:t>-file-on-dev-pc&gt;</a:t>
            </a:r>
            <a:endParaRPr lang="en-US" dirty="0" smtClean="0"/>
          </a:p>
          <a:p>
            <a:pPr lvl="1"/>
            <a:r>
              <a:rPr lang="en-US" dirty="0" smtClean="0"/>
              <a:t>Run sqlite3 on your computer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qlite3 &lt;</a:t>
            </a:r>
            <a:r>
              <a:rPr lang="en-US" dirty="0" err="1" smtClean="0"/>
              <a:t>db</a:t>
            </a:r>
            <a:r>
              <a:rPr lang="en-US" dirty="0" smtClean="0"/>
              <a:t>-file-on-dev-pc&gt;</a:t>
            </a:r>
            <a:endParaRPr lang="en-US" dirty="0" smtClean="0"/>
          </a:p>
          <a:p>
            <a:pPr lvl="2"/>
            <a:r>
              <a:rPr lang="en-US" dirty="0" smtClean="0"/>
              <a:t>(sqlite3 program is in the Android SDK’s “platform-tools” directory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StackOverflow</a:t>
            </a:r>
            <a:r>
              <a:rPr lang="en-US" dirty="0" smtClean="0"/>
              <a:t> article</a:t>
            </a:r>
          </a:p>
          <a:p>
            <a:pPr lvl="2"/>
            <a:r>
              <a:rPr lang="en-US" dirty="0"/>
              <a:t>http://stackoverflow.com/questions/18471780/android-adb-retrieve-database-using-run-as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23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command-line sqlite3 </a:t>
            </a:r>
            <a:r>
              <a:rPr lang="en-US" dirty="0" smtClean="0"/>
              <a:t>tool –</a:t>
            </a:r>
            <a:br>
              <a:rPr lang="en-US" dirty="0" smtClean="0"/>
            </a:br>
            <a:r>
              <a:rPr lang="en-US" dirty="0" smtClean="0"/>
              <a:t>Technique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09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Programmatic vs. Interactive Database Access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4137154" y="3962400"/>
            <a:ext cx="1143000" cy="990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27554" y="1752600"/>
            <a:ext cx="2362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0954" y="1828800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08554" y="2667000"/>
            <a:ext cx="1501646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60954" y="2819400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DB Driver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518154" y="3352800"/>
            <a:ext cx="304800" cy="6096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2691" y="3733800"/>
            <a:ext cx="1795463" cy="1833563"/>
          </a:xfrm>
          <a:prstGeom prst="rect">
            <a:avLst/>
          </a:prstGeom>
          <a:noFill/>
        </p:spPr>
      </p:pic>
      <p:sp>
        <p:nvSpPr>
          <p:cNvPr id="14" name="Right Arrow 13"/>
          <p:cNvSpPr/>
          <p:nvPr/>
        </p:nvSpPr>
        <p:spPr>
          <a:xfrm flipH="1">
            <a:off x="5280154" y="4191000"/>
            <a:ext cx="13716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94554" y="3281363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Management Console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1752600"/>
            <a:ext cx="312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Programs can access a database through APIs</a:t>
            </a:r>
          </a:p>
          <a:p>
            <a:r>
              <a:rPr lang="en-US" sz="2000" dirty="0" smtClean="0"/>
              <a:t>such as ADO.NET or JDBC.</a:t>
            </a:r>
          </a:p>
          <a:p>
            <a:endParaRPr lang="en-US" sz="2000" dirty="0" smtClean="0"/>
          </a:p>
          <a:p>
            <a:r>
              <a:rPr lang="en-US" sz="2000" dirty="0" smtClean="0"/>
              <a:t>End users can access a database through an</a:t>
            </a:r>
          </a:p>
          <a:p>
            <a:r>
              <a:rPr lang="en-US" sz="2000" dirty="0" smtClean="0"/>
              <a:t>interactive management application that allows</a:t>
            </a:r>
          </a:p>
          <a:p>
            <a:r>
              <a:rPr lang="en-US" sz="2000" dirty="0" smtClean="0"/>
              <a:t>them to query and modify the database.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886200" y="2362200"/>
            <a:ext cx="1524000" cy="304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DB API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Works </a:t>
            </a:r>
            <a:r>
              <a:rPr lang="en-US" dirty="0"/>
              <a:t>for Kindle Fire Tablets running Android </a:t>
            </a:r>
            <a:r>
              <a:rPr lang="en-US" dirty="0" smtClean="0"/>
              <a:t>5.x</a:t>
            </a:r>
            <a:endParaRPr lang="en-US" dirty="0" smtClean="0"/>
          </a:p>
          <a:p>
            <a:r>
              <a:rPr lang="en-US" dirty="0" smtClean="0"/>
              <a:t>Copy </a:t>
            </a:r>
            <a:r>
              <a:rPr lang="en-US" dirty="0" smtClean="0"/>
              <a:t>SQLite file from the device to </a:t>
            </a:r>
            <a:r>
              <a:rPr lang="en-US" dirty="0" smtClean="0"/>
              <a:t>development PC, </a:t>
            </a:r>
            <a:r>
              <a:rPr lang="en-US" dirty="0" smtClean="0"/>
              <a:t>and run sqlite3 on </a:t>
            </a:r>
            <a:r>
              <a:rPr lang="en-US" dirty="0" smtClean="0"/>
              <a:t>development PC</a:t>
            </a:r>
          </a:p>
          <a:p>
            <a:pPr lvl="1"/>
            <a:r>
              <a:rPr lang="en-US" dirty="0" smtClean="0"/>
              <a:t>Copy </a:t>
            </a:r>
            <a:r>
              <a:rPr lang="en-US" dirty="0" smtClean="0"/>
              <a:t>SQLite file from device to your computer</a:t>
            </a:r>
          </a:p>
          <a:p>
            <a:pPr lvl="2"/>
            <a:r>
              <a:rPr lang="en-US" dirty="0" err="1"/>
              <a:t>adb</a:t>
            </a:r>
            <a:r>
              <a:rPr lang="en-US" dirty="0"/>
              <a:t> exec-out run-as {</a:t>
            </a:r>
            <a:r>
              <a:rPr lang="en-US" dirty="0" smtClean="0"/>
              <a:t>app-package</a:t>
            </a:r>
            <a:r>
              <a:rPr lang="en-US" dirty="0"/>
              <a:t>}</a:t>
            </a:r>
            <a:r>
              <a:rPr lang="en-US" dirty="0" smtClean="0"/>
              <a:t> </a:t>
            </a:r>
            <a:r>
              <a:rPr lang="en-US" dirty="0"/>
              <a:t>cat </a:t>
            </a:r>
            <a:r>
              <a:rPr lang="en-US" dirty="0" smtClean="0"/>
              <a:t>databases/{</a:t>
            </a:r>
            <a:r>
              <a:rPr lang="en-US" dirty="0" err="1" smtClean="0"/>
              <a:t>db</a:t>
            </a:r>
            <a:r>
              <a:rPr lang="en-US" dirty="0" smtClean="0"/>
              <a:t>-file-name} </a:t>
            </a:r>
            <a:r>
              <a:rPr lang="en-US" dirty="0"/>
              <a:t>&gt; </a:t>
            </a:r>
            <a:r>
              <a:rPr lang="en-US" dirty="0" smtClean="0"/>
              <a:t>{</a:t>
            </a:r>
            <a:r>
              <a:rPr lang="en-US" dirty="0" err="1" smtClean="0"/>
              <a:t>db</a:t>
            </a:r>
            <a:r>
              <a:rPr lang="en-US" dirty="0" smtClean="0"/>
              <a:t>-file-on-dev-pc} </a:t>
            </a:r>
            <a:endParaRPr lang="en-US" dirty="0"/>
          </a:p>
          <a:p>
            <a:pPr lvl="1"/>
            <a:r>
              <a:rPr lang="en-US" dirty="0" smtClean="0"/>
              <a:t>Run </a:t>
            </a:r>
            <a:r>
              <a:rPr lang="en-US" dirty="0" smtClean="0"/>
              <a:t>sqlite3 on your computer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qlite3 &lt;</a:t>
            </a:r>
            <a:r>
              <a:rPr lang="en-US" dirty="0" err="1" smtClean="0"/>
              <a:t>db</a:t>
            </a:r>
            <a:r>
              <a:rPr lang="en-US" dirty="0" smtClean="0"/>
              <a:t>-file-on-dev-pc&gt;</a:t>
            </a:r>
            <a:endParaRPr lang="en-US" dirty="0" smtClean="0"/>
          </a:p>
          <a:p>
            <a:pPr lvl="2"/>
            <a:r>
              <a:rPr lang="en-US" dirty="0" smtClean="0"/>
              <a:t>(sqlite3 program is in the Android SDK’s “platform-tools” directory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StackOverflow</a:t>
            </a:r>
            <a:r>
              <a:rPr lang="en-US" dirty="0" smtClean="0"/>
              <a:t> article</a:t>
            </a:r>
          </a:p>
          <a:p>
            <a:pPr lvl="2"/>
            <a:r>
              <a:rPr lang="en-US" dirty="0"/>
              <a:t>http://stackoverflow.com/questions/18471780/android-adb-retrieve-database-using-run-as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23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command-line sqlite3 </a:t>
            </a:r>
            <a:r>
              <a:rPr lang="en-US" dirty="0" smtClean="0"/>
              <a:t>tool –</a:t>
            </a:r>
            <a:br>
              <a:rPr lang="en-US" dirty="0" smtClean="0"/>
            </a:br>
            <a:r>
              <a:rPr lang="en-US" dirty="0" smtClean="0"/>
              <a:t>Technique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Try this for devices for which techniques 1–3 do not work</a:t>
            </a:r>
            <a:endParaRPr lang="en-US" dirty="0" smtClean="0"/>
          </a:p>
          <a:p>
            <a:r>
              <a:rPr lang="en-US" dirty="0" smtClean="0"/>
              <a:t>Backup your app’s data to your development PC</a:t>
            </a:r>
          </a:p>
          <a:p>
            <a:pPr lvl="1"/>
            <a:r>
              <a:rPr lang="en-US" dirty="0" err="1"/>
              <a:t>adb</a:t>
            </a:r>
            <a:r>
              <a:rPr lang="en-US" dirty="0"/>
              <a:t> backup -f </a:t>
            </a:r>
            <a:r>
              <a:rPr lang="en-US" dirty="0" smtClean="0"/>
              <a:t>./</a:t>
            </a:r>
            <a:r>
              <a:rPr lang="en-US" dirty="0" err="1" smtClean="0"/>
              <a:t>data.ab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err="1"/>
              <a:t>noapk</a:t>
            </a:r>
            <a:r>
              <a:rPr lang="en-US" dirty="0"/>
              <a:t> </a:t>
            </a:r>
            <a:r>
              <a:rPr lang="en-US" dirty="0" smtClean="0"/>
              <a:t>&lt;app-package&gt;</a:t>
            </a:r>
          </a:p>
          <a:p>
            <a:r>
              <a:rPr lang="en-US" dirty="0" smtClean="0"/>
              <a:t>Unpack the backup file</a:t>
            </a:r>
          </a:p>
          <a:p>
            <a:pPr lvl="1"/>
            <a:r>
              <a:rPr lang="en-US" dirty="0" err="1"/>
              <a:t>dd</a:t>
            </a:r>
            <a:r>
              <a:rPr lang="en-US" dirty="0"/>
              <a:t> if=</a:t>
            </a:r>
            <a:r>
              <a:rPr lang="en-US" dirty="0" err="1"/>
              <a:t>data.ab</a:t>
            </a:r>
            <a:r>
              <a:rPr lang="en-US" dirty="0"/>
              <a:t> </a:t>
            </a:r>
            <a:r>
              <a:rPr lang="en-US" dirty="0" err="1"/>
              <a:t>bs</a:t>
            </a:r>
            <a:r>
              <a:rPr lang="en-US" dirty="0"/>
              <a:t>=1 skip=24 | </a:t>
            </a:r>
            <a:r>
              <a:rPr lang="en-US" dirty="0" err="1"/>
              <a:t>openssl</a:t>
            </a:r>
            <a:r>
              <a:rPr lang="en-US" dirty="0"/>
              <a:t> </a:t>
            </a:r>
            <a:r>
              <a:rPr lang="en-US" dirty="0" err="1"/>
              <a:t>zlib</a:t>
            </a:r>
            <a:r>
              <a:rPr lang="en-US" dirty="0"/>
              <a:t> -d | tar -</a:t>
            </a:r>
            <a:r>
              <a:rPr lang="en-US" dirty="0" err="1"/>
              <a:t>xvf</a:t>
            </a:r>
            <a:r>
              <a:rPr lang="en-US" dirty="0"/>
              <a:t>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The app’s data is in the “apps/&lt;app-package&gt;” directory.  Find the database file in there.</a:t>
            </a:r>
            <a:endParaRPr lang="en-US" dirty="0"/>
          </a:p>
          <a:p>
            <a:r>
              <a:rPr lang="en-US" dirty="0" smtClean="0"/>
              <a:t>Run </a:t>
            </a:r>
            <a:r>
              <a:rPr lang="en-US" dirty="0" smtClean="0"/>
              <a:t>sqlite3 on your computer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qlite3 &lt;</a:t>
            </a:r>
            <a:r>
              <a:rPr lang="en-US" dirty="0" err="1" smtClean="0"/>
              <a:t>db</a:t>
            </a:r>
            <a:r>
              <a:rPr lang="en-US" dirty="0" smtClean="0"/>
              <a:t>-file-on-dev-pc&gt;</a:t>
            </a:r>
            <a:endParaRPr lang="en-US" dirty="0" smtClean="0"/>
          </a:p>
          <a:p>
            <a:pPr lvl="1"/>
            <a:r>
              <a:rPr lang="en-US" dirty="0" smtClean="0"/>
              <a:t>(sqlite3 program is in the Android SDK’s “platform-tools” directory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StackOverflow</a:t>
            </a:r>
            <a:r>
              <a:rPr lang="en-US" dirty="0" smtClean="0"/>
              <a:t> article</a:t>
            </a:r>
          </a:p>
          <a:p>
            <a:pPr lvl="1"/>
            <a:r>
              <a:rPr lang="en-US" dirty="0"/>
              <a:t>http://stackoverflow.com/questions/9997976/android-pulling-sqlite-database-android-device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23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command-line sqlite3 </a:t>
            </a:r>
            <a:r>
              <a:rPr lang="en-US" dirty="0" smtClean="0"/>
              <a:t>tool –</a:t>
            </a:r>
            <a:br>
              <a:rPr lang="en-US" dirty="0" smtClean="0"/>
            </a:br>
            <a:r>
              <a:rPr lang="en-US" dirty="0" smtClean="0"/>
              <a:t>Technique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9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the SQLite Manager to Firefox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You can manage an SQLite database using the command line sqlite3 tool, but it is easier to the use SQLite Manager extension you can get for Firefox.</a:t>
            </a:r>
          </a:p>
          <a:p>
            <a:r>
              <a:rPr lang="en-US" dirty="0" smtClean="0"/>
              <a:t>First, start Firefox</a:t>
            </a:r>
          </a:p>
          <a:p>
            <a:r>
              <a:rPr lang="en-US" dirty="0" smtClean="0"/>
              <a:t>Then go to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smtClean="0">
                <a:hlinkClick r:id="rId2"/>
              </a:rPr>
              <a:t>https://addons.mozilla.org/en-US/firefox/addon/sqlite-manager/</a:t>
            </a:r>
            <a:endParaRPr lang="en-US" sz="20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and hit the green “Add to Firefox” button and install 	the extension.</a:t>
            </a:r>
          </a:p>
          <a:p>
            <a:r>
              <a:rPr lang="en-US" dirty="0" smtClean="0"/>
              <a:t>After it is installed you can click on the “SQLite Manager” under the Tools tab at the very top.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553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Embedded vs. Client/Server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1905000" y="3733800"/>
            <a:ext cx="1143000" cy="990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1219200"/>
            <a:ext cx="2362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1295400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2133600"/>
            <a:ext cx="15240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2286000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DB Driver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2286000" y="2819400"/>
            <a:ext cx="304800" cy="914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791200" y="5486400"/>
            <a:ext cx="1143000" cy="990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181600" y="1219200"/>
            <a:ext cx="2362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1295400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62600" y="2133600"/>
            <a:ext cx="15240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715000" y="2286000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DB Driver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6172200" y="2819400"/>
            <a:ext cx="304800" cy="914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3733800"/>
            <a:ext cx="2362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396240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DB Server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6172200" y="4572000"/>
            <a:ext cx="304800" cy="914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442216" y="3048000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77000" y="4800600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File Access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514600" y="3124200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File Access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6517" y="4953000"/>
            <a:ext cx="41440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Some DBMS’s are Embedded only.</a:t>
            </a:r>
          </a:p>
          <a:p>
            <a:r>
              <a:rPr lang="en-US" sz="2000" dirty="0" smtClean="0"/>
              <a:t>Some are Client/Server only.</a:t>
            </a:r>
          </a:p>
          <a:p>
            <a:r>
              <a:rPr lang="en-US" sz="2000" dirty="0" smtClean="0"/>
              <a:t>Some can work in either mode.</a:t>
            </a:r>
            <a:endParaRPr lang="en-US" sz="20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4876800" y="3429000"/>
            <a:ext cx="30480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562600" y="1828800"/>
            <a:ext cx="1524000" cy="304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DB 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76400" y="1828800"/>
            <a:ext cx="1524000" cy="304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DB API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Relational databases use the relational data model you learned about in CS 236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 the object-oriented data model we have classes.  Objects are instances of classes.  Objects have attributes.  Relationships between objects are represented as pointers.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 the relational data model, data is stored in tables consisting of columns and rows.  Each row in a table represents an object.  The columns in a row store the object’s attributes.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Each row has a “key”, which is a unique identifier for that object.  Relationships between objects are represented using keys.</a:t>
            </a:r>
          </a:p>
          <a:p>
            <a:endParaRPr lang="en-US" dirty="0" smtClean="0"/>
          </a:p>
          <a:p>
            <a:r>
              <a:rPr lang="en-US" dirty="0" smtClean="0"/>
              <a:t>Taken together, all the table definitions in a database make up the “schema” for the database.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905000"/>
          <a:ext cx="4648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email_address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‘ann@cs.byu.edu’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‘Bob’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‘bob@cs.byu.edu’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‘Chris’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‘chris@cs.byu.edu’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4114800"/>
          <a:ext cx="579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genre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‘Decision</a:t>
                      </a:r>
                      <a:r>
                        <a:rPr lang="en-US" sz="1200" baseline="0" dirty="0" smtClean="0"/>
                        <a:t> Points’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‘George W.</a:t>
                      </a:r>
                      <a:r>
                        <a:rPr lang="en-US" sz="1200" baseline="0" dirty="0" smtClean="0"/>
                        <a:t> Bush’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Work and the Glory’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‘Gerald Lund’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HistoricalFiction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‘Dracula’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‘Bram</a:t>
                      </a:r>
                      <a:r>
                        <a:rPr lang="en-US" sz="1200" baseline="0" dirty="0" smtClean="0"/>
                        <a:t> Stoker’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‘Fiction’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Holy Bible’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Lord’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29400" y="2616198"/>
          <a:ext cx="2133600" cy="256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4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member_id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book_id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1524000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member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733800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2158998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/>
          <a:lstStyle/>
          <a:p>
            <a:r>
              <a:rPr lang="en-US" dirty="0" smtClean="0"/>
              <a:t>Book Club Schema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Book Club Schema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966536"/>
              </p:ext>
            </p:extLst>
          </p:nvPr>
        </p:nvGraphicFramePr>
        <p:xfrm>
          <a:off x="609600" y="1981200"/>
          <a:ext cx="3733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parent_id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‘Top’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Null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‘Must Read’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‘Must Read (New)’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‘Must Read (Old)’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‘Must Read (Really</a:t>
                      </a:r>
                      <a:r>
                        <a:rPr lang="en-US" sz="1200" baseline="0" dirty="0" smtClean="0"/>
                        <a:t> Old</a:t>
                      </a:r>
                      <a:r>
                        <a:rPr lang="en-US" sz="1200" dirty="0" smtClean="0"/>
                        <a:t>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‘Optional’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‘Optional (New)’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‘Optional (Old)’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‘Optional (Really Old)’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3288" y="1600200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71622"/>
              </p:ext>
            </p:extLst>
          </p:nvPr>
        </p:nvGraphicFramePr>
        <p:xfrm>
          <a:off x="5257800" y="1981200"/>
          <a:ext cx="1905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category_id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book_id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3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1600200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category_book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SQL – Structured Query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for performing relational database operations</a:t>
            </a:r>
          </a:p>
          <a:p>
            <a:pPr lvl="1"/>
            <a:r>
              <a:rPr lang="en-US" dirty="0" smtClean="0"/>
              <a:t>Create tables</a:t>
            </a:r>
          </a:p>
          <a:p>
            <a:pPr lvl="1"/>
            <a:r>
              <a:rPr lang="en-US" dirty="0" smtClean="0"/>
              <a:t>Delete tables</a:t>
            </a:r>
          </a:p>
          <a:p>
            <a:pPr lvl="1"/>
            <a:r>
              <a:rPr lang="en-US" dirty="0" smtClean="0"/>
              <a:t>Insert rows</a:t>
            </a:r>
          </a:p>
          <a:p>
            <a:pPr lvl="1"/>
            <a:r>
              <a:rPr lang="en-US" dirty="0" smtClean="0"/>
              <a:t>Update rows</a:t>
            </a:r>
          </a:p>
          <a:p>
            <a:pPr lvl="1"/>
            <a:r>
              <a:rPr lang="en-US" dirty="0" smtClean="0"/>
              <a:t>Delete rows</a:t>
            </a:r>
          </a:p>
          <a:p>
            <a:pPr lvl="1"/>
            <a:r>
              <a:rPr lang="en-US" dirty="0" smtClean="0"/>
              <a:t>Query for matching rows</a:t>
            </a:r>
          </a:p>
          <a:p>
            <a:pPr lvl="1"/>
            <a:r>
              <a:rPr lang="en-US" dirty="0" smtClean="0"/>
              <a:t>Much more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SQL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column in an SQL table declares the </a:t>
            </a:r>
            <a:r>
              <a:rPr lang="en-US" dirty="0" smtClean="0"/>
              <a:t>type </a:t>
            </a:r>
            <a:r>
              <a:rPr lang="en-US" dirty="0"/>
              <a:t>that column may contain. </a:t>
            </a:r>
            <a:endParaRPr lang="en-US" dirty="0" smtClean="0"/>
          </a:p>
          <a:p>
            <a:r>
              <a:rPr lang="en-US" b="1" dirty="0" smtClean="0"/>
              <a:t>Character </a:t>
            </a:r>
            <a:r>
              <a:rPr lang="en-US" b="1" dirty="0"/>
              <a:t>strings</a:t>
            </a:r>
          </a:p>
          <a:p>
            <a:r>
              <a:rPr lang="en-US" dirty="0"/>
              <a:t>CHARACTER(</a:t>
            </a:r>
            <a:r>
              <a:rPr lang="en-US" i="1" dirty="0"/>
              <a:t>n</a:t>
            </a:r>
            <a:r>
              <a:rPr lang="en-US" dirty="0"/>
              <a:t>) or CHAR(</a:t>
            </a:r>
            <a:r>
              <a:rPr lang="en-US" i="1" dirty="0"/>
              <a:t>n</a:t>
            </a:r>
            <a:r>
              <a:rPr lang="en-US" dirty="0"/>
              <a:t>) — fixed-width </a:t>
            </a:r>
            <a:r>
              <a:rPr lang="en-US" i="1" dirty="0"/>
              <a:t>n</a:t>
            </a:r>
            <a:r>
              <a:rPr lang="en-US" dirty="0"/>
              <a:t>-character string, padded with spaces as needed</a:t>
            </a:r>
          </a:p>
          <a:p>
            <a:r>
              <a:rPr lang="en-US" dirty="0"/>
              <a:t>CHARACTER VARYING(</a:t>
            </a:r>
            <a:r>
              <a:rPr lang="en-US" i="1" dirty="0"/>
              <a:t>n</a:t>
            </a:r>
            <a:r>
              <a:rPr lang="en-US" dirty="0"/>
              <a:t>) or VARCHAR(</a:t>
            </a:r>
            <a:r>
              <a:rPr lang="en-US" i="1" dirty="0"/>
              <a:t>n</a:t>
            </a:r>
            <a:r>
              <a:rPr lang="en-US" dirty="0"/>
              <a:t>) — variable-width string with a maximum size of </a:t>
            </a:r>
            <a:r>
              <a:rPr lang="en-US" i="1" dirty="0"/>
              <a:t>n</a:t>
            </a:r>
            <a:r>
              <a:rPr lang="en-US" dirty="0"/>
              <a:t> characters</a:t>
            </a:r>
          </a:p>
          <a:p>
            <a:r>
              <a:rPr lang="en-US" b="1" dirty="0" smtClean="0"/>
              <a:t>Bit </a:t>
            </a:r>
            <a:r>
              <a:rPr lang="en-US" b="1" dirty="0"/>
              <a:t>strings</a:t>
            </a:r>
          </a:p>
          <a:p>
            <a:r>
              <a:rPr lang="en-US" dirty="0"/>
              <a:t>BIT(</a:t>
            </a:r>
            <a:r>
              <a:rPr lang="en-US" i="1" dirty="0"/>
              <a:t>n</a:t>
            </a:r>
            <a:r>
              <a:rPr lang="en-US" dirty="0"/>
              <a:t>) — an array of </a:t>
            </a:r>
            <a:r>
              <a:rPr lang="en-US" i="1" dirty="0"/>
              <a:t>n</a:t>
            </a:r>
            <a:r>
              <a:rPr lang="en-US" dirty="0"/>
              <a:t> bits</a:t>
            </a:r>
          </a:p>
          <a:p>
            <a:r>
              <a:rPr lang="en-US" dirty="0"/>
              <a:t>BIT VARYING(</a:t>
            </a:r>
            <a:r>
              <a:rPr lang="en-US" i="1" dirty="0"/>
              <a:t>n</a:t>
            </a:r>
            <a:r>
              <a:rPr lang="en-US" dirty="0"/>
              <a:t>) — an array of up to </a:t>
            </a:r>
            <a:r>
              <a:rPr lang="en-US" i="1" dirty="0"/>
              <a:t>n</a:t>
            </a:r>
            <a:r>
              <a:rPr lang="en-US" dirty="0"/>
              <a:t> bits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30390</TotalTime>
  <Words>2034</Words>
  <Application>Microsoft Office PowerPoint</Application>
  <PresentationFormat>On-screen Show (4:3)</PresentationFormat>
  <Paragraphs>535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Bookman Old Style</vt:lpstr>
      <vt:lpstr>Calibri</vt:lpstr>
      <vt:lpstr>Gill Sans MT</vt:lpstr>
      <vt:lpstr>Wingdings</vt:lpstr>
      <vt:lpstr>Wingdings 3</vt:lpstr>
      <vt:lpstr>Origin</vt:lpstr>
      <vt:lpstr>Relational Databases</vt:lpstr>
      <vt:lpstr>Database Management Systems (DBMS)</vt:lpstr>
      <vt:lpstr>Programmatic vs. Interactive Database Access</vt:lpstr>
      <vt:lpstr>Embedded vs. Client/Server </vt:lpstr>
      <vt:lpstr>Relational Databases</vt:lpstr>
      <vt:lpstr>Book Club Schema</vt:lpstr>
      <vt:lpstr>Book Club Schema</vt:lpstr>
      <vt:lpstr>SQL – Structured Query Language</vt:lpstr>
      <vt:lpstr>SQL Data Types</vt:lpstr>
      <vt:lpstr>SQL Data Types</vt:lpstr>
      <vt:lpstr>SQL Data Types</vt:lpstr>
      <vt:lpstr>SQLite Data Types</vt:lpstr>
      <vt:lpstr>Creating and Deleting Tables</vt:lpstr>
      <vt:lpstr>Modeling Object Relationships</vt:lpstr>
      <vt:lpstr>Modeling Object Relationships</vt:lpstr>
      <vt:lpstr>Inserting Data into Tables</vt:lpstr>
      <vt:lpstr>Queries</vt:lpstr>
      <vt:lpstr>Queries</vt:lpstr>
      <vt:lpstr>Queries</vt:lpstr>
      <vt:lpstr>Queries</vt:lpstr>
      <vt:lpstr>Queries</vt:lpstr>
      <vt:lpstr>Queries</vt:lpstr>
      <vt:lpstr>Updates</vt:lpstr>
      <vt:lpstr>Deletes</vt:lpstr>
      <vt:lpstr>Database Transactions</vt:lpstr>
      <vt:lpstr>Database Transactions</vt:lpstr>
      <vt:lpstr>Programmatic Database Access -  using SQLite on Android</vt:lpstr>
      <vt:lpstr>Using the command-line sqlite3 tool: Technique #1</vt:lpstr>
      <vt:lpstr>Using the command-line sqlite3 tool – Technique #2</vt:lpstr>
      <vt:lpstr>Using the command-line sqlite3 tool – Technique #3</vt:lpstr>
      <vt:lpstr>Using the command-line sqlite3 tool – Technique #4</vt:lpstr>
      <vt:lpstr>Adding the SQLite Manager to Firefox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persistence</dc:title>
  <dc:creator>rodham</dc:creator>
  <cp:lastModifiedBy>rodham</cp:lastModifiedBy>
  <cp:revision>438</cp:revision>
  <dcterms:created xsi:type="dcterms:W3CDTF">2006-08-16T00:00:00Z</dcterms:created>
  <dcterms:modified xsi:type="dcterms:W3CDTF">2016-01-28T17:27:13Z</dcterms:modified>
</cp:coreProperties>
</file>