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9" r:id="rId4"/>
    <p:sldId id="260" r:id="rId5"/>
    <p:sldId id="261" r:id="rId6"/>
    <p:sldId id="263" r:id="rId7"/>
    <p:sldId id="264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>
        <p:scale>
          <a:sx n="100" d="100"/>
          <a:sy n="100" d="100"/>
        </p:scale>
        <p:origin x="-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24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05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824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554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082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907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867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535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38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91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74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22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45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72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30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76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14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99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3.org/TR/DOM-Level-3-Core/introduction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ma-international.org/publications/files/ecma-st/ECMA-262.pdf" TargetMode="External"/><Relationship Id="rId2" Type="http://schemas.openxmlformats.org/officeDocument/2006/relationships/hyperlink" Target="http://javascript.crockfor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son.or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.cs.byu.edu/~cs240ta/fall2016/rodham_files/09-xml-json/cd_catalog.json.tx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DOM-Level-3-Core/glossary.html#dt-object-mode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ledata.org/essays/drivingForces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agiledata.org/essays/drivingForc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DOM-Level-3-Core/glossary.html#dt-API" TargetMode="External"/><Relationship Id="rId2" Type="http://schemas.openxmlformats.org/officeDocument/2006/relationships/hyperlink" Target="http://www.w3.org/DOM/DOMT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TR/DOM-Level-3-Core/glossary.html#dt-object-model" TargetMode="External"/><Relationship Id="rId4" Type="http://schemas.openxmlformats.org/officeDocument/2006/relationships/hyperlink" Target="http://www.w3.org/TR/DOM-Level-3-Core/glossary.html#dt-mode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DOM-Level-3-Core/introduc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 7</a:t>
            </a:r>
          </a:p>
          <a:p>
            <a:r>
              <a:rPr lang="en-US" dirty="0"/>
              <a:t>Tuesday</a:t>
            </a:r>
          </a:p>
        </p:txBody>
      </p:sp>
    </p:spTree>
    <p:extLst>
      <p:ext uri="{BB962C8B-B14F-4D97-AF65-F5344CB8AC3E}">
        <p14:creationId xmlns:p14="http://schemas.microsoft.com/office/powerpoint/2010/main" val="42560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947738" y="6386309"/>
            <a:ext cx="6699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http://www.w3.org/TR/DOM-Level-3-Core/introduction.html</a:t>
            </a:r>
            <a:r>
              <a:rPr lang="en-US" dirty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040" y="2023129"/>
            <a:ext cx="5740341" cy="4035926"/>
          </a:xfrm>
        </p:spPr>
      </p:pic>
    </p:spTree>
    <p:extLst>
      <p:ext uri="{BB962C8B-B14F-4D97-AF65-F5344CB8AC3E}">
        <p14:creationId xmlns:p14="http://schemas.microsoft.com/office/powerpoint/2010/main" val="53891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Object Notation (JSON)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useful “alternative” to  XML and the DOM: JSON is made for describing JavaScript objects (i.e. it “fits” the kinds of objects we are working with a bit better)</a:t>
            </a:r>
          </a:p>
          <a:p>
            <a:r>
              <a:rPr lang="en-US" b="1" dirty="0"/>
              <a:t>“JSON</a:t>
            </a:r>
            <a:r>
              <a:rPr lang="en-US" dirty="0"/>
              <a:t> (JavaScript Object Notation) is a lightweight data-interchange format. It is easy for humans to read and write. It is easy for machines to parse and generate. It is based on a subset of the </a:t>
            </a:r>
            <a:r>
              <a:rPr lang="en-US" dirty="0">
                <a:hlinkClick r:id="rId2"/>
              </a:rPr>
              <a:t>JavaScript Programming Language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Standard ECMA-262 3rd Edition - December 1999</a:t>
            </a:r>
            <a:r>
              <a:rPr lang="en-US" dirty="0"/>
              <a:t>. JSON is a text format that is completely language independent but uses conventions that are familiar to programmers of the C-family of languages, including C, C++, C#, Java, JavaScript, Perl, Python, and many others. These properties make JSON an ideal </a:t>
            </a:r>
            <a:r>
              <a:rPr lang="en-US" b="1" i="1" dirty="0"/>
              <a:t>data-interchange language</a:t>
            </a:r>
            <a:r>
              <a:rPr lang="en-US" dirty="0"/>
              <a:t>.” 	[ </a:t>
            </a:r>
            <a:r>
              <a:rPr lang="en-US" dirty="0">
                <a:hlinkClick r:id="rId4"/>
              </a:rPr>
              <a:t>http://json.org/</a:t>
            </a:r>
            <a:r>
              <a:rPr lang="en-US" dirty="0"/>
              <a:t> ]</a:t>
            </a:r>
          </a:p>
          <a:p>
            <a:r>
              <a:rPr lang="en-US" dirty="0">
                <a:hlinkClick r:id="rId4"/>
              </a:rPr>
              <a:t>http://json.org/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30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File: </a:t>
            </a:r>
            <a:r>
              <a:rPr lang="en-US" dirty="0">
                <a:hlinkClick r:id="rId2"/>
              </a:rPr>
              <a:t>https://students.cs.byu.edu/~cs240ta/fall2016/rodham_files/09-xml-json/cd_catalog.json.txt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01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0"/>
            <a:ext cx="10018713" cy="57661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CatalogDemo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598" y="448671"/>
            <a:ext cx="9406140" cy="6528179"/>
          </a:xfrm>
        </p:spPr>
      </p:pic>
    </p:spTree>
    <p:extLst>
      <p:ext uri="{BB962C8B-B14F-4D97-AF65-F5344CB8AC3E}">
        <p14:creationId xmlns:p14="http://schemas.microsoft.com/office/powerpoint/2010/main" val="4252817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DataImporter.java …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660522" y="3046169"/>
            <a:ext cx="10055228" cy="24468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importData(InputStreamReader reader)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org.json.JSONException, IOException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JSONObject rootObject =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JSONObject(</a:t>
            </a:r>
            <a:r>
              <a:rPr kumimoji="0" lang="en-US" altLang="en-US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makeString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(reader));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JSONArray cdArr =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try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cdArr = rootObject.getJSONArray(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"CATALOG"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i &lt; cdArr.length(); ++i) {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JSONObject elemObj = cdArr.getJSONObject(i);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JSONObject cdObj = elemObj.getJSONObject(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"CD"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CD cd =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CD(cdObj);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CD_DAO.</a:t>
            </a:r>
            <a:r>
              <a:rPr kumimoji="0" lang="en-US" altLang="en-US" sz="9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.addCD(cd);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(JSONException e) {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e.printStackTrace();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62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</a:t>
            </a:r>
            <a:r>
              <a:rPr lang="en-US" dirty="0" err="1"/>
              <a:t>aaaaah</a:t>
            </a:r>
            <a:r>
              <a:rPr lang="en-US" dirty="0"/>
              <a:t> that’s better…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importData(InputStreamReader reader)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org.json.JSONException, IOException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JSONObject rootObject =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JSONObject(</a:t>
            </a:r>
            <a:r>
              <a:rPr kumimoji="0" lang="en-US" altLang="en-US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makeString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(reader));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JSONArray cdArr =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b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cdArr = rootObject.getJSONArray(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"CATALOG"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 =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i &lt; cdArr.length(); ++i)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JSONObject elemObj = cdArr.getJSONObject(i);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JSONObject cdObj = elemObj.getJSONObject(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"CD"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CD cd =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CD(cdObj);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CD_DAO.</a:t>
            </a:r>
            <a:r>
              <a:rPr kumimoji="0" lang="en-US" altLang="en-US" sz="9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.addCD(cd);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(JSONException e)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e.printStackTrace();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1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Models vs Data Models</a:t>
            </a:r>
          </a:p>
          <a:p>
            <a:r>
              <a:rPr lang="en-US" dirty="0"/>
              <a:t>JSON &amp; XML</a:t>
            </a:r>
          </a:p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67187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oriented design of the system</a:t>
            </a:r>
          </a:p>
          <a:p>
            <a:r>
              <a:rPr lang="en-US" dirty="0"/>
              <a:t>Classes</a:t>
            </a:r>
          </a:p>
          <a:p>
            <a:pPr lvl="1"/>
            <a:r>
              <a:rPr lang="en-US" dirty="0"/>
              <a:t>Methods</a:t>
            </a:r>
          </a:p>
          <a:p>
            <a:pPr lvl="1"/>
            <a:r>
              <a:rPr lang="en-US" dirty="0"/>
              <a:t>Properties</a:t>
            </a:r>
          </a:p>
          <a:p>
            <a:r>
              <a:rPr lang="en-US" dirty="0"/>
              <a:t>Relationships between classes</a:t>
            </a:r>
          </a:p>
        </p:txBody>
      </p:sp>
    </p:spTree>
    <p:extLst>
      <p:ext uri="{BB962C8B-B14F-4D97-AF65-F5344CB8AC3E}">
        <p14:creationId xmlns:p14="http://schemas.microsoft.com/office/powerpoint/2010/main" val="183272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storage/representation</a:t>
            </a:r>
          </a:p>
          <a:p>
            <a:pPr lvl="1"/>
            <a:r>
              <a:rPr lang="en-US" dirty="0"/>
              <a:t>May very well include storing objects (i.e. in a database)</a:t>
            </a:r>
          </a:p>
          <a:p>
            <a:r>
              <a:rPr lang="en-US" dirty="0"/>
              <a:t>Schema</a:t>
            </a:r>
          </a:p>
          <a:p>
            <a:pPr lvl="1"/>
            <a:r>
              <a:rPr lang="en-US" dirty="0"/>
              <a:t>Table design</a:t>
            </a:r>
          </a:p>
          <a:p>
            <a:pPr lvl="1"/>
            <a:r>
              <a:rPr lang="en-US" dirty="0"/>
              <a:t>Table relationships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4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Other Words…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 model</a:t>
            </a:r>
            <a:r>
              <a:rPr lang="en-US" dirty="0"/>
              <a:t>: An object model is a collection of descriptions of classes or interfaces, together with their member data, member functions, and class-static operations. </a:t>
            </a:r>
          </a:p>
          <a:p>
            <a:r>
              <a:rPr lang="en-US" b="1" dirty="0"/>
              <a:t>Data model: </a:t>
            </a:r>
            <a:r>
              <a:rPr lang="en-US" dirty="0"/>
              <a:t>A data model is a collection of descriptions of data structures and their contained fields, together with the operations or functions that manipulate them.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82585" y="5647649"/>
            <a:ext cx="8392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http://www.w3.org/TR/DOM-Level-3-Core/glossary.html#dt-object-model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8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32511"/>
            <a:ext cx="10018713" cy="1340476"/>
          </a:xfrm>
        </p:spPr>
        <p:txBody>
          <a:bodyPr/>
          <a:lstStyle/>
          <a:p>
            <a:r>
              <a:rPr lang="en-US" dirty="0"/>
              <a:t>Example / Comparison (1 of 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667" y="1242621"/>
            <a:ext cx="6858000" cy="5057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31729" y="6368534"/>
            <a:ext cx="5956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http://www.agiledata.org/essays/drivingForces.html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144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32511"/>
            <a:ext cx="10018713" cy="1340476"/>
          </a:xfrm>
        </p:spPr>
        <p:txBody>
          <a:bodyPr/>
          <a:lstStyle/>
          <a:p>
            <a:r>
              <a:rPr lang="en-US" dirty="0"/>
              <a:t>Example / Comparison (2 of 2)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31729" y="6368534"/>
            <a:ext cx="5956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http://www.agiledata.org/essays/drivingForces.html</a:t>
            </a:r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126" y="1302530"/>
            <a:ext cx="6235082" cy="506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(DOM):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W3Standard: the specification can be found at </a:t>
            </a:r>
            <a:r>
              <a:rPr lang="en-US" dirty="0">
                <a:hlinkClick r:id="rId2"/>
              </a:rPr>
              <a:t>http://www.w3.org/DOM/DOMTR</a:t>
            </a:r>
            <a:r>
              <a:rPr lang="en-US" dirty="0"/>
              <a:t> </a:t>
            </a:r>
          </a:p>
          <a:p>
            <a:r>
              <a:rPr lang="en-US" dirty="0"/>
              <a:t>“The DOM is a programming </a:t>
            </a:r>
            <a:r>
              <a:rPr lang="en-US" dirty="0">
                <a:hlinkClick r:id="rId3"/>
              </a:rPr>
              <a:t>API</a:t>
            </a:r>
            <a:r>
              <a:rPr lang="en-US" dirty="0"/>
              <a:t> for documents. It is based on an object structure that closely resembles the structure of the documents it </a:t>
            </a:r>
            <a:r>
              <a:rPr lang="en-US" dirty="0">
                <a:hlinkClick r:id="rId4"/>
              </a:rPr>
              <a:t>models</a:t>
            </a:r>
            <a:r>
              <a:rPr lang="en-US" dirty="0"/>
              <a:t>.”</a:t>
            </a:r>
          </a:p>
          <a:p>
            <a:r>
              <a:rPr lang="en-US" dirty="0"/>
              <a:t>“The name "Document Object Model" was chosen because it is an "</a:t>
            </a:r>
            <a:r>
              <a:rPr lang="en-US" dirty="0">
                <a:hlinkClick r:id="rId5"/>
              </a:rPr>
              <a:t>object model</a:t>
            </a:r>
            <a:r>
              <a:rPr lang="en-US" dirty="0"/>
              <a:t>" in the traditional object oriented design sense: documents are modeled using objects, and the model encompasses not only the structure of a document, but also the behavior of a document and the objects of which it is composed.”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5515" y="2133843"/>
            <a:ext cx="6696304" cy="3956958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&lt;table&gt; </a:t>
            </a:r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tbody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		&lt;</a:t>
            </a:r>
            <a:r>
              <a:rPr lang="en-US" dirty="0" err="1"/>
              <a:t>tr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			&lt;td&gt;Shady Grove&lt;/td&gt; </a:t>
            </a:r>
          </a:p>
          <a:p>
            <a:pPr marL="0" indent="0">
              <a:buNone/>
            </a:pPr>
            <a:r>
              <a:rPr lang="en-US" dirty="0"/>
              <a:t>			&lt;td&gt;Aeolian&lt;/td&gt; </a:t>
            </a:r>
          </a:p>
          <a:p>
            <a:pPr marL="0" indent="0">
              <a:buNone/>
            </a:pPr>
            <a:r>
              <a:rPr lang="en-US" dirty="0"/>
              <a:t>		&lt;/</a:t>
            </a:r>
            <a:r>
              <a:rPr lang="en-US" dirty="0" err="1"/>
              <a:t>tr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		&lt;</a:t>
            </a:r>
            <a:r>
              <a:rPr lang="en-US" dirty="0" err="1"/>
              <a:t>tr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			&lt;td&gt;Over the River, Charlie&lt;/td&gt; </a:t>
            </a:r>
          </a:p>
          <a:p>
            <a:pPr marL="0" indent="0">
              <a:buNone/>
            </a:pPr>
            <a:r>
              <a:rPr lang="en-US" dirty="0"/>
              <a:t>			&lt;td&gt;Dorian&lt;/td&gt; </a:t>
            </a:r>
          </a:p>
          <a:p>
            <a:pPr marL="0" indent="0">
              <a:buNone/>
            </a:pPr>
            <a:r>
              <a:rPr lang="en-US" dirty="0"/>
              <a:t>		&lt;/</a:t>
            </a:r>
            <a:r>
              <a:rPr lang="en-US" dirty="0" err="1"/>
              <a:t>tr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	&lt;/</a:t>
            </a:r>
            <a:r>
              <a:rPr lang="en-US" dirty="0" err="1"/>
              <a:t>tbody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&lt;/table&gt;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47738" y="6386309"/>
            <a:ext cx="6699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http://www.w3.org/TR/DOM-Level-3-Core/introduction.html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41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448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Corbel</vt:lpstr>
      <vt:lpstr>Courier New</vt:lpstr>
      <vt:lpstr>Parallax</vt:lpstr>
      <vt:lpstr>CS240: Advanced Programming Concepts</vt:lpstr>
      <vt:lpstr>Today’s Topics</vt:lpstr>
      <vt:lpstr>Object Modeling</vt:lpstr>
      <vt:lpstr>Data Modeling</vt:lpstr>
      <vt:lpstr>In Other Words…</vt:lpstr>
      <vt:lpstr>Example / Comparison (1 of 2)</vt:lpstr>
      <vt:lpstr>Example / Comparison (2 of 2)</vt:lpstr>
      <vt:lpstr>Document Object Model (DOM): What is it?</vt:lpstr>
      <vt:lpstr>Example</vt:lpstr>
      <vt:lpstr>Example</vt:lpstr>
      <vt:lpstr>JavaScript Object Notation (JSON)</vt:lpstr>
      <vt:lpstr>JSON Example</vt:lpstr>
      <vt:lpstr>CatalogDemo</vt:lpstr>
      <vt:lpstr>DataImporter.java …</vt:lpstr>
      <vt:lpstr>… aaaaah that’s better…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13</cp:revision>
  <dcterms:created xsi:type="dcterms:W3CDTF">2016-10-11T15:41:03Z</dcterms:created>
  <dcterms:modified xsi:type="dcterms:W3CDTF">2016-10-12T20:57:14Z</dcterms:modified>
</cp:coreProperties>
</file>