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8262-87A4-46A6-8C2B-142E8850799F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7C2F5-B572-45B6-9864-9EE928A52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E26D5-F3F9-457F-A1FA-602415437D5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7897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77809-1B6A-4A4A-9290-E4855536D23C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514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7C29E-6D92-4310-986B-92A2E2601906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56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6EB30-92AD-490D-B9C2-3B680CCAEE45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342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B9FCA-909F-46E3-ABE1-4ECBAF4702C5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2903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16EAE-8553-4FF4-8504-C52AC4F73307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550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11FE4-88EB-45AB-A7FF-AE35F0F134B5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0473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34FB8-CE38-4EBE-807B-6BF705D1C1A8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0406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ABC29-3EEC-409A-B69E-FE193786F4F2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006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0C421-D586-45FE-848B-B2D508330E7D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114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46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76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25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97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873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47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43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546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84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6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95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21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1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40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3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82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54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03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/>
              <a:t>6</a:t>
            </a:r>
            <a:endParaRPr lang="en-US" dirty="0" smtClean="0"/>
          </a:p>
          <a:p>
            <a:r>
              <a:rPr lang="en-US" dirty="0" smtClean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6404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 addition to Abstraction, Decomposition is the other fundamental technique for taming COMPLEXITY</a:t>
            </a:r>
          </a:p>
          <a:p>
            <a:pPr>
              <a:lnSpc>
                <a:spcPct val="90000"/>
              </a:lnSpc>
            </a:pPr>
            <a:r>
              <a:rPr lang="en-US" smtClean="0"/>
              <a:t>Large problems subdivided into smaller sub-problems</a:t>
            </a:r>
          </a:p>
          <a:p>
            <a:pPr>
              <a:lnSpc>
                <a:spcPct val="90000"/>
              </a:lnSpc>
            </a:pPr>
            <a:r>
              <a:rPr lang="en-US" smtClean="0"/>
              <a:t>Subdivision continues until leaf-level problems are simple enough to solve directly</a:t>
            </a:r>
          </a:p>
          <a:p>
            <a:pPr>
              <a:lnSpc>
                <a:spcPct val="90000"/>
              </a:lnSpc>
            </a:pPr>
            <a:r>
              <a:rPr lang="en-US" smtClean="0"/>
              <a:t>Solutions to sub-problems are recombined into solutions to larger problems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92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Decomposition is strongly related to Abstraction</a:t>
            </a:r>
          </a:p>
          <a:p>
            <a:r>
              <a:rPr lang="en-US" smtClean="0"/>
              <a:t>The solution to each sub-problem is encapsulated in its own abstraction (class or subroutine)</a:t>
            </a:r>
          </a:p>
          <a:p>
            <a:r>
              <a:rPr lang="en-US" smtClean="0"/>
              <a:t>Solutions to larger problems are concise because they’re expressed in terms of sub-problem solutions, the details of which can be ignored</a:t>
            </a:r>
          </a:p>
          <a:p>
            <a:r>
              <a:rPr lang="en-US" smtClean="0"/>
              <a:t>The decomposition process helps us discover (or invent) the abstractions that we need</a:t>
            </a:r>
          </a:p>
        </p:txBody>
      </p:sp>
    </p:spTree>
    <p:extLst>
      <p:ext uri="{BB962C8B-B14F-4D97-AF65-F5344CB8AC3E}">
        <p14:creationId xmlns:p14="http://schemas.microsoft.com/office/powerpoint/2010/main" val="8401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Software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Create systems that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Easy as possible to understand, debug, and maintain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Hold up well under changes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reusable components</a:t>
            </a:r>
          </a:p>
        </p:txBody>
      </p:sp>
    </p:spTree>
    <p:extLst>
      <p:ext uri="{BB962C8B-B14F-4D97-AF65-F5344CB8AC3E}">
        <p14:creationId xmlns:p14="http://schemas.microsoft.com/office/powerpoint/2010/main" val="34217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is inherently iterative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Design, implement, test, Design, implement, test, …</a:t>
            </a:r>
          </a:p>
          <a:p>
            <a:r>
              <a:rPr lang="en-US"/>
              <a:t>Feedback loop from implementation back into design provides valuable knowledge</a:t>
            </a:r>
          </a:p>
          <a:p>
            <a:r>
              <a:rPr lang="en-US"/>
              <a:t>Designing everything before beginning implementation doesn’t work</a:t>
            </a:r>
          </a:p>
          <a:p>
            <a:r>
              <a:rPr lang="en-US"/>
              <a:t>Beginning implementation without doing any design also doesn’t work</a:t>
            </a:r>
          </a:p>
          <a:p>
            <a:r>
              <a:rPr lang="en-US"/>
              <a:t>The appropriate balance is achieved by interleaving design and implementation activities in relatively short iterations </a:t>
            </a:r>
          </a:p>
        </p:txBody>
      </p:sp>
    </p:spTree>
    <p:extLst>
      <p:ext uri="{BB962C8B-B14F-4D97-AF65-F5344CB8AC3E}">
        <p14:creationId xmlns:p14="http://schemas.microsoft.com/office/powerpoint/2010/main" val="25511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Abstraction is one of the software designer’s primary tools for coping with COMPLEXITY</a:t>
            </a:r>
          </a:p>
          <a:p>
            <a:pPr>
              <a:lnSpc>
                <a:spcPct val="90000"/>
              </a:lnSpc>
            </a:pPr>
            <a:r>
              <a:rPr lang="en-US"/>
              <a:t>Programming languages and OSes provide abstractions that model the underlying machine</a:t>
            </a:r>
          </a:p>
          <a:p>
            <a:pPr>
              <a:lnSpc>
                <a:spcPct val="90000"/>
              </a:lnSpc>
            </a:pPr>
            <a:r>
              <a:rPr lang="en-US"/>
              <a:t>Programs written solely in terms of these low-level abstractions are very difficult to understand</a:t>
            </a:r>
          </a:p>
          <a:p>
            <a:pPr>
              <a:lnSpc>
                <a:spcPct val="90000"/>
              </a:lnSpc>
            </a:pPr>
            <a:r>
              <a:rPr lang="en-US"/>
              <a:t>Software designers must create higher-level, domain-specific abstractions, and write their software in terms of those</a:t>
            </a:r>
          </a:p>
          <a:p>
            <a:pPr lvl="1">
              <a:lnSpc>
                <a:spcPct val="90000"/>
              </a:lnSpc>
            </a:pPr>
            <a:r>
              <a:rPr lang="en-US"/>
              <a:t>High-level abstractions implemented in terms of low-level abstractions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abstractions correspond to “real world” concepts in the application domain</a:t>
            </a:r>
          </a:p>
          <a:p>
            <a:pPr lvl="1"/>
            <a:r>
              <a:rPr lang="en-US" dirty="0" smtClean="0"/>
              <a:t>Examples: Bank, Customer, Account, Loan, Broker, …</a:t>
            </a:r>
          </a:p>
          <a:p>
            <a:r>
              <a:rPr lang="en-US" dirty="0" smtClean="0"/>
              <a:t>Other abstractions do not </a:t>
            </a:r>
            <a:r>
              <a:rPr lang="en-US" dirty="0"/>
              <a:t>correspond to “real world” </a:t>
            </a:r>
            <a:r>
              <a:rPr lang="en-US" dirty="0" smtClean="0"/>
              <a:t>domain concepts, but are needed for internal implementation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HttpServer</a:t>
            </a:r>
            <a:r>
              <a:rPr lang="en-US" dirty="0" smtClean="0"/>
              <a:t>, Database, </a:t>
            </a:r>
            <a:r>
              <a:rPr lang="en-US" dirty="0" err="1" smtClean="0"/>
              <a:t>HashTable</a:t>
            </a:r>
            <a:r>
              <a:rPr lang="en-US" dirty="0" smtClean="0"/>
              <a:t>, …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8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abstraction is represented as a class</a:t>
            </a:r>
          </a:p>
          <a:p>
            <a:r>
              <a:rPr lang="en-US" smtClean="0"/>
              <a:t>Each class has a carefully designed public interface that defines how the rest of the system interacts with it</a:t>
            </a:r>
          </a:p>
          <a:p>
            <a:r>
              <a:rPr lang="en-US" smtClean="0"/>
              <a:t>A client can invoke operations on an object without understanding how it works internally</a:t>
            </a:r>
          </a:p>
          <a:p>
            <a:r>
              <a:rPr lang="en-US" smtClean="0"/>
              <a:t>This is a powerful technique for reducing the cognitive burden of building complex systems</a:t>
            </a:r>
          </a:p>
        </p:txBody>
      </p:sp>
    </p:spTree>
    <p:extLst>
      <p:ext uri="{BB962C8B-B14F-4D97-AF65-F5344CB8AC3E}">
        <p14:creationId xmlns:p14="http://schemas.microsoft.com/office/powerpoint/2010/main" val="599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7273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central part of abstraction is giving things names (or identifiers)</a:t>
            </a:r>
          </a:p>
          <a:p>
            <a:r>
              <a:rPr lang="en-US" dirty="0" smtClean="0"/>
              <a:t>Selecting good names for things is critical</a:t>
            </a:r>
          </a:p>
          <a:p>
            <a:r>
              <a:rPr lang="en-US" dirty="0" smtClean="0"/>
              <a:t>Class, method, and variable names should clearly convey their function or purpose</a:t>
            </a:r>
          </a:p>
          <a:p>
            <a:r>
              <a:rPr lang="en-US" dirty="0" smtClean="0"/>
              <a:t>Class and variable names are usually nouns</a:t>
            </a:r>
          </a:p>
          <a:p>
            <a:r>
              <a:rPr lang="en-US" dirty="0" smtClean="0"/>
              <a:t>Method names are usually verbs</a:t>
            </a:r>
          </a:p>
          <a:p>
            <a:pPr lvl="1"/>
            <a:r>
              <a:rPr lang="en-US" dirty="0" smtClean="0"/>
              <a:t>Exceptions</a:t>
            </a:r>
          </a:p>
          <a:p>
            <a:pPr lvl="2"/>
            <a:r>
              <a:rPr lang="en-US" dirty="0" smtClean="0"/>
              <a:t>Object properties (ID, Name, Parent, etc.)</a:t>
            </a:r>
          </a:p>
          <a:p>
            <a:pPr lvl="2"/>
            <a:r>
              <a:rPr lang="en-US" dirty="0" smtClean="0"/>
              <a:t>Event handlers (</a:t>
            </a:r>
            <a:r>
              <a:rPr lang="en-US" dirty="0" err="1" smtClean="0"/>
              <a:t>MouseMoved</a:t>
            </a:r>
            <a:r>
              <a:rPr lang="en-US" dirty="0" smtClean="0"/>
              <a:t>, </a:t>
            </a:r>
            <a:r>
              <a:rPr lang="en-US" dirty="0" err="1" smtClean="0"/>
              <a:t>UserLoggedIn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67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/ Single Responsibility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3049" y="2438399"/>
            <a:ext cx="8077200" cy="4114800"/>
          </a:xfrm>
        </p:spPr>
        <p:txBody>
          <a:bodyPr/>
          <a:lstStyle/>
          <a:p>
            <a:r>
              <a:rPr lang="en-US" dirty="0" smtClean="0"/>
              <a:t>Each abstraction should have a single responsibility</a:t>
            </a:r>
          </a:p>
          <a:p>
            <a:r>
              <a:rPr lang="en-US" dirty="0" smtClean="0"/>
              <a:t>Each class should represent one, well-defined concept</a:t>
            </a:r>
          </a:p>
          <a:p>
            <a:pPr lvl="1"/>
            <a:r>
              <a:rPr lang="en-US" dirty="0" smtClean="0"/>
              <a:t>All operations on a class are highly related to the class’ concept</a:t>
            </a:r>
          </a:p>
          <a:p>
            <a:r>
              <a:rPr lang="en-US" dirty="0" smtClean="0"/>
              <a:t>Each method should perform one, well-defined task</a:t>
            </a:r>
          </a:p>
          <a:p>
            <a:pPr lvl="1"/>
            <a:r>
              <a:rPr lang="en-US" dirty="0" smtClean="0"/>
              <a:t>Unrelated or loosely related tasks should be in different methods</a:t>
            </a:r>
          </a:p>
          <a:p>
            <a:r>
              <a:rPr lang="en-US" dirty="0" smtClean="0"/>
              <a:t>Cohesive classes and methods are easy to name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24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Abstracting All the Way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abstractions are simple enough to store directly using the language’s built-in data types</a:t>
            </a:r>
          </a:p>
          <a:p>
            <a:pPr lvl="1"/>
            <a:r>
              <a:rPr lang="en-US" dirty="0"/>
              <a:t>Name =&gt; string</a:t>
            </a:r>
          </a:p>
          <a:p>
            <a:pPr lvl="1"/>
            <a:r>
              <a:rPr lang="en-US" dirty="0"/>
              <a:t>Pay Grade =&gt;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Credit </a:t>
            </a:r>
            <a:r>
              <a:rPr lang="en-US"/>
              <a:t>Card =&gt; </a:t>
            </a:r>
            <a:r>
              <a:rPr lang="en-US" dirty="0"/>
              <a:t>string</a:t>
            </a:r>
          </a:p>
          <a:p>
            <a:r>
              <a:rPr lang="en-US" dirty="0"/>
              <a:t>Often it is best to create classes for such simple abstractions for the following reasons:</a:t>
            </a:r>
          </a:p>
          <a:p>
            <a:pPr lvl="1"/>
            <a:r>
              <a:rPr lang="en-US" dirty="0"/>
              <a:t>Data validation</a:t>
            </a:r>
          </a:p>
          <a:p>
            <a:pPr lvl="1"/>
            <a:r>
              <a:rPr lang="en-US" dirty="0"/>
              <a:t>Related operations</a:t>
            </a:r>
          </a:p>
          <a:p>
            <a:pPr lvl="1"/>
            <a:r>
              <a:rPr lang="en-US" dirty="0"/>
              <a:t>Code readability</a:t>
            </a:r>
          </a:p>
        </p:txBody>
      </p:sp>
    </p:spTree>
    <p:extLst>
      <p:ext uri="{BB962C8B-B14F-4D97-AF65-F5344CB8AC3E}">
        <p14:creationId xmlns:p14="http://schemas.microsoft.com/office/powerpoint/2010/main" val="6887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553</Words>
  <Application>Microsoft Office PowerPoint</Application>
  <PresentationFormat>Widescreen</PresentationFormat>
  <Paragraphs>76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CS240: Advanced Programming Concepts</vt:lpstr>
      <vt:lpstr>Goals of Software Design</vt:lpstr>
      <vt:lpstr>Design is inherently iterative</vt:lpstr>
      <vt:lpstr>Abstraction</vt:lpstr>
      <vt:lpstr>Abstraction</vt:lpstr>
      <vt:lpstr>Abstraction</vt:lpstr>
      <vt:lpstr>Naming</vt:lpstr>
      <vt:lpstr>Cohesion / Single Responsibility</vt:lpstr>
      <vt:lpstr>Abstracting All the Way</vt:lpstr>
      <vt:lpstr>Decomposition</vt:lpstr>
      <vt:lpstr>Decomposition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5</cp:revision>
  <dcterms:created xsi:type="dcterms:W3CDTF">2016-10-04T18:12:03Z</dcterms:created>
  <dcterms:modified xsi:type="dcterms:W3CDTF">2016-10-06T19:34:01Z</dcterms:modified>
</cp:coreProperties>
</file>