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5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EDA4B-326D-4CB1-B7E1-CD2A47935AC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A4F9C-1D34-4F9D-9EE9-8A98A8C33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9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A2DF5E-A0F3-4796-8306-73C8539E34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82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77D30B-39A4-473E-8847-22AE06B044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12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2D15E-A512-49DD-952E-E7C17AAA8D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20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CF30D-F7EA-40B2-A7E8-24F2D1650E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77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DDB3C2-4502-48E4-90B4-3D86ADAB6E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054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DAD9A0-591A-45C7-A97D-AAC05A0C2A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519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5CCDB-2EB9-4D13-975A-311BD85621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490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6A9A35-B3FD-438F-96F4-7F6801B5A6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65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A856C9-CE3E-4D1C-ABD1-60BBD5EFAC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17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74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4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51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9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3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083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5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873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44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1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7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76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70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28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6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09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93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38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qlite.org/about.html" TargetMode="External"/><Relationship Id="rId2" Type="http://schemas.openxmlformats.org/officeDocument/2006/relationships/hyperlink" Target="http://www.js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ogella.com/tutorials/JUnit/article.html" TargetMode="External"/><Relationship Id="rId4" Type="http://schemas.openxmlformats.org/officeDocument/2006/relationships/hyperlink" Target="https://students.cs.byu.edu/~cs240ta/fall2016/tutorials/Java_Doc_Tutorial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</a:t>
            </a:r>
            <a:r>
              <a:rPr lang="en-US" dirty="0"/>
              <a:t>6</a:t>
            </a:r>
            <a:endParaRPr lang="en-US" dirty="0" smtClean="0"/>
          </a:p>
          <a:p>
            <a:r>
              <a:rPr lang="en-US" dirty="0" smtClean="0"/>
              <a:t>Thursday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640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Hiding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r>
              <a:rPr lang="en-US" smtClean="0"/>
              <a:t>Many languages provide “public”, “private”, and “protected” access levels</a:t>
            </a:r>
          </a:p>
          <a:p>
            <a:r>
              <a:rPr lang="en-US" smtClean="0"/>
              <a:t>All internal implementation is “private” unless there’s a good reason to make it “protected” or “public”</a:t>
            </a:r>
          </a:p>
          <a:p>
            <a:r>
              <a:rPr lang="en-US" smtClean="0"/>
              <a:t>A class’ public interface should be as simple as possible</a:t>
            </a:r>
          </a:p>
        </p:txBody>
      </p:sp>
    </p:spTree>
    <p:extLst>
      <p:ext uri="{BB962C8B-B14F-4D97-AF65-F5344CB8AC3E}">
        <p14:creationId xmlns:p14="http://schemas.microsoft.com/office/powerpoint/2010/main" val="37939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Hiding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let internal details “leak out” of a class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ClassRoll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instead </a:t>
            </a:r>
            <a:r>
              <a:rPr lang="en-US" dirty="0" smtClean="0"/>
              <a:t>of </a:t>
            </a:r>
            <a:r>
              <a:rPr lang="en-US" dirty="0" err="1" smtClean="0">
                <a:latin typeface="Courier New" pitchFamily="49" charset="0"/>
              </a:rPr>
              <a:t>StudentLinkedList</a:t>
            </a:r>
            <a:endParaRPr lang="en-US" dirty="0" smtClean="0"/>
          </a:p>
          <a:p>
            <a:r>
              <a:rPr lang="en-US" dirty="0" smtClean="0"/>
              <a:t>Some classes or methods are inherently tied to a particular implementation.  For these it is OK to use an implementation-specific name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HashTable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</a:rPr>
              <a:t>TreeSet</a:t>
            </a:r>
            <a:endParaRPr lang="en-US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Duplication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Code duplication should be strenuously avoided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Identical or similar sections of code</a:t>
            </a:r>
          </a:p>
          <a:p>
            <a:pPr>
              <a:lnSpc>
                <a:spcPct val="90000"/>
              </a:lnSpc>
            </a:pPr>
            <a:r>
              <a:rPr lang="en-US" smtClean="0"/>
              <a:t>Disadvantages of duplication: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 copies to maintain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Bugs are duplicated N times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Makes program longer, decreasing maintainability</a:t>
            </a:r>
          </a:p>
          <a:p>
            <a:pPr>
              <a:lnSpc>
                <a:spcPct val="90000"/>
              </a:lnSpc>
            </a:pPr>
            <a:r>
              <a:rPr lang="en-US" smtClean="0"/>
              <a:t>Solutions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Factor common code into a separate method or class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Shared code might be placed in a common superclass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93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05352"/>
            <a:ext cx="10018713" cy="1752599"/>
          </a:xfrm>
        </p:spPr>
        <p:txBody>
          <a:bodyPr/>
          <a:lstStyle/>
          <a:p>
            <a:r>
              <a:rPr lang="en-US" dirty="0" smtClean="0"/>
              <a:t>Things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59797"/>
            <a:ext cx="10018713" cy="4541003"/>
          </a:xfrm>
        </p:spPr>
        <p:txBody>
          <a:bodyPr>
            <a:normAutofit/>
          </a:bodyPr>
          <a:lstStyle/>
          <a:p>
            <a:r>
              <a:rPr lang="en-US" dirty="0" smtClean="0"/>
              <a:t>Things To Study</a:t>
            </a:r>
          </a:p>
          <a:p>
            <a:pPr lvl="1"/>
            <a:r>
              <a:rPr lang="en-US" dirty="0" smtClean="0"/>
              <a:t>JSON</a:t>
            </a:r>
          </a:p>
          <a:p>
            <a:pPr lvl="2"/>
            <a:r>
              <a:rPr lang="en-US" dirty="0">
                <a:hlinkClick r:id="rId2"/>
              </a:rPr>
              <a:t>http://www.json.org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SQLite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www.sqlite.org/about.html</a:t>
            </a:r>
            <a:endParaRPr lang="en-US" dirty="0" smtClean="0"/>
          </a:p>
          <a:p>
            <a:pPr lvl="1"/>
            <a:r>
              <a:rPr lang="en-US" dirty="0" err="1" smtClean="0"/>
              <a:t>JavaDoc</a:t>
            </a:r>
            <a:r>
              <a:rPr lang="en-US" dirty="0" smtClean="0"/>
              <a:t>/</a:t>
            </a:r>
            <a:r>
              <a:rPr lang="en-US" dirty="0" err="1" smtClean="0"/>
              <a:t>javadoc</a:t>
            </a:r>
            <a:endParaRPr lang="en-US" dirty="0" smtClean="0"/>
          </a:p>
          <a:p>
            <a:pPr lvl="2"/>
            <a:r>
              <a:rPr lang="en-US" dirty="0">
                <a:hlinkClick r:id="rId4"/>
              </a:rPr>
              <a:t>https://students.cs.byu.edu/~</a:t>
            </a:r>
            <a:r>
              <a:rPr lang="en-US" dirty="0" smtClean="0">
                <a:hlinkClick r:id="rId4"/>
              </a:rPr>
              <a:t>cs240ta/fall2016/tutorials/Java_Doc_Tutorial.pdf</a:t>
            </a:r>
            <a:endParaRPr lang="en-US" dirty="0" smtClean="0"/>
          </a:p>
          <a:p>
            <a:pPr lvl="1"/>
            <a:r>
              <a:rPr lang="en-US" dirty="0" smtClean="0"/>
              <a:t>Junit Testing</a:t>
            </a:r>
          </a:p>
          <a:p>
            <a:pPr lvl="2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www.vogella.com/tutorials/JUnit/article.html</a:t>
            </a:r>
            <a:endParaRPr lang="en-US" dirty="0" smtClean="0"/>
          </a:p>
          <a:p>
            <a:pPr marL="742950" lvl="2"/>
            <a:r>
              <a:rPr lang="en-US" dirty="0" smtClean="0"/>
              <a:t>Android Book: Chapters 3 - 5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Levels of decomposition</a:t>
            </a:r>
          </a:p>
          <a:p>
            <a:pPr lvl="1"/>
            <a:r>
              <a:rPr lang="en-US" dirty="0"/>
              <a:t>System</a:t>
            </a:r>
          </a:p>
          <a:p>
            <a:pPr lvl="1"/>
            <a:r>
              <a:rPr lang="en-US" dirty="0"/>
              <a:t>Subsystem</a:t>
            </a:r>
          </a:p>
          <a:p>
            <a:pPr lvl="1"/>
            <a:r>
              <a:rPr lang="en-US" dirty="0"/>
              <a:t>Packages</a:t>
            </a:r>
          </a:p>
          <a:p>
            <a:pPr lvl="1"/>
            <a:r>
              <a:rPr lang="en-US" dirty="0"/>
              <a:t>Classes</a:t>
            </a:r>
          </a:p>
          <a:p>
            <a:pPr lvl="1"/>
            <a:r>
              <a:rPr lang="en-US" dirty="0"/>
              <a:t>Routines</a:t>
            </a:r>
          </a:p>
          <a:p>
            <a:r>
              <a:rPr lang="en-US" dirty="0"/>
              <a:t>Hypo- and Hyper-Decomposition</a:t>
            </a:r>
          </a:p>
          <a:p>
            <a:r>
              <a:rPr lang="en-US" dirty="0"/>
              <a:t>When have we decomposed far enough?</a:t>
            </a:r>
          </a:p>
          <a:p>
            <a:pPr lvl="1"/>
            <a:r>
              <a:rPr lang="en-US" dirty="0"/>
              <a:t>Size metrics</a:t>
            </a:r>
          </a:p>
          <a:p>
            <a:pPr lvl="1"/>
            <a:r>
              <a:rPr lang="en-US" dirty="0"/>
              <a:t>Complexity metrics</a:t>
            </a:r>
          </a:p>
          <a:p>
            <a:pPr lvl="1"/>
            <a:r>
              <a:rPr lang="en-US" dirty="0"/>
              <a:t>Single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1002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852" y="745451"/>
            <a:ext cx="7307531" cy="5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&amp; Data Structure Selection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 amount of decomposition or abstraction will hide a fundamentally flawed selection of algorithm or data structure. </a:t>
            </a:r>
          </a:p>
        </p:txBody>
      </p:sp>
    </p:spTree>
    <p:extLst>
      <p:ext uri="{BB962C8B-B14F-4D97-AF65-F5344CB8AC3E}">
        <p14:creationId xmlns:p14="http://schemas.microsoft.com/office/powerpoint/2010/main" val="6826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Dependencies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001000" cy="4114800"/>
          </a:xfrm>
        </p:spPr>
        <p:txBody>
          <a:bodyPr/>
          <a:lstStyle/>
          <a:p>
            <a:r>
              <a:rPr lang="en-US"/>
              <a:t>Dependencies</a:t>
            </a:r>
          </a:p>
          <a:p>
            <a:pPr lvl="1"/>
            <a:r>
              <a:rPr lang="en-US"/>
              <a:t>Class A CALLS Class B</a:t>
            </a:r>
          </a:p>
          <a:p>
            <a:pPr lvl="1"/>
            <a:r>
              <a:rPr lang="en-US"/>
              <a:t>Class A HAS MEMBER OF Class B</a:t>
            </a:r>
          </a:p>
          <a:p>
            <a:pPr lvl="1"/>
            <a:r>
              <a:rPr lang="en-US"/>
              <a:t>Class A INHERITS FROM Class B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Dependencies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Minimizing the number of interactions between different classes has several benefits:</a:t>
            </a:r>
          </a:p>
          <a:p>
            <a:pPr lvl="1"/>
            <a:r>
              <a:rPr lang="en-US" smtClean="0"/>
              <a:t>A class with few dependencies is easier to understand</a:t>
            </a:r>
          </a:p>
          <a:p>
            <a:pPr lvl="1"/>
            <a:r>
              <a:rPr lang="en-US" smtClean="0"/>
              <a:t>A class with few dependencies is less prone to ripple effects</a:t>
            </a:r>
          </a:p>
          <a:p>
            <a:pPr lvl="1"/>
            <a:r>
              <a:rPr lang="en-US" smtClean="0"/>
              <a:t>A class with few dependencies is easier to reuse</a:t>
            </a:r>
          </a:p>
        </p:txBody>
      </p:sp>
    </p:spTree>
    <p:extLst>
      <p:ext uri="{BB962C8B-B14F-4D97-AF65-F5344CB8AC3E}">
        <p14:creationId xmlns:p14="http://schemas.microsoft.com/office/powerpoint/2010/main" val="14495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Dependencies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classes must interact, if possible they should do so through simple method calls</a:t>
            </a:r>
          </a:p>
          <a:p>
            <a:pPr lvl="1"/>
            <a:r>
              <a:rPr lang="en-US" smtClean="0"/>
              <a:t>This kind of dependency is clear in the code and relatively easy to understand</a:t>
            </a:r>
          </a:p>
          <a:p>
            <a:pPr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69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Separation of Interface and Implementation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Maintain a strict separation between a class’ interface and its implementation</a:t>
            </a:r>
          </a:p>
          <a:p>
            <a:r>
              <a:rPr lang="en-US" dirty="0" smtClean="0"/>
              <a:t>This allows internal details to change without affecting clients</a:t>
            </a:r>
          </a:p>
          <a:p>
            <a:r>
              <a:rPr lang="en-US" dirty="0" smtClean="0">
                <a:latin typeface="Courier New" pitchFamily="49" charset="0"/>
              </a:rPr>
              <a:t>interface Stack</a:t>
            </a:r>
            <a:r>
              <a:rPr lang="en-US" dirty="0" smtClean="0"/>
              <a:t> + </a:t>
            </a:r>
            <a:r>
              <a:rPr lang="en-US" dirty="0" smtClean="0">
                <a:latin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</a:rPr>
              <a:t>StackImpl</a:t>
            </a:r>
            <a:endParaRPr lang="en-US" dirty="0" smtClean="0">
              <a:latin typeface="Courier New" pitchFamily="49" charset="0"/>
            </a:endParaRPr>
          </a:p>
          <a:p>
            <a:r>
              <a:rPr lang="en-US" dirty="0" smtClean="0"/>
              <a:t>Program to interfaces instead of concrete classes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01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374</Words>
  <Application>Microsoft Office PowerPoint</Application>
  <PresentationFormat>Widescreen</PresentationFormat>
  <Paragraphs>75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Courier New</vt:lpstr>
      <vt:lpstr>Parallax</vt:lpstr>
      <vt:lpstr>CS240: Advanced Programming Concepts</vt:lpstr>
      <vt:lpstr>Things to study</vt:lpstr>
      <vt:lpstr>Decomposition</vt:lpstr>
      <vt:lpstr>PowerPoint Presentation</vt:lpstr>
      <vt:lpstr>Algorithm &amp; Data Structure Selection</vt:lpstr>
      <vt:lpstr>Minimize Dependencies</vt:lpstr>
      <vt:lpstr>Minimize Dependencies</vt:lpstr>
      <vt:lpstr>Minimize Dependencies</vt:lpstr>
      <vt:lpstr>Separation of Interface and Implementation</vt:lpstr>
      <vt:lpstr>Information Hiding</vt:lpstr>
      <vt:lpstr>Information Hiding</vt:lpstr>
      <vt:lpstr>Code Duplication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4</cp:revision>
  <dcterms:created xsi:type="dcterms:W3CDTF">2016-10-06T19:06:47Z</dcterms:created>
  <dcterms:modified xsi:type="dcterms:W3CDTF">2016-10-06T22:45:31Z</dcterms:modified>
</cp:coreProperties>
</file>