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3" r:id="rId3"/>
    <p:sldId id="258" r:id="rId4"/>
    <p:sldId id="260" r:id="rId5"/>
    <p:sldId id="262" r:id="rId6"/>
    <p:sldId id="261" r:id="rId7"/>
    <p:sldId id="264" r:id="rId8"/>
    <p:sldId id="265" r:id="rId9"/>
    <p:sldId id="268" r:id="rId10"/>
    <p:sldId id="266" r:id="rId11"/>
    <p:sldId id="267" r:id="rId12"/>
    <p:sldId id="269" r:id="rId13"/>
    <p:sldId id="263" r:id="rId14"/>
    <p:sldId id="271" r:id="rId15"/>
    <p:sldId id="272" r:id="rId16"/>
    <p:sldId id="270" r:id="rId17"/>
    <p:sldId id="274" r:id="rId18"/>
    <p:sldId id="278" r:id="rId19"/>
    <p:sldId id="277" r:id="rId20"/>
    <p:sldId id="276" r:id="rId21"/>
    <p:sldId id="275" r:id="rId22"/>
    <p:sldId id="25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96" y="8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rank\Documents\Course%20Materials\CS240\Fall%202016\Lectures\Week5\LinkedVsArrayLists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rank\Documents\Course%20Materials\CS240\Fall%202016\Lectures\Week5\LinkedVsArrayLists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rank\Documents\Course%20Materials\CS240\Fall%202016\Lectures\Week5\LinkedVsArrayListsDat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rank\Documents\Course%20Materials\CS240\Fall%202016\Lectures\Week5\LinkedVsArrayListsDat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effectLst/>
              </a:rPr>
              <a:t>Time to insert 1000 "small" random elements for a list of increasing length</a:t>
            </a:r>
            <a:endParaRPr lang="en-US" sz="11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815048118985127"/>
          <c:y val="0.25083333333333335"/>
          <c:w val="0.83129396325459315"/>
          <c:h val="0.44780839895013125"/>
        </c:manualLayout>
      </c:layout>
      <c:lineChart>
        <c:grouping val="standard"/>
        <c:varyColors val="0"/>
        <c:ser>
          <c:idx val="0"/>
          <c:order val="0"/>
          <c:tx>
            <c:v>Array List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Sheet1!$C$7:$C$46</c:f>
              <c:numCache>
                <c:formatCode>General</c:formatCode>
                <c:ptCount val="40"/>
                <c:pt idx="0">
                  <c:v>1000</c:v>
                </c:pt>
                <c:pt idx="1">
                  <c:v>2000</c:v>
                </c:pt>
                <c:pt idx="2">
                  <c:v>3000</c:v>
                </c:pt>
                <c:pt idx="3">
                  <c:v>4000</c:v>
                </c:pt>
                <c:pt idx="4">
                  <c:v>5000</c:v>
                </c:pt>
                <c:pt idx="5">
                  <c:v>6000</c:v>
                </c:pt>
                <c:pt idx="6">
                  <c:v>7000</c:v>
                </c:pt>
                <c:pt idx="7">
                  <c:v>8000</c:v>
                </c:pt>
                <c:pt idx="8">
                  <c:v>9000</c:v>
                </c:pt>
                <c:pt idx="9">
                  <c:v>10000</c:v>
                </c:pt>
                <c:pt idx="10">
                  <c:v>11000</c:v>
                </c:pt>
                <c:pt idx="11">
                  <c:v>12000</c:v>
                </c:pt>
                <c:pt idx="12">
                  <c:v>13000</c:v>
                </c:pt>
                <c:pt idx="13">
                  <c:v>14000</c:v>
                </c:pt>
                <c:pt idx="14">
                  <c:v>15000</c:v>
                </c:pt>
                <c:pt idx="15">
                  <c:v>16000</c:v>
                </c:pt>
                <c:pt idx="16">
                  <c:v>17000</c:v>
                </c:pt>
                <c:pt idx="17">
                  <c:v>18000</c:v>
                </c:pt>
                <c:pt idx="18">
                  <c:v>19000</c:v>
                </c:pt>
                <c:pt idx="19">
                  <c:v>20000</c:v>
                </c:pt>
                <c:pt idx="20">
                  <c:v>21000</c:v>
                </c:pt>
                <c:pt idx="21">
                  <c:v>22000</c:v>
                </c:pt>
                <c:pt idx="22">
                  <c:v>23000</c:v>
                </c:pt>
                <c:pt idx="23">
                  <c:v>24000</c:v>
                </c:pt>
                <c:pt idx="24">
                  <c:v>25000</c:v>
                </c:pt>
                <c:pt idx="25">
                  <c:v>26000</c:v>
                </c:pt>
                <c:pt idx="26">
                  <c:v>27000</c:v>
                </c:pt>
                <c:pt idx="27">
                  <c:v>28000</c:v>
                </c:pt>
                <c:pt idx="28">
                  <c:v>29000</c:v>
                </c:pt>
                <c:pt idx="29">
                  <c:v>30000</c:v>
                </c:pt>
                <c:pt idx="30">
                  <c:v>31000</c:v>
                </c:pt>
                <c:pt idx="31">
                  <c:v>32000</c:v>
                </c:pt>
                <c:pt idx="32">
                  <c:v>33000</c:v>
                </c:pt>
                <c:pt idx="33">
                  <c:v>34000</c:v>
                </c:pt>
                <c:pt idx="34">
                  <c:v>35000</c:v>
                </c:pt>
                <c:pt idx="35">
                  <c:v>36000</c:v>
                </c:pt>
                <c:pt idx="36">
                  <c:v>37000</c:v>
                </c:pt>
                <c:pt idx="37">
                  <c:v>38000</c:v>
                </c:pt>
                <c:pt idx="38">
                  <c:v>39000</c:v>
                </c:pt>
                <c:pt idx="39">
                  <c:v>40000</c:v>
                </c:pt>
              </c:numCache>
            </c:numRef>
          </c:cat>
          <c:val>
            <c:numRef>
              <c:f>Sheet1!$D$7:$D$46</c:f>
              <c:numCache>
                <c:formatCode>General</c:formatCode>
                <c:ptCount val="40"/>
                <c:pt idx="0">
                  <c:v>1.3307500000000001</c:v>
                </c:pt>
                <c:pt idx="1">
                  <c:v>3.43771</c:v>
                </c:pt>
                <c:pt idx="2">
                  <c:v>5.82111</c:v>
                </c:pt>
                <c:pt idx="3">
                  <c:v>8.0968099999999996</c:v>
                </c:pt>
                <c:pt idx="4">
                  <c:v>10.5687</c:v>
                </c:pt>
                <c:pt idx="5">
                  <c:v>12.48</c:v>
                </c:pt>
                <c:pt idx="6">
                  <c:v>14.6183</c:v>
                </c:pt>
                <c:pt idx="7">
                  <c:v>16.863299999999999</c:v>
                </c:pt>
                <c:pt idx="8">
                  <c:v>19.2837</c:v>
                </c:pt>
                <c:pt idx="9">
                  <c:v>21.018899999999999</c:v>
                </c:pt>
                <c:pt idx="10">
                  <c:v>23.333100000000002</c:v>
                </c:pt>
                <c:pt idx="11">
                  <c:v>25.366700000000002</c:v>
                </c:pt>
                <c:pt idx="12">
                  <c:v>27.557700000000001</c:v>
                </c:pt>
                <c:pt idx="13">
                  <c:v>29.791799999999999</c:v>
                </c:pt>
                <c:pt idx="14">
                  <c:v>31.908100000000001</c:v>
                </c:pt>
                <c:pt idx="15">
                  <c:v>34.125700000000002</c:v>
                </c:pt>
                <c:pt idx="16">
                  <c:v>37.316099999999999</c:v>
                </c:pt>
                <c:pt idx="17">
                  <c:v>39.906700000000001</c:v>
                </c:pt>
                <c:pt idx="18">
                  <c:v>40.551099999999998</c:v>
                </c:pt>
                <c:pt idx="19">
                  <c:v>42.7318</c:v>
                </c:pt>
                <c:pt idx="20">
                  <c:v>44.928699999999999</c:v>
                </c:pt>
                <c:pt idx="21">
                  <c:v>46.769500000000001</c:v>
                </c:pt>
                <c:pt idx="22">
                  <c:v>49.129100000000001</c:v>
                </c:pt>
                <c:pt idx="23">
                  <c:v>51.668100000000003</c:v>
                </c:pt>
                <c:pt idx="24">
                  <c:v>53.579900000000002</c:v>
                </c:pt>
                <c:pt idx="25">
                  <c:v>55.1843</c:v>
                </c:pt>
                <c:pt idx="26">
                  <c:v>57.7483</c:v>
                </c:pt>
                <c:pt idx="27">
                  <c:v>59.8018</c:v>
                </c:pt>
                <c:pt idx="28">
                  <c:v>62.288499999999999</c:v>
                </c:pt>
                <c:pt idx="29">
                  <c:v>64.1374</c:v>
                </c:pt>
                <c:pt idx="30">
                  <c:v>66.370999999999995</c:v>
                </c:pt>
                <c:pt idx="31">
                  <c:v>68.656199999999998</c:v>
                </c:pt>
                <c:pt idx="32">
                  <c:v>71.938800000000001</c:v>
                </c:pt>
                <c:pt idx="33">
                  <c:v>72.272800000000004</c:v>
                </c:pt>
                <c:pt idx="34">
                  <c:v>74.788600000000002</c:v>
                </c:pt>
                <c:pt idx="35">
                  <c:v>77.037199999999999</c:v>
                </c:pt>
                <c:pt idx="36">
                  <c:v>79.300299999999993</c:v>
                </c:pt>
                <c:pt idx="37">
                  <c:v>80.901600000000002</c:v>
                </c:pt>
                <c:pt idx="38">
                  <c:v>83.240399999999994</c:v>
                </c:pt>
                <c:pt idx="39">
                  <c:v>84.946299999999994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F-42F0-9261-CE619C1F08CF}"/>
            </c:ext>
          </c:extLst>
        </c:ser>
        <c:ser>
          <c:idx val="1"/>
          <c:order val="1"/>
          <c:tx>
            <c:v>Linked List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Sheet1!$E$7:$E$46</c:f>
              <c:numCache>
                <c:formatCode>General</c:formatCode>
                <c:ptCount val="40"/>
                <c:pt idx="0">
                  <c:v>1.4548700000000001</c:v>
                </c:pt>
                <c:pt idx="1">
                  <c:v>4.1426999999999996</c:v>
                </c:pt>
                <c:pt idx="2">
                  <c:v>7.3557499999999996</c:v>
                </c:pt>
                <c:pt idx="3">
                  <c:v>11.3096</c:v>
                </c:pt>
                <c:pt idx="4">
                  <c:v>16.064499999999999</c:v>
                </c:pt>
                <c:pt idx="5">
                  <c:v>22.328299999999999</c:v>
                </c:pt>
                <c:pt idx="6">
                  <c:v>29.754999999999999</c:v>
                </c:pt>
                <c:pt idx="7">
                  <c:v>37.452399999999997</c:v>
                </c:pt>
                <c:pt idx="8">
                  <c:v>45.492400000000004</c:v>
                </c:pt>
                <c:pt idx="9">
                  <c:v>53.671700000000001</c:v>
                </c:pt>
                <c:pt idx="10">
                  <c:v>61.514600000000002</c:v>
                </c:pt>
                <c:pt idx="11">
                  <c:v>69.393799999999999</c:v>
                </c:pt>
                <c:pt idx="12">
                  <c:v>77.960899999999995</c:v>
                </c:pt>
                <c:pt idx="13">
                  <c:v>85.702500000000001</c:v>
                </c:pt>
                <c:pt idx="14">
                  <c:v>93.018600000000006</c:v>
                </c:pt>
                <c:pt idx="15">
                  <c:v>101.27800000000001</c:v>
                </c:pt>
                <c:pt idx="16">
                  <c:v>108.34099999999999</c:v>
                </c:pt>
                <c:pt idx="17">
                  <c:v>115.929</c:v>
                </c:pt>
                <c:pt idx="18">
                  <c:v>123.764</c:v>
                </c:pt>
                <c:pt idx="19">
                  <c:v>132.82599999999999</c:v>
                </c:pt>
                <c:pt idx="20">
                  <c:v>139.59700000000001</c:v>
                </c:pt>
                <c:pt idx="21">
                  <c:v>147.17099999999999</c:v>
                </c:pt>
                <c:pt idx="22">
                  <c:v>155.55500000000001</c:v>
                </c:pt>
                <c:pt idx="23">
                  <c:v>163.35300000000001</c:v>
                </c:pt>
                <c:pt idx="24">
                  <c:v>171.41900000000001</c:v>
                </c:pt>
                <c:pt idx="25">
                  <c:v>179.01599999999999</c:v>
                </c:pt>
                <c:pt idx="26">
                  <c:v>188.93600000000001</c:v>
                </c:pt>
                <c:pt idx="27">
                  <c:v>195.75399999999999</c:v>
                </c:pt>
                <c:pt idx="28">
                  <c:v>203.679</c:v>
                </c:pt>
                <c:pt idx="29">
                  <c:v>211.053</c:v>
                </c:pt>
                <c:pt idx="30">
                  <c:v>218.48500000000001</c:v>
                </c:pt>
                <c:pt idx="31">
                  <c:v>226.93199999999999</c:v>
                </c:pt>
                <c:pt idx="32">
                  <c:v>234.09700000000001</c:v>
                </c:pt>
                <c:pt idx="33">
                  <c:v>243.14400000000001</c:v>
                </c:pt>
                <c:pt idx="34">
                  <c:v>251.61</c:v>
                </c:pt>
                <c:pt idx="35">
                  <c:v>259.38600000000002</c:v>
                </c:pt>
                <c:pt idx="36">
                  <c:v>269.31900000000002</c:v>
                </c:pt>
                <c:pt idx="37">
                  <c:v>276.54399999999998</c:v>
                </c:pt>
                <c:pt idx="38">
                  <c:v>285.35899999999998</c:v>
                </c:pt>
                <c:pt idx="39">
                  <c:v>293.86399999999998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F-42F0-9261-CE619C1F08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1755008"/>
        <c:axId val="431755424"/>
      </c:lineChart>
      <c:catAx>
        <c:axId val="4317550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List Length</a:t>
                </a:r>
              </a:p>
            </c:rich>
          </c:tx>
          <c:layout>
            <c:manualLayout>
              <c:xMode val="edge"/>
              <c:yMode val="edge"/>
              <c:x val="0.49495013123359582"/>
              <c:y val="0.819073344998541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755424"/>
        <c:crosses val="autoZero"/>
        <c:auto val="1"/>
        <c:lblAlgn val="ctr"/>
        <c:lblOffset val="100"/>
        <c:noMultiLvlLbl val="0"/>
      </c:catAx>
      <c:valAx>
        <c:axId val="431755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755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Time</a:t>
            </a:r>
            <a:r>
              <a:rPr lang="en-US" baseline="0"/>
              <a:t> to insert 10 "small" random elements for a list of increasing length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Array List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Sheet1!$C$94:$C$193</c:f>
              <c:numCache>
                <c:formatCode>General</c:formatCode>
                <c:ptCount val="100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  <c:pt idx="11">
                  <c:v>110</c:v>
                </c:pt>
                <c:pt idx="12">
                  <c:v>120</c:v>
                </c:pt>
                <c:pt idx="13">
                  <c:v>130</c:v>
                </c:pt>
                <c:pt idx="14">
                  <c:v>140</c:v>
                </c:pt>
                <c:pt idx="15">
                  <c:v>150</c:v>
                </c:pt>
                <c:pt idx="16">
                  <c:v>160</c:v>
                </c:pt>
                <c:pt idx="17">
                  <c:v>170</c:v>
                </c:pt>
                <c:pt idx="18">
                  <c:v>180</c:v>
                </c:pt>
                <c:pt idx="19">
                  <c:v>190</c:v>
                </c:pt>
                <c:pt idx="20">
                  <c:v>200</c:v>
                </c:pt>
                <c:pt idx="21">
                  <c:v>210</c:v>
                </c:pt>
                <c:pt idx="22">
                  <c:v>220</c:v>
                </c:pt>
                <c:pt idx="23">
                  <c:v>230</c:v>
                </c:pt>
                <c:pt idx="24">
                  <c:v>240</c:v>
                </c:pt>
                <c:pt idx="25">
                  <c:v>250</c:v>
                </c:pt>
                <c:pt idx="26">
                  <c:v>260</c:v>
                </c:pt>
                <c:pt idx="27">
                  <c:v>270</c:v>
                </c:pt>
                <c:pt idx="28">
                  <c:v>280</c:v>
                </c:pt>
                <c:pt idx="29">
                  <c:v>290</c:v>
                </c:pt>
                <c:pt idx="30">
                  <c:v>300</c:v>
                </c:pt>
                <c:pt idx="31">
                  <c:v>310</c:v>
                </c:pt>
                <c:pt idx="32">
                  <c:v>320</c:v>
                </c:pt>
                <c:pt idx="33">
                  <c:v>330</c:v>
                </c:pt>
                <c:pt idx="34">
                  <c:v>340</c:v>
                </c:pt>
                <c:pt idx="35">
                  <c:v>350</c:v>
                </c:pt>
                <c:pt idx="36">
                  <c:v>360</c:v>
                </c:pt>
                <c:pt idx="37">
                  <c:v>370</c:v>
                </c:pt>
                <c:pt idx="38">
                  <c:v>380</c:v>
                </c:pt>
                <c:pt idx="39">
                  <c:v>390</c:v>
                </c:pt>
                <c:pt idx="40">
                  <c:v>400</c:v>
                </c:pt>
                <c:pt idx="41">
                  <c:v>410</c:v>
                </c:pt>
                <c:pt idx="42">
                  <c:v>420</c:v>
                </c:pt>
                <c:pt idx="43">
                  <c:v>430</c:v>
                </c:pt>
                <c:pt idx="44">
                  <c:v>440</c:v>
                </c:pt>
                <c:pt idx="45">
                  <c:v>450</c:v>
                </c:pt>
                <c:pt idx="46">
                  <c:v>460</c:v>
                </c:pt>
                <c:pt idx="47">
                  <c:v>470</c:v>
                </c:pt>
                <c:pt idx="48">
                  <c:v>480</c:v>
                </c:pt>
                <c:pt idx="49">
                  <c:v>490</c:v>
                </c:pt>
                <c:pt idx="50">
                  <c:v>500</c:v>
                </c:pt>
                <c:pt idx="51">
                  <c:v>510</c:v>
                </c:pt>
                <c:pt idx="52">
                  <c:v>520</c:v>
                </c:pt>
                <c:pt idx="53">
                  <c:v>530</c:v>
                </c:pt>
                <c:pt idx="54">
                  <c:v>540</c:v>
                </c:pt>
                <c:pt idx="55">
                  <c:v>550</c:v>
                </c:pt>
                <c:pt idx="56">
                  <c:v>560</c:v>
                </c:pt>
                <c:pt idx="57">
                  <c:v>570</c:v>
                </c:pt>
                <c:pt idx="58">
                  <c:v>580</c:v>
                </c:pt>
                <c:pt idx="59">
                  <c:v>590</c:v>
                </c:pt>
                <c:pt idx="60">
                  <c:v>600</c:v>
                </c:pt>
                <c:pt idx="61">
                  <c:v>610</c:v>
                </c:pt>
                <c:pt idx="62">
                  <c:v>620</c:v>
                </c:pt>
                <c:pt idx="63">
                  <c:v>630</c:v>
                </c:pt>
                <c:pt idx="64">
                  <c:v>640</c:v>
                </c:pt>
                <c:pt idx="65">
                  <c:v>650</c:v>
                </c:pt>
                <c:pt idx="66">
                  <c:v>660</c:v>
                </c:pt>
                <c:pt idx="67">
                  <c:v>670</c:v>
                </c:pt>
                <c:pt idx="68">
                  <c:v>680</c:v>
                </c:pt>
                <c:pt idx="69">
                  <c:v>690</c:v>
                </c:pt>
                <c:pt idx="70">
                  <c:v>700</c:v>
                </c:pt>
                <c:pt idx="71">
                  <c:v>710</c:v>
                </c:pt>
                <c:pt idx="72">
                  <c:v>720</c:v>
                </c:pt>
                <c:pt idx="73">
                  <c:v>730</c:v>
                </c:pt>
                <c:pt idx="74">
                  <c:v>740</c:v>
                </c:pt>
                <c:pt idx="75">
                  <c:v>750</c:v>
                </c:pt>
                <c:pt idx="76">
                  <c:v>760</c:v>
                </c:pt>
                <c:pt idx="77">
                  <c:v>770</c:v>
                </c:pt>
                <c:pt idx="78">
                  <c:v>780</c:v>
                </c:pt>
                <c:pt idx="79">
                  <c:v>790</c:v>
                </c:pt>
                <c:pt idx="80">
                  <c:v>800</c:v>
                </c:pt>
                <c:pt idx="81">
                  <c:v>810</c:v>
                </c:pt>
                <c:pt idx="82">
                  <c:v>820</c:v>
                </c:pt>
                <c:pt idx="83">
                  <c:v>830</c:v>
                </c:pt>
                <c:pt idx="84">
                  <c:v>840</c:v>
                </c:pt>
                <c:pt idx="85">
                  <c:v>850</c:v>
                </c:pt>
                <c:pt idx="86">
                  <c:v>860</c:v>
                </c:pt>
                <c:pt idx="87">
                  <c:v>870</c:v>
                </c:pt>
                <c:pt idx="88">
                  <c:v>880</c:v>
                </c:pt>
                <c:pt idx="89">
                  <c:v>890</c:v>
                </c:pt>
                <c:pt idx="90">
                  <c:v>900</c:v>
                </c:pt>
                <c:pt idx="91">
                  <c:v>910</c:v>
                </c:pt>
                <c:pt idx="92">
                  <c:v>920</c:v>
                </c:pt>
                <c:pt idx="93">
                  <c:v>930</c:v>
                </c:pt>
                <c:pt idx="94">
                  <c:v>940</c:v>
                </c:pt>
                <c:pt idx="95">
                  <c:v>950</c:v>
                </c:pt>
                <c:pt idx="96">
                  <c:v>960</c:v>
                </c:pt>
                <c:pt idx="97">
                  <c:v>970</c:v>
                </c:pt>
                <c:pt idx="98">
                  <c:v>980</c:v>
                </c:pt>
                <c:pt idx="99">
                  <c:v>990</c:v>
                </c:pt>
              </c:numCache>
            </c:numRef>
          </c:cat>
          <c:val>
            <c:numRef>
              <c:f>Sheet1!$D$94:$D$193</c:f>
              <c:numCache>
                <c:formatCode>General</c:formatCode>
                <c:ptCount val="100"/>
                <c:pt idx="0">
                  <c:v>1.2374599999999999E-2</c:v>
                </c:pt>
                <c:pt idx="1">
                  <c:v>6.6735099999999997E-3</c:v>
                </c:pt>
                <c:pt idx="2">
                  <c:v>2.88091E-3</c:v>
                </c:pt>
                <c:pt idx="3">
                  <c:v>9.1411200000000008E-3</c:v>
                </c:pt>
                <c:pt idx="4">
                  <c:v>3.3063599999999999E-3</c:v>
                </c:pt>
                <c:pt idx="5">
                  <c:v>3.9141499999999999E-3</c:v>
                </c:pt>
                <c:pt idx="6">
                  <c:v>1.44653E-2</c:v>
                </c:pt>
                <c:pt idx="7">
                  <c:v>6.28452E-3</c:v>
                </c:pt>
                <c:pt idx="8">
                  <c:v>5.2026599999999996E-3</c:v>
                </c:pt>
                <c:pt idx="9">
                  <c:v>5.8833799999999997E-3</c:v>
                </c:pt>
                <c:pt idx="10">
                  <c:v>6.6370400000000003E-3</c:v>
                </c:pt>
                <c:pt idx="11">
                  <c:v>7.0989599999999996E-3</c:v>
                </c:pt>
                <c:pt idx="12">
                  <c:v>2.1382000000000002E-2</c:v>
                </c:pt>
                <c:pt idx="13">
                  <c:v>6.9409299999999997E-3</c:v>
                </c:pt>
                <c:pt idx="14">
                  <c:v>7.8282999999999998E-3</c:v>
                </c:pt>
                <c:pt idx="15">
                  <c:v>9.0803399999999992E-3</c:v>
                </c:pt>
                <c:pt idx="16">
                  <c:v>9.0195599999999994E-3</c:v>
                </c:pt>
                <c:pt idx="17">
                  <c:v>8.3631499999999998E-3</c:v>
                </c:pt>
                <c:pt idx="18">
                  <c:v>8.2416E-3</c:v>
                </c:pt>
                <c:pt idx="19">
                  <c:v>1.02595E-2</c:v>
                </c:pt>
                <c:pt idx="20">
                  <c:v>7.2934499999999999E-3</c:v>
                </c:pt>
                <c:pt idx="21">
                  <c:v>8.9101600000000003E-3</c:v>
                </c:pt>
                <c:pt idx="22">
                  <c:v>1.1414199999999999E-2</c:v>
                </c:pt>
                <c:pt idx="23">
                  <c:v>8.55765E-3</c:v>
                </c:pt>
                <c:pt idx="24">
                  <c:v>1.1572300000000001E-2</c:v>
                </c:pt>
                <c:pt idx="25">
                  <c:v>3.6722499999999998E-2</c:v>
                </c:pt>
                <c:pt idx="26">
                  <c:v>9.9677099999999994E-3</c:v>
                </c:pt>
                <c:pt idx="27">
                  <c:v>1.05877E-2</c:v>
                </c:pt>
                <c:pt idx="28">
                  <c:v>1.52433E-2</c:v>
                </c:pt>
                <c:pt idx="29">
                  <c:v>1.24475E-2</c:v>
                </c:pt>
                <c:pt idx="30">
                  <c:v>1.26055E-2</c:v>
                </c:pt>
                <c:pt idx="31">
                  <c:v>1.3225499999999999E-2</c:v>
                </c:pt>
                <c:pt idx="32">
                  <c:v>1.5693100000000001E-2</c:v>
                </c:pt>
                <c:pt idx="33">
                  <c:v>1.55715E-2</c:v>
                </c:pt>
                <c:pt idx="34">
                  <c:v>1.23138E-2</c:v>
                </c:pt>
                <c:pt idx="35">
                  <c:v>1.75043E-2</c:v>
                </c:pt>
                <c:pt idx="36">
                  <c:v>1.31282E-2</c:v>
                </c:pt>
                <c:pt idx="37">
                  <c:v>1.3626600000000001E-2</c:v>
                </c:pt>
                <c:pt idx="38">
                  <c:v>1.4732800000000001E-2</c:v>
                </c:pt>
                <c:pt idx="39">
                  <c:v>1.4027700000000001E-2</c:v>
                </c:pt>
                <c:pt idx="40">
                  <c:v>1.5875400000000001E-2</c:v>
                </c:pt>
                <c:pt idx="41">
                  <c:v>1.46234E-2</c:v>
                </c:pt>
                <c:pt idx="42">
                  <c:v>1.8172799999999999E-2</c:v>
                </c:pt>
                <c:pt idx="43">
                  <c:v>1.8501E-2</c:v>
                </c:pt>
                <c:pt idx="44">
                  <c:v>1.6398099999999999E-2</c:v>
                </c:pt>
                <c:pt idx="45">
                  <c:v>1.73098E-2</c:v>
                </c:pt>
                <c:pt idx="46">
                  <c:v>1.80634E-2</c:v>
                </c:pt>
                <c:pt idx="47">
                  <c:v>1.71761E-2</c:v>
                </c:pt>
                <c:pt idx="48">
                  <c:v>1.7710900000000002E-2</c:v>
                </c:pt>
                <c:pt idx="49">
                  <c:v>1.8987299999999999E-2</c:v>
                </c:pt>
                <c:pt idx="50">
                  <c:v>1.9546399999999998E-2</c:v>
                </c:pt>
                <c:pt idx="51">
                  <c:v>5.5807000000000002E-2</c:v>
                </c:pt>
                <c:pt idx="52">
                  <c:v>2.05311E-2</c:v>
                </c:pt>
                <c:pt idx="53">
                  <c:v>1.8598300000000002E-2</c:v>
                </c:pt>
                <c:pt idx="54">
                  <c:v>1.9485700000000002E-2</c:v>
                </c:pt>
                <c:pt idx="55">
                  <c:v>2.1685900000000001E-2</c:v>
                </c:pt>
                <c:pt idx="56">
                  <c:v>2.20991E-2</c:v>
                </c:pt>
                <c:pt idx="57">
                  <c:v>1.8780600000000001E-2</c:v>
                </c:pt>
                <c:pt idx="58">
                  <c:v>2.10902E-2</c:v>
                </c:pt>
                <c:pt idx="59">
                  <c:v>1.9279000000000001E-2</c:v>
                </c:pt>
                <c:pt idx="60">
                  <c:v>2.29865E-2</c:v>
                </c:pt>
                <c:pt idx="61">
                  <c:v>2.5052999999999999E-2</c:v>
                </c:pt>
                <c:pt idx="62">
                  <c:v>2.3290399999999999E-2</c:v>
                </c:pt>
                <c:pt idx="63">
                  <c:v>2.24881E-2</c:v>
                </c:pt>
                <c:pt idx="64">
                  <c:v>2.34363E-2</c:v>
                </c:pt>
                <c:pt idx="65">
                  <c:v>2.3837400000000002E-2</c:v>
                </c:pt>
                <c:pt idx="66">
                  <c:v>2.20991E-2</c:v>
                </c:pt>
                <c:pt idx="67">
                  <c:v>2.40684E-2</c:v>
                </c:pt>
                <c:pt idx="68">
                  <c:v>2.6669700000000001E-2</c:v>
                </c:pt>
                <c:pt idx="69">
                  <c:v>3.6066099999999997E-2</c:v>
                </c:pt>
                <c:pt idx="70">
                  <c:v>2.8006799999999998E-2</c:v>
                </c:pt>
                <c:pt idx="71">
                  <c:v>2.5089500000000001E-2</c:v>
                </c:pt>
                <c:pt idx="72">
                  <c:v>2.4870699999999999E-2</c:v>
                </c:pt>
                <c:pt idx="73">
                  <c:v>2.7629999999999998E-2</c:v>
                </c:pt>
                <c:pt idx="74">
                  <c:v>2.4834200000000001E-2</c:v>
                </c:pt>
                <c:pt idx="75">
                  <c:v>2.4603199999999999E-2</c:v>
                </c:pt>
                <c:pt idx="76">
                  <c:v>2.7447699999999998E-2</c:v>
                </c:pt>
                <c:pt idx="77">
                  <c:v>2.7338299999999999E-2</c:v>
                </c:pt>
                <c:pt idx="78">
                  <c:v>2.9283199999999999E-2</c:v>
                </c:pt>
                <c:pt idx="79">
                  <c:v>2.53934E-2</c:v>
                </c:pt>
                <c:pt idx="80">
                  <c:v>2.7131599999999999E-2</c:v>
                </c:pt>
                <c:pt idx="81">
                  <c:v>2.89185E-2</c:v>
                </c:pt>
                <c:pt idx="82">
                  <c:v>2.7775899999999999E-2</c:v>
                </c:pt>
                <c:pt idx="83">
                  <c:v>2.8711899999999999E-2</c:v>
                </c:pt>
                <c:pt idx="84">
                  <c:v>2.7082999999999999E-2</c:v>
                </c:pt>
                <c:pt idx="85">
                  <c:v>2.6377999999999999E-2</c:v>
                </c:pt>
                <c:pt idx="86">
                  <c:v>2.6134899999999999E-2</c:v>
                </c:pt>
                <c:pt idx="87">
                  <c:v>3.1361800000000002E-2</c:v>
                </c:pt>
                <c:pt idx="88">
                  <c:v>2.91738E-2</c:v>
                </c:pt>
                <c:pt idx="89">
                  <c:v>3.1993899999999999E-2</c:v>
                </c:pt>
                <c:pt idx="90">
                  <c:v>3.5470500000000002E-2</c:v>
                </c:pt>
                <c:pt idx="91">
                  <c:v>3.5130099999999997E-2</c:v>
                </c:pt>
                <c:pt idx="92">
                  <c:v>2.9927499999999999E-2</c:v>
                </c:pt>
                <c:pt idx="93">
                  <c:v>3.2006100000000003E-2</c:v>
                </c:pt>
                <c:pt idx="94">
                  <c:v>3.1313199999999999E-2</c:v>
                </c:pt>
                <c:pt idx="95">
                  <c:v>3.3841599999999999E-2</c:v>
                </c:pt>
                <c:pt idx="96">
                  <c:v>3.27719E-2</c:v>
                </c:pt>
                <c:pt idx="97">
                  <c:v>3.27111E-2</c:v>
                </c:pt>
                <c:pt idx="98">
                  <c:v>3.2796199999999998E-2</c:v>
                </c:pt>
                <c:pt idx="99">
                  <c:v>3.1276699999999998E-2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9CE-48B5-8F09-5089D2DAC4B0}"/>
            </c:ext>
          </c:extLst>
        </c:ser>
        <c:ser>
          <c:idx val="1"/>
          <c:order val="1"/>
          <c:tx>
            <c:v>Linked List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Sheet1!$E$94:$E$193</c:f>
              <c:numCache>
                <c:formatCode>General</c:formatCode>
                <c:ptCount val="100"/>
                <c:pt idx="0">
                  <c:v>6.0535600000000004E-3</c:v>
                </c:pt>
                <c:pt idx="1">
                  <c:v>5.6037999999999999E-3</c:v>
                </c:pt>
                <c:pt idx="2">
                  <c:v>1.2544700000000001E-2</c:v>
                </c:pt>
                <c:pt idx="3">
                  <c:v>1.18154E-2</c:v>
                </c:pt>
                <c:pt idx="4">
                  <c:v>6.5397900000000002E-3</c:v>
                </c:pt>
                <c:pt idx="5">
                  <c:v>1.0684900000000001E-2</c:v>
                </c:pt>
                <c:pt idx="6">
                  <c:v>1.1280500000000001E-2</c:v>
                </c:pt>
                <c:pt idx="7">
                  <c:v>8.0227900000000001E-3</c:v>
                </c:pt>
                <c:pt idx="8">
                  <c:v>7.34207E-3</c:v>
                </c:pt>
                <c:pt idx="9">
                  <c:v>1.6094199999999999E-2</c:v>
                </c:pt>
                <c:pt idx="10">
                  <c:v>1.0016300000000001E-2</c:v>
                </c:pt>
                <c:pt idx="11">
                  <c:v>8.8372299999999997E-3</c:v>
                </c:pt>
                <c:pt idx="12">
                  <c:v>1.8525400000000001E-2</c:v>
                </c:pt>
                <c:pt idx="13">
                  <c:v>9.8826199999999999E-3</c:v>
                </c:pt>
                <c:pt idx="14">
                  <c:v>1.59119E-2</c:v>
                </c:pt>
                <c:pt idx="15">
                  <c:v>1.2167900000000001E-2</c:v>
                </c:pt>
                <c:pt idx="16">
                  <c:v>1.7017999999999998E-2</c:v>
                </c:pt>
                <c:pt idx="17">
                  <c:v>1.18762E-2</c:v>
                </c:pt>
                <c:pt idx="18">
                  <c:v>1.11833E-2</c:v>
                </c:pt>
                <c:pt idx="19">
                  <c:v>1.9716600000000001E-2</c:v>
                </c:pt>
                <c:pt idx="20">
                  <c:v>1.51339E-2</c:v>
                </c:pt>
                <c:pt idx="21">
                  <c:v>1.5644399999999999E-2</c:v>
                </c:pt>
                <c:pt idx="22">
                  <c:v>1.2180099999999999E-2</c:v>
                </c:pt>
                <c:pt idx="23">
                  <c:v>1.9023700000000001E-2</c:v>
                </c:pt>
                <c:pt idx="24">
                  <c:v>1.6604799999999999E-2</c:v>
                </c:pt>
                <c:pt idx="25">
                  <c:v>1.7723099999999999E-2</c:v>
                </c:pt>
                <c:pt idx="26">
                  <c:v>1.6215799999999999E-2</c:v>
                </c:pt>
                <c:pt idx="27">
                  <c:v>1.4574699999999999E-2</c:v>
                </c:pt>
                <c:pt idx="28">
                  <c:v>1.6945100000000001E-2</c:v>
                </c:pt>
                <c:pt idx="29">
                  <c:v>1.45261E-2</c:v>
                </c:pt>
                <c:pt idx="30">
                  <c:v>1.56688E-2</c:v>
                </c:pt>
                <c:pt idx="31">
                  <c:v>1.4380199999999999E-2</c:v>
                </c:pt>
                <c:pt idx="32">
                  <c:v>1.5717399999999999E-2</c:v>
                </c:pt>
                <c:pt idx="33">
                  <c:v>1.6580399999999999E-2</c:v>
                </c:pt>
                <c:pt idx="34">
                  <c:v>1.8039099999999999E-2</c:v>
                </c:pt>
                <c:pt idx="35">
                  <c:v>1.49029E-2</c:v>
                </c:pt>
                <c:pt idx="36">
                  <c:v>1.9242499999999999E-2</c:v>
                </c:pt>
                <c:pt idx="37">
                  <c:v>1.95829E-2</c:v>
                </c:pt>
                <c:pt idx="38">
                  <c:v>1.7978399999999999E-2</c:v>
                </c:pt>
                <c:pt idx="39">
                  <c:v>2.23544E-2</c:v>
                </c:pt>
                <c:pt idx="40">
                  <c:v>1.9291200000000001E-2</c:v>
                </c:pt>
                <c:pt idx="41">
                  <c:v>2.7472E-2</c:v>
                </c:pt>
                <c:pt idx="42">
                  <c:v>1.99597E-2</c:v>
                </c:pt>
                <c:pt idx="43">
                  <c:v>2.3181E-2</c:v>
                </c:pt>
                <c:pt idx="44">
                  <c:v>2.0372999999999999E-2</c:v>
                </c:pt>
                <c:pt idx="45">
                  <c:v>2.4542499999999998E-2</c:v>
                </c:pt>
                <c:pt idx="46">
                  <c:v>2.2475999999999999E-2</c:v>
                </c:pt>
                <c:pt idx="47">
                  <c:v>2.4335800000000001E-2</c:v>
                </c:pt>
                <c:pt idx="48">
                  <c:v>3.3671399999999997E-2</c:v>
                </c:pt>
                <c:pt idx="49">
                  <c:v>2.4420899999999999E-2</c:v>
                </c:pt>
                <c:pt idx="50">
                  <c:v>1.9862500000000002E-2</c:v>
                </c:pt>
                <c:pt idx="51">
                  <c:v>2.43115E-2</c:v>
                </c:pt>
                <c:pt idx="52">
                  <c:v>2.5028700000000001E-2</c:v>
                </c:pt>
                <c:pt idx="53">
                  <c:v>2.9003600000000001E-2</c:v>
                </c:pt>
                <c:pt idx="54">
                  <c:v>2.2901399999999999E-2</c:v>
                </c:pt>
                <c:pt idx="55">
                  <c:v>3.2638199999999999E-2</c:v>
                </c:pt>
                <c:pt idx="56">
                  <c:v>2.2257200000000001E-2</c:v>
                </c:pt>
                <c:pt idx="57">
                  <c:v>2.60133E-2</c:v>
                </c:pt>
                <c:pt idx="58">
                  <c:v>3.0340700000000002E-2</c:v>
                </c:pt>
                <c:pt idx="59">
                  <c:v>2.9963900000000002E-2</c:v>
                </c:pt>
                <c:pt idx="60">
                  <c:v>2.69007E-2</c:v>
                </c:pt>
                <c:pt idx="61">
                  <c:v>2.8334999999999999E-2</c:v>
                </c:pt>
                <c:pt idx="62">
                  <c:v>3.2273499999999997E-2</c:v>
                </c:pt>
                <c:pt idx="63">
                  <c:v>3.1216000000000001E-2</c:v>
                </c:pt>
                <c:pt idx="64">
                  <c:v>2.80919E-2</c:v>
                </c:pt>
                <c:pt idx="65">
                  <c:v>2.8128400000000001E-2</c:v>
                </c:pt>
                <c:pt idx="66">
                  <c:v>3.2504499999999999E-2</c:v>
                </c:pt>
                <c:pt idx="67">
                  <c:v>3.2030400000000001E-2</c:v>
                </c:pt>
                <c:pt idx="68">
                  <c:v>3.0790499999999998E-2</c:v>
                </c:pt>
                <c:pt idx="69">
                  <c:v>3.1714300000000001E-2</c:v>
                </c:pt>
                <c:pt idx="70">
                  <c:v>3.3951000000000002E-2</c:v>
                </c:pt>
                <c:pt idx="71">
                  <c:v>3.2382899999999999E-2</c:v>
                </c:pt>
                <c:pt idx="72">
                  <c:v>3.1228100000000002E-2</c:v>
                </c:pt>
                <c:pt idx="73">
                  <c:v>3.0960700000000001E-2</c:v>
                </c:pt>
                <c:pt idx="74">
                  <c:v>3.3695700000000002E-2</c:v>
                </c:pt>
                <c:pt idx="75">
                  <c:v>3.3647099999999999E-2</c:v>
                </c:pt>
                <c:pt idx="76">
                  <c:v>3.44859E-2</c:v>
                </c:pt>
                <c:pt idx="77">
                  <c:v>4.0733900000000003E-2</c:v>
                </c:pt>
                <c:pt idx="78">
                  <c:v>3.6078300000000001E-2</c:v>
                </c:pt>
                <c:pt idx="79">
                  <c:v>3.8983499999999997E-2</c:v>
                </c:pt>
                <c:pt idx="80">
                  <c:v>3.44859E-2</c:v>
                </c:pt>
                <c:pt idx="81">
                  <c:v>3.6807600000000003E-2</c:v>
                </c:pt>
                <c:pt idx="82">
                  <c:v>4.3395999999999997E-2</c:v>
                </c:pt>
                <c:pt idx="83">
                  <c:v>4.1122899999999997E-2</c:v>
                </c:pt>
                <c:pt idx="84">
                  <c:v>4.4587300000000003E-2</c:v>
                </c:pt>
                <c:pt idx="85">
                  <c:v>3.6041799999999999E-2</c:v>
                </c:pt>
                <c:pt idx="86">
                  <c:v>4.39552E-2</c:v>
                </c:pt>
                <c:pt idx="87">
                  <c:v>4.4003800000000003E-2</c:v>
                </c:pt>
                <c:pt idx="88">
                  <c:v>3.9615600000000001E-2</c:v>
                </c:pt>
                <c:pt idx="89">
                  <c:v>4.1074300000000001E-2</c:v>
                </c:pt>
                <c:pt idx="90">
                  <c:v>4.4186099999999999E-2</c:v>
                </c:pt>
                <c:pt idx="91">
                  <c:v>3.9761499999999998E-2</c:v>
                </c:pt>
                <c:pt idx="92">
                  <c:v>3.9165800000000001E-2</c:v>
                </c:pt>
                <c:pt idx="93">
                  <c:v>4.4635899999999999E-2</c:v>
                </c:pt>
                <c:pt idx="94">
                  <c:v>4.5498999999999998E-2</c:v>
                </c:pt>
                <c:pt idx="95">
                  <c:v>4.5365299999999997E-2</c:v>
                </c:pt>
                <c:pt idx="96">
                  <c:v>4.5985199999999997E-2</c:v>
                </c:pt>
                <c:pt idx="97">
                  <c:v>4.4332000000000003E-2</c:v>
                </c:pt>
                <c:pt idx="98">
                  <c:v>4.2703100000000001E-2</c:v>
                </c:pt>
                <c:pt idx="99">
                  <c:v>4.6459300000000002E-2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9CE-48B5-8F09-5089D2DAC4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6675152"/>
        <c:axId val="426673488"/>
      </c:lineChart>
      <c:catAx>
        <c:axId val="4266751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List</a:t>
                </a:r>
                <a:r>
                  <a:rPr lang="en-US" baseline="0"/>
                  <a:t> Length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6673488"/>
        <c:crosses val="autoZero"/>
        <c:auto val="1"/>
        <c:lblAlgn val="ctr"/>
        <c:lblOffset val="100"/>
        <c:noMultiLvlLbl val="0"/>
      </c:catAx>
      <c:valAx>
        <c:axId val="426673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6675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effectLst/>
              </a:rPr>
              <a:t>Time to insert 1000 "medium" random elements for a list of increasing length</a:t>
            </a:r>
            <a:endParaRPr lang="en-US" sz="11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815048118985127"/>
          <c:y val="0.25083333333333335"/>
          <c:w val="0.83129396325459315"/>
          <c:h val="0.44780839895013125"/>
        </c:manualLayout>
      </c:layout>
      <c:lineChart>
        <c:grouping val="standard"/>
        <c:varyColors val="0"/>
        <c:ser>
          <c:idx val="0"/>
          <c:order val="0"/>
          <c:tx>
            <c:v>Array List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5"/>
              <c:layout>
                <c:manualLayout>
                  <c:x val="0"/>
                  <c:y val="5.344995243164656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B86-4617-A07D-A32AA11F090B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Sheet1!$C$7:$C$46</c:f>
              <c:numCache>
                <c:formatCode>General</c:formatCode>
                <c:ptCount val="40"/>
                <c:pt idx="0">
                  <c:v>1000</c:v>
                </c:pt>
                <c:pt idx="1">
                  <c:v>2000</c:v>
                </c:pt>
                <c:pt idx="2">
                  <c:v>3000</c:v>
                </c:pt>
                <c:pt idx="3">
                  <c:v>4000</c:v>
                </c:pt>
                <c:pt idx="4">
                  <c:v>5000</c:v>
                </c:pt>
                <c:pt idx="5">
                  <c:v>6000</c:v>
                </c:pt>
                <c:pt idx="6">
                  <c:v>7000</c:v>
                </c:pt>
                <c:pt idx="7">
                  <c:v>8000</c:v>
                </c:pt>
                <c:pt idx="8">
                  <c:v>9000</c:v>
                </c:pt>
                <c:pt idx="9">
                  <c:v>10000</c:v>
                </c:pt>
                <c:pt idx="10">
                  <c:v>11000</c:v>
                </c:pt>
                <c:pt idx="11">
                  <c:v>12000</c:v>
                </c:pt>
                <c:pt idx="12">
                  <c:v>13000</c:v>
                </c:pt>
                <c:pt idx="13">
                  <c:v>14000</c:v>
                </c:pt>
                <c:pt idx="14">
                  <c:v>15000</c:v>
                </c:pt>
                <c:pt idx="15">
                  <c:v>16000</c:v>
                </c:pt>
                <c:pt idx="16">
                  <c:v>17000</c:v>
                </c:pt>
                <c:pt idx="17">
                  <c:v>18000</c:v>
                </c:pt>
                <c:pt idx="18">
                  <c:v>19000</c:v>
                </c:pt>
                <c:pt idx="19">
                  <c:v>20000</c:v>
                </c:pt>
                <c:pt idx="20">
                  <c:v>21000</c:v>
                </c:pt>
                <c:pt idx="21">
                  <c:v>22000</c:v>
                </c:pt>
                <c:pt idx="22">
                  <c:v>23000</c:v>
                </c:pt>
                <c:pt idx="23">
                  <c:v>24000</c:v>
                </c:pt>
                <c:pt idx="24">
                  <c:v>25000</c:v>
                </c:pt>
                <c:pt idx="25">
                  <c:v>26000</c:v>
                </c:pt>
                <c:pt idx="26">
                  <c:v>27000</c:v>
                </c:pt>
                <c:pt idx="27">
                  <c:v>28000</c:v>
                </c:pt>
                <c:pt idx="28">
                  <c:v>29000</c:v>
                </c:pt>
                <c:pt idx="29">
                  <c:v>30000</c:v>
                </c:pt>
                <c:pt idx="30">
                  <c:v>31000</c:v>
                </c:pt>
                <c:pt idx="31">
                  <c:v>32000</c:v>
                </c:pt>
                <c:pt idx="32">
                  <c:v>33000</c:v>
                </c:pt>
                <c:pt idx="33">
                  <c:v>34000</c:v>
                </c:pt>
                <c:pt idx="34">
                  <c:v>35000</c:v>
                </c:pt>
                <c:pt idx="35">
                  <c:v>36000</c:v>
                </c:pt>
                <c:pt idx="36">
                  <c:v>37000</c:v>
                </c:pt>
                <c:pt idx="37">
                  <c:v>38000</c:v>
                </c:pt>
                <c:pt idx="38">
                  <c:v>39000</c:v>
                </c:pt>
                <c:pt idx="39">
                  <c:v>40000</c:v>
                </c:pt>
              </c:numCache>
            </c:numRef>
          </c:cat>
          <c:val>
            <c:numRef>
              <c:f>Sheet1!$F$7:$F$46</c:f>
              <c:numCache>
                <c:formatCode>General</c:formatCode>
                <c:ptCount val="40"/>
                <c:pt idx="0">
                  <c:v>3.99037</c:v>
                </c:pt>
                <c:pt idx="1">
                  <c:v>11.4954</c:v>
                </c:pt>
                <c:pt idx="2">
                  <c:v>19.3398</c:v>
                </c:pt>
                <c:pt idx="3">
                  <c:v>26.374300000000002</c:v>
                </c:pt>
                <c:pt idx="4">
                  <c:v>33.820799999999998</c:v>
                </c:pt>
                <c:pt idx="5">
                  <c:v>40.880899999999997</c:v>
                </c:pt>
                <c:pt idx="6">
                  <c:v>48.177700000000002</c:v>
                </c:pt>
                <c:pt idx="7">
                  <c:v>54.936300000000003</c:v>
                </c:pt>
                <c:pt idx="8">
                  <c:v>62.743099999999998</c:v>
                </c:pt>
                <c:pt idx="9">
                  <c:v>69.102699999999999</c:v>
                </c:pt>
                <c:pt idx="10">
                  <c:v>76.159599999999998</c:v>
                </c:pt>
                <c:pt idx="11">
                  <c:v>83.495599999999996</c:v>
                </c:pt>
                <c:pt idx="12">
                  <c:v>92.702299999999994</c:v>
                </c:pt>
                <c:pt idx="13">
                  <c:v>97.700599999999994</c:v>
                </c:pt>
                <c:pt idx="14">
                  <c:v>107.303</c:v>
                </c:pt>
                <c:pt idx="15">
                  <c:v>111.49</c:v>
                </c:pt>
                <c:pt idx="16">
                  <c:v>120.96299999999999</c:v>
                </c:pt>
                <c:pt idx="17">
                  <c:v>126.94499999999999</c:v>
                </c:pt>
                <c:pt idx="18">
                  <c:v>135.42500000000001</c:v>
                </c:pt>
                <c:pt idx="19">
                  <c:v>140.72499999999999</c:v>
                </c:pt>
                <c:pt idx="20">
                  <c:v>148.416</c:v>
                </c:pt>
                <c:pt idx="21">
                  <c:v>156.06200000000001</c:v>
                </c:pt>
                <c:pt idx="22">
                  <c:v>162.761</c:v>
                </c:pt>
                <c:pt idx="23">
                  <c:v>169.851</c:v>
                </c:pt>
                <c:pt idx="24">
                  <c:v>176.739</c:v>
                </c:pt>
                <c:pt idx="25">
                  <c:v>185.45699999999999</c:v>
                </c:pt>
                <c:pt idx="26">
                  <c:v>192.20400000000001</c:v>
                </c:pt>
                <c:pt idx="27">
                  <c:v>200.304</c:v>
                </c:pt>
                <c:pt idx="28">
                  <c:v>206.27600000000001</c:v>
                </c:pt>
                <c:pt idx="29">
                  <c:v>214.1</c:v>
                </c:pt>
                <c:pt idx="30">
                  <c:v>220.25200000000001</c:v>
                </c:pt>
                <c:pt idx="31">
                  <c:v>226.74299999999999</c:v>
                </c:pt>
                <c:pt idx="32">
                  <c:v>238.30199999999999</c:v>
                </c:pt>
                <c:pt idx="33">
                  <c:v>242.15899999999999</c:v>
                </c:pt>
                <c:pt idx="34">
                  <c:v>248.666</c:v>
                </c:pt>
                <c:pt idx="35">
                  <c:v>257.70699999999999</c:v>
                </c:pt>
                <c:pt idx="36">
                  <c:v>264.66699999999997</c:v>
                </c:pt>
                <c:pt idx="37">
                  <c:v>272.69</c:v>
                </c:pt>
                <c:pt idx="38">
                  <c:v>279.49400000000003</c:v>
                </c:pt>
                <c:pt idx="39">
                  <c:v>285.54500000000002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B86-4617-A07D-A32AA11F090B}"/>
            </c:ext>
          </c:extLst>
        </c:ser>
        <c:ser>
          <c:idx val="1"/>
          <c:order val="1"/>
          <c:tx>
            <c:v>Linked List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5"/>
              <c:layout>
                <c:manualLayout>
                  <c:x val="-0.10932721383469342"/>
                  <c:y val="-3.741496670215266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B86-4617-A07D-A32AA11F090B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val>
            <c:numRef>
              <c:f>Sheet1!$G$7:$G$46</c:f>
              <c:numCache>
                <c:formatCode>General</c:formatCode>
                <c:ptCount val="40"/>
                <c:pt idx="0">
                  <c:v>1.6218900000000001</c:v>
                </c:pt>
                <c:pt idx="1">
                  <c:v>4.7198599999999997</c:v>
                </c:pt>
                <c:pt idx="2">
                  <c:v>9.5718399999999999</c:v>
                </c:pt>
                <c:pt idx="3">
                  <c:v>16.662199999999999</c:v>
                </c:pt>
                <c:pt idx="4">
                  <c:v>24.538</c:v>
                </c:pt>
                <c:pt idx="5">
                  <c:v>32.936</c:v>
                </c:pt>
                <c:pt idx="6">
                  <c:v>41.122599999999998</c:v>
                </c:pt>
                <c:pt idx="7">
                  <c:v>48.646500000000003</c:v>
                </c:pt>
                <c:pt idx="8">
                  <c:v>57.121099999999998</c:v>
                </c:pt>
                <c:pt idx="9">
                  <c:v>65.474999999999994</c:v>
                </c:pt>
                <c:pt idx="10">
                  <c:v>72.909800000000004</c:v>
                </c:pt>
                <c:pt idx="11">
                  <c:v>80.411699999999996</c:v>
                </c:pt>
                <c:pt idx="12">
                  <c:v>88.995099999999994</c:v>
                </c:pt>
                <c:pt idx="13">
                  <c:v>98.105900000000005</c:v>
                </c:pt>
                <c:pt idx="14">
                  <c:v>104.38200000000001</c:v>
                </c:pt>
                <c:pt idx="15">
                  <c:v>115.31399999999999</c:v>
                </c:pt>
                <c:pt idx="16">
                  <c:v>120.964</c:v>
                </c:pt>
                <c:pt idx="17">
                  <c:v>128.107</c:v>
                </c:pt>
                <c:pt idx="18">
                  <c:v>137.86099999999999</c:v>
                </c:pt>
                <c:pt idx="19">
                  <c:v>146.03100000000001</c:v>
                </c:pt>
                <c:pt idx="20">
                  <c:v>153.78</c:v>
                </c:pt>
                <c:pt idx="21">
                  <c:v>162.822</c:v>
                </c:pt>
                <c:pt idx="22">
                  <c:v>170.42699999999999</c:v>
                </c:pt>
                <c:pt idx="23">
                  <c:v>180.17599999999999</c:v>
                </c:pt>
                <c:pt idx="24">
                  <c:v>190.792</c:v>
                </c:pt>
                <c:pt idx="25">
                  <c:v>198.065</c:v>
                </c:pt>
                <c:pt idx="26">
                  <c:v>208.50800000000001</c:v>
                </c:pt>
                <c:pt idx="27">
                  <c:v>218.702</c:v>
                </c:pt>
                <c:pt idx="28">
                  <c:v>232.72800000000001</c:v>
                </c:pt>
                <c:pt idx="29">
                  <c:v>241.98400000000001</c:v>
                </c:pt>
                <c:pt idx="30">
                  <c:v>257.16800000000001</c:v>
                </c:pt>
                <c:pt idx="31">
                  <c:v>272.21300000000002</c:v>
                </c:pt>
                <c:pt idx="32">
                  <c:v>289.78100000000001</c:v>
                </c:pt>
                <c:pt idx="33">
                  <c:v>306.161</c:v>
                </c:pt>
                <c:pt idx="34">
                  <c:v>332.66300000000001</c:v>
                </c:pt>
                <c:pt idx="35">
                  <c:v>350.9</c:v>
                </c:pt>
                <c:pt idx="36">
                  <c:v>375.38099999999997</c:v>
                </c:pt>
                <c:pt idx="37">
                  <c:v>405.21699999999998</c:v>
                </c:pt>
                <c:pt idx="38">
                  <c:v>438.28399999999999</c:v>
                </c:pt>
                <c:pt idx="39">
                  <c:v>477.79599999999999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B86-4617-A07D-A32AA11F09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1755008"/>
        <c:axId val="431755424"/>
      </c:lineChart>
      <c:catAx>
        <c:axId val="4317550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List Length</a:t>
                </a:r>
              </a:p>
            </c:rich>
          </c:tx>
          <c:layout>
            <c:manualLayout>
              <c:xMode val="edge"/>
              <c:yMode val="edge"/>
              <c:x val="0.49495013123359582"/>
              <c:y val="0.819073344998541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755424"/>
        <c:crosses val="autoZero"/>
        <c:auto val="1"/>
        <c:lblAlgn val="ctr"/>
        <c:lblOffset val="100"/>
        <c:noMultiLvlLbl val="0"/>
      </c:catAx>
      <c:valAx>
        <c:axId val="431755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755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effectLst/>
              </a:rPr>
              <a:t>Time to insert 1000 "large" random elements for a list of increasing length</a:t>
            </a:r>
            <a:endParaRPr lang="en-US" sz="11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815048118985127"/>
          <c:y val="0.25083333333333335"/>
          <c:w val="0.83129396325459315"/>
          <c:h val="0.44780839895013125"/>
        </c:manualLayout>
      </c:layout>
      <c:lineChart>
        <c:grouping val="standard"/>
        <c:varyColors val="0"/>
        <c:ser>
          <c:idx val="0"/>
          <c:order val="0"/>
          <c:tx>
            <c:v>Array List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2"/>
              <c:layout>
                <c:manualLayout>
                  <c:x val="-1.3858380446371812E-3"/>
                  <c:y val="4.080116787720840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DDB-4C7A-9207-F22323508A67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Sheet1!$C$7:$C$46</c:f>
              <c:numCache>
                <c:formatCode>General</c:formatCode>
                <c:ptCount val="40"/>
                <c:pt idx="0">
                  <c:v>1000</c:v>
                </c:pt>
                <c:pt idx="1">
                  <c:v>2000</c:v>
                </c:pt>
                <c:pt idx="2">
                  <c:v>3000</c:v>
                </c:pt>
                <c:pt idx="3">
                  <c:v>4000</c:v>
                </c:pt>
                <c:pt idx="4">
                  <c:v>5000</c:v>
                </c:pt>
                <c:pt idx="5">
                  <c:v>6000</c:v>
                </c:pt>
                <c:pt idx="6">
                  <c:v>7000</c:v>
                </c:pt>
                <c:pt idx="7">
                  <c:v>8000</c:v>
                </c:pt>
                <c:pt idx="8">
                  <c:v>9000</c:v>
                </c:pt>
                <c:pt idx="9">
                  <c:v>10000</c:v>
                </c:pt>
                <c:pt idx="10">
                  <c:v>11000</c:v>
                </c:pt>
                <c:pt idx="11">
                  <c:v>12000</c:v>
                </c:pt>
                <c:pt idx="12">
                  <c:v>13000</c:v>
                </c:pt>
                <c:pt idx="13">
                  <c:v>14000</c:v>
                </c:pt>
                <c:pt idx="14">
                  <c:v>15000</c:v>
                </c:pt>
                <c:pt idx="15">
                  <c:v>16000</c:v>
                </c:pt>
                <c:pt idx="16">
                  <c:v>17000</c:v>
                </c:pt>
                <c:pt idx="17">
                  <c:v>18000</c:v>
                </c:pt>
                <c:pt idx="18">
                  <c:v>19000</c:v>
                </c:pt>
                <c:pt idx="19">
                  <c:v>20000</c:v>
                </c:pt>
                <c:pt idx="20">
                  <c:v>21000</c:v>
                </c:pt>
                <c:pt idx="21">
                  <c:v>22000</c:v>
                </c:pt>
                <c:pt idx="22">
                  <c:v>23000</c:v>
                </c:pt>
                <c:pt idx="23">
                  <c:v>24000</c:v>
                </c:pt>
                <c:pt idx="24">
                  <c:v>25000</c:v>
                </c:pt>
                <c:pt idx="25">
                  <c:v>26000</c:v>
                </c:pt>
                <c:pt idx="26">
                  <c:v>27000</c:v>
                </c:pt>
                <c:pt idx="27">
                  <c:v>28000</c:v>
                </c:pt>
                <c:pt idx="28">
                  <c:v>29000</c:v>
                </c:pt>
                <c:pt idx="29">
                  <c:v>30000</c:v>
                </c:pt>
                <c:pt idx="30">
                  <c:v>31000</c:v>
                </c:pt>
                <c:pt idx="31">
                  <c:v>32000</c:v>
                </c:pt>
                <c:pt idx="32">
                  <c:v>33000</c:v>
                </c:pt>
                <c:pt idx="33">
                  <c:v>34000</c:v>
                </c:pt>
                <c:pt idx="34">
                  <c:v>35000</c:v>
                </c:pt>
                <c:pt idx="35">
                  <c:v>36000</c:v>
                </c:pt>
                <c:pt idx="36">
                  <c:v>37000</c:v>
                </c:pt>
                <c:pt idx="37">
                  <c:v>38000</c:v>
                </c:pt>
                <c:pt idx="38">
                  <c:v>39000</c:v>
                </c:pt>
                <c:pt idx="39">
                  <c:v>40000</c:v>
                </c:pt>
              </c:numCache>
            </c:numRef>
          </c:cat>
          <c:val>
            <c:numRef>
              <c:f>Sheet1!$H$7:$H$46</c:f>
              <c:numCache>
                <c:formatCode>General</c:formatCode>
                <c:ptCount val="40"/>
                <c:pt idx="0">
                  <c:v>7.5743600000000004</c:v>
                </c:pt>
                <c:pt idx="1">
                  <c:v>20.257200000000001</c:v>
                </c:pt>
                <c:pt idx="2">
                  <c:v>33.941099999999999</c:v>
                </c:pt>
                <c:pt idx="3">
                  <c:v>45.831600000000002</c:v>
                </c:pt>
                <c:pt idx="4">
                  <c:v>60.712000000000003</c:v>
                </c:pt>
                <c:pt idx="5">
                  <c:v>71.775499999999994</c:v>
                </c:pt>
                <c:pt idx="6">
                  <c:v>86.168800000000005</c:v>
                </c:pt>
                <c:pt idx="7">
                  <c:v>102.669</c:v>
                </c:pt>
                <c:pt idx="8">
                  <c:v>124.21899999999999</c:v>
                </c:pt>
                <c:pt idx="9">
                  <c:v>144.935</c:v>
                </c:pt>
                <c:pt idx="10">
                  <c:v>172.988</c:v>
                </c:pt>
                <c:pt idx="11">
                  <c:v>206.40600000000001</c:v>
                </c:pt>
                <c:pt idx="12">
                  <c:v>238.083</c:v>
                </c:pt>
                <c:pt idx="13">
                  <c:v>272.76400000000001</c:v>
                </c:pt>
                <c:pt idx="14">
                  <c:v>313.411</c:v>
                </c:pt>
                <c:pt idx="15">
                  <c:v>341.166</c:v>
                </c:pt>
                <c:pt idx="16">
                  <c:v>390.03399999999999</c:v>
                </c:pt>
                <c:pt idx="17">
                  <c:v>416.81299999999999</c:v>
                </c:pt>
                <c:pt idx="18">
                  <c:v>454.01</c:v>
                </c:pt>
                <c:pt idx="19">
                  <c:v>479.41</c:v>
                </c:pt>
                <c:pt idx="20">
                  <c:v>515.26800000000003</c:v>
                </c:pt>
                <c:pt idx="21">
                  <c:v>551.96199999999999</c:v>
                </c:pt>
                <c:pt idx="22">
                  <c:v>587.95699999999999</c:v>
                </c:pt>
                <c:pt idx="23">
                  <c:v>617.38800000000003</c:v>
                </c:pt>
                <c:pt idx="24">
                  <c:v>648.79499999999996</c:v>
                </c:pt>
                <c:pt idx="25">
                  <c:v>685.56200000000001</c:v>
                </c:pt>
                <c:pt idx="26">
                  <c:v>723.00300000000004</c:v>
                </c:pt>
                <c:pt idx="27">
                  <c:v>760.67899999999997</c:v>
                </c:pt>
                <c:pt idx="28">
                  <c:v>793.63599999999997</c:v>
                </c:pt>
                <c:pt idx="29">
                  <c:v>836.21400000000006</c:v>
                </c:pt>
                <c:pt idx="30">
                  <c:v>867.35900000000004</c:v>
                </c:pt>
                <c:pt idx="31">
                  <c:v>904.33299999999997</c:v>
                </c:pt>
                <c:pt idx="32">
                  <c:v>955.48599999999999</c:v>
                </c:pt>
                <c:pt idx="33">
                  <c:v>973.78899999999999</c:v>
                </c:pt>
                <c:pt idx="34">
                  <c:v>1007.03</c:v>
                </c:pt>
                <c:pt idx="35">
                  <c:v>1049.8599999999999</c:v>
                </c:pt>
                <c:pt idx="36">
                  <c:v>1085.01</c:v>
                </c:pt>
                <c:pt idx="37">
                  <c:v>1119.81</c:v>
                </c:pt>
                <c:pt idx="38">
                  <c:v>1155.01</c:v>
                </c:pt>
                <c:pt idx="39">
                  <c:v>1187.18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DB-4C7A-9207-F22323508A67}"/>
            </c:ext>
          </c:extLst>
        </c:ser>
        <c:ser>
          <c:idx val="1"/>
          <c:order val="1"/>
          <c:tx>
            <c:v>Linked List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2"/>
              <c:layout>
                <c:manualLayout>
                  <c:x val="-0.11225288161560344"/>
                  <c:y val="-4.624132359416957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DDB-4C7A-9207-F22323508A67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val>
            <c:numRef>
              <c:f>Sheet1!$I$7:$I$46</c:f>
              <c:numCache>
                <c:formatCode>General</c:formatCode>
                <c:ptCount val="40"/>
                <c:pt idx="0">
                  <c:v>2.6347700000000001</c:v>
                </c:pt>
                <c:pt idx="1">
                  <c:v>8.9745299999999997</c:v>
                </c:pt>
                <c:pt idx="2">
                  <c:v>17.333500000000001</c:v>
                </c:pt>
                <c:pt idx="3">
                  <c:v>27.155000000000001</c:v>
                </c:pt>
                <c:pt idx="4">
                  <c:v>33.619199999999999</c:v>
                </c:pt>
                <c:pt idx="5">
                  <c:v>42.223300000000002</c:v>
                </c:pt>
                <c:pt idx="6">
                  <c:v>50.724499999999999</c:v>
                </c:pt>
                <c:pt idx="7">
                  <c:v>58.532400000000003</c:v>
                </c:pt>
                <c:pt idx="8">
                  <c:v>67.699200000000005</c:v>
                </c:pt>
                <c:pt idx="9">
                  <c:v>76.616900000000001</c:v>
                </c:pt>
                <c:pt idx="10">
                  <c:v>85.162700000000001</c:v>
                </c:pt>
                <c:pt idx="11">
                  <c:v>94.835599999999999</c:v>
                </c:pt>
                <c:pt idx="12">
                  <c:v>105.94199999999999</c:v>
                </c:pt>
                <c:pt idx="13">
                  <c:v>117.254</c:v>
                </c:pt>
                <c:pt idx="14">
                  <c:v>131.22</c:v>
                </c:pt>
                <c:pt idx="15">
                  <c:v>146.31299999999999</c:v>
                </c:pt>
                <c:pt idx="16">
                  <c:v>166.31899999999999</c:v>
                </c:pt>
                <c:pt idx="17">
                  <c:v>184.50700000000001</c:v>
                </c:pt>
                <c:pt idx="18">
                  <c:v>205.85</c:v>
                </c:pt>
                <c:pt idx="19">
                  <c:v>232.351</c:v>
                </c:pt>
                <c:pt idx="20">
                  <c:v>259.25599999999997</c:v>
                </c:pt>
                <c:pt idx="21">
                  <c:v>292.35300000000001</c:v>
                </c:pt>
                <c:pt idx="22">
                  <c:v>330.03300000000002</c:v>
                </c:pt>
                <c:pt idx="23">
                  <c:v>379.56099999999998</c:v>
                </c:pt>
                <c:pt idx="24">
                  <c:v>436.19200000000001</c:v>
                </c:pt>
                <c:pt idx="25">
                  <c:v>496.41500000000002</c:v>
                </c:pt>
                <c:pt idx="26">
                  <c:v>548.42200000000003</c:v>
                </c:pt>
                <c:pt idx="27">
                  <c:v>612.89800000000002</c:v>
                </c:pt>
                <c:pt idx="28">
                  <c:v>678.41099999999994</c:v>
                </c:pt>
                <c:pt idx="29">
                  <c:v>741.67</c:v>
                </c:pt>
                <c:pt idx="30">
                  <c:v>804.66099999999994</c:v>
                </c:pt>
                <c:pt idx="31">
                  <c:v>882.471</c:v>
                </c:pt>
                <c:pt idx="32">
                  <c:v>968.81899999999996</c:v>
                </c:pt>
                <c:pt idx="33">
                  <c:v>1049.31</c:v>
                </c:pt>
                <c:pt idx="34">
                  <c:v>1140.05</c:v>
                </c:pt>
                <c:pt idx="35">
                  <c:v>1229.52</c:v>
                </c:pt>
                <c:pt idx="36">
                  <c:v>1309.05</c:v>
                </c:pt>
                <c:pt idx="37">
                  <c:v>1396.33</c:v>
                </c:pt>
                <c:pt idx="38">
                  <c:v>1480.83</c:v>
                </c:pt>
                <c:pt idx="39">
                  <c:v>1564.31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DDB-4C7A-9207-F22323508A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1755008"/>
        <c:axId val="431755424"/>
      </c:lineChart>
      <c:catAx>
        <c:axId val="4317550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List</a:t>
                </a:r>
                <a:r>
                  <a:rPr lang="en-US" baseline="0"/>
                  <a:t> Length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49495013123359582"/>
              <c:y val="0.819073344998541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755424"/>
        <c:crosses val="autoZero"/>
        <c:auto val="1"/>
        <c:lblAlgn val="ctr"/>
        <c:lblOffset val="100"/>
        <c:noMultiLvlLbl val="0"/>
      </c:catAx>
      <c:valAx>
        <c:axId val="431755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755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9/27/2016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4052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9/27/2016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8980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9/27/2016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5604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9/27/2016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8436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9/27/2016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5313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9/27/2016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45515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9/27/2016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338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9/27/2016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70699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9/27/2016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6078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9/27/2016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4755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9/27/2016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1969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9/27/2016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2690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9/27/2016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976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9/27/2016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2151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9/27/2016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1950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9/27/2016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7648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9/27/2016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8620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9/27/2016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4390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7/docs/api/java/lang/Comparable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Qs6IC-vgm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CS240: Advanced Programming Concepts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Week </a:t>
            </a:r>
            <a:r>
              <a:rPr lang="en-US" dirty="0"/>
              <a:t>5</a:t>
            </a:r>
            <a:endParaRPr lang="en-US" dirty="0" smtClean="0"/>
          </a:p>
          <a:p>
            <a:r>
              <a:rPr lang="en-US" dirty="0" smtClean="0"/>
              <a:t>Tuesday</a:t>
            </a:r>
          </a:p>
        </p:txBody>
      </p:sp>
    </p:spTree>
    <p:extLst>
      <p:ext uri="{BB962C8B-B14F-4D97-AF65-F5344CB8AC3E}">
        <p14:creationId xmlns:p14="http://schemas.microsoft.com/office/powerpoint/2010/main" val="84125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Medium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2725790"/>
              </p:ext>
            </p:extLst>
          </p:nvPr>
        </p:nvGraphicFramePr>
        <p:xfrm>
          <a:off x="1828799" y="1905000"/>
          <a:ext cx="9060873" cy="4752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580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3857256"/>
              </p:ext>
            </p:extLst>
          </p:nvPr>
        </p:nvGraphicFramePr>
        <p:xfrm>
          <a:off x="1794165" y="1932708"/>
          <a:ext cx="9164130" cy="4668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296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Away…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92036"/>
            <a:ext cx="10018713" cy="4128656"/>
          </a:xfrm>
        </p:spPr>
        <p:txBody>
          <a:bodyPr>
            <a:normAutofit/>
          </a:bodyPr>
          <a:lstStyle/>
          <a:p>
            <a:r>
              <a:rPr lang="en-US" dirty="0" smtClean="0"/>
              <a:t>We see the reported behavior for very small data elements (the linked list is always inferior), but for larger data elements the memory operations ARE important and the traversal/search does NOT initially dominate.</a:t>
            </a:r>
          </a:p>
          <a:p>
            <a:r>
              <a:rPr lang="en-US" dirty="0" smtClean="0"/>
              <a:t>For small/moderate lists of elements of “significant” size, the linked list </a:t>
            </a:r>
            <a:r>
              <a:rPr lang="en-US" i="1" dirty="0" smtClean="0"/>
              <a:t>may </a:t>
            </a:r>
            <a:r>
              <a:rPr lang="en-US" dirty="0" smtClean="0"/>
              <a:t>still be superior to an array based implementation due to the excessive number of memory operations required to insert in an array.</a:t>
            </a:r>
          </a:p>
        </p:txBody>
      </p:sp>
    </p:spTree>
    <p:extLst>
      <p:ext uri="{BB962C8B-B14F-4D97-AF65-F5344CB8AC3E}">
        <p14:creationId xmlns:p14="http://schemas.microsoft.com/office/powerpoint/2010/main" val="262467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Take a Closer Look at </a:t>
            </a:r>
            <a:r>
              <a:rPr lang="en-US" dirty="0" err="1"/>
              <a:t>Stroustrup’s</a:t>
            </a:r>
            <a:r>
              <a:rPr lang="en-US" dirty="0"/>
              <a:t> Assertions (</a:t>
            </a:r>
            <a:r>
              <a:rPr lang="en-US" dirty="0" smtClean="0"/>
              <a:t>Space)…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62296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“A list is much bigger for a given data structure than a vector because you don’t have to just store the element (the integer) you have to store the two pointers forward and backwards… you have to use a doubly linked list if you are inserting otherwise you have extra problems, and that completely dominates</a:t>
            </a:r>
            <a:r>
              <a:rPr lang="en-US" dirty="0" smtClean="0"/>
              <a:t>.”</a:t>
            </a:r>
            <a:endParaRPr lang="en-US" dirty="0"/>
          </a:p>
          <a:p>
            <a:r>
              <a:rPr lang="en-US" dirty="0"/>
              <a:t>“Compactness matters, vectors are more compact than lists</a:t>
            </a:r>
            <a:r>
              <a:rPr lang="en-US" dirty="0" smtClean="0"/>
              <a:t>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doubly linked list is NOT needed for insertion. This is simply (and demonstrably) false. In reality a single pointer is sufficient.</a:t>
            </a:r>
          </a:p>
          <a:p>
            <a:r>
              <a:rPr lang="en-US" dirty="0" smtClean="0"/>
              <a:t>Data </a:t>
            </a:r>
            <a:r>
              <a:rPr lang="en-US" dirty="0"/>
              <a:t>point: </a:t>
            </a:r>
          </a:p>
          <a:p>
            <a:pPr lvl="1"/>
            <a:r>
              <a:rPr lang="en-US" dirty="0"/>
              <a:t>After inserting 40,000 large elements into the array/vector list my program consumes 25.6 MB of memory. </a:t>
            </a:r>
          </a:p>
          <a:p>
            <a:pPr lvl="1"/>
            <a:r>
              <a:rPr lang="en-US" dirty="0"/>
              <a:t>After inserting 40,000 large elements into the  linked list my program consumes 18 MB of memory…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26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Vectors vs. Linked Lists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spatial overhead of a singly linked list will be the constant ratio of the size of a pointer to the size of the data payload of each element (assuming consistent element size). As payload size increases the fractional overhead of the list goes down. </a:t>
            </a:r>
          </a:p>
          <a:p>
            <a:pPr lvl="1"/>
            <a:r>
              <a:rPr lang="en-US" dirty="0" smtClean="0"/>
              <a:t>For a list comprised of elements that have 10X as much data of a pointer the overhead is constant at approximately </a:t>
            </a:r>
            <a:r>
              <a:rPr lang="en-US" b="1" dirty="0" smtClean="0"/>
              <a:t>10%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For a list comprised of elements that store 100X the data of a pointer the overhead is constant at  approximately </a:t>
            </a:r>
            <a:r>
              <a:rPr lang="en-US" b="1" dirty="0" smtClean="0"/>
              <a:t>1%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spatial overhead of a vector based list is determined by the number of unused positions in the vector’s internal array. </a:t>
            </a:r>
          </a:p>
          <a:p>
            <a:pPr lvl="1"/>
            <a:r>
              <a:rPr lang="en-US" dirty="0" smtClean="0"/>
              <a:t>Assuming that a vector doubles in size each time it is filled, and assuming a consistent insertion rate, the vector has an approximately 0% spatial overhead when the list is full, and an approximately </a:t>
            </a:r>
            <a:r>
              <a:rPr lang="en-US" b="1" dirty="0" smtClean="0"/>
              <a:t>50%</a:t>
            </a:r>
            <a:r>
              <a:rPr lang="en-US" dirty="0" smtClean="0"/>
              <a:t> spatial overhead immediately after the list has just doubled in size. Thus the average overhead would be ~= </a:t>
            </a:r>
            <a:r>
              <a:rPr lang="en-US" b="1" dirty="0" smtClean="0"/>
              <a:t>25%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27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What if we had done a binary search on the array/vector?</a:t>
            </a:r>
          </a:p>
          <a:p>
            <a:pPr lvl="2"/>
            <a:r>
              <a:rPr lang="en-US" dirty="0"/>
              <a:t>Try it</a:t>
            </a:r>
            <a:r>
              <a:rPr lang="en-US" dirty="0" smtClean="0"/>
              <a:t>!</a:t>
            </a:r>
          </a:p>
          <a:p>
            <a:pPr lvl="1"/>
            <a:r>
              <a:rPr lang="en-US" dirty="0"/>
              <a:t>For this demo deletions are assumed to have similar costs/performance – is this valid?</a:t>
            </a:r>
          </a:p>
          <a:p>
            <a:pPr lvl="2"/>
            <a:r>
              <a:rPr lang="en-US" dirty="0"/>
              <a:t>Try it!</a:t>
            </a:r>
          </a:p>
          <a:p>
            <a:pPr lvl="1"/>
            <a:r>
              <a:rPr lang="en-US" dirty="0" smtClean="0"/>
              <a:t>What if the vector utilized an array of pointers/references instead of elements, and the elements were allocated dynamically?</a:t>
            </a:r>
          </a:p>
          <a:p>
            <a:pPr lvl="2"/>
            <a:r>
              <a:rPr lang="en-US" dirty="0" smtClean="0"/>
              <a:t>Discuss</a:t>
            </a:r>
          </a:p>
          <a:p>
            <a:pPr lvl="2"/>
            <a:r>
              <a:rPr lang="en-US" dirty="0" smtClean="0"/>
              <a:t>Try it!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22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Invitations: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Consider a position/argument on its own merits. </a:t>
            </a:r>
          </a:p>
          <a:p>
            <a:pPr lvl="1"/>
            <a:r>
              <a:rPr lang="en-US" dirty="0" smtClean="0"/>
              <a:t>Avoid the “arguing from authority” or “an appeal to authority” fallacy</a:t>
            </a:r>
          </a:p>
          <a:p>
            <a:pPr lvl="1"/>
            <a:r>
              <a:rPr lang="en-US" dirty="0" smtClean="0"/>
              <a:t>I AM NOT accusing </a:t>
            </a:r>
            <a:r>
              <a:rPr lang="en-US" dirty="0" err="1" smtClean="0"/>
              <a:t>Stroustrup</a:t>
            </a:r>
            <a:r>
              <a:rPr lang="en-US" dirty="0" smtClean="0"/>
              <a:t> of committing this – but it is easy for us to </a:t>
            </a:r>
            <a:r>
              <a:rPr lang="en-US" i="1" dirty="0" smtClean="0"/>
              <a:t>passively</a:t>
            </a:r>
            <a:r>
              <a:rPr lang="en-US" dirty="0" smtClean="0"/>
              <a:t> do this to ourselves (i.e. “This person is intelligent/accomplished/famous so I am going to take what they say at face value.”)</a:t>
            </a:r>
          </a:p>
          <a:p>
            <a:r>
              <a:rPr lang="en-US" dirty="0" smtClean="0"/>
              <a:t>Be careful: Mistakes are easy to make, don’t assume you won’t.</a:t>
            </a:r>
          </a:p>
          <a:p>
            <a:r>
              <a:rPr lang="en-US" dirty="0" smtClean="0"/>
              <a:t>Be humble: Mistakes are easy to make, don’t assume you haven’t.</a:t>
            </a:r>
          </a:p>
          <a:p>
            <a:r>
              <a:rPr lang="en-US" dirty="0" smtClean="0"/>
              <a:t>Be charitable: Mistakes are easy for others to make, that doesn’t make them “dumb”, “useless”, “unintelligent”…</a:t>
            </a:r>
          </a:p>
          <a:p>
            <a:r>
              <a:rPr lang="en-US" dirty="0"/>
              <a:t>Review my code/argument – let me know if you see any problems/mistakes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80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Scope</a:t>
            </a:r>
          </a:p>
          <a:p>
            <a:pPr lvl="1"/>
            <a:r>
              <a:rPr lang="en-US" dirty="0" smtClean="0"/>
              <a:t>Private</a:t>
            </a:r>
          </a:p>
          <a:p>
            <a:pPr lvl="2"/>
            <a:r>
              <a:rPr lang="en-US" dirty="0" smtClean="0"/>
              <a:t>“Mine”</a:t>
            </a:r>
          </a:p>
          <a:p>
            <a:pPr lvl="2"/>
            <a:r>
              <a:rPr lang="en-US" dirty="0" smtClean="0"/>
              <a:t>Cannot be seen/accessed by any other class – including subclasses</a:t>
            </a:r>
          </a:p>
          <a:p>
            <a:pPr lvl="3"/>
            <a:r>
              <a:rPr lang="en-US" dirty="0" smtClean="0"/>
              <a:t>Use public/protected methods to access…</a:t>
            </a:r>
          </a:p>
          <a:p>
            <a:pPr lvl="1"/>
            <a:r>
              <a:rPr lang="en-US" dirty="0" smtClean="0"/>
              <a:t>Protected</a:t>
            </a:r>
          </a:p>
          <a:p>
            <a:pPr lvl="2"/>
            <a:r>
              <a:rPr lang="en-US" dirty="0" smtClean="0"/>
              <a:t>Visible within the package…</a:t>
            </a:r>
          </a:p>
          <a:p>
            <a:pPr lvl="2"/>
            <a:r>
              <a:rPr lang="en-US" dirty="0" smtClean="0"/>
              <a:t>Visible to subclasses outside of the package – </a:t>
            </a:r>
            <a:r>
              <a:rPr lang="en-US" i="1" dirty="0" smtClean="0"/>
              <a:t>but only for instances of the subclass type</a:t>
            </a:r>
          </a:p>
          <a:p>
            <a:pPr lvl="1"/>
            <a:r>
              <a:rPr lang="en-US" dirty="0" smtClean="0"/>
              <a:t>Public</a:t>
            </a:r>
          </a:p>
          <a:p>
            <a:pPr lvl="2"/>
            <a:r>
              <a:rPr lang="en-US" dirty="0" smtClean="0"/>
              <a:t>“Everyone’s”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98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Interfaces CAN have variables but they must/will be </a:t>
            </a:r>
            <a:r>
              <a:rPr lang="en-US" b="1" dirty="0" smtClean="0"/>
              <a:t>public</a:t>
            </a:r>
            <a:r>
              <a:rPr lang="en-US" dirty="0" smtClean="0"/>
              <a:t>, </a:t>
            </a:r>
            <a:r>
              <a:rPr lang="en-US" b="1" dirty="0" smtClean="0"/>
              <a:t>static,</a:t>
            </a:r>
            <a:r>
              <a:rPr lang="en-US" dirty="0" smtClean="0"/>
              <a:t> and </a:t>
            </a:r>
            <a:r>
              <a:rPr lang="en-US" b="1" dirty="0" smtClean="0"/>
              <a:t>final</a:t>
            </a:r>
          </a:p>
          <a:p>
            <a:pPr lvl="1"/>
            <a:r>
              <a:rPr lang="en-US" dirty="0" smtClean="0"/>
              <a:t>Note: this is implicit – it happens without you invoking the keywords…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15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interfaces…</a:t>
            </a:r>
          </a:p>
          <a:p>
            <a:pPr lvl="1"/>
            <a:r>
              <a:rPr lang="en-US" dirty="0" smtClean="0"/>
              <a:t>This is basically our default practice…</a:t>
            </a:r>
          </a:p>
          <a:p>
            <a:endParaRPr lang="en-US" dirty="0" smtClean="0"/>
          </a:p>
          <a:p>
            <a:r>
              <a:rPr lang="en-US" dirty="0" smtClean="0"/>
              <a:t>In Classes</a:t>
            </a:r>
          </a:p>
          <a:p>
            <a:pPr lvl="1"/>
            <a:r>
              <a:rPr lang="en-US" dirty="0" smtClean="0"/>
              <a:t>If a method is declared but not defined (i.e. no {}) then it is treated as abstract.</a:t>
            </a:r>
          </a:p>
          <a:p>
            <a:pPr lvl="1"/>
            <a:r>
              <a:rPr lang="en-US" dirty="0" smtClean="0"/>
              <a:t>If one or more methods in a class are abstract the class itself must be declared abstract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ublic abstract class &lt;</a:t>
            </a:r>
            <a:r>
              <a:rPr lang="en-US" dirty="0" err="1" smtClean="0"/>
              <a:t>ClassName</a:t>
            </a:r>
            <a:r>
              <a:rPr lang="en-US" dirty="0" smtClean="0"/>
              <a:t>&gt; 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73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Readings:</a:t>
            </a:r>
          </a:p>
          <a:p>
            <a:pPr lvl="1"/>
            <a:r>
              <a:rPr lang="en-US" dirty="0" smtClean="0"/>
              <a:t>Exceptions - Java: 5.0-5.1</a:t>
            </a:r>
          </a:p>
          <a:p>
            <a:pPr lvl="1"/>
            <a:r>
              <a:rPr lang="en-US" dirty="0" smtClean="0"/>
              <a:t>Files - Java: 9.2</a:t>
            </a:r>
          </a:p>
          <a:p>
            <a:pPr lvl="1"/>
            <a:r>
              <a:rPr lang="en-US" dirty="0" smtClean="0"/>
              <a:t>Regular Expressions – Java: 9.4</a:t>
            </a:r>
          </a:p>
          <a:p>
            <a:pPr lvl="1"/>
            <a:r>
              <a:rPr lang="en-US" dirty="0" smtClean="0"/>
              <a:t>Databases - Android: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04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/ Default Methods in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Static methods</a:t>
            </a:r>
          </a:p>
          <a:p>
            <a:pPr lvl="1"/>
            <a:r>
              <a:rPr lang="en-US" dirty="0" smtClean="0"/>
              <a:t>Not originally included in the language – considered a violation of the interface paradigm</a:t>
            </a:r>
          </a:p>
          <a:p>
            <a:pPr lvl="1"/>
            <a:r>
              <a:rPr lang="en-US" dirty="0" smtClean="0"/>
              <a:t>Now OK</a:t>
            </a:r>
          </a:p>
          <a:p>
            <a:r>
              <a:rPr lang="en-US" dirty="0" smtClean="0"/>
              <a:t>Default methods</a:t>
            </a:r>
          </a:p>
          <a:p>
            <a:pPr lvl="1"/>
            <a:r>
              <a:rPr lang="en-US" dirty="0" smtClean="0"/>
              <a:t>Provided as a means of “offering” a default method to implementing classes</a:t>
            </a:r>
          </a:p>
          <a:p>
            <a:pPr lvl="1"/>
            <a:r>
              <a:rPr lang="en-US" dirty="0" smtClean="0"/>
              <a:t>Enables graceful “Interface Evolution”</a:t>
            </a:r>
          </a:p>
          <a:p>
            <a:pPr lvl="2"/>
            <a:r>
              <a:rPr lang="en-US" dirty="0" smtClean="0"/>
              <a:t>Makes it possible to add methods to an interface without breaking compilation of older code</a:t>
            </a:r>
          </a:p>
          <a:p>
            <a:pPr lvl="2"/>
            <a:r>
              <a:rPr lang="en-US" dirty="0" smtClean="0"/>
              <a:t>Prevents runtime errors when running previously compiled older code</a:t>
            </a:r>
          </a:p>
        </p:txBody>
      </p:sp>
    </p:spTree>
    <p:extLst>
      <p:ext uri="{BB962C8B-B14F-4D97-AF65-F5344CB8AC3E}">
        <p14:creationId xmlns:p14="http://schemas.microsoft.com/office/powerpoint/2010/main" val="41735678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Conflicts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class implements two interfaces that have a method naming conflict the implementer must de-conflict the methods (i.e. by implementing the method and calling one of the interfaces’ version)</a:t>
            </a:r>
          </a:p>
          <a:p>
            <a:r>
              <a:rPr lang="en-US" dirty="0" smtClean="0"/>
              <a:t>If a naming conflict arises when a class implements an interface and extends a superclass the superclass is dominant…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9051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Factory Methods…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you don’t want your constructor to be public…</a:t>
            </a:r>
          </a:p>
          <a:p>
            <a:r>
              <a:rPr lang="en-US" dirty="0" smtClean="0"/>
              <a:t>Factory methods “manufacture” objects of a particular class</a:t>
            </a:r>
          </a:p>
          <a:p>
            <a:pPr lvl="1"/>
            <a:r>
              <a:rPr lang="en-US" dirty="0" smtClean="0"/>
              <a:t>Can be static </a:t>
            </a:r>
            <a:r>
              <a:rPr lang="en-US" dirty="0" smtClean="0"/>
              <a:t>methods – no need for an instance</a:t>
            </a:r>
          </a:p>
          <a:p>
            <a:pPr lvl="1"/>
            <a:r>
              <a:rPr lang="en-US" dirty="0" smtClean="0"/>
              <a:t>Discuss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32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Stacks, Queues, </a:t>
            </a:r>
            <a:r>
              <a:rPr lang="en-US" dirty="0" err="1" smtClean="0"/>
              <a:t>Deques</a:t>
            </a:r>
            <a:r>
              <a:rPr lang="en-US" dirty="0" smtClean="0"/>
              <a:t>, Priority 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Stack:</a:t>
            </a:r>
          </a:p>
          <a:p>
            <a:pPr lvl="1"/>
            <a:r>
              <a:rPr lang="en-US" dirty="0" smtClean="0"/>
              <a:t>Push/Pop</a:t>
            </a:r>
          </a:p>
          <a:p>
            <a:r>
              <a:rPr lang="en-US" dirty="0" smtClean="0"/>
              <a:t>Queue</a:t>
            </a:r>
          </a:p>
          <a:p>
            <a:pPr lvl="1"/>
            <a:r>
              <a:rPr lang="en-US" dirty="0" smtClean="0"/>
              <a:t>Add/remove</a:t>
            </a:r>
          </a:p>
          <a:p>
            <a:r>
              <a:rPr lang="en-US" dirty="0" smtClean="0"/>
              <a:t>Priority Queues</a:t>
            </a:r>
          </a:p>
          <a:p>
            <a:pPr lvl="1"/>
            <a:r>
              <a:rPr lang="en-US" dirty="0" smtClean="0"/>
              <a:t>“Comparable”</a:t>
            </a:r>
          </a:p>
          <a:p>
            <a:pPr marL="914400" lvl="2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docs.oracle.com/javase/7/docs/api/java/lang/Comparable.html</a:t>
            </a:r>
            <a:endParaRPr lang="en-US" dirty="0" smtClean="0"/>
          </a:p>
          <a:p>
            <a:r>
              <a:rPr lang="en-US" dirty="0" smtClean="0"/>
              <a:t>Weak Hash Maps</a:t>
            </a:r>
          </a:p>
          <a:p>
            <a:pPr lvl="1"/>
            <a:r>
              <a:rPr lang="en-US" dirty="0" smtClean="0"/>
              <a:t>Weak 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68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Question…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Linked lists vs. Arrays: Is there any point to linked lists anymore?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www.youtube.com/watch?v=YQs6IC-vgmo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16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Linked lists utilize memory that is scattered throughout RAM, this results in increased cache misses during traversal</a:t>
            </a:r>
          </a:p>
          <a:p>
            <a:r>
              <a:rPr lang="en-US" dirty="0" smtClean="0"/>
              <a:t>OO approach: “Array of References”</a:t>
            </a:r>
          </a:p>
          <a:p>
            <a:pPr lvl="1"/>
            <a:r>
              <a:rPr lang="en-US" dirty="0" smtClean="0"/>
              <a:t>Leads to scattered memory allocation – bad for sequential 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86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Take a Closer Look at </a:t>
            </a:r>
            <a:r>
              <a:rPr lang="en-US" dirty="0" err="1" smtClean="0"/>
              <a:t>Stroustrup’s</a:t>
            </a:r>
            <a:r>
              <a:rPr lang="en-US" dirty="0" smtClean="0"/>
              <a:t> Assertions (Speed)…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“Everybody gets this one wrong”:</a:t>
            </a:r>
          </a:p>
          <a:p>
            <a:r>
              <a:rPr lang="en-US" dirty="0" smtClean="0"/>
              <a:t>“The vector is always better than the list”</a:t>
            </a:r>
          </a:p>
          <a:p>
            <a:r>
              <a:rPr lang="en-US" dirty="0"/>
              <a:t>R</a:t>
            </a:r>
            <a:r>
              <a:rPr lang="en-US" dirty="0" smtClean="0"/>
              <a:t>eferring </a:t>
            </a:r>
            <a:r>
              <a:rPr lang="en-US" dirty="0"/>
              <a:t>to shuffling elements in the </a:t>
            </a:r>
            <a:r>
              <a:rPr lang="en-US" dirty="0" smtClean="0"/>
              <a:t>array/vector: “This is completely irrelevant, what matters is the linear search to get to the insertion point…”</a:t>
            </a:r>
          </a:p>
          <a:p>
            <a:pPr lvl="1"/>
            <a:r>
              <a:rPr lang="en-US" dirty="0" smtClean="0"/>
              <a:t>Note: A binary search might have been performed on the array/vector but he notes that “for fairness” he used a linear search here as well…</a:t>
            </a:r>
          </a:p>
          <a:p>
            <a:endParaRPr lang="en-US" dirty="0"/>
          </a:p>
          <a:p>
            <a:pPr marL="285750" lvl="1"/>
            <a:r>
              <a:rPr lang="en-US" i="1" dirty="0"/>
              <a:t>What is “this one” – </a:t>
            </a:r>
            <a:r>
              <a:rPr lang="en-US" i="1" dirty="0" err="1"/>
              <a:t>Stroustrup’s</a:t>
            </a:r>
            <a:r>
              <a:rPr lang="en-US" i="1" dirty="0"/>
              <a:t> example is very simple (storing integers), if by “this one” we mean this specific toy-problem then this might be true, but is this generally applicable</a:t>
            </a:r>
            <a:r>
              <a:rPr lang="en-US" i="1" dirty="0" smtClean="0"/>
              <a:t>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05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“Toy” Problem…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Stroustrup’s</a:t>
            </a:r>
            <a:r>
              <a:rPr lang="en-US" dirty="0" smtClean="0"/>
              <a:t> example the elements are both the sorting key and the “payload”. What about more interesting data elements? (i.e. what if we are storing larger structured data items?)</a:t>
            </a:r>
          </a:p>
          <a:p>
            <a:r>
              <a:rPr lang="en-US" dirty="0" smtClean="0"/>
              <a:t>Small: A separate </a:t>
            </a:r>
            <a:r>
              <a:rPr lang="en-US" dirty="0"/>
              <a:t>(from the key) </a:t>
            </a:r>
            <a:r>
              <a:rPr lang="en-US" dirty="0" smtClean="0"/>
              <a:t>payload that is the size of a single integer.</a:t>
            </a:r>
          </a:p>
          <a:p>
            <a:r>
              <a:rPr lang="en-US" dirty="0" smtClean="0"/>
              <a:t>Medium: “ “… the size of 10 integers</a:t>
            </a:r>
          </a:p>
          <a:p>
            <a:r>
              <a:rPr lang="en-US" dirty="0" smtClean="0"/>
              <a:t>Large: “ “ … the size of 100 integers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21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469246"/>
              </p:ext>
            </p:extLst>
          </p:nvPr>
        </p:nvGraphicFramePr>
        <p:xfrm>
          <a:off x="2025576" y="1967346"/>
          <a:ext cx="8936182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438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1000 Elements (Small)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134740"/>
              </p:ext>
            </p:extLst>
          </p:nvPr>
        </p:nvGraphicFramePr>
        <p:xfrm>
          <a:off x="1997867" y="1960418"/>
          <a:ext cx="8991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435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</TotalTime>
  <Words>1309</Words>
  <Application>Microsoft Office PowerPoint</Application>
  <PresentationFormat>Widescreen</PresentationFormat>
  <Paragraphs>130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Corbel</vt:lpstr>
      <vt:lpstr>Parallax</vt:lpstr>
      <vt:lpstr>CS240: Advanced Programming Concepts</vt:lpstr>
      <vt:lpstr>Announcements</vt:lpstr>
      <vt:lpstr>Stacks, Queues, Deques, Priority Queues</vt:lpstr>
      <vt:lpstr>Performance Question…</vt:lpstr>
      <vt:lpstr>Valid Points</vt:lpstr>
      <vt:lpstr>Let’s Take a Closer Look at Stroustrup’s Assertions (Speed)…</vt:lpstr>
      <vt:lpstr>A “Toy” Problem…</vt:lpstr>
      <vt:lpstr>Small</vt:lpstr>
      <vt:lpstr>First 1000 Elements (Small)</vt:lpstr>
      <vt:lpstr>Medium</vt:lpstr>
      <vt:lpstr>Large</vt:lpstr>
      <vt:lpstr>Take Away…</vt:lpstr>
      <vt:lpstr>Let’s Take a Closer Look at Stroustrup’s Assertions (Space)…</vt:lpstr>
      <vt:lpstr>Vectors vs. Linked Lists Space</vt:lpstr>
      <vt:lpstr>What about…?</vt:lpstr>
      <vt:lpstr>Invitations:</vt:lpstr>
      <vt:lpstr>Inheritance Continued…</vt:lpstr>
      <vt:lpstr>Interface Variables</vt:lpstr>
      <vt:lpstr>Abstract Methods</vt:lpstr>
      <vt:lpstr>Static / Default Methods in Interfaces</vt:lpstr>
      <vt:lpstr>Method Conflicts</vt:lpstr>
      <vt:lpstr>Static Factory Methods…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CS240: Advanced Programming Concepts</dc:title>
  <dc:creator>Frank Jones</dc:creator>
  <cp:lastModifiedBy>Frank Jones</cp:lastModifiedBy>
  <cp:revision>26</cp:revision>
  <dcterms:created xsi:type="dcterms:W3CDTF">2016-09-23T14:47:31Z</dcterms:created>
  <dcterms:modified xsi:type="dcterms:W3CDTF">2016-09-28T02:12:53Z</dcterms:modified>
</cp:coreProperties>
</file>