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04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74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9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552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585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4103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514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00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35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16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74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1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40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0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98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38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70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51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</a:t>
            </a:r>
            <a:r>
              <a:rPr lang="en-US" dirty="0" smtClean="0"/>
              <a:t>5</a:t>
            </a:r>
            <a:endParaRPr lang="en-US" dirty="0" smtClean="0"/>
          </a:p>
          <a:p>
            <a:r>
              <a:rPr lang="en-US" dirty="0" smtClean="0"/>
              <a:t>Thursday</a:t>
            </a:r>
          </a:p>
        </p:txBody>
      </p:sp>
    </p:spTree>
    <p:extLst>
      <p:ext uri="{BB962C8B-B14F-4D97-AF65-F5344CB8AC3E}">
        <p14:creationId xmlns:p14="http://schemas.microsoft.com/office/powerpoint/2010/main" val="19050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Private</a:t>
            </a:r>
          </a:p>
          <a:p>
            <a:pPr lvl="2"/>
            <a:r>
              <a:rPr lang="en-US" dirty="0" smtClean="0"/>
              <a:t>“Mine”</a:t>
            </a:r>
          </a:p>
          <a:p>
            <a:pPr lvl="2"/>
            <a:r>
              <a:rPr lang="en-US" dirty="0" smtClean="0"/>
              <a:t>Cannot be seen/accessed by any other class – including subclasses</a:t>
            </a:r>
          </a:p>
          <a:p>
            <a:pPr lvl="3"/>
            <a:r>
              <a:rPr lang="en-US" dirty="0" smtClean="0"/>
              <a:t>Use public/protected methods to access…</a:t>
            </a:r>
          </a:p>
          <a:p>
            <a:pPr lvl="1"/>
            <a:r>
              <a:rPr lang="en-US" dirty="0" smtClean="0"/>
              <a:t>Protected</a:t>
            </a:r>
          </a:p>
          <a:p>
            <a:pPr lvl="2"/>
            <a:r>
              <a:rPr lang="en-US" dirty="0" smtClean="0"/>
              <a:t>Visible within the package…</a:t>
            </a:r>
          </a:p>
          <a:p>
            <a:pPr lvl="2"/>
            <a:r>
              <a:rPr lang="en-US" dirty="0" smtClean="0"/>
              <a:t>Visible to subclasses outside of the package – </a:t>
            </a:r>
            <a:r>
              <a:rPr lang="en-US" i="1" dirty="0" smtClean="0"/>
              <a:t>but only for instances of the subclass type</a:t>
            </a:r>
          </a:p>
          <a:p>
            <a:pPr lvl="1"/>
            <a:r>
              <a:rPr lang="en-US" dirty="0" smtClean="0"/>
              <a:t>Public</a:t>
            </a:r>
          </a:p>
          <a:p>
            <a:pPr lvl="2"/>
            <a:r>
              <a:rPr lang="en-US" dirty="0" smtClean="0"/>
              <a:t>“Everyone’s”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Interfaces CAN have variables but they must/will be </a:t>
            </a:r>
            <a:r>
              <a:rPr lang="en-US" b="1" dirty="0" smtClean="0"/>
              <a:t>public</a:t>
            </a:r>
            <a:r>
              <a:rPr lang="en-US" dirty="0" smtClean="0"/>
              <a:t>, </a:t>
            </a:r>
            <a:r>
              <a:rPr lang="en-US" b="1" dirty="0" smtClean="0"/>
              <a:t>static,</a:t>
            </a:r>
            <a:r>
              <a:rPr lang="en-US" dirty="0" smtClean="0"/>
              <a:t> and </a:t>
            </a:r>
            <a:r>
              <a:rPr lang="en-US" b="1" dirty="0" smtClean="0"/>
              <a:t>final</a:t>
            </a:r>
          </a:p>
          <a:p>
            <a:pPr lvl="1"/>
            <a:r>
              <a:rPr lang="en-US" dirty="0" smtClean="0"/>
              <a:t>Note: this is implicit – it happens without you invoking the keywords…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interfaces…</a:t>
            </a:r>
          </a:p>
          <a:p>
            <a:pPr lvl="1"/>
            <a:r>
              <a:rPr lang="en-US" dirty="0" smtClean="0"/>
              <a:t>This is basically our default practice…</a:t>
            </a:r>
          </a:p>
          <a:p>
            <a:endParaRPr lang="en-US" dirty="0" smtClean="0"/>
          </a:p>
          <a:p>
            <a:r>
              <a:rPr lang="en-US" dirty="0" smtClean="0"/>
              <a:t>In Classes</a:t>
            </a:r>
          </a:p>
          <a:p>
            <a:pPr lvl="1"/>
            <a:r>
              <a:rPr lang="en-US" dirty="0" smtClean="0"/>
              <a:t>If a method is declared but not defined (i.e. no {}) then it is treated as abstract.</a:t>
            </a:r>
          </a:p>
          <a:p>
            <a:pPr lvl="1"/>
            <a:r>
              <a:rPr lang="en-US" dirty="0" smtClean="0"/>
              <a:t>If one or more methods in a class are abstract the class itself must be declared abstract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ublic abstract class &lt;</a:t>
            </a:r>
            <a:r>
              <a:rPr lang="en-US" dirty="0" err="1" smtClean="0"/>
              <a:t>ClassName</a:t>
            </a:r>
            <a:r>
              <a:rPr lang="en-US" dirty="0" smtClean="0"/>
              <a:t>&gt;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4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/ Default Methods in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Static methods</a:t>
            </a:r>
          </a:p>
          <a:p>
            <a:pPr lvl="1"/>
            <a:r>
              <a:rPr lang="en-US" dirty="0" smtClean="0"/>
              <a:t>Not originally included in the language – considered a violation of the interface paradigm</a:t>
            </a:r>
          </a:p>
          <a:p>
            <a:pPr lvl="1"/>
            <a:r>
              <a:rPr lang="en-US" dirty="0" smtClean="0"/>
              <a:t>Now </a:t>
            </a:r>
            <a:r>
              <a:rPr lang="en-US" dirty="0" smtClean="0"/>
              <a:t>OK</a:t>
            </a:r>
          </a:p>
          <a:p>
            <a:pPr lvl="1"/>
            <a:r>
              <a:rPr lang="en-US" dirty="0" smtClean="0"/>
              <a:t>Enables “Interface Evolution” – discuss…</a:t>
            </a:r>
            <a:endParaRPr lang="en-US" dirty="0" smtClean="0"/>
          </a:p>
          <a:p>
            <a:r>
              <a:rPr lang="en-US" dirty="0" smtClean="0"/>
              <a:t>Default methods</a:t>
            </a:r>
          </a:p>
          <a:p>
            <a:pPr lvl="1"/>
            <a:r>
              <a:rPr lang="en-US" dirty="0" smtClean="0"/>
              <a:t>Provided as a means of “offering” a default method to implementing classes</a:t>
            </a:r>
          </a:p>
          <a:p>
            <a:pPr lvl="1"/>
            <a:r>
              <a:rPr lang="en-US" dirty="0" smtClean="0"/>
              <a:t>Also Enables </a:t>
            </a:r>
            <a:r>
              <a:rPr lang="en-US" dirty="0" smtClean="0"/>
              <a:t>graceful “Interface Evolution”</a:t>
            </a:r>
          </a:p>
          <a:p>
            <a:pPr lvl="2"/>
            <a:r>
              <a:rPr lang="en-US" dirty="0" smtClean="0"/>
              <a:t>Makes it possible to add methods to an interface without breaking compilation of older code</a:t>
            </a:r>
          </a:p>
          <a:p>
            <a:pPr lvl="2"/>
            <a:r>
              <a:rPr lang="en-US" dirty="0" smtClean="0"/>
              <a:t>Prevents runtime errors when running previously compiled older code</a:t>
            </a:r>
          </a:p>
        </p:txBody>
      </p:sp>
    </p:spTree>
    <p:extLst>
      <p:ext uri="{BB962C8B-B14F-4D97-AF65-F5344CB8AC3E}">
        <p14:creationId xmlns:p14="http://schemas.microsoft.com/office/powerpoint/2010/main" val="300053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class implements two interfaces that have a method naming conflict the implementer must de-conflict the methods (i.e. by implementing the method and calling one of the interfaces’ version)</a:t>
            </a:r>
          </a:p>
          <a:p>
            <a:r>
              <a:rPr lang="en-US" dirty="0" smtClean="0"/>
              <a:t>If a naming conflict arises when a class implements an interface and extends a superclass the superclass is dominant…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0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Factory </a:t>
            </a:r>
            <a:r>
              <a:rPr lang="en-US" dirty="0" smtClean="0"/>
              <a:t>methods “manufacture” objects of a particular class</a:t>
            </a:r>
          </a:p>
          <a:p>
            <a:pPr lvl="1"/>
            <a:r>
              <a:rPr lang="en-US" dirty="0" smtClean="0"/>
              <a:t>Can be static methods – no need for an </a:t>
            </a:r>
            <a:r>
              <a:rPr lang="en-US" dirty="0" smtClean="0"/>
              <a:t>instance to call them ( i.e. </a:t>
            </a:r>
            <a:r>
              <a:rPr lang="en-US" dirty="0" err="1" smtClean="0"/>
              <a:t>getInstance</a:t>
            </a:r>
            <a:r>
              <a:rPr lang="en-US" dirty="0" smtClean="0"/>
              <a:t>() )</a:t>
            </a:r>
            <a:endParaRPr lang="en-US" dirty="0" smtClean="0"/>
          </a:p>
          <a:p>
            <a:pPr lvl="1"/>
            <a:r>
              <a:rPr lang="en-US" dirty="0" smtClean="0"/>
              <a:t>Discuss</a:t>
            </a:r>
          </a:p>
          <a:p>
            <a:r>
              <a:rPr lang="en-US" dirty="0"/>
              <a:t>Sometimes you don’t want your constructor to be public…</a:t>
            </a:r>
          </a:p>
          <a:p>
            <a:pPr lvl="1"/>
            <a:r>
              <a:rPr lang="en-US" dirty="0" smtClean="0"/>
              <a:t>Utility Class</a:t>
            </a:r>
          </a:p>
          <a:p>
            <a:pPr lvl="1"/>
            <a:r>
              <a:rPr lang="en-US" dirty="0" smtClean="0"/>
              <a:t>Singleton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75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1: Super Asteroids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Design Document: October 11</a:t>
            </a:r>
            <a:r>
              <a:rPr lang="en-US" baseline="30000" dirty="0" smtClean="0"/>
              <a:t>th</a:t>
            </a:r>
            <a:r>
              <a:rPr lang="en-US" dirty="0" smtClean="0"/>
              <a:t> (6% of your total grade)</a:t>
            </a:r>
          </a:p>
          <a:p>
            <a:pPr lvl="1"/>
            <a:r>
              <a:rPr lang="en-US" dirty="0" smtClean="0"/>
              <a:t>Working Program: October 27</a:t>
            </a:r>
            <a:r>
              <a:rPr lang="en-US" baseline="30000" dirty="0" smtClean="0"/>
              <a:t>th</a:t>
            </a:r>
            <a:r>
              <a:rPr lang="en-US" dirty="0" smtClean="0"/>
              <a:t> (24% of your total grade)</a:t>
            </a:r>
          </a:p>
          <a:p>
            <a:pPr lvl="1"/>
            <a:r>
              <a:rPr lang="en-US" dirty="0" smtClean="0"/>
              <a:t>Code Evaluation: October 27</a:t>
            </a:r>
            <a:r>
              <a:rPr lang="en-US" baseline="30000" dirty="0" smtClean="0"/>
              <a:t>th</a:t>
            </a:r>
            <a:r>
              <a:rPr lang="en-US" dirty="0" smtClean="0"/>
              <a:t> (6% of your total grade)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170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374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CS240: Advanced Programming Concepts</vt:lpstr>
      <vt:lpstr>Inheritance Continued…</vt:lpstr>
      <vt:lpstr>Interface Variables</vt:lpstr>
      <vt:lpstr>Abstract Methods</vt:lpstr>
      <vt:lpstr>Static / Default Methods in Interfaces</vt:lpstr>
      <vt:lpstr>Method Conflicts</vt:lpstr>
      <vt:lpstr>Static Factory Methods…</vt:lpstr>
      <vt:lpstr>Project 1: Super Asteroids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5</cp:revision>
  <dcterms:created xsi:type="dcterms:W3CDTF">2016-09-29T15:29:53Z</dcterms:created>
  <dcterms:modified xsi:type="dcterms:W3CDTF">2016-09-29T19:33:26Z</dcterms:modified>
</cp:coreProperties>
</file>