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59" r:id="rId4"/>
    <p:sldId id="262" r:id="rId5"/>
    <p:sldId id="264" r:id="rId6"/>
    <p:sldId id="263" r:id="rId7"/>
    <p:sldId id="265" r:id="rId8"/>
    <p:sldId id="258"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55" d="100"/>
          <a:sy n="55" d="100"/>
        </p:scale>
        <p:origin x="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a:xfrm>
            <a:off x="5332412" y="5883275"/>
            <a:ext cx="4324044"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924889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864564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899039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744617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997529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32046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185273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229535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039170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a:xfrm>
            <a:off x="10951856" y="5867131"/>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58932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661358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37830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250505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836685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029248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209374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31102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9/13/2016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814064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ocs.oracle.com/javase/tutorial/essential/exceptions/finally.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javapractices.com/topic/TopicAction.do?Id=15" TargetMode="External"/><Relationship Id="rId2" Type="http://schemas.openxmlformats.org/officeDocument/2006/relationships/hyperlink" Target="http://www.javapractices.com/topic/TopicAction.do?Id=2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ocs.oracle.com/javase/7/docs/api/java/lang/Object.html#clon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CS240: Advanced Programming Concepts</a:t>
            </a:r>
            <a:endParaRPr lang="en-US" dirty="0"/>
          </a:p>
        </p:txBody>
      </p:sp>
      <p:sp>
        <p:nvSpPr>
          <p:cNvPr id="3" name="Subtitle 2"/>
          <p:cNvSpPr>
            <a:spLocks noGrp="1"/>
          </p:cNvSpPr>
          <p:nvPr>
            <p:ph type="subTitle" idx="1"/>
          </p:nvPr>
        </p:nvSpPr>
        <p:spPr/>
        <p:txBody>
          <a:bodyPr>
            <a:normAutofit/>
          </a:bodyPr>
          <a:lstStyle/>
          <a:p>
            <a:r>
              <a:rPr lang="en-US" dirty="0" smtClean="0"/>
              <a:t>Week 3</a:t>
            </a:r>
          </a:p>
          <a:p>
            <a:r>
              <a:rPr lang="en-US" dirty="0" smtClean="0"/>
              <a:t>Tuesday</a:t>
            </a:r>
          </a:p>
        </p:txBody>
      </p:sp>
    </p:spTree>
    <p:extLst>
      <p:ext uri="{BB962C8B-B14F-4D97-AF65-F5344CB8AC3E}">
        <p14:creationId xmlns:p14="http://schemas.microsoft.com/office/powerpoint/2010/main" val="2517594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lstStyle/>
          <a:p>
            <a:r>
              <a:rPr lang="en-US" dirty="0" smtClean="0"/>
              <a:t>Due date for Evil Hangman lab</a:t>
            </a:r>
            <a:r>
              <a:rPr lang="en-US" dirty="0" smtClean="0"/>
              <a:t>…</a:t>
            </a:r>
          </a:p>
          <a:p>
            <a:pPr lvl="1"/>
            <a:r>
              <a:rPr lang="en-US" dirty="0" smtClean="0"/>
              <a:t>Tuesday September 20</a:t>
            </a:r>
            <a:r>
              <a:rPr lang="en-US" baseline="30000" dirty="0" smtClean="0"/>
              <a:t>th</a:t>
            </a:r>
            <a:r>
              <a:rPr lang="en-US" dirty="0" smtClean="0"/>
              <a:t>… Yep.</a:t>
            </a:r>
            <a:endParaRPr lang="en-US" dirty="0" smtClean="0"/>
          </a:p>
          <a:p>
            <a:endParaRPr lang="en-US" dirty="0"/>
          </a:p>
        </p:txBody>
      </p:sp>
    </p:spTree>
    <p:extLst>
      <p:ext uri="{BB962C8B-B14F-4D97-AF65-F5344CB8AC3E}">
        <p14:creationId xmlns:p14="http://schemas.microsoft.com/office/powerpoint/2010/main" val="1762612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2 Read/Walk </a:t>
            </a:r>
            <a:r>
              <a:rPr lang="en-US" dirty="0" smtClean="0"/>
              <a:t>Through</a:t>
            </a:r>
            <a:endParaRPr lang="en-US" dirty="0"/>
          </a:p>
        </p:txBody>
      </p:sp>
      <p:sp>
        <p:nvSpPr>
          <p:cNvPr id="3" name="Content Placeholder 2"/>
          <p:cNvSpPr>
            <a:spLocks noGrp="1"/>
          </p:cNvSpPr>
          <p:nvPr>
            <p:ph idx="1"/>
          </p:nvPr>
        </p:nvSpPr>
        <p:spPr>
          <a:xfrm>
            <a:off x="1484310" y="2002971"/>
            <a:ext cx="10018713" cy="4702629"/>
          </a:xfrm>
        </p:spPr>
        <p:txBody>
          <a:bodyPr>
            <a:normAutofit fontScale="62500" lnSpcReduction="20000"/>
          </a:bodyPr>
          <a:lstStyle/>
          <a:p>
            <a:r>
              <a:rPr lang="en-US" dirty="0" err="1" smtClean="0"/>
              <a:t>Trie</a:t>
            </a:r>
            <a:r>
              <a:rPr lang="en-US" dirty="0" smtClean="0"/>
              <a:t> data </a:t>
            </a:r>
            <a:r>
              <a:rPr lang="en-US" dirty="0" smtClean="0"/>
              <a:t>structure (see next slide)</a:t>
            </a:r>
            <a:endParaRPr lang="en-US" dirty="0" smtClean="0"/>
          </a:p>
          <a:p>
            <a:r>
              <a:rPr lang="en-US" dirty="0" smtClean="0"/>
              <a:t>Characters as indexes</a:t>
            </a:r>
          </a:p>
          <a:p>
            <a:pPr lvl="1"/>
            <a:r>
              <a:rPr lang="en-US" dirty="0" smtClean="0"/>
              <a:t>Use a char</a:t>
            </a:r>
          </a:p>
          <a:p>
            <a:pPr lvl="1"/>
            <a:r>
              <a:rPr lang="en-US" dirty="0" smtClean="0"/>
              <a:t>Use a </a:t>
            </a:r>
            <a:r>
              <a:rPr lang="en-US" dirty="0" err="1" smtClean="0"/>
              <a:t>hashmap</a:t>
            </a:r>
            <a:endParaRPr lang="en-US" dirty="0" smtClean="0"/>
          </a:p>
          <a:p>
            <a:r>
              <a:rPr lang="en-US" dirty="0" smtClean="0"/>
              <a:t>Methods to override</a:t>
            </a:r>
            <a:r>
              <a:rPr lang="en-US" dirty="0" smtClean="0"/>
              <a:t>…</a:t>
            </a:r>
          </a:p>
          <a:p>
            <a:pPr lvl="1"/>
            <a:r>
              <a:rPr lang="en-US" dirty="0" err="1" smtClean="0"/>
              <a:t>toString</a:t>
            </a:r>
            <a:r>
              <a:rPr lang="en-US" dirty="0" smtClean="0"/>
              <a:t>()</a:t>
            </a:r>
          </a:p>
          <a:p>
            <a:pPr lvl="2"/>
            <a:r>
              <a:rPr lang="en-US" dirty="0" smtClean="0"/>
              <a:t>Can we use/reuse anything here when checking for equivalence?</a:t>
            </a:r>
          </a:p>
          <a:p>
            <a:pPr lvl="1"/>
            <a:r>
              <a:rPr lang="en-US" dirty="0" err="1" smtClean="0"/>
              <a:t>hashCode</a:t>
            </a:r>
            <a:r>
              <a:rPr lang="en-US" dirty="0" smtClean="0"/>
              <a:t>()</a:t>
            </a:r>
          </a:p>
          <a:p>
            <a:pPr lvl="1"/>
            <a:r>
              <a:rPr lang="en-US" dirty="0"/>
              <a:t>e</a:t>
            </a:r>
            <a:r>
              <a:rPr lang="en-US" dirty="0" smtClean="0"/>
              <a:t>quals()</a:t>
            </a:r>
            <a:endParaRPr lang="en-US" dirty="0" smtClean="0"/>
          </a:p>
          <a:p>
            <a:r>
              <a:rPr lang="en-US" dirty="0" smtClean="0"/>
              <a:t>Equals method() – review </a:t>
            </a:r>
            <a:r>
              <a:rPr lang="en-US" dirty="0" err="1" smtClean="0"/>
              <a:t>hashCode</a:t>
            </a:r>
            <a:r>
              <a:rPr lang="en-US" dirty="0" smtClean="0"/>
              <a:t>…</a:t>
            </a:r>
          </a:p>
          <a:p>
            <a:r>
              <a:rPr lang="en-US" dirty="0" smtClean="0"/>
              <a:t>Similarity of words</a:t>
            </a:r>
          </a:p>
          <a:p>
            <a:pPr lvl="1"/>
            <a:r>
              <a:rPr lang="en-US" dirty="0" smtClean="0"/>
              <a:t>Cumulative edit distance &lt;= 2</a:t>
            </a:r>
          </a:p>
          <a:p>
            <a:pPr lvl="1"/>
            <a:r>
              <a:rPr lang="en-US" dirty="0" smtClean="0"/>
              <a:t>Four edit distances</a:t>
            </a:r>
          </a:p>
          <a:p>
            <a:pPr lvl="2"/>
            <a:r>
              <a:rPr lang="en-US" dirty="0" smtClean="0"/>
              <a:t>Deletion</a:t>
            </a:r>
          </a:p>
          <a:p>
            <a:pPr lvl="2"/>
            <a:r>
              <a:rPr lang="en-US" dirty="0" smtClean="0"/>
              <a:t>Transposition (adjacent)</a:t>
            </a:r>
          </a:p>
          <a:p>
            <a:pPr lvl="2"/>
            <a:r>
              <a:rPr lang="en-US" dirty="0" smtClean="0"/>
              <a:t>Alteration</a:t>
            </a:r>
          </a:p>
          <a:p>
            <a:pPr lvl="2"/>
            <a:r>
              <a:rPr lang="en-US" dirty="0" smtClean="0"/>
              <a:t>Insertion</a:t>
            </a:r>
            <a:endParaRPr lang="en-US" dirty="0"/>
          </a:p>
        </p:txBody>
      </p:sp>
    </p:spTree>
    <p:extLst>
      <p:ext uri="{BB962C8B-B14F-4D97-AF65-F5344CB8AC3E}">
        <p14:creationId xmlns:p14="http://schemas.microsoft.com/office/powerpoint/2010/main" val="3002315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 </a:t>
            </a:r>
            <a:r>
              <a:rPr lang="en-US" dirty="0" err="1" smtClean="0"/>
              <a:t>Trie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6369" y="2196728"/>
            <a:ext cx="8012332" cy="4385552"/>
          </a:xfrm>
        </p:spPr>
      </p:pic>
    </p:spTree>
    <p:extLst>
      <p:ext uri="{BB962C8B-B14F-4D97-AF65-F5344CB8AC3E}">
        <p14:creationId xmlns:p14="http://schemas.microsoft.com/office/powerpoint/2010/main" val="2101274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Content Placeholder 2"/>
          <p:cNvSpPr>
            <a:spLocks noGrp="1"/>
          </p:cNvSpPr>
          <p:nvPr>
            <p:ph idx="1"/>
          </p:nvPr>
        </p:nvSpPr>
        <p:spPr>
          <a:xfrm>
            <a:off x="1484310" y="2090057"/>
            <a:ext cx="10018713" cy="4767942"/>
          </a:xfrm>
        </p:spPr>
        <p:txBody>
          <a:bodyPr>
            <a:normAutofit fontScale="85000" lnSpcReduction="10000"/>
          </a:bodyPr>
          <a:lstStyle/>
          <a:p>
            <a:r>
              <a:rPr lang="en-US" dirty="0" smtClean="0"/>
              <a:t>Exceptions provide a standardized way of gracefully handling… “situations”</a:t>
            </a:r>
          </a:p>
          <a:p>
            <a:pPr lvl="1"/>
            <a:r>
              <a:rPr lang="en-US" b="1" dirty="0"/>
              <a:t>t</a:t>
            </a:r>
            <a:r>
              <a:rPr lang="en-US" b="1" dirty="0" smtClean="0"/>
              <a:t>ry</a:t>
            </a:r>
            <a:r>
              <a:rPr lang="en-US" dirty="0" smtClean="0"/>
              <a:t> { &lt;some statements&gt; }</a:t>
            </a:r>
          </a:p>
          <a:p>
            <a:pPr lvl="2"/>
            <a:r>
              <a:rPr lang="en-US" dirty="0" smtClean="0"/>
              <a:t>This is the block of code that might fail for some reason</a:t>
            </a:r>
          </a:p>
          <a:p>
            <a:pPr lvl="1"/>
            <a:r>
              <a:rPr lang="en-US" b="1" dirty="0"/>
              <a:t>t</a:t>
            </a:r>
            <a:r>
              <a:rPr lang="en-US" b="1" dirty="0" smtClean="0"/>
              <a:t>hrow</a:t>
            </a:r>
            <a:r>
              <a:rPr lang="en-US" dirty="0" smtClean="0"/>
              <a:t> &lt;</a:t>
            </a:r>
            <a:r>
              <a:rPr lang="en-US" dirty="0" err="1" smtClean="0"/>
              <a:t>Throwable</a:t>
            </a:r>
            <a:r>
              <a:rPr lang="en-US" dirty="0" smtClean="0"/>
              <a:t> object&gt;</a:t>
            </a:r>
          </a:p>
          <a:p>
            <a:pPr lvl="2"/>
            <a:r>
              <a:rPr lang="en-US" dirty="0" smtClean="0"/>
              <a:t>throw new &lt;exception type&gt;;</a:t>
            </a:r>
          </a:p>
          <a:p>
            <a:pPr lvl="1"/>
            <a:r>
              <a:rPr lang="en-US" b="1" dirty="0" smtClean="0"/>
              <a:t>catch</a:t>
            </a:r>
            <a:r>
              <a:rPr lang="en-US" dirty="0" smtClean="0"/>
              <a:t>(&lt;</a:t>
            </a:r>
            <a:r>
              <a:rPr lang="en-US" dirty="0" err="1" smtClean="0"/>
              <a:t>ExceptiontType</a:t>
            </a:r>
            <a:r>
              <a:rPr lang="en-US" dirty="0" smtClean="0"/>
              <a:t>&gt; &lt;name&gt;)</a:t>
            </a:r>
          </a:p>
          <a:p>
            <a:pPr lvl="2"/>
            <a:r>
              <a:rPr lang="en-US" dirty="0" smtClean="0"/>
              <a:t>This block of code is your exception handler for the specified exception type. This is where you have a chance to respond gracefully to an otherwise potentially ugly situation, or perhaps to simply handle a specific (“exceptional”) circumstance.</a:t>
            </a:r>
          </a:p>
          <a:p>
            <a:pPr lvl="1"/>
            <a:r>
              <a:rPr lang="en-US" b="1" dirty="0" smtClean="0"/>
              <a:t>finally </a:t>
            </a:r>
            <a:r>
              <a:rPr lang="en-US" dirty="0" smtClean="0"/>
              <a:t>{ &lt;some statements&gt; }</a:t>
            </a:r>
            <a:endParaRPr lang="en-US" b="1" dirty="0" smtClean="0"/>
          </a:p>
          <a:p>
            <a:pPr lvl="2"/>
            <a:r>
              <a:rPr lang="en-US" dirty="0" smtClean="0"/>
              <a:t>“The </a:t>
            </a:r>
            <a:r>
              <a:rPr lang="en-US" dirty="0"/>
              <a:t>finally block always executes when the try block exits. This ensures that the finally block is executed even if an unexpected exception occurs. But finally is useful for more than just exception handling — it allows the programmer to avoid having cleanup code accidentally bypassed by a return, continue, or break. Putting cleanup code in a finally block is always a good practice, even when no exceptions are anticipated</a:t>
            </a:r>
            <a:r>
              <a:rPr lang="en-US" dirty="0" smtClean="0"/>
              <a:t>.”</a:t>
            </a:r>
          </a:p>
          <a:p>
            <a:pPr marL="914400" lvl="2" indent="0">
              <a:buNone/>
            </a:pPr>
            <a:r>
              <a:rPr lang="en-US" dirty="0"/>
              <a:t>	</a:t>
            </a:r>
            <a:r>
              <a:rPr lang="en-US" dirty="0">
                <a:hlinkClick r:id="rId2"/>
              </a:rPr>
              <a:t>https://</a:t>
            </a:r>
            <a:r>
              <a:rPr lang="en-US" dirty="0" smtClean="0">
                <a:hlinkClick r:id="rId2"/>
              </a:rPr>
              <a:t>docs.oracle.com/javase/tutorial/essential/exceptions/finally.html</a:t>
            </a:r>
            <a:endParaRPr lang="en-US" dirty="0" smtClean="0"/>
          </a:p>
          <a:p>
            <a:pPr marL="457200" lvl="1" indent="0">
              <a:buNone/>
            </a:pPr>
            <a:endParaRPr lang="en-US" dirty="0"/>
          </a:p>
        </p:txBody>
      </p:sp>
    </p:spTree>
    <p:extLst>
      <p:ext uri="{BB962C8B-B14F-4D97-AF65-F5344CB8AC3E}">
        <p14:creationId xmlns:p14="http://schemas.microsoft.com/office/powerpoint/2010/main" val="318282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58938"/>
            <a:ext cx="10018713" cy="1752599"/>
          </a:xfrm>
        </p:spPr>
        <p:txBody>
          <a:bodyPr/>
          <a:lstStyle/>
          <a:p>
            <a:r>
              <a:rPr lang="en-US" dirty="0" smtClean="0"/>
              <a:t>Lab 2 Tips and Tricks</a:t>
            </a:r>
            <a:endParaRPr lang="en-US" dirty="0"/>
          </a:p>
        </p:txBody>
      </p:sp>
      <p:sp>
        <p:nvSpPr>
          <p:cNvPr id="3" name="Content Placeholder 2"/>
          <p:cNvSpPr>
            <a:spLocks noGrp="1"/>
          </p:cNvSpPr>
          <p:nvPr>
            <p:ph idx="1"/>
          </p:nvPr>
        </p:nvSpPr>
        <p:spPr>
          <a:xfrm>
            <a:off x="1484310" y="1735176"/>
            <a:ext cx="10018713" cy="4378235"/>
          </a:xfrm>
        </p:spPr>
        <p:txBody>
          <a:bodyPr>
            <a:noAutofit/>
          </a:bodyPr>
          <a:lstStyle/>
          <a:p>
            <a:r>
              <a:rPr lang="en-US" sz="2800" b="1" dirty="0" smtClean="0"/>
              <a:t>Take advantage of help sessions!</a:t>
            </a:r>
          </a:p>
          <a:p>
            <a:r>
              <a:rPr lang="en-US" sz="2800" b="1" dirty="0" smtClean="0"/>
              <a:t>Make it work, THEN make it fast</a:t>
            </a:r>
          </a:p>
          <a:p>
            <a:r>
              <a:rPr lang="en-US" sz="2800" dirty="0" smtClean="0"/>
              <a:t>Strings are immutable…</a:t>
            </a:r>
          </a:p>
          <a:p>
            <a:pPr lvl="1"/>
            <a:r>
              <a:rPr lang="en-US" dirty="0">
                <a:hlinkClick r:id="rId2"/>
              </a:rPr>
              <a:t>http://</a:t>
            </a:r>
            <a:r>
              <a:rPr lang="en-US" dirty="0" smtClean="0">
                <a:hlinkClick r:id="rId2"/>
              </a:rPr>
              <a:t>www.javapractices.com/topic/TopicAction.do?Id=29</a:t>
            </a:r>
            <a:endParaRPr lang="en-US" dirty="0" smtClean="0"/>
          </a:p>
          <a:p>
            <a:pPr lvl="1"/>
            <a:r>
              <a:rPr lang="en-US" dirty="0">
                <a:hlinkClick r:id="rId3"/>
              </a:rPr>
              <a:t>http://</a:t>
            </a:r>
            <a:r>
              <a:rPr lang="en-US" dirty="0" smtClean="0">
                <a:hlinkClick r:id="rId3"/>
              </a:rPr>
              <a:t>www.javapractices.com/topic/TopicAction.do?Id=15</a:t>
            </a:r>
            <a:endParaRPr lang="en-US" dirty="0" smtClean="0"/>
          </a:p>
          <a:p>
            <a:r>
              <a:rPr lang="en-US" sz="2800" dirty="0" smtClean="0"/>
              <a:t>Build your </a:t>
            </a:r>
            <a:r>
              <a:rPr lang="en-US" sz="2800" dirty="0" err="1" smtClean="0"/>
              <a:t>Trie</a:t>
            </a:r>
            <a:r>
              <a:rPr lang="en-US" sz="2800" dirty="0" smtClean="0"/>
              <a:t> class first</a:t>
            </a:r>
          </a:p>
          <a:p>
            <a:pPr lvl="1"/>
            <a:r>
              <a:rPr lang="en-US" sz="2400" dirty="0" smtClean="0"/>
              <a:t>How might you build/test this data structure?</a:t>
            </a:r>
          </a:p>
        </p:txBody>
      </p:sp>
    </p:spTree>
    <p:extLst>
      <p:ext uri="{BB962C8B-B14F-4D97-AF65-F5344CB8AC3E}">
        <p14:creationId xmlns:p14="http://schemas.microsoft.com/office/powerpoint/2010/main" val="1053449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407121"/>
            <a:ext cx="10018713" cy="1752599"/>
          </a:xfrm>
        </p:spPr>
        <p:txBody>
          <a:bodyPr/>
          <a:lstStyle/>
          <a:p>
            <a:r>
              <a:rPr lang="en-US" dirty="0" smtClean="0"/>
              <a:t>Lab 2 Tips and Tricks Continued</a:t>
            </a:r>
            <a:endParaRPr lang="en-US" dirty="0"/>
          </a:p>
        </p:txBody>
      </p:sp>
      <p:sp>
        <p:nvSpPr>
          <p:cNvPr id="3" name="Content Placeholder 2"/>
          <p:cNvSpPr>
            <a:spLocks noGrp="1"/>
          </p:cNvSpPr>
          <p:nvPr>
            <p:ph idx="1"/>
          </p:nvPr>
        </p:nvSpPr>
        <p:spPr>
          <a:xfrm>
            <a:off x="1484311" y="3372394"/>
            <a:ext cx="10018713" cy="3124201"/>
          </a:xfrm>
        </p:spPr>
        <p:txBody>
          <a:bodyPr>
            <a:noAutofit/>
          </a:bodyPr>
          <a:lstStyle/>
          <a:p>
            <a:r>
              <a:rPr lang="en-US" sz="1800" dirty="0" smtClean="0"/>
              <a:t>Spell checking:</a:t>
            </a:r>
          </a:p>
          <a:p>
            <a:pPr lvl="1"/>
            <a:r>
              <a:rPr lang="en-US" sz="1600" dirty="0" smtClean="0"/>
              <a:t>Step </a:t>
            </a:r>
            <a:r>
              <a:rPr lang="en-US" sz="1600" dirty="0"/>
              <a:t>one: Be able to identify a word in the dictionary</a:t>
            </a:r>
          </a:p>
          <a:p>
            <a:pPr lvl="2"/>
            <a:r>
              <a:rPr lang="en-US" dirty="0"/>
              <a:t>Throw an exception if you don’t find it</a:t>
            </a:r>
          </a:p>
          <a:p>
            <a:pPr lvl="1"/>
            <a:r>
              <a:rPr lang="en-US" sz="1600" dirty="0"/>
              <a:t>Step two: generate all possible variations of a word that are and edit distance of 1 from the desired word – search for these in the dictionary</a:t>
            </a:r>
          </a:p>
          <a:p>
            <a:pPr lvl="2"/>
            <a:r>
              <a:rPr lang="en-US" dirty="0"/>
              <a:t>Select from those found using the priority rules provided</a:t>
            </a:r>
          </a:p>
          <a:p>
            <a:pPr lvl="2"/>
            <a:r>
              <a:rPr lang="en-US" dirty="0"/>
              <a:t>If none found – proceed to step three</a:t>
            </a:r>
          </a:p>
          <a:p>
            <a:pPr lvl="1"/>
            <a:r>
              <a:rPr lang="en-US" sz="1600" dirty="0"/>
              <a:t>Step three: using the list of words with an edit distance of 1 from the entered word, generate all possible words with an edit distance of 1 from these words (these are the words with an edit distance of 2 from the entered word…)</a:t>
            </a:r>
          </a:p>
          <a:p>
            <a:pPr lvl="2"/>
            <a:r>
              <a:rPr lang="en-US" dirty="0"/>
              <a:t>Select from those found using the priority rules provided</a:t>
            </a:r>
          </a:p>
          <a:p>
            <a:pPr lvl="2"/>
            <a:r>
              <a:rPr lang="en-US" dirty="0"/>
              <a:t>If none found – throw the exception…</a:t>
            </a:r>
          </a:p>
          <a:p>
            <a:pPr lvl="1"/>
            <a:endParaRPr lang="en-US" sz="1800" dirty="0"/>
          </a:p>
          <a:p>
            <a:endParaRPr lang="en-US" sz="1800" dirty="0"/>
          </a:p>
          <a:p>
            <a:endParaRPr lang="en-US" sz="1800" dirty="0"/>
          </a:p>
          <a:p>
            <a:endParaRPr lang="en-US" sz="2800" dirty="0"/>
          </a:p>
        </p:txBody>
      </p:sp>
    </p:spTree>
    <p:extLst>
      <p:ext uri="{BB962C8B-B14F-4D97-AF65-F5344CB8AC3E}">
        <p14:creationId xmlns:p14="http://schemas.microsoft.com/office/powerpoint/2010/main" val="1520230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Packages</a:t>
            </a:r>
            <a:endParaRPr lang="en-US" dirty="0"/>
          </a:p>
        </p:txBody>
      </p:sp>
      <p:sp>
        <p:nvSpPr>
          <p:cNvPr id="3" name="Content Placeholder 2"/>
          <p:cNvSpPr>
            <a:spLocks noGrp="1"/>
          </p:cNvSpPr>
          <p:nvPr>
            <p:ph idx="1"/>
          </p:nvPr>
        </p:nvSpPr>
        <p:spPr/>
        <p:txBody>
          <a:bodyPr/>
          <a:lstStyle/>
          <a:p>
            <a:r>
              <a:rPr lang="en-US" dirty="0" smtClean="0"/>
              <a:t>Demo</a:t>
            </a:r>
          </a:p>
          <a:p>
            <a:pPr lvl="1"/>
            <a:r>
              <a:rPr lang="en-US" dirty="0" smtClean="0"/>
              <a:t>Simple: Woodfield example</a:t>
            </a:r>
          </a:p>
          <a:p>
            <a:pPr lvl="1"/>
            <a:r>
              <a:rPr lang="en-US" dirty="0" smtClean="0"/>
              <a:t>A bit more complex: Rodham example</a:t>
            </a:r>
            <a:endParaRPr lang="en-US" dirty="0" smtClean="0"/>
          </a:p>
          <a:p>
            <a:pPr lvl="1"/>
            <a:endParaRPr lang="en-US" dirty="0"/>
          </a:p>
        </p:txBody>
      </p:sp>
    </p:spTree>
    <p:extLst>
      <p:ext uri="{BB962C8B-B14F-4D97-AF65-F5344CB8AC3E}">
        <p14:creationId xmlns:p14="http://schemas.microsoft.com/office/powerpoint/2010/main" val="1976153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Copies of Objects</a:t>
            </a:r>
            <a:endParaRPr lang="en-US" dirty="0"/>
          </a:p>
        </p:txBody>
      </p:sp>
      <p:sp>
        <p:nvSpPr>
          <p:cNvPr id="3" name="Content Placeholder 2"/>
          <p:cNvSpPr>
            <a:spLocks noGrp="1"/>
          </p:cNvSpPr>
          <p:nvPr>
            <p:ph idx="1"/>
          </p:nvPr>
        </p:nvSpPr>
        <p:spPr/>
        <p:txBody>
          <a:bodyPr/>
          <a:lstStyle/>
          <a:p>
            <a:r>
              <a:rPr lang="en-US" dirty="0" smtClean="0"/>
              <a:t>.clone</a:t>
            </a:r>
            <a:r>
              <a:rPr lang="en-US" dirty="0" smtClean="0"/>
              <a:t>()</a:t>
            </a:r>
          </a:p>
          <a:p>
            <a:pPr lvl="1"/>
            <a:r>
              <a:rPr lang="en-US" dirty="0">
                <a:hlinkClick r:id="rId2"/>
              </a:rPr>
              <a:t>https://docs.oracle.com/javase/7/docs/api/java/lang/Object.html#clone</a:t>
            </a:r>
            <a:r>
              <a:rPr lang="en-US" dirty="0" smtClean="0">
                <a:hlinkClick r:id="rId2"/>
              </a:rPr>
              <a:t>()</a:t>
            </a:r>
            <a:endParaRPr lang="en-US" dirty="0" smtClean="0"/>
          </a:p>
          <a:p>
            <a:r>
              <a:rPr lang="en-US" dirty="0" smtClean="0"/>
              <a:t>Copy constructors</a:t>
            </a:r>
          </a:p>
          <a:p>
            <a:pPr lvl="1"/>
            <a:r>
              <a:rPr lang="en-US" dirty="0" smtClean="0"/>
              <a:t>Demo: </a:t>
            </a:r>
            <a:r>
              <a:rPr lang="en-US" dirty="0" err="1" smtClean="0"/>
              <a:t>CopyConstructorDemo</a:t>
            </a:r>
            <a:endParaRPr lang="en-US" dirty="0"/>
          </a:p>
        </p:txBody>
      </p:sp>
    </p:spTree>
    <p:extLst>
      <p:ext uri="{BB962C8B-B14F-4D97-AF65-F5344CB8AC3E}">
        <p14:creationId xmlns:p14="http://schemas.microsoft.com/office/powerpoint/2010/main" val="9976998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otalTime>163</TotalTime>
  <Words>480</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Corbel</vt:lpstr>
      <vt:lpstr>Parallax</vt:lpstr>
      <vt:lpstr>CS240: Advanced Programming Concepts</vt:lpstr>
      <vt:lpstr>Announcements</vt:lpstr>
      <vt:lpstr>Lab 2 Read/Walk Through</vt:lpstr>
      <vt:lpstr>Data Structure: Trie</vt:lpstr>
      <vt:lpstr>Exceptions</vt:lpstr>
      <vt:lpstr>Lab 2 Tips and Tricks</vt:lpstr>
      <vt:lpstr>Lab 2 Tips and Tricks Continued</vt:lpstr>
      <vt:lpstr>Packages</vt:lpstr>
      <vt:lpstr>Creating Copies of Objects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CS240: Advanced Programming Concepts</dc:title>
  <dc:creator>Frank Jones</dc:creator>
  <cp:lastModifiedBy>Frank Jones</cp:lastModifiedBy>
  <cp:revision>20</cp:revision>
  <dcterms:created xsi:type="dcterms:W3CDTF">2016-09-09T19:35:08Z</dcterms:created>
  <dcterms:modified xsi:type="dcterms:W3CDTF">2016-09-13T15:48:16Z</dcterms:modified>
</cp:coreProperties>
</file>