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5" r:id="rId5"/>
    <p:sldId id="276" r:id="rId6"/>
    <p:sldId id="263" r:id="rId7"/>
    <p:sldId id="262" r:id="rId8"/>
    <p:sldId id="278" r:id="rId9"/>
    <p:sldId id="261" r:id="rId10"/>
    <p:sldId id="275" r:id="rId11"/>
    <p:sldId id="260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8" autoAdjust="0"/>
    <p:restoredTop sz="80544" autoAdjust="0"/>
  </p:normalViewPr>
  <p:slideViewPr>
    <p:cSldViewPr snapToGrid="0">
      <p:cViewPr varScale="1">
        <p:scale>
          <a:sx n="56" d="100"/>
          <a:sy n="56" d="100"/>
        </p:scale>
        <p:origin x="897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61D92-4FE5-4296-BCDD-6C359AACB9A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7F956-C6CC-4C5C-8D14-0D35C422A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25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</a:t>
            </a:r>
            <a:r>
              <a:rPr lang="en-US" dirty="0" err="1"/>
              <a:t>ViewHolder</a:t>
            </a:r>
            <a:r>
              <a:rPr lang="en-US" baseline="0" dirty="0"/>
              <a:t> </a:t>
            </a:r>
            <a:r>
              <a:rPr lang="en-US" dirty="0"/>
              <a:t>Possibly implements 1 or more interfaces. i.e. </a:t>
            </a:r>
            <a:r>
              <a:rPr lang="en-US" dirty="0" err="1"/>
              <a:t>View.OnClickListener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*</a:t>
            </a:r>
            <a:r>
              <a:rPr lang="en-US" dirty="0" err="1"/>
              <a:t>MyType</a:t>
            </a:r>
            <a:r>
              <a:rPr lang="en-US" dirty="0"/>
              <a:t> is a subclass of </a:t>
            </a:r>
            <a:r>
              <a:rPr lang="en-US" dirty="0" err="1"/>
              <a:t>RecylerView.ViewHolder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7F956-C6CC-4C5C-8D14-0D35C422AD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30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… this will generate an</a:t>
            </a:r>
            <a:r>
              <a:rPr lang="en-US" baseline="0" dirty="0"/>
              <a:t> xml file containing an empty menu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7F956-C6CC-4C5C-8D14-0D35C422AD3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125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chapter 13 for more</a:t>
            </a:r>
            <a:r>
              <a:rPr lang="en-US" baseline="0" dirty="0"/>
              <a:t> detail concerning drawable assets…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7F956-C6CC-4C5C-8D14-0D35C422AD3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36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we need to let</a:t>
            </a:r>
            <a:r>
              <a:rPr lang="en-US" baseline="0" dirty="0"/>
              <a:t> the fragment manager know that our fragment has an options menu and needs to respond to the </a:t>
            </a:r>
            <a:r>
              <a:rPr lang="en-US" baseline="0" dirty="0" err="1"/>
              <a:t>onCreatOptionsMenu</a:t>
            </a:r>
            <a:r>
              <a:rPr lang="en-US" baseline="0" dirty="0"/>
              <a:t>() method (when called on the activity) – i.e. we are propagating this method call…</a:t>
            </a:r>
          </a:p>
          <a:p>
            <a:endParaRPr lang="en-US" baseline="0" dirty="0"/>
          </a:p>
          <a:p>
            <a:r>
              <a:rPr lang="en-US" baseline="0" dirty="0"/>
              <a:t>Within </a:t>
            </a:r>
            <a:r>
              <a:rPr lang="en-US" baseline="0" dirty="0" err="1"/>
              <a:t>onCreateOptionsMenu</a:t>
            </a:r>
            <a:r>
              <a:rPr lang="en-US" baseline="0" dirty="0"/>
              <a:t> we inflate the menu and perform any other setup logic that is required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7F956-C6CC-4C5C-8D14-0D35C422AD3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97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Responding</a:t>
            </a:r>
            <a:r>
              <a:rPr lang="en-US" baseline="0" dirty="0"/>
              <a:t> to touch events in the menu is made easy by simply overriding the </a:t>
            </a:r>
            <a:r>
              <a:rPr lang="en-US" baseline="0" dirty="0" err="1"/>
              <a:t>onOptionsItemSelected</a:t>
            </a:r>
            <a:r>
              <a:rPr lang="en-US" baseline="0" dirty="0"/>
              <a:t>() method. Within this method we can determine which item was selected and respond accordingly. In this case we are retrieving the item’s resource ID number and using this value to drive a switch statement. In the case of the ‘new item’ option being selected we are creating a new crime object and then starting the </a:t>
            </a:r>
            <a:r>
              <a:rPr lang="en-US" baseline="0" dirty="0" err="1"/>
              <a:t>CrimePagerActivity</a:t>
            </a:r>
            <a:r>
              <a:rPr lang="en-US" baseline="0" dirty="0"/>
              <a:t> (An advancement of the simple </a:t>
            </a:r>
            <a:r>
              <a:rPr lang="en-US" baseline="0" dirty="0" err="1"/>
              <a:t>CrimeActivity</a:t>
            </a:r>
            <a:r>
              <a:rPr lang="en-US" baseline="0" dirty="0"/>
              <a:t>) to populate the details of the crime entry.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7F956-C6CC-4C5C-8D14-0D35C422AD3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94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</a:t>
            </a:r>
            <a:r>
              <a:rPr lang="en-US" baseline="0" dirty="0"/>
              <a:t> we will define our </a:t>
            </a:r>
            <a:r>
              <a:rPr lang="en-US" baseline="0" dirty="0" err="1"/>
              <a:t>recyclerview</a:t>
            </a:r>
            <a:r>
              <a:rPr lang="en-US" baseline="0" dirty="0"/>
              <a:t> in an xml layout file (this is fragment_crime_list.xml file from the crime fragment example project)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7F956-C6CC-4C5C-8D14-0D35C422AD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80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we inflate</a:t>
            </a:r>
            <a:r>
              <a:rPr lang="en-US" baseline="0" dirty="0"/>
              <a:t> that layout within the </a:t>
            </a:r>
            <a:r>
              <a:rPr lang="en-US" baseline="0" dirty="0" err="1"/>
              <a:t>onCreateView</a:t>
            </a:r>
            <a:r>
              <a:rPr lang="en-US" baseline="0" dirty="0"/>
              <a:t> method of the fragment that will host it. Here we have also set the layout manager to be an instance of the </a:t>
            </a:r>
            <a:r>
              <a:rPr lang="en-US" baseline="0" dirty="0" err="1"/>
              <a:t>LinearLayoutManager</a:t>
            </a:r>
            <a:r>
              <a:rPr lang="en-US" baseline="0" dirty="0"/>
              <a:t> which will give us a nice linear list of views on the screen…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7F956-C6CC-4C5C-8D14-0D35C422AD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48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Finally</a:t>
            </a:r>
            <a:r>
              <a:rPr lang="en-US" baseline="0" dirty="0"/>
              <a:t> the </a:t>
            </a:r>
            <a:r>
              <a:rPr lang="en-US" baseline="0" dirty="0" err="1"/>
              <a:t>recyclerView</a:t>
            </a:r>
            <a:r>
              <a:rPr lang="en-US" baseline="0" dirty="0"/>
              <a:t> requires us to extend the </a:t>
            </a:r>
            <a:r>
              <a:rPr lang="en-US" baseline="0" dirty="0" err="1"/>
              <a:t>RecyclerView.Adapter</a:t>
            </a:r>
            <a:r>
              <a:rPr lang="en-US" baseline="0" dirty="0"/>
              <a:t> class. Extending this generic class requires that we specify the type of </a:t>
            </a:r>
            <a:r>
              <a:rPr lang="en-US" baseline="0" dirty="0" err="1"/>
              <a:t>ViewHolder</a:t>
            </a:r>
            <a:r>
              <a:rPr lang="en-US" baseline="0" dirty="0"/>
              <a:t> that we are working with…</a:t>
            </a:r>
          </a:p>
          <a:p>
            <a:endParaRPr lang="en-US" baseline="0" dirty="0"/>
          </a:p>
          <a:p>
            <a:r>
              <a:rPr lang="en-US" baseline="0" dirty="0"/>
              <a:t>*mention the list of crimes – this adapters method of accessing the data that must be bound to the </a:t>
            </a:r>
            <a:r>
              <a:rPr lang="en-US" baseline="0" dirty="0" err="1"/>
              <a:t>ViewHolders</a:t>
            </a:r>
            <a:r>
              <a:rPr lang="en-US" baseline="0" dirty="0"/>
              <a:t> at runtime</a:t>
            </a:r>
          </a:p>
          <a:p>
            <a:endParaRPr lang="en-US" baseline="0" dirty="0"/>
          </a:p>
          <a:p>
            <a:r>
              <a:rPr lang="en-US" baseline="0" dirty="0"/>
              <a:t>*discuss the three methods overridden here…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7F956-C6CC-4C5C-8D14-0D35C422AD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71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</a:t>
            </a:r>
            <a:r>
              <a:rPr lang="en-US" dirty="0" err="1"/>
              <a:t>list_item_crime</a:t>
            </a:r>
            <a:r>
              <a:rPr lang="en-US" dirty="0"/>
              <a:t> view layout… (i.e. the layout our</a:t>
            </a:r>
            <a:r>
              <a:rPr lang="en-US" baseline="0" dirty="0"/>
              <a:t> </a:t>
            </a:r>
            <a:r>
              <a:rPr lang="en-US" baseline="0" dirty="0" err="1"/>
              <a:t>viewHolders</a:t>
            </a:r>
            <a:r>
              <a:rPr lang="en-US" baseline="0" dirty="0"/>
              <a:t> will work with)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7F956-C6CC-4C5C-8D14-0D35C422AD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21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</a:t>
            </a:r>
            <a:r>
              <a:rPr lang="en-US" baseline="0" dirty="0"/>
              <a:t> noted earlier, our </a:t>
            </a:r>
            <a:r>
              <a:rPr lang="en-US" baseline="0" dirty="0" err="1"/>
              <a:t>recyclerview</a:t>
            </a:r>
            <a:r>
              <a:rPr lang="en-US" baseline="0" dirty="0"/>
              <a:t> needs </a:t>
            </a:r>
            <a:r>
              <a:rPr lang="en-US" baseline="0" dirty="0" err="1"/>
              <a:t>ViewHolders</a:t>
            </a:r>
            <a:r>
              <a:rPr lang="en-US" baseline="0" dirty="0"/>
              <a:t> to display, and it is our responsibility to define these </a:t>
            </a:r>
            <a:r>
              <a:rPr lang="en-US" baseline="0" dirty="0" err="1"/>
              <a:t>viewholders</a:t>
            </a:r>
            <a:r>
              <a:rPr lang="en-US" baseline="0" dirty="0"/>
              <a:t>…</a:t>
            </a:r>
          </a:p>
          <a:p>
            <a:endParaRPr lang="en-US" baseline="0" dirty="0"/>
          </a:p>
          <a:p>
            <a:r>
              <a:rPr lang="en-US" baseline="0" dirty="0"/>
              <a:t>In this example, our </a:t>
            </a:r>
            <a:r>
              <a:rPr lang="en-US" baseline="0" dirty="0" err="1"/>
              <a:t>ViewHolder</a:t>
            </a:r>
            <a:r>
              <a:rPr lang="en-US" baseline="0" dirty="0"/>
              <a:t> class (named </a:t>
            </a:r>
            <a:r>
              <a:rPr lang="en-US" baseline="0" dirty="0" err="1"/>
              <a:t>CrimeHolder</a:t>
            </a:r>
            <a:r>
              <a:rPr lang="en-US" baseline="0" dirty="0"/>
              <a:t>) also implements </a:t>
            </a:r>
            <a:r>
              <a:rPr lang="en-US" baseline="0" dirty="0" err="1"/>
              <a:t>View.OnClickListener</a:t>
            </a:r>
            <a:r>
              <a:rPr lang="en-US" baseline="0" dirty="0"/>
              <a:t> – so it must override the </a:t>
            </a:r>
            <a:r>
              <a:rPr lang="en-US" baseline="0" dirty="0" err="1"/>
              <a:t>onClick</a:t>
            </a:r>
            <a:r>
              <a:rPr lang="en-US" baseline="0" dirty="0"/>
              <a:t>() method, allowing our </a:t>
            </a:r>
            <a:r>
              <a:rPr lang="en-US" baseline="0" dirty="0" err="1"/>
              <a:t>ViewHolder</a:t>
            </a:r>
            <a:r>
              <a:rPr lang="en-US" baseline="0" dirty="0"/>
              <a:t> subclass to respond to click events…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7F956-C6CC-4C5C-8D14-0D35C422AD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41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fantastic</a:t>
            </a:r>
            <a:r>
              <a:rPr lang="en-US" baseline="0" dirty="0"/>
              <a:t> demo – it would be tough to do a better job. Please walk yourself through this demo, it is an extension of the </a:t>
            </a:r>
            <a:r>
              <a:rPr lang="en-US" baseline="0" dirty="0" err="1"/>
              <a:t>CriminalIntent</a:t>
            </a:r>
            <a:r>
              <a:rPr lang="en-US" baseline="0" dirty="0"/>
              <a:t> application. Enjoy!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7F956-C6CC-4C5C-8D14-0D35C422AD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80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*Made pretty easy</a:t>
            </a:r>
            <a:r>
              <a:rPr lang="en-US" baseline="0" dirty="0"/>
              <a:t> for us*</a:t>
            </a:r>
            <a:endParaRPr lang="en-US" dirty="0"/>
          </a:p>
          <a:p>
            <a:endParaRPr lang="en-US" dirty="0"/>
          </a:p>
          <a:p>
            <a:r>
              <a:rPr lang="en-US" dirty="0"/>
              <a:t>… so we can use this</a:t>
            </a:r>
            <a:r>
              <a:rPr lang="en-US" baseline="0" dirty="0"/>
              <a:t> class pretty broadly, including in places where we need to manage fragments.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7F956-C6CC-4C5C-8D14-0D35C422AD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45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AndroidManifest.xml</a:t>
            </a:r>
            <a:r>
              <a:rPr lang="en-US" baseline="0" dirty="0"/>
              <a:t> and styles.xml (within the values folder)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7F956-C6CC-4C5C-8D14-0D35C422AD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9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371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370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6060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2496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300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2822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0964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153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43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14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8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336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092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27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834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827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533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495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gnerdranch.com/blog/expand-a-recyclerview-in-four-step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CS240: Advanced Programming Concepts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934962"/>
          </a:xfrm>
        </p:spPr>
        <p:txBody>
          <a:bodyPr>
            <a:normAutofit/>
          </a:bodyPr>
          <a:lstStyle/>
          <a:p>
            <a:r>
              <a:rPr lang="en-US" dirty="0"/>
              <a:t>Week 15</a:t>
            </a:r>
          </a:p>
          <a:p>
            <a:r>
              <a:rPr lang="en-US" dirty="0"/>
              <a:t>Screencast 1</a:t>
            </a:r>
          </a:p>
        </p:txBody>
      </p:sp>
    </p:spTree>
    <p:extLst>
      <p:ext uri="{BB962C8B-B14F-4D97-AF65-F5344CB8AC3E}">
        <p14:creationId xmlns:p14="http://schemas.microsoft.com/office/powerpoint/2010/main" val="1526215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32105" y="0"/>
            <a:ext cx="7250703" cy="692497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xml version=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"1.0"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encoding=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"utf-8"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  <a:b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RelativeLayout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xmlns: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"http://schemas.android.com/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apk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/res/android"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match_parent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xmlns: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tools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"http://schemas.android.com/tools"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CheckBox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:id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list_item_crime_solved_check_box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:layout_alignParentRight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"true"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:padding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"4dp"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:textSize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"40dp"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CheckBox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:id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list_item_crime_title_text_view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match_parent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:layout_toLeftOf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"@id/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list_item_crime_solved_check_box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:textStyle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"bold"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:padding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"4dp"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tools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"Crime Title"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:textSize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"40dp"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:id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list_item_crime_date_text_view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match_parent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:layout_toLeftOf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"@id/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list_item_crime_solved_check_box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:layout_below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"@id/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list_item_crime_title_text_view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:textStyle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"bold"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:padding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"4dp"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tools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"Crime Date"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:textSize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"40dp"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RelativeLayout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896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42109" y="239201"/>
            <a:ext cx="10233891" cy="6370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 class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CrimeHolder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extends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RecyclerView.ViewHolder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implements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View.OnClickListener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mCrime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mTitleTextView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mDateTextView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CheckBox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mSolvedCheckBox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CrimeHolder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(View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itemView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itemView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mTitleTextView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itemView.findViewById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R.id.</a:t>
            </a:r>
            <a:r>
              <a:rPr kumimoji="0" lang="en-US" altLang="en-US" sz="1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list_item_crime_title_text_view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mDateTextView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itemView.findViewById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R.id.</a:t>
            </a:r>
            <a:r>
              <a:rPr kumimoji="0" lang="en-US" altLang="en-US" sz="1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list_item_crime_date_text_view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mSolvedCheckBox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CheckBox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itemView.findViewById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R.id.</a:t>
            </a:r>
            <a:r>
              <a:rPr kumimoji="0" lang="en-US" altLang="en-US" sz="1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list_item_crime_solved_check_box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itemView.setOnClickListener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bindCrime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(Crime crime)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mCrime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crime;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mTitleTextView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mCrime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.getTitle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mDateTextView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mCrime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.getDate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mSolvedCheckBox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.setChecked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mCrime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.isSolved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(View v)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Intent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intent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CrimePagerActivity.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newIntent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getActivity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mCrime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startActivityForResult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(intent, </a:t>
            </a:r>
            <a:r>
              <a:rPr kumimoji="0" lang="en-US" altLang="en-US" sz="12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REQUEST_CRIME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743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Expandable </a:t>
            </a:r>
            <a:r>
              <a:rPr lang="en-US" dirty="0" err="1"/>
              <a:t>Recyclerview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https://www.bignerdranch.com/blog/expand-a-recyclerview-in-four-steps/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851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Toolbars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Implemented in Android 5.0 and above, but the </a:t>
            </a:r>
            <a:r>
              <a:rPr lang="en-US" dirty="0" err="1"/>
              <a:t>AppCompat</a:t>
            </a:r>
            <a:r>
              <a:rPr lang="en-US" dirty="0"/>
              <a:t> library enables us to support toolbars back as far as Android 2.1</a:t>
            </a:r>
          </a:p>
          <a:p>
            <a:r>
              <a:rPr lang="en-US" dirty="0" err="1"/>
              <a:t>AppCompatActivity</a:t>
            </a:r>
            <a:r>
              <a:rPr lang="en-US" dirty="0"/>
              <a:t> extends </a:t>
            </a:r>
            <a:r>
              <a:rPr lang="en-US" dirty="0" err="1"/>
              <a:t>FragmentActivity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13360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Enabling the Toolbar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Add the </a:t>
            </a:r>
            <a:r>
              <a:rPr lang="en-US" dirty="0" err="1"/>
              <a:t>AppCompat</a:t>
            </a:r>
            <a:r>
              <a:rPr lang="en-US" dirty="0"/>
              <a:t> library as a dependency to your app… (check)</a:t>
            </a:r>
          </a:p>
          <a:p>
            <a:r>
              <a:rPr lang="en-US" dirty="0"/>
              <a:t>2) Utilize an application theme that displays the action bar</a:t>
            </a:r>
          </a:p>
          <a:p>
            <a:pPr lvl="1"/>
            <a:r>
              <a:rPr lang="en-US" dirty="0" err="1"/>
              <a:t>Theme.AppCompat.Light.DarkActionBar</a:t>
            </a:r>
            <a:endParaRPr lang="en-US" dirty="0"/>
          </a:p>
          <a:p>
            <a:r>
              <a:rPr lang="en-US" dirty="0"/>
              <a:t>3) Make all activities a subclass of </a:t>
            </a:r>
            <a:r>
              <a:rPr lang="en-US" dirty="0" err="1"/>
              <a:t>AppCompatActivity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04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94327" y="263897"/>
            <a:ext cx="10631055" cy="397031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application</a:t>
            </a:r>
            <a:b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:allowBackup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"true"</a:t>
            </a:r>
            <a:b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:icon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"@mipmap/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ic_launcher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:label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"@string/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app_name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:supportsRtl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"true"</a:t>
            </a:r>
            <a:b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:theme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"@style/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AppTheme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activity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:name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CrimeListActivity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intent-filter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action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:name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android.intent.action.MAIN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category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:name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android.intent.category.LAUNCHER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intent-filter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activity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activity</a:t>
            </a:r>
            <a:b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:name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CrimePagerActivity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:label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"@string/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app_name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:theme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"@style/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AppTheme.NoActionBar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:parentActivityName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CrimeListActivity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activity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94326" y="4677789"/>
            <a:ext cx="10631055" cy="1384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xml version=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"1.0"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encoding=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"utf-8"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  <a:b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resources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style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AppTheme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parent=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Theme.AppCompat.Light.DarkActionBar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style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style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AppTheme.NoActionBar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parent=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Theme.AppCompat.Light.DarkActionBar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style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resources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309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the menu…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Right-click on res, select New-&gt;Android resource file. Change type to ‘Menu’, give it a name…</a:t>
            </a:r>
          </a:p>
          <a:p>
            <a:r>
              <a:rPr lang="en-US" dirty="0"/>
              <a:t>Edit the xml file to populate the menu…</a:t>
            </a:r>
          </a:p>
        </p:txBody>
      </p:sp>
    </p:spTree>
    <p:extLst>
      <p:ext uri="{BB962C8B-B14F-4D97-AF65-F5344CB8AC3E}">
        <p14:creationId xmlns:p14="http://schemas.microsoft.com/office/powerpoint/2010/main" val="2442966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fragment_crime_list.xml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69508" y="2236112"/>
            <a:ext cx="10033516" cy="440120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xml version=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"1.0"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encoding=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"utf-8"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  <a:b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menu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xmlns: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"http://schemas.android.com/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/res/android"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xmlns: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"http://schemas.android.com/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apk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/res-auto"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menu_item_new_crime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:icon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"@drawable/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ic_menu_add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:title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"@string/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new_crime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:showAsAction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ifRoom|withText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menu_item_show_subtitle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:title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"@string/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show_subtitle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:showAsAction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ifRoom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menu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060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365" y="113145"/>
            <a:ext cx="10018713" cy="699655"/>
          </a:xfrm>
        </p:spPr>
        <p:txBody>
          <a:bodyPr>
            <a:normAutofit fontScale="90000"/>
          </a:bodyPr>
          <a:lstStyle/>
          <a:p>
            <a:r>
              <a:rPr lang="en-US" dirty="0"/>
              <a:t>Create the menu in the app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36939" y="1207949"/>
            <a:ext cx="6664004" cy="175432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(Bundle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.onCreate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setHasOptionsMenu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36939" y="3480279"/>
            <a:ext cx="9145452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onCreateOptionsMenu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(Menu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menu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MenuInflater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inflater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.onCreateOptionsMenu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(menu,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inflater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inflater.inflate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R.menu.</a:t>
            </a:r>
            <a:r>
              <a:rPr kumimoji="0" lang="en-US" altLang="en-US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fragment_crime_list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menu);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396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711" y="0"/>
            <a:ext cx="10018713" cy="1043709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91128" y="1122366"/>
            <a:ext cx="10923183" cy="5509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onOptionsItemSelected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MenuItem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item)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item.getItemId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case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R.id.</a:t>
            </a:r>
            <a:r>
              <a:rPr kumimoji="0" lang="en-US" altLang="en-US" sz="16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menu_item_new_crime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Crime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CrimeLab.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getActivity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addCrime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(crime);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Intent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CrimePagerActivity.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newIntent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getActivity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crime.getId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startActivity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(intent);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true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case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R.id.</a:t>
            </a:r>
            <a:r>
              <a:rPr kumimoji="0" lang="en-US" altLang="en-US" sz="16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menu_item_show_subtitle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mSubtitleVisible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!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mSubtitleVisible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getActivity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invalidateOptionsMenu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//trigger a redraw of the menu...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updateSubtitle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true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.onOptionsItemSelected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(item);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45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Recyclerview</a:t>
            </a:r>
            <a:r>
              <a:rPr lang="en-US" dirty="0"/>
              <a:t> (finish up)</a:t>
            </a:r>
          </a:p>
          <a:p>
            <a:r>
              <a:rPr lang="en-US" dirty="0"/>
              <a:t>Expandable </a:t>
            </a:r>
            <a:r>
              <a:rPr lang="en-US" dirty="0" err="1"/>
              <a:t>Recyclerview</a:t>
            </a:r>
            <a:endParaRPr lang="en-US" dirty="0"/>
          </a:p>
          <a:p>
            <a:r>
              <a:rPr lang="en-US" dirty="0"/>
              <a:t>Toolbars</a:t>
            </a:r>
          </a:p>
          <a:p>
            <a:r>
              <a:rPr lang="en-US" dirty="0" err="1"/>
              <a:t>ViewPager</a:t>
            </a:r>
            <a:r>
              <a:rPr lang="en-US" dirty="0"/>
              <a:t> *</a:t>
            </a:r>
          </a:p>
          <a:p>
            <a:r>
              <a:rPr lang="en-US" dirty="0"/>
              <a:t>Dialogs*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67708" y="5862888"/>
            <a:ext cx="83090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*not discussed please see chapters 11 and 12 of our Android Text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6193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“hierarchical navigation”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390865"/>
            <a:ext cx="10018713" cy="4191001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Easy to enable, simply add a </a:t>
            </a:r>
            <a:r>
              <a:rPr lang="en-US" dirty="0" err="1"/>
              <a:t>parentActivityName</a:t>
            </a:r>
            <a:r>
              <a:rPr lang="en-US" dirty="0"/>
              <a:t> attribute in the AndroidManifest.xml file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Allows us to “jump” to a particular activity within the application – overriding the behavior of the activity stack</a:t>
            </a:r>
          </a:p>
          <a:p>
            <a:r>
              <a:rPr lang="en-US" dirty="0"/>
              <a:t>Adjusts the stack as appropriate: if the desired activity exists on the stack then all activities up to and including that activity will be popped of the stack and A NEW INSTANCE of the activity will be created…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05382" y="3286037"/>
            <a:ext cx="5019323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activity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:name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CrimePagerActivity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:label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"@string/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app_name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:theme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"@style/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AppTheme.NoActionBar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:parentActivityName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CrimeListActivity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activity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2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Navigation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584" y="1932199"/>
            <a:ext cx="7819840" cy="3284865"/>
          </a:xfrm>
        </p:spPr>
      </p:pic>
      <p:sp>
        <p:nvSpPr>
          <p:cNvPr id="5" name="TextBox 4"/>
          <p:cNvSpPr txBox="1"/>
          <p:nvPr/>
        </p:nvSpPr>
        <p:spPr>
          <a:xfrm>
            <a:off x="2484584" y="5362015"/>
            <a:ext cx="81535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13.13 from:</a:t>
            </a:r>
          </a:p>
          <a:p>
            <a:endParaRPr lang="en-US" dirty="0"/>
          </a:p>
          <a:p>
            <a:r>
              <a:rPr lang="en-US" dirty="0"/>
              <a:t>Phillips, Bill; Stewart, Chris. Android Programming: </a:t>
            </a:r>
          </a:p>
          <a:p>
            <a:r>
              <a:rPr lang="en-US" dirty="0"/>
              <a:t>The Big Nerd Ranch Guide (2nd Edition) (p. 249). Pearson Education. Kindle Edition.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964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en-US" dirty="0" err="1"/>
              <a:t>RecyclerView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99062"/>
            <a:ext cx="10018713" cy="520434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3 Principle Concerns</a:t>
            </a:r>
          </a:p>
          <a:p>
            <a:pPr lvl="1"/>
            <a:r>
              <a:rPr lang="en-US" dirty="0" err="1"/>
              <a:t>RecyclerView.ViewHolder</a:t>
            </a:r>
            <a:r>
              <a:rPr lang="en-US" dirty="0"/>
              <a:t> - EXTEND</a:t>
            </a:r>
          </a:p>
          <a:p>
            <a:pPr lvl="1"/>
            <a:r>
              <a:rPr lang="en-US" dirty="0" err="1"/>
              <a:t>RecyclerView.Adapter</a:t>
            </a:r>
            <a:r>
              <a:rPr lang="en-US" dirty="0"/>
              <a:t> – EXTEND</a:t>
            </a:r>
          </a:p>
          <a:p>
            <a:pPr lvl="1"/>
            <a:r>
              <a:rPr lang="en-US" dirty="0"/>
              <a:t>The “stuff” to be displayed</a:t>
            </a:r>
          </a:p>
          <a:p>
            <a:r>
              <a:rPr lang="en-US" dirty="0"/>
              <a:t>Methods of Concern</a:t>
            </a:r>
          </a:p>
          <a:p>
            <a:pPr lvl="1"/>
            <a:r>
              <a:rPr lang="en-US" dirty="0" err="1"/>
              <a:t>RecyclerView.ViewHolder</a:t>
            </a:r>
            <a:endParaRPr lang="en-US" dirty="0"/>
          </a:p>
          <a:p>
            <a:pPr lvl="2"/>
            <a:r>
              <a:rPr lang="en-US" dirty="0"/>
              <a:t>Interface methods – i.e. </a:t>
            </a:r>
            <a:r>
              <a:rPr lang="en-US" dirty="0" err="1"/>
              <a:t>onClick</a:t>
            </a:r>
            <a:r>
              <a:rPr lang="en-US" dirty="0"/>
              <a:t>(View)</a:t>
            </a:r>
          </a:p>
          <a:p>
            <a:pPr lvl="2"/>
            <a:r>
              <a:rPr lang="en-US" dirty="0"/>
              <a:t>Necessary custom methods</a:t>
            </a:r>
          </a:p>
          <a:p>
            <a:pPr lvl="1"/>
            <a:r>
              <a:rPr lang="en-US" dirty="0" err="1"/>
              <a:t>RecyclerView.Adapter</a:t>
            </a:r>
            <a:r>
              <a:rPr lang="en-US" dirty="0"/>
              <a:t>&lt;</a:t>
            </a:r>
            <a:r>
              <a:rPr lang="en-US" dirty="0" err="1"/>
              <a:t>MyType</a:t>
            </a:r>
            <a:r>
              <a:rPr lang="en-US" dirty="0"/>
              <a:t>&gt;</a:t>
            </a:r>
          </a:p>
          <a:p>
            <a:pPr lvl="2"/>
            <a:r>
              <a:rPr lang="en-US" dirty="0"/>
              <a:t>Constructor?</a:t>
            </a:r>
          </a:p>
          <a:p>
            <a:pPr lvl="2"/>
            <a:r>
              <a:rPr lang="en-US" b="1" dirty="0" err="1">
                <a:solidFill>
                  <a:schemeClr val="accent1"/>
                </a:solidFill>
              </a:rPr>
              <a:t>MyType</a:t>
            </a:r>
            <a:r>
              <a:rPr lang="en-US" b="1" dirty="0">
                <a:solidFill>
                  <a:schemeClr val="accent1"/>
                </a:solidFill>
              </a:rPr>
              <a:t>  </a:t>
            </a:r>
            <a:r>
              <a:rPr lang="en-US" b="1" dirty="0" err="1">
                <a:solidFill>
                  <a:schemeClr val="accent1"/>
                </a:solidFill>
              </a:rPr>
              <a:t>onCreateViewHolder</a:t>
            </a:r>
            <a:r>
              <a:rPr lang="en-US" b="1" dirty="0">
                <a:solidFill>
                  <a:schemeClr val="accent1"/>
                </a:solidFill>
              </a:rPr>
              <a:t>(</a:t>
            </a:r>
            <a:r>
              <a:rPr lang="en-US" b="1" dirty="0" err="1">
                <a:solidFill>
                  <a:schemeClr val="accent1"/>
                </a:solidFill>
              </a:rPr>
              <a:t>ViewGroup</a:t>
            </a:r>
            <a:r>
              <a:rPr lang="en-US" b="1" dirty="0">
                <a:solidFill>
                  <a:schemeClr val="accent1"/>
                </a:solidFill>
              </a:rPr>
              <a:t>, </a:t>
            </a:r>
            <a:r>
              <a:rPr lang="en-US" b="1" dirty="0" err="1">
                <a:solidFill>
                  <a:schemeClr val="accent1"/>
                </a:solidFill>
              </a:rPr>
              <a:t>int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</a:p>
          <a:p>
            <a:pPr lvl="2"/>
            <a:r>
              <a:rPr lang="en-US" b="1" dirty="0">
                <a:solidFill>
                  <a:schemeClr val="accent1"/>
                </a:solidFill>
              </a:rPr>
              <a:t>void </a:t>
            </a:r>
            <a:r>
              <a:rPr lang="en-US" b="1" dirty="0" err="1">
                <a:solidFill>
                  <a:schemeClr val="accent1"/>
                </a:solidFill>
              </a:rPr>
              <a:t>onBindViewHolder</a:t>
            </a:r>
            <a:r>
              <a:rPr lang="en-US" b="1" dirty="0">
                <a:solidFill>
                  <a:schemeClr val="accent1"/>
                </a:solidFill>
              </a:rPr>
              <a:t>(</a:t>
            </a:r>
            <a:r>
              <a:rPr lang="en-US" b="1" dirty="0" err="1">
                <a:solidFill>
                  <a:schemeClr val="accent1"/>
                </a:solidFill>
              </a:rPr>
              <a:t>MyType</a:t>
            </a:r>
            <a:r>
              <a:rPr lang="en-US" b="1" dirty="0">
                <a:solidFill>
                  <a:schemeClr val="accent1"/>
                </a:solidFill>
              </a:rPr>
              <a:t>, </a:t>
            </a:r>
            <a:r>
              <a:rPr lang="en-US" b="1" dirty="0" err="1">
                <a:solidFill>
                  <a:schemeClr val="accent1"/>
                </a:solidFill>
              </a:rPr>
              <a:t>int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</a:p>
          <a:p>
            <a:pPr lvl="2"/>
            <a:r>
              <a:rPr lang="en-US" b="1" dirty="0" err="1">
                <a:solidFill>
                  <a:schemeClr val="accent1"/>
                </a:solidFill>
              </a:rPr>
              <a:t>int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getItemCount</a:t>
            </a:r>
            <a:r>
              <a:rPr lang="en-US" b="1" dirty="0">
                <a:solidFill>
                  <a:schemeClr val="accent1"/>
                </a:solidFill>
              </a:rPr>
              <a:t>()</a:t>
            </a:r>
          </a:p>
          <a:p>
            <a:pPr lvl="2"/>
            <a:r>
              <a:rPr lang="en-US" dirty="0"/>
              <a:t>Necessary custom methods</a:t>
            </a:r>
          </a:p>
        </p:txBody>
      </p:sp>
    </p:spTree>
    <p:extLst>
      <p:ext uri="{BB962C8B-B14F-4D97-AF65-F5344CB8AC3E}">
        <p14:creationId xmlns:p14="http://schemas.microsoft.com/office/powerpoint/2010/main" val="227876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128" y="-206410"/>
            <a:ext cx="8880436" cy="7456955"/>
          </a:xfrm>
        </p:spPr>
      </p:pic>
    </p:spTree>
    <p:extLst>
      <p:ext uri="{BB962C8B-B14F-4D97-AF65-F5344CB8AC3E}">
        <p14:creationId xmlns:p14="http://schemas.microsoft.com/office/powerpoint/2010/main" val="2799188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</a:t>
            </a:r>
            <a:r>
              <a:rPr lang="en-US" dirty="0" err="1"/>
              <a:t>RecyclerView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94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7091" y="1847781"/>
            <a:ext cx="11684000" cy="30469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xml version=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"1.0"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encoding=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"utf-8"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  <a:b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android.support.v7.widget.RecyclerView</a:t>
            </a: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xmlns: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"http://schemas.android.com/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apk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/res/android"</a:t>
            </a: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:id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crime_recycler_view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match_parent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match_parent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android.support.v7.widget.RecyclerView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693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0982" y="1703160"/>
            <a:ext cx="11600873" cy="35394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onCreateView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LayoutInflater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inflater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ViewGroup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container, Bundle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View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view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inflater.inflate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R.layout.</a:t>
            </a:r>
            <a:r>
              <a:rPr kumimoji="0" lang="en-US" altLang="en-US" sz="16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fragment_crime_list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container,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mCrimeRecyclerView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RecyclerView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view.findViewById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R.id.</a:t>
            </a:r>
            <a:r>
              <a:rPr kumimoji="0" lang="en-US" altLang="en-US" sz="16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crime_recycler_view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mCrimeRecyclerView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.setLayoutManager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LinearLayoutManager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getActivity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view;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440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the Adapter and </a:t>
            </a:r>
            <a:r>
              <a:rPr lang="en-US" dirty="0" err="1"/>
              <a:t>ViewHolder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15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20800" y="190435"/>
            <a:ext cx="9799782" cy="655564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 class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CrimeAdapter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RecyclerView.Adapter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CrimeHolder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List&lt;Crime&gt;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mCrimes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CrimeAdapter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(List&lt;Crime&gt; crimes)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mCrimes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crimes;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CrimeHolder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onCreateViewHolder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ViewGroup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parent,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viewType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LayoutInflater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layoutInflater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LayoutInflater.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getActivity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View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view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layoutInflater.inflate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R.layout.</a:t>
            </a:r>
            <a:r>
              <a:rPr kumimoji="0" lang="en-US" altLang="en-US" sz="1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list_item_crime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parent,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CrimeHolder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(view);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onBindViewHolder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CrimeHolder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holder,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position)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Crime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mCrimes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(position);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holder.bindCrime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(crime);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getItemCount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mCrimes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.size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327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945</Words>
  <Application>Microsoft Office PowerPoint</Application>
  <PresentationFormat>Widescreen</PresentationFormat>
  <Paragraphs>112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Corbel</vt:lpstr>
      <vt:lpstr>Courier New</vt:lpstr>
      <vt:lpstr>Parallax</vt:lpstr>
      <vt:lpstr>CS240: Advanced Programming Concepts</vt:lpstr>
      <vt:lpstr>Topics</vt:lpstr>
      <vt:lpstr>RecyclerView</vt:lpstr>
      <vt:lpstr>PowerPoint Presentation</vt:lpstr>
      <vt:lpstr>Adding a RecyclerView</vt:lpstr>
      <vt:lpstr>PowerPoint Presentation</vt:lpstr>
      <vt:lpstr>PowerPoint Presentation</vt:lpstr>
      <vt:lpstr>Implementing the Adapter and ViewHolder</vt:lpstr>
      <vt:lpstr>PowerPoint Presentation</vt:lpstr>
      <vt:lpstr>PowerPoint Presentation</vt:lpstr>
      <vt:lpstr>PowerPoint Presentation</vt:lpstr>
      <vt:lpstr>Expandable Recyclerview</vt:lpstr>
      <vt:lpstr>Toolbars</vt:lpstr>
      <vt:lpstr>Enabling the Toolbar</vt:lpstr>
      <vt:lpstr>PowerPoint Presentation</vt:lpstr>
      <vt:lpstr>Define the menu…</vt:lpstr>
      <vt:lpstr>fragment_crime_list.xml</vt:lpstr>
      <vt:lpstr>Create the menu in the app</vt:lpstr>
      <vt:lpstr>PowerPoint Presentation</vt:lpstr>
      <vt:lpstr>A note on “hierarchical navigation”</vt:lpstr>
      <vt:lpstr>Hierarchical Navigation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CS240: Advanced Programming Concepts</dc:title>
  <dc:creator>Frank Jones</dc:creator>
  <cp:lastModifiedBy>Frank Jones</cp:lastModifiedBy>
  <cp:revision>29</cp:revision>
  <dcterms:created xsi:type="dcterms:W3CDTF">2016-12-05T15:03:58Z</dcterms:created>
  <dcterms:modified xsi:type="dcterms:W3CDTF">2016-12-05T22:32:14Z</dcterms:modified>
</cp:coreProperties>
</file>