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7" r:id="rId2"/>
    <p:sldId id="259" r:id="rId3"/>
    <p:sldId id="284" r:id="rId4"/>
    <p:sldId id="268" r:id="rId5"/>
    <p:sldId id="269" r:id="rId6"/>
    <p:sldId id="271" r:id="rId7"/>
    <p:sldId id="272" r:id="rId8"/>
    <p:sldId id="275" r:id="rId9"/>
    <p:sldId id="276" r:id="rId10"/>
    <p:sldId id="263" r:id="rId11"/>
    <p:sldId id="281" r:id="rId12"/>
    <p:sldId id="264" r:id="rId13"/>
    <p:sldId id="273" r:id="rId14"/>
    <p:sldId id="282" r:id="rId15"/>
    <p:sldId id="265" r:id="rId16"/>
    <p:sldId id="277" r:id="rId17"/>
    <p:sldId id="278" r:id="rId18"/>
    <p:sldId id="267" r:id="rId19"/>
    <p:sldId id="262" r:id="rId20"/>
    <p:sldId id="279" r:id="rId21"/>
    <p:sldId id="280" r:id="rId22"/>
    <p:sldId id="28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80" autoAdjust="0"/>
    <p:restoredTop sz="83418" autoAdjust="0"/>
  </p:normalViewPr>
  <p:slideViewPr>
    <p:cSldViewPr snapToGrid="0">
      <p:cViewPr varScale="1">
        <p:scale>
          <a:sx n="75" d="100"/>
          <a:sy n="75" d="100"/>
        </p:scale>
        <p:origin x="34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327330-12BC-44E1-BA34-577E928E894A}" type="datetimeFigureOut">
              <a:rPr lang="en-US" smtClean="0"/>
              <a:t>11/26/2016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DE4560-D4F1-4F81-9AA3-3D2190A30470}" type="slidenum">
              <a:rPr lang="en-US" smtClean="0"/>
              <a:t>‹#›</a:t>
            </a:fld>
            <a:endParaRPr lang="en-US"/>
          </a:p>
        </p:txBody>
      </p:sp>
    </p:spTree>
    <p:extLst>
      <p:ext uri="{BB962C8B-B14F-4D97-AF65-F5344CB8AC3E}">
        <p14:creationId xmlns:p14="http://schemas.microsoft.com/office/powerpoint/2010/main" val="3713244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lecture</a:t>
            </a:r>
            <a:r>
              <a:rPr lang="en-US" baseline="0" dirty="0"/>
              <a:t> is NOT intended to cover all things related to the internet, or even mention them for that matter. This lecture is meant to provide additional context for some of the tasks that you will be required to perform while completing the family map project…</a:t>
            </a:r>
            <a:endParaRPr lang="en-US" dirty="0"/>
          </a:p>
        </p:txBody>
      </p:sp>
      <p:sp>
        <p:nvSpPr>
          <p:cNvPr id="4" name="Slide Number Placeholder 3"/>
          <p:cNvSpPr>
            <a:spLocks noGrp="1"/>
          </p:cNvSpPr>
          <p:nvPr>
            <p:ph type="sldNum" sz="quarter" idx="10"/>
          </p:nvPr>
        </p:nvSpPr>
        <p:spPr/>
        <p:txBody>
          <a:bodyPr/>
          <a:lstStyle/>
          <a:p>
            <a:fld id="{5CDE4560-D4F1-4F81-9AA3-3D2190A30470}" type="slidenum">
              <a:rPr lang="en-US" smtClean="0"/>
              <a:t>2</a:t>
            </a:fld>
            <a:endParaRPr lang="en-US"/>
          </a:p>
        </p:txBody>
      </p:sp>
    </p:spTree>
    <p:extLst>
      <p:ext uri="{BB962C8B-B14F-4D97-AF65-F5344CB8AC3E}">
        <p14:creationId xmlns:p14="http://schemas.microsoft.com/office/powerpoint/2010/main" val="28782804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a:t>
            </a:r>
            <a:r>
              <a:rPr lang="en-US" baseline="0" dirty="0"/>
              <a:t> here is a visual approximation of how all of this goes down. Initially, our HTTP message must be broken into 1 or more pieces for transmission. These pieces are “wrapped” if you will, in TCP segments for transmission. This involves, among other things, attaching a TCP header to each segment, as well as the generation and processing of numerous handshaking and acknowledgment segments (not shown here) that ensure our message is transmitted and acknowledged properly. Depending on how reliable our network is, some segments may need to be retransmitted one or more times before the transmission is complete…</a:t>
            </a:r>
          </a:p>
          <a:p>
            <a:endParaRPr lang="en-US" baseline="0" dirty="0"/>
          </a:p>
          <a:p>
            <a:r>
              <a:rPr lang="en-US" baseline="0" dirty="0"/>
              <a:t>As mentioned earlier, TCP segments do not travel independently across then internet, they must first be broken into 1 or more IP packet sized chunks, wrapped up inside of an IP packet with its associated header, and then sent down the line. The IP address inserted into the IP Packet header, in tandem with the port number embedded in the TCP header are enough to ensure that our decomposed message reaches its destination computer and process… On the other end of all of this the receiving computer must reassemble the TCP segments from the associated IP packets, and from there the resulting TCP segments can be reassembled into the original message.</a:t>
            </a:r>
            <a:endParaRPr lang="en-US" dirty="0"/>
          </a:p>
        </p:txBody>
      </p:sp>
      <p:sp>
        <p:nvSpPr>
          <p:cNvPr id="4" name="Slide Number Placeholder 3"/>
          <p:cNvSpPr>
            <a:spLocks noGrp="1"/>
          </p:cNvSpPr>
          <p:nvPr>
            <p:ph type="sldNum" sz="quarter" idx="10"/>
          </p:nvPr>
        </p:nvSpPr>
        <p:spPr/>
        <p:txBody>
          <a:bodyPr/>
          <a:lstStyle/>
          <a:p>
            <a:fld id="{5CDE4560-D4F1-4F81-9AA3-3D2190A30470}" type="slidenum">
              <a:rPr lang="en-US" smtClean="0"/>
              <a:t>16</a:t>
            </a:fld>
            <a:endParaRPr lang="en-US"/>
          </a:p>
        </p:txBody>
      </p:sp>
    </p:spTree>
    <p:extLst>
      <p:ext uri="{BB962C8B-B14F-4D97-AF65-F5344CB8AC3E}">
        <p14:creationId xmlns:p14="http://schemas.microsoft.com/office/powerpoint/2010/main" val="25133743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IP</a:t>
            </a:r>
            <a:r>
              <a:rPr lang="en-US" baseline="0" dirty="0"/>
              <a:t> addresses are not human readable or memorable.</a:t>
            </a:r>
          </a:p>
          <a:p>
            <a:endParaRPr lang="en-US" baseline="0" dirty="0"/>
          </a:p>
          <a:p>
            <a:r>
              <a:rPr lang="en-US" baseline="0" dirty="0"/>
              <a:t>DNS servers make this possible, they maintain tables that map domain names to IP addresses</a:t>
            </a:r>
          </a:p>
          <a:p>
            <a:endParaRPr lang="en-US" baseline="0" dirty="0"/>
          </a:p>
          <a:p>
            <a:r>
              <a:rPr lang="en-US" baseline="0" dirty="0"/>
              <a:t>Our browsers kindly communicate with a DNS server to get the proper IP address and then proceed with our request…</a:t>
            </a:r>
          </a:p>
          <a:p>
            <a:r>
              <a:rPr lang="en-US" baseline="0" dirty="0"/>
              <a:t>Browsers can cache IP addresses in order to save time and reduce the load on the DNS server</a:t>
            </a:r>
          </a:p>
          <a:p>
            <a:r>
              <a:rPr lang="en-US" baseline="0" dirty="0"/>
              <a:t>Periodically the browser can/will check with the DNS server to get a refreshed and possibly updated IP for a given domain name</a:t>
            </a:r>
            <a:endParaRPr lang="en-US" dirty="0"/>
          </a:p>
        </p:txBody>
      </p:sp>
      <p:sp>
        <p:nvSpPr>
          <p:cNvPr id="4" name="Slide Number Placeholder 3"/>
          <p:cNvSpPr>
            <a:spLocks noGrp="1"/>
          </p:cNvSpPr>
          <p:nvPr>
            <p:ph type="sldNum" sz="quarter" idx="10"/>
          </p:nvPr>
        </p:nvSpPr>
        <p:spPr/>
        <p:txBody>
          <a:bodyPr/>
          <a:lstStyle/>
          <a:p>
            <a:fld id="{5CDE4560-D4F1-4F81-9AA3-3D2190A30470}" type="slidenum">
              <a:rPr lang="en-US" smtClean="0"/>
              <a:t>18</a:t>
            </a:fld>
            <a:endParaRPr lang="en-US"/>
          </a:p>
        </p:txBody>
      </p:sp>
    </p:spTree>
    <p:extLst>
      <p:ext uri="{BB962C8B-B14F-4D97-AF65-F5344CB8AC3E}">
        <p14:creationId xmlns:p14="http://schemas.microsoft.com/office/powerpoint/2010/main" val="23552079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of the routers in this scenario has been assigned a</a:t>
            </a:r>
            <a:r>
              <a:rPr lang="en-US" baseline="0" dirty="0"/>
              <a:t> unique PUBLIC IP address by an internet service provider. These routers in turn have assigned PRIVATE IP addresses to the computers “behind” them in a private network. Note that each machine has an IP that is unique within the private network, but not necessarily private in the world at large. For instance Laptop A has the same private IP address as PC 1 – and PC2 and Laptop B also have identical private IP addresses. </a:t>
            </a:r>
          </a:p>
          <a:p>
            <a:endParaRPr lang="en-US" baseline="0" dirty="0"/>
          </a:p>
          <a:p>
            <a:r>
              <a:rPr lang="en-US" baseline="0" dirty="0"/>
              <a:t>PC 1 and PC2 can safely communicate with each other via their private IP addresses – and Router 1 is able to detect and facilitate their attempts to do so: HOWEVER if for instance PC1 wished to communicate with the web server at the top of the image then PC1’s private IP address would cause problems – how is the web server, or the rest of the internet for that matter, to know if the traffic is coming from PC1, Laptop A – or perhaps thousands of other computers that are using that same private IP address? </a:t>
            </a:r>
          </a:p>
          <a:p>
            <a:endParaRPr lang="en-US" baseline="0" dirty="0"/>
          </a:p>
          <a:p>
            <a:r>
              <a:rPr lang="en-US" baseline="0" dirty="0"/>
              <a:t>NAT is the solution. Instead of simply routing PC1’s TCP/IP packets out onto the Internet in search of the desired Web Server, Router 1 will first modify the IP address and Port number recorded in the IP and TCP headers of those packets, inserting it’s own IP address, and a new port number that it can use to recognize responses from the web server that are intended for PC1. When those packets arrive, the router will modify the incoming packets – inserting PC1’s private IP address, as well as the appropriate port number. (Of course this means the router must maintain tables of this information)</a:t>
            </a:r>
          </a:p>
          <a:p>
            <a:endParaRPr lang="en-US" baseline="0" dirty="0"/>
          </a:p>
          <a:p>
            <a:r>
              <a:rPr lang="en-US" baseline="0" dirty="0"/>
              <a:t>Obviously there is a lot more to all of this than I have covered here… but hopefully what I have presented helps to answer some of your more pressing questions.</a:t>
            </a:r>
            <a:endParaRPr lang="en-US" dirty="0"/>
          </a:p>
        </p:txBody>
      </p:sp>
      <p:sp>
        <p:nvSpPr>
          <p:cNvPr id="4" name="Slide Number Placeholder 3"/>
          <p:cNvSpPr>
            <a:spLocks noGrp="1"/>
          </p:cNvSpPr>
          <p:nvPr>
            <p:ph type="sldNum" sz="quarter" idx="10"/>
          </p:nvPr>
        </p:nvSpPr>
        <p:spPr/>
        <p:txBody>
          <a:bodyPr/>
          <a:lstStyle/>
          <a:p>
            <a:fld id="{5CDE4560-D4F1-4F81-9AA3-3D2190A30470}" type="slidenum">
              <a:rPr lang="en-US" smtClean="0"/>
              <a:t>21</a:t>
            </a:fld>
            <a:endParaRPr lang="en-US"/>
          </a:p>
        </p:txBody>
      </p:sp>
    </p:spTree>
    <p:extLst>
      <p:ext uri="{BB962C8B-B14F-4D97-AF65-F5344CB8AC3E}">
        <p14:creationId xmlns:p14="http://schemas.microsoft.com/office/powerpoint/2010/main" val="1010014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are going to see the letter ‘P’ a lot in this</a:t>
            </a:r>
            <a:r>
              <a:rPr lang="en-US" baseline="0" dirty="0"/>
              <a:t> lecture. In general it means Protocol, and we are going to mention/discuss several… thus you should know what a protocol is…</a:t>
            </a:r>
            <a:endParaRPr lang="en-US" dirty="0"/>
          </a:p>
        </p:txBody>
      </p:sp>
      <p:sp>
        <p:nvSpPr>
          <p:cNvPr id="4" name="Slide Number Placeholder 3"/>
          <p:cNvSpPr>
            <a:spLocks noGrp="1"/>
          </p:cNvSpPr>
          <p:nvPr>
            <p:ph type="sldNum" sz="quarter" idx="10"/>
          </p:nvPr>
        </p:nvSpPr>
        <p:spPr/>
        <p:txBody>
          <a:bodyPr/>
          <a:lstStyle/>
          <a:p>
            <a:fld id="{5CDE4560-D4F1-4F81-9AA3-3D2190A30470}" type="slidenum">
              <a:rPr lang="en-US" smtClean="0"/>
              <a:t>3</a:t>
            </a:fld>
            <a:endParaRPr lang="en-US"/>
          </a:p>
        </p:txBody>
      </p:sp>
    </p:spTree>
    <p:extLst>
      <p:ext uri="{BB962C8B-B14F-4D97-AF65-F5344CB8AC3E}">
        <p14:creationId xmlns:p14="http://schemas.microsoft.com/office/powerpoint/2010/main" val="1491243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internet is AMAZING… how does</a:t>
            </a:r>
            <a:r>
              <a:rPr lang="en-US" baseline="0" dirty="0"/>
              <a:t> this work? How is this even possible….</a:t>
            </a:r>
            <a:endParaRPr lang="en-US" dirty="0"/>
          </a:p>
        </p:txBody>
      </p:sp>
      <p:sp>
        <p:nvSpPr>
          <p:cNvPr id="4" name="Slide Number Placeholder 3"/>
          <p:cNvSpPr>
            <a:spLocks noGrp="1"/>
          </p:cNvSpPr>
          <p:nvPr>
            <p:ph type="sldNum" sz="quarter" idx="10"/>
          </p:nvPr>
        </p:nvSpPr>
        <p:spPr/>
        <p:txBody>
          <a:bodyPr/>
          <a:lstStyle/>
          <a:p>
            <a:fld id="{5CDE4560-D4F1-4F81-9AA3-3D2190A30470}" type="slidenum">
              <a:rPr lang="en-US" smtClean="0"/>
              <a:t>4</a:t>
            </a:fld>
            <a:endParaRPr lang="en-US"/>
          </a:p>
        </p:txBody>
      </p:sp>
    </p:spTree>
    <p:extLst>
      <p:ext uri="{BB962C8B-B14F-4D97-AF65-F5344CB8AC3E}">
        <p14:creationId xmlns:p14="http://schemas.microsoft.com/office/powerpoint/2010/main" val="2745190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see decomposition</a:t>
            </a:r>
            <a:r>
              <a:rPr lang="en-US" baseline="0" dirty="0"/>
              <a:t> in action… By standardizing the protocols at the various layers of the Internet Architecture and endless array of new technologies and software products can interoperate with the millions of already existing devices and applications</a:t>
            </a:r>
          </a:p>
          <a:p>
            <a:endParaRPr lang="en-US" baseline="0" dirty="0"/>
          </a:p>
          <a:p>
            <a:r>
              <a:rPr lang="en-US" baseline="0" dirty="0"/>
              <a:t>For example, a new faster Network Access technology could be seamlessly incorporated and utilized transparently. Of course, new applications/programs can be and are added all the time…</a:t>
            </a:r>
          </a:p>
          <a:p>
            <a:endParaRPr lang="en-US" baseline="0" dirty="0"/>
          </a:p>
          <a:p>
            <a:r>
              <a:rPr lang="en-US" baseline="0" dirty="0"/>
              <a:t> – the possibilities are effectively infinite</a:t>
            </a:r>
          </a:p>
          <a:p>
            <a:endParaRPr lang="en-US" baseline="0" dirty="0"/>
          </a:p>
          <a:p>
            <a:r>
              <a:rPr lang="en-US" baseline="0" dirty="0"/>
              <a:t>FTP – File transfer protocol</a:t>
            </a:r>
          </a:p>
          <a:p>
            <a:r>
              <a:rPr lang="en-US" baseline="0" dirty="0"/>
              <a:t>TCP – Transmission control protocol</a:t>
            </a:r>
          </a:p>
          <a:p>
            <a:r>
              <a:rPr lang="en-US" baseline="0" dirty="0"/>
              <a:t>FDDI - </a:t>
            </a:r>
            <a:r>
              <a:rPr lang="en-US" sz="1200" b="0" i="0" kern="1200" dirty="0">
                <a:solidFill>
                  <a:schemeClr val="tx1"/>
                </a:solidFill>
                <a:effectLst/>
                <a:latin typeface="+mn-lt"/>
                <a:ea typeface="+mn-ea"/>
                <a:cs typeface="+mn-cs"/>
              </a:rPr>
              <a:t>Fiber Distributed Data Interface</a:t>
            </a:r>
            <a:endParaRPr lang="en-US" dirty="0"/>
          </a:p>
        </p:txBody>
      </p:sp>
      <p:sp>
        <p:nvSpPr>
          <p:cNvPr id="4" name="Slide Number Placeholder 3"/>
          <p:cNvSpPr>
            <a:spLocks noGrp="1"/>
          </p:cNvSpPr>
          <p:nvPr>
            <p:ph type="sldNum" sz="quarter" idx="10"/>
          </p:nvPr>
        </p:nvSpPr>
        <p:spPr/>
        <p:txBody>
          <a:bodyPr/>
          <a:lstStyle/>
          <a:p>
            <a:fld id="{5CDE4560-D4F1-4F81-9AA3-3D2190A30470}" type="slidenum">
              <a:rPr lang="en-US" smtClean="0"/>
              <a:t>5</a:t>
            </a:fld>
            <a:endParaRPr lang="en-US"/>
          </a:p>
        </p:txBody>
      </p:sp>
    </p:spTree>
    <p:extLst>
      <p:ext uri="{BB962C8B-B14F-4D97-AF65-F5344CB8AC3E}">
        <p14:creationId xmlns:p14="http://schemas.microsoft.com/office/powerpoint/2010/main" val="24593150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a:t>
            </a:r>
            <a:r>
              <a:rPr lang="en-US" baseline="0" dirty="0"/>
              <a:t> focus on only one possible use case of the Internet architecture (take a networking class for more info…)</a:t>
            </a:r>
          </a:p>
          <a:p>
            <a:endParaRPr lang="en-US" baseline="0" dirty="0"/>
          </a:p>
          <a:p>
            <a:r>
              <a:rPr lang="en-US" baseline="0" dirty="0"/>
              <a:t>For our purposes we need not concern ourselves with the underlying Network Access technology or technologies that we will leverage – since we don’t need to, we won’t</a:t>
            </a:r>
            <a:endParaRPr lang="en-US" dirty="0"/>
          </a:p>
        </p:txBody>
      </p:sp>
      <p:sp>
        <p:nvSpPr>
          <p:cNvPr id="4" name="Slide Number Placeholder 3"/>
          <p:cNvSpPr>
            <a:spLocks noGrp="1"/>
          </p:cNvSpPr>
          <p:nvPr>
            <p:ph type="sldNum" sz="quarter" idx="10"/>
          </p:nvPr>
        </p:nvSpPr>
        <p:spPr/>
        <p:txBody>
          <a:bodyPr/>
          <a:lstStyle/>
          <a:p>
            <a:fld id="{5CDE4560-D4F1-4F81-9AA3-3D2190A30470}" type="slidenum">
              <a:rPr lang="en-US" smtClean="0"/>
              <a:t>6</a:t>
            </a:fld>
            <a:endParaRPr lang="en-US"/>
          </a:p>
        </p:txBody>
      </p:sp>
    </p:spTree>
    <p:extLst>
      <p:ext uri="{BB962C8B-B14F-4D97-AF65-F5344CB8AC3E}">
        <p14:creationId xmlns:p14="http://schemas.microsoft.com/office/powerpoint/2010/main" val="18558517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a:t>
            </a:r>
            <a:r>
              <a:rPr lang="en-US" baseline="0" dirty="0"/>
              <a:t> class last week we started at the bottom and worked our way up through the TCP/IP stack, today we will go the other direction – starting first at the point at which our application wishes to initiate the transfer of information with a process running on another machine…</a:t>
            </a:r>
          </a:p>
          <a:p>
            <a:endParaRPr lang="en-US" baseline="0" dirty="0"/>
          </a:p>
          <a:p>
            <a:r>
              <a:rPr lang="en-US" baseline="0" dirty="0"/>
              <a:t>The basic unit of HTTP communication that we will work with is a message, of which there are two types (request/respond)</a:t>
            </a:r>
            <a:endParaRPr lang="en-US" dirty="0"/>
          </a:p>
        </p:txBody>
      </p:sp>
      <p:sp>
        <p:nvSpPr>
          <p:cNvPr id="4" name="Slide Number Placeholder 3"/>
          <p:cNvSpPr>
            <a:spLocks noGrp="1"/>
          </p:cNvSpPr>
          <p:nvPr>
            <p:ph type="sldNum" sz="quarter" idx="10"/>
          </p:nvPr>
        </p:nvSpPr>
        <p:spPr/>
        <p:txBody>
          <a:bodyPr/>
          <a:lstStyle/>
          <a:p>
            <a:fld id="{5CDE4560-D4F1-4F81-9AA3-3D2190A30470}" type="slidenum">
              <a:rPr lang="en-US" smtClean="0"/>
              <a:t>7</a:t>
            </a:fld>
            <a:endParaRPr lang="en-US"/>
          </a:p>
        </p:txBody>
      </p:sp>
    </p:spTree>
    <p:extLst>
      <p:ext uri="{BB962C8B-B14F-4D97-AF65-F5344CB8AC3E}">
        <p14:creationId xmlns:p14="http://schemas.microsoft.com/office/powerpoint/2010/main" val="11890243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application</a:t>
            </a:r>
            <a:r>
              <a:rPr lang="en-US" baseline="0" dirty="0"/>
              <a:t> will only be one of dozens that are running on a user’s computer at runtime. Thus we see that it is not enough to simply get messages from one COMPUTER to another, the operating system of each machine must somehow manage to forward messages to the proper APPLICATION.</a:t>
            </a:r>
          </a:p>
          <a:p>
            <a:endParaRPr lang="en-US" dirty="0"/>
          </a:p>
          <a:p>
            <a:r>
              <a:rPr lang="en-US" dirty="0"/>
              <a:t>As mentioned previously, HTTP is built atop the TCP protocol.</a:t>
            </a:r>
            <a:r>
              <a:rPr lang="en-US" baseline="0" dirty="0"/>
              <a:t> Before making their way across the internet, HTTP messages must be processed and managed in accordance with this protocol. </a:t>
            </a:r>
          </a:p>
          <a:p>
            <a:endParaRPr lang="en-US" baseline="0" dirty="0"/>
          </a:p>
          <a:p>
            <a:r>
              <a:rPr lang="en-US" baseline="0" dirty="0"/>
              <a:t>TCP does some cool things… beyond simply disambiguating which application a message is from or intended for…</a:t>
            </a:r>
            <a:endParaRPr lang="en-US" dirty="0"/>
          </a:p>
        </p:txBody>
      </p:sp>
      <p:sp>
        <p:nvSpPr>
          <p:cNvPr id="4" name="Slide Number Placeholder 3"/>
          <p:cNvSpPr>
            <a:spLocks noGrp="1"/>
          </p:cNvSpPr>
          <p:nvPr>
            <p:ph type="sldNum" sz="quarter" idx="10"/>
          </p:nvPr>
        </p:nvSpPr>
        <p:spPr/>
        <p:txBody>
          <a:bodyPr/>
          <a:lstStyle/>
          <a:p>
            <a:fld id="{5CDE4560-D4F1-4F81-9AA3-3D2190A30470}" type="slidenum">
              <a:rPr lang="en-US" smtClean="0"/>
              <a:t>10</a:t>
            </a:fld>
            <a:endParaRPr lang="en-US"/>
          </a:p>
        </p:txBody>
      </p:sp>
    </p:spTree>
    <p:extLst>
      <p:ext uri="{BB962C8B-B14F-4D97-AF65-F5344CB8AC3E}">
        <p14:creationId xmlns:p14="http://schemas.microsoft.com/office/powerpoint/2010/main" val="4256065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a:t>
            </a:r>
            <a:r>
              <a:rPr lang="en-US" baseline="0" dirty="0"/>
              <a:t> row in this diagram is meant to represent 32 bits of information. Notice then that TCP ports are limited to 16 bits, which gives us 65K of available port numbers</a:t>
            </a:r>
            <a:endParaRPr lang="en-US" dirty="0"/>
          </a:p>
        </p:txBody>
      </p:sp>
      <p:sp>
        <p:nvSpPr>
          <p:cNvPr id="4" name="Slide Number Placeholder 3"/>
          <p:cNvSpPr>
            <a:spLocks noGrp="1"/>
          </p:cNvSpPr>
          <p:nvPr>
            <p:ph type="sldNum" sz="quarter" idx="10"/>
          </p:nvPr>
        </p:nvSpPr>
        <p:spPr/>
        <p:txBody>
          <a:bodyPr/>
          <a:lstStyle/>
          <a:p>
            <a:fld id="{5CDE4560-D4F1-4F81-9AA3-3D2190A30470}" type="slidenum">
              <a:rPr lang="en-US" smtClean="0"/>
              <a:t>11</a:t>
            </a:fld>
            <a:endParaRPr lang="en-US"/>
          </a:p>
        </p:txBody>
      </p:sp>
    </p:spTree>
    <p:extLst>
      <p:ext uri="{BB962C8B-B14F-4D97-AF65-F5344CB8AC3E}">
        <p14:creationId xmlns:p14="http://schemas.microsoft.com/office/powerpoint/2010/main" val="23854283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Ok, so</a:t>
            </a:r>
            <a:r>
              <a:rPr lang="en-US" baseline="0" dirty="0"/>
              <a:t> thus far we’ve discussed a simple protocol for encoding messages between client/server applications (HTTP), and a protocol that will enable an OS to reliably deliver those messages (as segments) to the appropriate applications on both ends of the conversation. Still missing is a method of actually getting these segments across the potentially vast expanse of the Internet.</a:t>
            </a:r>
          </a:p>
          <a:p>
            <a:endParaRPr lang="en-US" baseline="0" dirty="0"/>
          </a:p>
          <a:p>
            <a:r>
              <a:rPr lang="en-US" baseline="0" dirty="0"/>
              <a:t>Enter the Internet Protocol, or IP. IP does for computers what TCP ports do for applications</a:t>
            </a:r>
          </a:p>
          <a:p>
            <a:endParaRPr lang="en-US" baseline="0" dirty="0"/>
          </a:p>
          <a:p>
            <a:r>
              <a:rPr lang="en-US" baseline="0" dirty="0"/>
              <a:t>More on that unique IP address issue later…</a:t>
            </a:r>
            <a:endParaRPr lang="en-US" dirty="0"/>
          </a:p>
        </p:txBody>
      </p:sp>
      <p:sp>
        <p:nvSpPr>
          <p:cNvPr id="4" name="Slide Number Placeholder 3"/>
          <p:cNvSpPr>
            <a:spLocks noGrp="1"/>
          </p:cNvSpPr>
          <p:nvPr>
            <p:ph type="sldNum" sz="quarter" idx="10"/>
          </p:nvPr>
        </p:nvSpPr>
        <p:spPr/>
        <p:txBody>
          <a:bodyPr/>
          <a:lstStyle/>
          <a:p>
            <a:fld id="{5CDE4560-D4F1-4F81-9AA3-3D2190A30470}" type="slidenum">
              <a:rPr lang="en-US" smtClean="0"/>
              <a:t>13</a:t>
            </a:fld>
            <a:endParaRPr lang="en-US"/>
          </a:p>
        </p:txBody>
      </p:sp>
    </p:spTree>
    <p:extLst>
      <p:ext uri="{BB962C8B-B14F-4D97-AF65-F5344CB8AC3E}">
        <p14:creationId xmlns:p14="http://schemas.microsoft.com/office/powerpoint/2010/main" val="2003742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11/26/2016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a:xfrm>
            <a:off x="5332412" y="5883275"/>
            <a:ext cx="4324044"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851002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11/26/2016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651224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11/26/2016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4926481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8000" b="0" i="0" u="none" strike="noStrike" kern="1200" cap="all" spc="0" normalizeH="0" baseline="0" noProof="0" dirty="0">
                <a:ln w="3175" cmpd="sng">
                  <a:noFill/>
                </a:ln>
                <a:solidFill>
                  <a:prstClr val="black"/>
                </a:solidFill>
                <a:effectLst/>
                <a:uLnTx/>
                <a:uFillTx/>
                <a:latin typeface="Corbel" panose="020B0503020204020204"/>
                <a:ea typeface="+mn-ea"/>
                <a:cs typeface="+mn-cs"/>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marL="0" marR="0" lvl="0" indent="0" algn="r" defTabSz="457200" rtl="0" eaLnBrk="1" fontAlgn="auto" latinLnBrk="0" hangingPunct="1">
              <a:lnSpc>
                <a:spcPct val="100000"/>
              </a:lnSpc>
              <a:spcBef>
                <a:spcPct val="0"/>
              </a:spcBef>
              <a:spcAft>
                <a:spcPts val="0"/>
              </a:spcAft>
              <a:buClrTx/>
              <a:buSzTx/>
              <a:buFontTx/>
              <a:buNone/>
              <a:tabLst/>
              <a:defRPr/>
            </a:pPr>
            <a:r>
              <a:rPr kumimoji="0" lang="en-US" sz="8000" b="0" i="0" u="none" strike="noStrike" kern="1200" cap="all" spc="0" normalizeH="0" baseline="0" noProof="0" dirty="0">
                <a:ln w="3175" cmpd="sng">
                  <a:noFill/>
                </a:ln>
                <a:solidFill>
                  <a:prstClr val="black"/>
                </a:solidFill>
                <a:effectLst/>
                <a:uLnTx/>
                <a:uFillTx/>
                <a:latin typeface="Corbel" panose="020B0503020204020204"/>
                <a:ea typeface="+mn-ea"/>
                <a:cs typeface="+mn-cs"/>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11/26/2016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7209774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11/26/2016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2321620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8000" b="0" i="0" u="none" strike="noStrike" kern="1200" cap="all" spc="0" normalizeH="0" baseline="0" noProof="0" dirty="0">
                <a:ln w="3175" cmpd="sng">
                  <a:noFill/>
                </a:ln>
                <a:solidFill>
                  <a:prstClr val="black"/>
                </a:solidFill>
                <a:effectLst/>
                <a:uLnTx/>
                <a:uFillTx/>
                <a:latin typeface="Corbel" panose="020B0503020204020204"/>
                <a:ea typeface="+mn-ea"/>
                <a:cs typeface="+mn-cs"/>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marL="0" marR="0" lvl="0" indent="0" algn="r" defTabSz="457200" rtl="0" eaLnBrk="1" fontAlgn="auto" latinLnBrk="0" hangingPunct="1">
              <a:lnSpc>
                <a:spcPct val="100000"/>
              </a:lnSpc>
              <a:spcBef>
                <a:spcPct val="0"/>
              </a:spcBef>
              <a:spcAft>
                <a:spcPts val="0"/>
              </a:spcAft>
              <a:buClrTx/>
              <a:buSzTx/>
              <a:buFontTx/>
              <a:buNone/>
              <a:tabLst/>
              <a:defRPr/>
            </a:pPr>
            <a:r>
              <a:rPr kumimoji="0" lang="en-US" sz="8000" b="0" i="0" u="none" strike="noStrike" kern="1200" cap="all" spc="0" normalizeH="0" baseline="0" noProof="0" dirty="0">
                <a:ln w="3175" cmpd="sng">
                  <a:noFill/>
                </a:ln>
                <a:solidFill>
                  <a:prstClr val="black"/>
                </a:solidFill>
                <a:effectLst/>
                <a:uLnTx/>
                <a:uFillTx/>
                <a:latin typeface="Corbel" panose="020B0503020204020204"/>
                <a:ea typeface="+mn-ea"/>
                <a:cs typeface="+mn-cs"/>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11/26/2016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241519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11/26/2016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335676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11/26/2016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2409688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11/26/2016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748753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11/26/2016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a:xfrm>
            <a:off x="10951856" y="5867131"/>
            <a:ext cx="551167"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4113062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11/26/2016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669351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11/26/2016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468764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11/26/2016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8" name="Footer Placeholder 7"/>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319461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11/26/2016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4" name="Footer Placeholder 3"/>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15557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11/26/2016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3" name="Footer Placeholder 2"/>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4080651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11/26/2016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4100261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11/26/2016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4109323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11/26/2016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3397308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CS240: Advanced Programming Concepts</a:t>
            </a:r>
          </a:p>
        </p:txBody>
      </p:sp>
      <p:sp>
        <p:nvSpPr>
          <p:cNvPr id="3" name="Subtitle 2"/>
          <p:cNvSpPr>
            <a:spLocks noGrp="1"/>
          </p:cNvSpPr>
          <p:nvPr>
            <p:ph type="subTitle" idx="1"/>
          </p:nvPr>
        </p:nvSpPr>
        <p:spPr/>
        <p:txBody>
          <a:bodyPr>
            <a:normAutofit/>
          </a:bodyPr>
          <a:lstStyle/>
          <a:p>
            <a:r>
              <a:rPr lang="en-US" dirty="0"/>
              <a:t>Screencast #1</a:t>
            </a:r>
          </a:p>
        </p:txBody>
      </p:sp>
    </p:spTree>
    <p:extLst>
      <p:ext uri="{BB962C8B-B14F-4D97-AF65-F5344CB8AC3E}">
        <p14:creationId xmlns:p14="http://schemas.microsoft.com/office/powerpoint/2010/main" val="617781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Transmission Control Protocol (TCP)</a:t>
            </a:r>
          </a:p>
        </p:txBody>
      </p:sp>
      <p:sp>
        <p:nvSpPr>
          <p:cNvPr id="3" name="Rectangle 3"/>
          <p:cNvSpPr txBox="1">
            <a:spLocks noChangeArrowheads="1"/>
          </p:cNvSpPr>
          <p:nvPr/>
        </p:nvSpPr>
        <p:spPr>
          <a:xfrm>
            <a:off x="2209800" y="2153479"/>
            <a:ext cx="4357977" cy="4114800"/>
          </a:xfrm>
          <a:prstGeom prst="rect">
            <a:avLst/>
          </a:prstGeom>
        </p:spPr>
        <p:txBody>
          <a:bodyPr/>
          <a:lstStyle>
            <a:lvl1pPr marL="342900" indent="-342900" algn="l" rtl="0" fontAlgn="base">
              <a:spcBef>
                <a:spcPct val="20000"/>
              </a:spcBef>
              <a:spcAft>
                <a:spcPct val="0"/>
              </a:spcAft>
              <a:buChar char="•"/>
              <a:defRPr sz="24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sz="1600">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r>
              <a:rPr lang="en-US" sz="1800" dirty="0"/>
              <a:t>TCP allows programs running on different computers to connect and </a:t>
            </a:r>
            <a:r>
              <a:rPr lang="en-US" sz="1800" b="1" i="1" dirty="0"/>
              <a:t>reliably</a:t>
            </a:r>
            <a:r>
              <a:rPr lang="en-US" sz="1800" dirty="0"/>
              <a:t> communicate directly with each other over a shared network </a:t>
            </a:r>
          </a:p>
          <a:p>
            <a:r>
              <a:rPr lang="en-US" sz="1800" dirty="0"/>
              <a:t>Communication is accomplished via information </a:t>
            </a:r>
            <a:r>
              <a:rPr lang="en-US" sz="1800" b="1" dirty="0"/>
              <a:t>segments</a:t>
            </a:r>
          </a:p>
          <a:p>
            <a:r>
              <a:rPr lang="en-US" sz="1800" dirty="0"/>
              <a:t>TCP Utilizes port numbers to disambiguate between the possibly (probably) numerous applications running on the source and destination machines</a:t>
            </a:r>
          </a:p>
          <a:p>
            <a:r>
              <a:rPr lang="en-US" sz="1800" dirty="0"/>
              <a:t>i.e. By default, Web servers run on TCP Port 80</a:t>
            </a:r>
          </a:p>
          <a:p>
            <a:endParaRPr lang="en-US" sz="1800" dirty="0"/>
          </a:p>
          <a:p>
            <a:pPr marL="0" indent="0">
              <a:buNone/>
            </a:pPr>
            <a:endParaRPr lang="en-US" sz="18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68401" y="1665466"/>
            <a:ext cx="5334000" cy="4953000"/>
          </a:xfrm>
          <a:prstGeom prst="rect">
            <a:avLst/>
          </a:prstGeom>
        </p:spPr>
      </p:pic>
    </p:spTree>
    <p:extLst>
      <p:ext uri="{BB962C8B-B14F-4D97-AF65-F5344CB8AC3E}">
        <p14:creationId xmlns:p14="http://schemas.microsoft.com/office/powerpoint/2010/main" val="2586585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Simplified anatomy of a TCP segment</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46757" y="1980868"/>
            <a:ext cx="3893820" cy="4542790"/>
          </a:xfrm>
          <a:prstGeom prst="rect">
            <a:avLst/>
          </a:prstGeom>
        </p:spPr>
      </p:pic>
    </p:spTree>
    <p:extLst>
      <p:ext uri="{BB962C8B-B14F-4D97-AF65-F5344CB8AC3E}">
        <p14:creationId xmlns:p14="http://schemas.microsoft.com/office/powerpoint/2010/main" val="2906049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TCP Port Number Conventions</a:t>
            </a:r>
          </a:p>
        </p:txBody>
      </p:sp>
      <p:sp>
        <p:nvSpPr>
          <p:cNvPr id="3" name="Rectangle 3"/>
          <p:cNvSpPr txBox="1">
            <a:spLocks noChangeArrowheads="1"/>
          </p:cNvSpPr>
          <p:nvPr/>
        </p:nvSpPr>
        <p:spPr>
          <a:xfrm>
            <a:off x="2209800" y="2133600"/>
            <a:ext cx="7924800" cy="4114800"/>
          </a:xfrm>
          <a:prstGeom prst="rect">
            <a:avLst/>
          </a:prstGeom>
        </p:spPr>
        <p:txBody>
          <a:bodyPr/>
          <a:lstStyle>
            <a:lvl1pPr marL="342900" indent="-342900" algn="l" rtl="0" fontAlgn="base">
              <a:spcBef>
                <a:spcPct val="20000"/>
              </a:spcBef>
              <a:spcAft>
                <a:spcPct val="0"/>
              </a:spcAft>
              <a:buChar char="•"/>
              <a:defRPr sz="24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sz="1600">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r>
              <a:rPr lang="en-US" dirty="0"/>
              <a:t>TCP Port Numbers are in the range 0 – 65535</a:t>
            </a:r>
          </a:p>
          <a:p>
            <a:r>
              <a:rPr lang="en-US" dirty="0"/>
              <a:t>Ports 0 – 1023 are reserved for system services (email, web, etc.)</a:t>
            </a:r>
          </a:p>
          <a:p>
            <a:r>
              <a:rPr lang="en-US" dirty="0"/>
              <a:t>Ports 1024 – 49151 are registered to particular applications</a:t>
            </a:r>
          </a:p>
          <a:p>
            <a:r>
              <a:rPr lang="en-US" dirty="0"/>
              <a:t>Ports 49152 – 65535 can be used for custom or temporary purposes  </a:t>
            </a:r>
          </a:p>
          <a:p>
            <a:r>
              <a:rPr lang="en-US" dirty="0"/>
              <a:t>Email servers typically run on Port 25</a:t>
            </a:r>
          </a:p>
          <a:p>
            <a:r>
              <a:rPr lang="en-US" dirty="0"/>
              <a:t>Web servers typically run on Port 80</a:t>
            </a:r>
          </a:p>
          <a:p>
            <a:endParaRPr lang="en-US" dirty="0"/>
          </a:p>
          <a:p>
            <a:pPr lvl="1"/>
            <a:endParaRPr lang="en-US" dirty="0"/>
          </a:p>
        </p:txBody>
      </p:sp>
    </p:spTree>
    <p:extLst>
      <p:ext uri="{BB962C8B-B14F-4D97-AF65-F5344CB8AC3E}">
        <p14:creationId xmlns:p14="http://schemas.microsoft.com/office/powerpoint/2010/main" val="1603682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Internet Protocol (IP)</a:t>
            </a:r>
          </a:p>
        </p:txBody>
      </p:sp>
      <p:sp>
        <p:nvSpPr>
          <p:cNvPr id="3" name="Content Placeholder 2"/>
          <p:cNvSpPr>
            <a:spLocks noGrp="1"/>
          </p:cNvSpPr>
          <p:nvPr>
            <p:ph idx="1"/>
          </p:nvPr>
        </p:nvSpPr>
        <p:spPr/>
        <p:txBody>
          <a:bodyPr>
            <a:normAutofit/>
          </a:bodyPr>
          <a:lstStyle/>
          <a:p>
            <a:r>
              <a:rPr lang="en-US" dirty="0"/>
              <a:t>IP Routers deliver/route </a:t>
            </a:r>
            <a:r>
              <a:rPr lang="en-US" b="1" dirty="0"/>
              <a:t>packets</a:t>
            </a:r>
            <a:r>
              <a:rPr lang="en-US" dirty="0"/>
              <a:t> of data between computers using 32 bit identifiers known as IP addresses</a:t>
            </a:r>
          </a:p>
          <a:p>
            <a:pPr lvl="1"/>
            <a:r>
              <a:rPr lang="en-US" dirty="0"/>
              <a:t>128.187.80.20</a:t>
            </a:r>
          </a:p>
          <a:p>
            <a:pPr lvl="1"/>
            <a:r>
              <a:rPr lang="en-US" dirty="0"/>
              <a:t>72.30.38.140</a:t>
            </a:r>
          </a:p>
          <a:p>
            <a:r>
              <a:rPr lang="en-US" dirty="0"/>
              <a:t>TCP requires that each computer have a unique address*</a:t>
            </a:r>
          </a:p>
        </p:txBody>
      </p:sp>
    </p:spTree>
    <p:extLst>
      <p:ext uri="{BB962C8B-B14F-4D97-AF65-F5344CB8AC3E}">
        <p14:creationId xmlns:p14="http://schemas.microsoft.com/office/powerpoint/2010/main" val="12551419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Simplified anatomy of an IP packet</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16847" y="2100795"/>
            <a:ext cx="5153639" cy="4757205"/>
          </a:xfrm>
        </p:spPr>
      </p:pic>
    </p:spTree>
    <p:extLst>
      <p:ext uri="{BB962C8B-B14F-4D97-AF65-F5344CB8AC3E}">
        <p14:creationId xmlns:p14="http://schemas.microsoft.com/office/powerpoint/2010/main" val="13576082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Ultimately…</a:t>
            </a:r>
          </a:p>
        </p:txBody>
      </p:sp>
      <p:sp>
        <p:nvSpPr>
          <p:cNvPr id="3" name="Rectangle 3"/>
          <p:cNvSpPr txBox="1">
            <a:spLocks noChangeArrowheads="1"/>
          </p:cNvSpPr>
          <p:nvPr/>
        </p:nvSpPr>
        <p:spPr>
          <a:xfrm>
            <a:off x="2209800" y="2438399"/>
            <a:ext cx="7924800" cy="3660251"/>
          </a:xfrm>
          <a:prstGeom prst="rect">
            <a:avLst/>
          </a:prstGeom>
        </p:spPr>
        <p:txBody>
          <a:bodyPr/>
          <a:lstStyle>
            <a:lvl1pPr marL="342900" indent="-342900" algn="l" rtl="0" fontAlgn="base">
              <a:spcBef>
                <a:spcPct val="20000"/>
              </a:spcBef>
              <a:spcAft>
                <a:spcPct val="0"/>
              </a:spcAft>
              <a:buChar char="•"/>
              <a:defRPr sz="24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sz="1600">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r>
              <a:rPr lang="en-US" sz="2000" dirty="0"/>
              <a:t>The combination of (IP Address, TCP Port Number) uniquely identifies a particular program on a particular computer</a:t>
            </a:r>
          </a:p>
          <a:p>
            <a:pPr lvl="1"/>
            <a:r>
              <a:rPr lang="en-US" sz="1800" dirty="0"/>
              <a:t>(128.187.80.20, 25) =&gt; Email server on machine 128.187.80.20</a:t>
            </a:r>
          </a:p>
          <a:p>
            <a:pPr lvl="1"/>
            <a:r>
              <a:rPr lang="en-US" sz="1800" dirty="0"/>
              <a:t>(72.30.38.140, 80) =&gt; Web server on machine 72.30.38.140</a:t>
            </a:r>
          </a:p>
          <a:p>
            <a:r>
              <a:rPr lang="en-US" sz="2000" dirty="0"/>
              <a:t>Through TCP, a program on one computer can connect to a program running on another computer by specifying its (IP Address, TCP Port Number)</a:t>
            </a:r>
          </a:p>
          <a:p>
            <a:r>
              <a:rPr lang="en-US" sz="2000" dirty="0"/>
              <a:t>Such a TCP connection is called a “Socket”</a:t>
            </a:r>
          </a:p>
          <a:p>
            <a:r>
              <a:rPr lang="en-US" sz="2000" dirty="0"/>
              <a:t>Once a connection has been established, the two programs can pass data back and forth to each other (i.e., communicate)</a:t>
            </a:r>
          </a:p>
          <a:p>
            <a:endParaRPr lang="en-US" sz="2000" dirty="0"/>
          </a:p>
          <a:p>
            <a:pPr lvl="1"/>
            <a:endParaRPr lang="en-US" sz="1800" dirty="0"/>
          </a:p>
          <a:p>
            <a:pPr lvl="1"/>
            <a:endParaRPr lang="en-US" sz="1800" dirty="0"/>
          </a:p>
        </p:txBody>
      </p:sp>
    </p:spTree>
    <p:extLst>
      <p:ext uri="{BB962C8B-B14F-4D97-AF65-F5344CB8AC3E}">
        <p14:creationId xmlns:p14="http://schemas.microsoft.com/office/powerpoint/2010/main" val="42494974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From here to there…</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642547" y="1820847"/>
            <a:ext cx="5702239" cy="4924662"/>
          </a:xfrm>
        </p:spPr>
      </p:pic>
    </p:spTree>
    <p:extLst>
      <p:ext uri="{BB962C8B-B14F-4D97-AF65-F5344CB8AC3E}">
        <p14:creationId xmlns:p14="http://schemas.microsoft.com/office/powerpoint/2010/main" val="17134895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 couple of issues…</a:t>
            </a:r>
          </a:p>
        </p:txBody>
      </p:sp>
      <p:sp>
        <p:nvSpPr>
          <p:cNvPr id="4" name="Content Placeholder 3"/>
          <p:cNvSpPr>
            <a:spLocks noGrp="1"/>
          </p:cNvSpPr>
          <p:nvPr>
            <p:ph idx="1"/>
          </p:nvPr>
        </p:nvSpPr>
        <p:spPr/>
        <p:txBody>
          <a:bodyPr/>
          <a:lstStyle/>
          <a:p>
            <a:r>
              <a:rPr lang="en-US" dirty="0"/>
              <a:t>Domain Names</a:t>
            </a:r>
          </a:p>
          <a:p>
            <a:r>
              <a:rPr lang="en-US" dirty="0"/>
              <a:t>Network Address Translation (NAT)</a:t>
            </a:r>
          </a:p>
        </p:txBody>
      </p:sp>
    </p:spTree>
    <p:extLst>
      <p:ext uri="{BB962C8B-B14F-4D97-AF65-F5344CB8AC3E}">
        <p14:creationId xmlns:p14="http://schemas.microsoft.com/office/powerpoint/2010/main" val="13297952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Domain Names</a:t>
            </a:r>
          </a:p>
        </p:txBody>
      </p:sp>
      <p:sp>
        <p:nvSpPr>
          <p:cNvPr id="3" name="Rectangle 3"/>
          <p:cNvSpPr txBox="1">
            <a:spLocks noChangeArrowheads="1"/>
          </p:cNvSpPr>
          <p:nvPr/>
        </p:nvSpPr>
        <p:spPr>
          <a:xfrm>
            <a:off x="2249557" y="1934817"/>
            <a:ext cx="7772400" cy="4114800"/>
          </a:xfrm>
          <a:prstGeom prst="rect">
            <a:avLst/>
          </a:prstGeom>
        </p:spPr>
        <p:txBody>
          <a:bodyPr/>
          <a:lstStyle>
            <a:lvl1pPr marL="342900" indent="-342900" algn="l" rtl="0" fontAlgn="base">
              <a:spcBef>
                <a:spcPct val="20000"/>
              </a:spcBef>
              <a:spcAft>
                <a:spcPct val="0"/>
              </a:spcAft>
              <a:buChar char="•"/>
              <a:defRPr sz="24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sz="1600">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r>
              <a:rPr lang="en-US" dirty="0"/>
              <a:t>IP Addresses are hard to remember and work with directly</a:t>
            </a:r>
          </a:p>
          <a:p>
            <a:r>
              <a:rPr lang="en-US" dirty="0"/>
              <a:t>Users prefer to reference machines by Name rather than by IP Address</a:t>
            </a:r>
          </a:p>
          <a:p>
            <a:pPr lvl="1"/>
            <a:r>
              <a:rPr lang="en-US" dirty="0"/>
              <a:t>pinky.cs.byu.edu  instead of 128.187.80.20</a:t>
            </a:r>
          </a:p>
          <a:p>
            <a:pPr lvl="1"/>
            <a:r>
              <a:rPr lang="en-US" dirty="0"/>
              <a:t>www.yahoo.com  instead of 72.30.38.140</a:t>
            </a:r>
          </a:p>
          <a:p>
            <a:r>
              <a:rPr lang="en-US" dirty="0"/>
              <a:t>DNS  (Domain Name System) is a protocol for looking up a machine’s IP Address based on its (Domain) Name</a:t>
            </a:r>
          </a:p>
          <a:p>
            <a:pPr lvl="1"/>
            <a:r>
              <a:rPr lang="en-US" dirty="0"/>
              <a:t>Connect to (www.yahoo.com, 80) </a:t>
            </a:r>
          </a:p>
          <a:p>
            <a:pPr lvl="1"/>
            <a:r>
              <a:rPr lang="en-US" dirty="0"/>
              <a:t>DNS, what is the IP Address for “www.yahoo.com”? </a:t>
            </a:r>
          </a:p>
          <a:p>
            <a:pPr lvl="1"/>
            <a:r>
              <a:rPr lang="en-US" dirty="0"/>
              <a:t>72.30.38.140</a:t>
            </a:r>
          </a:p>
          <a:p>
            <a:pPr lvl="1"/>
            <a:r>
              <a:rPr lang="en-US" dirty="0"/>
              <a:t>OK, Connect to (72.30.38.140, 80)</a:t>
            </a:r>
          </a:p>
          <a:p>
            <a:endParaRPr lang="en-US" dirty="0"/>
          </a:p>
          <a:p>
            <a:pPr lvl="1"/>
            <a:endParaRPr lang="en-US" dirty="0"/>
          </a:p>
        </p:txBody>
      </p:sp>
    </p:spTree>
    <p:extLst>
      <p:ext uri="{BB962C8B-B14F-4D97-AF65-F5344CB8AC3E}">
        <p14:creationId xmlns:p14="http://schemas.microsoft.com/office/powerpoint/2010/main" val="13872709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Network Address Translation (NAT)</a:t>
            </a:r>
          </a:p>
        </p:txBody>
      </p:sp>
      <p:sp>
        <p:nvSpPr>
          <p:cNvPr id="3" name="Content Placeholder 2"/>
          <p:cNvSpPr>
            <a:spLocks noGrp="1"/>
          </p:cNvSpPr>
          <p:nvPr>
            <p:ph idx="1"/>
          </p:nvPr>
        </p:nvSpPr>
        <p:spPr/>
        <p:txBody>
          <a:bodyPr/>
          <a:lstStyle/>
          <a:p>
            <a:r>
              <a:rPr lang="en-US" dirty="0"/>
              <a:t>IP Addresses are currently 32 bit values</a:t>
            </a:r>
          </a:p>
          <a:p>
            <a:pPr lvl="1"/>
            <a:r>
              <a:rPr lang="en-US" dirty="0"/>
              <a:t>~= 4 Billion addresses</a:t>
            </a:r>
          </a:p>
          <a:p>
            <a:pPr lvl="1"/>
            <a:r>
              <a:rPr lang="en-US" dirty="0"/>
              <a:t>~= 3.5 Billion internet users (10/22/16) </a:t>
            </a:r>
          </a:p>
          <a:p>
            <a:pPr marL="914400" lvl="2" indent="0">
              <a:buNone/>
            </a:pPr>
            <a:r>
              <a:rPr lang="en-US" dirty="0"/>
              <a:t>[http://www.internetlivestats.com/internet-users/ ]</a:t>
            </a:r>
          </a:p>
          <a:p>
            <a:pPr lvl="1"/>
            <a:r>
              <a:rPr lang="en-US" dirty="0"/>
              <a:t>Multiple devices per user….</a:t>
            </a:r>
          </a:p>
        </p:txBody>
      </p:sp>
    </p:spTree>
    <p:extLst>
      <p:ext uri="{BB962C8B-B14F-4D97-AF65-F5344CB8AC3E}">
        <p14:creationId xmlns:p14="http://schemas.microsoft.com/office/powerpoint/2010/main" val="4070988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t>Internet Basics </a:t>
            </a:r>
            <a:r>
              <a:rPr lang="en-US" sz="6600" strike="sngStrike" dirty="0"/>
              <a:t>101</a:t>
            </a:r>
            <a:r>
              <a:rPr lang="en-US" sz="6600" dirty="0"/>
              <a:t> 001</a:t>
            </a:r>
            <a:br>
              <a:rPr lang="en-US" sz="6600" dirty="0"/>
            </a:br>
            <a:endParaRPr lang="en-US" sz="6600"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92219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a:t>
            </a:r>
          </a:p>
        </p:txBody>
      </p:sp>
      <p:sp>
        <p:nvSpPr>
          <p:cNvPr id="3" name="Content Placeholder 2"/>
          <p:cNvSpPr>
            <a:spLocks noGrp="1"/>
          </p:cNvSpPr>
          <p:nvPr>
            <p:ph idx="1"/>
          </p:nvPr>
        </p:nvSpPr>
        <p:spPr/>
        <p:txBody>
          <a:bodyPr/>
          <a:lstStyle/>
          <a:p>
            <a:r>
              <a:rPr lang="en-US" dirty="0"/>
              <a:t>Allows multiple devices to share a single unique public IP address by assigning locally unique private IP addresses</a:t>
            </a:r>
          </a:p>
          <a:p>
            <a:r>
              <a:rPr lang="en-US" dirty="0"/>
              <a:t>Requires the private machines to be located behind a gateway of some kind (i.e. a router) that performs NAT on incoming and outgoing traffic</a:t>
            </a:r>
          </a:p>
          <a:p>
            <a:endParaRPr lang="en-US" dirty="0"/>
          </a:p>
        </p:txBody>
      </p:sp>
    </p:spTree>
    <p:extLst>
      <p:ext uri="{BB962C8B-B14F-4D97-AF65-F5344CB8AC3E}">
        <p14:creationId xmlns:p14="http://schemas.microsoft.com/office/powerpoint/2010/main" val="37163796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0"/>
            <a:ext cx="10018713" cy="811033"/>
          </a:xfrm>
        </p:spPr>
        <p:txBody>
          <a:bodyPr/>
          <a:lstStyle/>
          <a:p>
            <a:r>
              <a:rPr lang="en-US" dirty="0"/>
              <a:t>Example NAT scenario</a:t>
            </a:r>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96776" y="508882"/>
            <a:ext cx="9593781" cy="6518069"/>
          </a:xfrm>
        </p:spPr>
      </p:pic>
    </p:spTree>
    <p:extLst>
      <p:ext uri="{BB962C8B-B14F-4D97-AF65-F5344CB8AC3E}">
        <p14:creationId xmlns:p14="http://schemas.microsoft.com/office/powerpoint/2010/main" val="34490093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thoughts</a:t>
            </a:r>
          </a:p>
        </p:txBody>
      </p:sp>
      <p:sp>
        <p:nvSpPr>
          <p:cNvPr id="3" name="Content Placeholder 2"/>
          <p:cNvSpPr>
            <a:spLocks noGrp="1"/>
          </p:cNvSpPr>
          <p:nvPr>
            <p:ph idx="1"/>
          </p:nvPr>
        </p:nvSpPr>
        <p:spPr/>
        <p:txBody>
          <a:bodyPr/>
          <a:lstStyle/>
          <a:p>
            <a:r>
              <a:rPr lang="en-US" dirty="0"/>
              <a:t>All of this internet stuff takes time…</a:t>
            </a:r>
          </a:p>
          <a:p>
            <a:r>
              <a:rPr lang="en-US" dirty="0"/>
              <a:t>Android isn’t very patient…</a:t>
            </a:r>
          </a:p>
          <a:p>
            <a:pPr lvl="1"/>
            <a:r>
              <a:rPr lang="en-US" dirty="0"/>
              <a:t>Apps that are waiting for internet tasks can become “unresponsive”</a:t>
            </a:r>
          </a:p>
          <a:p>
            <a:pPr lvl="1"/>
            <a:r>
              <a:rPr lang="en-US" dirty="0"/>
              <a:t>You are not allowed to create internet connections in your “main thread”</a:t>
            </a:r>
          </a:p>
          <a:p>
            <a:r>
              <a:rPr lang="en-US" dirty="0"/>
              <a:t>Next time: Creating Asynchronous tasks to </a:t>
            </a:r>
            <a:r>
              <a:rPr lang="en-US"/>
              <a:t>handle background tasks…</a:t>
            </a:r>
            <a:endParaRPr lang="en-US" dirty="0"/>
          </a:p>
        </p:txBody>
      </p:sp>
    </p:spTree>
    <p:extLst>
      <p:ext uri="{BB962C8B-B14F-4D97-AF65-F5344CB8AC3E}">
        <p14:creationId xmlns:p14="http://schemas.microsoft.com/office/powerpoint/2010/main" val="2504078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Useful Term: Protocol</a:t>
            </a:r>
          </a:p>
        </p:txBody>
      </p:sp>
      <p:sp>
        <p:nvSpPr>
          <p:cNvPr id="5" name="Content Placeholder 4"/>
          <p:cNvSpPr>
            <a:spLocks noGrp="1"/>
          </p:cNvSpPr>
          <p:nvPr>
            <p:ph idx="1"/>
          </p:nvPr>
        </p:nvSpPr>
        <p:spPr/>
        <p:txBody>
          <a:bodyPr/>
          <a:lstStyle/>
          <a:p>
            <a:r>
              <a:rPr lang="en-US" dirty="0"/>
              <a:t>“A procedure for how an activity should be performed”</a:t>
            </a:r>
          </a:p>
          <a:p>
            <a:r>
              <a:rPr lang="en-US" dirty="0"/>
              <a:t>“Rules determining the format and transmission of data”</a:t>
            </a:r>
          </a:p>
          <a:p>
            <a:pPr marL="457200" lvl="1" indent="0">
              <a:buNone/>
            </a:pPr>
            <a:r>
              <a:rPr lang="en-US" dirty="0"/>
              <a:t>[</a:t>
            </a:r>
            <a:r>
              <a:rPr lang="en-US" dirty="0" err="1"/>
              <a:t>WordWeb</a:t>
            </a:r>
            <a:r>
              <a:rPr lang="en-US" dirty="0"/>
              <a:t>]</a:t>
            </a:r>
          </a:p>
        </p:txBody>
      </p:sp>
    </p:spTree>
    <p:extLst>
      <p:ext uri="{BB962C8B-B14F-4D97-AF65-F5344CB8AC3E}">
        <p14:creationId xmlns:p14="http://schemas.microsoft.com/office/powerpoint/2010/main" val="2689255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Internet</a:t>
            </a:r>
          </a:p>
        </p:txBody>
      </p:sp>
      <p:sp>
        <p:nvSpPr>
          <p:cNvPr id="3" name="Content Placeholder 2"/>
          <p:cNvSpPr>
            <a:spLocks noGrp="1"/>
          </p:cNvSpPr>
          <p:nvPr>
            <p:ph idx="1"/>
          </p:nvPr>
        </p:nvSpPr>
        <p:spPr/>
        <p:txBody>
          <a:bodyPr/>
          <a:lstStyle/>
          <a:p>
            <a:r>
              <a:rPr lang="en-US" dirty="0"/>
              <a:t>Billions of devices…</a:t>
            </a:r>
          </a:p>
          <a:p>
            <a:r>
              <a:rPr lang="en-US" dirty="0"/>
              <a:t>Constructed from thousands of technologies….</a:t>
            </a:r>
          </a:p>
          <a:p>
            <a:r>
              <a:rPr lang="en-US" dirty="0"/>
              <a:t>Spread across thousands of miles…</a:t>
            </a:r>
          </a:p>
          <a:p>
            <a:r>
              <a:rPr lang="en-US" dirty="0"/>
              <a:t>And located within diverse continents, countries, languages, </a:t>
            </a:r>
            <a:r>
              <a:rPr lang="en-US" dirty="0" err="1"/>
              <a:t>etc</a:t>
            </a:r>
            <a:r>
              <a:rPr lang="en-US" dirty="0"/>
              <a:t>….</a:t>
            </a:r>
          </a:p>
          <a:p>
            <a:r>
              <a:rPr lang="en-US" dirty="0"/>
              <a:t>COMMUNICATING WITH ONE ANOTHER</a:t>
            </a:r>
          </a:p>
        </p:txBody>
      </p:sp>
    </p:spTree>
    <p:extLst>
      <p:ext uri="{BB962C8B-B14F-4D97-AF65-F5344CB8AC3E}">
        <p14:creationId xmlns:p14="http://schemas.microsoft.com/office/powerpoint/2010/main" val="2432426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Secret: Standards </a:t>
            </a:r>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036979" y="1900362"/>
            <a:ext cx="4913376" cy="3779520"/>
          </a:xfrm>
        </p:spPr>
      </p:pic>
    </p:spTree>
    <p:extLst>
      <p:ext uri="{BB962C8B-B14F-4D97-AF65-F5344CB8AC3E}">
        <p14:creationId xmlns:p14="http://schemas.microsoft.com/office/powerpoint/2010/main" val="540320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our purposes…</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743810" y="1749288"/>
            <a:ext cx="5337180" cy="4105523"/>
          </a:xfrm>
        </p:spPr>
      </p:pic>
    </p:spTree>
    <p:extLst>
      <p:ext uri="{BB962C8B-B14F-4D97-AF65-F5344CB8AC3E}">
        <p14:creationId xmlns:p14="http://schemas.microsoft.com/office/powerpoint/2010/main" val="2813622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Hyper Text Transport Protocol (HTTP)</a:t>
            </a:r>
          </a:p>
        </p:txBody>
      </p:sp>
      <p:sp>
        <p:nvSpPr>
          <p:cNvPr id="3" name="Content Placeholder 2"/>
          <p:cNvSpPr>
            <a:spLocks noGrp="1"/>
          </p:cNvSpPr>
          <p:nvPr>
            <p:ph idx="1"/>
          </p:nvPr>
        </p:nvSpPr>
        <p:spPr>
          <a:xfrm>
            <a:off x="2215831" y="2621279"/>
            <a:ext cx="7778960" cy="3124201"/>
          </a:xfrm>
        </p:spPr>
        <p:txBody>
          <a:bodyPr>
            <a:normAutofit fontScale="92500" lnSpcReduction="10000"/>
          </a:bodyPr>
          <a:lstStyle/>
          <a:p>
            <a:r>
              <a:rPr lang="en-US" dirty="0"/>
              <a:t>Network protocol that drives the Web</a:t>
            </a:r>
          </a:p>
          <a:p>
            <a:endParaRPr lang="en-US" dirty="0"/>
          </a:p>
          <a:p>
            <a:r>
              <a:rPr lang="en-US" dirty="0"/>
              <a:t>Built on top of Transmission Control Protocol (TCP) </a:t>
            </a:r>
          </a:p>
          <a:p>
            <a:pPr marL="0" indent="0">
              <a:buNone/>
            </a:pPr>
            <a:endParaRPr lang="en-US" dirty="0"/>
          </a:p>
          <a:p>
            <a:r>
              <a:rPr lang="en-US" dirty="0"/>
              <a:t>HTTP has a Request/Response structure</a:t>
            </a:r>
          </a:p>
          <a:p>
            <a:pPr lvl="1"/>
            <a:r>
              <a:rPr lang="en-US" dirty="0"/>
              <a:t>Client (e.g., web browser) sends a “request” </a:t>
            </a:r>
            <a:r>
              <a:rPr lang="en-US" b="1" dirty="0"/>
              <a:t>message</a:t>
            </a:r>
            <a:r>
              <a:rPr lang="en-US" dirty="0"/>
              <a:t> to the server</a:t>
            </a:r>
          </a:p>
          <a:p>
            <a:pPr lvl="1"/>
            <a:r>
              <a:rPr lang="en-US" dirty="0"/>
              <a:t>Server sends back a “response” </a:t>
            </a:r>
            <a:r>
              <a:rPr lang="en-US" b="1" dirty="0"/>
              <a:t>message</a:t>
            </a:r>
            <a:r>
              <a:rPr lang="en-US" dirty="0"/>
              <a:t> to the client</a:t>
            </a:r>
          </a:p>
          <a:p>
            <a:endParaRPr lang="en-US" dirty="0"/>
          </a:p>
        </p:txBody>
      </p:sp>
    </p:spTree>
    <p:extLst>
      <p:ext uri="{BB962C8B-B14F-4D97-AF65-F5344CB8AC3E}">
        <p14:creationId xmlns:p14="http://schemas.microsoft.com/office/powerpoint/2010/main" val="2196665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dirty="0"/>
              <a:t>HTTP Request message format</a:t>
            </a:r>
          </a:p>
        </p:txBody>
      </p:sp>
      <p:sp>
        <p:nvSpPr>
          <p:cNvPr id="50179" name="Text Box 3"/>
          <p:cNvSpPr txBox="1">
            <a:spLocks noChangeArrowheads="1"/>
          </p:cNvSpPr>
          <p:nvPr/>
        </p:nvSpPr>
        <p:spPr bwMode="auto">
          <a:xfrm>
            <a:off x="2286001" y="2333122"/>
            <a:ext cx="5680075" cy="1320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dirty="0">
                <a:latin typeface="Courier New" pitchFamily="49" charset="0"/>
              </a:rPr>
              <a:t>&lt;method&gt; &lt;request-URL&gt; &lt;version&gt;\r\n</a:t>
            </a:r>
          </a:p>
          <a:p>
            <a:r>
              <a:rPr lang="en-US" sz="2000" dirty="0">
                <a:latin typeface="Courier New" pitchFamily="49" charset="0"/>
              </a:rPr>
              <a:t>&lt;headers&gt;\r\n</a:t>
            </a:r>
          </a:p>
          <a:p>
            <a:r>
              <a:rPr lang="en-US" sz="2000" dirty="0">
                <a:latin typeface="Courier New" pitchFamily="49" charset="0"/>
              </a:rPr>
              <a:t>\r\n</a:t>
            </a:r>
          </a:p>
          <a:p>
            <a:r>
              <a:rPr lang="en-US" sz="2000" dirty="0">
                <a:latin typeface="Courier New" pitchFamily="49" charset="0"/>
              </a:rPr>
              <a:t>&lt;entity-body&gt;</a:t>
            </a:r>
          </a:p>
        </p:txBody>
      </p:sp>
      <p:sp>
        <p:nvSpPr>
          <p:cNvPr id="50180" name="Text Box 4"/>
          <p:cNvSpPr txBox="1">
            <a:spLocks noChangeArrowheads="1"/>
          </p:cNvSpPr>
          <p:nvPr/>
        </p:nvSpPr>
        <p:spPr bwMode="auto">
          <a:xfrm>
            <a:off x="2286001" y="5213847"/>
            <a:ext cx="4918075" cy="1320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dirty="0">
                <a:latin typeface="Courier New" pitchFamily="49" charset="0"/>
              </a:rPr>
              <a:t>GET /test/hi-there.txt HTTP/1.1</a:t>
            </a:r>
          </a:p>
          <a:p>
            <a:r>
              <a:rPr lang="en-US" sz="2000" dirty="0">
                <a:latin typeface="Courier New" pitchFamily="49" charset="0"/>
              </a:rPr>
              <a:t>Accept: text/*</a:t>
            </a:r>
          </a:p>
          <a:p>
            <a:r>
              <a:rPr lang="en-US" sz="2000" dirty="0">
                <a:latin typeface="Courier New" pitchFamily="49" charset="0"/>
              </a:rPr>
              <a:t>Host: www.joes-hardware.com</a:t>
            </a:r>
          </a:p>
          <a:p>
            <a:endParaRPr lang="en-US" sz="2000" dirty="0">
              <a:latin typeface="Courier New" pitchFamily="49" charset="0"/>
            </a:endParaRPr>
          </a:p>
        </p:txBody>
      </p:sp>
      <p:sp>
        <p:nvSpPr>
          <p:cNvPr id="50181" name="Text Box 5"/>
          <p:cNvSpPr txBox="1">
            <a:spLocks noChangeArrowheads="1"/>
          </p:cNvSpPr>
          <p:nvPr/>
        </p:nvSpPr>
        <p:spPr bwMode="auto">
          <a:xfrm>
            <a:off x="2286001" y="3838572"/>
            <a:ext cx="714692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latin typeface="Courier New" pitchFamily="49" charset="0"/>
              </a:rPr>
              <a:t>&lt;method&gt; is the operation to perform on URL</a:t>
            </a:r>
          </a:p>
          <a:p>
            <a:r>
              <a:rPr lang="en-US" dirty="0">
                <a:latin typeface="Courier New" pitchFamily="49" charset="0"/>
              </a:rPr>
              <a:t>&lt;request-URL&gt; can be full URL or just the path part</a:t>
            </a:r>
          </a:p>
          <a:p>
            <a:r>
              <a:rPr lang="en-US" dirty="0">
                <a:latin typeface="Courier New" pitchFamily="49" charset="0"/>
              </a:rPr>
              <a:t>&lt;version&gt; is of the form HTTP/&lt;major&gt;.&lt;minor&gt;</a:t>
            </a:r>
          </a:p>
          <a:p>
            <a:r>
              <a:rPr lang="en-US" dirty="0">
                <a:latin typeface="Courier New" pitchFamily="49" charset="0"/>
              </a:rPr>
              <a:t>&lt;entity-body&gt; is a stream of bytes (could be empty)</a:t>
            </a:r>
          </a:p>
        </p:txBody>
      </p:sp>
    </p:spTree>
    <p:extLst>
      <p:ext uri="{BB962C8B-B14F-4D97-AF65-F5344CB8AC3E}">
        <p14:creationId xmlns:p14="http://schemas.microsoft.com/office/powerpoint/2010/main" val="3477784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dirty="0"/>
              <a:t>HTTP Response message format</a:t>
            </a:r>
          </a:p>
        </p:txBody>
      </p:sp>
      <p:sp>
        <p:nvSpPr>
          <p:cNvPr id="53251" name="Text Box 3"/>
          <p:cNvSpPr txBox="1">
            <a:spLocks noChangeArrowheads="1"/>
          </p:cNvSpPr>
          <p:nvPr/>
        </p:nvSpPr>
        <p:spPr bwMode="auto">
          <a:xfrm>
            <a:off x="2286001" y="2301878"/>
            <a:ext cx="5984875" cy="1320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dirty="0">
                <a:latin typeface="Courier New" pitchFamily="49" charset="0"/>
              </a:rPr>
              <a:t>&lt;version&gt; &lt;status&gt; &lt;reason-phrase&gt;\r\n</a:t>
            </a:r>
          </a:p>
          <a:p>
            <a:r>
              <a:rPr lang="en-US" sz="2000" dirty="0">
                <a:latin typeface="Courier New" pitchFamily="49" charset="0"/>
              </a:rPr>
              <a:t>&lt;headers&gt;\r\n</a:t>
            </a:r>
          </a:p>
          <a:p>
            <a:r>
              <a:rPr lang="en-US" sz="2000" dirty="0">
                <a:latin typeface="Courier New" pitchFamily="49" charset="0"/>
              </a:rPr>
              <a:t>\r\n</a:t>
            </a:r>
          </a:p>
          <a:p>
            <a:r>
              <a:rPr lang="en-US" sz="2000" dirty="0">
                <a:latin typeface="Courier New" pitchFamily="49" charset="0"/>
              </a:rPr>
              <a:t>&lt;entity-body&gt;</a:t>
            </a:r>
          </a:p>
        </p:txBody>
      </p:sp>
      <p:sp>
        <p:nvSpPr>
          <p:cNvPr id="53252" name="Text Box 4"/>
          <p:cNvSpPr txBox="1">
            <a:spLocks noChangeArrowheads="1"/>
          </p:cNvSpPr>
          <p:nvPr/>
        </p:nvSpPr>
        <p:spPr bwMode="auto">
          <a:xfrm>
            <a:off x="2286001" y="4927600"/>
            <a:ext cx="3851275" cy="1625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dirty="0">
                <a:latin typeface="Courier New" pitchFamily="49" charset="0"/>
              </a:rPr>
              <a:t>HTTP/1.0 200 OK</a:t>
            </a:r>
          </a:p>
          <a:p>
            <a:r>
              <a:rPr lang="en-US" sz="2000" dirty="0">
                <a:latin typeface="Courier New" pitchFamily="49" charset="0"/>
              </a:rPr>
              <a:t>Content-type: text/plain</a:t>
            </a:r>
          </a:p>
          <a:p>
            <a:r>
              <a:rPr lang="en-US" sz="2000" dirty="0">
                <a:latin typeface="Courier New" pitchFamily="49" charset="0"/>
              </a:rPr>
              <a:t>Content-length: 18</a:t>
            </a:r>
          </a:p>
          <a:p>
            <a:endParaRPr lang="en-US" sz="2000" dirty="0">
              <a:latin typeface="Courier New" pitchFamily="49" charset="0"/>
            </a:endParaRPr>
          </a:p>
          <a:p>
            <a:r>
              <a:rPr lang="en-US" sz="2000" dirty="0">
                <a:latin typeface="Courier New" pitchFamily="49" charset="0"/>
              </a:rPr>
              <a:t>Hi! I’m a message!</a:t>
            </a:r>
          </a:p>
        </p:txBody>
      </p:sp>
      <p:sp>
        <p:nvSpPr>
          <p:cNvPr id="53253" name="Text Box 5"/>
          <p:cNvSpPr txBox="1">
            <a:spLocks noChangeArrowheads="1"/>
          </p:cNvSpPr>
          <p:nvPr/>
        </p:nvSpPr>
        <p:spPr bwMode="auto">
          <a:xfrm>
            <a:off x="2286001" y="3660777"/>
            <a:ext cx="796607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latin typeface="Courier New" pitchFamily="49" charset="0"/>
              </a:rPr>
              <a:t>&lt;version&gt; is of the form HTTP/&lt;major&gt;.&lt;minor&gt;</a:t>
            </a:r>
          </a:p>
          <a:p>
            <a:r>
              <a:rPr lang="en-US" dirty="0">
                <a:latin typeface="Courier New" pitchFamily="49" charset="0"/>
              </a:rPr>
              <a:t>&lt;status&gt; is a 3-digit number indicating status of request</a:t>
            </a:r>
          </a:p>
          <a:p>
            <a:r>
              <a:rPr lang="en-US" dirty="0">
                <a:latin typeface="Courier New" pitchFamily="49" charset="0"/>
              </a:rPr>
              <a:t>&lt;reason-phrase&gt; human-readable description of status code</a:t>
            </a:r>
          </a:p>
          <a:p>
            <a:r>
              <a:rPr lang="en-US" dirty="0">
                <a:latin typeface="Courier New" pitchFamily="49" charset="0"/>
              </a:rPr>
              <a:t>&lt;entity-body&gt; is a stream of bytes (could be empty)</a:t>
            </a:r>
          </a:p>
        </p:txBody>
      </p:sp>
    </p:spTree>
    <p:extLst>
      <p:ext uri="{BB962C8B-B14F-4D97-AF65-F5344CB8AC3E}">
        <p14:creationId xmlns:p14="http://schemas.microsoft.com/office/powerpoint/2010/main" val="37177151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1A9F9826-882C-40B9-8F38-5A3B8CFD19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534</TotalTime>
  <Words>2049</Words>
  <Application>Microsoft Office PowerPoint</Application>
  <PresentationFormat>Widescreen</PresentationFormat>
  <Paragraphs>164</Paragraphs>
  <Slides>22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Corbel</vt:lpstr>
      <vt:lpstr>Courier New</vt:lpstr>
      <vt:lpstr>Parallax</vt:lpstr>
      <vt:lpstr>CS240: Advanced Programming Concepts</vt:lpstr>
      <vt:lpstr>Internet Basics 101 001 </vt:lpstr>
      <vt:lpstr>Useful Term: Protocol</vt:lpstr>
      <vt:lpstr>The Internet</vt:lpstr>
      <vt:lpstr>The Secret: Standards </vt:lpstr>
      <vt:lpstr>For our purposes…</vt:lpstr>
      <vt:lpstr>Hyper Text Transport Protocol (HTTP)</vt:lpstr>
      <vt:lpstr>HTTP Request message format</vt:lpstr>
      <vt:lpstr>HTTP Response message format</vt:lpstr>
      <vt:lpstr>Transmission Control Protocol (TCP)</vt:lpstr>
      <vt:lpstr>Simplified anatomy of a TCP segment</vt:lpstr>
      <vt:lpstr>TCP Port Number Conventions</vt:lpstr>
      <vt:lpstr>Internet Protocol (IP)</vt:lpstr>
      <vt:lpstr>Simplified anatomy of an IP packet</vt:lpstr>
      <vt:lpstr>Ultimately…</vt:lpstr>
      <vt:lpstr>From here to there…</vt:lpstr>
      <vt:lpstr>A couple of issues…</vt:lpstr>
      <vt:lpstr>Domain Names</vt:lpstr>
      <vt:lpstr>Network Address Translation (NAT)</vt:lpstr>
      <vt:lpstr>NAT</vt:lpstr>
      <vt:lpstr>Example NAT scenario</vt:lpstr>
      <vt:lpstr>Final thoughts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CS240: Advanced Programming Concepts</dc:title>
  <dc:creator>Frank Jones</dc:creator>
  <cp:lastModifiedBy>Frank Jones</cp:lastModifiedBy>
  <cp:revision>23</cp:revision>
  <dcterms:created xsi:type="dcterms:W3CDTF">2016-11-21T23:59:59Z</dcterms:created>
  <dcterms:modified xsi:type="dcterms:W3CDTF">2016-11-27T00:48:03Z</dcterms:modified>
</cp:coreProperties>
</file>