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7" r:id="rId2"/>
    <p:sldId id="259" r:id="rId3"/>
    <p:sldId id="258" r:id="rId4"/>
    <p:sldId id="271" r:id="rId5"/>
    <p:sldId id="261" r:id="rId6"/>
    <p:sldId id="263" r:id="rId7"/>
    <p:sldId id="272" r:id="rId8"/>
    <p:sldId id="262" r:id="rId9"/>
    <p:sldId id="264" r:id="rId10"/>
    <p:sldId id="266" r:id="rId11"/>
    <p:sldId id="269" r:id="rId12"/>
    <p:sldId id="265" r:id="rId13"/>
    <p:sldId id="268" r:id="rId14"/>
    <p:sldId id="267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02" autoAdjust="0"/>
    <p:restoredTop sz="94660"/>
  </p:normalViewPr>
  <p:slideViewPr>
    <p:cSldViewPr snapToGrid="0">
      <p:cViewPr varScale="1">
        <p:scale>
          <a:sx n="61" d="100"/>
          <a:sy n="61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0715BD-A9C8-420D-8F17-ED830A8C5ABB}" type="datetimeFigureOut">
              <a:rPr lang="en-US" smtClean="0"/>
              <a:t>11/26/2016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582912-A9DB-4A77-834A-53538E00D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387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process that is capable of doing more than one of</a:t>
            </a:r>
            <a:r>
              <a:rPr lang="en-US" baseline="0" dirty="0"/>
              <a:t> its tasks at a time does not benefit from multi-processing alone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82912-A9DB-4A77-834A-53538E00DF9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3111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CPU’s cannot identify tasks, nor effectively</a:t>
            </a:r>
            <a:r>
              <a:rPr lang="en-US" baseline="0" dirty="0"/>
              <a:t> determine when, where, or how synchronization can or should be performed at the task level</a:t>
            </a:r>
          </a:p>
          <a:p>
            <a:r>
              <a:rPr lang="en-US" baseline="0" dirty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82912-A9DB-4A77-834A-53538E00DF9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3054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*We</a:t>
            </a:r>
            <a:r>
              <a:rPr lang="en-US" baseline="0" dirty="0"/>
              <a:t> are ignoring a lot of details here, such as the mechanism for passing information between threads 1 and 2, and how this information is synchronized etc. but our purpose at the moment is simply to understand the main idea…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82912-A9DB-4A77-834A-53538E00DF9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60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11/26/2016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52699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11/26/2016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0253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11/26/2016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52475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all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all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11/26/2016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816590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11/26/2016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6265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all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all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11/26/2016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67039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11/26/2016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45245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11/26/2016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63033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11/26/2016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73402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11/26/2016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5607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11/26/2016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1474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11/26/2016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6392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11/26/2016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61085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11/26/2016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0787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11/26/2016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8028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11/26/2016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8168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11/26/2016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5430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11/26/2016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333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er.android.com/reference/android/os/AsyncTask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er.android.com/reference/android/os/AsyncTask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CS240: Advanced Programming Concepts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Screencast #2</a:t>
            </a:r>
          </a:p>
        </p:txBody>
      </p:sp>
    </p:spTree>
    <p:extLst>
      <p:ext uri="{BB962C8B-B14F-4D97-AF65-F5344CB8AC3E}">
        <p14:creationId xmlns:p14="http://schemas.microsoft.com/office/powerpoint/2010/main" val="15262154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Apps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666999"/>
            <a:ext cx="10018713" cy="380153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Always have at least one thread (duh) – the UI thread</a:t>
            </a:r>
          </a:p>
          <a:p>
            <a:pPr lvl="1"/>
            <a:r>
              <a:rPr lang="en-US" dirty="0"/>
              <a:t>Responds to asynchronous events:</a:t>
            </a:r>
          </a:p>
          <a:p>
            <a:pPr lvl="2"/>
            <a:r>
              <a:rPr lang="en-US" dirty="0"/>
              <a:t>Touch…</a:t>
            </a:r>
          </a:p>
          <a:p>
            <a:pPr lvl="2"/>
            <a:r>
              <a:rPr lang="en-US" dirty="0"/>
              <a:t>System events…</a:t>
            </a:r>
          </a:p>
          <a:p>
            <a:pPr lvl="2"/>
            <a:r>
              <a:rPr lang="en-US" dirty="0"/>
              <a:t>Etc.</a:t>
            </a:r>
          </a:p>
          <a:p>
            <a:pPr lvl="1"/>
            <a:r>
              <a:rPr lang="en-US" dirty="0"/>
              <a:t>Android doesn’t like to be ignored by this thread…: </a:t>
            </a:r>
          </a:p>
          <a:p>
            <a:pPr marL="914400" lvl="2" indent="0">
              <a:buNone/>
            </a:pPr>
            <a:r>
              <a:rPr lang="en-US" dirty="0"/>
              <a:t>“App isn’t responding. Do you want to close it?”</a:t>
            </a:r>
          </a:p>
          <a:p>
            <a:r>
              <a:rPr lang="en-US" dirty="0"/>
              <a:t>Accessing the internet is slow….</a:t>
            </a:r>
          </a:p>
          <a:p>
            <a:pPr lvl="1"/>
            <a:r>
              <a:rPr lang="en-US" dirty="0"/>
              <a:t>Android doesn’t allow us to access the internet from the UI thread….</a:t>
            </a:r>
          </a:p>
        </p:txBody>
      </p:sp>
    </p:spTree>
    <p:extLst>
      <p:ext uri="{BB962C8B-B14F-4D97-AF65-F5344CB8AC3E}">
        <p14:creationId xmlns:p14="http://schemas.microsoft.com/office/powerpoint/2010/main" val="10558001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8152" y="49397"/>
            <a:ext cx="7756635" cy="6808603"/>
          </a:xfrm>
        </p:spPr>
      </p:pic>
    </p:spTree>
    <p:extLst>
      <p:ext uri="{BB962C8B-B14F-4D97-AF65-F5344CB8AC3E}">
        <p14:creationId xmlns:p14="http://schemas.microsoft.com/office/powerpoint/2010/main" val="41215077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the </a:t>
            </a:r>
            <a:r>
              <a:rPr lang="en-US" dirty="0" err="1"/>
              <a:t>AsyncTask</a:t>
            </a:r>
            <a:r>
              <a:rPr lang="en-US" dirty="0"/>
              <a:t> Class to run background tasks in Android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Intended for short, single execution tasks. Use other approaches if you need long running threads in the background.</a:t>
            </a:r>
          </a:p>
          <a:p>
            <a:r>
              <a:rPr lang="en-US" dirty="0"/>
              <a:t>Perfect for our purposes in Family Map</a:t>
            </a:r>
          </a:p>
          <a:p>
            <a:pPr lvl="1"/>
            <a:r>
              <a:rPr lang="en-US" dirty="0"/>
              <a:t>Login to the server…</a:t>
            </a:r>
          </a:p>
          <a:p>
            <a:pPr lvl="1"/>
            <a:r>
              <a:rPr lang="en-US" dirty="0"/>
              <a:t>Retrieve appropriate data…</a:t>
            </a:r>
          </a:p>
          <a:p>
            <a:r>
              <a:rPr lang="en-US" dirty="0"/>
              <a:t>Extend this class to execute a task on a separate thread in the background</a:t>
            </a:r>
          </a:p>
          <a:p>
            <a:pPr lvl="1"/>
            <a:r>
              <a:rPr lang="en-US" dirty="0" err="1"/>
              <a:t>onPreExecute</a:t>
            </a:r>
            <a:r>
              <a:rPr lang="en-US" dirty="0"/>
              <a:t>()</a:t>
            </a:r>
          </a:p>
          <a:p>
            <a:pPr lvl="1"/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doInBackground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()</a:t>
            </a:r>
          </a:p>
          <a:p>
            <a:pPr lvl="1"/>
            <a:r>
              <a:rPr lang="en-US" dirty="0" err="1"/>
              <a:t>onProgressUpdate</a:t>
            </a:r>
            <a:r>
              <a:rPr lang="en-US" dirty="0"/>
              <a:t>()</a:t>
            </a:r>
          </a:p>
          <a:p>
            <a:pPr lvl="1"/>
            <a:r>
              <a:rPr lang="en-US" dirty="0" err="1"/>
              <a:t>onPostExecute</a:t>
            </a:r>
            <a:r>
              <a:rPr lang="en-US" dirty="0"/>
              <a:t>()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136016" y="6164317"/>
            <a:ext cx="6715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2"/>
              </a:rPr>
              <a:t>https://developer.android.com/reference/android/os/AsyncTask.html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031273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872" y="362607"/>
            <a:ext cx="9632846" cy="6027683"/>
          </a:xfrm>
        </p:spPr>
      </p:pic>
    </p:spTree>
    <p:extLst>
      <p:ext uri="{BB962C8B-B14F-4D97-AF65-F5344CB8AC3E}">
        <p14:creationId xmlns:p14="http://schemas.microsoft.com/office/powerpoint/2010/main" val="39013622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1"/>
            <a:ext cx="10018713" cy="1040524"/>
          </a:xfrm>
        </p:spPr>
        <p:txBody>
          <a:bodyPr/>
          <a:lstStyle/>
          <a:p>
            <a:r>
              <a:rPr lang="en-US" dirty="0"/>
              <a:t>A closer look…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7398" y="764350"/>
            <a:ext cx="8032538" cy="6093650"/>
          </a:xfrm>
        </p:spPr>
      </p:pic>
    </p:spTree>
    <p:extLst>
      <p:ext uri="{BB962C8B-B14F-4D97-AF65-F5344CB8AC3E}">
        <p14:creationId xmlns:p14="http://schemas.microsoft.com/office/powerpoint/2010/main" val="6841891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386256"/>
            <a:ext cx="10018713" cy="1752599"/>
          </a:xfrm>
        </p:spPr>
        <p:txBody>
          <a:bodyPr/>
          <a:lstStyle/>
          <a:p>
            <a:r>
              <a:rPr lang="en-US" dirty="0"/>
              <a:t>Rules To Observe…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09" y="1608084"/>
            <a:ext cx="10018713" cy="4855780"/>
          </a:xfrm>
        </p:spPr>
        <p:txBody>
          <a:bodyPr>
            <a:normAutofit/>
          </a:bodyPr>
          <a:lstStyle/>
          <a:p>
            <a:r>
              <a:rPr lang="en-US" b="1" dirty="0"/>
              <a:t>“Threading rules</a:t>
            </a:r>
          </a:p>
          <a:p>
            <a:pPr marL="457200" lvl="1" indent="0">
              <a:buNone/>
            </a:pPr>
            <a:r>
              <a:rPr lang="en-US" dirty="0"/>
              <a:t>There are a few threading rules that must be followed for this class to work properly:</a:t>
            </a:r>
          </a:p>
          <a:p>
            <a:pPr lvl="2"/>
            <a:r>
              <a:rPr lang="en-US" dirty="0"/>
              <a:t>The </a:t>
            </a:r>
            <a:r>
              <a:rPr lang="en-US" dirty="0" err="1"/>
              <a:t>AsyncTask</a:t>
            </a:r>
            <a:r>
              <a:rPr lang="en-US" dirty="0"/>
              <a:t> class must be loaded on the UI thread. This is done automatically as of JELLY_BEAN.</a:t>
            </a:r>
          </a:p>
          <a:p>
            <a:pPr lvl="2"/>
            <a:r>
              <a:rPr lang="en-US" dirty="0"/>
              <a:t>The task instance must be created on the UI thread.</a:t>
            </a:r>
          </a:p>
          <a:p>
            <a:pPr lvl="2"/>
            <a:r>
              <a:rPr lang="en-US" dirty="0"/>
              <a:t>execute(</a:t>
            </a:r>
            <a:r>
              <a:rPr lang="en-US" dirty="0" err="1"/>
              <a:t>Params</a:t>
            </a:r>
            <a:r>
              <a:rPr lang="en-US" dirty="0"/>
              <a:t>...) must be invoked on the UI thread.</a:t>
            </a:r>
          </a:p>
          <a:p>
            <a:pPr lvl="2"/>
            <a:r>
              <a:rPr lang="en-US" dirty="0"/>
              <a:t>Do not call </a:t>
            </a:r>
            <a:r>
              <a:rPr lang="en-US" dirty="0" err="1"/>
              <a:t>onPreExecute</a:t>
            </a:r>
            <a:r>
              <a:rPr lang="en-US" dirty="0"/>
              <a:t>(), </a:t>
            </a:r>
            <a:r>
              <a:rPr lang="en-US" dirty="0" err="1"/>
              <a:t>onPostExecute</a:t>
            </a:r>
            <a:r>
              <a:rPr lang="en-US" dirty="0"/>
              <a:t>(Result), </a:t>
            </a:r>
            <a:r>
              <a:rPr lang="en-US" dirty="0" err="1"/>
              <a:t>doInBackground</a:t>
            </a:r>
            <a:r>
              <a:rPr lang="en-US" dirty="0"/>
              <a:t>(</a:t>
            </a:r>
            <a:r>
              <a:rPr lang="en-US" dirty="0" err="1"/>
              <a:t>Params</a:t>
            </a:r>
            <a:r>
              <a:rPr lang="en-US" dirty="0"/>
              <a:t>...), </a:t>
            </a:r>
            <a:r>
              <a:rPr lang="en-US" dirty="0" err="1"/>
              <a:t>onProgressUpdate</a:t>
            </a:r>
            <a:r>
              <a:rPr lang="en-US" dirty="0"/>
              <a:t>(Progress...) manually.</a:t>
            </a:r>
          </a:p>
          <a:p>
            <a:pPr lvl="2"/>
            <a:r>
              <a:rPr lang="en-US" dirty="0"/>
              <a:t>The task can be executed only once (an exception will be thrown if a second execution is attempted.)”</a:t>
            </a:r>
          </a:p>
          <a:p>
            <a:pPr marL="914400" lvl="2" indent="0">
              <a:buNone/>
            </a:pPr>
            <a:r>
              <a:rPr lang="en-US"/>
              <a:t>[ </a:t>
            </a:r>
            <a:r>
              <a:rPr lang="en-US">
                <a:hlinkClick r:id="rId2"/>
              </a:rPr>
              <a:t>https://developer.android.com/reference/android/os/AsyncTask.html</a:t>
            </a:r>
            <a:r>
              <a:rPr lang="en-US"/>
              <a:t> 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236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5379" y="2666999"/>
            <a:ext cx="9847647" cy="2110382"/>
          </a:xfrm>
        </p:spPr>
        <p:txBody>
          <a:bodyPr/>
          <a:lstStyle/>
          <a:p>
            <a:r>
              <a:rPr lang="en-US" dirty="0"/>
              <a:t>Multi-Threaded Execution and </a:t>
            </a:r>
            <a:r>
              <a:rPr lang="en-US" dirty="0" err="1"/>
              <a:t>AsyncTask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 Introduction</a:t>
            </a:r>
          </a:p>
        </p:txBody>
      </p:sp>
    </p:spTree>
    <p:extLst>
      <p:ext uri="{BB962C8B-B14F-4D97-AF65-F5344CB8AC3E}">
        <p14:creationId xmlns:p14="http://schemas.microsoft.com/office/powerpoint/2010/main" val="4145970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0"/>
            <a:ext cx="10018713" cy="1752599"/>
          </a:xfrm>
        </p:spPr>
        <p:txBody>
          <a:bodyPr/>
          <a:lstStyle/>
          <a:p>
            <a:r>
              <a:rPr lang="en-US" dirty="0"/>
              <a:t>What is a computer program?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1" y="1752599"/>
            <a:ext cx="3606978" cy="4191001"/>
          </a:xfrm>
        </p:spPr>
        <p:txBody>
          <a:bodyPr>
            <a:noAutofit/>
          </a:bodyPr>
          <a:lstStyle/>
          <a:p>
            <a:r>
              <a:rPr lang="en-US" sz="1800" dirty="0"/>
              <a:t>A collection of instructions and data</a:t>
            </a:r>
            <a:endParaRPr lang="en-US" sz="1600" dirty="0"/>
          </a:p>
          <a:p>
            <a:r>
              <a:rPr lang="en-US" sz="1800" dirty="0"/>
              <a:t>A set of related tasks that we desire the computer to perform for us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9822" y="1314450"/>
            <a:ext cx="2012459" cy="544353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5050" y="1233486"/>
            <a:ext cx="1668290" cy="5524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152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Concurrent vs. Parallel Processing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Concurrent or “Overlapped” execution</a:t>
            </a:r>
          </a:p>
          <a:p>
            <a:pPr lvl="1"/>
            <a:r>
              <a:rPr lang="en-US" dirty="0"/>
              <a:t>Multiple processes are accomplishing work over a period of time, though not necessarily executing at the same moment (i.e. interleaved execution)</a:t>
            </a:r>
          </a:p>
          <a:p>
            <a:r>
              <a:rPr lang="en-US" dirty="0"/>
              <a:t>Parallel execution</a:t>
            </a:r>
          </a:p>
          <a:p>
            <a:pPr lvl="1"/>
            <a:r>
              <a:rPr lang="en-US" dirty="0"/>
              <a:t>Multiple processes are in execution at the same moment</a:t>
            </a:r>
          </a:p>
        </p:txBody>
      </p:sp>
    </p:spTree>
    <p:extLst>
      <p:ext uri="{BB962C8B-B14F-4D97-AF65-F5344CB8AC3E}">
        <p14:creationId xmlns:p14="http://schemas.microsoft.com/office/powerpoint/2010/main" val="334505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CPUs can take advantage of instruction level parallelism at runtime…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36666" y="2700866"/>
            <a:ext cx="1665290" cy="312420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1: A = 6 + B;</a:t>
            </a:r>
          </a:p>
          <a:p>
            <a:pPr marL="0" indent="0">
              <a:buNone/>
            </a:pPr>
            <a:r>
              <a:rPr lang="en-US" dirty="0"/>
              <a:t>2: C = A / 2;</a:t>
            </a:r>
          </a:p>
          <a:p>
            <a:pPr marL="0" indent="0">
              <a:buNone/>
            </a:pPr>
            <a:r>
              <a:rPr lang="en-US" dirty="0"/>
              <a:t>3: D = C * 5;</a:t>
            </a:r>
          </a:p>
          <a:p>
            <a:pPr marL="0" indent="0">
              <a:buNone/>
            </a:pPr>
            <a:r>
              <a:rPr lang="en-US" dirty="0"/>
              <a:t>4: E = A * B;</a:t>
            </a:r>
          </a:p>
          <a:p>
            <a:pPr marL="0" indent="0">
              <a:buNone/>
            </a:pPr>
            <a:r>
              <a:rPr lang="en-US" dirty="0"/>
              <a:t>5: F = B / 2;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07822" y="3242732"/>
            <a:ext cx="611857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Pipelining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Superscalar  (i.e. multi-issue pipeline)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Out of order execution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31714409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CPU’s have more difficulty taking advantage of “task” level parallelism – Enter Multiprocessing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339622"/>
            <a:ext cx="10018713" cy="4049890"/>
          </a:xfrm>
        </p:spPr>
        <p:txBody>
          <a:bodyPr>
            <a:normAutofit/>
          </a:bodyPr>
          <a:lstStyle/>
          <a:p>
            <a:r>
              <a:rPr lang="en-US" dirty="0"/>
              <a:t>Multiprocessing (OS enabled)</a:t>
            </a:r>
          </a:p>
          <a:p>
            <a:pPr lvl="1"/>
            <a:r>
              <a:rPr lang="en-US" dirty="0"/>
              <a:t>Multiple processes take turns utilizing the CPU (A program will be comprised of one or more processes) </a:t>
            </a:r>
          </a:p>
          <a:p>
            <a:pPr lvl="1"/>
            <a:r>
              <a:rPr lang="en-US" dirty="0"/>
              <a:t>Processes that ask to do something that takes a while (such as retrieve data from a large-but-slow storage device) are blocked until the requested data etc. is ready – they surrender some or all of their turn while their request is being processed, allowing a process that is ready to make use of the time…</a:t>
            </a:r>
          </a:p>
          <a:p>
            <a:r>
              <a:rPr lang="en-US" dirty="0"/>
              <a:t>Multi-core + multiprocessing: Same idea spread across multiple cores…</a:t>
            </a:r>
          </a:p>
        </p:txBody>
      </p:sp>
    </p:spTree>
    <p:extLst>
      <p:ext uri="{BB962C8B-B14F-4D97-AF65-F5344CB8AC3E}">
        <p14:creationId xmlns:p14="http://schemas.microsoft.com/office/powerpoint/2010/main" val="244295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134007"/>
            <a:ext cx="10018713" cy="1752599"/>
          </a:xfrm>
        </p:spPr>
        <p:txBody>
          <a:bodyPr/>
          <a:lstStyle/>
          <a:p>
            <a:r>
              <a:rPr lang="en-US" dirty="0"/>
              <a:t>Multiprocessing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666999"/>
            <a:ext cx="10018713" cy="4191001"/>
          </a:xfrm>
        </p:spPr>
        <p:txBody>
          <a:bodyPr>
            <a:noAutofit/>
          </a:bodyPr>
          <a:lstStyle/>
          <a:p>
            <a:r>
              <a:rPr lang="en-US" sz="2800" dirty="0"/>
              <a:t>Limitations:</a:t>
            </a:r>
          </a:p>
          <a:p>
            <a:pPr lvl="1"/>
            <a:r>
              <a:rPr lang="en-US" sz="2400" dirty="0"/>
              <a:t>Human partitioning is needed…</a:t>
            </a:r>
          </a:p>
          <a:p>
            <a:pPr lvl="1"/>
            <a:r>
              <a:rPr lang="en-US" sz="2400" dirty="0"/>
              <a:t>Processes are “heavy”</a:t>
            </a:r>
          </a:p>
          <a:p>
            <a:pPr lvl="2"/>
            <a:r>
              <a:rPr lang="en-US" sz="2000" dirty="0"/>
              <a:t>Swapping them in and out requires a complete context switch</a:t>
            </a:r>
          </a:p>
          <a:p>
            <a:pPr lvl="2"/>
            <a:r>
              <a:rPr lang="en-US" sz="2000" dirty="0"/>
              <a:t>Inter-process communication is expensive compared to intra-process communication</a:t>
            </a:r>
          </a:p>
          <a:p>
            <a:pPr lvl="2"/>
            <a:r>
              <a:rPr lang="en-US" sz="2000" dirty="0"/>
              <a:t>Diminishing returns…</a:t>
            </a:r>
          </a:p>
          <a:p>
            <a:pPr lvl="1"/>
            <a:r>
              <a:rPr lang="en-US" sz="2400" dirty="0"/>
              <a:t>Missed opportunities - </a:t>
            </a:r>
            <a:r>
              <a:rPr lang="en-US" sz="2400" b="1" dirty="0"/>
              <a:t>Programs/processes may be capable of doing other portions of their work while waiting on a request that causes them to be blocked/stalled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65786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156" y="95592"/>
            <a:ext cx="10018713" cy="1752599"/>
          </a:xfrm>
        </p:spPr>
        <p:txBody>
          <a:bodyPr/>
          <a:lstStyle/>
          <a:p>
            <a:r>
              <a:rPr lang="en-US" dirty="0"/>
              <a:t>For example…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4480" y="1719851"/>
            <a:ext cx="6313308" cy="5138149"/>
          </a:xfrm>
        </p:spPr>
      </p:pic>
    </p:spTree>
    <p:extLst>
      <p:ext uri="{BB962C8B-B14F-4D97-AF65-F5344CB8AC3E}">
        <p14:creationId xmlns:p14="http://schemas.microsoft.com/office/powerpoint/2010/main" val="29731144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09" y="0"/>
            <a:ext cx="10018713" cy="1752599"/>
          </a:xfrm>
        </p:spPr>
        <p:txBody>
          <a:bodyPr/>
          <a:lstStyle/>
          <a:p>
            <a:r>
              <a:rPr lang="en-US" dirty="0"/>
              <a:t>Threads: A way of splitting a process into “mini-processes” 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0722" y="1899356"/>
            <a:ext cx="3977985" cy="4640984"/>
          </a:xfrm>
        </p:spPr>
      </p:pic>
      <p:sp>
        <p:nvSpPr>
          <p:cNvPr id="8" name="TextBox 7"/>
          <p:cNvSpPr txBox="1"/>
          <p:nvPr/>
        </p:nvSpPr>
        <p:spPr>
          <a:xfrm>
            <a:off x="1851377" y="2494930"/>
            <a:ext cx="517031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On single core CPU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If one thread “blocks” other threads may utilize its CPU time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Shared memory (communication is efficient)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No need for a full context switch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On multiple cores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Multiple threads may be executing in parallel on multiple cores</a:t>
            </a:r>
          </a:p>
        </p:txBody>
      </p:sp>
    </p:spTree>
    <p:extLst>
      <p:ext uri="{BB962C8B-B14F-4D97-AF65-F5344CB8AC3E}">
        <p14:creationId xmlns:p14="http://schemas.microsoft.com/office/powerpoint/2010/main" val="12060997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4818</TotalTime>
  <Words>724</Words>
  <Application>Microsoft Office PowerPoint</Application>
  <PresentationFormat>Widescreen</PresentationFormat>
  <Paragraphs>81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Corbel</vt:lpstr>
      <vt:lpstr>Parallax</vt:lpstr>
      <vt:lpstr>CS240: Advanced Programming Concepts</vt:lpstr>
      <vt:lpstr>Multi-Threaded Execution and AsyncTask</vt:lpstr>
      <vt:lpstr>What is a computer program?</vt:lpstr>
      <vt:lpstr>Concurrent vs. Parallel Processing</vt:lpstr>
      <vt:lpstr>CPUs can take advantage of instruction level parallelism at runtime…</vt:lpstr>
      <vt:lpstr>CPU’s have more difficulty taking advantage of “task” level parallelism – Enter Multiprocessing …</vt:lpstr>
      <vt:lpstr>Multiprocessing cont.</vt:lpstr>
      <vt:lpstr>For example…</vt:lpstr>
      <vt:lpstr>Threads: A way of splitting a process into “mini-processes” </vt:lpstr>
      <vt:lpstr>Android Apps</vt:lpstr>
      <vt:lpstr>PowerPoint Presentation</vt:lpstr>
      <vt:lpstr>Using the AsyncTask Class to run background tasks in Android</vt:lpstr>
      <vt:lpstr>PowerPoint Presentation</vt:lpstr>
      <vt:lpstr>A closer look…</vt:lpstr>
      <vt:lpstr>Rules To Observe…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CS240: Advanced Programming Concepts</dc:title>
  <dc:creator>Frank Jones</dc:creator>
  <cp:lastModifiedBy>Frank Jones</cp:lastModifiedBy>
  <cp:revision>25</cp:revision>
  <dcterms:created xsi:type="dcterms:W3CDTF">2016-11-23T16:25:25Z</dcterms:created>
  <dcterms:modified xsi:type="dcterms:W3CDTF">2016-11-27T02:16:10Z</dcterms:modified>
</cp:coreProperties>
</file>