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275" r:id="rId4"/>
    <p:sldId id="267" r:id="rId5"/>
    <p:sldId id="260" r:id="rId6"/>
    <p:sldId id="261" r:id="rId7"/>
    <p:sldId id="262" r:id="rId8"/>
    <p:sldId id="263" r:id="rId9"/>
    <p:sldId id="265" r:id="rId10"/>
    <p:sldId id="266" r:id="rId11"/>
    <p:sldId id="273" r:id="rId12"/>
    <p:sldId id="258" r:id="rId13"/>
    <p:sldId id="259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Mean</a:t>
            </a:r>
            <a:r>
              <a:rPr lang="en-US" baseline="0"/>
              <a:t> Duration of Iterations in µSeconds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Java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Sheet1!$M$6:$M$105</c:f>
              <c:numCache>
                <c:formatCode>General</c:formatCode>
                <c:ptCount val="100"/>
                <c:pt idx="0">
                  <c:v>241.1215</c:v>
                </c:pt>
                <c:pt idx="1">
                  <c:v>135.0018</c:v>
                </c:pt>
                <c:pt idx="2">
                  <c:v>92.77279999999999</c:v>
                </c:pt>
                <c:pt idx="3">
                  <c:v>94.26780000000002</c:v>
                </c:pt>
                <c:pt idx="4">
                  <c:v>93.429</c:v>
                </c:pt>
                <c:pt idx="5">
                  <c:v>93.9032</c:v>
                </c:pt>
                <c:pt idx="6">
                  <c:v>93.6112</c:v>
                </c:pt>
                <c:pt idx="7">
                  <c:v>119.1384</c:v>
                </c:pt>
                <c:pt idx="8">
                  <c:v>94.2679</c:v>
                </c:pt>
                <c:pt idx="9">
                  <c:v>120.1227</c:v>
                </c:pt>
                <c:pt idx="10">
                  <c:v>95.9452</c:v>
                </c:pt>
                <c:pt idx="11">
                  <c:v>117.8621</c:v>
                </c:pt>
                <c:pt idx="12">
                  <c:v>192.2552</c:v>
                </c:pt>
                <c:pt idx="13">
                  <c:v>71.5489</c:v>
                </c:pt>
                <c:pt idx="14">
                  <c:v>35.8838</c:v>
                </c:pt>
                <c:pt idx="15">
                  <c:v>37.2697</c:v>
                </c:pt>
                <c:pt idx="16">
                  <c:v>35.70160000000001</c:v>
                </c:pt>
                <c:pt idx="17">
                  <c:v>36.9778</c:v>
                </c:pt>
                <c:pt idx="18">
                  <c:v>37.0141</c:v>
                </c:pt>
                <c:pt idx="19">
                  <c:v>35.62840000000001</c:v>
                </c:pt>
                <c:pt idx="20">
                  <c:v>57.7642</c:v>
                </c:pt>
                <c:pt idx="21">
                  <c:v>57.98270000000001</c:v>
                </c:pt>
                <c:pt idx="22">
                  <c:v>59.3686</c:v>
                </c:pt>
                <c:pt idx="23">
                  <c:v>60.13440000000001</c:v>
                </c:pt>
                <c:pt idx="24">
                  <c:v>57.2171</c:v>
                </c:pt>
                <c:pt idx="25">
                  <c:v>61.92130000000001</c:v>
                </c:pt>
                <c:pt idx="26">
                  <c:v>85.69800000000001</c:v>
                </c:pt>
                <c:pt idx="27">
                  <c:v>57.21720000000001</c:v>
                </c:pt>
                <c:pt idx="28">
                  <c:v>111.4074</c:v>
                </c:pt>
                <c:pt idx="29">
                  <c:v>55.94070000000001</c:v>
                </c:pt>
                <c:pt idx="30">
                  <c:v>92.95509999999998</c:v>
                </c:pt>
                <c:pt idx="31">
                  <c:v>35.0813</c:v>
                </c:pt>
                <c:pt idx="32">
                  <c:v>34.49800000000001</c:v>
                </c:pt>
                <c:pt idx="33">
                  <c:v>37.2333</c:v>
                </c:pt>
                <c:pt idx="34">
                  <c:v>34.49780000000001</c:v>
                </c:pt>
                <c:pt idx="35">
                  <c:v>36.5765</c:v>
                </c:pt>
                <c:pt idx="36">
                  <c:v>34.5346</c:v>
                </c:pt>
                <c:pt idx="37">
                  <c:v>35.4459</c:v>
                </c:pt>
                <c:pt idx="38">
                  <c:v>34.3156</c:v>
                </c:pt>
                <c:pt idx="39">
                  <c:v>34.49840000000001</c:v>
                </c:pt>
                <c:pt idx="40">
                  <c:v>34.3522</c:v>
                </c:pt>
                <c:pt idx="41">
                  <c:v>49.63180000000001</c:v>
                </c:pt>
                <c:pt idx="42">
                  <c:v>34.3887</c:v>
                </c:pt>
                <c:pt idx="43">
                  <c:v>39.2389</c:v>
                </c:pt>
                <c:pt idx="44">
                  <c:v>34.2791</c:v>
                </c:pt>
                <c:pt idx="45">
                  <c:v>34.20640000000001</c:v>
                </c:pt>
                <c:pt idx="46">
                  <c:v>34.27920000000001</c:v>
                </c:pt>
                <c:pt idx="47">
                  <c:v>34.2426</c:v>
                </c:pt>
                <c:pt idx="48">
                  <c:v>34.2429</c:v>
                </c:pt>
                <c:pt idx="49">
                  <c:v>34.27960000000001</c:v>
                </c:pt>
                <c:pt idx="50">
                  <c:v>34.2793</c:v>
                </c:pt>
                <c:pt idx="51">
                  <c:v>36.1025</c:v>
                </c:pt>
                <c:pt idx="52">
                  <c:v>34.5346</c:v>
                </c:pt>
                <c:pt idx="53">
                  <c:v>34.2793</c:v>
                </c:pt>
                <c:pt idx="54">
                  <c:v>34.3155</c:v>
                </c:pt>
                <c:pt idx="55">
                  <c:v>34.27910000000001</c:v>
                </c:pt>
                <c:pt idx="56">
                  <c:v>34.27910000000001</c:v>
                </c:pt>
                <c:pt idx="57">
                  <c:v>35.2272</c:v>
                </c:pt>
                <c:pt idx="58">
                  <c:v>34.3156</c:v>
                </c:pt>
                <c:pt idx="59">
                  <c:v>34.2793</c:v>
                </c:pt>
                <c:pt idx="60">
                  <c:v>34.27920000000001</c:v>
                </c:pt>
                <c:pt idx="61">
                  <c:v>34.3155</c:v>
                </c:pt>
                <c:pt idx="62">
                  <c:v>34.3155</c:v>
                </c:pt>
                <c:pt idx="63">
                  <c:v>36.2486</c:v>
                </c:pt>
                <c:pt idx="64">
                  <c:v>34.3885</c:v>
                </c:pt>
                <c:pt idx="65">
                  <c:v>34.2429</c:v>
                </c:pt>
                <c:pt idx="66">
                  <c:v>34.24260000000001</c:v>
                </c:pt>
                <c:pt idx="67">
                  <c:v>34.2428</c:v>
                </c:pt>
                <c:pt idx="68">
                  <c:v>34.2427</c:v>
                </c:pt>
                <c:pt idx="69">
                  <c:v>34.2792</c:v>
                </c:pt>
                <c:pt idx="70">
                  <c:v>34.2793</c:v>
                </c:pt>
                <c:pt idx="71">
                  <c:v>34.3155</c:v>
                </c:pt>
                <c:pt idx="72">
                  <c:v>34.3156</c:v>
                </c:pt>
                <c:pt idx="73">
                  <c:v>34.3156</c:v>
                </c:pt>
                <c:pt idx="74">
                  <c:v>34.3158</c:v>
                </c:pt>
                <c:pt idx="75">
                  <c:v>34.279</c:v>
                </c:pt>
                <c:pt idx="76">
                  <c:v>56.99820000000001</c:v>
                </c:pt>
                <c:pt idx="77">
                  <c:v>34.4979</c:v>
                </c:pt>
                <c:pt idx="78">
                  <c:v>34.49820000000001</c:v>
                </c:pt>
                <c:pt idx="79">
                  <c:v>34.2427</c:v>
                </c:pt>
                <c:pt idx="80">
                  <c:v>34.35210000000001</c:v>
                </c:pt>
                <c:pt idx="81">
                  <c:v>34.3158</c:v>
                </c:pt>
                <c:pt idx="82">
                  <c:v>34.24260000000001</c:v>
                </c:pt>
                <c:pt idx="83">
                  <c:v>34.2793</c:v>
                </c:pt>
                <c:pt idx="84">
                  <c:v>34.425</c:v>
                </c:pt>
                <c:pt idx="85">
                  <c:v>35.8836</c:v>
                </c:pt>
                <c:pt idx="86">
                  <c:v>34.5345</c:v>
                </c:pt>
                <c:pt idx="87">
                  <c:v>34.3521</c:v>
                </c:pt>
                <c:pt idx="88">
                  <c:v>34.68040000000001</c:v>
                </c:pt>
                <c:pt idx="89">
                  <c:v>34.27920000000001</c:v>
                </c:pt>
                <c:pt idx="90">
                  <c:v>34.3157</c:v>
                </c:pt>
                <c:pt idx="91">
                  <c:v>34.27940000000001</c:v>
                </c:pt>
                <c:pt idx="92">
                  <c:v>34.2062</c:v>
                </c:pt>
                <c:pt idx="93">
                  <c:v>34.352</c:v>
                </c:pt>
                <c:pt idx="94">
                  <c:v>34.2792</c:v>
                </c:pt>
                <c:pt idx="95">
                  <c:v>34.2792</c:v>
                </c:pt>
                <c:pt idx="96">
                  <c:v>34.2793</c:v>
                </c:pt>
                <c:pt idx="97">
                  <c:v>34.24260000000001</c:v>
                </c:pt>
                <c:pt idx="98">
                  <c:v>34.27940000000001</c:v>
                </c:pt>
                <c:pt idx="99">
                  <c:v>34.2063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A4A-4A7D-AB9B-7749AEEA98CC}"/>
            </c:ext>
          </c:extLst>
        </c:ser>
        <c:ser>
          <c:idx val="1"/>
          <c:order val="1"/>
          <c:tx>
            <c:v>C++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Sheet1!$M$110:$M$209</c:f>
              <c:numCache>
                <c:formatCode>General</c:formatCode>
                <c:ptCount val="100"/>
                <c:pt idx="0">
                  <c:v>61.88488909999999</c:v>
                </c:pt>
                <c:pt idx="1">
                  <c:v>61.81195449999999</c:v>
                </c:pt>
                <c:pt idx="2">
                  <c:v>61.994291</c:v>
                </c:pt>
                <c:pt idx="3">
                  <c:v>61.994291</c:v>
                </c:pt>
                <c:pt idx="4">
                  <c:v>62.0307582</c:v>
                </c:pt>
                <c:pt idx="5">
                  <c:v>72.0957135</c:v>
                </c:pt>
                <c:pt idx="6">
                  <c:v>61.99429089999999</c:v>
                </c:pt>
                <c:pt idx="7">
                  <c:v>62.06722540000001</c:v>
                </c:pt>
                <c:pt idx="8">
                  <c:v>62.1401598</c:v>
                </c:pt>
                <c:pt idx="9">
                  <c:v>62.06722540000001</c:v>
                </c:pt>
                <c:pt idx="10">
                  <c:v>62.7236355</c:v>
                </c:pt>
                <c:pt idx="11">
                  <c:v>62.8330372</c:v>
                </c:pt>
                <c:pt idx="12">
                  <c:v>62.4683648</c:v>
                </c:pt>
                <c:pt idx="13">
                  <c:v>62.1036926</c:v>
                </c:pt>
                <c:pt idx="14">
                  <c:v>61.994291</c:v>
                </c:pt>
                <c:pt idx="15">
                  <c:v>62.06722540000001</c:v>
                </c:pt>
                <c:pt idx="16">
                  <c:v>62.06722540000001</c:v>
                </c:pt>
                <c:pt idx="17">
                  <c:v>62.0307582</c:v>
                </c:pt>
                <c:pt idx="18">
                  <c:v>62.06722540000001</c:v>
                </c:pt>
                <c:pt idx="19">
                  <c:v>62.06722540000001</c:v>
                </c:pt>
                <c:pt idx="20">
                  <c:v>62.0307582</c:v>
                </c:pt>
                <c:pt idx="21">
                  <c:v>62.0307582</c:v>
                </c:pt>
                <c:pt idx="22">
                  <c:v>61.994291</c:v>
                </c:pt>
                <c:pt idx="23">
                  <c:v>62.2130942</c:v>
                </c:pt>
                <c:pt idx="24">
                  <c:v>62.1036926</c:v>
                </c:pt>
                <c:pt idx="25">
                  <c:v>87.6672207</c:v>
                </c:pt>
                <c:pt idx="26">
                  <c:v>66.99030139999998</c:v>
                </c:pt>
                <c:pt idx="27">
                  <c:v>75.88830539999996</c:v>
                </c:pt>
                <c:pt idx="28">
                  <c:v>72.46038579999998</c:v>
                </c:pt>
                <c:pt idx="29">
                  <c:v>62.1401598</c:v>
                </c:pt>
                <c:pt idx="30">
                  <c:v>61.95782369999998</c:v>
                </c:pt>
                <c:pt idx="31">
                  <c:v>62.39543040000001</c:v>
                </c:pt>
                <c:pt idx="32">
                  <c:v>62.5412994</c:v>
                </c:pt>
                <c:pt idx="33">
                  <c:v>67.90198209999998</c:v>
                </c:pt>
                <c:pt idx="34">
                  <c:v>62.5048321</c:v>
                </c:pt>
                <c:pt idx="35">
                  <c:v>67.7925805</c:v>
                </c:pt>
                <c:pt idx="36">
                  <c:v>61.99429089999999</c:v>
                </c:pt>
                <c:pt idx="37">
                  <c:v>62.14015980000001</c:v>
                </c:pt>
                <c:pt idx="38">
                  <c:v>62.10369259999999</c:v>
                </c:pt>
                <c:pt idx="39">
                  <c:v>62.1036926</c:v>
                </c:pt>
                <c:pt idx="40">
                  <c:v>62.0307582</c:v>
                </c:pt>
                <c:pt idx="41">
                  <c:v>62.1036926</c:v>
                </c:pt>
                <c:pt idx="42">
                  <c:v>62.14015980000001</c:v>
                </c:pt>
                <c:pt idx="43">
                  <c:v>62.176627</c:v>
                </c:pt>
                <c:pt idx="44">
                  <c:v>62.0307581</c:v>
                </c:pt>
                <c:pt idx="45">
                  <c:v>62.1401598</c:v>
                </c:pt>
                <c:pt idx="46">
                  <c:v>62.1036926</c:v>
                </c:pt>
                <c:pt idx="47">
                  <c:v>62.1401598</c:v>
                </c:pt>
                <c:pt idx="48">
                  <c:v>62.0307582</c:v>
                </c:pt>
                <c:pt idx="49">
                  <c:v>67.13617029999999</c:v>
                </c:pt>
                <c:pt idx="50">
                  <c:v>69.87121259999998</c:v>
                </c:pt>
                <c:pt idx="51">
                  <c:v>63.6353163</c:v>
                </c:pt>
                <c:pt idx="52">
                  <c:v>64.76580039999999</c:v>
                </c:pt>
                <c:pt idx="53">
                  <c:v>62.1036926</c:v>
                </c:pt>
                <c:pt idx="54">
                  <c:v>62.06722540000001</c:v>
                </c:pt>
                <c:pt idx="55">
                  <c:v>62.06722540000001</c:v>
                </c:pt>
                <c:pt idx="56">
                  <c:v>62.06722540000001</c:v>
                </c:pt>
                <c:pt idx="57">
                  <c:v>62.0672254</c:v>
                </c:pt>
                <c:pt idx="58">
                  <c:v>62.0307582</c:v>
                </c:pt>
                <c:pt idx="59">
                  <c:v>62.0672253</c:v>
                </c:pt>
                <c:pt idx="60">
                  <c:v>62.06722540000001</c:v>
                </c:pt>
                <c:pt idx="61">
                  <c:v>62.10369259999999</c:v>
                </c:pt>
                <c:pt idx="62">
                  <c:v>62.1036926</c:v>
                </c:pt>
                <c:pt idx="63">
                  <c:v>62.06722540000001</c:v>
                </c:pt>
                <c:pt idx="64">
                  <c:v>66.37035849999997</c:v>
                </c:pt>
                <c:pt idx="65">
                  <c:v>62.06722540000001</c:v>
                </c:pt>
                <c:pt idx="66">
                  <c:v>62.10369259999999</c:v>
                </c:pt>
                <c:pt idx="67">
                  <c:v>62.0672254</c:v>
                </c:pt>
                <c:pt idx="68">
                  <c:v>63.7811851</c:v>
                </c:pt>
                <c:pt idx="69">
                  <c:v>67.82904759999997</c:v>
                </c:pt>
                <c:pt idx="70">
                  <c:v>62.43189759999999</c:v>
                </c:pt>
                <c:pt idx="71">
                  <c:v>65.02107089999998</c:v>
                </c:pt>
                <c:pt idx="72">
                  <c:v>62.0672253</c:v>
                </c:pt>
                <c:pt idx="73">
                  <c:v>62.10369259999999</c:v>
                </c:pt>
                <c:pt idx="74">
                  <c:v>62.39543040000001</c:v>
                </c:pt>
                <c:pt idx="75">
                  <c:v>62.79657</c:v>
                </c:pt>
                <c:pt idx="76">
                  <c:v>64.83873479999997</c:v>
                </c:pt>
                <c:pt idx="77">
                  <c:v>62.0672253</c:v>
                </c:pt>
                <c:pt idx="78">
                  <c:v>62.1036926</c:v>
                </c:pt>
                <c:pt idx="79">
                  <c:v>62.0307582</c:v>
                </c:pt>
                <c:pt idx="80">
                  <c:v>64.65639869999997</c:v>
                </c:pt>
                <c:pt idx="81">
                  <c:v>91.8974193</c:v>
                </c:pt>
                <c:pt idx="82">
                  <c:v>66.99030139999998</c:v>
                </c:pt>
                <c:pt idx="83">
                  <c:v>62.1036926</c:v>
                </c:pt>
                <c:pt idx="84">
                  <c:v>62.0307582</c:v>
                </c:pt>
                <c:pt idx="85">
                  <c:v>62.06722540000001</c:v>
                </c:pt>
                <c:pt idx="86">
                  <c:v>62.14015980000001</c:v>
                </c:pt>
                <c:pt idx="87">
                  <c:v>62.3589632</c:v>
                </c:pt>
                <c:pt idx="88">
                  <c:v>62.650701</c:v>
                </c:pt>
                <c:pt idx="89">
                  <c:v>67.57377699999996</c:v>
                </c:pt>
                <c:pt idx="90">
                  <c:v>62.10369259999999</c:v>
                </c:pt>
                <c:pt idx="91">
                  <c:v>62.06722540000001</c:v>
                </c:pt>
                <c:pt idx="92">
                  <c:v>62.17662690000001</c:v>
                </c:pt>
                <c:pt idx="93">
                  <c:v>62.1401598</c:v>
                </c:pt>
                <c:pt idx="94">
                  <c:v>61.994291</c:v>
                </c:pt>
                <c:pt idx="95">
                  <c:v>67.0997031</c:v>
                </c:pt>
                <c:pt idx="96">
                  <c:v>71.32990179999999</c:v>
                </c:pt>
                <c:pt idx="97">
                  <c:v>62.1036926</c:v>
                </c:pt>
                <c:pt idx="98">
                  <c:v>62.1401598</c:v>
                </c:pt>
                <c:pt idx="99">
                  <c:v>62.06722540000001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A4A-4A7D-AB9B-7749AEEA98CC}"/>
            </c:ext>
          </c:extLst>
        </c:ser>
        <c:ser>
          <c:idx val="2"/>
          <c:order val="2"/>
          <c:tx>
            <c:v>C++ Optimized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Sheet1!$M$214:$M$313</c:f>
              <c:numCache>
                <c:formatCode>General</c:formatCode>
                <c:ptCount val="100"/>
                <c:pt idx="0">
                  <c:v>54.62791040000001</c:v>
                </c:pt>
                <c:pt idx="1">
                  <c:v>83.36408729999998</c:v>
                </c:pt>
                <c:pt idx="2">
                  <c:v>54.737312</c:v>
                </c:pt>
                <c:pt idx="3">
                  <c:v>54.70084480000001</c:v>
                </c:pt>
                <c:pt idx="4">
                  <c:v>55.2478532</c:v>
                </c:pt>
                <c:pt idx="5">
                  <c:v>57.03474749999999</c:v>
                </c:pt>
                <c:pt idx="6">
                  <c:v>54.6643777</c:v>
                </c:pt>
                <c:pt idx="7">
                  <c:v>54.6643777</c:v>
                </c:pt>
                <c:pt idx="8">
                  <c:v>54.73731210000001</c:v>
                </c:pt>
                <c:pt idx="9">
                  <c:v>54.62791040000001</c:v>
                </c:pt>
                <c:pt idx="10">
                  <c:v>54.6643776</c:v>
                </c:pt>
                <c:pt idx="11">
                  <c:v>54.8102466</c:v>
                </c:pt>
                <c:pt idx="12">
                  <c:v>54.62791040000001</c:v>
                </c:pt>
                <c:pt idx="13">
                  <c:v>54.70084480000001</c:v>
                </c:pt>
                <c:pt idx="14">
                  <c:v>54.70084490000001</c:v>
                </c:pt>
                <c:pt idx="15">
                  <c:v>54.700845</c:v>
                </c:pt>
                <c:pt idx="16">
                  <c:v>54.6643776</c:v>
                </c:pt>
                <c:pt idx="17">
                  <c:v>54.62791040000001</c:v>
                </c:pt>
                <c:pt idx="18">
                  <c:v>54.70084490000001</c:v>
                </c:pt>
                <c:pt idx="19">
                  <c:v>54.7373121</c:v>
                </c:pt>
                <c:pt idx="20">
                  <c:v>54.70084490000001</c:v>
                </c:pt>
                <c:pt idx="21">
                  <c:v>54.8102466</c:v>
                </c:pt>
                <c:pt idx="22">
                  <c:v>59.98859330000001</c:v>
                </c:pt>
                <c:pt idx="23">
                  <c:v>54.62791030000001</c:v>
                </c:pt>
                <c:pt idx="24">
                  <c:v>54.7737793</c:v>
                </c:pt>
                <c:pt idx="25">
                  <c:v>54.6279102</c:v>
                </c:pt>
                <c:pt idx="26">
                  <c:v>54.70084490000001</c:v>
                </c:pt>
                <c:pt idx="27">
                  <c:v>54.7737794</c:v>
                </c:pt>
                <c:pt idx="28">
                  <c:v>54.62791040000001</c:v>
                </c:pt>
                <c:pt idx="29">
                  <c:v>54.73731220000001</c:v>
                </c:pt>
                <c:pt idx="30">
                  <c:v>54.7373121</c:v>
                </c:pt>
                <c:pt idx="31">
                  <c:v>54.73731210000001</c:v>
                </c:pt>
                <c:pt idx="32">
                  <c:v>54.8467138</c:v>
                </c:pt>
                <c:pt idx="33">
                  <c:v>54.70084480000001</c:v>
                </c:pt>
                <c:pt idx="34">
                  <c:v>54.70084480000001</c:v>
                </c:pt>
                <c:pt idx="35">
                  <c:v>60.35326549999999</c:v>
                </c:pt>
                <c:pt idx="36">
                  <c:v>81.90539820000001</c:v>
                </c:pt>
                <c:pt idx="37">
                  <c:v>59.2227812</c:v>
                </c:pt>
                <c:pt idx="38">
                  <c:v>54.6643776</c:v>
                </c:pt>
                <c:pt idx="39">
                  <c:v>55.21138610000001</c:v>
                </c:pt>
                <c:pt idx="40">
                  <c:v>54.6643775</c:v>
                </c:pt>
                <c:pt idx="41">
                  <c:v>55.2843206</c:v>
                </c:pt>
                <c:pt idx="42">
                  <c:v>60.2073966</c:v>
                </c:pt>
                <c:pt idx="43">
                  <c:v>58.1652317</c:v>
                </c:pt>
                <c:pt idx="44">
                  <c:v>55.13845170000001</c:v>
                </c:pt>
                <c:pt idx="45">
                  <c:v>59.9156588</c:v>
                </c:pt>
                <c:pt idx="46">
                  <c:v>54.6643776</c:v>
                </c:pt>
                <c:pt idx="47">
                  <c:v>54.73731210000001</c:v>
                </c:pt>
                <c:pt idx="48">
                  <c:v>79.89970059999999</c:v>
                </c:pt>
                <c:pt idx="49">
                  <c:v>66.84443239999999</c:v>
                </c:pt>
                <c:pt idx="50">
                  <c:v>54.7008447</c:v>
                </c:pt>
                <c:pt idx="51">
                  <c:v>54.59144310000001</c:v>
                </c:pt>
                <c:pt idx="52">
                  <c:v>54.7737793</c:v>
                </c:pt>
                <c:pt idx="53">
                  <c:v>54.70084480000001</c:v>
                </c:pt>
                <c:pt idx="54">
                  <c:v>62.97890600000001</c:v>
                </c:pt>
                <c:pt idx="55">
                  <c:v>58.0922972</c:v>
                </c:pt>
                <c:pt idx="56">
                  <c:v>56.5606735</c:v>
                </c:pt>
                <c:pt idx="57">
                  <c:v>54.62791040000001</c:v>
                </c:pt>
                <c:pt idx="58">
                  <c:v>54.700845</c:v>
                </c:pt>
                <c:pt idx="59">
                  <c:v>54.8102466</c:v>
                </c:pt>
                <c:pt idx="60">
                  <c:v>54.73731220000001</c:v>
                </c:pt>
                <c:pt idx="61">
                  <c:v>54.73731210000001</c:v>
                </c:pt>
                <c:pt idx="62">
                  <c:v>54.6643775</c:v>
                </c:pt>
                <c:pt idx="63">
                  <c:v>54.73731210000001</c:v>
                </c:pt>
                <c:pt idx="64">
                  <c:v>54.70084490000001</c:v>
                </c:pt>
                <c:pt idx="65">
                  <c:v>54.8467138</c:v>
                </c:pt>
                <c:pt idx="66">
                  <c:v>54.62791040000001</c:v>
                </c:pt>
                <c:pt idx="67">
                  <c:v>54.70084490000001</c:v>
                </c:pt>
                <c:pt idx="68">
                  <c:v>54.737312</c:v>
                </c:pt>
                <c:pt idx="69">
                  <c:v>54.700845</c:v>
                </c:pt>
                <c:pt idx="70">
                  <c:v>54.8467138</c:v>
                </c:pt>
                <c:pt idx="71">
                  <c:v>54.6279103</c:v>
                </c:pt>
                <c:pt idx="72">
                  <c:v>54.7737794</c:v>
                </c:pt>
                <c:pt idx="73">
                  <c:v>59.18631400000001</c:v>
                </c:pt>
                <c:pt idx="74">
                  <c:v>54.70084490000001</c:v>
                </c:pt>
                <c:pt idx="75">
                  <c:v>54.70084480000001</c:v>
                </c:pt>
                <c:pt idx="76">
                  <c:v>54.73731210000001</c:v>
                </c:pt>
                <c:pt idx="77">
                  <c:v>54.6643776</c:v>
                </c:pt>
                <c:pt idx="78">
                  <c:v>54.62791040000001</c:v>
                </c:pt>
                <c:pt idx="79">
                  <c:v>54.700845</c:v>
                </c:pt>
                <c:pt idx="80">
                  <c:v>54.62791040000001</c:v>
                </c:pt>
                <c:pt idx="81">
                  <c:v>57.8005594</c:v>
                </c:pt>
                <c:pt idx="82">
                  <c:v>54.62791040000001</c:v>
                </c:pt>
                <c:pt idx="83">
                  <c:v>54.7737793</c:v>
                </c:pt>
                <c:pt idx="84">
                  <c:v>54.62791030000001</c:v>
                </c:pt>
                <c:pt idx="85">
                  <c:v>54.70084490000001</c:v>
                </c:pt>
                <c:pt idx="86">
                  <c:v>54.6643776</c:v>
                </c:pt>
                <c:pt idx="87">
                  <c:v>54.9925827</c:v>
                </c:pt>
                <c:pt idx="88">
                  <c:v>55.32078780000001</c:v>
                </c:pt>
                <c:pt idx="89">
                  <c:v>57.9464284</c:v>
                </c:pt>
                <c:pt idx="90">
                  <c:v>54.73731210000001</c:v>
                </c:pt>
                <c:pt idx="91">
                  <c:v>61.5202169</c:v>
                </c:pt>
                <c:pt idx="92">
                  <c:v>54.62791030000001</c:v>
                </c:pt>
                <c:pt idx="93">
                  <c:v>54.737312</c:v>
                </c:pt>
                <c:pt idx="94">
                  <c:v>54.66437770000001</c:v>
                </c:pt>
                <c:pt idx="95">
                  <c:v>54.6279103</c:v>
                </c:pt>
                <c:pt idx="96">
                  <c:v>54.88318100000001</c:v>
                </c:pt>
                <c:pt idx="97">
                  <c:v>54.6643777</c:v>
                </c:pt>
                <c:pt idx="98">
                  <c:v>57.0712147</c:v>
                </c:pt>
                <c:pt idx="99">
                  <c:v>54.73731210000001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A4A-4A7D-AB9B-7749AEEA9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61349200"/>
        <c:axId val="-1461345168"/>
      </c:lineChart>
      <c:catAx>
        <c:axId val="-1461349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Sequential</a:t>
                </a:r>
                <a:r>
                  <a:rPr lang="en-US" baseline="0"/>
                  <a:t> Iteration Count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61345168"/>
        <c:crosses val="autoZero"/>
        <c:auto val="1"/>
        <c:lblAlgn val="ctr"/>
        <c:lblOffset val="100"/>
        <c:noMultiLvlLbl val="0"/>
      </c:catAx>
      <c:valAx>
        <c:axId val="-146134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µSeconds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6134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Mean</a:t>
            </a:r>
            <a:r>
              <a:rPr lang="en-US" baseline="0"/>
              <a:t> Duration of Iterations in µSeconds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Sheet1!$M$6:$M$105</c:f>
              <c:numCache>
                <c:formatCode>General</c:formatCode>
                <c:ptCount val="100"/>
                <c:pt idx="0">
                  <c:v>279.1919</c:v>
                </c:pt>
                <c:pt idx="1">
                  <c:v>147.4365</c:v>
                </c:pt>
                <c:pt idx="2">
                  <c:v>131.645</c:v>
                </c:pt>
                <c:pt idx="3">
                  <c:v>117.3873</c:v>
                </c:pt>
                <c:pt idx="4">
                  <c:v>134.0884</c:v>
                </c:pt>
                <c:pt idx="5">
                  <c:v>116.3655</c:v>
                </c:pt>
                <c:pt idx="6">
                  <c:v>122.456</c:v>
                </c:pt>
                <c:pt idx="7">
                  <c:v>122.3106</c:v>
                </c:pt>
                <c:pt idx="8">
                  <c:v>120.086</c:v>
                </c:pt>
                <c:pt idx="9">
                  <c:v>118.4443</c:v>
                </c:pt>
                <c:pt idx="10">
                  <c:v>132.448</c:v>
                </c:pt>
                <c:pt idx="11">
                  <c:v>112.0624</c:v>
                </c:pt>
                <c:pt idx="12">
                  <c:v>169.1699</c:v>
                </c:pt>
                <c:pt idx="13">
                  <c:v>97.84079999999998</c:v>
                </c:pt>
                <c:pt idx="14">
                  <c:v>50.9446</c:v>
                </c:pt>
                <c:pt idx="15">
                  <c:v>53.1691</c:v>
                </c:pt>
                <c:pt idx="16">
                  <c:v>64.2552</c:v>
                </c:pt>
                <c:pt idx="17">
                  <c:v>58.3842</c:v>
                </c:pt>
                <c:pt idx="18">
                  <c:v>58.0558</c:v>
                </c:pt>
                <c:pt idx="19">
                  <c:v>52.51269999999998</c:v>
                </c:pt>
                <c:pt idx="20">
                  <c:v>78.80539999999999</c:v>
                </c:pt>
                <c:pt idx="21">
                  <c:v>53.53380000000001</c:v>
                </c:pt>
                <c:pt idx="22">
                  <c:v>69.39680000000001</c:v>
                </c:pt>
                <c:pt idx="23">
                  <c:v>56.0136</c:v>
                </c:pt>
                <c:pt idx="24">
                  <c:v>53.5704</c:v>
                </c:pt>
                <c:pt idx="25">
                  <c:v>97.07539999999999</c:v>
                </c:pt>
                <c:pt idx="26">
                  <c:v>53.16920000000001</c:v>
                </c:pt>
                <c:pt idx="27">
                  <c:v>91.34930000000001</c:v>
                </c:pt>
                <c:pt idx="28">
                  <c:v>38.50940000000001</c:v>
                </c:pt>
                <c:pt idx="29">
                  <c:v>40.36940000000001</c:v>
                </c:pt>
                <c:pt idx="30">
                  <c:v>32.3099</c:v>
                </c:pt>
                <c:pt idx="31">
                  <c:v>29.3927</c:v>
                </c:pt>
                <c:pt idx="32">
                  <c:v>43.1043</c:v>
                </c:pt>
                <c:pt idx="33">
                  <c:v>46.7143</c:v>
                </c:pt>
                <c:pt idx="34">
                  <c:v>37.9989</c:v>
                </c:pt>
                <c:pt idx="35">
                  <c:v>34.53410000000001</c:v>
                </c:pt>
                <c:pt idx="36">
                  <c:v>25.9283</c:v>
                </c:pt>
                <c:pt idx="37">
                  <c:v>25.9281</c:v>
                </c:pt>
                <c:pt idx="38">
                  <c:v>37.8894</c:v>
                </c:pt>
                <c:pt idx="39">
                  <c:v>22.28139999999999</c:v>
                </c:pt>
                <c:pt idx="40">
                  <c:v>35.191</c:v>
                </c:pt>
                <c:pt idx="41">
                  <c:v>30.19480000000001</c:v>
                </c:pt>
                <c:pt idx="42">
                  <c:v>26.51159999999999</c:v>
                </c:pt>
                <c:pt idx="43">
                  <c:v>25.5634</c:v>
                </c:pt>
                <c:pt idx="44">
                  <c:v>25.4904</c:v>
                </c:pt>
                <c:pt idx="45">
                  <c:v>23.74019999999999</c:v>
                </c:pt>
                <c:pt idx="46">
                  <c:v>18.3428</c:v>
                </c:pt>
                <c:pt idx="47">
                  <c:v>22.46379999999999</c:v>
                </c:pt>
                <c:pt idx="48">
                  <c:v>19.4738</c:v>
                </c:pt>
                <c:pt idx="49">
                  <c:v>22.28169999999999</c:v>
                </c:pt>
                <c:pt idx="50">
                  <c:v>19.6193</c:v>
                </c:pt>
                <c:pt idx="51">
                  <c:v>14.7326</c:v>
                </c:pt>
                <c:pt idx="52">
                  <c:v>21.0415</c:v>
                </c:pt>
                <c:pt idx="53">
                  <c:v>22.099</c:v>
                </c:pt>
                <c:pt idx="54">
                  <c:v>17.0301</c:v>
                </c:pt>
                <c:pt idx="55">
                  <c:v>21.58869999999999</c:v>
                </c:pt>
                <c:pt idx="56">
                  <c:v>19.61940000000001</c:v>
                </c:pt>
                <c:pt idx="57">
                  <c:v>21.1142</c:v>
                </c:pt>
                <c:pt idx="58">
                  <c:v>14.2588</c:v>
                </c:pt>
                <c:pt idx="59">
                  <c:v>17.3221</c:v>
                </c:pt>
                <c:pt idx="60">
                  <c:v>19.1817</c:v>
                </c:pt>
                <c:pt idx="61">
                  <c:v>13.9307</c:v>
                </c:pt>
                <c:pt idx="62">
                  <c:v>18.7442</c:v>
                </c:pt>
                <c:pt idx="63">
                  <c:v>13.2376</c:v>
                </c:pt>
                <c:pt idx="64">
                  <c:v>19.765</c:v>
                </c:pt>
                <c:pt idx="65">
                  <c:v>22.2451</c:v>
                </c:pt>
                <c:pt idx="66">
                  <c:v>16.5562</c:v>
                </c:pt>
                <c:pt idx="67">
                  <c:v>19.2182</c:v>
                </c:pt>
                <c:pt idx="68">
                  <c:v>16.7021</c:v>
                </c:pt>
                <c:pt idx="69">
                  <c:v>18.7807</c:v>
                </c:pt>
                <c:pt idx="70">
                  <c:v>18.4524</c:v>
                </c:pt>
                <c:pt idx="71">
                  <c:v>25.819</c:v>
                </c:pt>
                <c:pt idx="72">
                  <c:v>20.3485</c:v>
                </c:pt>
                <c:pt idx="73">
                  <c:v>16.1551</c:v>
                </c:pt>
                <c:pt idx="74">
                  <c:v>17.3947</c:v>
                </c:pt>
                <c:pt idx="75">
                  <c:v>16.81150000000001</c:v>
                </c:pt>
                <c:pt idx="76">
                  <c:v>18.7807</c:v>
                </c:pt>
                <c:pt idx="77">
                  <c:v>17.2126</c:v>
                </c:pt>
                <c:pt idx="78">
                  <c:v>18.6346</c:v>
                </c:pt>
                <c:pt idx="79">
                  <c:v>22.6462</c:v>
                </c:pt>
                <c:pt idx="80">
                  <c:v>21.1144</c:v>
                </c:pt>
                <c:pt idx="81">
                  <c:v>18.63460000000001</c:v>
                </c:pt>
                <c:pt idx="82">
                  <c:v>15.8267</c:v>
                </c:pt>
                <c:pt idx="83">
                  <c:v>21.4428</c:v>
                </c:pt>
                <c:pt idx="84">
                  <c:v>20.12980000000001</c:v>
                </c:pt>
                <c:pt idx="85">
                  <c:v>14.6961</c:v>
                </c:pt>
                <c:pt idx="86">
                  <c:v>18.817</c:v>
                </c:pt>
                <c:pt idx="87">
                  <c:v>19.911</c:v>
                </c:pt>
                <c:pt idx="88">
                  <c:v>18.5253</c:v>
                </c:pt>
                <c:pt idx="89">
                  <c:v>21.4428</c:v>
                </c:pt>
                <c:pt idx="90">
                  <c:v>22.17219999999999</c:v>
                </c:pt>
                <c:pt idx="91">
                  <c:v>18.0512</c:v>
                </c:pt>
                <c:pt idx="92">
                  <c:v>15.9726</c:v>
                </c:pt>
                <c:pt idx="93">
                  <c:v>15.6809</c:v>
                </c:pt>
                <c:pt idx="94">
                  <c:v>19.4735</c:v>
                </c:pt>
                <c:pt idx="95">
                  <c:v>17.2489</c:v>
                </c:pt>
                <c:pt idx="96">
                  <c:v>16.9571</c:v>
                </c:pt>
                <c:pt idx="97">
                  <c:v>18.3064</c:v>
                </c:pt>
                <c:pt idx="98">
                  <c:v>16.6291</c:v>
                </c:pt>
                <c:pt idx="99">
                  <c:v>16.6657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A9-4BEF-8A4C-456DEA67A5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60216816"/>
        <c:axId val="-1460213696"/>
      </c:lineChart>
      <c:catAx>
        <c:axId val="-14602168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Sequential</a:t>
                </a:r>
                <a:r>
                  <a:rPr lang="en-US" baseline="0"/>
                  <a:t> Iteration Count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60213696"/>
        <c:crosses val="autoZero"/>
        <c:auto val="1"/>
        <c:lblAlgn val="ctr"/>
        <c:lblOffset val="100"/>
        <c:noMultiLvlLbl val="0"/>
      </c:catAx>
      <c:valAx>
        <c:axId val="-146021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µSeconds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6021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39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02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411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189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427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3053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5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691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00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25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1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61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14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2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51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461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52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55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tutorial/java/TOC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CS240: Advanced Programming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</a:t>
            </a:r>
            <a:r>
              <a:rPr lang="en-US" dirty="0" smtClean="0"/>
              <a:t>Language Basics</a:t>
            </a:r>
          </a:p>
        </p:txBody>
      </p:sp>
    </p:spTree>
    <p:extLst>
      <p:ext uri="{BB962C8B-B14F-4D97-AF65-F5344CB8AC3E}">
        <p14:creationId xmlns:p14="http://schemas.microsoft.com/office/powerpoint/2010/main" val="11162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2 (a bit easier)…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2889075" y="1964635"/>
          <a:ext cx="7209183" cy="4528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28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Java programs are not necessarily “slower” than precompiled programs</a:t>
            </a:r>
          </a:p>
          <a:p>
            <a:pPr lvl="1"/>
            <a:r>
              <a:rPr lang="en-US" dirty="0" smtClean="0"/>
              <a:t>JIT compilation</a:t>
            </a:r>
          </a:p>
          <a:p>
            <a:pPr lvl="1"/>
            <a:r>
              <a:rPr lang="en-US" dirty="0" smtClean="0"/>
              <a:t>Potential for dynamic runtime optimization</a:t>
            </a:r>
          </a:p>
          <a:p>
            <a:r>
              <a:rPr lang="en-US" dirty="0" smtClean="0"/>
              <a:t>Interpreted / </a:t>
            </a:r>
            <a:r>
              <a:rPr lang="en-US" dirty="0" err="1" smtClean="0"/>
              <a:t>JIT’d</a:t>
            </a:r>
            <a:r>
              <a:rPr lang="en-US" dirty="0" smtClean="0"/>
              <a:t> languages offer certain advantages during development and maintenance such as reduced/eliminated compilation times for testing etc.</a:t>
            </a:r>
          </a:p>
          <a:p>
            <a:r>
              <a:rPr lang="en-US" dirty="0" smtClean="0"/>
              <a:t>Interpreted languages are highly portable</a:t>
            </a:r>
          </a:p>
          <a:p>
            <a:r>
              <a:rPr lang="en-US" dirty="0" smtClean="0"/>
              <a:t>Use of an interpreter/JIT compiler like the JVM means additional resource requirements at runtime vs a precompiled model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919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File Organization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01209" y="2345631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X.h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01209" y="3412431"/>
            <a:ext cx="7620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X.cpp</a:t>
            </a:r>
          </a:p>
        </p:txBody>
      </p:sp>
      <p:cxnSp>
        <p:nvCxnSpPr>
          <p:cNvPr id="7" name="Straight Arrow Connector 6"/>
          <p:cNvCxnSpPr>
            <a:endCxn id="4" idx="2"/>
          </p:cNvCxnSpPr>
          <p:nvPr/>
        </p:nvCxnSpPr>
        <p:spPr>
          <a:xfrm flipV="1">
            <a:off x="5282209" y="2802831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72809" y="2345631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Y.h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72809" y="3412431"/>
            <a:ext cx="7620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Y.cpp</a:t>
            </a:r>
          </a:p>
        </p:txBody>
      </p:sp>
      <p:cxnSp>
        <p:nvCxnSpPr>
          <p:cNvPr id="10" name="Straight Arrow Connector 9"/>
          <p:cNvCxnSpPr>
            <a:stCxn id="9" idx="0"/>
            <a:endCxn id="8" idx="2"/>
          </p:cNvCxnSpPr>
          <p:nvPr/>
        </p:nvCxnSpPr>
        <p:spPr>
          <a:xfrm flipV="1">
            <a:off x="6653809" y="2802831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644409" y="2349904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Z.h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44409" y="3416704"/>
            <a:ext cx="7620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Z.cpp</a:t>
            </a:r>
          </a:p>
        </p:txBody>
      </p:sp>
      <p:cxnSp>
        <p:nvCxnSpPr>
          <p:cNvPr id="13" name="Straight Arrow Connector 12"/>
          <p:cNvCxnSpPr>
            <a:stCxn id="12" idx="0"/>
            <a:endCxn id="11" idx="2"/>
          </p:cNvCxnSpPr>
          <p:nvPr/>
        </p:nvCxnSpPr>
        <p:spPr>
          <a:xfrm flipV="1">
            <a:off x="8025409" y="2807104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54592" y="3336231"/>
            <a:ext cx="760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g++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01209" y="4631631"/>
            <a:ext cx="76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X.o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15" idx="0"/>
          </p:cNvCxnSpPr>
          <p:nvPr/>
        </p:nvCxnSpPr>
        <p:spPr>
          <a:xfrm>
            <a:off x="5282209" y="4022031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272809" y="4638752"/>
            <a:ext cx="76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Y.o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21" idx="0"/>
          </p:cNvCxnSpPr>
          <p:nvPr/>
        </p:nvCxnSpPr>
        <p:spPr>
          <a:xfrm>
            <a:off x="6653809" y="4022032"/>
            <a:ext cx="0" cy="61672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44409" y="4638752"/>
            <a:ext cx="76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Z.o</a:t>
            </a:r>
            <a:endParaRPr lang="en-US" dirty="0"/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>
            <a:off x="8025409" y="4022032"/>
            <a:ext cx="0" cy="61672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720548" y="3260031"/>
            <a:ext cx="5410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798960" y="4555431"/>
            <a:ext cx="1052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linker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720548" y="4337513"/>
            <a:ext cx="5410200" cy="903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263551" y="5850831"/>
            <a:ext cx="762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</a:t>
            </a:r>
          </a:p>
        </p:txBody>
      </p:sp>
      <p:cxnSp>
        <p:nvCxnSpPr>
          <p:cNvPr id="35" name="Straight Arrow Connector 34"/>
          <p:cNvCxnSpPr>
            <a:endCxn id="32" idx="0"/>
          </p:cNvCxnSpPr>
          <p:nvPr/>
        </p:nvCxnSpPr>
        <p:spPr>
          <a:xfrm>
            <a:off x="6644551" y="5241231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359348" y="3336232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Exactly one</a:t>
            </a:r>
          </a:p>
          <a:p>
            <a:r>
              <a:rPr lang="en-US" dirty="0"/>
              <a:t>main function</a:t>
            </a:r>
          </a:p>
        </p:txBody>
      </p:sp>
    </p:spTree>
    <p:extLst>
      <p:ext uri="{BB962C8B-B14F-4D97-AF65-F5344CB8AC3E}">
        <p14:creationId xmlns:p14="http://schemas.microsoft.com/office/powerpoint/2010/main" val="170294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File Organization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80412" y="2342316"/>
            <a:ext cx="876738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X.java</a:t>
            </a:r>
          </a:p>
        </p:txBody>
      </p:sp>
      <p:sp>
        <p:nvSpPr>
          <p:cNvPr id="9" name="Rectangle 8"/>
          <p:cNvSpPr/>
          <p:nvPr/>
        </p:nvSpPr>
        <p:spPr>
          <a:xfrm>
            <a:off x="6452012" y="2342316"/>
            <a:ext cx="800539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Y.java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23612" y="2346589"/>
            <a:ext cx="876739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Z.java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75952" y="2266116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javac</a:t>
            </a:r>
            <a:endParaRPr lang="en-US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4978574" y="3790116"/>
            <a:ext cx="87673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X.class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15" idx="0"/>
          </p:cNvCxnSpPr>
          <p:nvPr/>
        </p:nvCxnSpPr>
        <p:spPr>
          <a:xfrm>
            <a:off x="5416943" y="2962598"/>
            <a:ext cx="0" cy="82751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350174" y="3797237"/>
            <a:ext cx="812626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Y.class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21" idx="0"/>
          </p:cNvCxnSpPr>
          <p:nvPr/>
        </p:nvCxnSpPr>
        <p:spPr>
          <a:xfrm>
            <a:off x="6750443" y="2951917"/>
            <a:ext cx="0" cy="84532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721773" y="3797237"/>
            <a:ext cx="87674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Z.class</a:t>
            </a:r>
            <a:endParaRPr lang="en-US" dirty="0"/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>
            <a:off x="8160143" y="2962597"/>
            <a:ext cx="0" cy="83464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785012" y="2189916"/>
            <a:ext cx="5410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797913" y="3495998"/>
            <a:ext cx="5410200" cy="903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rodham\AppData\Local\Microsoft\Windows\Temporary Internet Files\Content.IE5\TNNYC0QO\Open-Folder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114" y="3578926"/>
            <a:ext cx="1066785" cy="73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4078729" y="3713916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bin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265190" y="4628316"/>
            <a:ext cx="4553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java  –</a:t>
            </a:r>
            <a:r>
              <a:rPr lang="en-US" sz="2800" b="1" dirty="0" err="1"/>
              <a:t>cp</a:t>
            </a:r>
            <a:r>
              <a:rPr lang="en-US" sz="2800" b="1" dirty="0"/>
              <a:t> bin/  X  arg1  arg2 …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398802" y="2247751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 least one</a:t>
            </a:r>
          </a:p>
          <a:p>
            <a:r>
              <a:rPr lang="en-US" dirty="0"/>
              <a:t>main method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44568" y="5542716"/>
            <a:ext cx="216790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</a:t>
            </a:r>
            <a:r>
              <a:rPr lang="en-US" dirty="0" err="1"/>
              <a:t>cp</a:t>
            </a:r>
            <a:r>
              <a:rPr lang="en-US" dirty="0"/>
              <a:t>” = class path</a:t>
            </a:r>
          </a:p>
          <a:p>
            <a:r>
              <a:rPr lang="en-US" dirty="0"/>
              <a:t>(directory containing</a:t>
            </a:r>
          </a:p>
          <a:p>
            <a:r>
              <a:rPr lang="en-US" dirty="0"/>
              <a:t>the .class files)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819085" y="5085516"/>
            <a:ext cx="766467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62982" y="5542716"/>
            <a:ext cx="206986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“java” = the Java</a:t>
            </a:r>
          </a:p>
          <a:p>
            <a:r>
              <a:rPr lang="en-US" dirty="0"/>
              <a:t>virtual machine</a:t>
            </a:r>
          </a:p>
          <a:p>
            <a:r>
              <a:rPr lang="en-US" dirty="0"/>
              <a:t>(runs your program)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29222" y="5542716"/>
            <a:ext cx="15251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“X” = name of</a:t>
            </a:r>
          </a:p>
          <a:p>
            <a:r>
              <a:rPr lang="en-US" dirty="0"/>
              <a:t>the class with </a:t>
            </a:r>
          </a:p>
          <a:p>
            <a:r>
              <a:rPr lang="en-US" dirty="0"/>
              <a:t>main method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5518781" y="5151536"/>
            <a:ext cx="393674" cy="39118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6642951" y="5151536"/>
            <a:ext cx="1039958" cy="39118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595983" y="5542716"/>
            <a:ext cx="231505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</a:t>
            </a:r>
            <a:r>
              <a:rPr lang="en-US" dirty="0" err="1"/>
              <a:t>argN</a:t>
            </a:r>
            <a:r>
              <a:rPr lang="en-US" dirty="0"/>
              <a:t>” = command</a:t>
            </a:r>
          </a:p>
          <a:p>
            <a:r>
              <a:rPr lang="en-US" dirty="0"/>
              <a:t>line arguments passed</a:t>
            </a:r>
          </a:p>
          <a:p>
            <a:r>
              <a:rPr lang="en-US" dirty="0"/>
              <a:t>to main method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7938351" y="5151536"/>
            <a:ext cx="1815962" cy="39118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8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Basics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main method(s)</a:t>
            </a:r>
          </a:p>
          <a:p>
            <a:r>
              <a:rPr lang="en-US" dirty="0" smtClean="0"/>
              <a:t>Command line arguments</a:t>
            </a:r>
          </a:p>
          <a:p>
            <a:r>
              <a:rPr lang="en-US" dirty="0" smtClean="0"/>
              <a:t>Arrays as objects</a:t>
            </a:r>
          </a:p>
          <a:p>
            <a:r>
              <a:rPr lang="en-US" dirty="0" smtClean="0"/>
              <a:t>Primitive types</a:t>
            </a:r>
          </a:p>
          <a:p>
            <a:r>
              <a:rPr lang="en-US" dirty="0" smtClean="0"/>
              <a:t>!!References!!</a:t>
            </a:r>
          </a:p>
          <a:p>
            <a:r>
              <a:rPr lang="en-US" dirty="0" smtClean="0"/>
              <a:t>Garbage collection</a:t>
            </a:r>
          </a:p>
          <a:p>
            <a:r>
              <a:rPr lang="en-US" dirty="0" smtClean="0"/>
              <a:t>Classes and objects, classes as objects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ethods</a:t>
            </a:r>
          </a:p>
          <a:p>
            <a:r>
              <a:rPr lang="en-US" dirty="0" smtClean="0"/>
              <a:t>Packages, </a:t>
            </a:r>
            <a:r>
              <a:rPr lang="en-US" dirty="0"/>
              <a:t>import vs. #</a:t>
            </a:r>
            <a:r>
              <a:rPr lang="en-US" dirty="0" smtClean="0"/>
              <a:t>include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9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provided </a:t>
            </a:r>
            <a:r>
              <a:rPr lang="en-US" dirty="0" err="1" smtClean="0"/>
              <a:t>BufferReader</a:t>
            </a:r>
            <a:r>
              <a:rPr lang="en-US" dirty="0" smtClean="0"/>
              <a:t>, don’t use a stream…</a:t>
            </a:r>
          </a:p>
          <a:p>
            <a:r>
              <a:rPr lang="en-US" dirty="0" smtClean="0"/>
              <a:t>You might consider looking up/using the “split” method… (String class)</a:t>
            </a:r>
          </a:p>
          <a:p>
            <a:r>
              <a:rPr lang="en-US" dirty="0" smtClean="0"/>
              <a:t>Don’t use String concatenation… use a </a:t>
            </a:r>
            <a:r>
              <a:rPr lang="en-US" dirty="0" err="1" smtClean="0"/>
              <a:t>StringBuilder</a:t>
            </a:r>
            <a:r>
              <a:rPr lang="en-US" dirty="0" smtClean="0"/>
              <a:t> object… (better performance)</a:t>
            </a:r>
          </a:p>
          <a:p>
            <a:r>
              <a:rPr lang="en-US" dirty="0" smtClean="0"/>
              <a:t>Your ppm string needs to be terminated with a newline… (or it won’t work)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7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Java: A VERY Brief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Why Java?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537791"/>
            <a:ext cx="10018713" cy="44262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C++</a:t>
            </a:r>
          </a:p>
          <a:p>
            <a:pPr lvl="1"/>
            <a:r>
              <a:rPr lang="en-US" dirty="0" smtClean="0"/>
              <a:t>Cross Platform: Write “once” compile many, run anywhere…</a:t>
            </a:r>
          </a:p>
          <a:p>
            <a:pPr lvl="1"/>
            <a:r>
              <a:rPr lang="en-US" dirty="0" smtClean="0"/>
              <a:t>Supports Object Oriented Programing: Supports classes etc.</a:t>
            </a:r>
          </a:p>
          <a:p>
            <a:pPr lvl="1"/>
            <a:r>
              <a:rPr lang="en-US" dirty="0" smtClean="0"/>
              <a:t>Familiar Syntax: Based upon C</a:t>
            </a:r>
          </a:p>
          <a:p>
            <a:pPr lvl="1"/>
            <a:r>
              <a:rPr lang="en-US" dirty="0" smtClean="0"/>
              <a:t>Fast (very)</a:t>
            </a:r>
          </a:p>
          <a:p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Cross Platform: Write “once” compile “once”, run anywhere…</a:t>
            </a:r>
          </a:p>
          <a:p>
            <a:pPr lvl="1"/>
            <a:r>
              <a:rPr lang="en-US" dirty="0" smtClean="0"/>
              <a:t>Truly Object Oriented Language: Everything is a class</a:t>
            </a:r>
          </a:p>
          <a:p>
            <a:pPr lvl="1"/>
            <a:r>
              <a:rPr lang="en-US" dirty="0" smtClean="0"/>
              <a:t>Familiar Syntax: Closely resembles C++</a:t>
            </a:r>
          </a:p>
          <a:p>
            <a:pPr lvl="1"/>
            <a:r>
              <a:rPr lang="en-US" dirty="0" smtClean="0"/>
              <a:t>Fast (</a:t>
            </a:r>
            <a:r>
              <a:rPr lang="en-US" strike="sngStrike" dirty="0" smtClean="0"/>
              <a:t>enough</a:t>
            </a:r>
            <a:r>
              <a:rPr lang="en-US" dirty="0"/>
              <a:t> </a:t>
            </a:r>
            <a:r>
              <a:rPr lang="en-US" dirty="0" smtClean="0"/>
              <a:t>very)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Another Java Resource…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docs.oracle.com/javase/tutorial/java/TOC.html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22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(Compiled Language) Model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11" b="64263"/>
          <a:stretch/>
        </p:blipFill>
        <p:spPr>
          <a:xfrm>
            <a:off x="2333932" y="2020954"/>
            <a:ext cx="7761997" cy="4538871"/>
          </a:xfrm>
        </p:spPr>
      </p:pic>
    </p:spTree>
    <p:extLst>
      <p:ext uri="{BB962C8B-B14F-4D97-AF65-F5344CB8AC3E}">
        <p14:creationId xmlns:p14="http://schemas.microsoft.com/office/powerpoint/2010/main" val="228368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Interpreted Language Model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19" b="60445"/>
          <a:stretch/>
        </p:blipFill>
        <p:spPr>
          <a:xfrm>
            <a:off x="2531033" y="2133600"/>
            <a:ext cx="7413053" cy="4545496"/>
          </a:xfrm>
        </p:spPr>
      </p:pic>
      <p:sp>
        <p:nvSpPr>
          <p:cNvPr id="5" name="TextBox 4"/>
          <p:cNvSpPr txBox="1"/>
          <p:nvPr/>
        </p:nvSpPr>
        <p:spPr>
          <a:xfrm>
            <a:off x="4171929" y="6309764"/>
            <a:ext cx="4131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does this mean for performance?....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11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Bring on the JIT (Just In Time) Compiler</a:t>
            </a:r>
            <a:br>
              <a:rPr lang="en-US" dirty="0" smtClean="0"/>
            </a:br>
            <a:r>
              <a:rPr lang="en-US" sz="1800" dirty="0" smtClean="0"/>
              <a:t>(Note: This example is based on Oracle’s </a:t>
            </a:r>
            <a:r>
              <a:rPr lang="en-US" sz="1800" dirty="0" err="1" smtClean="0"/>
              <a:t>Jrockit</a:t>
            </a:r>
            <a:r>
              <a:rPr lang="en-US" sz="1800" dirty="0" smtClean="0"/>
              <a:t> JVM)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168" y="2667000"/>
            <a:ext cx="4269001" cy="3124200"/>
          </a:xfrm>
        </p:spPr>
      </p:pic>
      <p:sp>
        <p:nvSpPr>
          <p:cNvPr id="5" name="TextBox 4"/>
          <p:cNvSpPr txBox="1"/>
          <p:nvPr/>
        </p:nvSpPr>
        <p:spPr>
          <a:xfrm>
            <a:off x="2902226" y="6327913"/>
            <a:ext cx="870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http://docs.oracle.com/cd/E13150_01/jrockit_jvm/jrockit/geninfo/diagnos/underst_jit.html</a:t>
            </a:r>
          </a:p>
        </p:txBody>
      </p:sp>
    </p:spTree>
    <p:extLst>
      <p:ext uri="{BB962C8B-B14F-4D97-AF65-F5344CB8AC3E}">
        <p14:creationId xmlns:p14="http://schemas.microsoft.com/office/powerpoint/2010/main" val="4118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Wait, There’s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Runtime Optimization</a:t>
            </a:r>
          </a:p>
          <a:p>
            <a:pPr lvl="1"/>
            <a:r>
              <a:rPr lang="en-US" dirty="0" smtClean="0"/>
              <a:t>Function </a:t>
            </a:r>
            <a:r>
              <a:rPr lang="en-US" dirty="0" err="1" smtClean="0"/>
              <a:t>Inlining</a:t>
            </a:r>
            <a:endParaRPr lang="en-US" dirty="0" smtClean="0"/>
          </a:p>
          <a:p>
            <a:pPr lvl="1"/>
            <a:r>
              <a:rPr lang="en-US" dirty="0" smtClean="0"/>
              <a:t>Selective Compilation</a:t>
            </a:r>
          </a:p>
          <a:p>
            <a:pPr lvl="1"/>
            <a:r>
              <a:rPr lang="en-US" dirty="0" smtClean="0"/>
              <a:t>Data Optimizations</a:t>
            </a:r>
          </a:p>
          <a:p>
            <a:pPr lvl="1"/>
            <a:r>
              <a:rPr lang="en-US" dirty="0" smtClean="0"/>
              <a:t>Etc…</a:t>
            </a:r>
          </a:p>
          <a:p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77" y="2760180"/>
            <a:ext cx="5391150" cy="2381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97923" y="6304722"/>
            <a:ext cx="870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http://docs.oracle.com/cd/E13150_01/jrockit_jvm/jrockit/geninfo/diagnos/underst_jit.html</a:t>
            </a:r>
          </a:p>
        </p:txBody>
      </p:sp>
    </p:spTree>
    <p:extLst>
      <p:ext uri="{BB962C8B-B14F-4D97-AF65-F5344CB8AC3E}">
        <p14:creationId xmlns:p14="http://schemas.microsoft.com/office/powerpoint/2010/main" val="318563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Results…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3107736" y="1856614"/>
          <a:ext cx="6771861" cy="486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03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427</Words>
  <Application>Microsoft Macintosh PowerPoint</Application>
  <PresentationFormat>Widescreen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Corbel</vt:lpstr>
      <vt:lpstr>Arial</vt:lpstr>
      <vt:lpstr>Parallax</vt:lpstr>
      <vt:lpstr>CS240: Advanced Programming Concepts</vt:lpstr>
      <vt:lpstr>Java: A VERY Brief Introduction</vt:lpstr>
      <vt:lpstr>Why Java?</vt:lpstr>
      <vt:lpstr>Yet Another Java Resource…</vt:lpstr>
      <vt:lpstr>C++ (Compiled Language) Model</vt:lpstr>
      <vt:lpstr>Interpreted Language Model</vt:lpstr>
      <vt:lpstr>Bring on the JIT (Just In Time) Compiler (Note: This example is based on Oracle’s Jrockit JVM)</vt:lpstr>
      <vt:lpstr>But Wait, There’s More…</vt:lpstr>
      <vt:lpstr>Results…</vt:lpstr>
      <vt:lpstr>Result 2 (a bit easier)…</vt:lpstr>
      <vt:lpstr>Take Away:</vt:lpstr>
      <vt:lpstr>C++ File Organization</vt:lpstr>
      <vt:lpstr>Java File Organization</vt:lpstr>
      <vt:lpstr>Java Basics Continued</vt:lpstr>
      <vt:lpstr>Tips and Tricks</vt:lpstr>
    </vt:vector>
  </TitlesOfParts>
  <Company>Microsoft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frankrjones17@gmail.com</cp:lastModifiedBy>
  <cp:revision>13</cp:revision>
  <dcterms:created xsi:type="dcterms:W3CDTF">2016-09-01T17:40:17Z</dcterms:created>
  <dcterms:modified xsi:type="dcterms:W3CDTF">2018-01-11T17:57:19Z</dcterms:modified>
</cp:coreProperties>
</file>