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8" r:id="rId6"/>
    <p:sldId id="279" r:id="rId7"/>
    <p:sldId id="307" r:id="rId8"/>
    <p:sldId id="305" r:id="rId9"/>
    <p:sldId id="280" r:id="rId10"/>
    <p:sldId id="281" r:id="rId11"/>
    <p:sldId id="288" r:id="rId12"/>
    <p:sldId id="30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FF"/>
    <a:srgbClr val="FF7C80"/>
    <a:srgbClr val="FFCCCC"/>
    <a:srgbClr val="99CCFF"/>
    <a:srgbClr val="FFCC00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36" autoAdjust="0"/>
    <p:restoredTop sz="86207" autoAdjust="0"/>
  </p:normalViewPr>
  <p:slideViewPr>
    <p:cSldViewPr>
      <p:cViewPr varScale="1">
        <p:scale>
          <a:sx n="100" d="100"/>
          <a:sy n="100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A5437D8-714F-4649-AC99-1A0BB58C5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2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D7E9E-8363-41E7-AE32-8745E0D26C59}" type="slidenum">
              <a:rPr lang="en-US" smtClean="0">
                <a:latin typeface="Tahoma" charset="0"/>
              </a:rPr>
              <a:pPr/>
              <a:t>1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41DCC-7F23-4691-A4C8-9C406F65CC34}" type="slidenum">
              <a:rPr lang="en-US" smtClean="0">
                <a:latin typeface="Tahoma" charset="0"/>
              </a:rPr>
              <a:pPr/>
              <a:t>10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A0461-56AC-4F75-9726-26A0CED5C467}" type="slidenum">
              <a:rPr lang="en-US" smtClean="0">
                <a:latin typeface="Tahoma" charset="0"/>
              </a:rPr>
              <a:pPr/>
              <a:t>11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A0461-56AC-4F75-9726-26A0CED5C467}" type="slidenum">
              <a:rPr lang="en-US" smtClean="0">
                <a:latin typeface="Tahoma" charset="0"/>
              </a:rPr>
              <a:pPr/>
              <a:t>12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4B096-5E5B-4E10-8E07-B17FEB47907F}" type="slidenum">
              <a:rPr lang="en-US" smtClean="0">
                <a:latin typeface="Tahoma" charset="0"/>
              </a:rPr>
              <a:pPr/>
              <a:t>2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2A292-2A73-49F9-881A-DE2938464456}" type="slidenum">
              <a:rPr lang="en-US" smtClean="0">
                <a:latin typeface="Tahoma" charset="0"/>
              </a:rPr>
              <a:pPr/>
              <a:t>3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EB007-84B9-48FA-9AA8-3F67A05CF761}" type="slidenum">
              <a:rPr lang="en-US" smtClean="0">
                <a:latin typeface="Tahoma" charset="0"/>
              </a:rPr>
              <a:pPr/>
              <a:t>4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EE672-1987-462E-8587-FD5A1A9B90A2}" type="slidenum">
              <a:rPr lang="en-US" smtClean="0">
                <a:latin typeface="Tahoma" charset="0"/>
              </a:rPr>
              <a:pPr/>
              <a:t>5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E5C27-1A63-46B8-9DC6-455D53A61AE8}" type="slidenum">
              <a:rPr lang="en-US" smtClean="0">
                <a:latin typeface="Tahoma" charset="0"/>
              </a:rPr>
              <a:pPr/>
              <a:t>6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EE672-1987-462E-8587-FD5A1A9B90A2}" type="slidenum">
              <a:rPr lang="en-US" smtClean="0">
                <a:latin typeface="Tahoma" charset="0"/>
              </a:rPr>
              <a:pPr/>
              <a:t>7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EE672-1987-462E-8587-FD5A1A9B90A2}" type="slidenum">
              <a:rPr lang="en-US" smtClean="0">
                <a:latin typeface="Tahoma" charset="0"/>
              </a:rPr>
              <a:pPr/>
              <a:t>8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D15EC-1FD4-4D40-B382-C886B100381D}" type="slidenum">
              <a:rPr lang="en-US" smtClean="0">
                <a:latin typeface="Tahoma" charset="0"/>
              </a:rPr>
              <a:pPr/>
              <a:t>9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B53D4-970B-451A-B03C-AD762113EB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A15AD-E3B1-4B36-AFD1-160BA9BC22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418A6-9AD3-415F-93A2-666D727A50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379D2-9974-407D-B80B-45DD4834A3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B468-359E-4C2B-A05D-F3233B6655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1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9703A-1C29-4B12-806F-63AEAA5501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784D7-7554-4F5D-A9DC-FBD2AB07EE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8DCCD-BEEA-4DF8-854F-D96D1B29AF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5ABA3-B65D-43C2-8856-30AB37AD4F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418CE-786C-40DE-8848-3BA5DD9360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0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5E97C-308A-41A4-BE44-4297BB991B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8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BA2E0-CBB7-480D-AADA-FF8298579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Defensive </a:t>
            </a:r>
            <a:r>
              <a:rPr lang="en-US" dirty="0" smtClean="0"/>
              <a:t>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Checking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 smtClean="0"/>
              <a:t>Another important defensive programming technique is "parameter checking"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method or function should always check its input parameters to ensure that they are valid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If they are invalid, it should indicate that an error has occurred rather than proceeding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prevents errors from propagating through the code before they are detected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By detecting the error close to the place in the code where it originally occurred, debugging is greatly simplified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Parameter Checking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Two ways to check parameter values</a:t>
            </a:r>
          </a:p>
          <a:p>
            <a:pPr lvl="1"/>
            <a:r>
              <a:rPr lang="en-US" sz="2000" dirty="0" smtClean="0"/>
              <a:t>assertions</a:t>
            </a:r>
          </a:p>
          <a:p>
            <a:pPr lvl="1" eaLnBrk="1" hangingPunct="1"/>
            <a:r>
              <a:rPr lang="en-US" sz="2000" dirty="0" smtClean="0"/>
              <a:t>if statement that throws exception if parameter is invalid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3000" y="3048000"/>
            <a:ext cx="610936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binarySearch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[] data,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assert data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null;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assert </a:t>
            </a:r>
            <a:r>
              <a:rPr lang="en-US" sz="1600" dirty="0" err="1" smtClean="0">
                <a:latin typeface="Courier New" pitchFamily="49" charset="0"/>
              </a:rPr>
              <a:t>isSorted</a:t>
            </a:r>
            <a:r>
              <a:rPr lang="en-US" sz="1600" dirty="0" smtClean="0">
                <a:latin typeface="Courier New" pitchFamily="49" charset="0"/>
              </a:rPr>
              <a:t>(data);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binarySearch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[] data,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if (data == </a:t>
            </a:r>
            <a:r>
              <a:rPr lang="en-US" sz="1600" dirty="0" smtClean="0">
                <a:latin typeface="Courier New" pitchFamily="49" charset="0"/>
              </a:rPr>
              <a:t>null || !</a:t>
            </a:r>
            <a:r>
              <a:rPr lang="en-US" sz="1600" dirty="0" err="1" smtClean="0">
                <a:latin typeface="Courier New" pitchFamily="49" charset="0"/>
              </a:rPr>
              <a:t>isSorted</a:t>
            </a:r>
            <a:r>
              <a:rPr lang="en-US" sz="1600" dirty="0" smtClean="0">
                <a:latin typeface="Courier New" pitchFamily="49" charset="0"/>
              </a:rPr>
              <a:t>(data))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  throw </a:t>
            </a:r>
            <a:r>
              <a:rPr lang="en-US" sz="1600" dirty="0" smtClean="0">
                <a:latin typeface="Courier New" pitchFamily="49" charset="0"/>
              </a:rPr>
              <a:t>new </a:t>
            </a:r>
            <a:r>
              <a:rPr lang="en-US" sz="1600" dirty="0" err="1" smtClean="0">
                <a:latin typeface="Courier New" pitchFamily="49" charset="0"/>
              </a:rPr>
              <a:t>InvalidArgumentException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Parameter Checking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Should I use assertions or if/throw to check parameters?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have control over the calling code, use assertions</a:t>
            </a:r>
          </a:p>
          <a:p>
            <a:pPr lvl="1" eaLnBrk="1" hangingPunct="1"/>
            <a:r>
              <a:rPr lang="en-US" sz="2000" dirty="0" smtClean="0"/>
              <a:t>If parameter is invalid, you can fix the calling code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don't have control over the calling code, throw exceptions</a:t>
            </a:r>
          </a:p>
          <a:p>
            <a:pPr lvl="1" eaLnBrk="1" hangingPunct="1"/>
            <a:r>
              <a:rPr lang="en-US" sz="2000" dirty="0" smtClean="0"/>
              <a:t>e.g., your product might be a class library that is called by code you don’t control</a:t>
            </a:r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193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Defensive Programming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programming practices that protect you from your own programming mistakes, as well as those of others</a:t>
            </a:r>
          </a:p>
          <a:p>
            <a:pPr lvl="1" eaLnBrk="1" hangingPunct="1"/>
            <a:r>
              <a:rPr lang="en-US" smtClean="0"/>
              <a:t>Assertions</a:t>
            </a:r>
          </a:p>
          <a:p>
            <a:pPr lvl="1" eaLnBrk="1" hangingPunct="1"/>
            <a:r>
              <a:rPr lang="en-US" smtClean="0"/>
              <a:t>Parameter Checking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mtClean="0"/>
              <a:t>As we program, we make many assumptions about the state of the program at each point in the code</a:t>
            </a:r>
          </a:p>
          <a:p>
            <a:pPr lvl="1" eaLnBrk="1" hangingPunct="1"/>
            <a:r>
              <a:rPr lang="en-US" sz="2000" smtClean="0"/>
              <a:t>A variable's value is in a particular range</a:t>
            </a:r>
          </a:p>
          <a:p>
            <a:pPr lvl="1" eaLnBrk="1" hangingPunct="1"/>
            <a:r>
              <a:rPr lang="en-US" sz="2000" smtClean="0"/>
              <a:t>A file exists, is writable, is open, etc.</a:t>
            </a:r>
          </a:p>
          <a:p>
            <a:pPr lvl="1" eaLnBrk="1" hangingPunct="1"/>
            <a:r>
              <a:rPr lang="en-US" sz="2000" smtClean="0"/>
              <a:t>Some data is sorted</a:t>
            </a:r>
          </a:p>
          <a:p>
            <a:pPr lvl="1" eaLnBrk="1" hangingPunct="1"/>
            <a:r>
              <a:rPr lang="en-US" sz="2000" smtClean="0"/>
              <a:t>A network connection to another machine was successfully opened</a:t>
            </a:r>
          </a:p>
          <a:p>
            <a:pPr lvl="1" eaLnBrk="1" hangingPunct="1"/>
            <a:r>
              <a:rPr lang="en-US" sz="2000" smtClean="0"/>
              <a:t>…</a:t>
            </a:r>
          </a:p>
          <a:p>
            <a:pPr eaLnBrk="1" hangingPunct="1"/>
            <a:r>
              <a:rPr lang="en-US" smtClean="0"/>
              <a:t>The correctness of our program depends on the validity of our assumptions</a:t>
            </a:r>
          </a:p>
          <a:p>
            <a:pPr eaLnBrk="1" hangingPunct="1"/>
            <a:r>
              <a:rPr lang="en-US" smtClean="0"/>
              <a:t>Faulty assumptions result in buggy, unreliable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073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binarySearch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[] data,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</a:rPr>
              <a:t>   // What assumptions are we making about the parameter values?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303109" name="Rectangle 5"/>
          <p:cNvSpPr>
            <a:spLocks noChangeArrowheads="1"/>
          </p:cNvSpPr>
          <p:nvPr/>
        </p:nvSpPr>
        <p:spPr bwMode="auto">
          <a:xfrm>
            <a:off x="685800" y="3019425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data != </a:t>
            </a:r>
            <a:r>
              <a:rPr lang="en-US" dirty="0" smtClean="0"/>
              <a:t>null</a:t>
            </a:r>
            <a:endParaRPr lang="en-US" dirty="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/>
              <a:t>data </a:t>
            </a:r>
            <a:r>
              <a:rPr lang="en-US" dirty="0"/>
              <a:t>is </a:t>
            </a:r>
            <a:r>
              <a:rPr lang="en-US" dirty="0" smtClean="0"/>
              <a:t>sorted</a:t>
            </a:r>
            <a:endParaRPr lang="en-US" dirty="0"/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685800" y="4343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What happens if these assumptions are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autoUpdateAnimBg="0"/>
      <p:bldP spid="3031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Assertions give us a way to make our assumptions explicit in the code</a:t>
            </a:r>
          </a:p>
          <a:p>
            <a:pPr eaLnBrk="1" hangingPunct="1"/>
            <a:endParaRPr lang="en-US" sz="2000" dirty="0" smtClean="0">
              <a:latin typeface="Courier New" pitchFamily="49" charset="0"/>
            </a:endParaRPr>
          </a:p>
          <a:p>
            <a:pPr eaLnBrk="1" hangingPunct="1"/>
            <a:r>
              <a:rPr lang="en-US" sz="2000" dirty="0" smtClean="0">
                <a:latin typeface="Courier New" pitchFamily="49" charset="0"/>
              </a:rPr>
              <a:t>assert temperature &gt; 32 &amp;&amp; temperature &lt; 212;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The parameter to assert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condition that should be true</a:t>
            </a:r>
          </a:p>
          <a:p>
            <a:pPr eaLnBrk="1" hangingPunct="1"/>
            <a:r>
              <a:rPr lang="en-US" sz="2000" dirty="0">
                <a:latin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</a:rPr>
              <a:t>ssert condition;</a:t>
            </a:r>
          </a:p>
          <a:p>
            <a:pPr eaLnBrk="1" hangingPunct="1"/>
            <a:endParaRPr lang="en-US" sz="2000" dirty="0" smtClean="0">
              <a:latin typeface="Courier New" pitchFamily="49" charset="0"/>
            </a:endParaRPr>
          </a:p>
          <a:p>
            <a:r>
              <a:rPr lang="en-US" sz="2000" dirty="0" smtClean="0"/>
              <a:t>If the condition is false, Java throws an </a:t>
            </a:r>
            <a:r>
              <a:rPr lang="en-US" sz="2000" dirty="0" err="1" smtClean="0"/>
              <a:t>AssertionError</a:t>
            </a:r>
            <a:r>
              <a:rPr lang="en-US" sz="2000" dirty="0" smtClean="0"/>
              <a:t>, which crashes the program</a:t>
            </a:r>
          </a:p>
          <a:p>
            <a:endParaRPr lang="en-US" sz="2000" dirty="0"/>
          </a:p>
          <a:p>
            <a:r>
              <a:rPr lang="en-US" sz="2000" dirty="0" smtClean="0"/>
              <a:t>Stack trace tells you where the failed assertion is in the code</a:t>
            </a:r>
          </a:p>
          <a:p>
            <a:pPr eaLnBrk="1" hangingPunct="1"/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Assertions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59859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binarySearch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[] data,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assert data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null;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assert </a:t>
            </a:r>
            <a:r>
              <a:rPr lang="en-US" sz="1600" dirty="0" err="1" smtClean="0">
                <a:latin typeface="Courier New" pitchFamily="49" charset="0"/>
              </a:rPr>
              <a:t>isSorted</a:t>
            </a:r>
            <a:r>
              <a:rPr lang="en-US" sz="1600" dirty="0" smtClean="0">
                <a:latin typeface="Courier New" pitchFamily="49" charset="0"/>
              </a:rPr>
              <a:t>(data);</a:t>
            </a:r>
            <a:endParaRPr lang="en-US" sz="1600" dirty="0">
              <a:latin typeface="Courier New" pitchFamily="49" charset="0"/>
            </a:endParaRP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String[] </a:t>
            </a:r>
            <a:r>
              <a:rPr lang="en-US" sz="1600" dirty="0" err="1" smtClean="0">
                <a:latin typeface="Courier New" pitchFamily="49" charset="0"/>
              </a:rPr>
              <a:t>someMethod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y,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z)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assert z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0;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y / z;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assert x </a:t>
            </a:r>
            <a:r>
              <a:rPr lang="en-US" sz="1600" dirty="0">
                <a:latin typeface="Courier New" pitchFamily="49" charset="0"/>
              </a:rPr>
              <a:t>&gt; 0 &amp;&amp; x &lt; </a:t>
            </a:r>
            <a:r>
              <a:rPr lang="en-US" sz="1600" dirty="0" smtClean="0">
                <a:latin typeface="Courier New" pitchFamily="49" charset="0"/>
              </a:rPr>
              <a:t>1024;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return new </a:t>
            </a:r>
            <a:r>
              <a:rPr lang="en-US" sz="1600" dirty="0" smtClean="0">
                <a:latin typeface="Courier New" pitchFamily="49" charset="0"/>
              </a:rPr>
              <a:t>String[x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Assertions are little test cases sprinkled throughout your code that alert you when one of your assumptions is wrong</a:t>
            </a:r>
          </a:p>
          <a:p>
            <a:pPr eaLnBrk="1" hangingPunct="1"/>
            <a:r>
              <a:rPr lang="en-US" sz="2000" dirty="0" smtClean="0"/>
              <a:t>This is a powerful tool for avoiding and finding bugs</a:t>
            </a:r>
          </a:p>
          <a:p>
            <a:endParaRPr lang="en-US" sz="2000" dirty="0" smtClean="0"/>
          </a:p>
          <a:p>
            <a:r>
              <a:rPr lang="en-US" sz="2000" dirty="0" smtClean="0"/>
              <a:t>Assertions are usually disabled in released software</a:t>
            </a:r>
          </a:p>
          <a:p>
            <a:endParaRPr lang="en-US" sz="2000" dirty="0"/>
          </a:p>
          <a:p>
            <a:r>
              <a:rPr lang="en-US" sz="2000" dirty="0" smtClean="0"/>
              <a:t>In Java, assertions are DISABLED by default</a:t>
            </a:r>
          </a:p>
          <a:p>
            <a:r>
              <a:rPr lang="en-US" sz="2000" dirty="0" smtClean="0"/>
              <a:t>To turn enable them, run the program with the                    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enableassertion</a:t>
            </a:r>
            <a:r>
              <a:rPr lang="en-US" sz="2000" dirty="0" err="1" smtClean="0"/>
              <a:t>s</a:t>
            </a:r>
            <a:r>
              <a:rPr lang="en-US" sz="2000" dirty="0" smtClean="0"/>
              <a:t> (or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</a:t>
            </a:r>
            <a:r>
              <a:rPr lang="en-US" sz="2000" dirty="0" smtClean="0">
                <a:cs typeface="Courier New" pitchFamily="49" charset="0"/>
              </a:rPr>
              <a:t>)</a:t>
            </a:r>
            <a:r>
              <a:rPr lang="en-US" sz="2000" dirty="0" smtClean="0"/>
              <a:t> option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/>
              <a:t>j</a:t>
            </a:r>
            <a:r>
              <a:rPr lang="en-US" sz="2000" dirty="0" smtClean="0"/>
              <a:t>ava –</a:t>
            </a:r>
            <a:r>
              <a:rPr lang="en-US" sz="2000" dirty="0" err="1" smtClean="0"/>
              <a:t>enableassertions</a:t>
            </a:r>
            <a:r>
              <a:rPr lang="en-US" sz="2000" dirty="0" smtClean="0"/>
              <a:t> </a:t>
            </a:r>
            <a:r>
              <a:rPr lang="en-US" sz="2000" dirty="0" err="1" smtClean="0"/>
              <a:t>MyApp</a:t>
            </a:r>
            <a:endParaRPr lang="en-US" sz="2000" dirty="0" smtClean="0"/>
          </a:p>
          <a:p>
            <a:pPr eaLnBrk="1" hangingPunct="1"/>
            <a:r>
              <a:rPr lang="en-US" sz="2000" dirty="0"/>
              <a:t>j</a:t>
            </a:r>
            <a:r>
              <a:rPr lang="en-US" sz="2000" dirty="0" smtClean="0"/>
              <a:t>ava –</a:t>
            </a:r>
            <a:r>
              <a:rPr lang="en-US" sz="2000" dirty="0" err="1" smtClean="0"/>
              <a:t>ea</a:t>
            </a:r>
            <a:r>
              <a:rPr lang="en-US" sz="2000" dirty="0" smtClean="0"/>
              <a:t> </a:t>
            </a:r>
            <a:r>
              <a:rPr lang="en-US" sz="2000" dirty="0" err="1" smtClean="0"/>
              <a:t>MyApp</a:t>
            </a:r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In Eclipse, 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enableassertions</a:t>
            </a:r>
            <a:r>
              <a:rPr lang="en-US" sz="2000" dirty="0" smtClean="0"/>
              <a:t> option can be specified in the </a:t>
            </a:r>
            <a:r>
              <a:rPr lang="en-US" sz="2000" b="1" dirty="0" smtClean="0"/>
              <a:t>VM arguments</a:t>
            </a:r>
            <a:r>
              <a:rPr lang="en-US" sz="2000" dirty="0" smtClean="0"/>
              <a:t> section of the </a:t>
            </a:r>
            <a:r>
              <a:rPr lang="en-US" sz="2000" b="1" dirty="0" smtClean="0"/>
              <a:t>Run Configuration</a:t>
            </a:r>
            <a:r>
              <a:rPr lang="en-US" sz="2000" dirty="0" smtClean="0"/>
              <a:t> dialog</a:t>
            </a:r>
          </a:p>
        </p:txBody>
      </p:sp>
    </p:spTree>
    <p:extLst>
      <p:ext uri="{BB962C8B-B14F-4D97-AF65-F5344CB8AC3E}">
        <p14:creationId xmlns:p14="http://schemas.microsoft.com/office/powerpoint/2010/main" val="30237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Alternate form of assert</a:t>
            </a:r>
          </a:p>
          <a:p>
            <a:pPr eaLnBrk="1" hangingPunct="1"/>
            <a:r>
              <a:rPr lang="en-US" sz="2000" dirty="0" smtClean="0">
                <a:latin typeface="Courier New" pitchFamily="49" charset="0"/>
              </a:rPr>
              <a:t>assert condition : expression;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If condition is false, expression is passed to the constructor of the thrown </a:t>
            </a:r>
            <a:r>
              <a:rPr lang="en-US" sz="2000" dirty="0" err="1" smtClean="0"/>
              <a:t>AssertionError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2819400"/>
            <a:ext cx="8153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binarySearch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[] data,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assert data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null : ”binary search data is null”;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assert </a:t>
            </a:r>
            <a:r>
              <a:rPr lang="en-US" sz="1600" dirty="0" err="1" smtClean="0">
                <a:latin typeface="Courier New" pitchFamily="49" charset="0"/>
              </a:rPr>
              <a:t>isSorted</a:t>
            </a:r>
            <a:r>
              <a:rPr lang="en-US" sz="1600" dirty="0" smtClean="0">
                <a:latin typeface="Courier New" pitchFamily="49" charset="0"/>
              </a:rPr>
              <a:t>(data) </a:t>
            </a:r>
            <a:r>
              <a:rPr lang="en-US" sz="1600" dirty="0">
                <a:latin typeface="Courier New" pitchFamily="49" charset="0"/>
              </a:rPr>
              <a:t>: ”binary </a:t>
            </a:r>
            <a:r>
              <a:rPr lang="en-US" sz="1600" dirty="0" smtClean="0">
                <a:latin typeface="Courier New" pitchFamily="49" charset="0"/>
              </a:rPr>
              <a:t>search data is not sorted”;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String[] </a:t>
            </a:r>
            <a:r>
              <a:rPr lang="en-US" sz="1600" dirty="0" err="1" smtClean="0">
                <a:latin typeface="Courier New" pitchFamily="49" charset="0"/>
              </a:rPr>
              <a:t>someMethod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y,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z)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assert z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0 </a:t>
            </a:r>
            <a:r>
              <a:rPr lang="en-US" sz="1600" dirty="0">
                <a:latin typeface="Courier New" pitchFamily="49" charset="0"/>
              </a:rPr>
              <a:t>: ”invalid </a:t>
            </a:r>
            <a:r>
              <a:rPr lang="en-US" sz="1600" dirty="0" smtClean="0">
                <a:latin typeface="Courier New" pitchFamily="49" charset="0"/>
              </a:rPr>
              <a:t>z value”;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y / z;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assert x </a:t>
            </a:r>
            <a:r>
              <a:rPr lang="en-US" sz="1600" dirty="0">
                <a:latin typeface="Courier New" pitchFamily="49" charset="0"/>
              </a:rPr>
              <a:t>&gt; 0 &amp;&amp; x &lt; </a:t>
            </a:r>
            <a:r>
              <a:rPr lang="en-US" sz="1600" dirty="0" smtClean="0">
                <a:latin typeface="Courier New" pitchFamily="49" charset="0"/>
              </a:rPr>
              <a:t>1024 : x;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return new </a:t>
            </a:r>
            <a:r>
              <a:rPr lang="en-US" sz="1600" dirty="0" smtClean="0">
                <a:latin typeface="Courier New" pitchFamily="49" charset="0"/>
              </a:rPr>
              <a:t>String[x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52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Assertions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If one of my assumptions is wrong, shouldn't I throw an exception?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No.  You should fix the bug, not throw an exception.</a:t>
            </a:r>
            <a:endParaRPr lang="en-US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8231</TotalTime>
  <Words>718</Words>
  <Application>Microsoft Office PowerPoint</Application>
  <PresentationFormat>On-screen Show (4:3)</PresentationFormat>
  <Paragraphs>132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Defensive Programming</vt:lpstr>
      <vt:lpstr>Defensive Programming</vt:lpstr>
      <vt:lpstr>Assertions</vt:lpstr>
      <vt:lpstr>Assertions</vt:lpstr>
      <vt:lpstr>Assertions</vt:lpstr>
      <vt:lpstr>Assertions</vt:lpstr>
      <vt:lpstr>Assertions</vt:lpstr>
      <vt:lpstr>Assertions</vt:lpstr>
      <vt:lpstr>Assertions</vt:lpstr>
      <vt:lpstr>Parameter Checking</vt:lpstr>
      <vt:lpstr>Parameter Checking</vt:lpstr>
      <vt:lpstr>Parameter Checking</vt:lpstr>
    </vt:vector>
  </TitlesOfParts>
  <Company>Computer Science Department, Brigham Young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Rodham</dc:creator>
  <cp:lastModifiedBy>rodham</cp:lastModifiedBy>
  <cp:revision>2029</cp:revision>
  <dcterms:created xsi:type="dcterms:W3CDTF">2002-08-28T22:37:45Z</dcterms:created>
  <dcterms:modified xsi:type="dcterms:W3CDTF">2016-02-07T21:17:40Z</dcterms:modified>
</cp:coreProperties>
</file>