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7"/>
  </p:notesMasterIdLst>
  <p:sldIdLst>
    <p:sldId id="256" r:id="rId2"/>
    <p:sldId id="262" r:id="rId3"/>
    <p:sldId id="264" r:id="rId4"/>
    <p:sldId id="263" r:id="rId5"/>
    <p:sldId id="265" r:id="rId6"/>
    <p:sldId id="268" r:id="rId7"/>
    <p:sldId id="269" r:id="rId8"/>
    <p:sldId id="266" r:id="rId9"/>
    <p:sldId id="267" r:id="rId10"/>
    <p:sldId id="294" r:id="rId11"/>
    <p:sldId id="295" r:id="rId12"/>
    <p:sldId id="296" r:id="rId13"/>
    <p:sldId id="270" r:id="rId14"/>
    <p:sldId id="271" r:id="rId15"/>
    <p:sldId id="272" r:id="rId16"/>
    <p:sldId id="307" r:id="rId17"/>
    <p:sldId id="308" r:id="rId18"/>
    <p:sldId id="309" r:id="rId19"/>
    <p:sldId id="310" r:id="rId20"/>
    <p:sldId id="311" r:id="rId21"/>
    <p:sldId id="273" r:id="rId22"/>
    <p:sldId id="279" r:id="rId23"/>
    <p:sldId id="281" r:id="rId24"/>
    <p:sldId id="274" r:id="rId25"/>
    <p:sldId id="275" r:id="rId26"/>
    <p:sldId id="276" r:id="rId27"/>
    <p:sldId id="280" r:id="rId28"/>
    <p:sldId id="277" r:id="rId29"/>
    <p:sldId id="278" r:id="rId30"/>
    <p:sldId id="306" r:id="rId31"/>
    <p:sldId id="292" r:id="rId32"/>
    <p:sldId id="282" r:id="rId33"/>
    <p:sldId id="297" r:id="rId34"/>
    <p:sldId id="283" r:id="rId35"/>
    <p:sldId id="284" r:id="rId36"/>
    <p:sldId id="285" r:id="rId37"/>
    <p:sldId id="286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9143" autoAdjust="0"/>
  </p:normalViewPr>
  <p:slideViewPr>
    <p:cSldViewPr>
      <p:cViewPr>
        <p:scale>
          <a:sx n="100" d="100"/>
          <a:sy n="100" d="100"/>
        </p:scale>
        <p:origin x="1920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1E950-6947-4CFE-9271-82D5668D0EA3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2DC3F-C6AE-4453-B4D4-58E7F4B677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8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2DC3F-C6AE-4453-B4D4-58E7F4B677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drop-table.txt" TargetMode="External"/><Relationship Id="rId2" Type="http://schemas.openxmlformats.org/officeDocument/2006/relationships/hyperlink" Target="create-table.tx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reate-table.tx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insert.tx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s.cs.byu.edu/~cs240ta/fall2012/powerpoints/code/database/sqlite-jdbc-3.7.2.j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ite.org/download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sqlite.org/download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addons.mozilla.org/en-US/firefox/addon/sqlite-manag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240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SQL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Numbers</a:t>
            </a:r>
            <a:endParaRPr lang="en-US" b="1" dirty="0"/>
          </a:p>
          <a:p>
            <a:r>
              <a:rPr lang="en-US" dirty="0"/>
              <a:t>INTEGER and SMALLINT</a:t>
            </a:r>
          </a:p>
          <a:p>
            <a:r>
              <a:rPr lang="en-US" dirty="0"/>
              <a:t>FLOAT, REAL and DOUBLE PRECISION</a:t>
            </a:r>
          </a:p>
          <a:p>
            <a:r>
              <a:rPr lang="en-US" dirty="0"/>
              <a:t>NUMERIC(</a:t>
            </a:r>
            <a:r>
              <a:rPr lang="en-US" i="1" dirty="0"/>
              <a:t>precision</a:t>
            </a:r>
            <a:r>
              <a:rPr lang="en-US" dirty="0"/>
              <a:t>, </a:t>
            </a:r>
            <a:r>
              <a:rPr lang="en-US" i="1" dirty="0"/>
              <a:t>scale</a:t>
            </a:r>
            <a:r>
              <a:rPr lang="en-US" dirty="0"/>
              <a:t>) or DECIMAL(</a:t>
            </a:r>
            <a:r>
              <a:rPr lang="en-US" i="1" dirty="0"/>
              <a:t>precision</a:t>
            </a:r>
            <a:r>
              <a:rPr lang="en-US" dirty="0"/>
              <a:t>, </a:t>
            </a:r>
            <a:r>
              <a:rPr lang="en-US" i="1" dirty="0"/>
              <a:t>scale</a:t>
            </a:r>
            <a:r>
              <a:rPr lang="en-US" dirty="0"/>
              <a:t>)</a:t>
            </a:r>
          </a:p>
          <a:p>
            <a:r>
              <a:rPr lang="en-US" b="1" dirty="0"/>
              <a:t>Large objects</a:t>
            </a:r>
          </a:p>
          <a:p>
            <a:r>
              <a:rPr lang="en-US" dirty="0" smtClean="0"/>
              <a:t>BLOB – binary large object (images, sound, video, etc.)</a:t>
            </a:r>
            <a:endParaRPr lang="en-US" dirty="0"/>
          </a:p>
          <a:p>
            <a:r>
              <a:rPr lang="en-US" dirty="0" smtClean="0"/>
              <a:t>CLOB – character large object (text documents)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SQL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Date </a:t>
            </a:r>
            <a:r>
              <a:rPr lang="en-US" b="1" dirty="0"/>
              <a:t>and time</a:t>
            </a:r>
          </a:p>
          <a:p>
            <a:r>
              <a:rPr lang="en-US" dirty="0"/>
              <a:t>DATE — for date values (e.g., 2011-05-03)</a:t>
            </a:r>
          </a:p>
          <a:p>
            <a:r>
              <a:rPr lang="en-US" dirty="0"/>
              <a:t>TIME — for time values (e.g., 15:51:36). The granularity of the time value is usually a </a:t>
            </a:r>
            <a:r>
              <a:rPr lang="en-US" i="1" dirty="0"/>
              <a:t>tick</a:t>
            </a:r>
            <a:r>
              <a:rPr lang="en-US" dirty="0"/>
              <a:t> (100 nanoseconds).</a:t>
            </a:r>
          </a:p>
          <a:p>
            <a:r>
              <a:rPr lang="en-US" dirty="0"/>
              <a:t>TIME WITH TIME ZONE or TIMETZ — the same as TIME, but including details about the time zone in question.</a:t>
            </a:r>
          </a:p>
          <a:p>
            <a:r>
              <a:rPr lang="en-US" dirty="0"/>
              <a:t>TIMESTAMP — This is a DATE and a TIME put together in one variable (e.g., 2011-05-03 15:51:36).</a:t>
            </a:r>
          </a:p>
          <a:p>
            <a:r>
              <a:rPr lang="en-US" dirty="0"/>
              <a:t>TIMESTAMP WITH TIME ZONE or TIMESTAMPTZ — the same as TIMESTAMP, but including details about the time zone in question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SQLite stores all data using the following data types</a:t>
            </a:r>
          </a:p>
          <a:p>
            <a:pPr lvl="1"/>
            <a:r>
              <a:rPr lang="en-US" dirty="0" smtClean="0"/>
              <a:t>INTEGER</a:t>
            </a:r>
          </a:p>
          <a:p>
            <a:pPr lvl="1"/>
            <a:r>
              <a:rPr lang="en-US" dirty="0" smtClean="0"/>
              <a:t>REAL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BLOB</a:t>
            </a:r>
          </a:p>
          <a:p>
            <a:r>
              <a:rPr lang="en-US" dirty="0" smtClean="0"/>
              <a:t>SQLite supports the standard SQL data types by mapping them onto the INTEGER, REAL, TEXT, and BLOB types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Data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Creating and Deleting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TABLE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Book Club Example</a:t>
            </a:r>
            <a:endParaRPr lang="en-US" dirty="0" smtClean="0"/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Primary Keys</a:t>
            </a:r>
          </a:p>
          <a:p>
            <a:endParaRPr lang="en-US" dirty="0" smtClean="0"/>
          </a:p>
          <a:p>
            <a:r>
              <a:rPr lang="en-US" dirty="0" smtClean="0"/>
              <a:t>DROP TABLE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Book Club Example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Modeling Object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Connections between objects are represented using </a:t>
            </a:r>
            <a:r>
              <a:rPr lang="en-US" u="sng" dirty="0" smtClean="0"/>
              <a:t>foreign keys</a:t>
            </a:r>
          </a:p>
          <a:p>
            <a:r>
              <a:rPr lang="en-US" dirty="0" smtClean="0"/>
              <a:t>Foreign Key: A column in table T</a:t>
            </a:r>
            <a:r>
              <a:rPr lang="en-US" baseline="-25000" dirty="0" smtClean="0"/>
              <a:t>1</a:t>
            </a:r>
            <a:r>
              <a:rPr lang="en-US" dirty="0" smtClean="0"/>
              <a:t> stores primary keys of objects in table T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Book Club Examples</a:t>
            </a:r>
            <a:endParaRPr lang="en-US" dirty="0" smtClean="0"/>
          </a:p>
          <a:p>
            <a:pPr lvl="1"/>
            <a:r>
              <a:rPr lang="en-US" dirty="0" smtClean="0"/>
              <a:t>Reading table stores Member and Book keys</a:t>
            </a:r>
          </a:p>
          <a:p>
            <a:pPr lvl="1"/>
            <a:r>
              <a:rPr lang="en-US" dirty="0" smtClean="0"/>
              <a:t>Category table stores parent Category key</a:t>
            </a:r>
          </a:p>
          <a:p>
            <a:pPr lvl="1"/>
            <a:r>
              <a:rPr lang="en-US" dirty="0" err="1" smtClean="0"/>
              <a:t>Category_Book</a:t>
            </a:r>
            <a:r>
              <a:rPr lang="en-US" dirty="0" smtClean="0"/>
              <a:t> table stores Category and Book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Modeling Object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Types of Object Relationships</a:t>
            </a:r>
          </a:p>
          <a:p>
            <a:pPr lvl="1"/>
            <a:r>
              <a:rPr lang="en-US" dirty="0" smtClean="0"/>
              <a:t>One-to-One</a:t>
            </a:r>
          </a:p>
          <a:p>
            <a:pPr lvl="2"/>
            <a:r>
              <a:rPr lang="en-US" dirty="0" smtClean="0"/>
              <a:t>A Person has one Head; A Head belongs to one Person</a:t>
            </a:r>
          </a:p>
          <a:p>
            <a:pPr lvl="2"/>
            <a:r>
              <a:rPr lang="en-US" dirty="0" smtClean="0"/>
              <a:t>Either table contains a foreign key referencing the other table</a:t>
            </a:r>
          </a:p>
          <a:p>
            <a:pPr lvl="1"/>
            <a:r>
              <a:rPr lang="en-US" dirty="0" smtClean="0"/>
              <a:t>One-to-Many</a:t>
            </a:r>
          </a:p>
          <a:p>
            <a:pPr lvl="2"/>
            <a:r>
              <a:rPr lang="en-US" dirty="0" smtClean="0"/>
              <a:t>A Category has many sub Categories; a Category has one parent Category</a:t>
            </a:r>
          </a:p>
          <a:p>
            <a:pPr lvl="2"/>
            <a:r>
              <a:rPr lang="en-US" dirty="0" smtClean="0"/>
              <a:t>The “Many” table contains a foreign key referencing the “One” table</a:t>
            </a:r>
          </a:p>
          <a:p>
            <a:pPr lvl="1"/>
            <a:r>
              <a:rPr lang="en-US" dirty="0" smtClean="0"/>
              <a:t>Many-to-Many</a:t>
            </a:r>
          </a:p>
          <a:p>
            <a:pPr lvl="2"/>
            <a:r>
              <a:rPr lang="en-US" dirty="0" smtClean="0"/>
              <a:t>A Member has read many Books; A Book has been read by many Members</a:t>
            </a:r>
          </a:p>
          <a:p>
            <a:pPr lvl="2"/>
            <a:r>
              <a:rPr lang="en-US" dirty="0" smtClean="0"/>
              <a:t>A Category contains many Books; A Book belongs to many Categories</a:t>
            </a:r>
          </a:p>
          <a:p>
            <a:pPr lvl="2"/>
            <a:r>
              <a:rPr lang="en-US" dirty="0" smtClean="0"/>
              <a:t>Create a </a:t>
            </a:r>
            <a:r>
              <a:rPr lang="en-US" smtClean="0"/>
              <a:t>“join table</a:t>
            </a:r>
            <a:r>
              <a:rPr lang="en-US" dirty="0" smtClean="0"/>
              <a:t>” whose rows contain foreign keys of related objects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518EF86E-45FF-9543-8C42-BB54081C1FAB}" type="slidenum">
              <a:rPr lang="en-US"/>
              <a:pPr/>
              <a:t>16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Inheritance Relationships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map the following Class Model to an RDBMS</a:t>
            </a:r>
          </a:p>
          <a:p>
            <a:endParaRPr lang="en-US" dirty="0"/>
          </a:p>
        </p:txBody>
      </p:sp>
      <p:grpSp>
        <p:nvGrpSpPr>
          <p:cNvPr id="55336" name="Group 40"/>
          <p:cNvGrpSpPr>
            <a:grpSpLocks/>
          </p:cNvGrpSpPr>
          <p:nvPr/>
        </p:nvGrpSpPr>
        <p:grpSpPr bwMode="auto">
          <a:xfrm>
            <a:off x="2201069" y="2074863"/>
            <a:ext cx="4679950" cy="2690812"/>
            <a:chOff x="1344" y="1440"/>
            <a:chExt cx="2948" cy="1695"/>
          </a:xfrm>
        </p:grpSpPr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1770" y="2514"/>
              <a:ext cx="1150" cy="62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1900" y="2540"/>
              <a:ext cx="91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InterestBearingAccount</a:t>
              </a:r>
              <a:endParaRPr lang="en-US" sz="1600"/>
            </a:p>
          </p:txBody>
        </p:sp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>
              <a:off x="1770" y="2658"/>
              <a:ext cx="114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4" name="Line 8"/>
            <p:cNvSpPr>
              <a:spLocks noChangeShapeType="1"/>
            </p:cNvSpPr>
            <p:nvPr/>
          </p:nvSpPr>
          <p:spPr bwMode="auto">
            <a:xfrm>
              <a:off x="1770" y="2998"/>
              <a:ext cx="114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Rectangle 9"/>
            <p:cNvSpPr>
              <a:spLocks noChangeArrowheads="1"/>
            </p:cNvSpPr>
            <p:nvPr/>
          </p:nvSpPr>
          <p:spPr bwMode="auto">
            <a:xfrm>
              <a:off x="1791" y="2672"/>
              <a:ext cx="53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rate_ : double</a:t>
              </a:r>
              <a:endParaRPr lang="en-US" sz="1600"/>
            </a:p>
          </p:txBody>
        </p:sp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1791" y="2769"/>
              <a:ext cx="59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termDays_ : int</a:t>
              </a:r>
              <a:endParaRPr lang="en-US" sz="1600"/>
            </a:p>
          </p:txBody>
        </p: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>
              <a:off x="1791" y="2866"/>
              <a:ext cx="10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minimumBalance_ : double</a:t>
              </a:r>
              <a:endParaRPr lang="en-US" sz="1600"/>
            </a:p>
          </p:txBody>
        </p:sp>
        <p:sp>
          <p:nvSpPr>
            <p:cNvPr id="55308" name="Rectangle 12"/>
            <p:cNvSpPr>
              <a:spLocks noChangeArrowheads="1"/>
            </p:cNvSpPr>
            <p:nvPr/>
          </p:nvSpPr>
          <p:spPr bwMode="auto">
            <a:xfrm>
              <a:off x="3472" y="2547"/>
              <a:ext cx="820" cy="40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>
              <a:off x="3543" y="2572"/>
              <a:ext cx="68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CheckingAccount</a:t>
              </a:r>
              <a:endParaRPr lang="en-US" sz="1600"/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>
              <a:off x="3472" y="2690"/>
              <a:ext cx="81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>
              <a:off x="3472" y="2836"/>
              <a:ext cx="81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Rectangle 16"/>
            <p:cNvSpPr>
              <a:spLocks noChangeArrowheads="1"/>
            </p:cNvSpPr>
            <p:nvPr/>
          </p:nvSpPr>
          <p:spPr bwMode="auto">
            <a:xfrm>
              <a:off x="3492" y="2704"/>
              <a:ext cx="7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checkFee_ double</a:t>
              </a:r>
              <a:endParaRPr lang="en-US" sz="1600"/>
            </a:p>
          </p:txBody>
        </p:sp>
        <p:sp>
          <p:nvSpPr>
            <p:cNvPr id="55313" name="Rectangle 17"/>
            <p:cNvSpPr>
              <a:spLocks noChangeArrowheads="1"/>
            </p:cNvSpPr>
            <p:nvPr/>
          </p:nvSpPr>
          <p:spPr bwMode="auto">
            <a:xfrm>
              <a:off x="1344" y="1472"/>
              <a:ext cx="630" cy="51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Rectangle 18"/>
            <p:cNvSpPr>
              <a:spLocks noChangeArrowheads="1"/>
            </p:cNvSpPr>
            <p:nvPr/>
          </p:nvSpPr>
          <p:spPr bwMode="auto">
            <a:xfrm>
              <a:off x="1532" y="1498"/>
              <a:ext cx="2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Owner</a:t>
              </a:r>
              <a:endParaRPr lang="en-US" sz="1600"/>
            </a:p>
          </p:txBody>
        </p:sp>
        <p:sp>
          <p:nvSpPr>
            <p:cNvPr id="55315" name="Line 19"/>
            <p:cNvSpPr>
              <a:spLocks noChangeShapeType="1"/>
            </p:cNvSpPr>
            <p:nvPr/>
          </p:nvSpPr>
          <p:spPr bwMode="auto">
            <a:xfrm>
              <a:off x="1344" y="1616"/>
              <a:ext cx="6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1344" y="1859"/>
              <a:ext cx="6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 noChangeArrowheads="1"/>
            </p:cNvSpPr>
            <p:nvPr/>
          </p:nvSpPr>
          <p:spPr bwMode="auto">
            <a:xfrm>
              <a:off x="1365" y="1630"/>
              <a:ext cx="5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name_ : String</a:t>
              </a:r>
              <a:endParaRPr lang="en-US" sz="1600"/>
            </a:p>
          </p:txBody>
        </p:sp>
        <p:sp>
          <p:nvSpPr>
            <p:cNvPr id="55318" name="Rectangle 22"/>
            <p:cNvSpPr>
              <a:spLocks noChangeArrowheads="1"/>
            </p:cNvSpPr>
            <p:nvPr/>
          </p:nvSpPr>
          <p:spPr bwMode="auto">
            <a:xfrm>
              <a:off x="1365" y="1727"/>
              <a:ext cx="54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taxId_ : String</a:t>
              </a:r>
              <a:endParaRPr lang="en-US" sz="1600"/>
            </a:p>
          </p:txBody>
        </p:sp>
        <p:sp>
          <p:nvSpPr>
            <p:cNvPr id="55319" name="Rectangle 23"/>
            <p:cNvSpPr>
              <a:spLocks noChangeArrowheads="1"/>
            </p:cNvSpPr>
            <p:nvPr/>
          </p:nvSpPr>
          <p:spPr bwMode="auto">
            <a:xfrm>
              <a:off x="2881" y="1440"/>
              <a:ext cx="755" cy="62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0" name="Rectangle 24"/>
            <p:cNvSpPr>
              <a:spLocks noChangeArrowheads="1"/>
            </p:cNvSpPr>
            <p:nvPr/>
          </p:nvSpPr>
          <p:spPr bwMode="auto">
            <a:xfrm>
              <a:off x="3098" y="1465"/>
              <a:ext cx="31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Account</a:t>
              </a:r>
              <a:endParaRPr lang="en-US" sz="1600"/>
            </a:p>
          </p:txBody>
        </p:sp>
        <p:sp>
          <p:nvSpPr>
            <p:cNvPr id="55321" name="Line 25"/>
            <p:cNvSpPr>
              <a:spLocks noChangeShapeType="1"/>
            </p:cNvSpPr>
            <p:nvPr/>
          </p:nvSpPr>
          <p:spPr bwMode="auto">
            <a:xfrm>
              <a:off x="2881" y="1584"/>
              <a:ext cx="7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Line 26"/>
            <p:cNvSpPr>
              <a:spLocks noChangeShapeType="1"/>
            </p:cNvSpPr>
            <p:nvPr/>
          </p:nvSpPr>
          <p:spPr bwMode="auto">
            <a:xfrm>
              <a:off x="2881" y="1924"/>
              <a:ext cx="7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3" name="Rectangle 27"/>
            <p:cNvSpPr>
              <a:spLocks noChangeArrowheads="1"/>
            </p:cNvSpPr>
            <p:nvPr/>
          </p:nvSpPr>
          <p:spPr bwMode="auto">
            <a:xfrm>
              <a:off x="2901" y="1597"/>
              <a:ext cx="4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id_ : String</a:t>
              </a:r>
              <a:endParaRPr lang="en-US" sz="1600"/>
            </a:p>
          </p:txBody>
        </p:sp>
        <p:sp>
          <p:nvSpPr>
            <p:cNvPr id="55324" name="Rectangle 28"/>
            <p:cNvSpPr>
              <a:spLocks noChangeArrowheads="1"/>
            </p:cNvSpPr>
            <p:nvPr/>
          </p:nvSpPr>
          <p:spPr bwMode="auto">
            <a:xfrm>
              <a:off x="2901" y="1695"/>
              <a:ext cx="71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balance_ : double </a:t>
              </a:r>
              <a:endParaRPr lang="en-US" sz="1600"/>
            </a:p>
          </p:txBody>
        </p:sp>
        <p:sp>
          <p:nvSpPr>
            <p:cNvPr id="55325" name="Rectangle 29"/>
            <p:cNvSpPr>
              <a:spLocks noChangeArrowheads="1"/>
            </p:cNvSpPr>
            <p:nvPr/>
          </p:nvSpPr>
          <p:spPr bwMode="auto">
            <a:xfrm>
              <a:off x="2016" y="1584"/>
              <a:ext cx="28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owner_</a:t>
              </a:r>
              <a:endParaRPr lang="en-US" sz="1600"/>
            </a:p>
          </p:txBody>
        </p:sp>
        <p:sp>
          <p:nvSpPr>
            <p:cNvPr id="55327" name="Line 31"/>
            <p:cNvSpPr>
              <a:spLocks noChangeShapeType="1"/>
            </p:cNvSpPr>
            <p:nvPr/>
          </p:nvSpPr>
          <p:spPr bwMode="auto">
            <a:xfrm flipV="1">
              <a:off x="3200" y="2061"/>
              <a:ext cx="1" cy="2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8" name="Line 32"/>
            <p:cNvSpPr>
              <a:spLocks noChangeShapeType="1"/>
            </p:cNvSpPr>
            <p:nvPr/>
          </p:nvSpPr>
          <p:spPr bwMode="auto">
            <a:xfrm>
              <a:off x="2572" y="2345"/>
              <a:ext cx="13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9" name="Freeform 33"/>
            <p:cNvSpPr>
              <a:spLocks/>
            </p:cNvSpPr>
            <p:nvPr/>
          </p:nvSpPr>
          <p:spPr bwMode="auto">
            <a:xfrm>
              <a:off x="3149" y="2061"/>
              <a:ext cx="102" cy="139"/>
            </a:xfrm>
            <a:custGeom>
              <a:avLst/>
              <a:gdLst>
                <a:gd name="T0" fmla="*/ 51 w 102"/>
                <a:gd name="T1" fmla="*/ 0 h 139"/>
                <a:gd name="T2" fmla="*/ 102 w 102"/>
                <a:gd name="T3" fmla="*/ 139 h 139"/>
                <a:gd name="T4" fmla="*/ 0 w 102"/>
                <a:gd name="T5" fmla="*/ 139 h 139"/>
                <a:gd name="T6" fmla="*/ 51 w 102"/>
                <a:gd name="T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39">
                  <a:moveTo>
                    <a:pt x="51" y="0"/>
                  </a:moveTo>
                  <a:lnTo>
                    <a:pt x="102" y="139"/>
                  </a:lnTo>
                  <a:lnTo>
                    <a:pt x="0" y="139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0" name="Line 34"/>
            <p:cNvSpPr>
              <a:spLocks noChangeShapeType="1"/>
            </p:cNvSpPr>
            <p:nvPr/>
          </p:nvSpPr>
          <p:spPr bwMode="auto">
            <a:xfrm flipV="1">
              <a:off x="2572" y="2345"/>
              <a:ext cx="1" cy="1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1" name="Line 35"/>
            <p:cNvSpPr>
              <a:spLocks noChangeShapeType="1"/>
            </p:cNvSpPr>
            <p:nvPr/>
          </p:nvSpPr>
          <p:spPr bwMode="auto">
            <a:xfrm flipV="1">
              <a:off x="3882" y="2345"/>
              <a:ext cx="1" cy="2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2" name="Line 36"/>
            <p:cNvSpPr>
              <a:spLocks noChangeShapeType="1"/>
            </p:cNvSpPr>
            <p:nvPr/>
          </p:nvSpPr>
          <p:spPr bwMode="auto">
            <a:xfrm>
              <a:off x="2426" y="1729"/>
              <a:ext cx="4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3" name="Line 37"/>
            <p:cNvSpPr>
              <a:spLocks noChangeShapeType="1"/>
            </p:cNvSpPr>
            <p:nvPr/>
          </p:nvSpPr>
          <p:spPr bwMode="auto">
            <a:xfrm flipH="1">
              <a:off x="1974" y="1729"/>
              <a:ext cx="45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4" name="Rectangle 38"/>
            <p:cNvSpPr>
              <a:spLocks noChangeArrowheads="1"/>
            </p:cNvSpPr>
            <p:nvPr/>
          </p:nvSpPr>
          <p:spPr bwMode="auto">
            <a:xfrm>
              <a:off x="2016" y="177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600"/>
            </a:p>
          </p:txBody>
        </p:sp>
        <p:sp>
          <p:nvSpPr>
            <p:cNvPr id="55335" name="Rectangle 39"/>
            <p:cNvSpPr>
              <a:spLocks noChangeArrowheads="1"/>
            </p:cNvSpPr>
            <p:nvPr/>
          </p:nvSpPr>
          <p:spPr bwMode="auto">
            <a:xfrm>
              <a:off x="2784" y="1776"/>
              <a:ext cx="3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*</a:t>
              </a:r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9803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CE42F25-51E6-7D4F-9992-E3D6BCCA4EC3}" type="slidenum">
              <a:rPr lang="en-US"/>
              <a:pPr/>
              <a:t>17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Partitioning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concrete class is mapped to a table</a:t>
            </a:r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3733800" y="2692400"/>
            <a:ext cx="4679950" cy="2690813"/>
            <a:chOff x="1344" y="1440"/>
            <a:chExt cx="2948" cy="1695"/>
          </a:xfrm>
        </p:grpSpPr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1770" y="2514"/>
              <a:ext cx="1150" cy="62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1900" y="2540"/>
              <a:ext cx="91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InterestBearingAccount</a:t>
              </a:r>
              <a:endParaRPr lang="en-US" sz="1600"/>
            </a:p>
          </p:txBody>
        </p:sp>
        <p:sp>
          <p:nvSpPr>
            <p:cNvPr id="56327" name="Line 7"/>
            <p:cNvSpPr>
              <a:spLocks noChangeShapeType="1"/>
            </p:cNvSpPr>
            <p:nvPr/>
          </p:nvSpPr>
          <p:spPr bwMode="auto">
            <a:xfrm>
              <a:off x="1770" y="2658"/>
              <a:ext cx="114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>
              <a:off x="1770" y="2998"/>
              <a:ext cx="114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1791" y="2672"/>
              <a:ext cx="53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rate_ : double</a:t>
              </a:r>
              <a:endParaRPr lang="en-US" sz="1600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1791" y="2769"/>
              <a:ext cx="59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termDays_ : int</a:t>
              </a:r>
              <a:endParaRPr lang="en-US" sz="1600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1791" y="2866"/>
              <a:ext cx="10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minimumBalance_ : double</a:t>
              </a:r>
              <a:endParaRPr lang="en-US" sz="1600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472" y="2547"/>
              <a:ext cx="820" cy="40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543" y="2572"/>
              <a:ext cx="68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CheckingAccount</a:t>
              </a:r>
              <a:endParaRPr lang="en-US" sz="1600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>
              <a:off x="3472" y="2690"/>
              <a:ext cx="81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>
              <a:off x="3472" y="2836"/>
              <a:ext cx="81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3492" y="2704"/>
              <a:ext cx="7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checkFee_ double</a:t>
              </a:r>
              <a:endParaRPr lang="en-US" sz="1600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1344" y="1472"/>
              <a:ext cx="630" cy="51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1532" y="1498"/>
              <a:ext cx="2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Owner</a:t>
              </a:r>
              <a:endParaRPr lang="en-US" sz="1600"/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1344" y="1616"/>
              <a:ext cx="6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Line 20"/>
            <p:cNvSpPr>
              <a:spLocks noChangeShapeType="1"/>
            </p:cNvSpPr>
            <p:nvPr/>
          </p:nvSpPr>
          <p:spPr bwMode="auto">
            <a:xfrm>
              <a:off x="1344" y="1859"/>
              <a:ext cx="6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1365" y="1630"/>
              <a:ext cx="5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name_ : String</a:t>
              </a:r>
              <a:endParaRPr lang="en-US" sz="1600"/>
            </a:p>
          </p:txBody>
        </p:sp>
        <p:sp>
          <p:nvSpPr>
            <p:cNvPr id="56342" name="Rectangle 22"/>
            <p:cNvSpPr>
              <a:spLocks noChangeArrowheads="1"/>
            </p:cNvSpPr>
            <p:nvPr/>
          </p:nvSpPr>
          <p:spPr bwMode="auto">
            <a:xfrm>
              <a:off x="1365" y="1727"/>
              <a:ext cx="54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 err="1">
                  <a:solidFill>
                    <a:srgbClr val="000000"/>
                  </a:solidFill>
                  <a:latin typeface="Arial" charset="0"/>
                </a:rPr>
                <a:t>taxId</a:t>
              </a:r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_ : String</a:t>
              </a:r>
              <a:endParaRPr lang="en-US" sz="1600" dirty="0"/>
            </a:p>
          </p:txBody>
        </p:sp>
        <p:sp>
          <p:nvSpPr>
            <p:cNvPr id="56343" name="Rectangle 23"/>
            <p:cNvSpPr>
              <a:spLocks noChangeArrowheads="1"/>
            </p:cNvSpPr>
            <p:nvPr/>
          </p:nvSpPr>
          <p:spPr bwMode="auto">
            <a:xfrm>
              <a:off x="2881" y="1440"/>
              <a:ext cx="755" cy="62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4" name="Rectangle 24"/>
            <p:cNvSpPr>
              <a:spLocks noChangeArrowheads="1"/>
            </p:cNvSpPr>
            <p:nvPr/>
          </p:nvSpPr>
          <p:spPr bwMode="auto">
            <a:xfrm>
              <a:off x="3098" y="1465"/>
              <a:ext cx="31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Account</a:t>
              </a:r>
              <a:endParaRPr lang="en-US" sz="1600"/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2881" y="1584"/>
              <a:ext cx="7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>
              <a:off x="2881" y="1924"/>
              <a:ext cx="7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7" name="Rectangle 27"/>
            <p:cNvSpPr>
              <a:spLocks noChangeArrowheads="1"/>
            </p:cNvSpPr>
            <p:nvPr/>
          </p:nvSpPr>
          <p:spPr bwMode="auto">
            <a:xfrm>
              <a:off x="2901" y="1597"/>
              <a:ext cx="4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id_ : String</a:t>
              </a:r>
              <a:endParaRPr lang="en-US" sz="1600"/>
            </a:p>
          </p:txBody>
        </p:sp>
        <p:sp>
          <p:nvSpPr>
            <p:cNvPr id="56348" name="Rectangle 28"/>
            <p:cNvSpPr>
              <a:spLocks noChangeArrowheads="1"/>
            </p:cNvSpPr>
            <p:nvPr/>
          </p:nvSpPr>
          <p:spPr bwMode="auto">
            <a:xfrm>
              <a:off x="2901" y="1695"/>
              <a:ext cx="71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balance_ : double </a:t>
              </a:r>
              <a:endParaRPr lang="en-US" sz="1600"/>
            </a:p>
          </p:txBody>
        </p:sp>
        <p:sp>
          <p:nvSpPr>
            <p:cNvPr id="56349" name="Rectangle 29"/>
            <p:cNvSpPr>
              <a:spLocks noChangeArrowheads="1"/>
            </p:cNvSpPr>
            <p:nvPr/>
          </p:nvSpPr>
          <p:spPr bwMode="auto">
            <a:xfrm>
              <a:off x="2016" y="1584"/>
              <a:ext cx="28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owner_</a:t>
              </a:r>
              <a:endParaRPr lang="en-US" sz="1600"/>
            </a:p>
          </p:txBody>
        </p:sp>
        <p:sp>
          <p:nvSpPr>
            <p:cNvPr id="56350" name="Line 30"/>
            <p:cNvSpPr>
              <a:spLocks noChangeShapeType="1"/>
            </p:cNvSpPr>
            <p:nvPr/>
          </p:nvSpPr>
          <p:spPr bwMode="auto">
            <a:xfrm flipV="1">
              <a:off x="3200" y="2061"/>
              <a:ext cx="1" cy="2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1" name="Line 31"/>
            <p:cNvSpPr>
              <a:spLocks noChangeShapeType="1"/>
            </p:cNvSpPr>
            <p:nvPr/>
          </p:nvSpPr>
          <p:spPr bwMode="auto">
            <a:xfrm>
              <a:off x="2572" y="2345"/>
              <a:ext cx="13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Freeform 32"/>
            <p:cNvSpPr>
              <a:spLocks/>
            </p:cNvSpPr>
            <p:nvPr/>
          </p:nvSpPr>
          <p:spPr bwMode="auto">
            <a:xfrm>
              <a:off x="3149" y="2061"/>
              <a:ext cx="102" cy="139"/>
            </a:xfrm>
            <a:custGeom>
              <a:avLst/>
              <a:gdLst>
                <a:gd name="T0" fmla="*/ 51 w 102"/>
                <a:gd name="T1" fmla="*/ 0 h 139"/>
                <a:gd name="T2" fmla="*/ 102 w 102"/>
                <a:gd name="T3" fmla="*/ 139 h 139"/>
                <a:gd name="T4" fmla="*/ 0 w 102"/>
                <a:gd name="T5" fmla="*/ 139 h 139"/>
                <a:gd name="T6" fmla="*/ 51 w 102"/>
                <a:gd name="T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39">
                  <a:moveTo>
                    <a:pt x="51" y="0"/>
                  </a:moveTo>
                  <a:lnTo>
                    <a:pt x="102" y="139"/>
                  </a:lnTo>
                  <a:lnTo>
                    <a:pt x="0" y="139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3" name="Line 33"/>
            <p:cNvSpPr>
              <a:spLocks noChangeShapeType="1"/>
            </p:cNvSpPr>
            <p:nvPr/>
          </p:nvSpPr>
          <p:spPr bwMode="auto">
            <a:xfrm flipV="1">
              <a:off x="2572" y="2345"/>
              <a:ext cx="1" cy="1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Line 34"/>
            <p:cNvSpPr>
              <a:spLocks noChangeShapeType="1"/>
            </p:cNvSpPr>
            <p:nvPr/>
          </p:nvSpPr>
          <p:spPr bwMode="auto">
            <a:xfrm flipV="1">
              <a:off x="3882" y="2345"/>
              <a:ext cx="1" cy="2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5" name="Line 35"/>
            <p:cNvSpPr>
              <a:spLocks noChangeShapeType="1"/>
            </p:cNvSpPr>
            <p:nvPr/>
          </p:nvSpPr>
          <p:spPr bwMode="auto">
            <a:xfrm>
              <a:off x="2426" y="1729"/>
              <a:ext cx="4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6" name="Line 36"/>
            <p:cNvSpPr>
              <a:spLocks noChangeShapeType="1"/>
            </p:cNvSpPr>
            <p:nvPr/>
          </p:nvSpPr>
          <p:spPr bwMode="auto">
            <a:xfrm flipH="1">
              <a:off x="1974" y="1729"/>
              <a:ext cx="45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7" name="Rectangle 37"/>
            <p:cNvSpPr>
              <a:spLocks noChangeArrowheads="1"/>
            </p:cNvSpPr>
            <p:nvPr/>
          </p:nvSpPr>
          <p:spPr bwMode="auto">
            <a:xfrm>
              <a:off x="2016" y="177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600"/>
            </a:p>
          </p:txBody>
        </p:sp>
        <p:sp>
          <p:nvSpPr>
            <p:cNvPr id="56358" name="Rectangle 38"/>
            <p:cNvSpPr>
              <a:spLocks noChangeArrowheads="1"/>
            </p:cNvSpPr>
            <p:nvPr/>
          </p:nvSpPr>
          <p:spPr bwMode="auto">
            <a:xfrm>
              <a:off x="2784" y="1776"/>
              <a:ext cx="3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*</a:t>
              </a:r>
              <a:endParaRPr lang="en-US" sz="1600"/>
            </a:p>
          </p:txBody>
        </p:sp>
      </p:grpSp>
      <p:graphicFrame>
        <p:nvGraphicFramePr>
          <p:cNvPr id="56360" name="Object 40"/>
          <p:cNvGraphicFramePr>
            <a:graphicFrameLocks noChangeAspect="1"/>
          </p:cNvGraphicFramePr>
          <p:nvPr/>
        </p:nvGraphicFramePr>
        <p:xfrm>
          <a:off x="762000" y="3759200"/>
          <a:ext cx="1447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Worksheet" r:id="rId3" imgW="1228725" imgH="495300" progId="Excel.Sheet.8">
                  <p:embed/>
                </p:oleObj>
              </mc:Choice>
              <mc:Fallback>
                <p:oleObj name="Worksheet" r:id="rId3" imgW="1228725" imgH="495300" progId="Excel.Sheet.8">
                  <p:embed/>
                  <p:pic>
                    <p:nvPicPr>
                      <p:cNvPr id="5636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59200"/>
                        <a:ext cx="1447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3" name="Object 43"/>
          <p:cNvGraphicFramePr>
            <a:graphicFrameLocks noChangeAspect="1"/>
          </p:cNvGraphicFramePr>
          <p:nvPr/>
        </p:nvGraphicFramePr>
        <p:xfrm>
          <a:off x="762000" y="5740400"/>
          <a:ext cx="36052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5" imgW="3067050" imgH="495300" progId="Excel.Sheet.8">
                  <p:embed/>
                </p:oleObj>
              </mc:Choice>
              <mc:Fallback>
                <p:oleObj name="Worksheet" r:id="rId5" imgW="3067050" imgH="495300" progId="Excel.Sheet.8">
                  <p:embed/>
                  <p:pic>
                    <p:nvPicPr>
                      <p:cNvPr id="5636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40400"/>
                        <a:ext cx="36052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6" name="Object 46"/>
          <p:cNvGraphicFramePr>
            <a:graphicFrameLocks noChangeAspect="1"/>
          </p:cNvGraphicFramePr>
          <p:nvPr/>
        </p:nvGraphicFramePr>
        <p:xfrm>
          <a:off x="762000" y="4749800"/>
          <a:ext cx="28844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7" imgW="2457450" imgH="495300" progId="Excel.Sheet.8">
                  <p:embed/>
                </p:oleObj>
              </mc:Choice>
              <mc:Fallback>
                <p:oleObj name="Worksheet" r:id="rId7" imgW="2457450" imgH="495300" progId="Excel.Sheet.8">
                  <p:embed/>
                  <p:pic>
                    <p:nvPicPr>
                      <p:cNvPr id="56366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49800"/>
                        <a:ext cx="288448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67" name="Line 47"/>
          <p:cNvSpPr>
            <a:spLocks noChangeShapeType="1"/>
          </p:cNvSpPr>
          <p:nvPr/>
        </p:nvSpPr>
        <p:spPr bwMode="auto">
          <a:xfrm flipH="1" flipV="1">
            <a:off x="1066800" y="42164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Line 48"/>
          <p:cNvSpPr>
            <a:spLocks noChangeShapeType="1"/>
          </p:cNvSpPr>
          <p:nvPr/>
        </p:nvSpPr>
        <p:spPr bwMode="auto">
          <a:xfrm flipH="1" flipV="1">
            <a:off x="990600" y="4292600"/>
            <a:ext cx="1676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6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B672E80-197F-5A4A-98D0-62EBCB165517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Partitioning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class is mapped to a table</a:t>
            </a: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3733800" y="2967038"/>
            <a:ext cx="4679950" cy="2690812"/>
            <a:chOff x="1344" y="1440"/>
            <a:chExt cx="2948" cy="1695"/>
          </a:xfrm>
        </p:grpSpPr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1770" y="2514"/>
              <a:ext cx="1150" cy="62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1900" y="2540"/>
              <a:ext cx="91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InterestBearingAccount</a:t>
              </a:r>
              <a:endParaRPr lang="en-US" sz="1600"/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1770" y="2658"/>
              <a:ext cx="114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>
              <a:off x="1770" y="2998"/>
              <a:ext cx="114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1791" y="2672"/>
              <a:ext cx="53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rate_ : double</a:t>
              </a:r>
              <a:endParaRPr lang="en-US" sz="1600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1791" y="2769"/>
              <a:ext cx="59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termDays_ : int</a:t>
              </a:r>
              <a:endParaRPr lang="en-US" sz="1600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1791" y="2866"/>
              <a:ext cx="10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minimumBalance_ : double</a:t>
              </a:r>
              <a:endParaRPr lang="en-US" sz="1600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3472" y="2547"/>
              <a:ext cx="820" cy="40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3543" y="2572"/>
              <a:ext cx="68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CheckingAccount</a:t>
              </a:r>
              <a:endParaRPr lang="en-US" sz="1600"/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>
              <a:off x="3472" y="2690"/>
              <a:ext cx="81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>
              <a:off x="3472" y="2836"/>
              <a:ext cx="81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3492" y="2704"/>
              <a:ext cx="7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checkFee_ double</a:t>
              </a:r>
              <a:endParaRPr lang="en-US" sz="1600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344" y="1472"/>
              <a:ext cx="630" cy="51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532" y="1498"/>
              <a:ext cx="2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Owner</a:t>
              </a:r>
              <a:endParaRPr lang="en-US" sz="1600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1344" y="1616"/>
              <a:ext cx="6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>
              <a:off x="1344" y="1859"/>
              <a:ext cx="6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365" y="1630"/>
              <a:ext cx="5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name_ : String</a:t>
              </a:r>
              <a:endParaRPr lang="en-US" sz="1600"/>
            </a:p>
          </p:txBody>
        </p:sp>
        <p:sp>
          <p:nvSpPr>
            <p:cNvPr id="57366" name="Rectangle 22"/>
            <p:cNvSpPr>
              <a:spLocks noChangeArrowheads="1"/>
            </p:cNvSpPr>
            <p:nvPr/>
          </p:nvSpPr>
          <p:spPr bwMode="auto">
            <a:xfrm>
              <a:off x="1365" y="1727"/>
              <a:ext cx="54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taxId_ : String</a:t>
              </a:r>
              <a:endParaRPr lang="en-US" sz="1600"/>
            </a:p>
          </p:txBody>
        </p:sp>
        <p:sp>
          <p:nvSpPr>
            <p:cNvPr id="57367" name="Rectangle 23"/>
            <p:cNvSpPr>
              <a:spLocks noChangeArrowheads="1"/>
            </p:cNvSpPr>
            <p:nvPr/>
          </p:nvSpPr>
          <p:spPr bwMode="auto">
            <a:xfrm>
              <a:off x="2881" y="1440"/>
              <a:ext cx="755" cy="62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8" name="Rectangle 24"/>
            <p:cNvSpPr>
              <a:spLocks noChangeArrowheads="1"/>
            </p:cNvSpPr>
            <p:nvPr/>
          </p:nvSpPr>
          <p:spPr bwMode="auto">
            <a:xfrm>
              <a:off x="3098" y="1465"/>
              <a:ext cx="31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Account</a:t>
              </a:r>
              <a:endParaRPr lang="en-US" sz="1600"/>
            </a:p>
          </p:txBody>
        </p:sp>
        <p:sp>
          <p:nvSpPr>
            <p:cNvPr id="57369" name="Line 25"/>
            <p:cNvSpPr>
              <a:spLocks noChangeShapeType="1"/>
            </p:cNvSpPr>
            <p:nvPr/>
          </p:nvSpPr>
          <p:spPr bwMode="auto">
            <a:xfrm>
              <a:off x="2881" y="1584"/>
              <a:ext cx="7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Line 26"/>
            <p:cNvSpPr>
              <a:spLocks noChangeShapeType="1"/>
            </p:cNvSpPr>
            <p:nvPr/>
          </p:nvSpPr>
          <p:spPr bwMode="auto">
            <a:xfrm>
              <a:off x="2881" y="1924"/>
              <a:ext cx="7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1" name="Rectangle 27"/>
            <p:cNvSpPr>
              <a:spLocks noChangeArrowheads="1"/>
            </p:cNvSpPr>
            <p:nvPr/>
          </p:nvSpPr>
          <p:spPr bwMode="auto">
            <a:xfrm>
              <a:off x="2901" y="1597"/>
              <a:ext cx="4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id_ : String</a:t>
              </a:r>
              <a:endParaRPr lang="en-US" sz="1600"/>
            </a:p>
          </p:txBody>
        </p:sp>
        <p:sp>
          <p:nvSpPr>
            <p:cNvPr id="57372" name="Rectangle 28"/>
            <p:cNvSpPr>
              <a:spLocks noChangeArrowheads="1"/>
            </p:cNvSpPr>
            <p:nvPr/>
          </p:nvSpPr>
          <p:spPr bwMode="auto">
            <a:xfrm>
              <a:off x="2901" y="1695"/>
              <a:ext cx="71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balance_ : double </a:t>
              </a:r>
              <a:endParaRPr lang="en-US" sz="1600"/>
            </a:p>
          </p:txBody>
        </p:sp>
        <p:sp>
          <p:nvSpPr>
            <p:cNvPr id="57373" name="Rectangle 29"/>
            <p:cNvSpPr>
              <a:spLocks noChangeArrowheads="1"/>
            </p:cNvSpPr>
            <p:nvPr/>
          </p:nvSpPr>
          <p:spPr bwMode="auto">
            <a:xfrm>
              <a:off x="2016" y="1584"/>
              <a:ext cx="28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owner_</a:t>
              </a:r>
              <a:endParaRPr lang="en-US" sz="1600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auto">
            <a:xfrm flipV="1">
              <a:off x="3200" y="2061"/>
              <a:ext cx="1" cy="2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>
              <a:off x="2572" y="2345"/>
              <a:ext cx="13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6" name="Freeform 32"/>
            <p:cNvSpPr>
              <a:spLocks/>
            </p:cNvSpPr>
            <p:nvPr/>
          </p:nvSpPr>
          <p:spPr bwMode="auto">
            <a:xfrm>
              <a:off x="3149" y="2061"/>
              <a:ext cx="102" cy="139"/>
            </a:xfrm>
            <a:custGeom>
              <a:avLst/>
              <a:gdLst>
                <a:gd name="T0" fmla="*/ 51 w 102"/>
                <a:gd name="T1" fmla="*/ 0 h 139"/>
                <a:gd name="T2" fmla="*/ 102 w 102"/>
                <a:gd name="T3" fmla="*/ 139 h 139"/>
                <a:gd name="T4" fmla="*/ 0 w 102"/>
                <a:gd name="T5" fmla="*/ 139 h 139"/>
                <a:gd name="T6" fmla="*/ 51 w 102"/>
                <a:gd name="T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39">
                  <a:moveTo>
                    <a:pt x="51" y="0"/>
                  </a:moveTo>
                  <a:lnTo>
                    <a:pt x="102" y="139"/>
                  </a:lnTo>
                  <a:lnTo>
                    <a:pt x="0" y="139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 flipV="1">
              <a:off x="2572" y="2345"/>
              <a:ext cx="1" cy="1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V="1">
              <a:off x="3882" y="2345"/>
              <a:ext cx="1" cy="2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>
              <a:off x="2426" y="1729"/>
              <a:ext cx="4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 flipH="1">
              <a:off x="1974" y="1729"/>
              <a:ext cx="45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Rectangle 37"/>
            <p:cNvSpPr>
              <a:spLocks noChangeArrowheads="1"/>
            </p:cNvSpPr>
            <p:nvPr/>
          </p:nvSpPr>
          <p:spPr bwMode="auto">
            <a:xfrm>
              <a:off x="2016" y="177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600"/>
            </a:p>
          </p:txBody>
        </p:sp>
        <p:sp>
          <p:nvSpPr>
            <p:cNvPr id="57382" name="Rectangle 38"/>
            <p:cNvSpPr>
              <a:spLocks noChangeArrowheads="1"/>
            </p:cNvSpPr>
            <p:nvPr/>
          </p:nvSpPr>
          <p:spPr bwMode="auto">
            <a:xfrm>
              <a:off x="2784" y="1776"/>
              <a:ext cx="3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*</a:t>
              </a:r>
              <a:endParaRPr lang="en-US" sz="1600"/>
            </a:p>
          </p:txBody>
        </p:sp>
      </p:grpSp>
      <p:grpSp>
        <p:nvGrpSpPr>
          <p:cNvPr id="57396" name="Group 52"/>
          <p:cNvGrpSpPr>
            <a:grpSpLocks/>
          </p:cNvGrpSpPr>
          <p:nvPr/>
        </p:nvGrpSpPr>
        <p:grpSpPr bwMode="auto">
          <a:xfrm>
            <a:off x="914400" y="3652838"/>
            <a:ext cx="2889250" cy="2824162"/>
            <a:chOff x="576" y="1728"/>
            <a:chExt cx="1820" cy="1779"/>
          </a:xfrm>
        </p:grpSpPr>
        <p:graphicFrame>
          <p:nvGraphicFramePr>
            <p:cNvPr id="57386" name="Object 42"/>
            <p:cNvGraphicFramePr>
              <a:graphicFrameLocks noChangeAspect="1"/>
            </p:cNvGraphicFramePr>
            <p:nvPr/>
          </p:nvGraphicFramePr>
          <p:xfrm>
            <a:off x="576" y="2208"/>
            <a:ext cx="1436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name="Worksheet" r:id="rId3" imgW="1838325" imgH="495300" progId="Excel.Sheet.8">
                    <p:embed/>
                  </p:oleObj>
                </mc:Choice>
                <mc:Fallback>
                  <p:oleObj name="Worksheet" r:id="rId3" imgW="1838325" imgH="495300" progId="Excel.Sheet.8">
                    <p:embed/>
                    <p:pic>
                      <p:nvPicPr>
                        <p:cNvPr id="57386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208"/>
                          <a:ext cx="1436" cy="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 type="none" w="med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7" name="Object 43"/>
            <p:cNvGraphicFramePr>
              <a:graphicFrameLocks noChangeAspect="1"/>
            </p:cNvGraphicFramePr>
            <p:nvPr/>
          </p:nvGraphicFramePr>
          <p:xfrm>
            <a:off x="576" y="1728"/>
            <a:ext cx="960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Worksheet" r:id="rId5" imgW="1228725" imgH="495300" progId="Excel.Sheet.8">
                    <p:embed/>
                  </p:oleObj>
                </mc:Choice>
                <mc:Fallback>
                  <p:oleObj name="Worksheet" r:id="rId5" imgW="1228725" imgH="495300" progId="Excel.Sheet.8">
                    <p:embed/>
                    <p:pic>
                      <p:nvPicPr>
                        <p:cNvPr id="57387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728"/>
                          <a:ext cx="960" cy="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 type="none" w="med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8" name="Object 44"/>
            <p:cNvGraphicFramePr>
              <a:graphicFrameLocks noChangeAspect="1"/>
            </p:cNvGraphicFramePr>
            <p:nvPr/>
          </p:nvGraphicFramePr>
          <p:xfrm>
            <a:off x="960" y="2688"/>
            <a:ext cx="1436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Worksheet" r:id="rId7" imgW="1838325" imgH="495300" progId="Excel.Sheet.8">
                    <p:embed/>
                  </p:oleObj>
                </mc:Choice>
                <mc:Fallback>
                  <p:oleObj name="Worksheet" r:id="rId7" imgW="1838325" imgH="495300" progId="Excel.Sheet.8">
                    <p:embed/>
                    <p:pic>
                      <p:nvPicPr>
                        <p:cNvPr id="57388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688"/>
                          <a:ext cx="1436" cy="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 type="none" w="med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9" name="Object 45"/>
            <p:cNvGraphicFramePr>
              <a:graphicFrameLocks noChangeAspect="1"/>
            </p:cNvGraphicFramePr>
            <p:nvPr/>
          </p:nvGraphicFramePr>
          <p:xfrm>
            <a:off x="960" y="3120"/>
            <a:ext cx="960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Worksheet" r:id="rId9" imgW="1228725" imgH="495300" progId="Excel.Sheet.8">
                    <p:embed/>
                  </p:oleObj>
                </mc:Choice>
                <mc:Fallback>
                  <p:oleObj name="Worksheet" r:id="rId9" imgW="1228725" imgH="495300" progId="Excel.Sheet.8">
                    <p:embed/>
                    <p:pic>
                      <p:nvPicPr>
                        <p:cNvPr id="57389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120"/>
                          <a:ext cx="960" cy="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 type="none" w="med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93" name="Line 49"/>
            <p:cNvSpPr>
              <a:spLocks noChangeShapeType="1"/>
            </p:cNvSpPr>
            <p:nvPr/>
          </p:nvSpPr>
          <p:spPr bwMode="auto">
            <a:xfrm flipH="1" flipV="1">
              <a:off x="912" y="2064"/>
              <a:ext cx="86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4" name="Line 50"/>
            <p:cNvSpPr>
              <a:spLocks noChangeShapeType="1"/>
            </p:cNvSpPr>
            <p:nvPr/>
          </p:nvSpPr>
          <p:spPr bwMode="auto">
            <a:xfrm flipH="1" flipV="1">
              <a:off x="864" y="2544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5" name="Line 51"/>
            <p:cNvSpPr>
              <a:spLocks noChangeShapeType="1"/>
            </p:cNvSpPr>
            <p:nvPr/>
          </p:nvSpPr>
          <p:spPr bwMode="auto">
            <a:xfrm flipH="1" flipV="1">
              <a:off x="768" y="2544"/>
              <a:ext cx="48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05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D7C1C8A4-2EB9-E648-AE19-8E87F4136680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Unification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sub-class is mapped to the same table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3733800" y="2857500"/>
            <a:ext cx="4679950" cy="2690813"/>
            <a:chOff x="1344" y="1440"/>
            <a:chExt cx="2948" cy="1695"/>
          </a:xfrm>
        </p:grpSpPr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1770" y="2514"/>
              <a:ext cx="1150" cy="62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>
              <a:off x="1900" y="2540"/>
              <a:ext cx="91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InterestBearingAccount</a:t>
              </a:r>
              <a:endParaRPr lang="en-US" sz="1600"/>
            </a:p>
          </p:txBody>
        </p:sp>
        <p:sp>
          <p:nvSpPr>
            <p:cNvPr id="58375" name="Line 7"/>
            <p:cNvSpPr>
              <a:spLocks noChangeShapeType="1"/>
            </p:cNvSpPr>
            <p:nvPr/>
          </p:nvSpPr>
          <p:spPr bwMode="auto">
            <a:xfrm>
              <a:off x="1770" y="2658"/>
              <a:ext cx="114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6" name="Line 8"/>
            <p:cNvSpPr>
              <a:spLocks noChangeShapeType="1"/>
            </p:cNvSpPr>
            <p:nvPr/>
          </p:nvSpPr>
          <p:spPr bwMode="auto">
            <a:xfrm>
              <a:off x="1770" y="2998"/>
              <a:ext cx="114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1791" y="2672"/>
              <a:ext cx="53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rate_ : double</a:t>
              </a:r>
              <a:endParaRPr lang="en-US" sz="1600"/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>
              <a:off x="1791" y="2769"/>
              <a:ext cx="59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termDays_ : int</a:t>
              </a:r>
              <a:endParaRPr lang="en-US" sz="1600"/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1791" y="2866"/>
              <a:ext cx="10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minimumBalance_ : double</a:t>
              </a:r>
              <a:endParaRPr lang="en-US" sz="1600"/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3472" y="2547"/>
              <a:ext cx="820" cy="40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1" name="Rectangle 13"/>
            <p:cNvSpPr>
              <a:spLocks noChangeArrowheads="1"/>
            </p:cNvSpPr>
            <p:nvPr/>
          </p:nvSpPr>
          <p:spPr bwMode="auto">
            <a:xfrm>
              <a:off x="3543" y="2572"/>
              <a:ext cx="68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CheckingAccount</a:t>
              </a:r>
              <a:endParaRPr lang="en-US" sz="1600"/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>
              <a:off x="3472" y="2690"/>
              <a:ext cx="81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3" name="Line 15"/>
            <p:cNvSpPr>
              <a:spLocks noChangeShapeType="1"/>
            </p:cNvSpPr>
            <p:nvPr/>
          </p:nvSpPr>
          <p:spPr bwMode="auto">
            <a:xfrm>
              <a:off x="3472" y="2836"/>
              <a:ext cx="81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4" name="Rectangle 16"/>
            <p:cNvSpPr>
              <a:spLocks noChangeArrowheads="1"/>
            </p:cNvSpPr>
            <p:nvPr/>
          </p:nvSpPr>
          <p:spPr bwMode="auto">
            <a:xfrm>
              <a:off x="3492" y="2704"/>
              <a:ext cx="7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checkFee_ double</a:t>
              </a:r>
              <a:endParaRPr lang="en-US" sz="1600"/>
            </a:p>
          </p:txBody>
        </p:sp>
        <p:sp>
          <p:nvSpPr>
            <p:cNvPr id="58385" name="Rectangle 17"/>
            <p:cNvSpPr>
              <a:spLocks noChangeArrowheads="1"/>
            </p:cNvSpPr>
            <p:nvPr/>
          </p:nvSpPr>
          <p:spPr bwMode="auto">
            <a:xfrm>
              <a:off x="1344" y="1472"/>
              <a:ext cx="630" cy="51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 noChangeArrowheads="1"/>
            </p:cNvSpPr>
            <p:nvPr/>
          </p:nvSpPr>
          <p:spPr bwMode="auto">
            <a:xfrm>
              <a:off x="1532" y="1498"/>
              <a:ext cx="2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Owner</a:t>
              </a:r>
              <a:endParaRPr lang="en-US" sz="1600"/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1344" y="1616"/>
              <a:ext cx="6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1344" y="1859"/>
              <a:ext cx="6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9" name="Rectangle 21"/>
            <p:cNvSpPr>
              <a:spLocks noChangeArrowheads="1"/>
            </p:cNvSpPr>
            <p:nvPr/>
          </p:nvSpPr>
          <p:spPr bwMode="auto">
            <a:xfrm>
              <a:off x="1365" y="1630"/>
              <a:ext cx="5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name_ : String</a:t>
              </a:r>
              <a:endParaRPr lang="en-US" sz="1600"/>
            </a:p>
          </p:txBody>
        </p:sp>
        <p:sp>
          <p:nvSpPr>
            <p:cNvPr id="58390" name="Rectangle 22"/>
            <p:cNvSpPr>
              <a:spLocks noChangeArrowheads="1"/>
            </p:cNvSpPr>
            <p:nvPr/>
          </p:nvSpPr>
          <p:spPr bwMode="auto">
            <a:xfrm>
              <a:off x="1365" y="1727"/>
              <a:ext cx="54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taxId_ : String</a:t>
              </a:r>
              <a:endParaRPr lang="en-US" sz="1600"/>
            </a:p>
          </p:txBody>
        </p:sp>
        <p:sp>
          <p:nvSpPr>
            <p:cNvPr id="58391" name="Rectangle 23"/>
            <p:cNvSpPr>
              <a:spLocks noChangeArrowheads="1"/>
            </p:cNvSpPr>
            <p:nvPr/>
          </p:nvSpPr>
          <p:spPr bwMode="auto">
            <a:xfrm>
              <a:off x="2881" y="1440"/>
              <a:ext cx="755" cy="62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2" name="Rectangle 24"/>
            <p:cNvSpPr>
              <a:spLocks noChangeArrowheads="1"/>
            </p:cNvSpPr>
            <p:nvPr/>
          </p:nvSpPr>
          <p:spPr bwMode="auto">
            <a:xfrm>
              <a:off x="3098" y="1465"/>
              <a:ext cx="31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Account</a:t>
              </a:r>
              <a:endParaRPr lang="en-US" sz="1600"/>
            </a:p>
          </p:txBody>
        </p:sp>
        <p:sp>
          <p:nvSpPr>
            <p:cNvPr id="58393" name="Line 25"/>
            <p:cNvSpPr>
              <a:spLocks noChangeShapeType="1"/>
            </p:cNvSpPr>
            <p:nvPr/>
          </p:nvSpPr>
          <p:spPr bwMode="auto">
            <a:xfrm>
              <a:off x="2881" y="1584"/>
              <a:ext cx="7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4" name="Line 26"/>
            <p:cNvSpPr>
              <a:spLocks noChangeShapeType="1"/>
            </p:cNvSpPr>
            <p:nvPr/>
          </p:nvSpPr>
          <p:spPr bwMode="auto">
            <a:xfrm>
              <a:off x="2881" y="1924"/>
              <a:ext cx="7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5" name="Rectangle 27"/>
            <p:cNvSpPr>
              <a:spLocks noChangeArrowheads="1"/>
            </p:cNvSpPr>
            <p:nvPr/>
          </p:nvSpPr>
          <p:spPr bwMode="auto">
            <a:xfrm>
              <a:off x="2901" y="1597"/>
              <a:ext cx="4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id_ : String</a:t>
              </a:r>
              <a:endParaRPr lang="en-US" sz="1600"/>
            </a:p>
          </p:txBody>
        </p:sp>
        <p:sp>
          <p:nvSpPr>
            <p:cNvPr id="58396" name="Rectangle 28"/>
            <p:cNvSpPr>
              <a:spLocks noChangeArrowheads="1"/>
            </p:cNvSpPr>
            <p:nvPr/>
          </p:nvSpPr>
          <p:spPr bwMode="auto">
            <a:xfrm>
              <a:off x="2901" y="1695"/>
              <a:ext cx="71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balance_ : double </a:t>
              </a:r>
              <a:endParaRPr lang="en-US" sz="1600"/>
            </a:p>
          </p:txBody>
        </p:sp>
        <p:sp>
          <p:nvSpPr>
            <p:cNvPr id="58397" name="Rectangle 29"/>
            <p:cNvSpPr>
              <a:spLocks noChangeArrowheads="1"/>
            </p:cNvSpPr>
            <p:nvPr/>
          </p:nvSpPr>
          <p:spPr bwMode="auto">
            <a:xfrm>
              <a:off x="2016" y="1584"/>
              <a:ext cx="28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owner_</a:t>
              </a:r>
              <a:endParaRPr lang="en-US" sz="1600"/>
            </a:p>
          </p:txBody>
        </p:sp>
        <p:sp>
          <p:nvSpPr>
            <p:cNvPr id="58398" name="Line 30"/>
            <p:cNvSpPr>
              <a:spLocks noChangeShapeType="1"/>
            </p:cNvSpPr>
            <p:nvPr/>
          </p:nvSpPr>
          <p:spPr bwMode="auto">
            <a:xfrm flipV="1">
              <a:off x="3200" y="2061"/>
              <a:ext cx="1" cy="2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9" name="Line 31"/>
            <p:cNvSpPr>
              <a:spLocks noChangeShapeType="1"/>
            </p:cNvSpPr>
            <p:nvPr/>
          </p:nvSpPr>
          <p:spPr bwMode="auto">
            <a:xfrm>
              <a:off x="2572" y="2345"/>
              <a:ext cx="13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0" name="Freeform 32"/>
            <p:cNvSpPr>
              <a:spLocks/>
            </p:cNvSpPr>
            <p:nvPr/>
          </p:nvSpPr>
          <p:spPr bwMode="auto">
            <a:xfrm>
              <a:off x="3149" y="2061"/>
              <a:ext cx="102" cy="139"/>
            </a:xfrm>
            <a:custGeom>
              <a:avLst/>
              <a:gdLst>
                <a:gd name="T0" fmla="*/ 51 w 102"/>
                <a:gd name="T1" fmla="*/ 0 h 139"/>
                <a:gd name="T2" fmla="*/ 102 w 102"/>
                <a:gd name="T3" fmla="*/ 139 h 139"/>
                <a:gd name="T4" fmla="*/ 0 w 102"/>
                <a:gd name="T5" fmla="*/ 139 h 139"/>
                <a:gd name="T6" fmla="*/ 51 w 102"/>
                <a:gd name="T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39">
                  <a:moveTo>
                    <a:pt x="51" y="0"/>
                  </a:moveTo>
                  <a:lnTo>
                    <a:pt x="102" y="139"/>
                  </a:lnTo>
                  <a:lnTo>
                    <a:pt x="0" y="139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1" name="Line 33"/>
            <p:cNvSpPr>
              <a:spLocks noChangeShapeType="1"/>
            </p:cNvSpPr>
            <p:nvPr/>
          </p:nvSpPr>
          <p:spPr bwMode="auto">
            <a:xfrm flipV="1">
              <a:off x="2572" y="2345"/>
              <a:ext cx="1" cy="1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2" name="Line 34"/>
            <p:cNvSpPr>
              <a:spLocks noChangeShapeType="1"/>
            </p:cNvSpPr>
            <p:nvPr/>
          </p:nvSpPr>
          <p:spPr bwMode="auto">
            <a:xfrm flipV="1">
              <a:off x="3882" y="2345"/>
              <a:ext cx="1" cy="2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3" name="Line 35"/>
            <p:cNvSpPr>
              <a:spLocks noChangeShapeType="1"/>
            </p:cNvSpPr>
            <p:nvPr/>
          </p:nvSpPr>
          <p:spPr bwMode="auto">
            <a:xfrm>
              <a:off x="2426" y="1729"/>
              <a:ext cx="4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 flipH="1">
              <a:off x="1974" y="1729"/>
              <a:ext cx="45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5" name="Rectangle 37"/>
            <p:cNvSpPr>
              <a:spLocks noChangeArrowheads="1"/>
            </p:cNvSpPr>
            <p:nvPr/>
          </p:nvSpPr>
          <p:spPr bwMode="auto">
            <a:xfrm>
              <a:off x="2016" y="177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600"/>
            </a:p>
          </p:txBody>
        </p:sp>
        <p:sp>
          <p:nvSpPr>
            <p:cNvPr id="58406" name="Rectangle 38"/>
            <p:cNvSpPr>
              <a:spLocks noChangeArrowheads="1"/>
            </p:cNvSpPr>
            <p:nvPr/>
          </p:nvSpPr>
          <p:spPr bwMode="auto">
            <a:xfrm>
              <a:off x="2784" y="1776"/>
              <a:ext cx="3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*</a:t>
              </a:r>
              <a:endParaRPr lang="en-US" sz="1600"/>
            </a:p>
          </p:txBody>
        </p:sp>
      </p:grpSp>
      <p:graphicFrame>
        <p:nvGraphicFramePr>
          <p:cNvPr id="58415" name="Object 47"/>
          <p:cNvGraphicFramePr>
            <a:graphicFrameLocks noChangeAspect="1"/>
          </p:cNvGraphicFramePr>
          <p:nvPr/>
        </p:nvGraphicFramePr>
        <p:xfrm>
          <a:off x="838200" y="5634038"/>
          <a:ext cx="53022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Worksheet" r:id="rId3" imgW="4286250" imgH="495300" progId="Excel.Sheet.8">
                  <p:embed/>
                </p:oleObj>
              </mc:Choice>
              <mc:Fallback>
                <p:oleObj name="Worksheet" r:id="rId3" imgW="4286250" imgH="495300" progId="Excel.Sheet.8">
                  <p:embed/>
                  <p:pic>
                    <p:nvPicPr>
                      <p:cNvPr id="5841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34038"/>
                        <a:ext cx="530225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6" name="Object 48"/>
          <p:cNvGraphicFramePr>
            <a:graphicFrameLocks noChangeAspect="1"/>
          </p:cNvGraphicFramePr>
          <p:nvPr/>
        </p:nvGraphicFramePr>
        <p:xfrm>
          <a:off x="838200" y="4872038"/>
          <a:ext cx="15240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5" imgW="1228725" imgH="495300" progId="Excel.Sheet.8">
                  <p:embed/>
                </p:oleObj>
              </mc:Choice>
              <mc:Fallback>
                <p:oleObj name="Worksheet" r:id="rId5" imgW="1228725" imgH="495300" progId="Excel.Sheet.8">
                  <p:embed/>
                  <p:pic>
                    <p:nvPicPr>
                      <p:cNvPr id="58416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72038"/>
                        <a:ext cx="15240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17" name="Line 49"/>
          <p:cNvSpPr>
            <a:spLocks noChangeShapeType="1"/>
          </p:cNvSpPr>
          <p:nvPr/>
        </p:nvSpPr>
        <p:spPr bwMode="auto">
          <a:xfrm flipH="1" flipV="1">
            <a:off x="1371600" y="5372100"/>
            <a:ext cx="2133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Database Management Systems (DBMS)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Databases are implemented by software systems called Database Management Systems (DBMS)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Commonly used Relational DBMS’s include </a:t>
            </a:r>
            <a:r>
              <a:rPr lang="en-US" dirty="0" err="1" smtClean="0"/>
              <a:t>MySQL</a:t>
            </a:r>
            <a:r>
              <a:rPr lang="en-US" dirty="0" smtClean="0"/>
              <a:t>, MS SQL Server, and Oracle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DBMS’s store data in files in a way that scales to large amounts of data and allows data to be accessed efficiently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0090C-520C-7A4C-AC09-A456543003D0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RDBMS Mapping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Horizontal Partitioning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entire object within one table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only one table required to activate object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no unnecessary fields in the table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must search over multiple tables for common properties</a:t>
            </a:r>
          </a:p>
          <a:p>
            <a:pPr>
              <a:lnSpc>
                <a:spcPct val="90000"/>
              </a:lnSpc>
            </a:pPr>
            <a:r>
              <a:rPr lang="en-US" sz="2000"/>
              <a:t>Vertical Partitioning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object spread across different tables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must join several tables to activate object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Vertical Partitioning (cont.)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no unnecessary fields in each table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only need to search over parent tables for common properties</a:t>
            </a:r>
          </a:p>
          <a:p>
            <a:pPr>
              <a:lnSpc>
                <a:spcPct val="90000"/>
              </a:lnSpc>
            </a:pPr>
            <a:r>
              <a:rPr lang="en-US" sz="2000"/>
              <a:t>Unification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entire object within one table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only one table required to activate object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unnecessary fields in the table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all sub-types will be located in a search of the common table</a:t>
            </a:r>
          </a:p>
        </p:txBody>
      </p:sp>
    </p:spTree>
    <p:extLst>
      <p:ext uri="{BB962C8B-B14F-4D97-AF65-F5344CB8AC3E}">
        <p14:creationId xmlns:p14="http://schemas.microsoft.com/office/powerpoint/2010/main" val="9891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Inserting Data into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Book Club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378803"/>
            <a:ext cx="53409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  Table</a:t>
            </a:r>
          </a:p>
          <a:p>
            <a:r>
              <a:rPr lang="en-US" sz="2400" dirty="0" smtClean="0"/>
              <a:t>SET  Column = Value, Column = Value, …</a:t>
            </a:r>
          </a:p>
          <a:p>
            <a:r>
              <a:rPr lang="en-US" sz="2400" dirty="0" smtClean="0"/>
              <a:t>WHERE  Condition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06349" y="2979003"/>
            <a:ext cx="52326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  member</a:t>
            </a:r>
          </a:p>
          <a:p>
            <a:r>
              <a:rPr lang="en-US" sz="2400" dirty="0" smtClean="0"/>
              <a:t>SET name = ‘Chris Jones’,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email_address</a:t>
            </a:r>
            <a:r>
              <a:rPr lang="en-US" sz="2400" dirty="0" smtClean="0"/>
              <a:t> = ‘chris@gmail.com’</a:t>
            </a:r>
          </a:p>
          <a:p>
            <a:r>
              <a:rPr lang="en-US" sz="2400" dirty="0" smtClean="0"/>
              <a:t>WHERE  id = 3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598003"/>
            <a:ext cx="3852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a member’s information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85393" y="5036403"/>
            <a:ext cx="2967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  member</a:t>
            </a:r>
          </a:p>
          <a:p>
            <a:r>
              <a:rPr lang="en-US" sz="2400" dirty="0" smtClean="0"/>
              <a:t>SET </a:t>
            </a:r>
            <a:r>
              <a:rPr lang="en-US" sz="2400" dirty="0" err="1" smtClean="0"/>
              <a:t>email_address</a:t>
            </a:r>
            <a:r>
              <a:rPr lang="en-US" sz="2400" dirty="0" smtClean="0"/>
              <a:t> = ‘’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3402" y="4655403"/>
            <a:ext cx="4830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Set all member email addresses to empty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Deletes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325562"/>
            <a:ext cx="2798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DELETE FROM Table</a:t>
            </a:r>
          </a:p>
          <a:p>
            <a:r>
              <a:rPr lang="en-US" sz="2400" dirty="0" smtClean="0"/>
              <a:t>WHERE  Condition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743200"/>
            <a:ext cx="3234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DELETE FROM member</a:t>
            </a:r>
          </a:p>
          <a:p>
            <a:r>
              <a:rPr lang="en-US" sz="2400" dirty="0" smtClean="0"/>
              <a:t>WHERE  id = 3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293203"/>
            <a:ext cx="2111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Delete a member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562600"/>
            <a:ext cx="2830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DELETE FROM book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3402" y="5177135"/>
            <a:ext cx="1992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Delete all books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4191000"/>
            <a:ext cx="3336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DELETE FROM reading</a:t>
            </a:r>
          </a:p>
          <a:p>
            <a:r>
              <a:rPr lang="en-US" sz="2400" dirty="0" smtClean="0"/>
              <a:t>WHERE  </a:t>
            </a:r>
            <a:r>
              <a:rPr lang="en-US" sz="2400" dirty="0" err="1" smtClean="0"/>
              <a:t>member_id</a:t>
            </a:r>
            <a:r>
              <a:rPr lang="en-US" sz="2400" dirty="0" smtClean="0"/>
              <a:t> = 3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70212" y="3741003"/>
            <a:ext cx="3894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Delete all readings for a member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438400"/>
            <a:ext cx="57748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SELECT  Column, Column, …</a:t>
            </a:r>
          </a:p>
          <a:p>
            <a:r>
              <a:rPr lang="en-US" sz="3600" dirty="0" smtClean="0"/>
              <a:t>FROM  Table, Table, …</a:t>
            </a:r>
          </a:p>
          <a:p>
            <a:r>
              <a:rPr lang="en-US" sz="3600" dirty="0" smtClean="0"/>
              <a:t>WHERE  Condition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066800"/>
          <a:ext cx="579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6858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3330714"/>
            <a:ext cx="1461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*</a:t>
            </a:r>
          </a:p>
          <a:p>
            <a:r>
              <a:rPr lang="en-US" sz="2000" dirty="0" smtClean="0"/>
              <a:t>FROM book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4343400"/>
          <a:ext cx="579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39624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2971800"/>
            <a:ext cx="1754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all books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295400"/>
          <a:ext cx="579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9144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3581400"/>
            <a:ext cx="33182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author, title</a:t>
            </a:r>
          </a:p>
          <a:p>
            <a:r>
              <a:rPr lang="en-US" sz="2000" dirty="0" smtClean="0"/>
              <a:t>FROM  book</a:t>
            </a:r>
          </a:p>
          <a:p>
            <a:r>
              <a:rPr lang="en-US" sz="2000" dirty="0" smtClean="0"/>
              <a:t>WHERE  genre = ‘</a:t>
            </a:r>
            <a:r>
              <a:rPr lang="en-US" sz="2000" dirty="0" err="1" smtClean="0"/>
              <a:t>NonFiction</a:t>
            </a:r>
            <a:r>
              <a:rPr lang="en-US" sz="2000" dirty="0" smtClean="0"/>
              <a:t>’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4754880"/>
          <a:ext cx="381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437388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200400"/>
            <a:ext cx="5747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the authors and titles of all non-fiction books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473200"/>
          <a:ext cx="3733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parent_id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‘Top’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Null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‘Must Read’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(New)’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(Really</a:t>
                      </a:r>
                      <a:r>
                        <a:rPr lang="en-US" sz="1200" baseline="0" dirty="0" smtClean="0"/>
                        <a:t> Old</a:t>
                      </a:r>
                      <a:r>
                        <a:rPr lang="en-US" sz="1200" dirty="0" smtClean="0"/>
                        <a:t>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‘Optional’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(New)’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(Really 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4688" y="106680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108537"/>
            <a:ext cx="31117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id, name, </a:t>
            </a:r>
            <a:r>
              <a:rPr lang="en-US" sz="2000" dirty="0" err="1" smtClean="0"/>
              <a:t>parent_id</a:t>
            </a:r>
            <a:endParaRPr lang="en-US" sz="2000" dirty="0" smtClean="0"/>
          </a:p>
          <a:p>
            <a:r>
              <a:rPr lang="en-US" sz="2000" dirty="0" smtClean="0"/>
              <a:t>FROM  category</a:t>
            </a:r>
          </a:p>
          <a:p>
            <a:r>
              <a:rPr lang="en-US" sz="2000" dirty="0" smtClean="0"/>
              <a:t>WHERE  </a:t>
            </a:r>
            <a:r>
              <a:rPr lang="en-US" sz="2000" dirty="0" err="1" smtClean="0"/>
              <a:t>parent_id</a:t>
            </a:r>
            <a:r>
              <a:rPr lang="en-US" sz="2000" dirty="0" smtClean="0"/>
              <a:t> =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1524000"/>
            <a:ext cx="4668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the sub-categories of category ‘Top’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0" y="3611880"/>
          <a:ext cx="3733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parent_id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‘Must Read’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‘Optional’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5688" y="32004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6747" y="1447800"/>
            <a:ext cx="52594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member.name,  </a:t>
            </a:r>
            <a:r>
              <a:rPr lang="en-US" sz="2000" dirty="0" err="1" smtClean="0"/>
              <a:t>book.title</a:t>
            </a:r>
            <a:endParaRPr lang="en-US" sz="2000" dirty="0" smtClean="0"/>
          </a:p>
          <a:p>
            <a:r>
              <a:rPr lang="en-US" sz="2000" dirty="0" smtClean="0"/>
              <a:t>FROM  member,  reading,  book</a:t>
            </a:r>
          </a:p>
          <a:p>
            <a:r>
              <a:rPr lang="en-US" sz="2000" dirty="0" smtClean="0"/>
              <a:t>WHERE  member.id = </a:t>
            </a:r>
            <a:r>
              <a:rPr lang="en-US" sz="2000" dirty="0" err="1" smtClean="0"/>
              <a:t>reading.member_id</a:t>
            </a:r>
            <a:r>
              <a:rPr lang="en-US" sz="2000" dirty="0" smtClean="0"/>
              <a:t> AND </a:t>
            </a:r>
          </a:p>
          <a:p>
            <a:r>
              <a:rPr lang="en-US" sz="2000" dirty="0" smtClean="0"/>
              <a:t>                 book.id = </a:t>
            </a:r>
            <a:r>
              <a:rPr lang="en-US" sz="2000" dirty="0" err="1" smtClean="0"/>
              <a:t>reading.book_id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05743" y="990600"/>
            <a:ext cx="4275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the books read by each member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211143" y="1524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5867401" y="1708666"/>
            <a:ext cx="1343743" cy="27253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3383280"/>
          <a:ext cx="8610600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member.</a:t>
                      </a:r>
                    </a:p>
                    <a:p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member.</a:t>
                      </a:r>
                    </a:p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member.</a:t>
                      </a:r>
                    </a:p>
                    <a:p>
                      <a:r>
                        <a:rPr lang="en-US" sz="1200" dirty="0" err="1" smtClean="0"/>
                        <a:t>email_address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reading.</a:t>
                      </a:r>
                    </a:p>
                    <a:p>
                      <a:r>
                        <a:rPr lang="en-US" sz="1200" dirty="0" err="1" smtClean="0"/>
                        <a:t>member_id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reading.</a:t>
                      </a:r>
                    </a:p>
                    <a:p>
                      <a:r>
                        <a:rPr lang="en-US" sz="1200" dirty="0" err="1" smtClean="0"/>
                        <a:t>book_id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book.</a:t>
                      </a:r>
                    </a:p>
                    <a:p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book.</a:t>
                      </a:r>
                    </a:p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book.</a:t>
                      </a:r>
                    </a:p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book.</a:t>
                      </a:r>
                    </a:p>
                    <a:p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2937748"/>
            <a:ext cx="270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 X reading X book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2937748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 x 6 x 4 = 72 rows)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50462" y="3505200"/>
          <a:ext cx="2895600" cy="256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4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‘The Work and the Glory’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‘Bob’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‘The Work and the Glory’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‘Bob’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‘Dracula’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‘Chris’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‘Dracula’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‘Chris’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‘The Holy Bible’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50462" y="30480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6747" y="1648361"/>
            <a:ext cx="52594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 member.name,  </a:t>
            </a:r>
            <a:r>
              <a:rPr lang="en-US" sz="2000" dirty="0" err="1" smtClean="0"/>
              <a:t>book.title</a:t>
            </a:r>
            <a:endParaRPr lang="en-US" sz="2000" dirty="0" smtClean="0"/>
          </a:p>
          <a:p>
            <a:r>
              <a:rPr lang="en-US" sz="2000" dirty="0" smtClean="0"/>
              <a:t>FROM  member,  reading,  book</a:t>
            </a:r>
          </a:p>
          <a:p>
            <a:r>
              <a:rPr lang="en-US" sz="2000" dirty="0" smtClean="0"/>
              <a:t>WHERE  member.id = </a:t>
            </a:r>
            <a:r>
              <a:rPr lang="en-US" sz="2000" dirty="0" err="1" smtClean="0"/>
              <a:t>reading.member_id</a:t>
            </a:r>
            <a:r>
              <a:rPr lang="en-US" sz="2000" dirty="0" smtClean="0"/>
              <a:t> AND </a:t>
            </a:r>
          </a:p>
          <a:p>
            <a:r>
              <a:rPr lang="en-US" sz="2000" dirty="0" smtClean="0"/>
              <a:t>                 book.id = </a:t>
            </a:r>
            <a:r>
              <a:rPr lang="en-US" sz="2000" dirty="0" err="1" smtClean="0"/>
              <a:t>reading.book_id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074262" y="1066800"/>
            <a:ext cx="4275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the books read by each member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Programmatic vs. Interactive Database Access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137154" y="3962400"/>
            <a:ext cx="1143000" cy="990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27554" y="1752600"/>
            <a:ext cx="2362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0954" y="182880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08554" y="2667000"/>
            <a:ext cx="1501646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60954" y="28194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Driver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518154" y="3352800"/>
            <a:ext cx="304800" cy="6096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2691" y="3733800"/>
            <a:ext cx="1795463" cy="1833563"/>
          </a:xfrm>
          <a:prstGeom prst="rect">
            <a:avLst/>
          </a:prstGeom>
          <a:noFill/>
        </p:spPr>
      </p:pic>
      <p:sp>
        <p:nvSpPr>
          <p:cNvPr id="14" name="Right Arrow 13"/>
          <p:cNvSpPr/>
          <p:nvPr/>
        </p:nvSpPr>
        <p:spPr>
          <a:xfrm flipH="1">
            <a:off x="5280154" y="4191000"/>
            <a:ext cx="13716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94554" y="3281363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Management Console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1752600"/>
            <a:ext cx="312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Programs can access a database through APIs</a:t>
            </a:r>
          </a:p>
          <a:p>
            <a:r>
              <a:rPr lang="en-US" sz="2000" dirty="0" smtClean="0"/>
              <a:t>such as ADO.NET or JDBC.</a:t>
            </a:r>
          </a:p>
          <a:p>
            <a:endParaRPr lang="en-US" sz="2000" dirty="0" smtClean="0"/>
          </a:p>
          <a:p>
            <a:r>
              <a:rPr lang="en-US" sz="2000" dirty="0" smtClean="0"/>
              <a:t>End users can access a database through an</a:t>
            </a:r>
          </a:p>
          <a:p>
            <a:r>
              <a:rPr lang="en-US" sz="2000" dirty="0" smtClean="0"/>
              <a:t>interactive management application that allows</a:t>
            </a:r>
          </a:p>
          <a:p>
            <a:r>
              <a:rPr lang="en-US" sz="2000" dirty="0" smtClean="0"/>
              <a:t>them to query and modify the database.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886200" y="2362200"/>
            <a:ext cx="15240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DB API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By default, each SQL statement is executed in a transaction by itself</a:t>
            </a:r>
          </a:p>
          <a:p>
            <a:r>
              <a:rPr lang="en-US" dirty="0"/>
              <a:t>Transactions are most useful when they consist of multiple SQL statements, since you want to make sure that either all of them or none of them succeed</a:t>
            </a:r>
            <a:endParaRPr lang="en-US" dirty="0" smtClean="0"/>
          </a:p>
          <a:p>
            <a:r>
              <a:rPr lang="en-US" dirty="0" smtClean="0"/>
              <a:t>For a multi-statement transaction,</a:t>
            </a:r>
          </a:p>
          <a:p>
            <a:pPr lvl="1"/>
            <a:r>
              <a:rPr lang="en-US" dirty="0" smtClean="0"/>
              <a:t>BEGIN  TRANSACTION;</a:t>
            </a:r>
          </a:p>
          <a:p>
            <a:pPr lvl="1"/>
            <a:r>
              <a:rPr lang="en-US" dirty="0" smtClean="0"/>
              <a:t>SQL statement 1;</a:t>
            </a:r>
          </a:p>
          <a:p>
            <a:pPr lvl="1"/>
            <a:r>
              <a:rPr lang="en-US" dirty="0" smtClean="0"/>
              <a:t>SQL </a:t>
            </a:r>
            <a:r>
              <a:rPr lang="en-US" smtClean="0"/>
              <a:t>statement 2;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COMMIT  TRANSACTION;  or ROLLBACK TRANSACTION;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Database transactions have the ACID properties</a:t>
            </a:r>
          </a:p>
          <a:p>
            <a:pPr lvl="1"/>
            <a:r>
              <a:rPr lang="en-US" dirty="0" smtClean="0"/>
              <a:t>A = Atomic</a:t>
            </a:r>
          </a:p>
          <a:p>
            <a:pPr lvl="2"/>
            <a:r>
              <a:rPr lang="en-US" dirty="0" smtClean="0"/>
              <a:t>Transactions are “all or nothing”.  Either all of the operations in a transaction are performed, or none of them are.  No partial execution.</a:t>
            </a:r>
          </a:p>
          <a:p>
            <a:pPr lvl="1"/>
            <a:r>
              <a:rPr lang="en-US" dirty="0" smtClean="0"/>
              <a:t>C = Consistent</a:t>
            </a:r>
          </a:p>
          <a:p>
            <a:pPr lvl="2"/>
            <a:r>
              <a:rPr lang="en-US" dirty="0" smtClean="0"/>
              <a:t>All defined integrity constraints are enforced</a:t>
            </a:r>
          </a:p>
          <a:p>
            <a:pPr lvl="1"/>
            <a:r>
              <a:rPr lang="en-US" dirty="0" smtClean="0"/>
              <a:t>I = Isolated</a:t>
            </a:r>
          </a:p>
          <a:p>
            <a:pPr lvl="2"/>
            <a:r>
              <a:rPr lang="en-US" dirty="0"/>
              <a:t>When multiple transactions execute concurrently, the database is kept in a consistent state.</a:t>
            </a:r>
          </a:p>
          <a:p>
            <a:pPr lvl="2"/>
            <a:r>
              <a:rPr lang="en-US" dirty="0"/>
              <a:t>Concurrent transactions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 are “serialized”.  The final effect will be either T</a:t>
            </a:r>
            <a:r>
              <a:rPr lang="en-US" baseline="-25000" dirty="0"/>
              <a:t>1</a:t>
            </a:r>
            <a:r>
              <a:rPr lang="en-US" dirty="0"/>
              <a:t> followed by T</a:t>
            </a:r>
            <a:r>
              <a:rPr lang="en-US" baseline="-25000" dirty="0"/>
              <a:t>2</a:t>
            </a:r>
            <a:r>
              <a:rPr lang="en-US" dirty="0"/>
              <a:t> or T</a:t>
            </a:r>
            <a:r>
              <a:rPr lang="en-US" baseline="-25000" dirty="0"/>
              <a:t>2</a:t>
            </a:r>
            <a:r>
              <a:rPr lang="en-US" dirty="0"/>
              <a:t> followed by T</a:t>
            </a:r>
            <a:r>
              <a:rPr lang="en-US" baseline="-25000" dirty="0"/>
              <a:t>1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Concurrent transactions are isolated from each other.  Changes made by a transaction are not visible to other transactions until the transaction commits.</a:t>
            </a:r>
          </a:p>
          <a:p>
            <a:pPr lvl="1"/>
            <a:r>
              <a:rPr lang="en-US" dirty="0" smtClean="0"/>
              <a:t>D = Durable</a:t>
            </a:r>
          </a:p>
          <a:p>
            <a:pPr lvl="2"/>
            <a:r>
              <a:rPr lang="en-US" dirty="0" smtClean="0"/>
              <a:t>The changes made by a committed transaction are permanent.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Transactions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Programmatic Database Access -</a:t>
            </a:r>
            <a:br>
              <a:rPr lang="en-US" dirty="0" smtClean="0"/>
            </a:br>
            <a:r>
              <a:rPr lang="en-US" dirty="0" smtClean="0"/>
              <a:t>	accessing a database from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Load database driver</a:t>
            </a:r>
          </a:p>
          <a:p>
            <a:r>
              <a:rPr lang="en-US" dirty="0" smtClean="0"/>
              <a:t>Open a database connection</a:t>
            </a:r>
          </a:p>
          <a:p>
            <a:r>
              <a:rPr lang="en-US" dirty="0" smtClean="0"/>
              <a:t>Start a transaction </a:t>
            </a:r>
          </a:p>
          <a:p>
            <a:r>
              <a:rPr lang="en-US" dirty="0" smtClean="0"/>
              <a:t>Execute queries and/or updates</a:t>
            </a:r>
          </a:p>
          <a:p>
            <a:r>
              <a:rPr lang="en-US" dirty="0" smtClean="0"/>
              <a:t>Commit or Rollback the transaction</a:t>
            </a:r>
          </a:p>
          <a:p>
            <a:r>
              <a:rPr lang="en-US" dirty="0" smtClean="0"/>
              <a:t>Close the database connection</a:t>
            </a:r>
          </a:p>
          <a:p>
            <a:endParaRPr lang="en-US" dirty="0"/>
          </a:p>
          <a:p>
            <a:r>
              <a:rPr lang="en-US" dirty="0" smtClean="0"/>
              <a:t>Retrieving auto-increment ids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Load Database Driver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406" y="1447800"/>
            <a:ext cx="676018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java.sql.*;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final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driver =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org.sqlite.JDBC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Class.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forName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(driver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ClassNotFoundException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// ERROR! Could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not load database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driver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2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a Database Connection / Start a Transaction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406" y="1447800"/>
            <a:ext cx="845616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java.sql.*;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File.separator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bookclub.sqlite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connectionURL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jdbc:sqlite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Connection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// Open a database connection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connection =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DriverManager.getConnection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connectionURL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// Start a transaction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connection.setAutoCommit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// ERROR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/>
          <a:lstStyle/>
          <a:p>
            <a:r>
              <a:rPr lang="en-US" dirty="0" smtClean="0"/>
              <a:t>Execute a Query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406" y="609600"/>
            <a:ext cx="859401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PreparedStatement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stmt = null;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"select id, title, author, genre from book";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stmt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connection.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prepareStatement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stmt.executeQuery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rs.next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id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rs.getInt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String title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rs.getString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String author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rs.getString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Genre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genre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convertGenre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rs.getString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(4));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// ERROR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!= null)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rs.close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(stmt != null)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stmt.close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1143000"/>
          </a:xfrm>
        </p:spPr>
        <p:txBody>
          <a:bodyPr/>
          <a:lstStyle/>
          <a:p>
            <a:r>
              <a:rPr lang="en-US" dirty="0" smtClean="0"/>
              <a:t>Execute an Insert, Update, or Delete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406" y="457200"/>
            <a:ext cx="8318303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PreparedStatement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stmt = null;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"update book " +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"set title = ?, author = ?, genre = ? " +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"where id = ?";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stmt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connection.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prepareStatement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stmt.setString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book.getTitle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stmt.setString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book.getAuthor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stmt.setString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(3,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book.getGenre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stmt.setInt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(4,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book.getID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stmt.executeUpdate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== 1)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// OK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// ERROR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// ERROR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(stmt != null)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stmt.close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Commit or Rollback the Transaction / Close the database connection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625042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(ALL DATABASE OPERATIONS SUCCEEDED) {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connection.commit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 {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connection.rollback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// ERROR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connection.close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connection = null;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1143000"/>
          </a:xfrm>
        </p:spPr>
        <p:txBody>
          <a:bodyPr/>
          <a:lstStyle/>
          <a:p>
            <a:r>
              <a:rPr lang="en-US" dirty="0" smtClean="0"/>
              <a:t>Retrieving Auto-increment IDs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406" y="457200"/>
            <a:ext cx="8347157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PreparedStatement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stmt = null;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keyStmt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keyRS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"insert into book (title, author, genre)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values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(?, ?,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?)";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connection.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prepareStatement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stmt.setString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book.getTitle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stmt.setString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book.getAuthor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stmt.setString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(3, 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book.getGenre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stmt.executeUpdate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 == 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keyStmt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connection.createStatement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keyRS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keyStmt.executeQuery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("select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last_insert_rowid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keyRS.next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id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keyRS.getInt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   // ID of the new book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book.setID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(id);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// ERROR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ERROR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finally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 (stmt != null)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stmt.close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keyRS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!= null)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keyRS.close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keyStmt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!= null) 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keyStmt.close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8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SQLite in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SQLite – already installed on the </a:t>
            </a:r>
            <a:r>
              <a:rPr lang="en-US" dirty="0" err="1" smtClean="0"/>
              <a:t>linux</a:t>
            </a:r>
            <a:r>
              <a:rPr lang="en-US" dirty="0" smtClean="0"/>
              <a:t> machines</a:t>
            </a:r>
          </a:p>
          <a:p>
            <a:r>
              <a:rPr lang="en-US" dirty="0" smtClean="0"/>
              <a:t>Download one of the following two SQLite JDBC drivers</a:t>
            </a:r>
          </a:p>
          <a:p>
            <a:pPr lvl="1"/>
            <a:r>
              <a:rPr lang="en-US" b="1" dirty="0" smtClean="0">
                <a:hlinkClick r:id="rId2"/>
              </a:rPr>
              <a:t>sqlite-jdbc-3.7.2.jar</a:t>
            </a:r>
            <a:endParaRPr lang="en-US" b="1" dirty="0" smtClean="0"/>
          </a:p>
          <a:p>
            <a:r>
              <a:rPr lang="en-US" dirty="0" smtClean="0"/>
              <a:t>Store it wherever you like</a:t>
            </a:r>
          </a:p>
        </p:txBody>
      </p:sp>
    </p:spTree>
    <p:extLst>
      <p:ext uri="{BB962C8B-B14F-4D97-AF65-F5344CB8AC3E}">
        <p14:creationId xmlns:p14="http://schemas.microsoft.com/office/powerpoint/2010/main" val="17491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Embedded vs. Client/Server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905000" y="3733800"/>
            <a:ext cx="1143000" cy="990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1219200"/>
            <a:ext cx="2362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29540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2133600"/>
            <a:ext cx="15240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22860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Driver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286000" y="2819400"/>
            <a:ext cx="304800" cy="914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791200" y="5486400"/>
            <a:ext cx="1143000" cy="990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219200"/>
            <a:ext cx="2362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129540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62600" y="2133600"/>
            <a:ext cx="15240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15000" y="22860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Driver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6172200" y="2819400"/>
            <a:ext cx="304800" cy="914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3733800"/>
            <a:ext cx="236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396240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Server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6172200" y="4572000"/>
            <a:ext cx="304800" cy="914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442216" y="304800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0" y="4800600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File Access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14600" y="3124200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File Access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6517" y="4953000"/>
            <a:ext cx="4144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Some DBMS’s are Embedded only.</a:t>
            </a:r>
          </a:p>
          <a:p>
            <a:r>
              <a:rPr lang="en-US" sz="2000" dirty="0" smtClean="0"/>
              <a:t>Some are Client/Server only.</a:t>
            </a:r>
          </a:p>
          <a:p>
            <a:r>
              <a:rPr lang="en-US" sz="2000" dirty="0" smtClean="0"/>
              <a:t>Some can work in either mode.</a:t>
            </a:r>
            <a:endParaRPr lang="en-US" sz="20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876800" y="3429000"/>
            <a:ext cx="3048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62600" y="1828800"/>
            <a:ext cx="15240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DB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76400" y="1828800"/>
            <a:ext cx="15240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DB API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Least Two Methods to Get it 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basically put the jar you just downloaded in the build path for your project.</a:t>
            </a:r>
          </a:p>
          <a:p>
            <a:r>
              <a:rPr lang="en-US" dirty="0" smtClean="0"/>
              <a:t>Technique 1:Right click on your project icon in the Package Explorer. In the menu select </a:t>
            </a:r>
            <a:r>
              <a:rPr lang="en-US" i="1" dirty="0" smtClean="0"/>
              <a:t>Build Path</a:t>
            </a:r>
            <a:r>
              <a:rPr lang="en-US" dirty="0" smtClean="0"/>
              <a:t> and then </a:t>
            </a:r>
            <a:r>
              <a:rPr lang="en-US" i="1" dirty="0" smtClean="0"/>
              <a:t>Add External Archives</a:t>
            </a:r>
            <a:r>
              <a:rPr lang="en-US" dirty="0" smtClean="0"/>
              <a:t>. Use the folder explorer that appears to find the jar file you downloaded and select “open” and it will be made part of your program’s build path.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07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Least Two Methods to Get it 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 2: </a:t>
            </a:r>
          </a:p>
          <a:p>
            <a:pPr lvl="1"/>
            <a:r>
              <a:rPr lang="en-US" dirty="0" smtClean="0"/>
              <a:t>Select </a:t>
            </a:r>
            <a:r>
              <a:rPr lang="en-US" b="1" i="1" dirty="0" smtClean="0"/>
              <a:t>Run</a:t>
            </a:r>
            <a:r>
              <a:rPr lang="en-US" dirty="0"/>
              <a:t> </a:t>
            </a:r>
            <a:r>
              <a:rPr lang="en-US" dirty="0" smtClean="0"/>
              <a:t>at the top of the page.</a:t>
            </a:r>
          </a:p>
          <a:p>
            <a:pPr lvl="1"/>
            <a:r>
              <a:rPr lang="en-US" dirty="0" smtClean="0"/>
              <a:t>Select </a:t>
            </a:r>
            <a:r>
              <a:rPr lang="en-US" b="1" i="1" dirty="0" smtClean="0"/>
              <a:t>Run Configurations… </a:t>
            </a:r>
            <a:r>
              <a:rPr lang="en-US" dirty="0" smtClean="0"/>
              <a:t>about 5 lines down.</a:t>
            </a:r>
          </a:p>
          <a:p>
            <a:pPr lvl="1"/>
            <a:r>
              <a:rPr lang="en-US" dirty="0" smtClean="0"/>
              <a:t>Select the </a:t>
            </a:r>
            <a:r>
              <a:rPr lang="en-US" b="1" i="1" dirty="0" err="1" smtClean="0"/>
              <a:t>Classpath</a:t>
            </a:r>
            <a:r>
              <a:rPr lang="en-US" dirty="0" smtClean="0"/>
              <a:t> tab in the row of tabs underneath the name of your main routine.</a:t>
            </a:r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Classpath</a:t>
            </a:r>
            <a:r>
              <a:rPr lang="en-US" dirty="0" smtClean="0"/>
              <a:t> window select </a:t>
            </a:r>
            <a:r>
              <a:rPr lang="en-US" b="1" i="1" dirty="0" smtClean="0"/>
              <a:t>User Entries</a:t>
            </a:r>
          </a:p>
          <a:p>
            <a:pPr lvl="1"/>
            <a:r>
              <a:rPr lang="en-US" dirty="0" smtClean="0"/>
              <a:t>Select Add External Jars… from the right column</a:t>
            </a:r>
          </a:p>
          <a:p>
            <a:pPr lvl="1"/>
            <a:r>
              <a:rPr lang="en-US" dirty="0" smtClean="0"/>
              <a:t>Now navigate to the folder where you stored your </a:t>
            </a:r>
            <a:r>
              <a:rPr lang="en-US" dirty="0" err="1" smtClean="0"/>
              <a:t>sqlite</a:t>
            </a:r>
            <a:r>
              <a:rPr lang="en-US" dirty="0" smtClean="0"/>
              <a:t> </a:t>
            </a:r>
            <a:r>
              <a:rPr lang="en-US" dirty="0" err="1" smtClean="0"/>
              <a:t>jdbc</a:t>
            </a:r>
            <a:r>
              <a:rPr lang="en-US" dirty="0" smtClean="0"/>
              <a:t> jar file</a:t>
            </a:r>
          </a:p>
          <a:p>
            <a:pPr lvl="1"/>
            <a:r>
              <a:rPr lang="en-US" dirty="0" smtClean="0"/>
              <a:t>Select the jar file</a:t>
            </a:r>
          </a:p>
          <a:p>
            <a:pPr lvl="1"/>
            <a:r>
              <a:rPr lang="en-US" dirty="0" smtClean="0"/>
              <a:t>Hit the </a:t>
            </a:r>
            <a:r>
              <a:rPr lang="en-US" b="1" i="1" dirty="0" smtClean="0"/>
              <a:t>Open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Then select </a:t>
            </a:r>
            <a:r>
              <a:rPr lang="en-US" b="1" dirty="0" smtClean="0"/>
              <a:t>Apply</a:t>
            </a:r>
            <a:r>
              <a:rPr lang="en-US" dirty="0" smtClean="0"/>
              <a:t> button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16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Installing SQLite3 on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</a:p>
          <a:p>
            <a:pPr lvl="1"/>
            <a:r>
              <a:rPr lang="en-US" dirty="0" smtClean="0"/>
              <a:t>Download the source file from (usually the second file listed) </a:t>
            </a:r>
            <a:r>
              <a:rPr lang="en-US" dirty="0" smtClean="0">
                <a:hlinkClick r:id="rId2"/>
              </a:rPr>
              <a:t>http://www.sqlite.org/download.html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ar –</a:t>
            </a:r>
            <a:r>
              <a:rPr lang="en-US" dirty="0" err="1" smtClean="0"/>
              <a:t>xzvf</a:t>
            </a:r>
            <a:r>
              <a:rPr lang="en-US" dirty="0" smtClean="0"/>
              <a:t> the downloaded file</a:t>
            </a:r>
          </a:p>
          <a:p>
            <a:pPr lvl="1"/>
            <a:r>
              <a:rPr lang="en-US" dirty="0" smtClean="0"/>
              <a:t>cd to the new folder</a:t>
            </a:r>
          </a:p>
          <a:p>
            <a:pPr lvl="1"/>
            <a:r>
              <a:rPr lang="en-US" dirty="0" smtClean="0"/>
              <a:t>./configure</a:t>
            </a:r>
          </a:p>
          <a:p>
            <a:pPr lvl="1"/>
            <a:r>
              <a:rPr lang="en-US" dirty="0" smtClean="0"/>
              <a:t>make</a:t>
            </a:r>
          </a:p>
          <a:p>
            <a:pPr lvl="1"/>
            <a:r>
              <a:rPr lang="en-US" dirty="0" smtClean="0"/>
              <a:t>make install</a:t>
            </a:r>
          </a:p>
        </p:txBody>
      </p:sp>
    </p:spTree>
    <p:extLst>
      <p:ext uri="{BB962C8B-B14F-4D97-AF65-F5344CB8AC3E}">
        <p14:creationId xmlns:p14="http://schemas.microsoft.com/office/powerpoint/2010/main" val="41677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Installing SQLite3 on a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recent OS you don’t have to, it is already there</a:t>
            </a:r>
          </a:p>
        </p:txBody>
      </p:sp>
    </p:spTree>
    <p:extLst>
      <p:ext uri="{BB962C8B-B14F-4D97-AF65-F5344CB8AC3E}">
        <p14:creationId xmlns:p14="http://schemas.microsoft.com/office/powerpoint/2010/main" val="6364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Installing SQLite3 on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 the first two zip files from the section labeled </a:t>
            </a:r>
            <a:r>
              <a:rPr lang="en-US" b="1" dirty="0" smtClean="0">
                <a:hlinkClick r:id="rId2"/>
              </a:rPr>
              <a:t>Precompiled Binaries for Windows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Unzip them and place the three resulting files in C:\WINDOWS\system32 (or any directory on you PATH.</a:t>
            </a:r>
          </a:p>
          <a:p>
            <a:pPr lvl="1"/>
            <a:r>
              <a:rPr lang="en-US" dirty="0" smtClean="0"/>
              <a:t>Alternative: I created a new directory called SQLite in C:\Program Files (x86) and placed the three files in that location.  I then extended the PATH variable to search that location</a:t>
            </a:r>
          </a:p>
        </p:txBody>
      </p:sp>
    </p:spTree>
    <p:extLst>
      <p:ext uri="{BB962C8B-B14F-4D97-AF65-F5344CB8AC3E}">
        <p14:creationId xmlns:p14="http://schemas.microsoft.com/office/powerpoint/2010/main" val="33504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the SQLite Manager to Firefox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 can manage an SQLite database using the command line and text-based SQLite commands, but, it is easier to the SQLite Manager extension you can get for Firefox.</a:t>
            </a:r>
          </a:p>
          <a:p>
            <a:r>
              <a:rPr lang="en-US" dirty="0" smtClean="0"/>
              <a:t>First, start Firefox</a:t>
            </a:r>
          </a:p>
          <a:p>
            <a:r>
              <a:rPr lang="en-US" dirty="0" smtClean="0"/>
              <a:t>Then go 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>
                <a:hlinkClick r:id="rId2"/>
              </a:rPr>
              <a:t>https://addons.mozilla.org/en-US/firefox/addon/sqlite-manager/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and hit the green “Add to Firefox” button and install 	the extension.</a:t>
            </a:r>
          </a:p>
          <a:p>
            <a:r>
              <a:rPr lang="en-US" dirty="0" smtClean="0"/>
              <a:t>After it is installed you can click on the “SQLite Manager” under the Tools tab at the very top.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553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Relational databases use the relational data model you learned about in CS 236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 the object-oriented data model we have classes.  Objects are instances of classes.  Objects have attributes.  Relationships between objects are represented as pointers.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 the relational data model, data is stored in tables consisting of columns and rows.  Each row in a table represents an object.  The columns in a row store the object’s attributes.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Each row has a “key”, which is a unique identifier for that object.  Relationships between objects are represented using keys.</a:t>
            </a:r>
          </a:p>
          <a:p>
            <a:endParaRPr lang="en-US" dirty="0" smtClean="0"/>
          </a:p>
          <a:p>
            <a:r>
              <a:rPr lang="en-US" dirty="0" smtClean="0"/>
              <a:t>Taken together, all the table definitions in a database make up the “schema” for the database.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905000"/>
          <a:ext cx="4648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email_address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‘ann@cs.byu.edu’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‘Bob’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‘bob@cs.byu.edu’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‘Chris’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‘chris@cs.byu.edu’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4114800"/>
          <a:ext cx="579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‘Decision</a:t>
                      </a:r>
                      <a:r>
                        <a:rPr lang="en-US" sz="1200" baseline="0" dirty="0" smtClean="0"/>
                        <a:t> Points’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‘George W.</a:t>
                      </a:r>
                      <a:r>
                        <a:rPr lang="en-US" sz="1200" baseline="0" dirty="0" smtClean="0"/>
                        <a:t> Bush’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Work and the Glory’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‘Gerald Lund’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HistoricalFiction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‘Dracula’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‘Bram</a:t>
                      </a:r>
                      <a:r>
                        <a:rPr lang="en-US" sz="1200" baseline="0" dirty="0" smtClean="0"/>
                        <a:t> Stoker’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‘Fiction’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Holy Bible’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‘The Lord’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r>
                        <a:rPr lang="en-US" sz="1200" dirty="0" err="1" smtClean="0"/>
                        <a:t>NonFiction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9400" y="2616198"/>
          <a:ext cx="2133600" cy="256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4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member_id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book_id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1524000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7338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215899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/>
          <a:lstStyle/>
          <a:p>
            <a:r>
              <a:rPr lang="en-US" dirty="0" smtClean="0"/>
              <a:t>Book Club Schema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Book Club Schema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66536"/>
              </p:ext>
            </p:extLst>
          </p:nvPr>
        </p:nvGraphicFramePr>
        <p:xfrm>
          <a:off x="609600" y="1981200"/>
          <a:ext cx="3733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parent_id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‘Top’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Null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‘Must Read’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(New)’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‘Must Read (Really</a:t>
                      </a:r>
                      <a:r>
                        <a:rPr lang="en-US" sz="1200" baseline="0" dirty="0" smtClean="0"/>
                        <a:t> Old</a:t>
                      </a:r>
                      <a:r>
                        <a:rPr lang="en-US" sz="1200" dirty="0" smtClean="0"/>
                        <a:t>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‘Optional’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(New)’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‘Optional (Really Old)’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3288" y="160020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1622"/>
              </p:ext>
            </p:extLst>
          </p:nvPr>
        </p:nvGraphicFramePr>
        <p:xfrm>
          <a:off x="5257800" y="1981200"/>
          <a:ext cx="1905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category_id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book_id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160020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category_book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SQL – Structured Query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for performing relational database operations</a:t>
            </a:r>
          </a:p>
          <a:p>
            <a:pPr lvl="1"/>
            <a:r>
              <a:rPr lang="en-US" dirty="0" smtClean="0"/>
              <a:t>Create tables</a:t>
            </a:r>
          </a:p>
          <a:p>
            <a:pPr lvl="1"/>
            <a:r>
              <a:rPr lang="en-US" dirty="0" smtClean="0"/>
              <a:t>Delete tables</a:t>
            </a:r>
          </a:p>
          <a:p>
            <a:pPr lvl="1"/>
            <a:r>
              <a:rPr lang="en-US" dirty="0" smtClean="0"/>
              <a:t>Insert rows</a:t>
            </a:r>
          </a:p>
          <a:p>
            <a:pPr lvl="1"/>
            <a:r>
              <a:rPr lang="en-US" dirty="0" smtClean="0"/>
              <a:t>Update rows</a:t>
            </a:r>
          </a:p>
          <a:p>
            <a:pPr lvl="1"/>
            <a:r>
              <a:rPr lang="en-US" dirty="0" smtClean="0"/>
              <a:t>Delete rows</a:t>
            </a:r>
          </a:p>
          <a:p>
            <a:pPr lvl="1"/>
            <a:r>
              <a:rPr lang="en-US" dirty="0" smtClean="0"/>
              <a:t>Query for matching rows</a:t>
            </a:r>
          </a:p>
          <a:p>
            <a:pPr lvl="1"/>
            <a:r>
              <a:rPr lang="en-US" dirty="0" smtClean="0"/>
              <a:t>Much more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SQL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column in an SQL table declares the </a:t>
            </a:r>
            <a:r>
              <a:rPr lang="en-US" dirty="0" smtClean="0"/>
              <a:t>type </a:t>
            </a:r>
            <a:r>
              <a:rPr lang="en-US" dirty="0"/>
              <a:t>that column may contain. </a:t>
            </a:r>
            <a:endParaRPr lang="en-US" dirty="0" smtClean="0"/>
          </a:p>
          <a:p>
            <a:r>
              <a:rPr lang="en-US" b="1" dirty="0" smtClean="0"/>
              <a:t>Character </a:t>
            </a:r>
            <a:r>
              <a:rPr lang="en-US" b="1" dirty="0"/>
              <a:t>strings</a:t>
            </a:r>
          </a:p>
          <a:p>
            <a:r>
              <a:rPr lang="en-US" dirty="0"/>
              <a:t>CHARACTER(</a:t>
            </a:r>
            <a:r>
              <a:rPr lang="en-US" i="1" dirty="0"/>
              <a:t>n</a:t>
            </a:r>
            <a:r>
              <a:rPr lang="en-US" dirty="0"/>
              <a:t>) or CHAR(</a:t>
            </a:r>
            <a:r>
              <a:rPr lang="en-US" i="1" dirty="0"/>
              <a:t>n</a:t>
            </a:r>
            <a:r>
              <a:rPr lang="en-US" dirty="0"/>
              <a:t>) — fixed-width </a:t>
            </a:r>
            <a:r>
              <a:rPr lang="en-US" i="1" dirty="0"/>
              <a:t>n</a:t>
            </a:r>
            <a:r>
              <a:rPr lang="en-US" dirty="0"/>
              <a:t>-character string, padded with spaces as needed</a:t>
            </a:r>
          </a:p>
          <a:p>
            <a:r>
              <a:rPr lang="en-US" dirty="0"/>
              <a:t>CHARACTER VARYING(</a:t>
            </a:r>
            <a:r>
              <a:rPr lang="en-US" i="1" dirty="0"/>
              <a:t>n</a:t>
            </a:r>
            <a:r>
              <a:rPr lang="en-US" dirty="0"/>
              <a:t>) or VARCHAR(</a:t>
            </a:r>
            <a:r>
              <a:rPr lang="en-US" i="1" dirty="0"/>
              <a:t>n</a:t>
            </a:r>
            <a:r>
              <a:rPr lang="en-US" dirty="0"/>
              <a:t>) — variable-width string with a maximum size of </a:t>
            </a:r>
            <a:r>
              <a:rPr lang="en-US" i="1" dirty="0"/>
              <a:t>n</a:t>
            </a:r>
            <a:r>
              <a:rPr lang="en-US" dirty="0"/>
              <a:t> characters</a:t>
            </a:r>
          </a:p>
          <a:p>
            <a:r>
              <a:rPr lang="en-US" b="1" dirty="0" smtClean="0"/>
              <a:t>Bit </a:t>
            </a:r>
            <a:r>
              <a:rPr lang="en-US" b="1" dirty="0"/>
              <a:t>strings</a:t>
            </a:r>
          </a:p>
          <a:p>
            <a:r>
              <a:rPr lang="en-US" dirty="0"/>
              <a:t>BIT(</a:t>
            </a:r>
            <a:r>
              <a:rPr lang="en-US" i="1" dirty="0"/>
              <a:t>n</a:t>
            </a:r>
            <a:r>
              <a:rPr lang="en-US" dirty="0"/>
              <a:t>) — an array of </a:t>
            </a:r>
            <a:r>
              <a:rPr lang="en-US" i="1" dirty="0"/>
              <a:t>n</a:t>
            </a:r>
            <a:r>
              <a:rPr lang="en-US" dirty="0"/>
              <a:t> bits</a:t>
            </a:r>
          </a:p>
          <a:p>
            <a:r>
              <a:rPr lang="en-US" dirty="0"/>
              <a:t>BIT VARYING(</a:t>
            </a:r>
            <a:r>
              <a:rPr lang="en-US" i="1" dirty="0"/>
              <a:t>n</a:t>
            </a:r>
            <a:r>
              <a:rPr lang="en-US" dirty="0"/>
              <a:t>) — an array of up to </a:t>
            </a:r>
            <a:r>
              <a:rPr lang="en-US" i="1" dirty="0"/>
              <a:t>n</a:t>
            </a:r>
            <a:r>
              <a:rPr lang="en-US" dirty="0"/>
              <a:t> bits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28917</TotalTime>
  <Words>2786</Words>
  <Application>Microsoft Office PowerPoint</Application>
  <PresentationFormat>On-screen Show (4:3)</PresentationFormat>
  <Paragraphs>733</Paragraphs>
  <Slides>45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Bookman Old Style</vt:lpstr>
      <vt:lpstr>Calibri</vt:lpstr>
      <vt:lpstr>Courier New</vt:lpstr>
      <vt:lpstr>Gill Sans MT</vt:lpstr>
      <vt:lpstr>Wingdings</vt:lpstr>
      <vt:lpstr>Wingdings 3</vt:lpstr>
      <vt:lpstr>Origin</vt:lpstr>
      <vt:lpstr>Worksheet</vt:lpstr>
      <vt:lpstr>Relational Databases</vt:lpstr>
      <vt:lpstr>Database Management Systems (DBMS)</vt:lpstr>
      <vt:lpstr>Programmatic vs. Interactive Database Access</vt:lpstr>
      <vt:lpstr>Embedded vs. Client/Server </vt:lpstr>
      <vt:lpstr>Relational Databases</vt:lpstr>
      <vt:lpstr>Book Club Schema</vt:lpstr>
      <vt:lpstr>Book Club Schema</vt:lpstr>
      <vt:lpstr>SQL – Structured Query Language</vt:lpstr>
      <vt:lpstr>SQL Data Types</vt:lpstr>
      <vt:lpstr>SQL Data Types</vt:lpstr>
      <vt:lpstr>SQL Data Types</vt:lpstr>
      <vt:lpstr>SQLite Data Types</vt:lpstr>
      <vt:lpstr>Creating and Deleting Tables</vt:lpstr>
      <vt:lpstr>Modeling Object Relationships</vt:lpstr>
      <vt:lpstr>Modeling Object Relationships</vt:lpstr>
      <vt:lpstr>Modeling Inheritance Relationships</vt:lpstr>
      <vt:lpstr>Horizontal Partitioning</vt:lpstr>
      <vt:lpstr>Vertical Partitioning</vt:lpstr>
      <vt:lpstr>Unification</vt:lpstr>
      <vt:lpstr>RDBMS Mapping</vt:lpstr>
      <vt:lpstr>Inserting Data into Tables</vt:lpstr>
      <vt:lpstr>Updates</vt:lpstr>
      <vt:lpstr>Deletes</vt:lpstr>
      <vt:lpstr>Queries</vt:lpstr>
      <vt:lpstr>Queries</vt:lpstr>
      <vt:lpstr>Queries</vt:lpstr>
      <vt:lpstr>Queries</vt:lpstr>
      <vt:lpstr>Queries</vt:lpstr>
      <vt:lpstr>Queries</vt:lpstr>
      <vt:lpstr>Database Transactions</vt:lpstr>
      <vt:lpstr>Database Transactions</vt:lpstr>
      <vt:lpstr>Programmatic Database Access -  accessing a database from Java</vt:lpstr>
      <vt:lpstr>Load Database Driver</vt:lpstr>
      <vt:lpstr>Open a Database Connection / Start a Transaction</vt:lpstr>
      <vt:lpstr>Execute a Query</vt:lpstr>
      <vt:lpstr>Execute an Insert, Update, or Delete</vt:lpstr>
      <vt:lpstr>Commit or Rollback the Transaction / Close the database connection</vt:lpstr>
      <vt:lpstr>Retrieving Auto-increment IDs</vt:lpstr>
      <vt:lpstr>Setting Up SQLite in Eclipse</vt:lpstr>
      <vt:lpstr>At Least Two Methods to Get it Working</vt:lpstr>
      <vt:lpstr>At Least Two Methods to Get it Working</vt:lpstr>
      <vt:lpstr>Installing SQLite3 on Linux</vt:lpstr>
      <vt:lpstr>Installing SQLite3 on a Mac</vt:lpstr>
      <vt:lpstr>Installing SQLite3 on Windows</vt:lpstr>
      <vt:lpstr>Adding the SQLite Manager to Firefox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persistence</dc:title>
  <dc:creator>rodham</dc:creator>
  <cp:lastModifiedBy>User</cp:lastModifiedBy>
  <cp:revision>410</cp:revision>
  <dcterms:created xsi:type="dcterms:W3CDTF">2006-08-16T00:00:00Z</dcterms:created>
  <dcterms:modified xsi:type="dcterms:W3CDTF">2017-02-02T20:00:21Z</dcterms:modified>
</cp:coreProperties>
</file>