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92" r:id="rId3"/>
    <p:sldId id="262" r:id="rId4"/>
    <p:sldId id="291" r:id="rId5"/>
    <p:sldId id="283" r:id="rId6"/>
    <p:sldId id="285" r:id="rId7"/>
    <p:sldId id="286" r:id="rId8"/>
    <p:sldId id="287" r:id="rId9"/>
    <p:sldId id="288" r:id="rId10"/>
    <p:sldId id="290" r:id="rId11"/>
    <p:sldId id="293" r:id="rId12"/>
    <p:sldId id="284" r:id="rId13"/>
    <p:sldId id="258" r:id="rId14"/>
    <p:sldId id="263" r:id="rId15"/>
    <p:sldId id="259" r:id="rId16"/>
    <p:sldId id="264" r:id="rId17"/>
    <p:sldId id="260" r:id="rId18"/>
    <p:sldId id="294" r:id="rId19"/>
    <p:sldId id="295" r:id="rId20"/>
    <p:sldId id="296" r:id="rId21"/>
    <p:sldId id="297" r:id="rId22"/>
    <p:sldId id="277" r:id="rId23"/>
    <p:sldId id="267" r:id="rId24"/>
    <p:sldId id="298" r:id="rId25"/>
    <p:sldId id="261" r:id="rId26"/>
    <p:sldId id="265" r:id="rId27"/>
    <p:sldId id="266" r:id="rId28"/>
    <p:sldId id="269" r:id="rId29"/>
    <p:sldId id="268" r:id="rId30"/>
    <p:sldId id="274" r:id="rId31"/>
    <p:sldId id="270" r:id="rId32"/>
    <p:sldId id="271" r:id="rId33"/>
    <p:sldId id="276" r:id="rId34"/>
    <p:sldId id="289" r:id="rId35"/>
    <p:sldId id="272" r:id="rId36"/>
    <p:sldId id="273" r:id="rId37"/>
    <p:sldId id="300" r:id="rId38"/>
    <p:sldId id="278" r:id="rId39"/>
    <p:sldId id="279" r:id="rId40"/>
    <p:sldId id="280" r:id="rId41"/>
    <p:sldId id="281" r:id="rId42"/>
    <p:sldId id="282" r:id="rId43"/>
    <p:sldId id="275" r:id="rId44"/>
    <p:sldId id="301" r:id="rId45"/>
    <p:sldId id="302" r:id="rId46"/>
    <p:sldId id="303" r:id="rId47"/>
    <p:sldId id="30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380" y="2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29DEFB-5BBC-4C01-9B98-C30351339A80}" type="datetimeFigureOut">
              <a:rPr lang="en-US" smtClean="0"/>
              <a:t>5/18/2016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D080EE-AB55-48BB-A122-37EE3D2EAEC4}" type="slidenum">
              <a:rPr lang="en-US" smtClean="0"/>
              <a:t>‹#›</a:t>
            </a:fld>
            <a:endParaRPr lang="en-US"/>
          </a:p>
        </p:txBody>
      </p:sp>
    </p:spTree>
    <p:extLst>
      <p:ext uri="{BB962C8B-B14F-4D97-AF65-F5344CB8AC3E}">
        <p14:creationId xmlns:p14="http://schemas.microsoft.com/office/powerpoint/2010/main" val="341820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CAAF41-5E2D-4F23-AFE3-D21F5A9CBDEF}"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701B3-9B91-4E36-9FB9-D51D0D0DB709}" type="slidenum">
              <a:rPr lang="en-US" smtClean="0"/>
              <a:t>‹#›</a:t>
            </a:fld>
            <a:endParaRPr lang="en-US"/>
          </a:p>
        </p:txBody>
      </p:sp>
    </p:spTree>
    <p:extLst>
      <p:ext uri="{BB962C8B-B14F-4D97-AF65-F5344CB8AC3E}">
        <p14:creationId xmlns:p14="http://schemas.microsoft.com/office/powerpoint/2010/main" val="1561982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CAAF41-5E2D-4F23-AFE3-D21F5A9CBDEF}"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701B3-9B91-4E36-9FB9-D51D0D0DB709}" type="slidenum">
              <a:rPr lang="en-US" smtClean="0"/>
              <a:t>‹#›</a:t>
            </a:fld>
            <a:endParaRPr lang="en-US"/>
          </a:p>
        </p:txBody>
      </p:sp>
    </p:spTree>
    <p:extLst>
      <p:ext uri="{BB962C8B-B14F-4D97-AF65-F5344CB8AC3E}">
        <p14:creationId xmlns:p14="http://schemas.microsoft.com/office/powerpoint/2010/main" val="1279726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CAAF41-5E2D-4F23-AFE3-D21F5A9CBDEF}"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701B3-9B91-4E36-9FB9-D51D0D0DB709}" type="slidenum">
              <a:rPr lang="en-US" smtClean="0"/>
              <a:t>‹#›</a:t>
            </a:fld>
            <a:endParaRPr lang="en-US"/>
          </a:p>
        </p:txBody>
      </p:sp>
    </p:spTree>
    <p:extLst>
      <p:ext uri="{BB962C8B-B14F-4D97-AF65-F5344CB8AC3E}">
        <p14:creationId xmlns:p14="http://schemas.microsoft.com/office/powerpoint/2010/main" val="2428519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CAAF41-5E2D-4F23-AFE3-D21F5A9CBDEF}"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701B3-9B91-4E36-9FB9-D51D0D0DB709}" type="slidenum">
              <a:rPr lang="en-US" smtClean="0"/>
              <a:t>‹#›</a:t>
            </a:fld>
            <a:endParaRPr lang="en-US"/>
          </a:p>
        </p:txBody>
      </p:sp>
    </p:spTree>
    <p:extLst>
      <p:ext uri="{BB962C8B-B14F-4D97-AF65-F5344CB8AC3E}">
        <p14:creationId xmlns:p14="http://schemas.microsoft.com/office/powerpoint/2010/main" val="170107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CAAF41-5E2D-4F23-AFE3-D21F5A9CBDEF}"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701B3-9B91-4E36-9FB9-D51D0D0DB709}" type="slidenum">
              <a:rPr lang="en-US" smtClean="0"/>
              <a:t>‹#›</a:t>
            </a:fld>
            <a:endParaRPr lang="en-US"/>
          </a:p>
        </p:txBody>
      </p:sp>
    </p:spTree>
    <p:extLst>
      <p:ext uri="{BB962C8B-B14F-4D97-AF65-F5344CB8AC3E}">
        <p14:creationId xmlns:p14="http://schemas.microsoft.com/office/powerpoint/2010/main" val="272755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CAAF41-5E2D-4F23-AFE3-D21F5A9CBDEF}"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701B3-9B91-4E36-9FB9-D51D0D0DB709}" type="slidenum">
              <a:rPr lang="en-US" smtClean="0"/>
              <a:t>‹#›</a:t>
            </a:fld>
            <a:endParaRPr lang="en-US"/>
          </a:p>
        </p:txBody>
      </p:sp>
    </p:spTree>
    <p:extLst>
      <p:ext uri="{BB962C8B-B14F-4D97-AF65-F5344CB8AC3E}">
        <p14:creationId xmlns:p14="http://schemas.microsoft.com/office/powerpoint/2010/main" val="988887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CAAF41-5E2D-4F23-AFE3-D21F5A9CBDEF}" type="datetimeFigureOut">
              <a:rPr lang="en-US" smtClean="0"/>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701B3-9B91-4E36-9FB9-D51D0D0DB709}" type="slidenum">
              <a:rPr lang="en-US" smtClean="0"/>
              <a:t>‹#›</a:t>
            </a:fld>
            <a:endParaRPr lang="en-US"/>
          </a:p>
        </p:txBody>
      </p:sp>
    </p:spTree>
    <p:extLst>
      <p:ext uri="{BB962C8B-B14F-4D97-AF65-F5344CB8AC3E}">
        <p14:creationId xmlns:p14="http://schemas.microsoft.com/office/powerpoint/2010/main" val="2289863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CAAF41-5E2D-4F23-AFE3-D21F5A9CBDEF}" type="datetimeFigureOut">
              <a:rPr lang="en-US" smtClean="0"/>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701B3-9B91-4E36-9FB9-D51D0D0DB709}" type="slidenum">
              <a:rPr lang="en-US" smtClean="0"/>
              <a:t>‹#›</a:t>
            </a:fld>
            <a:endParaRPr lang="en-US"/>
          </a:p>
        </p:txBody>
      </p:sp>
    </p:spTree>
    <p:extLst>
      <p:ext uri="{BB962C8B-B14F-4D97-AF65-F5344CB8AC3E}">
        <p14:creationId xmlns:p14="http://schemas.microsoft.com/office/powerpoint/2010/main" val="1320712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CAAF41-5E2D-4F23-AFE3-D21F5A9CBDEF}" type="datetimeFigureOut">
              <a:rPr lang="en-US" smtClean="0"/>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701B3-9B91-4E36-9FB9-D51D0D0DB709}" type="slidenum">
              <a:rPr lang="en-US" smtClean="0"/>
              <a:t>‹#›</a:t>
            </a:fld>
            <a:endParaRPr lang="en-US"/>
          </a:p>
        </p:txBody>
      </p:sp>
    </p:spTree>
    <p:extLst>
      <p:ext uri="{BB962C8B-B14F-4D97-AF65-F5344CB8AC3E}">
        <p14:creationId xmlns:p14="http://schemas.microsoft.com/office/powerpoint/2010/main" val="1308331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CAAF41-5E2D-4F23-AFE3-D21F5A9CBDEF}"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701B3-9B91-4E36-9FB9-D51D0D0DB709}" type="slidenum">
              <a:rPr lang="en-US" smtClean="0"/>
              <a:t>‹#›</a:t>
            </a:fld>
            <a:endParaRPr lang="en-US"/>
          </a:p>
        </p:txBody>
      </p:sp>
    </p:spTree>
    <p:extLst>
      <p:ext uri="{BB962C8B-B14F-4D97-AF65-F5344CB8AC3E}">
        <p14:creationId xmlns:p14="http://schemas.microsoft.com/office/powerpoint/2010/main" val="1225830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CAAF41-5E2D-4F23-AFE3-D21F5A9CBDEF}"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701B3-9B91-4E36-9FB9-D51D0D0DB709}" type="slidenum">
              <a:rPr lang="en-US" smtClean="0"/>
              <a:t>‹#›</a:t>
            </a:fld>
            <a:endParaRPr lang="en-US"/>
          </a:p>
        </p:txBody>
      </p:sp>
    </p:spTree>
    <p:extLst>
      <p:ext uri="{BB962C8B-B14F-4D97-AF65-F5344CB8AC3E}">
        <p14:creationId xmlns:p14="http://schemas.microsoft.com/office/powerpoint/2010/main" val="2426266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AAF41-5E2D-4F23-AFE3-D21F5A9CBDEF}" type="datetimeFigureOut">
              <a:rPr lang="en-US" smtClean="0"/>
              <a:t>5/18/2016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701B3-9B91-4E36-9FB9-D51D0D0DB709}" type="slidenum">
              <a:rPr lang="en-US" smtClean="0"/>
              <a:t>‹#›</a:t>
            </a:fld>
            <a:endParaRPr lang="en-US"/>
          </a:p>
        </p:txBody>
      </p:sp>
    </p:spTree>
    <p:extLst>
      <p:ext uri="{BB962C8B-B14F-4D97-AF65-F5344CB8AC3E}">
        <p14:creationId xmlns:p14="http://schemas.microsoft.com/office/powerpoint/2010/main" val="3257986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veloper.android.com/reference/org/json/package-summary.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ckoverflow.com/questions/3058909/how-does-one-check-if-a-table-exists-in-an-android-sqlite-database" TargetMode="External"/><Relationship Id="rId2" Type="http://schemas.openxmlformats.org/officeDocument/2006/relationships/hyperlink" Target="http://stackoverflow.com/questions/8007993/in-android-check-if-sqlite-database-exists-fails-from-time-to-tim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240 Help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27629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JSON DOM Commands</a:t>
            </a:r>
            <a:endParaRPr lang="en-US" dirty="0"/>
          </a:p>
        </p:txBody>
      </p:sp>
      <p:sp>
        <p:nvSpPr>
          <p:cNvPr id="3" name="Content Placeholder 2"/>
          <p:cNvSpPr>
            <a:spLocks noGrp="1"/>
          </p:cNvSpPr>
          <p:nvPr>
            <p:ph idx="1"/>
          </p:nvPr>
        </p:nvSpPr>
        <p:spPr>
          <a:xfrm>
            <a:off x="457200" y="1600201"/>
            <a:ext cx="8229600" cy="609600"/>
          </a:xfrm>
        </p:spPr>
        <p:txBody>
          <a:bodyPr/>
          <a:lstStyle/>
          <a:p>
            <a:r>
              <a:rPr lang="en-US" dirty="0" smtClean="0"/>
              <a:t>new </a:t>
            </a:r>
            <a:r>
              <a:rPr lang="en-US" dirty="0" err="1" smtClean="0"/>
              <a:t>JSONObject</a:t>
            </a:r>
            <a:r>
              <a:rPr lang="en-US" dirty="0" smtClean="0"/>
              <a:t>(String)</a:t>
            </a:r>
          </a:p>
          <a:p>
            <a:endParaRPr lang="en-US" dirty="0"/>
          </a:p>
        </p:txBody>
      </p:sp>
      <p:sp>
        <p:nvSpPr>
          <p:cNvPr id="4" name="TextBox 3"/>
          <p:cNvSpPr txBox="1"/>
          <p:nvPr/>
        </p:nvSpPr>
        <p:spPr>
          <a:xfrm>
            <a:off x="609600" y="2362200"/>
            <a:ext cx="8153400" cy="2400657"/>
          </a:xfrm>
          <a:prstGeom prst="rect">
            <a:avLst/>
          </a:prstGeom>
          <a:noFill/>
        </p:spPr>
        <p:txBody>
          <a:bodyPr wrap="square" numCol="2" spcCol="182880" rtlCol="0">
            <a:spAutoFit/>
          </a:bodyPr>
          <a:lstStyle/>
          <a:p>
            <a:pPr marL="285750" indent="-285750">
              <a:buFont typeface="Arial" panose="020B0604020202020204" pitchFamily="34" charset="0"/>
              <a:buChar char="•"/>
            </a:pPr>
            <a:r>
              <a:rPr lang="en-US" sz="2400" b="1" dirty="0" smtClean="0"/>
              <a:t>Operations on </a:t>
            </a:r>
            <a:r>
              <a:rPr lang="en-US" sz="2400" b="1" dirty="0" err="1" smtClean="0"/>
              <a:t>JSONObject</a:t>
            </a:r>
            <a:endParaRPr lang="en-US" sz="2400" b="1" dirty="0" smtClean="0"/>
          </a:p>
          <a:p>
            <a:pPr marL="285750" indent="-285750">
              <a:buFont typeface="Arial" panose="020B0604020202020204" pitchFamily="34" charset="0"/>
              <a:buChar char="•"/>
            </a:pPr>
            <a:r>
              <a:rPr lang="en-US" dirty="0" err="1"/>
              <a:t>b</a:t>
            </a:r>
            <a:r>
              <a:rPr lang="en-US" dirty="0" err="1" smtClean="0"/>
              <a:t>oolean</a:t>
            </a:r>
            <a:r>
              <a:rPr lang="en-US" dirty="0" smtClean="0"/>
              <a:t> </a:t>
            </a:r>
            <a:r>
              <a:rPr lang="en-US" dirty="0" err="1" smtClean="0"/>
              <a:t>getBoolean</a:t>
            </a:r>
            <a:r>
              <a:rPr lang="en-US" dirty="0" smtClean="0"/>
              <a:t>(String)</a:t>
            </a:r>
          </a:p>
          <a:p>
            <a:pPr marL="285750" indent="-285750">
              <a:buFont typeface="Arial" panose="020B0604020202020204" pitchFamily="34" charset="0"/>
              <a:buChar char="•"/>
            </a:pPr>
            <a:r>
              <a:rPr lang="en-US" dirty="0"/>
              <a:t>d</a:t>
            </a:r>
            <a:r>
              <a:rPr lang="en-US" dirty="0" smtClean="0"/>
              <a:t>ouble </a:t>
            </a:r>
            <a:r>
              <a:rPr lang="en-US" dirty="0" err="1" smtClean="0"/>
              <a:t>getDouble</a:t>
            </a:r>
            <a:r>
              <a:rPr lang="en-US" dirty="0" smtClean="0"/>
              <a:t>(String)</a:t>
            </a:r>
          </a:p>
          <a:p>
            <a:pPr marL="285750" indent="-285750">
              <a:buFont typeface="Arial" panose="020B0604020202020204" pitchFamily="34" charset="0"/>
              <a:buChar char="•"/>
            </a:pPr>
            <a:r>
              <a:rPr lang="en-US" dirty="0" err="1"/>
              <a:t>i</a:t>
            </a:r>
            <a:r>
              <a:rPr lang="en-US" dirty="0" err="1" smtClean="0"/>
              <a:t>nt</a:t>
            </a:r>
            <a:r>
              <a:rPr lang="en-US" dirty="0" smtClean="0"/>
              <a:t> </a:t>
            </a:r>
            <a:r>
              <a:rPr lang="en-US" dirty="0" err="1" smtClean="0"/>
              <a:t>getInt</a:t>
            </a:r>
            <a:r>
              <a:rPr lang="en-US" dirty="0" smtClean="0"/>
              <a:t>(String)</a:t>
            </a:r>
          </a:p>
          <a:p>
            <a:pPr marL="285750" indent="-285750">
              <a:buFont typeface="Arial" panose="020B0604020202020204" pitchFamily="34" charset="0"/>
              <a:buChar char="•"/>
            </a:pPr>
            <a:r>
              <a:rPr lang="en-US" dirty="0" err="1" smtClean="0"/>
              <a:t>JSONArray</a:t>
            </a:r>
            <a:r>
              <a:rPr lang="en-US" dirty="0" smtClean="0"/>
              <a:t> </a:t>
            </a:r>
            <a:r>
              <a:rPr lang="en-US" dirty="0" err="1" smtClean="0"/>
              <a:t>getJSONArray</a:t>
            </a:r>
            <a:r>
              <a:rPr lang="en-US" dirty="0" smtClean="0"/>
              <a:t>(String)</a:t>
            </a:r>
          </a:p>
          <a:p>
            <a:pPr marL="285750" indent="-285750">
              <a:buFont typeface="Arial" panose="020B0604020202020204" pitchFamily="34" charset="0"/>
              <a:buChar char="•"/>
            </a:pPr>
            <a:r>
              <a:rPr lang="en-US" dirty="0" err="1" smtClean="0"/>
              <a:t>JSONObject</a:t>
            </a:r>
            <a:r>
              <a:rPr lang="en-US" dirty="0" smtClean="0"/>
              <a:t> </a:t>
            </a:r>
            <a:r>
              <a:rPr lang="en-US" dirty="0" err="1" smtClean="0"/>
              <a:t>getJSONObject</a:t>
            </a:r>
            <a:r>
              <a:rPr lang="en-US" dirty="0" smtClean="0"/>
              <a:t>(String)</a:t>
            </a:r>
          </a:p>
          <a:p>
            <a:pPr marL="285750" indent="-285750">
              <a:buFont typeface="Arial" panose="020B0604020202020204" pitchFamily="34" charset="0"/>
              <a:buChar char="•"/>
            </a:pPr>
            <a:r>
              <a:rPr lang="en-US" dirty="0" smtClean="0"/>
              <a:t>long </a:t>
            </a:r>
            <a:r>
              <a:rPr lang="en-US" dirty="0" err="1" smtClean="0"/>
              <a:t>getLong</a:t>
            </a:r>
            <a:r>
              <a:rPr lang="en-US" dirty="0" smtClean="0"/>
              <a:t>(String)</a:t>
            </a:r>
          </a:p>
          <a:p>
            <a:pPr marL="285750" indent="-285750">
              <a:buFont typeface="Arial" panose="020B0604020202020204" pitchFamily="34" charset="0"/>
              <a:buChar char="•"/>
            </a:pPr>
            <a:r>
              <a:rPr lang="en-US" dirty="0" smtClean="0"/>
              <a:t>String </a:t>
            </a:r>
            <a:r>
              <a:rPr lang="en-US" dirty="0" err="1" smtClean="0"/>
              <a:t>getString</a:t>
            </a:r>
            <a:r>
              <a:rPr lang="en-US" dirty="0" smtClean="0"/>
              <a:t>(String)</a:t>
            </a:r>
          </a:p>
          <a:p>
            <a:pPr marL="285750" indent="-285750">
              <a:buFont typeface="Arial" panose="020B0604020202020204" pitchFamily="34" charset="0"/>
              <a:buChar char="•"/>
            </a:pPr>
            <a:r>
              <a:rPr lang="en-US" sz="2400" b="1" dirty="0" smtClean="0"/>
              <a:t>Operations on </a:t>
            </a:r>
            <a:r>
              <a:rPr lang="en-US" sz="2400" b="1" dirty="0" err="1" smtClean="0"/>
              <a:t>JSONArray</a:t>
            </a:r>
            <a:endParaRPr lang="en-US" sz="2400" b="1" dirty="0" smtClean="0"/>
          </a:p>
          <a:p>
            <a:pPr marL="285750" indent="-285750">
              <a:buFont typeface="Arial" panose="020B0604020202020204" pitchFamily="34" charset="0"/>
              <a:buChar char="•"/>
            </a:pPr>
            <a:r>
              <a:rPr lang="en-US" dirty="0" smtClean="0"/>
              <a:t>Boolean </a:t>
            </a:r>
            <a:r>
              <a:rPr lang="en-US" dirty="0" err="1" smtClean="0"/>
              <a:t>getBoolean</a:t>
            </a:r>
            <a:r>
              <a:rPr lang="en-US" dirty="0" smtClean="0"/>
              <a:t>(</a:t>
            </a:r>
            <a:r>
              <a:rPr lang="en-US" dirty="0" err="1" smtClean="0"/>
              <a:t>int</a:t>
            </a:r>
            <a:r>
              <a:rPr lang="en-US" dirty="0" smtClean="0"/>
              <a:t>)</a:t>
            </a:r>
          </a:p>
          <a:p>
            <a:pPr marL="285750" indent="-285750">
              <a:buFont typeface="Arial" panose="020B0604020202020204" pitchFamily="34" charset="0"/>
              <a:buChar char="•"/>
            </a:pPr>
            <a:r>
              <a:rPr lang="en-US" dirty="0" smtClean="0"/>
              <a:t>Double </a:t>
            </a:r>
            <a:r>
              <a:rPr lang="en-US" dirty="0" err="1" smtClean="0"/>
              <a:t>getDouble</a:t>
            </a:r>
            <a:r>
              <a:rPr lang="en-US" dirty="0" smtClean="0"/>
              <a:t>(</a:t>
            </a:r>
            <a:r>
              <a:rPr lang="en-US" dirty="0" err="1" smtClean="0"/>
              <a:t>int</a:t>
            </a:r>
            <a:r>
              <a:rPr lang="en-US" dirty="0" smtClean="0"/>
              <a:t>)</a:t>
            </a:r>
          </a:p>
          <a:p>
            <a:pPr marL="285750" indent="-285750">
              <a:buFont typeface="Arial" panose="020B0604020202020204" pitchFamily="34" charset="0"/>
              <a:buChar char="•"/>
            </a:pPr>
            <a:r>
              <a:rPr lang="en-US" dirty="0" err="1" smtClean="0"/>
              <a:t>Int</a:t>
            </a:r>
            <a:r>
              <a:rPr lang="en-US" dirty="0" smtClean="0"/>
              <a:t> </a:t>
            </a:r>
            <a:r>
              <a:rPr lang="en-US" dirty="0" err="1" smtClean="0"/>
              <a:t>getInt</a:t>
            </a:r>
            <a:r>
              <a:rPr lang="en-US" dirty="0" smtClean="0"/>
              <a:t>(</a:t>
            </a:r>
            <a:r>
              <a:rPr lang="en-US" dirty="0" err="1" smtClean="0"/>
              <a:t>int</a:t>
            </a:r>
            <a:r>
              <a:rPr lang="en-US" dirty="0" smtClean="0"/>
              <a:t>)</a:t>
            </a:r>
          </a:p>
          <a:p>
            <a:pPr marL="285750" indent="-285750">
              <a:buFont typeface="Arial" panose="020B0604020202020204" pitchFamily="34" charset="0"/>
              <a:buChar char="•"/>
            </a:pPr>
            <a:r>
              <a:rPr lang="en-US" dirty="0" err="1" smtClean="0"/>
              <a:t>JSONArray</a:t>
            </a:r>
            <a:r>
              <a:rPr lang="en-US" dirty="0" smtClean="0"/>
              <a:t> </a:t>
            </a:r>
            <a:r>
              <a:rPr lang="en-US" dirty="0" err="1" smtClean="0"/>
              <a:t>getJSONArray</a:t>
            </a:r>
            <a:r>
              <a:rPr lang="en-US" dirty="0" smtClean="0"/>
              <a:t>(</a:t>
            </a:r>
            <a:r>
              <a:rPr lang="en-US" dirty="0" err="1" smtClean="0"/>
              <a:t>int</a:t>
            </a:r>
            <a:r>
              <a:rPr lang="en-US" dirty="0" smtClean="0"/>
              <a:t>)</a:t>
            </a:r>
          </a:p>
          <a:p>
            <a:pPr marL="285750" indent="-285750">
              <a:buFont typeface="Arial" panose="020B0604020202020204" pitchFamily="34" charset="0"/>
              <a:buChar char="•"/>
            </a:pPr>
            <a:r>
              <a:rPr lang="en-US" dirty="0" err="1" smtClean="0"/>
              <a:t>JSONObject</a:t>
            </a:r>
            <a:r>
              <a:rPr lang="en-US" dirty="0" smtClean="0"/>
              <a:t> </a:t>
            </a:r>
            <a:r>
              <a:rPr lang="en-US" dirty="0" err="1" smtClean="0"/>
              <a:t>getJSONObject</a:t>
            </a:r>
            <a:r>
              <a:rPr lang="en-US" dirty="0" smtClean="0"/>
              <a:t>(</a:t>
            </a:r>
            <a:r>
              <a:rPr lang="en-US" dirty="0" err="1" smtClean="0"/>
              <a:t>int</a:t>
            </a:r>
            <a:r>
              <a:rPr lang="en-US" dirty="0" smtClean="0"/>
              <a:t>)</a:t>
            </a:r>
          </a:p>
          <a:p>
            <a:pPr marL="285750" indent="-285750">
              <a:buFont typeface="Arial" panose="020B0604020202020204" pitchFamily="34" charset="0"/>
              <a:buChar char="•"/>
            </a:pPr>
            <a:r>
              <a:rPr lang="en-US" dirty="0" smtClean="0"/>
              <a:t>Long </a:t>
            </a:r>
            <a:r>
              <a:rPr lang="en-US" dirty="0" err="1" smtClean="0"/>
              <a:t>getLong</a:t>
            </a:r>
            <a:r>
              <a:rPr lang="en-US" dirty="0" smtClean="0"/>
              <a:t>(</a:t>
            </a:r>
            <a:r>
              <a:rPr lang="en-US" dirty="0" err="1" smtClean="0"/>
              <a:t>int</a:t>
            </a:r>
            <a:r>
              <a:rPr lang="en-US" dirty="0" smtClean="0"/>
              <a:t>)</a:t>
            </a:r>
          </a:p>
          <a:p>
            <a:pPr marL="285750" indent="-285750">
              <a:buFont typeface="Arial" panose="020B0604020202020204" pitchFamily="34" charset="0"/>
              <a:buChar char="•"/>
            </a:pPr>
            <a:r>
              <a:rPr lang="en-US" dirty="0" smtClean="0"/>
              <a:t>String </a:t>
            </a:r>
            <a:r>
              <a:rPr lang="en-US" dirty="0" err="1" smtClean="0"/>
              <a:t>getString</a:t>
            </a:r>
            <a:r>
              <a:rPr lang="en-US" dirty="0" smtClean="0"/>
              <a:t>(</a:t>
            </a:r>
            <a:r>
              <a:rPr lang="en-US" dirty="0" err="1" smtClean="0"/>
              <a:t>int</a:t>
            </a:r>
            <a:r>
              <a:rPr lang="en-US" dirty="0" smtClean="0"/>
              <a:t>)</a:t>
            </a:r>
            <a:endParaRPr lang="en-US" dirty="0"/>
          </a:p>
        </p:txBody>
      </p:sp>
      <p:sp>
        <p:nvSpPr>
          <p:cNvPr id="5" name="TextBox 4"/>
          <p:cNvSpPr txBox="1"/>
          <p:nvPr/>
        </p:nvSpPr>
        <p:spPr>
          <a:xfrm>
            <a:off x="517234" y="5257800"/>
            <a:ext cx="8142101" cy="646331"/>
          </a:xfrm>
          <a:prstGeom prst="rect">
            <a:avLst/>
          </a:prstGeom>
          <a:noFill/>
        </p:spPr>
        <p:txBody>
          <a:bodyPr wrap="none" rtlCol="0">
            <a:spAutoFit/>
          </a:bodyPr>
          <a:lstStyle/>
          <a:p>
            <a:r>
              <a:rPr lang="en-US" dirty="0" smtClean="0"/>
              <a:t>For more information see the </a:t>
            </a:r>
            <a:r>
              <a:rPr lang="en-US" dirty="0" err="1" smtClean="0"/>
              <a:t>api</a:t>
            </a:r>
            <a:r>
              <a:rPr lang="en-US" dirty="0" smtClean="0"/>
              <a:t> for JSON objects in Android Developer:</a:t>
            </a:r>
          </a:p>
          <a:p>
            <a:r>
              <a:rPr lang="en-US" dirty="0" smtClean="0"/>
              <a:t>	</a:t>
            </a:r>
            <a:r>
              <a:rPr lang="en-US" dirty="0" smtClean="0">
                <a:hlinkClick r:id="rId2"/>
              </a:rPr>
              <a:t>https</a:t>
            </a:r>
            <a:r>
              <a:rPr lang="en-US" dirty="0">
                <a:hlinkClick r:id="rId2"/>
              </a:rPr>
              <a:t>://developer.android.com/reference/org/json/package-summary.html</a:t>
            </a:r>
            <a:endParaRPr lang="en-US" dirty="0"/>
          </a:p>
        </p:txBody>
      </p:sp>
    </p:spTree>
    <p:extLst>
      <p:ext uri="{BB962C8B-B14F-4D97-AF65-F5344CB8AC3E}">
        <p14:creationId xmlns:p14="http://schemas.microsoft.com/office/powerpoint/2010/main" val="335556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Ship Building Activity</a:t>
            </a:r>
            <a:endParaRPr lang="en-US" dirty="0"/>
          </a:p>
        </p:txBody>
      </p:sp>
      <p:sp>
        <p:nvSpPr>
          <p:cNvPr id="3" name="Content Placeholder 2"/>
          <p:cNvSpPr>
            <a:spLocks noGrp="1"/>
          </p:cNvSpPr>
          <p:nvPr>
            <p:ph idx="1"/>
          </p:nvPr>
        </p:nvSpPr>
        <p:spPr/>
        <p:txBody>
          <a:bodyPr/>
          <a:lstStyle/>
          <a:p>
            <a:r>
              <a:rPr lang="en-US" dirty="0" smtClean="0"/>
              <a:t>Follow the TODO’s using your “</a:t>
            </a:r>
            <a:r>
              <a:rPr lang="en-US" dirty="0" err="1" smtClean="0"/>
              <a:t>ShipBuildingController</a:t>
            </a:r>
            <a:r>
              <a:rPr lang="en-US" dirty="0" smtClean="0"/>
              <a:t>(</a:t>
            </a:r>
            <a:r>
              <a:rPr lang="en-US" dirty="0" err="1" smtClean="0"/>
              <a:t>ShipBuildingActivity</a:t>
            </a:r>
            <a:r>
              <a:rPr lang="en-US" dirty="0" smtClean="0"/>
              <a:t>)”</a:t>
            </a:r>
            <a:endParaRPr lang="en-US" dirty="0"/>
          </a:p>
        </p:txBody>
      </p:sp>
    </p:spTree>
    <p:extLst>
      <p:ext uri="{BB962C8B-B14F-4D97-AF65-F5344CB8AC3E}">
        <p14:creationId xmlns:p14="http://schemas.microsoft.com/office/powerpoint/2010/main" val="2148068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113" y="69737"/>
            <a:ext cx="8229600" cy="1143000"/>
          </a:xfrm>
        </p:spPr>
        <p:txBody>
          <a:bodyPr/>
          <a:lstStyle/>
          <a:p>
            <a:r>
              <a:rPr lang="en-US" dirty="0" smtClean="0"/>
              <a:t>Interactions</a:t>
            </a:r>
            <a:endParaRPr lang="en-US" dirty="0"/>
          </a:p>
        </p:txBody>
      </p:sp>
      <p:sp>
        <p:nvSpPr>
          <p:cNvPr id="5" name="Rectangle 4"/>
          <p:cNvSpPr/>
          <p:nvPr/>
        </p:nvSpPr>
        <p:spPr>
          <a:xfrm>
            <a:off x="7239000" y="1447800"/>
            <a:ext cx="1447800" cy="510539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Ship Builder</a:t>
            </a:r>
          </a:p>
          <a:p>
            <a:pPr algn="ctr"/>
            <a:r>
              <a:rPr lang="en-US" dirty="0" smtClean="0">
                <a:solidFill>
                  <a:schemeClr val="tx1"/>
                </a:solidFill>
              </a:rPr>
              <a:t>Controller</a:t>
            </a:r>
            <a:endParaRPr lang="en-US" dirty="0">
              <a:solidFill>
                <a:schemeClr val="tx1"/>
              </a:solidFill>
            </a:endParaRPr>
          </a:p>
        </p:txBody>
      </p:sp>
      <p:sp>
        <p:nvSpPr>
          <p:cNvPr id="4" name="Rectangle 3"/>
          <p:cNvSpPr/>
          <p:nvPr/>
        </p:nvSpPr>
        <p:spPr>
          <a:xfrm>
            <a:off x="457200" y="1447800"/>
            <a:ext cx="1447800" cy="510539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Ship Builder</a:t>
            </a:r>
          </a:p>
          <a:p>
            <a:pPr algn="ctr"/>
            <a:r>
              <a:rPr lang="en-US" dirty="0" smtClean="0">
                <a:solidFill>
                  <a:schemeClr val="tx1"/>
                </a:solidFill>
              </a:rPr>
              <a:t>Activity</a:t>
            </a:r>
            <a:endParaRPr lang="en-US" dirty="0">
              <a:solidFill>
                <a:schemeClr val="tx1"/>
              </a:solidFill>
            </a:endParaRPr>
          </a:p>
        </p:txBody>
      </p:sp>
      <p:grpSp>
        <p:nvGrpSpPr>
          <p:cNvPr id="35" name="Group 34"/>
          <p:cNvGrpSpPr/>
          <p:nvPr/>
        </p:nvGrpSpPr>
        <p:grpSpPr>
          <a:xfrm>
            <a:off x="1920590" y="3403773"/>
            <a:ext cx="5334000" cy="756795"/>
            <a:chOff x="1910594" y="3588823"/>
            <a:chExt cx="5334000" cy="756795"/>
          </a:xfrm>
        </p:grpSpPr>
        <p:cxnSp>
          <p:nvCxnSpPr>
            <p:cNvPr id="7" name="Straight Arrow Connector 6"/>
            <p:cNvCxnSpPr/>
            <p:nvPr/>
          </p:nvCxnSpPr>
          <p:spPr>
            <a:xfrm>
              <a:off x="1910594" y="3964618"/>
              <a:ext cx="5334000" cy="116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971644" y="3588823"/>
              <a:ext cx="3428311" cy="369332"/>
            </a:xfrm>
            <a:prstGeom prst="rect">
              <a:avLst/>
            </a:prstGeom>
            <a:noFill/>
          </p:spPr>
          <p:txBody>
            <a:bodyPr wrap="none" rtlCol="0">
              <a:spAutoFit/>
            </a:bodyPr>
            <a:lstStyle/>
            <a:p>
              <a:r>
                <a:rPr lang="en-US" dirty="0" err="1" smtClean="0"/>
                <a:t>onViewLoaded</a:t>
              </a:r>
              <a:r>
                <a:rPr lang="en-US" dirty="0" smtClean="0"/>
                <a:t>(</a:t>
              </a:r>
              <a:r>
                <a:rPr lang="en-US" dirty="0" err="1" smtClean="0"/>
                <a:t>PartSelectionView</a:t>
              </a:r>
              <a:r>
                <a:rPr lang="en-US" dirty="0" smtClean="0"/>
                <a:t>)</a:t>
              </a:r>
              <a:endParaRPr lang="en-US" dirty="0"/>
            </a:p>
          </p:txBody>
        </p:sp>
        <p:cxnSp>
          <p:nvCxnSpPr>
            <p:cNvPr id="9" name="Straight Arrow Connector 8"/>
            <p:cNvCxnSpPr/>
            <p:nvPr/>
          </p:nvCxnSpPr>
          <p:spPr>
            <a:xfrm>
              <a:off x="1910594" y="4345618"/>
              <a:ext cx="5334000" cy="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13112" y="4000499"/>
              <a:ext cx="5210081" cy="338554"/>
            </a:xfrm>
            <a:prstGeom prst="rect">
              <a:avLst/>
            </a:prstGeom>
            <a:noFill/>
          </p:spPr>
          <p:txBody>
            <a:bodyPr wrap="none" rtlCol="0">
              <a:spAutoFit/>
            </a:bodyPr>
            <a:lstStyle/>
            <a:p>
              <a:r>
                <a:rPr lang="en-US" sz="1600" dirty="0" err="1" smtClean="0"/>
                <a:t>setArrow</a:t>
              </a:r>
              <a:r>
                <a:rPr lang="en-US" sz="1600" dirty="0" smtClean="0"/>
                <a:t>(</a:t>
              </a:r>
              <a:r>
                <a:rPr lang="en-US" sz="1600" dirty="0" err="1" smtClean="0"/>
                <a:t>PartSelectionView</a:t>
              </a:r>
              <a:r>
                <a:rPr lang="en-US" sz="1600" dirty="0" smtClean="0"/>
                <a:t>, </a:t>
              </a:r>
              <a:r>
                <a:rPr lang="en-US" sz="1600" dirty="0" err="1" smtClean="0"/>
                <a:t>ViewDirection</a:t>
              </a:r>
              <a:r>
                <a:rPr lang="en-US" sz="1600" dirty="0" smtClean="0"/>
                <a:t>, </a:t>
              </a:r>
              <a:r>
                <a:rPr lang="en-US" sz="1600" dirty="0" err="1" smtClean="0"/>
                <a:t>boolean</a:t>
              </a:r>
              <a:r>
                <a:rPr lang="en-US" sz="1600" dirty="0" smtClean="0"/>
                <a:t>, String)</a:t>
              </a:r>
              <a:endParaRPr lang="en-US" sz="1600" dirty="0"/>
            </a:p>
          </p:txBody>
        </p:sp>
      </p:grpSp>
      <p:grpSp>
        <p:nvGrpSpPr>
          <p:cNvPr id="33" name="Group 32"/>
          <p:cNvGrpSpPr/>
          <p:nvPr/>
        </p:nvGrpSpPr>
        <p:grpSpPr>
          <a:xfrm>
            <a:off x="1911715" y="2303626"/>
            <a:ext cx="5351751" cy="766053"/>
            <a:chOff x="1915581" y="2443605"/>
            <a:chExt cx="5351751" cy="766053"/>
          </a:xfrm>
        </p:grpSpPr>
        <p:cxnSp>
          <p:nvCxnSpPr>
            <p:cNvPr id="15" name="Straight Arrow Connector 14"/>
            <p:cNvCxnSpPr/>
            <p:nvPr/>
          </p:nvCxnSpPr>
          <p:spPr>
            <a:xfrm>
              <a:off x="1915581" y="2819400"/>
              <a:ext cx="5334000" cy="1166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976631" y="2443605"/>
              <a:ext cx="2805063" cy="369332"/>
            </a:xfrm>
            <a:prstGeom prst="rect">
              <a:avLst/>
            </a:prstGeom>
            <a:noFill/>
          </p:spPr>
          <p:txBody>
            <a:bodyPr wrap="none" rtlCol="0">
              <a:spAutoFit/>
            </a:bodyPr>
            <a:lstStyle/>
            <a:p>
              <a:r>
                <a:rPr lang="en-US" dirty="0" err="1" smtClean="0"/>
                <a:t>onSlideView</a:t>
              </a:r>
              <a:r>
                <a:rPr lang="en-US" dirty="0" smtClean="0"/>
                <a:t>(</a:t>
              </a:r>
              <a:r>
                <a:rPr lang="en-US" dirty="0" err="1" smtClean="0"/>
                <a:t>ViewDirection</a:t>
              </a:r>
              <a:r>
                <a:rPr lang="en-US" dirty="0" smtClean="0"/>
                <a:t>)</a:t>
              </a:r>
              <a:endParaRPr lang="en-US" dirty="0"/>
            </a:p>
          </p:txBody>
        </p:sp>
        <p:cxnSp>
          <p:nvCxnSpPr>
            <p:cNvPr id="17" name="Straight Arrow Connector 16"/>
            <p:cNvCxnSpPr/>
            <p:nvPr/>
          </p:nvCxnSpPr>
          <p:spPr>
            <a:xfrm>
              <a:off x="1933332" y="3200400"/>
              <a:ext cx="5334000" cy="0"/>
            </a:xfrm>
            <a:prstGeom prst="straightConnector1">
              <a:avLst/>
            </a:prstGeom>
            <a:ln w="25400">
              <a:solidFill>
                <a:srgbClr val="00B05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191898" y="2840326"/>
              <a:ext cx="4890826" cy="369332"/>
            </a:xfrm>
            <a:prstGeom prst="rect">
              <a:avLst/>
            </a:prstGeom>
            <a:noFill/>
          </p:spPr>
          <p:txBody>
            <a:bodyPr wrap="none" rtlCol="0">
              <a:spAutoFit/>
            </a:bodyPr>
            <a:lstStyle/>
            <a:p>
              <a:r>
                <a:rPr lang="en-US" dirty="0" err="1" smtClean="0"/>
                <a:t>animateToView</a:t>
              </a:r>
              <a:r>
                <a:rPr lang="en-US" dirty="0" smtClean="0"/>
                <a:t>(</a:t>
              </a:r>
              <a:r>
                <a:rPr lang="en-US" dirty="0" err="1" smtClean="0"/>
                <a:t>PartSelectionView</a:t>
              </a:r>
              <a:r>
                <a:rPr lang="en-US" dirty="0" smtClean="0"/>
                <a:t>, </a:t>
              </a:r>
              <a:r>
                <a:rPr lang="en-US" dirty="0" err="1" smtClean="0"/>
                <a:t>ViewDirection</a:t>
              </a:r>
              <a:r>
                <a:rPr lang="en-US" dirty="0" smtClean="0"/>
                <a:t>)</a:t>
              </a:r>
              <a:endParaRPr lang="en-US" dirty="0"/>
            </a:p>
          </p:txBody>
        </p:sp>
      </p:grpSp>
      <p:grpSp>
        <p:nvGrpSpPr>
          <p:cNvPr id="36" name="Group 35"/>
          <p:cNvGrpSpPr/>
          <p:nvPr/>
        </p:nvGrpSpPr>
        <p:grpSpPr>
          <a:xfrm>
            <a:off x="1918454" y="4494662"/>
            <a:ext cx="5338273" cy="745512"/>
            <a:chOff x="1907848" y="4519136"/>
            <a:chExt cx="5338273" cy="745512"/>
          </a:xfrm>
        </p:grpSpPr>
        <p:cxnSp>
          <p:nvCxnSpPr>
            <p:cNvPr id="20" name="Straight Arrow Connector 19"/>
            <p:cNvCxnSpPr/>
            <p:nvPr/>
          </p:nvCxnSpPr>
          <p:spPr>
            <a:xfrm>
              <a:off x="1907848" y="4863132"/>
              <a:ext cx="5334000" cy="1166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512870" y="4519136"/>
              <a:ext cx="1999330" cy="369332"/>
            </a:xfrm>
            <a:prstGeom prst="rect">
              <a:avLst/>
            </a:prstGeom>
            <a:noFill/>
          </p:spPr>
          <p:txBody>
            <a:bodyPr wrap="none" rtlCol="0">
              <a:spAutoFit/>
            </a:bodyPr>
            <a:lstStyle/>
            <a:p>
              <a:r>
                <a:rPr lang="en-US" dirty="0" err="1" smtClean="0"/>
                <a:t>onPartSelected</a:t>
              </a:r>
              <a:r>
                <a:rPr lang="en-US" dirty="0" smtClean="0"/>
                <a:t>(</a:t>
              </a:r>
              <a:r>
                <a:rPr lang="en-US" dirty="0" err="1" smtClean="0"/>
                <a:t>int</a:t>
              </a:r>
              <a:r>
                <a:rPr lang="en-US" dirty="0" smtClean="0"/>
                <a:t>)</a:t>
              </a:r>
              <a:endParaRPr lang="en-US" dirty="0"/>
            </a:p>
          </p:txBody>
        </p:sp>
        <p:cxnSp>
          <p:nvCxnSpPr>
            <p:cNvPr id="22" name="Straight Arrow Connector 21"/>
            <p:cNvCxnSpPr/>
            <p:nvPr/>
          </p:nvCxnSpPr>
          <p:spPr>
            <a:xfrm>
              <a:off x="1912121" y="5245419"/>
              <a:ext cx="5334000" cy="0"/>
            </a:xfrm>
            <a:prstGeom prst="straightConnector1">
              <a:avLst/>
            </a:prstGeom>
            <a:ln w="25400">
              <a:solidFill>
                <a:srgbClr val="FF0000"/>
              </a:solidFill>
              <a:prstDash val="dash"/>
              <a:headEnd type="arrow"/>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67885" y="4895316"/>
              <a:ext cx="3015634" cy="369332"/>
            </a:xfrm>
            <a:prstGeom prst="rect">
              <a:avLst/>
            </a:prstGeom>
            <a:noFill/>
          </p:spPr>
          <p:txBody>
            <a:bodyPr wrap="none" rtlCol="0">
              <a:spAutoFit/>
            </a:bodyPr>
            <a:lstStyle/>
            <a:p>
              <a:r>
                <a:rPr lang="en-US" dirty="0" err="1" smtClean="0"/>
                <a:t>setStartGameButton</a:t>
              </a:r>
              <a:r>
                <a:rPr lang="en-US" dirty="0" smtClean="0"/>
                <a:t>(</a:t>
              </a:r>
              <a:r>
                <a:rPr lang="en-US" dirty="0" err="1" smtClean="0"/>
                <a:t>boolean</a:t>
              </a:r>
              <a:r>
                <a:rPr lang="en-US" dirty="0" smtClean="0"/>
                <a:t>)</a:t>
              </a:r>
              <a:endParaRPr lang="en-US" dirty="0"/>
            </a:p>
          </p:txBody>
        </p:sp>
      </p:grpSp>
      <p:grpSp>
        <p:nvGrpSpPr>
          <p:cNvPr id="37" name="Group 36"/>
          <p:cNvGrpSpPr/>
          <p:nvPr/>
        </p:nvGrpSpPr>
        <p:grpSpPr>
          <a:xfrm>
            <a:off x="1911715" y="5574268"/>
            <a:ext cx="5351751" cy="759590"/>
            <a:chOff x="1915581" y="5574268"/>
            <a:chExt cx="5351751" cy="759590"/>
          </a:xfrm>
        </p:grpSpPr>
        <p:cxnSp>
          <p:nvCxnSpPr>
            <p:cNvPr id="24" name="Straight Arrow Connector 23"/>
            <p:cNvCxnSpPr/>
            <p:nvPr/>
          </p:nvCxnSpPr>
          <p:spPr>
            <a:xfrm>
              <a:off x="1915581" y="5943600"/>
              <a:ext cx="5334000" cy="1166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499277" y="5574268"/>
              <a:ext cx="2301207" cy="369332"/>
            </a:xfrm>
            <a:prstGeom prst="rect">
              <a:avLst/>
            </a:prstGeom>
            <a:noFill/>
          </p:spPr>
          <p:txBody>
            <a:bodyPr wrap="none" rtlCol="0">
              <a:spAutoFit/>
            </a:bodyPr>
            <a:lstStyle/>
            <a:p>
              <a:r>
                <a:rPr lang="en-US" dirty="0" err="1" smtClean="0"/>
                <a:t>onStartGamePressed</a:t>
              </a:r>
              <a:r>
                <a:rPr lang="en-US" dirty="0" smtClean="0"/>
                <a:t>()</a:t>
              </a:r>
              <a:endParaRPr lang="en-US" dirty="0"/>
            </a:p>
          </p:txBody>
        </p:sp>
        <p:cxnSp>
          <p:nvCxnSpPr>
            <p:cNvPr id="26" name="Straight Arrow Connector 25"/>
            <p:cNvCxnSpPr/>
            <p:nvPr/>
          </p:nvCxnSpPr>
          <p:spPr>
            <a:xfrm>
              <a:off x="1933332" y="6324600"/>
              <a:ext cx="5334000" cy="0"/>
            </a:xfrm>
            <a:prstGeom prst="straightConnector1">
              <a:avLst/>
            </a:prstGeom>
            <a:ln w="25400">
              <a:solidFill>
                <a:srgbClr val="00B05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923621" y="5964526"/>
              <a:ext cx="1311000" cy="369332"/>
            </a:xfrm>
            <a:prstGeom prst="rect">
              <a:avLst/>
            </a:prstGeom>
            <a:noFill/>
          </p:spPr>
          <p:txBody>
            <a:bodyPr wrap="none" rtlCol="0">
              <a:spAutoFit/>
            </a:bodyPr>
            <a:lstStyle/>
            <a:p>
              <a:r>
                <a:rPr lang="en-US" dirty="0" err="1" smtClean="0"/>
                <a:t>startGame</a:t>
              </a:r>
              <a:r>
                <a:rPr lang="en-US" dirty="0" smtClean="0"/>
                <a:t>()</a:t>
              </a:r>
              <a:endParaRPr lang="en-US" dirty="0"/>
            </a:p>
          </p:txBody>
        </p:sp>
      </p:grpSp>
      <p:grpSp>
        <p:nvGrpSpPr>
          <p:cNvPr id="32" name="Group 31"/>
          <p:cNvGrpSpPr/>
          <p:nvPr/>
        </p:nvGrpSpPr>
        <p:grpSpPr>
          <a:xfrm>
            <a:off x="1920590" y="1212737"/>
            <a:ext cx="5334000" cy="756795"/>
            <a:chOff x="1910594" y="1212737"/>
            <a:chExt cx="5334000" cy="756795"/>
          </a:xfrm>
        </p:grpSpPr>
        <p:cxnSp>
          <p:nvCxnSpPr>
            <p:cNvPr id="28" name="Straight Arrow Connector 27"/>
            <p:cNvCxnSpPr/>
            <p:nvPr/>
          </p:nvCxnSpPr>
          <p:spPr>
            <a:xfrm>
              <a:off x="1910594" y="1588532"/>
              <a:ext cx="5334000" cy="11668"/>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971644" y="1212737"/>
              <a:ext cx="3078728" cy="369332"/>
            </a:xfrm>
            <a:prstGeom prst="rect">
              <a:avLst/>
            </a:prstGeom>
            <a:noFill/>
          </p:spPr>
          <p:txBody>
            <a:bodyPr wrap="none" rtlCol="0">
              <a:spAutoFit/>
            </a:bodyPr>
            <a:lstStyle/>
            <a:p>
              <a:r>
                <a:rPr lang="en-US" dirty="0" err="1" smtClean="0"/>
                <a:t>loadContent</a:t>
              </a:r>
              <a:r>
                <a:rPr lang="en-US" dirty="0" smtClean="0"/>
                <a:t>(</a:t>
              </a:r>
              <a:r>
                <a:rPr lang="en-US" dirty="0" err="1" smtClean="0"/>
                <a:t>ContentManager</a:t>
              </a:r>
              <a:r>
                <a:rPr lang="en-US" dirty="0" smtClean="0"/>
                <a:t>)</a:t>
              </a:r>
              <a:endParaRPr lang="en-US" dirty="0"/>
            </a:p>
          </p:txBody>
        </p:sp>
        <p:cxnSp>
          <p:nvCxnSpPr>
            <p:cNvPr id="30" name="Straight Arrow Connector 29"/>
            <p:cNvCxnSpPr/>
            <p:nvPr/>
          </p:nvCxnSpPr>
          <p:spPr>
            <a:xfrm>
              <a:off x="1910594" y="1969532"/>
              <a:ext cx="5334000" cy="0"/>
            </a:xfrm>
            <a:prstGeom prst="straightConnector1">
              <a:avLst/>
            </a:prstGeom>
            <a:ln w="25400">
              <a:solidFill>
                <a:srgbClr val="0070C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367794" y="1600200"/>
              <a:ext cx="4529060" cy="369332"/>
            </a:xfrm>
            <a:prstGeom prst="rect">
              <a:avLst/>
            </a:prstGeom>
            <a:noFill/>
          </p:spPr>
          <p:txBody>
            <a:bodyPr wrap="none" rtlCol="0">
              <a:spAutoFit/>
            </a:bodyPr>
            <a:lstStyle/>
            <a:p>
              <a:r>
                <a:rPr lang="en-US" dirty="0" err="1" smtClean="0"/>
                <a:t>setPartViewImageList</a:t>
              </a:r>
              <a:r>
                <a:rPr lang="en-US" dirty="0" smtClean="0"/>
                <a:t>(</a:t>
              </a:r>
              <a:r>
                <a:rPr lang="en-US" dirty="0" err="1" smtClean="0"/>
                <a:t>PartSelectionView</a:t>
              </a:r>
              <a:r>
                <a:rPr lang="en-US" dirty="0" smtClean="0"/>
                <a:t>, </a:t>
              </a:r>
              <a:r>
                <a:rPr lang="en-US" dirty="0" err="1" smtClean="0"/>
                <a:t>int</a:t>
              </a:r>
              <a:r>
                <a:rPr lang="en-US" dirty="0" smtClean="0"/>
                <a:t>[])</a:t>
              </a:r>
              <a:endParaRPr lang="en-US" dirty="0"/>
            </a:p>
          </p:txBody>
        </p:sp>
      </p:grpSp>
    </p:spTree>
    <p:extLst>
      <p:ext uri="{BB962C8B-B14F-4D97-AF65-F5344CB8AC3E}">
        <p14:creationId xmlns:p14="http://schemas.microsoft.com/office/powerpoint/2010/main" val="1899727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loadContent</a:t>
            </a:r>
            <a:r>
              <a:rPr lang="en-US" dirty="0" smtClean="0"/>
              <a:t>(</a:t>
            </a:r>
            <a:r>
              <a:rPr lang="en-US" dirty="0" err="1" smtClean="0"/>
              <a:t>ContentManager</a:t>
            </a:r>
            <a:r>
              <a:rPr lang="en-US" dirty="0" smtClean="0"/>
              <a:t>)</a:t>
            </a:r>
            <a:endParaRPr lang="en-US" dirty="0"/>
          </a:p>
        </p:txBody>
      </p:sp>
      <p:sp>
        <p:nvSpPr>
          <p:cNvPr id="3" name="Content Placeholder 2"/>
          <p:cNvSpPr>
            <a:spLocks noGrp="1"/>
          </p:cNvSpPr>
          <p:nvPr>
            <p:ph idx="1"/>
          </p:nvPr>
        </p:nvSpPr>
        <p:spPr>
          <a:xfrm>
            <a:off x="457200" y="1600200"/>
            <a:ext cx="8610600" cy="4800600"/>
          </a:xfrm>
        </p:spPr>
        <p:txBody>
          <a:bodyPr>
            <a:normAutofit/>
          </a:bodyPr>
          <a:lstStyle/>
          <a:p>
            <a:r>
              <a:rPr lang="en-US" dirty="0" err="1" smtClean="0"/>
              <a:t>loadContent</a:t>
            </a:r>
            <a:r>
              <a:rPr lang="en-US" dirty="0" smtClean="0"/>
              <a:t>(</a:t>
            </a:r>
            <a:r>
              <a:rPr lang="en-US" dirty="0" err="1" smtClean="0"/>
              <a:t>ContentManager</a:t>
            </a:r>
            <a:r>
              <a:rPr lang="en-US" dirty="0" smtClean="0"/>
              <a:t> </a:t>
            </a:r>
            <a:r>
              <a:rPr lang="en-US" dirty="0" err="1" smtClean="0"/>
              <a:t>contentManger</a:t>
            </a:r>
            <a:r>
              <a:rPr lang="en-US" dirty="0" smtClean="0"/>
              <a:t>)</a:t>
            </a:r>
          </a:p>
          <a:p>
            <a:pPr lvl="1"/>
            <a:r>
              <a:rPr lang="en-US" dirty="0" smtClean="0"/>
              <a:t>In </a:t>
            </a:r>
            <a:r>
              <a:rPr lang="en-US" dirty="0" smtClean="0"/>
              <a:t>the </a:t>
            </a:r>
            <a:r>
              <a:rPr lang="en-US" dirty="0" err="1" smtClean="0"/>
              <a:t>ShipBuilderActivity</a:t>
            </a:r>
            <a:r>
              <a:rPr lang="en-US" dirty="0" smtClean="0"/>
              <a:t> set the </a:t>
            </a:r>
            <a:r>
              <a:rPr lang="en-US" dirty="0" err="1" smtClean="0"/>
              <a:t>partViewImageList</a:t>
            </a:r>
            <a:r>
              <a:rPr lang="en-US" dirty="0" smtClean="0"/>
              <a:t>  of each spaceship part type to the list of all </a:t>
            </a:r>
            <a:r>
              <a:rPr lang="en-US" dirty="0" err="1" smtClean="0"/>
              <a:t>imageIds</a:t>
            </a:r>
            <a:r>
              <a:rPr lang="en-US" dirty="0" smtClean="0"/>
              <a:t> for all images of that spaceship part </a:t>
            </a:r>
            <a:r>
              <a:rPr lang="en-US" dirty="0" smtClean="0"/>
              <a:t>type</a:t>
            </a:r>
          </a:p>
          <a:p>
            <a:pPr lvl="1"/>
            <a:r>
              <a:rPr lang="en-US" dirty="0" smtClean="0"/>
              <a:t>How to create </a:t>
            </a:r>
            <a:r>
              <a:rPr lang="en-US" dirty="0" smtClean="0"/>
              <a:t>the list of all </a:t>
            </a:r>
            <a:r>
              <a:rPr lang="en-US" dirty="0" err="1" smtClean="0"/>
              <a:t>imageIds</a:t>
            </a:r>
            <a:r>
              <a:rPr lang="en-US" dirty="0" smtClean="0"/>
              <a:t>?</a:t>
            </a:r>
          </a:p>
          <a:p>
            <a:pPr lvl="2"/>
            <a:r>
              <a:rPr lang="en-US" dirty="0" smtClean="0"/>
              <a:t>Just iterate through the list of part type instances and add their id to the list.</a:t>
            </a:r>
            <a:endParaRPr lang="en-US" dirty="0" smtClean="0"/>
          </a:p>
          <a:p>
            <a:endParaRPr lang="en-US" dirty="0"/>
          </a:p>
        </p:txBody>
      </p:sp>
    </p:spTree>
    <p:extLst>
      <p:ext uri="{BB962C8B-B14F-4D97-AF65-F5344CB8AC3E}">
        <p14:creationId xmlns:p14="http://schemas.microsoft.com/office/powerpoint/2010/main" val="1434044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onSlideView</a:t>
            </a:r>
            <a:r>
              <a:rPr lang="en-US" dirty="0" smtClean="0"/>
              <a:t>(</a:t>
            </a:r>
            <a:r>
              <a:rPr lang="en-US" dirty="0" err="1" smtClean="0"/>
              <a:t>ViewDirection</a:t>
            </a:r>
            <a:r>
              <a:rPr lang="en-US" dirty="0" smtClean="0"/>
              <a:t>)</a:t>
            </a:r>
            <a:endParaRPr lang="en-US" dirty="0"/>
          </a:p>
        </p:txBody>
      </p:sp>
      <p:sp>
        <p:nvSpPr>
          <p:cNvPr id="3" name="Content Placeholder 2"/>
          <p:cNvSpPr>
            <a:spLocks noGrp="1"/>
          </p:cNvSpPr>
          <p:nvPr>
            <p:ph idx="1"/>
          </p:nvPr>
        </p:nvSpPr>
        <p:spPr>
          <a:xfrm>
            <a:off x="457200" y="1600200"/>
            <a:ext cx="8610600" cy="4800600"/>
          </a:xfrm>
        </p:spPr>
        <p:txBody>
          <a:bodyPr>
            <a:normAutofit fontScale="92500" lnSpcReduction="10000"/>
          </a:bodyPr>
          <a:lstStyle/>
          <a:p>
            <a:r>
              <a:rPr lang="en-US" dirty="0" err="1" smtClean="0"/>
              <a:t>onSlideView</a:t>
            </a:r>
            <a:r>
              <a:rPr lang="en-US" dirty="0" smtClean="0"/>
              <a:t>(</a:t>
            </a:r>
            <a:r>
              <a:rPr lang="en-US" dirty="0" err="1" smtClean="0"/>
              <a:t>ViewDirection</a:t>
            </a:r>
            <a:r>
              <a:rPr lang="en-US" dirty="0" smtClean="0"/>
              <a:t> </a:t>
            </a:r>
            <a:r>
              <a:rPr lang="en-US" dirty="0" err="1" smtClean="0"/>
              <a:t>swipeDirection</a:t>
            </a:r>
            <a:r>
              <a:rPr lang="en-US" dirty="0" smtClean="0"/>
              <a:t>)</a:t>
            </a:r>
            <a:endParaRPr lang="en-US" dirty="0" smtClean="0"/>
          </a:p>
          <a:p>
            <a:pPr lvl="1"/>
            <a:r>
              <a:rPr lang="en-US" dirty="0" smtClean="0"/>
              <a:t>set the state of the controller to the new state determined by the current state and </a:t>
            </a:r>
            <a:r>
              <a:rPr lang="en-US" dirty="0" err="1" smtClean="0"/>
              <a:t>swipeDirection</a:t>
            </a:r>
            <a:endParaRPr lang="en-US" dirty="0" smtClean="0"/>
          </a:p>
          <a:p>
            <a:pPr lvl="3"/>
            <a:r>
              <a:rPr lang="en-US" dirty="0" smtClean="0"/>
              <a:t>The ship state defines which ship part is being displayed (see </a:t>
            </a:r>
            <a:r>
              <a:rPr lang="en-US" dirty="0" err="1" smtClean="0"/>
              <a:t>PartSelectionView</a:t>
            </a:r>
            <a:r>
              <a:rPr lang="en-US" dirty="0" smtClean="0"/>
              <a:t>) </a:t>
            </a:r>
          </a:p>
          <a:p>
            <a:pPr lvl="1"/>
            <a:r>
              <a:rPr lang="en-US" dirty="0" smtClean="0"/>
              <a:t>For the new state (new ship part) tell the </a:t>
            </a:r>
            <a:r>
              <a:rPr lang="en-US" dirty="0" err="1" smtClean="0"/>
              <a:t>ShipBuildingActivity</a:t>
            </a:r>
            <a:r>
              <a:rPr lang="en-US" dirty="0" smtClean="0"/>
              <a:t> to “</a:t>
            </a:r>
            <a:r>
              <a:rPr lang="en-US" dirty="0" err="1" smtClean="0"/>
              <a:t>animateToView</a:t>
            </a:r>
            <a:r>
              <a:rPr lang="en-US" dirty="0" smtClean="0"/>
              <a:t>” or draw the new screen including the ship (even if partially completed) and images for all instances of the new ship part (in our game there are always only two images)</a:t>
            </a:r>
          </a:p>
          <a:p>
            <a:pPr lvl="1"/>
            <a:r>
              <a:rPr lang="en-US" dirty="0" smtClean="0"/>
              <a:t>The </a:t>
            </a:r>
            <a:r>
              <a:rPr lang="en-US" dirty="0" smtClean="0"/>
              <a:t>direction given </a:t>
            </a:r>
            <a:r>
              <a:rPr lang="en-US" dirty="0" smtClean="0"/>
              <a:t>to the </a:t>
            </a:r>
            <a:r>
              <a:rPr lang="en-US" dirty="0" smtClean="0"/>
              <a:t>“</a:t>
            </a:r>
            <a:r>
              <a:rPr lang="en-US" dirty="0" err="1" smtClean="0"/>
              <a:t>animateToView</a:t>
            </a:r>
            <a:r>
              <a:rPr lang="en-US" dirty="0" smtClean="0"/>
              <a:t>” method is the opposite of the </a:t>
            </a:r>
            <a:r>
              <a:rPr lang="en-US" dirty="0" err="1" smtClean="0"/>
              <a:t>swipeDirection</a:t>
            </a:r>
            <a:endParaRPr lang="en-US" dirty="0" smtClean="0"/>
          </a:p>
          <a:p>
            <a:endParaRPr lang="en-US" dirty="0" smtClean="0"/>
          </a:p>
          <a:p>
            <a:endParaRPr lang="en-US" dirty="0"/>
          </a:p>
        </p:txBody>
      </p:sp>
    </p:spTree>
    <p:extLst>
      <p:ext uri="{BB962C8B-B14F-4D97-AF65-F5344CB8AC3E}">
        <p14:creationId xmlns:p14="http://schemas.microsoft.com/office/powerpoint/2010/main" val="1439347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onViewLoaded</a:t>
            </a:r>
            <a:r>
              <a:rPr lang="en-US" dirty="0" smtClean="0"/>
              <a:t>(</a:t>
            </a:r>
            <a:r>
              <a:rPr lang="en-US" dirty="0" err="1" smtClean="0"/>
              <a:t>PartSelectionView</a:t>
            </a:r>
            <a:r>
              <a:rPr lang="en-US" dirty="0" smtClean="0"/>
              <a:t>)</a:t>
            </a:r>
            <a:endParaRPr lang="en-US" dirty="0"/>
          </a:p>
        </p:txBody>
      </p:sp>
      <p:sp>
        <p:nvSpPr>
          <p:cNvPr id="3" name="Content Placeholder 2"/>
          <p:cNvSpPr>
            <a:spLocks noGrp="1"/>
          </p:cNvSpPr>
          <p:nvPr>
            <p:ph idx="1"/>
          </p:nvPr>
        </p:nvSpPr>
        <p:spPr>
          <a:xfrm>
            <a:off x="228600" y="1752600"/>
            <a:ext cx="8839200" cy="4953000"/>
          </a:xfrm>
        </p:spPr>
        <p:txBody>
          <a:bodyPr>
            <a:normAutofit lnSpcReduction="10000"/>
          </a:bodyPr>
          <a:lstStyle/>
          <a:p>
            <a:r>
              <a:rPr lang="en-US" dirty="0" err="1" smtClean="0"/>
              <a:t>onViewLoaded</a:t>
            </a:r>
            <a:r>
              <a:rPr lang="en-US" dirty="0" smtClean="0"/>
              <a:t>(</a:t>
            </a:r>
            <a:r>
              <a:rPr lang="en-US" dirty="0" err="1" smtClean="0"/>
              <a:t>PartSelectionView</a:t>
            </a:r>
            <a:r>
              <a:rPr lang="en-US" dirty="0" smtClean="0"/>
              <a:t> </a:t>
            </a:r>
            <a:r>
              <a:rPr lang="en-US" dirty="0" err="1" smtClean="0"/>
              <a:t>spaceshipPart</a:t>
            </a:r>
            <a:r>
              <a:rPr lang="en-US" dirty="0" smtClean="0"/>
              <a:t>)</a:t>
            </a:r>
            <a:endParaRPr lang="en-US" dirty="0" smtClean="0"/>
          </a:p>
          <a:p>
            <a:pPr lvl="1"/>
            <a:r>
              <a:rPr lang="en-US" dirty="0" smtClean="0"/>
              <a:t>Based on the current spaceship part, set each of the 4 arrows on the screen to appropriate values by calling the </a:t>
            </a:r>
            <a:r>
              <a:rPr lang="en-US" dirty="0" err="1" smtClean="0"/>
              <a:t>setArrow</a:t>
            </a:r>
            <a:r>
              <a:rPr lang="en-US" dirty="0" smtClean="0"/>
              <a:t> method in the </a:t>
            </a:r>
            <a:r>
              <a:rPr lang="en-US" dirty="0" err="1" smtClean="0"/>
              <a:t>ShipBuildingActivity</a:t>
            </a:r>
            <a:r>
              <a:rPr lang="en-US" dirty="0" smtClean="0"/>
              <a:t> and passing in the current state, one of four arrow directions (</a:t>
            </a:r>
            <a:r>
              <a:rPr lang="en-US" dirty="0" err="1" smtClean="0"/>
              <a:t>ViewDirection</a:t>
            </a:r>
            <a:r>
              <a:rPr lang="en-US" dirty="0" smtClean="0"/>
              <a:t>), whether the arrow is visible, and the text to appear above each arrow (if any).</a:t>
            </a:r>
          </a:p>
          <a:p>
            <a:pPr lvl="1"/>
            <a:r>
              <a:rPr lang="en-US" dirty="0" smtClean="0"/>
              <a:t>Use the </a:t>
            </a:r>
          </a:p>
          <a:p>
            <a:pPr marL="914400" lvl="2" indent="0">
              <a:buNone/>
            </a:pPr>
            <a:r>
              <a:rPr lang="en-US" sz="2000" dirty="0" err="1" smtClean="0"/>
              <a:t>setArrow</a:t>
            </a:r>
            <a:r>
              <a:rPr lang="en-US" sz="2000" dirty="0" smtClean="0"/>
              <a:t>(</a:t>
            </a:r>
            <a:r>
              <a:rPr lang="en-US" sz="2000" dirty="0" err="1" smtClean="0"/>
              <a:t>PartSelectionView</a:t>
            </a:r>
            <a:r>
              <a:rPr lang="en-US" sz="2000" dirty="0"/>
              <a:t>, </a:t>
            </a:r>
            <a:r>
              <a:rPr lang="en-US" sz="2000" dirty="0" err="1"/>
              <a:t>ViewDirection</a:t>
            </a:r>
            <a:r>
              <a:rPr lang="en-US" sz="2000" dirty="0"/>
              <a:t>, </a:t>
            </a:r>
            <a:r>
              <a:rPr lang="en-US" sz="2000" dirty="0" err="1"/>
              <a:t>boolean</a:t>
            </a:r>
            <a:r>
              <a:rPr lang="en-US" sz="2000" dirty="0"/>
              <a:t>, String</a:t>
            </a:r>
            <a:r>
              <a:rPr lang="en-US" sz="2000" dirty="0" smtClean="0"/>
              <a:t>)</a:t>
            </a:r>
          </a:p>
          <a:p>
            <a:pPr marL="914400" lvl="2" indent="0">
              <a:buNone/>
            </a:pPr>
            <a:r>
              <a:rPr lang="en-US" dirty="0" smtClean="0"/>
              <a:t>in </a:t>
            </a:r>
            <a:r>
              <a:rPr lang="en-US" dirty="0" smtClean="0"/>
              <a:t>the </a:t>
            </a:r>
            <a:r>
              <a:rPr lang="en-US" dirty="0" err="1" smtClean="0"/>
              <a:t>ShipBuildingActivity</a:t>
            </a:r>
            <a:r>
              <a:rPr lang="en-US" dirty="0" smtClean="0"/>
              <a:t> instance</a:t>
            </a:r>
            <a:endParaRPr lang="en-US" dirty="0"/>
          </a:p>
          <a:p>
            <a:pPr lvl="2"/>
            <a:endParaRPr lang="en-US" dirty="0" smtClean="0"/>
          </a:p>
          <a:p>
            <a:pPr lvl="2"/>
            <a:endParaRPr lang="en-US" dirty="0" smtClean="0"/>
          </a:p>
          <a:p>
            <a:endParaRPr lang="en-US" dirty="0" smtClean="0"/>
          </a:p>
          <a:p>
            <a:endParaRPr lang="en-US" dirty="0"/>
          </a:p>
        </p:txBody>
      </p:sp>
    </p:spTree>
    <p:extLst>
      <p:ext uri="{BB962C8B-B14F-4D97-AF65-F5344CB8AC3E}">
        <p14:creationId xmlns:p14="http://schemas.microsoft.com/office/powerpoint/2010/main" val="1391963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onPartSelected</a:t>
            </a:r>
            <a:r>
              <a:rPr lang="en-US" dirty="0" smtClean="0"/>
              <a:t>(</a:t>
            </a:r>
            <a:r>
              <a:rPr lang="en-US" dirty="0" err="1" smtClean="0"/>
              <a:t>int</a:t>
            </a:r>
            <a:r>
              <a:rPr lang="en-US" dirty="0" smtClean="0"/>
              <a:t>)</a:t>
            </a:r>
            <a:endParaRPr lang="en-US" dirty="0"/>
          </a:p>
        </p:txBody>
      </p:sp>
      <p:sp>
        <p:nvSpPr>
          <p:cNvPr id="3" name="Content Placeholder 2"/>
          <p:cNvSpPr>
            <a:spLocks noGrp="1"/>
          </p:cNvSpPr>
          <p:nvPr>
            <p:ph idx="1"/>
          </p:nvPr>
        </p:nvSpPr>
        <p:spPr>
          <a:xfrm>
            <a:off x="228600" y="1752600"/>
            <a:ext cx="8839200" cy="4953000"/>
          </a:xfrm>
        </p:spPr>
        <p:txBody>
          <a:bodyPr>
            <a:normAutofit lnSpcReduction="10000"/>
          </a:bodyPr>
          <a:lstStyle/>
          <a:p>
            <a:r>
              <a:rPr lang="en-US" dirty="0" err="1" smtClean="0"/>
              <a:t>onPartSelected</a:t>
            </a:r>
            <a:r>
              <a:rPr lang="en-US" dirty="0" smtClean="0"/>
              <a:t>(</a:t>
            </a:r>
            <a:r>
              <a:rPr lang="en-US" dirty="0" err="1" smtClean="0"/>
              <a:t>int</a:t>
            </a:r>
            <a:r>
              <a:rPr lang="en-US" dirty="0" smtClean="0"/>
              <a:t> index</a:t>
            </a:r>
            <a:r>
              <a:rPr lang="en-US" dirty="0" smtClean="0"/>
              <a:t>)</a:t>
            </a:r>
            <a:endParaRPr lang="en-US" dirty="0" smtClean="0"/>
          </a:p>
          <a:p>
            <a:pPr lvl="1"/>
            <a:r>
              <a:rPr lang="en-US" dirty="0" smtClean="0"/>
              <a:t>The Activity is displaying 1 or more options for the current spaceship part.  The index indicates which of the options was selected by the user.  It is an integer between 0 and n-1 where n is the number of options displayed.  In our game </a:t>
            </a:r>
            <a:r>
              <a:rPr lang="en-US" dirty="0"/>
              <a:t>n</a:t>
            </a:r>
            <a:r>
              <a:rPr lang="en-US" dirty="0" smtClean="0"/>
              <a:t> is always 2.</a:t>
            </a:r>
          </a:p>
          <a:p>
            <a:pPr lvl="1"/>
            <a:r>
              <a:rPr lang="en-US" dirty="0" smtClean="0"/>
              <a:t>attach the particular part to the </a:t>
            </a:r>
            <a:r>
              <a:rPr lang="en-US" dirty="0" smtClean="0"/>
              <a:t>spaceship</a:t>
            </a:r>
          </a:p>
          <a:p>
            <a:pPr lvl="2"/>
            <a:r>
              <a:rPr lang="en-US" dirty="0" smtClean="0"/>
              <a:t>Could be method in </a:t>
            </a:r>
            <a:r>
              <a:rPr lang="en-US" dirty="0" err="1" smtClean="0"/>
              <a:t>Spaceship.SINGLETON</a:t>
            </a:r>
            <a:endParaRPr lang="en-US" dirty="0" smtClean="0"/>
          </a:p>
          <a:p>
            <a:pPr lvl="1"/>
            <a:r>
              <a:rPr lang="en-US" dirty="0" smtClean="0"/>
              <a:t>if the spaceship is complete tell the </a:t>
            </a:r>
            <a:r>
              <a:rPr lang="en-US" dirty="0" err="1" smtClean="0"/>
              <a:t>ShipBuildingActivity</a:t>
            </a:r>
            <a:r>
              <a:rPr lang="en-US" dirty="0" smtClean="0"/>
              <a:t> to “</a:t>
            </a:r>
            <a:r>
              <a:rPr lang="en-US" dirty="0" err="1" smtClean="0"/>
              <a:t>setStartGameButton</a:t>
            </a:r>
            <a:r>
              <a:rPr lang="en-US" dirty="0" smtClean="0"/>
              <a:t>(true</a:t>
            </a:r>
            <a:r>
              <a:rPr lang="en-US" dirty="0" smtClean="0"/>
              <a:t>)”</a:t>
            </a:r>
          </a:p>
          <a:p>
            <a:pPr lvl="2"/>
            <a:r>
              <a:rPr lang="en-US" dirty="0" smtClean="0"/>
              <a:t>Could implement </a:t>
            </a:r>
            <a:r>
              <a:rPr lang="en-US" dirty="0" err="1" smtClean="0"/>
              <a:t>Spaceship.SINGLETON.isComplete</a:t>
            </a:r>
            <a:r>
              <a:rPr lang="en-US" dirty="0" smtClean="0"/>
              <a:t>()</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009577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onStartGamePressed</a:t>
            </a:r>
            <a:r>
              <a:rPr lang="en-US" dirty="0" smtClean="0"/>
              <a:t>()</a:t>
            </a:r>
            <a:endParaRPr lang="en-US" dirty="0"/>
          </a:p>
        </p:txBody>
      </p:sp>
      <p:sp>
        <p:nvSpPr>
          <p:cNvPr id="3" name="Content Placeholder 2"/>
          <p:cNvSpPr>
            <a:spLocks noGrp="1"/>
          </p:cNvSpPr>
          <p:nvPr>
            <p:ph idx="1"/>
          </p:nvPr>
        </p:nvSpPr>
        <p:spPr/>
        <p:txBody>
          <a:bodyPr/>
          <a:lstStyle/>
          <a:p>
            <a:r>
              <a:rPr lang="en-US" dirty="0" err="1" smtClean="0"/>
              <a:t>onStartGamePressed</a:t>
            </a:r>
            <a:r>
              <a:rPr lang="en-US" dirty="0" smtClean="0"/>
              <a:t>()</a:t>
            </a:r>
          </a:p>
          <a:p>
            <a:pPr lvl="1"/>
            <a:r>
              <a:rPr lang="en-US" dirty="0" smtClean="0"/>
              <a:t>tell the activity to start the game</a:t>
            </a:r>
          </a:p>
          <a:p>
            <a:pPr lvl="1"/>
            <a:r>
              <a:rPr lang="en-US" dirty="0" smtClean="0"/>
              <a:t>this can only be called if the start button has been enabled and that can only happen if the spaceship is complete which can only happen if the model had been initialized.</a:t>
            </a:r>
            <a:endParaRPr lang="en-US" dirty="0"/>
          </a:p>
        </p:txBody>
      </p:sp>
    </p:spTree>
    <p:extLst>
      <p:ext uri="{BB962C8B-B14F-4D97-AF65-F5344CB8AC3E}">
        <p14:creationId xmlns:p14="http://schemas.microsoft.com/office/powerpoint/2010/main" val="3707399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State Pattern</a:t>
            </a:r>
            <a:endParaRPr lang="en-US" dirty="0"/>
          </a:p>
        </p:txBody>
      </p:sp>
      <p:sp>
        <p:nvSpPr>
          <p:cNvPr id="3" name="Content Placeholder 2"/>
          <p:cNvSpPr>
            <a:spLocks noGrp="1"/>
          </p:cNvSpPr>
          <p:nvPr>
            <p:ph idx="1"/>
          </p:nvPr>
        </p:nvSpPr>
        <p:spPr>
          <a:xfrm>
            <a:off x="76200" y="1600200"/>
            <a:ext cx="8610600" cy="4525963"/>
          </a:xfrm>
        </p:spPr>
        <p:txBody>
          <a:bodyPr>
            <a:normAutofit fontScale="70000" lnSpcReduction="20000"/>
          </a:bodyPr>
          <a:lstStyle/>
          <a:p>
            <a:r>
              <a:rPr lang="en-US" dirty="0" smtClean="0"/>
              <a:t>Find the </a:t>
            </a:r>
            <a:r>
              <a:rPr lang="en-US" dirty="0" err="1" smtClean="0"/>
              <a:t>enum</a:t>
            </a:r>
            <a:r>
              <a:rPr lang="en-US" dirty="0" smtClean="0"/>
              <a:t> </a:t>
            </a:r>
            <a:r>
              <a:rPr lang="en-US" dirty="0" err="1" smtClean="0"/>
              <a:t>PartSelectionView</a:t>
            </a:r>
            <a:r>
              <a:rPr lang="en-US" dirty="0" smtClean="0"/>
              <a:t> in </a:t>
            </a:r>
            <a:r>
              <a:rPr lang="en-US" dirty="0" err="1" smtClean="0"/>
              <a:t>IShipBuildingView</a:t>
            </a:r>
            <a:endParaRPr lang="en-US" dirty="0"/>
          </a:p>
          <a:p>
            <a:r>
              <a:rPr lang="en-US" dirty="0" smtClean="0"/>
              <a:t>The state handles three </a:t>
            </a:r>
            <a:r>
              <a:rPr lang="en-US" dirty="0" err="1" smtClean="0"/>
              <a:t>ShipBuildingController</a:t>
            </a:r>
            <a:r>
              <a:rPr lang="en-US" dirty="0" smtClean="0"/>
              <a:t> operations</a:t>
            </a:r>
          </a:p>
          <a:p>
            <a:pPr lvl="1"/>
            <a:r>
              <a:rPr lang="en-US" dirty="0" err="1" smtClean="0"/>
              <a:t>PartSelectionView</a:t>
            </a:r>
            <a:r>
              <a:rPr lang="en-US" dirty="0" smtClean="0"/>
              <a:t> </a:t>
            </a:r>
            <a:r>
              <a:rPr lang="en-US" dirty="0" err="1" smtClean="0"/>
              <a:t>slideViewTowards</a:t>
            </a:r>
            <a:r>
              <a:rPr lang="en-US" dirty="0" smtClean="0"/>
              <a:t>(</a:t>
            </a:r>
            <a:r>
              <a:rPr lang="en-US" dirty="0" err="1" smtClean="0"/>
              <a:t>ViewDirection</a:t>
            </a:r>
            <a:r>
              <a:rPr lang="en-US" dirty="0" smtClean="0"/>
              <a:t>)</a:t>
            </a:r>
          </a:p>
          <a:p>
            <a:pPr lvl="1"/>
            <a:r>
              <a:rPr lang="en-US" dirty="0" smtClean="0"/>
              <a:t>void </a:t>
            </a:r>
            <a:r>
              <a:rPr lang="en-US" dirty="0" err="1" smtClean="0"/>
              <a:t>setArrows</a:t>
            </a:r>
            <a:r>
              <a:rPr lang="en-US" dirty="0" smtClean="0"/>
              <a:t>(</a:t>
            </a:r>
            <a:r>
              <a:rPr lang="en-US" dirty="0" err="1" smtClean="0"/>
              <a:t>ShipBuildingController</a:t>
            </a:r>
            <a:r>
              <a:rPr lang="en-US" dirty="0" smtClean="0"/>
              <a:t>)</a:t>
            </a:r>
          </a:p>
          <a:p>
            <a:pPr lvl="1"/>
            <a:r>
              <a:rPr lang="en-US" dirty="0" err="1" smtClean="0"/>
              <a:t>selectPart</a:t>
            </a:r>
            <a:r>
              <a:rPr lang="en-US" dirty="0" smtClean="0"/>
              <a:t>(</a:t>
            </a:r>
            <a:r>
              <a:rPr lang="en-US" dirty="0" err="1" smtClean="0"/>
              <a:t>int</a:t>
            </a:r>
            <a:r>
              <a:rPr lang="en-US" dirty="0" smtClean="0"/>
              <a:t> index)</a:t>
            </a:r>
          </a:p>
          <a:p>
            <a:r>
              <a:rPr lang="en-US" dirty="0" smtClean="0"/>
              <a:t>The </a:t>
            </a:r>
            <a:r>
              <a:rPr lang="en-US" dirty="0" err="1" smtClean="0"/>
              <a:t>ShipBuildingController</a:t>
            </a:r>
            <a:r>
              <a:rPr lang="en-US" dirty="0" smtClean="0"/>
              <a:t> has a state (</a:t>
            </a:r>
            <a:r>
              <a:rPr lang="en-US" dirty="0" err="1" smtClean="0"/>
              <a:t>MainBody</a:t>
            </a:r>
            <a:r>
              <a:rPr lang="en-US" dirty="0" smtClean="0"/>
              <a:t>, </a:t>
            </a:r>
            <a:r>
              <a:rPr lang="en-US" dirty="0" err="1" smtClean="0"/>
              <a:t>ExtraPart</a:t>
            </a:r>
            <a:r>
              <a:rPr lang="en-US" dirty="0" smtClean="0"/>
              <a:t>, Cannon, Engine, </a:t>
            </a:r>
            <a:r>
              <a:rPr lang="en-US" dirty="0" err="1" smtClean="0"/>
              <a:t>Power_Core</a:t>
            </a:r>
            <a:r>
              <a:rPr lang="en-US" dirty="0" smtClean="0"/>
              <a:t>)</a:t>
            </a:r>
          </a:p>
          <a:p>
            <a:r>
              <a:rPr lang="en-US" dirty="0" smtClean="0"/>
              <a:t>When any of the 3 operations is called on the </a:t>
            </a:r>
            <a:r>
              <a:rPr lang="en-US" dirty="0" err="1" smtClean="0"/>
              <a:t>ShipbuildingController</a:t>
            </a:r>
            <a:r>
              <a:rPr lang="en-US" dirty="0" smtClean="0"/>
              <a:t> it passes them on to the current state</a:t>
            </a:r>
          </a:p>
          <a:p>
            <a:r>
              <a:rPr lang="en-US" dirty="0" smtClean="0"/>
              <a:t>The current state handles each of the methods differently depending on the current state</a:t>
            </a:r>
          </a:p>
          <a:p>
            <a:r>
              <a:rPr lang="en-US" dirty="0" smtClean="0"/>
              <a:t>Each of the operations in the state may actually change the state of the </a:t>
            </a:r>
            <a:r>
              <a:rPr lang="en-US" dirty="0" err="1" smtClean="0"/>
              <a:t>ShipBuildingController</a:t>
            </a:r>
            <a:r>
              <a:rPr lang="en-US" dirty="0" smtClean="0"/>
              <a:t> that contains it.</a:t>
            </a:r>
          </a:p>
          <a:p>
            <a:endParaRPr lang="en-US" dirty="0"/>
          </a:p>
        </p:txBody>
      </p:sp>
    </p:spTree>
    <p:extLst>
      <p:ext uri="{BB962C8B-B14F-4D97-AF65-F5344CB8AC3E}">
        <p14:creationId xmlns:p14="http://schemas.microsoft.com/office/powerpoint/2010/main" val="2464559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enums</a:t>
            </a:r>
            <a:r>
              <a:rPr lang="en-US" dirty="0" smtClean="0"/>
              <a:t> for the State Pattern</a:t>
            </a:r>
            <a:endParaRPr lang="en-US" dirty="0"/>
          </a:p>
        </p:txBody>
      </p:sp>
      <p:sp>
        <p:nvSpPr>
          <p:cNvPr id="3" name="Content Placeholder 2"/>
          <p:cNvSpPr>
            <a:spLocks noGrp="1"/>
          </p:cNvSpPr>
          <p:nvPr>
            <p:ph idx="1"/>
          </p:nvPr>
        </p:nvSpPr>
        <p:spPr>
          <a:xfrm>
            <a:off x="76200" y="1600200"/>
            <a:ext cx="8991600" cy="4525963"/>
          </a:xfrm>
        </p:spPr>
        <p:txBody>
          <a:bodyPr>
            <a:noAutofit/>
          </a:bodyPr>
          <a:lstStyle/>
          <a:p>
            <a:pPr marL="0" indent="0">
              <a:buNone/>
            </a:pPr>
            <a:r>
              <a:rPr lang="en-US" sz="2300" dirty="0" err="1" smtClean="0"/>
              <a:t>enum</a:t>
            </a:r>
            <a:r>
              <a:rPr lang="en-US" sz="2300" dirty="0" smtClean="0"/>
              <a:t> </a:t>
            </a:r>
            <a:r>
              <a:rPr lang="en-US" sz="2300" dirty="0" err="1" smtClean="0"/>
              <a:t>AbstractState</a:t>
            </a:r>
            <a:r>
              <a:rPr lang="en-US" sz="2300" dirty="0" smtClean="0"/>
              <a:t> {</a:t>
            </a:r>
          </a:p>
          <a:p>
            <a:pPr marL="0" indent="0">
              <a:buNone/>
            </a:pPr>
            <a:r>
              <a:rPr lang="en-US" sz="2300" dirty="0"/>
              <a:t>	</a:t>
            </a:r>
            <a:r>
              <a:rPr lang="en-US" sz="2300" dirty="0" smtClean="0"/>
              <a:t>RealState1 { … },</a:t>
            </a:r>
          </a:p>
          <a:p>
            <a:pPr marL="0" indent="0">
              <a:buNone/>
            </a:pPr>
            <a:r>
              <a:rPr lang="en-US" sz="2300" dirty="0"/>
              <a:t>	</a:t>
            </a:r>
            <a:r>
              <a:rPr lang="en-US" sz="2300" dirty="0" smtClean="0"/>
              <a:t>RealState2 { … },</a:t>
            </a:r>
          </a:p>
          <a:p>
            <a:pPr marL="0" indent="0">
              <a:buNone/>
            </a:pPr>
            <a:r>
              <a:rPr lang="en-US" sz="2300" dirty="0"/>
              <a:t>	</a:t>
            </a:r>
            <a:r>
              <a:rPr lang="en-US" sz="2300" dirty="0" smtClean="0"/>
              <a:t>…</a:t>
            </a:r>
          </a:p>
          <a:p>
            <a:pPr marL="0" indent="0">
              <a:buNone/>
            </a:pPr>
            <a:r>
              <a:rPr lang="en-US" sz="2300" dirty="0"/>
              <a:t>	</a:t>
            </a:r>
            <a:r>
              <a:rPr lang="en-US" sz="2300" dirty="0" smtClean="0"/>
              <a:t>RealState3 { … };</a:t>
            </a:r>
          </a:p>
          <a:p>
            <a:pPr marL="0" indent="0">
              <a:buNone/>
            </a:pPr>
            <a:endParaRPr lang="en-US" sz="2300" dirty="0" smtClean="0"/>
          </a:p>
          <a:p>
            <a:pPr marL="457200" lvl="1" indent="0">
              <a:buNone/>
            </a:pPr>
            <a:r>
              <a:rPr lang="en-US" sz="2300" dirty="0" smtClean="0"/>
              <a:t>	</a:t>
            </a:r>
            <a:r>
              <a:rPr lang="en-US" sz="2300" dirty="0" err="1" smtClean="0"/>
              <a:t>PartSelectionView</a:t>
            </a:r>
            <a:r>
              <a:rPr lang="en-US" sz="2300" dirty="0" smtClean="0"/>
              <a:t> </a:t>
            </a:r>
            <a:r>
              <a:rPr lang="en-US" sz="2300" dirty="0" err="1"/>
              <a:t>slideViewTowards</a:t>
            </a:r>
            <a:r>
              <a:rPr lang="en-US" sz="2300" dirty="0"/>
              <a:t>(</a:t>
            </a:r>
            <a:r>
              <a:rPr lang="en-US" sz="2300" dirty="0" err="1"/>
              <a:t>ViewDirection</a:t>
            </a:r>
            <a:r>
              <a:rPr lang="en-US" sz="2300" dirty="0" smtClean="0"/>
              <a:t>) {</a:t>
            </a:r>
            <a:r>
              <a:rPr lang="en-US" sz="2300" i="1" dirty="0" smtClean="0"/>
              <a:t>default imp</a:t>
            </a:r>
            <a:r>
              <a:rPr lang="en-US" sz="2300" dirty="0" smtClean="0"/>
              <a:t>}</a:t>
            </a:r>
            <a:endParaRPr lang="en-US" sz="2300" dirty="0"/>
          </a:p>
          <a:p>
            <a:pPr marL="457200" lvl="1" indent="0">
              <a:buNone/>
            </a:pPr>
            <a:r>
              <a:rPr lang="en-US" sz="2300" dirty="0" smtClean="0"/>
              <a:t>	void </a:t>
            </a:r>
            <a:r>
              <a:rPr lang="en-US" sz="2300" dirty="0" err="1"/>
              <a:t>setArrows</a:t>
            </a:r>
            <a:r>
              <a:rPr lang="en-US" sz="2300" dirty="0"/>
              <a:t>(</a:t>
            </a:r>
            <a:r>
              <a:rPr lang="en-US" sz="2300" dirty="0" err="1"/>
              <a:t>ShipBuildingController</a:t>
            </a:r>
            <a:r>
              <a:rPr lang="en-US" sz="2300" dirty="0" smtClean="0"/>
              <a:t>) {default imp}</a:t>
            </a:r>
            <a:endParaRPr lang="en-US" sz="2300" dirty="0"/>
          </a:p>
          <a:p>
            <a:pPr marL="457200" lvl="1" indent="0">
              <a:buNone/>
            </a:pPr>
            <a:r>
              <a:rPr lang="en-US" sz="2300" dirty="0" smtClean="0"/>
              <a:t>	</a:t>
            </a:r>
            <a:r>
              <a:rPr lang="en-US" sz="2300" dirty="0" err="1" smtClean="0"/>
              <a:t>selectPart</a:t>
            </a:r>
            <a:r>
              <a:rPr lang="en-US" sz="2300" dirty="0" smtClean="0"/>
              <a:t>(</a:t>
            </a:r>
            <a:r>
              <a:rPr lang="en-US" sz="2300" dirty="0" err="1" smtClean="0"/>
              <a:t>int</a:t>
            </a:r>
            <a:r>
              <a:rPr lang="en-US" sz="2300" dirty="0" smtClean="0"/>
              <a:t> </a:t>
            </a:r>
            <a:r>
              <a:rPr lang="en-US" sz="2300" dirty="0"/>
              <a:t>index</a:t>
            </a:r>
            <a:r>
              <a:rPr lang="en-US" sz="2300" dirty="0" smtClean="0"/>
              <a:t>) {</a:t>
            </a:r>
            <a:r>
              <a:rPr lang="en-US" sz="2300" i="1" dirty="0" err="1" smtClean="0"/>
              <a:t>defualt</a:t>
            </a:r>
            <a:r>
              <a:rPr lang="en-US" sz="2300" i="1" dirty="0" smtClean="0"/>
              <a:t> imp</a:t>
            </a:r>
            <a:r>
              <a:rPr lang="en-US" sz="2300" dirty="0" smtClean="0"/>
              <a:t>}</a:t>
            </a:r>
          </a:p>
          <a:p>
            <a:pPr marL="0" indent="0">
              <a:buNone/>
            </a:pPr>
            <a:r>
              <a:rPr lang="en-US" sz="2300" dirty="0"/>
              <a:t>}</a:t>
            </a:r>
          </a:p>
        </p:txBody>
      </p:sp>
    </p:spTree>
    <p:extLst>
      <p:ext uri="{BB962C8B-B14F-4D97-AF65-F5344CB8AC3E}">
        <p14:creationId xmlns:p14="http://schemas.microsoft.com/office/powerpoint/2010/main" val="3565273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Modify the </a:t>
            </a:r>
            <a:r>
              <a:rPr lang="en-US" dirty="0" err="1" smtClean="0"/>
              <a:t>MainActivity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Set the controller to a new instance of the main menu controller class you created.</a:t>
            </a:r>
          </a:p>
          <a:p>
            <a:pPr lvl="1"/>
            <a:r>
              <a:rPr lang="en-US" dirty="0" smtClean="0"/>
              <a:t>I called my class “</a:t>
            </a:r>
            <a:r>
              <a:rPr lang="en-US" dirty="0" err="1" smtClean="0"/>
              <a:t>MainMenuController</a:t>
            </a:r>
            <a:r>
              <a:rPr lang="en-US" dirty="0" smtClean="0"/>
              <a:t>”</a:t>
            </a:r>
          </a:p>
          <a:p>
            <a:pPr lvl="1"/>
            <a:r>
              <a:rPr lang="en-US" dirty="0" smtClean="0"/>
              <a:t>The call to the constructor should take “this” instance of the </a:t>
            </a:r>
            <a:r>
              <a:rPr lang="en-US" dirty="0" err="1" smtClean="0"/>
              <a:t>MainMenuController</a:t>
            </a:r>
            <a:r>
              <a:rPr lang="en-US" dirty="0" smtClean="0"/>
              <a:t> as an input parameter</a:t>
            </a:r>
          </a:p>
          <a:p>
            <a:r>
              <a:rPr lang="en-US" dirty="0" smtClean="0"/>
              <a:t>Set the controller in this </a:t>
            </a:r>
            <a:r>
              <a:rPr lang="en-US" dirty="0" err="1" smtClean="0"/>
              <a:t>MainMenuController</a:t>
            </a:r>
            <a:r>
              <a:rPr lang="en-US" dirty="0" smtClean="0"/>
              <a:t> to the controller just created</a:t>
            </a:r>
          </a:p>
          <a:p>
            <a:r>
              <a:rPr lang="en-US" dirty="0" smtClean="0"/>
              <a:t>Create </a:t>
            </a:r>
            <a:r>
              <a:rPr lang="en-US" dirty="0" err="1" smtClean="0"/>
              <a:t>dbOpenHelper</a:t>
            </a:r>
            <a:r>
              <a:rPr lang="en-US" dirty="0" smtClean="0"/>
              <a:t>, get </a:t>
            </a:r>
            <a:r>
              <a:rPr lang="en-US" dirty="0" err="1" smtClean="0"/>
              <a:t>SQLiteDatabase</a:t>
            </a:r>
            <a:r>
              <a:rPr lang="en-US" dirty="0" smtClean="0"/>
              <a:t> from it, initialize DAO with the </a:t>
            </a:r>
            <a:r>
              <a:rPr lang="en-US" dirty="0" err="1" smtClean="0"/>
              <a:t>SQLiteDatabase</a:t>
            </a:r>
            <a:endParaRPr lang="en-US" dirty="0" smtClean="0"/>
          </a:p>
          <a:p>
            <a:r>
              <a:rPr lang="en-US" dirty="0" smtClean="0"/>
              <a:t>Make sure Model has been initialized before building ship or quick play – will describe in class</a:t>
            </a:r>
          </a:p>
          <a:p>
            <a:pPr lvl="1"/>
            <a:r>
              <a:rPr lang="en-US" dirty="0" smtClean="0"/>
              <a:t>There are no TODOs to help</a:t>
            </a:r>
            <a:endParaRPr lang="en-US" dirty="0"/>
          </a:p>
        </p:txBody>
      </p:sp>
    </p:spTree>
    <p:extLst>
      <p:ext uri="{BB962C8B-B14F-4D97-AF65-F5344CB8AC3E}">
        <p14:creationId xmlns:p14="http://schemas.microsoft.com/office/powerpoint/2010/main" val="2121470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a:t>
            </a:r>
            <a:r>
              <a:rPr lang="en-US" dirty="0" err="1" smtClean="0"/>
              <a:t>RealState</a:t>
            </a:r>
            <a:endParaRPr lang="en-US" dirty="0"/>
          </a:p>
        </p:txBody>
      </p:sp>
      <p:sp>
        <p:nvSpPr>
          <p:cNvPr id="3" name="Content Placeholder 2"/>
          <p:cNvSpPr>
            <a:spLocks noGrp="1"/>
          </p:cNvSpPr>
          <p:nvPr>
            <p:ph idx="1"/>
          </p:nvPr>
        </p:nvSpPr>
        <p:spPr>
          <a:xfrm>
            <a:off x="457200" y="1600200"/>
            <a:ext cx="8534400" cy="4525963"/>
          </a:xfrm>
        </p:spPr>
        <p:txBody>
          <a:bodyPr>
            <a:normAutofit fontScale="77500" lnSpcReduction="20000"/>
          </a:bodyPr>
          <a:lstStyle/>
          <a:p>
            <a:pPr marL="0" indent="0">
              <a:buNone/>
            </a:pPr>
            <a:r>
              <a:rPr lang="en-US" dirty="0" smtClean="0"/>
              <a:t>RealState1 {</a:t>
            </a:r>
          </a:p>
          <a:p>
            <a:pPr marL="0" indent="0">
              <a:buNone/>
            </a:pPr>
            <a:r>
              <a:rPr lang="en-US" sz="2300" dirty="0"/>
              <a:t>	</a:t>
            </a:r>
            <a:r>
              <a:rPr lang="en-US" sz="2300" dirty="0" err="1" smtClean="0"/>
              <a:t>PartSelectionView</a:t>
            </a:r>
            <a:r>
              <a:rPr lang="en-US" sz="2300" dirty="0" smtClean="0"/>
              <a:t> </a:t>
            </a:r>
            <a:r>
              <a:rPr lang="en-US" sz="2300" dirty="0" err="1"/>
              <a:t>slideViewTowards</a:t>
            </a:r>
            <a:r>
              <a:rPr lang="en-US" sz="2300" dirty="0"/>
              <a:t>(</a:t>
            </a:r>
            <a:r>
              <a:rPr lang="en-US" sz="2300" dirty="0" err="1"/>
              <a:t>ViewDirection</a:t>
            </a:r>
            <a:r>
              <a:rPr lang="en-US" sz="2300" dirty="0"/>
              <a:t>) </a:t>
            </a:r>
            <a:r>
              <a:rPr lang="en-US" sz="2300" dirty="0" smtClean="0"/>
              <a:t>{</a:t>
            </a:r>
          </a:p>
          <a:p>
            <a:pPr marL="0" indent="0">
              <a:buNone/>
            </a:pPr>
            <a:r>
              <a:rPr lang="en-US" sz="2300" dirty="0"/>
              <a:t>	</a:t>
            </a:r>
            <a:r>
              <a:rPr lang="en-US" sz="2300" dirty="0" smtClean="0"/>
              <a:t>	//switch on direction returning appropriate state</a:t>
            </a:r>
          </a:p>
          <a:p>
            <a:pPr marL="0" indent="0">
              <a:buNone/>
            </a:pPr>
            <a:r>
              <a:rPr lang="en-US" sz="2300" dirty="0"/>
              <a:t>	</a:t>
            </a:r>
            <a:r>
              <a:rPr lang="en-US" sz="2300" dirty="0" smtClean="0"/>
              <a:t>}</a:t>
            </a:r>
          </a:p>
          <a:p>
            <a:pPr marL="0" indent="0">
              <a:buNone/>
            </a:pPr>
            <a:r>
              <a:rPr lang="en-US" sz="2300" dirty="0"/>
              <a:t>	void </a:t>
            </a:r>
            <a:r>
              <a:rPr lang="en-US" sz="2300" dirty="0" err="1"/>
              <a:t>setArrows</a:t>
            </a:r>
            <a:r>
              <a:rPr lang="en-US" sz="2300" dirty="0"/>
              <a:t>(</a:t>
            </a:r>
            <a:r>
              <a:rPr lang="en-US" sz="2300" dirty="0" err="1"/>
              <a:t>ShipBuildingController</a:t>
            </a:r>
            <a:r>
              <a:rPr lang="en-US" sz="2300" dirty="0"/>
              <a:t>) </a:t>
            </a:r>
            <a:r>
              <a:rPr lang="en-US" sz="2300" dirty="0" smtClean="0"/>
              <a:t>{</a:t>
            </a:r>
          </a:p>
          <a:p>
            <a:pPr marL="0" indent="0">
              <a:buNone/>
            </a:pPr>
            <a:r>
              <a:rPr lang="en-US" sz="2300" dirty="0"/>
              <a:t>	</a:t>
            </a:r>
            <a:r>
              <a:rPr lang="en-US" sz="2300" dirty="0" smtClean="0"/>
              <a:t>	</a:t>
            </a:r>
            <a:r>
              <a:rPr lang="en-US" sz="2300" dirty="0" err="1" smtClean="0"/>
              <a:t>shipBuildingController.setArrow</a:t>
            </a:r>
            <a:r>
              <a:rPr lang="en-US" sz="2300" dirty="0" smtClean="0"/>
              <a:t>(Down, false, “”);</a:t>
            </a:r>
          </a:p>
          <a:p>
            <a:pPr marL="0" indent="0">
              <a:buNone/>
            </a:pPr>
            <a:r>
              <a:rPr lang="en-US" sz="2300" dirty="0"/>
              <a:t>	</a:t>
            </a:r>
            <a:r>
              <a:rPr lang="en-US" sz="2300" dirty="0" smtClean="0"/>
              <a:t>	</a:t>
            </a:r>
            <a:r>
              <a:rPr lang="en-US" sz="2300" dirty="0" err="1" smtClean="0"/>
              <a:t>shipBuildingController.setArrow</a:t>
            </a:r>
            <a:r>
              <a:rPr lang="en-US" sz="2300" dirty="0" smtClean="0"/>
              <a:t>(Up, false, “”);</a:t>
            </a:r>
          </a:p>
          <a:p>
            <a:pPr marL="0" indent="0">
              <a:buNone/>
            </a:pPr>
            <a:r>
              <a:rPr lang="en-US" sz="2300" dirty="0"/>
              <a:t>	</a:t>
            </a:r>
            <a:r>
              <a:rPr lang="en-US" sz="2300" dirty="0" smtClean="0"/>
              <a:t>	</a:t>
            </a:r>
            <a:r>
              <a:rPr lang="en-US" sz="2300" dirty="0" err="1" smtClean="0"/>
              <a:t>shipBuildingController.setArrow</a:t>
            </a:r>
            <a:r>
              <a:rPr lang="en-US" sz="2300" dirty="0" smtClean="0"/>
              <a:t>(Direction, true, “name”);</a:t>
            </a:r>
          </a:p>
          <a:p>
            <a:pPr marL="0" indent="0">
              <a:buNone/>
            </a:pPr>
            <a:r>
              <a:rPr lang="en-US" sz="2300" dirty="0"/>
              <a:t>	</a:t>
            </a:r>
            <a:r>
              <a:rPr lang="en-US" sz="2300" dirty="0" smtClean="0"/>
              <a:t>	</a:t>
            </a:r>
            <a:r>
              <a:rPr lang="en-US" sz="2300" dirty="0" err="1" smtClean="0"/>
              <a:t>shipBuildingController.setArrow</a:t>
            </a:r>
            <a:r>
              <a:rPr lang="en-US" sz="2300" dirty="0" smtClean="0"/>
              <a:t>(Direction, true, “name”);</a:t>
            </a:r>
          </a:p>
          <a:p>
            <a:pPr marL="0" indent="0">
              <a:buNone/>
            </a:pPr>
            <a:r>
              <a:rPr lang="en-US" sz="2300" dirty="0"/>
              <a:t>	</a:t>
            </a:r>
            <a:r>
              <a:rPr lang="en-US" sz="2300" dirty="0" smtClean="0"/>
              <a:t>}</a:t>
            </a:r>
            <a:endParaRPr lang="en-US" sz="2300" dirty="0"/>
          </a:p>
          <a:p>
            <a:pPr marL="457200" lvl="1" indent="0">
              <a:buNone/>
            </a:pPr>
            <a:r>
              <a:rPr lang="en-US" sz="2300" dirty="0"/>
              <a:t>	</a:t>
            </a:r>
            <a:r>
              <a:rPr lang="en-US" sz="2300" dirty="0" err="1"/>
              <a:t>selectPart</a:t>
            </a:r>
            <a:r>
              <a:rPr lang="en-US" sz="2300" dirty="0"/>
              <a:t>(</a:t>
            </a:r>
            <a:r>
              <a:rPr lang="en-US" sz="2300" dirty="0" err="1"/>
              <a:t>int</a:t>
            </a:r>
            <a:r>
              <a:rPr lang="en-US" sz="2300" dirty="0"/>
              <a:t> index) </a:t>
            </a:r>
            <a:r>
              <a:rPr lang="en-US" sz="2300" dirty="0" smtClean="0"/>
              <a:t>{</a:t>
            </a:r>
          </a:p>
          <a:p>
            <a:pPr marL="457200" lvl="1" indent="0">
              <a:buNone/>
            </a:pPr>
            <a:r>
              <a:rPr lang="en-US" sz="2300" dirty="0"/>
              <a:t>	</a:t>
            </a:r>
            <a:r>
              <a:rPr lang="en-US" sz="2300" dirty="0" smtClean="0"/>
              <a:t>	</a:t>
            </a:r>
            <a:r>
              <a:rPr lang="en-US" sz="2300" dirty="0" err="1" smtClean="0"/>
              <a:t>Starship.Singleton.setCorrespondingBodyPart</a:t>
            </a:r>
            <a:r>
              <a:rPr lang="en-US" sz="2300" dirty="0" smtClean="0"/>
              <a:t>(</a:t>
            </a:r>
          </a:p>
          <a:p>
            <a:pPr marL="457200" lvl="1" indent="0">
              <a:buNone/>
            </a:pPr>
            <a:r>
              <a:rPr lang="en-US" sz="2300" dirty="0"/>
              <a:t>	</a:t>
            </a:r>
            <a:r>
              <a:rPr lang="en-US" sz="2300" dirty="0" smtClean="0"/>
              <a:t>		get actual body part using index);</a:t>
            </a:r>
          </a:p>
          <a:p>
            <a:pPr marL="457200" lvl="1" indent="0">
              <a:buNone/>
            </a:pPr>
            <a:r>
              <a:rPr lang="en-US" sz="2300" dirty="0"/>
              <a:t>	</a:t>
            </a:r>
            <a:r>
              <a:rPr lang="en-US" sz="2300" dirty="0" smtClean="0"/>
              <a:t>}</a:t>
            </a:r>
            <a:endParaRPr lang="en-US" dirty="0" smtClean="0"/>
          </a:p>
          <a:p>
            <a:pPr marL="0" indent="0">
              <a:buNone/>
            </a:pPr>
            <a:r>
              <a:rPr lang="en-US" dirty="0"/>
              <a:t>}</a:t>
            </a:r>
          </a:p>
        </p:txBody>
      </p:sp>
    </p:spTree>
    <p:extLst>
      <p:ext uri="{BB962C8B-B14F-4D97-AF65-F5344CB8AC3E}">
        <p14:creationId xmlns:p14="http://schemas.microsoft.com/office/powerpoint/2010/main" val="37837652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State Example in Program</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8940060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Drawing </a:t>
            </a:r>
            <a:r>
              <a:rPr lang="en-US" dirty="0" smtClean="0"/>
              <a:t>Helper</a:t>
            </a:r>
            <a:endParaRPr lang="en-US" dirty="0"/>
          </a:p>
        </p:txBody>
      </p:sp>
      <p:sp>
        <p:nvSpPr>
          <p:cNvPr id="3" name="Content Placeholder 2"/>
          <p:cNvSpPr>
            <a:spLocks noGrp="1"/>
          </p:cNvSpPr>
          <p:nvPr>
            <p:ph idx="1"/>
          </p:nvPr>
        </p:nvSpPr>
        <p:spPr>
          <a:xfrm>
            <a:off x="457199" y="1600200"/>
            <a:ext cx="8473155" cy="4525963"/>
          </a:xfrm>
        </p:spPr>
        <p:txBody>
          <a:bodyPr>
            <a:normAutofit/>
          </a:bodyPr>
          <a:lstStyle/>
          <a:p>
            <a:r>
              <a:rPr lang="en-US" dirty="0" err="1" smtClean="0"/>
              <a:t>DrawingHelper.drawImage</a:t>
            </a:r>
            <a:r>
              <a:rPr lang="en-US" dirty="0" smtClean="0"/>
              <a:t>(</a:t>
            </a:r>
            <a:r>
              <a:rPr lang="en-US" dirty="0" err="1" smtClean="0"/>
              <a:t>imageId</a:t>
            </a:r>
            <a:r>
              <a:rPr lang="en-US" dirty="0" smtClean="0"/>
              <a:t>, x, y,     	</a:t>
            </a:r>
            <a:r>
              <a:rPr lang="en-US" dirty="0" err="1" smtClean="0"/>
              <a:t>rotationDegrees</a:t>
            </a:r>
            <a:r>
              <a:rPr lang="en-US" dirty="0" smtClean="0"/>
              <a:t>, </a:t>
            </a:r>
            <a:r>
              <a:rPr lang="en-US" dirty="0" err="1" smtClean="0"/>
              <a:t>scaleX</a:t>
            </a:r>
            <a:r>
              <a:rPr lang="en-US" dirty="0" smtClean="0"/>
              <a:t>, </a:t>
            </a:r>
            <a:r>
              <a:rPr lang="en-US" dirty="0" err="1" smtClean="0"/>
              <a:t>scaleY</a:t>
            </a:r>
            <a:r>
              <a:rPr lang="en-US" dirty="0" smtClean="0"/>
              <a:t>, alpha)</a:t>
            </a:r>
          </a:p>
          <a:p>
            <a:pPr marL="0" indent="0">
              <a:buNone/>
            </a:pPr>
            <a:endParaRPr lang="en-US" dirty="0" smtClean="0"/>
          </a:p>
          <a:p>
            <a:pPr lvl="1"/>
            <a:r>
              <a:rPr lang="en-US" dirty="0" smtClean="0"/>
              <a:t>Origin is top-left of view (y-axis is inverted)</a:t>
            </a:r>
          </a:p>
          <a:p>
            <a:pPr lvl="1"/>
            <a:r>
              <a:rPr lang="en-US" dirty="0" smtClean="0"/>
              <a:t>Center of image is drawn at (x, y)</a:t>
            </a:r>
          </a:p>
          <a:p>
            <a:pPr lvl="2"/>
            <a:r>
              <a:rPr lang="en-US" dirty="0" smtClean="0"/>
              <a:t>x and y are device or viewport coordinates</a:t>
            </a:r>
          </a:p>
          <a:p>
            <a:pPr lvl="1"/>
            <a:r>
              <a:rPr lang="en-US" dirty="0" smtClean="0"/>
              <a:t>Zero degrees is “up”</a:t>
            </a:r>
          </a:p>
          <a:p>
            <a:pPr lvl="1"/>
            <a:r>
              <a:rPr lang="en-US" dirty="0" smtClean="0"/>
              <a:t>Alpha: from 0 (invisible) to 255 (totally opaque)</a:t>
            </a:r>
            <a:endParaRPr lang="en-US" dirty="0"/>
          </a:p>
        </p:txBody>
      </p:sp>
    </p:spTree>
    <p:extLst>
      <p:ext uri="{BB962C8B-B14F-4D97-AF65-F5344CB8AC3E}">
        <p14:creationId xmlns:p14="http://schemas.microsoft.com/office/powerpoint/2010/main" val="2496107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t>
            </a:r>
            <a:r>
              <a:rPr lang="en-US" dirty="0" smtClean="0"/>
              <a:t>raw()</a:t>
            </a:r>
            <a:r>
              <a:rPr lang="en-US" dirty="0"/>
              <a:t/>
            </a:r>
            <a:br>
              <a:rPr lang="en-US" dirty="0"/>
            </a:br>
            <a:r>
              <a:rPr lang="en-US" dirty="0" smtClean="0"/>
              <a:t>Called from </a:t>
            </a:r>
            <a:r>
              <a:rPr lang="en-US" dirty="0" err="1" smtClean="0"/>
              <a:t>ShipBuilderShipView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Get the location where the ship is to drawn</a:t>
            </a:r>
          </a:p>
          <a:p>
            <a:pPr lvl="1"/>
            <a:r>
              <a:rPr lang="en-US" dirty="0" smtClean="0"/>
              <a:t>Usually where the center point of the main body is to be drawn</a:t>
            </a:r>
          </a:p>
          <a:p>
            <a:pPr lvl="2"/>
            <a:r>
              <a:rPr lang="en-US" dirty="0" err="1" smtClean="0"/>
              <a:t>centerX</a:t>
            </a:r>
            <a:r>
              <a:rPr lang="en-US" dirty="0" smtClean="0"/>
              <a:t>  - horizontal center of the screen</a:t>
            </a:r>
          </a:p>
          <a:p>
            <a:pPr lvl="3"/>
            <a:r>
              <a:rPr lang="en-US" dirty="0" smtClean="0"/>
              <a:t>Use </a:t>
            </a:r>
            <a:r>
              <a:rPr lang="en-US" dirty="0" err="1" smtClean="0"/>
              <a:t>DrawingHelper.getGameViewWidth</a:t>
            </a:r>
            <a:r>
              <a:rPr lang="en-US" dirty="0" smtClean="0"/>
              <a:t>()/2</a:t>
            </a:r>
          </a:p>
          <a:p>
            <a:pPr lvl="2"/>
            <a:r>
              <a:rPr lang="en-US" dirty="0" err="1" smtClean="0"/>
              <a:t>yOffset</a:t>
            </a:r>
            <a:r>
              <a:rPr lang="en-US" dirty="0" smtClean="0"/>
              <a:t> – vertical location, often just above the bottom arrow </a:t>
            </a:r>
          </a:p>
          <a:p>
            <a:pPr lvl="3"/>
            <a:r>
              <a:rPr lang="en-US" dirty="0" smtClean="0"/>
              <a:t>Use </a:t>
            </a:r>
            <a:r>
              <a:rPr lang="en-US" dirty="0" err="1" smtClean="0"/>
              <a:t>DrawingHelper.getGameViewWidth</a:t>
            </a:r>
            <a:r>
              <a:rPr lang="en-US" dirty="0" smtClean="0"/>
              <a:t>()/3</a:t>
            </a:r>
          </a:p>
          <a:p>
            <a:pPr lvl="1"/>
            <a:r>
              <a:rPr lang="en-US" dirty="0" smtClean="0"/>
              <a:t>Set the alpha level of the ship to 255 (totally opaque)</a:t>
            </a:r>
          </a:p>
          <a:p>
            <a:pPr lvl="1"/>
            <a:r>
              <a:rPr lang="en-US" dirty="0" smtClean="0"/>
              <a:t>Tell the ship to draw itself at </a:t>
            </a:r>
            <a:r>
              <a:rPr lang="en-US" dirty="0" err="1" smtClean="0"/>
              <a:t>centerX</a:t>
            </a:r>
            <a:r>
              <a:rPr lang="en-US" dirty="0" smtClean="0"/>
              <a:t>, </a:t>
            </a:r>
            <a:r>
              <a:rPr lang="en-US" dirty="0" err="1" smtClean="0"/>
              <a:t>yOffset</a:t>
            </a:r>
            <a:endParaRPr lang="en-US" dirty="0"/>
          </a:p>
          <a:p>
            <a:pPr lvl="2"/>
            <a:r>
              <a:rPr lang="en-US" dirty="0" smtClean="0"/>
              <a:t>You might consider including a scale factor so the ship has the appropriate size on your device</a:t>
            </a:r>
            <a:endParaRPr lang="en-US" dirty="0"/>
          </a:p>
        </p:txBody>
      </p:sp>
    </p:spTree>
    <p:extLst>
      <p:ext uri="{BB962C8B-B14F-4D97-AF65-F5344CB8AC3E}">
        <p14:creationId xmlns:p14="http://schemas.microsoft.com/office/powerpoint/2010/main" val="33316136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Manager</a:t>
            </a:r>
            <a:endParaRPr lang="en-US" dirty="0"/>
          </a:p>
        </p:txBody>
      </p:sp>
      <p:sp>
        <p:nvSpPr>
          <p:cNvPr id="3" name="Content Placeholder 2"/>
          <p:cNvSpPr>
            <a:spLocks noGrp="1"/>
          </p:cNvSpPr>
          <p:nvPr>
            <p:ph idx="1"/>
          </p:nvPr>
        </p:nvSpPr>
        <p:spPr>
          <a:xfrm>
            <a:off x="457200" y="1600200"/>
            <a:ext cx="8534400" cy="4525963"/>
          </a:xfrm>
        </p:spPr>
        <p:txBody>
          <a:bodyPr>
            <a:normAutofit fontScale="85000" lnSpcReduction="20000"/>
          </a:bodyPr>
          <a:lstStyle/>
          <a:p>
            <a:pPr marL="0" indent="0">
              <a:buNone/>
            </a:pPr>
            <a:r>
              <a:rPr lang="en-US" dirty="0" err="1" smtClean="0"/>
              <a:t>int</a:t>
            </a:r>
            <a:r>
              <a:rPr lang="en-US" dirty="0" smtClean="0"/>
              <a:t> </a:t>
            </a:r>
            <a:r>
              <a:rPr lang="en-US" dirty="0" err="1" smtClean="0"/>
              <a:t>loadImage</a:t>
            </a:r>
            <a:r>
              <a:rPr lang="en-US" dirty="0" smtClean="0"/>
              <a:t>(String </a:t>
            </a:r>
            <a:r>
              <a:rPr lang="en-US" dirty="0" err="1" smtClean="0"/>
              <a:t>imagePath</a:t>
            </a:r>
            <a:r>
              <a:rPr lang="en-US" dirty="0" smtClean="0"/>
              <a:t>)</a:t>
            </a:r>
          </a:p>
          <a:p>
            <a:pPr marL="0" indent="0">
              <a:buNone/>
            </a:pPr>
            <a:r>
              <a:rPr lang="en-US" dirty="0"/>
              <a:t>	</a:t>
            </a:r>
            <a:r>
              <a:rPr lang="en-US" dirty="0" err="1" smtClean="0"/>
              <a:t>BackgroundImages</a:t>
            </a:r>
            <a:endParaRPr lang="en-US" dirty="0" smtClean="0"/>
          </a:p>
          <a:p>
            <a:pPr marL="0" indent="0">
              <a:buNone/>
            </a:pPr>
            <a:r>
              <a:rPr lang="en-US" dirty="0"/>
              <a:t>	</a:t>
            </a:r>
            <a:r>
              <a:rPr lang="en-US" dirty="0" err="1" smtClean="0"/>
              <a:t>AsteroidType</a:t>
            </a:r>
            <a:r>
              <a:rPr lang="en-US" dirty="0" smtClean="0"/>
              <a:t> images</a:t>
            </a:r>
          </a:p>
          <a:p>
            <a:pPr marL="0" indent="0">
              <a:buNone/>
            </a:pPr>
            <a:r>
              <a:rPr lang="en-US" dirty="0"/>
              <a:t>	</a:t>
            </a:r>
            <a:r>
              <a:rPr lang="en-US" dirty="0" smtClean="0"/>
              <a:t>Every unique spaceship parts</a:t>
            </a:r>
          </a:p>
          <a:p>
            <a:pPr marL="0" indent="0">
              <a:buNone/>
            </a:pPr>
            <a:endParaRPr lang="en-US" dirty="0" smtClean="0"/>
          </a:p>
          <a:p>
            <a:pPr marL="0" indent="0">
              <a:buNone/>
            </a:pPr>
            <a:r>
              <a:rPr lang="en-US" dirty="0" err="1" smtClean="0"/>
              <a:t>Int</a:t>
            </a:r>
            <a:r>
              <a:rPr lang="en-US" dirty="0" smtClean="0"/>
              <a:t> </a:t>
            </a:r>
            <a:r>
              <a:rPr lang="en-US" dirty="0" err="1" smtClean="0"/>
              <a:t>loadSound</a:t>
            </a:r>
            <a:r>
              <a:rPr lang="en-US" dirty="0" smtClean="0"/>
              <a:t>(String </a:t>
            </a:r>
            <a:r>
              <a:rPr lang="en-US" dirty="0" err="1" smtClean="0"/>
              <a:t>filePath</a:t>
            </a:r>
            <a:r>
              <a:rPr lang="en-US" dirty="0" smtClean="0"/>
              <a:t>)</a:t>
            </a:r>
          </a:p>
          <a:p>
            <a:pPr marL="0" indent="0">
              <a:buNone/>
            </a:pPr>
            <a:r>
              <a:rPr lang="en-US" dirty="0"/>
              <a:t>	</a:t>
            </a:r>
            <a:r>
              <a:rPr lang="en-US" dirty="0" smtClean="0"/>
              <a:t>Level</a:t>
            </a:r>
          </a:p>
          <a:p>
            <a:pPr marL="0" indent="0">
              <a:buNone/>
            </a:pPr>
            <a:r>
              <a:rPr lang="en-US" dirty="0"/>
              <a:t>	</a:t>
            </a:r>
            <a:r>
              <a:rPr lang="en-US" dirty="0" err="1" smtClean="0"/>
              <a:t>LaserShot</a:t>
            </a:r>
            <a:endParaRPr lang="en-US" dirty="0" smtClean="0"/>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592011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QuickPlay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77597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113" y="69737"/>
            <a:ext cx="8229600" cy="1143000"/>
          </a:xfrm>
        </p:spPr>
        <p:txBody>
          <a:bodyPr/>
          <a:lstStyle/>
          <a:p>
            <a:r>
              <a:rPr lang="en-US" dirty="0" smtClean="0"/>
              <a:t>Interactions</a:t>
            </a:r>
            <a:endParaRPr lang="en-US" dirty="0"/>
          </a:p>
        </p:txBody>
      </p:sp>
      <p:sp>
        <p:nvSpPr>
          <p:cNvPr id="5" name="Rectangle 4"/>
          <p:cNvSpPr/>
          <p:nvPr/>
        </p:nvSpPr>
        <p:spPr>
          <a:xfrm>
            <a:off x="7239000" y="1447800"/>
            <a:ext cx="1447800" cy="510539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MainMenu</a:t>
            </a:r>
            <a:endParaRPr lang="en-US" dirty="0" smtClean="0">
              <a:solidFill>
                <a:schemeClr val="tx1"/>
              </a:solidFill>
            </a:endParaRPr>
          </a:p>
          <a:p>
            <a:pPr algn="ctr"/>
            <a:r>
              <a:rPr lang="en-US" dirty="0" smtClean="0">
                <a:solidFill>
                  <a:schemeClr val="tx1"/>
                </a:solidFill>
              </a:rPr>
              <a:t>Controller</a:t>
            </a:r>
            <a:endParaRPr lang="en-US" dirty="0">
              <a:solidFill>
                <a:schemeClr val="tx1"/>
              </a:solidFill>
            </a:endParaRPr>
          </a:p>
        </p:txBody>
      </p:sp>
      <p:sp>
        <p:nvSpPr>
          <p:cNvPr id="4" name="Rectangle 3"/>
          <p:cNvSpPr/>
          <p:nvPr/>
        </p:nvSpPr>
        <p:spPr>
          <a:xfrm>
            <a:off x="457200" y="1447800"/>
            <a:ext cx="1447800" cy="510539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a:t>
            </a:r>
          </a:p>
          <a:p>
            <a:pPr algn="ctr"/>
            <a:r>
              <a:rPr lang="en-US" dirty="0" smtClean="0">
                <a:solidFill>
                  <a:schemeClr val="tx1"/>
                </a:solidFill>
              </a:rPr>
              <a:t>Activity</a:t>
            </a:r>
            <a:endParaRPr lang="en-US" dirty="0">
              <a:solidFill>
                <a:schemeClr val="tx1"/>
              </a:solidFill>
            </a:endParaRPr>
          </a:p>
        </p:txBody>
      </p:sp>
      <p:grpSp>
        <p:nvGrpSpPr>
          <p:cNvPr id="32" name="Group 31"/>
          <p:cNvGrpSpPr/>
          <p:nvPr/>
        </p:nvGrpSpPr>
        <p:grpSpPr>
          <a:xfrm>
            <a:off x="1920590" y="1247194"/>
            <a:ext cx="5334000" cy="740854"/>
            <a:chOff x="1910594" y="1247194"/>
            <a:chExt cx="5334000" cy="740854"/>
          </a:xfrm>
        </p:grpSpPr>
        <p:cxnSp>
          <p:nvCxnSpPr>
            <p:cNvPr id="28" name="Straight Arrow Connector 27"/>
            <p:cNvCxnSpPr/>
            <p:nvPr/>
          </p:nvCxnSpPr>
          <p:spPr>
            <a:xfrm>
              <a:off x="1910594" y="1588532"/>
              <a:ext cx="5334000" cy="11668"/>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471810" y="1247194"/>
              <a:ext cx="2211567" cy="369332"/>
            </a:xfrm>
            <a:prstGeom prst="rect">
              <a:avLst/>
            </a:prstGeom>
            <a:noFill/>
          </p:spPr>
          <p:txBody>
            <a:bodyPr wrap="none" rtlCol="0">
              <a:spAutoFit/>
            </a:bodyPr>
            <a:lstStyle/>
            <a:p>
              <a:r>
                <a:rPr lang="en-US" dirty="0" err="1" smtClean="0"/>
                <a:t>onQuickPlayPressed</a:t>
              </a:r>
              <a:r>
                <a:rPr lang="en-US" dirty="0" smtClean="0"/>
                <a:t>()</a:t>
              </a:r>
              <a:endParaRPr lang="en-US" dirty="0"/>
            </a:p>
          </p:txBody>
        </p:sp>
        <p:cxnSp>
          <p:nvCxnSpPr>
            <p:cNvPr id="30" name="Straight Arrow Connector 29"/>
            <p:cNvCxnSpPr/>
            <p:nvPr/>
          </p:nvCxnSpPr>
          <p:spPr>
            <a:xfrm>
              <a:off x="1910594" y="1969532"/>
              <a:ext cx="5334000" cy="0"/>
            </a:xfrm>
            <a:prstGeom prst="straightConnector1">
              <a:avLst/>
            </a:prstGeom>
            <a:ln w="25400">
              <a:solidFill>
                <a:srgbClr val="0070C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922094" y="1618716"/>
              <a:ext cx="1311000" cy="369332"/>
            </a:xfrm>
            <a:prstGeom prst="rect">
              <a:avLst/>
            </a:prstGeom>
            <a:noFill/>
          </p:spPr>
          <p:txBody>
            <a:bodyPr wrap="none" rtlCol="0">
              <a:spAutoFit/>
            </a:bodyPr>
            <a:lstStyle/>
            <a:p>
              <a:r>
                <a:rPr lang="en-US" dirty="0" err="1" smtClean="0"/>
                <a:t>startGame</a:t>
              </a:r>
              <a:r>
                <a:rPr lang="en-US" dirty="0" smtClean="0"/>
                <a:t>()</a:t>
              </a:r>
              <a:endParaRPr lang="en-US" dirty="0"/>
            </a:p>
          </p:txBody>
        </p:sp>
      </p:grpSp>
    </p:spTree>
    <p:extLst>
      <p:ext uri="{BB962C8B-B14F-4D97-AF65-F5344CB8AC3E}">
        <p14:creationId xmlns:p14="http://schemas.microsoft.com/office/powerpoint/2010/main" val="3921045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onQuickPlayPressed</a:t>
            </a:r>
            <a:r>
              <a:rPr lang="en-US" dirty="0" smtClean="0"/>
              <a:t>()</a:t>
            </a:r>
            <a:endParaRPr lang="en-US" dirty="0"/>
          </a:p>
        </p:txBody>
      </p:sp>
      <p:sp>
        <p:nvSpPr>
          <p:cNvPr id="3" name="Content Placeholder 2"/>
          <p:cNvSpPr>
            <a:spLocks noGrp="1"/>
          </p:cNvSpPr>
          <p:nvPr>
            <p:ph idx="1"/>
          </p:nvPr>
        </p:nvSpPr>
        <p:spPr/>
        <p:txBody>
          <a:bodyPr/>
          <a:lstStyle/>
          <a:p>
            <a:r>
              <a:rPr lang="en-US" dirty="0" smtClean="0"/>
              <a:t>Populate </a:t>
            </a:r>
            <a:r>
              <a:rPr lang="en-US" dirty="0" smtClean="0"/>
              <a:t>your model</a:t>
            </a:r>
          </a:p>
          <a:p>
            <a:r>
              <a:rPr lang="en-US" dirty="0" smtClean="0"/>
              <a:t>In </a:t>
            </a:r>
            <a:r>
              <a:rPr lang="en-US" dirty="0" err="1" smtClean="0"/>
              <a:t>MainMenuController</a:t>
            </a:r>
            <a:r>
              <a:rPr lang="en-US" dirty="0" smtClean="0"/>
              <a:t>::</a:t>
            </a:r>
            <a:r>
              <a:rPr lang="en-US" dirty="0" err="1" smtClean="0"/>
              <a:t>onQuickPlayPressed</a:t>
            </a:r>
            <a:r>
              <a:rPr lang="en-US" dirty="0" smtClean="0"/>
              <a:t>()</a:t>
            </a:r>
            <a:endParaRPr lang="en-US" dirty="0" smtClean="0"/>
          </a:p>
          <a:p>
            <a:pPr lvl="1"/>
            <a:r>
              <a:rPr lang="en-US" dirty="0" smtClean="0"/>
              <a:t>Create </a:t>
            </a:r>
            <a:r>
              <a:rPr lang="en-US" dirty="0" smtClean="0"/>
              <a:t>random starship</a:t>
            </a:r>
          </a:p>
          <a:p>
            <a:pPr lvl="1"/>
            <a:r>
              <a:rPr lang="en-US" dirty="0" smtClean="0"/>
              <a:t>Tell the corresponding </a:t>
            </a:r>
            <a:r>
              <a:rPr lang="en-US" dirty="0" err="1"/>
              <a:t>m</a:t>
            </a:r>
            <a:r>
              <a:rPr lang="en-US" dirty="0" err="1" smtClean="0"/>
              <a:t>ainActivity</a:t>
            </a:r>
            <a:r>
              <a:rPr lang="en-US" dirty="0" smtClean="0"/>
              <a:t> “</a:t>
            </a:r>
            <a:r>
              <a:rPr lang="en-US" dirty="0" err="1" smtClean="0"/>
              <a:t>startGame</a:t>
            </a:r>
            <a:r>
              <a:rPr lang="en-US" dirty="0" smtClean="0"/>
              <a:t>()”</a:t>
            </a:r>
            <a:endParaRPr lang="en-US" dirty="0"/>
          </a:p>
        </p:txBody>
      </p:sp>
    </p:spTree>
    <p:extLst>
      <p:ext uri="{BB962C8B-B14F-4D97-AF65-F5344CB8AC3E}">
        <p14:creationId xmlns:p14="http://schemas.microsoft.com/office/powerpoint/2010/main" val="3129858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Play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17817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113" y="69737"/>
            <a:ext cx="8229600" cy="1143000"/>
          </a:xfrm>
        </p:spPr>
        <p:txBody>
          <a:bodyPr/>
          <a:lstStyle/>
          <a:p>
            <a:r>
              <a:rPr lang="en-US" dirty="0" smtClean="0"/>
              <a:t>Interactions</a:t>
            </a:r>
            <a:endParaRPr lang="en-US" dirty="0"/>
          </a:p>
        </p:txBody>
      </p:sp>
      <p:sp>
        <p:nvSpPr>
          <p:cNvPr id="5" name="Rectangle 4"/>
          <p:cNvSpPr/>
          <p:nvPr/>
        </p:nvSpPr>
        <p:spPr>
          <a:xfrm>
            <a:off x="7239000" y="1447800"/>
            <a:ext cx="1447800" cy="510539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Game</a:t>
            </a:r>
          </a:p>
          <a:p>
            <a:pPr algn="ctr"/>
            <a:r>
              <a:rPr lang="en-US" dirty="0" smtClean="0">
                <a:solidFill>
                  <a:schemeClr val="tx1"/>
                </a:solidFill>
              </a:rPr>
              <a:t>Delegate</a:t>
            </a:r>
          </a:p>
          <a:p>
            <a:pPr algn="ctr"/>
            <a:r>
              <a:rPr lang="en-US" i="1" dirty="0">
                <a:solidFill>
                  <a:schemeClr val="tx1"/>
                </a:solidFill>
              </a:rPr>
              <a:t>i</a:t>
            </a:r>
            <a:r>
              <a:rPr lang="en-US" i="1" dirty="0" smtClean="0">
                <a:solidFill>
                  <a:schemeClr val="tx1"/>
                </a:solidFill>
              </a:rPr>
              <a:t>mplements</a:t>
            </a:r>
          </a:p>
          <a:p>
            <a:pPr algn="ctr"/>
            <a:r>
              <a:rPr lang="en-US" dirty="0">
                <a:solidFill>
                  <a:schemeClr val="tx1"/>
                </a:solidFill>
              </a:rPr>
              <a:t>b</a:t>
            </a:r>
            <a:r>
              <a:rPr lang="en-US" dirty="0" smtClean="0">
                <a:solidFill>
                  <a:schemeClr val="tx1"/>
                </a:solidFill>
              </a:rPr>
              <a:t>ase.</a:t>
            </a:r>
          </a:p>
          <a:p>
            <a:pPr algn="ctr"/>
            <a:r>
              <a:rPr lang="en-US" sz="1500" dirty="0" err="1" smtClean="0">
                <a:solidFill>
                  <a:schemeClr val="tx1"/>
                </a:solidFill>
              </a:rPr>
              <a:t>IGameDelegate</a:t>
            </a:r>
            <a:endParaRPr lang="en-US" sz="1500" dirty="0" smtClean="0">
              <a:solidFill>
                <a:schemeClr val="tx1"/>
              </a:solidFill>
            </a:endParaRPr>
          </a:p>
          <a:p>
            <a:pPr algn="ctr"/>
            <a:endParaRPr lang="en-US" dirty="0">
              <a:solidFill>
                <a:schemeClr val="tx1"/>
              </a:solidFill>
            </a:endParaRPr>
          </a:p>
        </p:txBody>
      </p:sp>
      <p:sp>
        <p:nvSpPr>
          <p:cNvPr id="4" name="Rectangle 3"/>
          <p:cNvSpPr/>
          <p:nvPr/>
        </p:nvSpPr>
        <p:spPr>
          <a:xfrm>
            <a:off x="457200" y="1447801"/>
            <a:ext cx="1447800" cy="16514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Game</a:t>
            </a:r>
          </a:p>
          <a:p>
            <a:pPr algn="ctr"/>
            <a:r>
              <a:rPr lang="en-US" dirty="0" smtClean="0">
                <a:solidFill>
                  <a:schemeClr val="tx1"/>
                </a:solidFill>
              </a:rPr>
              <a:t>View</a:t>
            </a:r>
            <a:endParaRPr lang="en-US" dirty="0">
              <a:solidFill>
                <a:schemeClr val="tx1"/>
              </a:solidFill>
            </a:endParaRPr>
          </a:p>
        </p:txBody>
      </p:sp>
      <p:cxnSp>
        <p:nvCxnSpPr>
          <p:cNvPr id="28" name="Straight Arrow Connector 27"/>
          <p:cNvCxnSpPr/>
          <p:nvPr/>
        </p:nvCxnSpPr>
        <p:spPr>
          <a:xfrm>
            <a:off x="1920590" y="1588532"/>
            <a:ext cx="5334000" cy="11668"/>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092807" y="1230868"/>
            <a:ext cx="989566" cy="369332"/>
          </a:xfrm>
          <a:prstGeom prst="rect">
            <a:avLst/>
          </a:prstGeom>
          <a:noFill/>
        </p:spPr>
        <p:txBody>
          <a:bodyPr wrap="none" rtlCol="0">
            <a:spAutoFit/>
          </a:bodyPr>
          <a:lstStyle/>
          <a:p>
            <a:r>
              <a:rPr lang="en-US" dirty="0" smtClean="0"/>
              <a:t>update()</a:t>
            </a:r>
            <a:endParaRPr lang="en-US" dirty="0"/>
          </a:p>
        </p:txBody>
      </p:sp>
      <p:sp>
        <p:nvSpPr>
          <p:cNvPr id="31" name="TextBox 30"/>
          <p:cNvSpPr txBox="1"/>
          <p:nvPr/>
        </p:nvSpPr>
        <p:spPr>
          <a:xfrm>
            <a:off x="3932090" y="1618716"/>
            <a:ext cx="184731" cy="369332"/>
          </a:xfrm>
          <a:prstGeom prst="rect">
            <a:avLst/>
          </a:prstGeom>
          <a:noFill/>
        </p:spPr>
        <p:txBody>
          <a:bodyPr wrap="none" rtlCol="0">
            <a:spAutoFit/>
          </a:bodyPr>
          <a:lstStyle/>
          <a:p>
            <a:endParaRPr lang="en-US" dirty="0"/>
          </a:p>
        </p:txBody>
      </p:sp>
      <p:cxnSp>
        <p:nvCxnSpPr>
          <p:cNvPr id="38" name="Straight Arrow Connector 37"/>
          <p:cNvCxnSpPr/>
          <p:nvPr/>
        </p:nvCxnSpPr>
        <p:spPr>
          <a:xfrm>
            <a:off x="1902151" y="2884424"/>
            <a:ext cx="5334000" cy="11668"/>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170612" y="2515092"/>
            <a:ext cx="797078" cy="369332"/>
          </a:xfrm>
          <a:prstGeom prst="rect">
            <a:avLst/>
          </a:prstGeom>
          <a:noFill/>
        </p:spPr>
        <p:txBody>
          <a:bodyPr wrap="none" rtlCol="0">
            <a:spAutoFit/>
          </a:bodyPr>
          <a:lstStyle/>
          <a:p>
            <a:r>
              <a:rPr lang="en-US" dirty="0" smtClean="0"/>
              <a:t>draw()</a:t>
            </a:r>
            <a:endParaRPr lang="en-US" dirty="0"/>
          </a:p>
        </p:txBody>
      </p:sp>
      <p:sp>
        <p:nvSpPr>
          <p:cNvPr id="41" name="TextBox 40"/>
          <p:cNvSpPr txBox="1"/>
          <p:nvPr/>
        </p:nvSpPr>
        <p:spPr>
          <a:xfrm>
            <a:off x="3913651" y="2914608"/>
            <a:ext cx="184731" cy="369332"/>
          </a:xfrm>
          <a:prstGeom prst="rect">
            <a:avLst/>
          </a:prstGeom>
          <a:noFill/>
        </p:spPr>
        <p:txBody>
          <a:bodyPr wrap="none" rtlCol="0">
            <a:spAutoFit/>
          </a:bodyPr>
          <a:lstStyle/>
          <a:p>
            <a:endParaRPr lang="en-US" dirty="0"/>
          </a:p>
        </p:txBody>
      </p:sp>
      <p:cxnSp>
        <p:nvCxnSpPr>
          <p:cNvPr id="16" name="Straight Arrow Connector 15"/>
          <p:cNvCxnSpPr/>
          <p:nvPr/>
        </p:nvCxnSpPr>
        <p:spPr>
          <a:xfrm>
            <a:off x="1902151" y="4103132"/>
            <a:ext cx="5334000" cy="11668"/>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23361" y="3739634"/>
            <a:ext cx="1484381" cy="369332"/>
          </a:xfrm>
          <a:prstGeom prst="rect">
            <a:avLst/>
          </a:prstGeom>
          <a:noFill/>
        </p:spPr>
        <p:txBody>
          <a:bodyPr wrap="none" rtlCol="0">
            <a:spAutoFit/>
          </a:bodyPr>
          <a:lstStyle/>
          <a:p>
            <a:r>
              <a:rPr lang="en-US" dirty="0" err="1" smtClean="0"/>
              <a:t>loadContent</a:t>
            </a:r>
            <a:r>
              <a:rPr lang="en-US" dirty="0" smtClean="0"/>
              <a:t>()</a:t>
            </a:r>
            <a:endParaRPr lang="en-US" dirty="0"/>
          </a:p>
        </p:txBody>
      </p:sp>
      <p:sp>
        <p:nvSpPr>
          <p:cNvPr id="19" name="TextBox 18"/>
          <p:cNvSpPr txBox="1"/>
          <p:nvPr/>
        </p:nvSpPr>
        <p:spPr>
          <a:xfrm>
            <a:off x="3913651" y="4133316"/>
            <a:ext cx="184731" cy="369332"/>
          </a:xfrm>
          <a:prstGeom prst="rect">
            <a:avLst/>
          </a:prstGeom>
          <a:noFill/>
        </p:spPr>
        <p:txBody>
          <a:bodyPr wrap="none" rtlCol="0">
            <a:spAutoFit/>
          </a:bodyPr>
          <a:lstStyle/>
          <a:p>
            <a:endParaRPr lang="en-US" dirty="0"/>
          </a:p>
        </p:txBody>
      </p:sp>
      <p:cxnSp>
        <p:nvCxnSpPr>
          <p:cNvPr id="21" name="Straight Arrow Connector 20"/>
          <p:cNvCxnSpPr/>
          <p:nvPr/>
        </p:nvCxnSpPr>
        <p:spPr>
          <a:xfrm>
            <a:off x="1898552" y="5627132"/>
            <a:ext cx="5334000" cy="11668"/>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167013" y="5257800"/>
            <a:ext cx="976549" cy="369332"/>
          </a:xfrm>
          <a:prstGeom prst="rect">
            <a:avLst/>
          </a:prstGeom>
          <a:noFill/>
        </p:spPr>
        <p:txBody>
          <a:bodyPr wrap="none" rtlCol="0">
            <a:spAutoFit/>
          </a:bodyPr>
          <a:lstStyle/>
          <a:p>
            <a:r>
              <a:rPr lang="en-US" dirty="0"/>
              <a:t>u</a:t>
            </a:r>
            <a:r>
              <a:rPr lang="en-US" dirty="0" smtClean="0"/>
              <a:t>nload()</a:t>
            </a:r>
            <a:endParaRPr lang="en-US" dirty="0"/>
          </a:p>
        </p:txBody>
      </p:sp>
      <p:sp>
        <p:nvSpPr>
          <p:cNvPr id="24" name="TextBox 23"/>
          <p:cNvSpPr txBox="1"/>
          <p:nvPr/>
        </p:nvSpPr>
        <p:spPr>
          <a:xfrm>
            <a:off x="3910052" y="5657316"/>
            <a:ext cx="184731" cy="369332"/>
          </a:xfrm>
          <a:prstGeom prst="rect">
            <a:avLst/>
          </a:prstGeom>
          <a:noFill/>
        </p:spPr>
        <p:txBody>
          <a:bodyPr wrap="none" rtlCol="0">
            <a:spAutoFit/>
          </a:bodyPr>
          <a:lstStyle/>
          <a:p>
            <a:endParaRPr lang="en-US" dirty="0"/>
          </a:p>
        </p:txBody>
      </p:sp>
      <p:sp>
        <p:nvSpPr>
          <p:cNvPr id="18" name="Rectangle 17"/>
          <p:cNvSpPr/>
          <p:nvPr/>
        </p:nvSpPr>
        <p:spPr>
          <a:xfrm>
            <a:off x="450752" y="3790992"/>
            <a:ext cx="1447800" cy="223565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Game</a:t>
            </a:r>
          </a:p>
          <a:p>
            <a:pPr algn="ctr"/>
            <a:r>
              <a:rPr lang="en-US" dirty="0" smtClean="0">
                <a:solidFill>
                  <a:schemeClr val="tx1"/>
                </a:solidFill>
              </a:rPr>
              <a:t>Activity</a:t>
            </a:r>
            <a:endParaRPr lang="en-US" dirty="0">
              <a:solidFill>
                <a:schemeClr val="tx1"/>
              </a:solidFill>
            </a:endParaRPr>
          </a:p>
        </p:txBody>
      </p:sp>
    </p:spTree>
    <p:extLst>
      <p:ext uri="{BB962C8B-B14F-4D97-AF65-F5344CB8AC3E}">
        <p14:creationId xmlns:p14="http://schemas.microsoft.com/office/powerpoint/2010/main" val="3183955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Has The Database and Model been Initialized?</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How </a:t>
            </a:r>
            <a:r>
              <a:rPr lang="en-US" dirty="0" smtClean="0"/>
              <a:t>can you tell? </a:t>
            </a:r>
            <a:endParaRPr lang="en-US" dirty="0" smtClean="0"/>
          </a:p>
          <a:p>
            <a:pPr lvl="1"/>
            <a:r>
              <a:rPr lang="en-US" dirty="0" smtClean="0"/>
              <a:t>Would you put a method in the DAO?</a:t>
            </a:r>
          </a:p>
          <a:p>
            <a:pPr lvl="2"/>
            <a:r>
              <a:rPr lang="en-US" dirty="0" smtClean="0"/>
              <a:t>Does the database exist? </a:t>
            </a:r>
          </a:p>
          <a:p>
            <a:pPr lvl="3"/>
            <a:r>
              <a:rPr lang="en-US" dirty="0" smtClean="0"/>
              <a:t>Can you guarantee it?  Yes, if you call </a:t>
            </a:r>
            <a:r>
              <a:rPr lang="en-US" dirty="0" err="1" smtClean="0"/>
              <a:t>DBOpenHelper</a:t>
            </a:r>
            <a:r>
              <a:rPr lang="en-US" dirty="0" smtClean="0"/>
              <a:t> early.</a:t>
            </a:r>
            <a:endParaRPr lang="en-US" dirty="0" smtClean="0"/>
          </a:p>
          <a:p>
            <a:pPr lvl="3"/>
            <a:r>
              <a:rPr lang="en-US" dirty="0" smtClean="0">
                <a:hlinkClick r:id="rId2"/>
              </a:rPr>
              <a:t>Else See: http</a:t>
            </a:r>
            <a:r>
              <a:rPr lang="en-US" dirty="0">
                <a:hlinkClick r:id="rId2"/>
              </a:rPr>
              <a:t>://stackoverflow.com/questions/8007993/in-android-check-if-sqlite-database-exists-fails-from-time-to-time</a:t>
            </a:r>
            <a:endParaRPr lang="en-US" dirty="0" smtClean="0"/>
          </a:p>
          <a:p>
            <a:pPr lvl="2"/>
            <a:r>
              <a:rPr lang="en-US" dirty="0" smtClean="0"/>
              <a:t>Do the tables exist?</a:t>
            </a:r>
          </a:p>
          <a:p>
            <a:pPr lvl="3"/>
            <a:r>
              <a:rPr lang="en-US" dirty="0" smtClean="0">
                <a:hlinkClick r:id="rId3"/>
              </a:rPr>
              <a:t>http</a:t>
            </a:r>
            <a:r>
              <a:rPr lang="en-US" dirty="0">
                <a:hlinkClick r:id="rId3"/>
              </a:rPr>
              <a:t>://</a:t>
            </a:r>
            <a:r>
              <a:rPr lang="en-US" dirty="0" smtClean="0">
                <a:hlinkClick r:id="rId3"/>
              </a:rPr>
              <a:t>stackoverflow.com/questions/3058909/how-does-one-check-if-a-table-exists-in-an-android-sqlite-database</a:t>
            </a:r>
            <a:endParaRPr lang="en-US" dirty="0" smtClean="0"/>
          </a:p>
          <a:p>
            <a:pPr lvl="2"/>
            <a:r>
              <a:rPr lang="en-US" dirty="0" smtClean="0"/>
              <a:t>Is there information in the tables?</a:t>
            </a:r>
          </a:p>
          <a:p>
            <a:pPr lvl="3"/>
            <a:r>
              <a:rPr lang="en-US" dirty="0" smtClean="0"/>
              <a:t>Use </a:t>
            </a:r>
            <a:r>
              <a:rPr lang="en-US" dirty="0" err="1" smtClean="0"/>
              <a:t>cursor.getCount</a:t>
            </a:r>
            <a:r>
              <a:rPr lang="en-US" dirty="0" smtClean="0"/>
              <a:t>()</a:t>
            </a:r>
          </a:p>
          <a:p>
            <a:pPr lvl="1"/>
            <a:r>
              <a:rPr lang="en-US" dirty="0" smtClean="0"/>
              <a:t>Would you put a “</a:t>
            </a:r>
            <a:r>
              <a:rPr lang="en-US" dirty="0" err="1" smtClean="0"/>
              <a:t>boolean</a:t>
            </a:r>
            <a:r>
              <a:rPr lang="en-US" dirty="0" smtClean="0"/>
              <a:t> </a:t>
            </a:r>
            <a:r>
              <a:rPr lang="en-US" dirty="0" err="1" smtClean="0"/>
              <a:t>modelInitialized</a:t>
            </a:r>
            <a:r>
              <a:rPr lang="en-US" dirty="0" smtClean="0"/>
              <a:t>()” method in the DAO?</a:t>
            </a:r>
            <a:endParaRPr lang="en-US" dirty="0"/>
          </a:p>
        </p:txBody>
      </p:sp>
    </p:spTree>
    <p:extLst>
      <p:ext uri="{BB962C8B-B14F-4D97-AF65-F5344CB8AC3E}">
        <p14:creationId xmlns:p14="http://schemas.microsoft.com/office/powerpoint/2010/main" val="1567694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TODOs</a:t>
            </a:r>
            <a:endParaRPr lang="en-US" dirty="0"/>
          </a:p>
        </p:txBody>
      </p:sp>
      <p:sp>
        <p:nvSpPr>
          <p:cNvPr id="3" name="Content Placeholder 2"/>
          <p:cNvSpPr>
            <a:spLocks noGrp="1"/>
          </p:cNvSpPr>
          <p:nvPr>
            <p:ph idx="1"/>
          </p:nvPr>
        </p:nvSpPr>
        <p:spPr/>
        <p:txBody>
          <a:bodyPr/>
          <a:lstStyle/>
          <a:p>
            <a:r>
              <a:rPr lang="en-US" dirty="0" smtClean="0"/>
              <a:t>To make sure the </a:t>
            </a:r>
            <a:r>
              <a:rPr lang="en-US" dirty="0" err="1" smtClean="0"/>
              <a:t>GameView</a:t>
            </a:r>
            <a:r>
              <a:rPr lang="en-US" dirty="0" smtClean="0"/>
              <a:t> and </a:t>
            </a:r>
            <a:r>
              <a:rPr lang="en-US" dirty="0" err="1" smtClean="0"/>
              <a:t>GameDelegate</a:t>
            </a:r>
            <a:r>
              <a:rPr lang="en-US" dirty="0" smtClean="0"/>
              <a:t> are connected appropriately </a:t>
            </a:r>
          </a:p>
          <a:p>
            <a:r>
              <a:rPr lang="en-US" dirty="0" smtClean="0"/>
              <a:t>Notice that </a:t>
            </a:r>
            <a:r>
              <a:rPr lang="en-US" dirty="0" smtClean="0"/>
              <a:t>the </a:t>
            </a:r>
            <a:r>
              <a:rPr lang="en-US" dirty="0" smtClean="0"/>
              <a:t>Game vocabulary has changed</a:t>
            </a:r>
          </a:p>
          <a:p>
            <a:pPr lvl="1"/>
            <a:r>
              <a:rPr lang="en-US" dirty="0" smtClean="0"/>
              <a:t>What was a Controller is now a Delegate</a:t>
            </a:r>
          </a:p>
          <a:p>
            <a:pPr lvl="1"/>
            <a:r>
              <a:rPr lang="en-US" dirty="0" smtClean="0"/>
              <a:t>The Controller is now called from the Activity or a View</a:t>
            </a:r>
            <a:endParaRPr lang="en-US" dirty="0" smtClean="0"/>
          </a:p>
          <a:p>
            <a:pPr lvl="1"/>
            <a:r>
              <a:rPr lang="en-US" dirty="0" smtClean="0"/>
              <a:t>Also the game activity is in the “game” </a:t>
            </a:r>
            <a:r>
              <a:rPr lang="en-US" dirty="0" smtClean="0"/>
              <a:t>package”, the </a:t>
            </a:r>
            <a:r>
              <a:rPr lang="en-US" dirty="0" err="1" smtClean="0"/>
              <a:t>GameView</a:t>
            </a:r>
            <a:r>
              <a:rPr lang="en-US" dirty="0" smtClean="0"/>
              <a:t> and the </a:t>
            </a:r>
            <a:r>
              <a:rPr lang="en-US" dirty="0" smtClean="0"/>
              <a:t>“</a:t>
            </a:r>
            <a:r>
              <a:rPr lang="en-US" dirty="0" err="1" smtClean="0"/>
              <a:t>IGameDelegate</a:t>
            </a:r>
            <a:r>
              <a:rPr lang="en-US" dirty="0" smtClean="0"/>
              <a:t>” </a:t>
            </a:r>
            <a:r>
              <a:rPr lang="en-US" dirty="0" smtClean="0"/>
              <a:t>are</a:t>
            </a:r>
            <a:r>
              <a:rPr lang="en-US" dirty="0" smtClean="0"/>
              <a:t> </a:t>
            </a:r>
            <a:r>
              <a:rPr lang="en-US" dirty="0" smtClean="0"/>
              <a:t>in the “base” package.</a:t>
            </a:r>
          </a:p>
        </p:txBody>
      </p:sp>
    </p:spTree>
    <p:extLst>
      <p:ext uri="{BB962C8B-B14F-4D97-AF65-F5344CB8AC3E}">
        <p14:creationId xmlns:p14="http://schemas.microsoft.com/office/powerpoint/2010/main" val="20825182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update</a:t>
            </a:r>
            <a:endParaRPr lang="en-US" dirty="0"/>
          </a:p>
        </p:txBody>
      </p:sp>
      <p:sp>
        <p:nvSpPr>
          <p:cNvPr id="3" name="Content Placeholder 2"/>
          <p:cNvSpPr>
            <a:spLocks noGrp="1"/>
          </p:cNvSpPr>
          <p:nvPr>
            <p:ph idx="1"/>
          </p:nvPr>
        </p:nvSpPr>
        <p:spPr>
          <a:xfrm>
            <a:off x="457200" y="914400"/>
            <a:ext cx="8534400" cy="5867400"/>
          </a:xfrm>
        </p:spPr>
        <p:txBody>
          <a:bodyPr>
            <a:normAutofit/>
          </a:bodyPr>
          <a:lstStyle/>
          <a:p>
            <a:r>
              <a:rPr lang="en-US" sz="2800" dirty="0" smtClean="0"/>
              <a:t>For each asteroid</a:t>
            </a:r>
          </a:p>
          <a:p>
            <a:pPr lvl="1"/>
            <a:r>
              <a:rPr lang="en-US" dirty="0" smtClean="0"/>
              <a:t>Change its position according to its </a:t>
            </a:r>
            <a:r>
              <a:rPr lang="en-US" dirty="0" smtClean="0"/>
              <a:t>direction and speed</a:t>
            </a:r>
            <a:endParaRPr lang="en-US" dirty="0" smtClean="0"/>
          </a:p>
          <a:p>
            <a:pPr lvl="1"/>
            <a:r>
              <a:rPr lang="en-US" dirty="0" smtClean="0"/>
              <a:t>Detect whether it hit the north, south, east or west sides of the “world”</a:t>
            </a:r>
          </a:p>
          <a:p>
            <a:pPr lvl="2"/>
            <a:r>
              <a:rPr lang="en-US" dirty="0" smtClean="0"/>
              <a:t>If </a:t>
            </a:r>
            <a:r>
              <a:rPr lang="en-US" dirty="0" smtClean="0"/>
              <a:t>so, ricochet -- see </a:t>
            </a:r>
            <a:r>
              <a:rPr lang="en-US" dirty="0" err="1" smtClean="0"/>
              <a:t>GraphicsUtils.ricochetObject</a:t>
            </a:r>
            <a:r>
              <a:rPr lang="en-US" dirty="0" smtClean="0"/>
              <a:t>(…)</a:t>
            </a:r>
            <a:endParaRPr lang="en-US" dirty="0" smtClean="0"/>
          </a:p>
          <a:p>
            <a:pPr lvl="2"/>
            <a:endParaRPr lang="en-US" dirty="0"/>
          </a:p>
        </p:txBody>
      </p:sp>
    </p:spTree>
    <p:extLst>
      <p:ext uri="{BB962C8B-B14F-4D97-AF65-F5344CB8AC3E}">
        <p14:creationId xmlns:p14="http://schemas.microsoft.com/office/powerpoint/2010/main" val="3372168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update Continued</a:t>
            </a:r>
            <a:endParaRPr lang="en-US" dirty="0"/>
          </a:p>
        </p:txBody>
      </p:sp>
      <p:sp>
        <p:nvSpPr>
          <p:cNvPr id="3" name="Content Placeholder 2"/>
          <p:cNvSpPr>
            <a:spLocks noGrp="1"/>
          </p:cNvSpPr>
          <p:nvPr>
            <p:ph idx="1"/>
          </p:nvPr>
        </p:nvSpPr>
        <p:spPr>
          <a:xfrm>
            <a:off x="381000" y="1143000"/>
            <a:ext cx="8229600" cy="5562600"/>
          </a:xfrm>
        </p:spPr>
        <p:txBody>
          <a:bodyPr>
            <a:normAutofit fontScale="77500" lnSpcReduction="20000"/>
          </a:bodyPr>
          <a:lstStyle/>
          <a:p>
            <a:r>
              <a:rPr lang="en-US" dirty="0" smtClean="0"/>
              <a:t>Update ship</a:t>
            </a:r>
          </a:p>
          <a:p>
            <a:pPr lvl="1"/>
            <a:r>
              <a:rPr lang="en-US" dirty="0" smtClean="0"/>
              <a:t>Change its position</a:t>
            </a:r>
            <a:endParaRPr lang="en-US" dirty="0"/>
          </a:p>
          <a:p>
            <a:pPr lvl="2"/>
            <a:r>
              <a:rPr lang="en-US" dirty="0"/>
              <a:t>Change its orientation by changing the orientation of all its </a:t>
            </a:r>
            <a:r>
              <a:rPr lang="en-US" dirty="0" smtClean="0"/>
              <a:t>parts</a:t>
            </a:r>
            <a:endParaRPr lang="en-US" dirty="0" smtClean="0"/>
          </a:p>
          <a:p>
            <a:pPr lvl="2"/>
            <a:r>
              <a:rPr lang="en-US" dirty="0" smtClean="0"/>
              <a:t>Change </a:t>
            </a:r>
            <a:r>
              <a:rPr lang="en-US" dirty="0" smtClean="0"/>
              <a:t>the position of the </a:t>
            </a:r>
            <a:r>
              <a:rPr lang="en-US" dirty="0" err="1" smtClean="0"/>
              <a:t>MainBody</a:t>
            </a:r>
            <a:r>
              <a:rPr lang="en-US" dirty="0" smtClean="0"/>
              <a:t>, </a:t>
            </a:r>
            <a:r>
              <a:rPr lang="en-US" dirty="0" err="1" smtClean="0"/>
              <a:t>LeftWing</a:t>
            </a:r>
            <a:r>
              <a:rPr lang="en-US" dirty="0" smtClean="0"/>
              <a:t>, Cannon, and </a:t>
            </a:r>
            <a:r>
              <a:rPr lang="en-US" dirty="0" smtClean="0"/>
              <a:t>Engine</a:t>
            </a:r>
          </a:p>
          <a:p>
            <a:pPr lvl="2"/>
            <a:r>
              <a:rPr lang="en-US" dirty="0" smtClean="0"/>
              <a:t>See </a:t>
            </a:r>
            <a:r>
              <a:rPr lang="en-US" dirty="0" smtClean="0"/>
              <a:t>subsequent slides for how to rotate parts around the main body</a:t>
            </a:r>
          </a:p>
          <a:p>
            <a:pPr lvl="1"/>
            <a:r>
              <a:rPr lang="en-US" dirty="0" smtClean="0"/>
              <a:t>Detect </a:t>
            </a:r>
            <a:r>
              <a:rPr lang="en-US" dirty="0"/>
              <a:t>collision with space </a:t>
            </a:r>
            <a:r>
              <a:rPr lang="en-US" dirty="0" smtClean="0"/>
              <a:t>ship with asteroids</a:t>
            </a:r>
            <a:endParaRPr lang="en-US" dirty="0"/>
          </a:p>
          <a:p>
            <a:pPr lvl="2"/>
            <a:r>
              <a:rPr lang="en-US" dirty="0" smtClean="0"/>
              <a:t>Use bounding boxes implemented as </a:t>
            </a:r>
            <a:r>
              <a:rPr lang="en-US" dirty="0" err="1" smtClean="0"/>
              <a:t>RectF</a:t>
            </a:r>
            <a:r>
              <a:rPr lang="en-US" dirty="0" smtClean="0"/>
              <a:t> for all moving objects</a:t>
            </a:r>
            <a:endParaRPr lang="en-US" dirty="0"/>
          </a:p>
          <a:p>
            <a:pPr lvl="3"/>
            <a:r>
              <a:rPr lang="en-US" dirty="0" smtClean="0"/>
              <a:t>Use </a:t>
            </a:r>
            <a:r>
              <a:rPr lang="en-US" dirty="0" err="1" smtClean="0"/>
              <a:t>RectF.intersect</a:t>
            </a:r>
            <a:r>
              <a:rPr lang="en-US" dirty="0" smtClean="0"/>
              <a:t>(float left, float top, float right, float bottom) to detect collision</a:t>
            </a:r>
          </a:p>
          <a:p>
            <a:pPr lvl="3"/>
            <a:r>
              <a:rPr lang="en-US" dirty="0" smtClean="0"/>
              <a:t>Update bounding boxes every 1/60</a:t>
            </a:r>
            <a:r>
              <a:rPr lang="en-US" baseline="30000" dirty="0" smtClean="0"/>
              <a:t>th</a:t>
            </a:r>
            <a:r>
              <a:rPr lang="en-US" dirty="0" smtClean="0"/>
              <a:t> of a second</a:t>
            </a:r>
            <a:endParaRPr lang="en-US" dirty="0"/>
          </a:p>
          <a:p>
            <a:pPr lvl="2"/>
            <a:r>
              <a:rPr lang="en-US" dirty="0"/>
              <a:t>If there was a collision, subtract “lives” from ship and make the ship immune from collision for a time</a:t>
            </a:r>
          </a:p>
          <a:p>
            <a:pPr lvl="3"/>
            <a:r>
              <a:rPr lang="en-US" dirty="0"/>
              <a:t>Change the image of the ship during this </a:t>
            </a:r>
            <a:r>
              <a:rPr lang="en-US" dirty="0" smtClean="0"/>
              <a:t>time (maybe decrease alpha)</a:t>
            </a:r>
            <a:endParaRPr lang="en-US" dirty="0"/>
          </a:p>
          <a:p>
            <a:pPr lvl="3"/>
            <a:r>
              <a:rPr lang="en-US" dirty="0"/>
              <a:t>Use some type of timer to determine how long the ship is </a:t>
            </a:r>
            <a:r>
              <a:rPr lang="en-US" dirty="0" smtClean="0"/>
              <a:t>immune</a:t>
            </a:r>
          </a:p>
          <a:p>
            <a:pPr lvl="4"/>
            <a:r>
              <a:rPr lang="en-US" dirty="0" smtClean="0"/>
              <a:t>It can be as easy as putting a counter in the spaceship</a:t>
            </a:r>
          </a:p>
          <a:p>
            <a:pPr lvl="4"/>
            <a:r>
              <a:rPr lang="en-US" dirty="0" smtClean="0"/>
              <a:t>When the space ship collides, set the counter to some value.</a:t>
            </a:r>
          </a:p>
          <a:p>
            <a:pPr lvl="4"/>
            <a:r>
              <a:rPr lang="en-US" dirty="0" smtClean="0"/>
              <a:t>Decrement the counter every 1/60</a:t>
            </a:r>
            <a:r>
              <a:rPr lang="en-US" baseline="30000" dirty="0" smtClean="0"/>
              <a:t>th</a:t>
            </a:r>
            <a:r>
              <a:rPr lang="en-US" dirty="0" smtClean="0"/>
              <a:t> of a second</a:t>
            </a:r>
          </a:p>
          <a:p>
            <a:pPr lvl="5"/>
            <a:r>
              <a:rPr lang="en-US" dirty="0" smtClean="0"/>
              <a:t>While the counter is &gt; 0 no more collisions can take place and the ship remains partly invisible</a:t>
            </a:r>
          </a:p>
          <a:p>
            <a:pPr lvl="4"/>
            <a:r>
              <a:rPr lang="en-US" dirty="0" smtClean="0"/>
              <a:t>When the counter reaches 0, change the alpha back to 255 and enable collisions</a:t>
            </a:r>
            <a:endParaRPr lang="en-US" dirty="0"/>
          </a:p>
          <a:p>
            <a:pPr lvl="5"/>
            <a:endParaRPr lang="en-US" dirty="0" smtClean="0"/>
          </a:p>
          <a:p>
            <a:pPr lvl="2"/>
            <a:endParaRPr lang="en-US" dirty="0"/>
          </a:p>
        </p:txBody>
      </p:sp>
    </p:spTree>
    <p:extLst>
      <p:ext uri="{BB962C8B-B14F-4D97-AF65-F5344CB8AC3E}">
        <p14:creationId xmlns:p14="http://schemas.microsoft.com/office/powerpoint/2010/main" val="9740990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Continued</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Update ship continued</a:t>
            </a:r>
          </a:p>
          <a:p>
            <a:pPr lvl="2"/>
            <a:r>
              <a:rPr lang="en-US" dirty="0" smtClean="0"/>
              <a:t>If laser’s fired</a:t>
            </a:r>
          </a:p>
          <a:p>
            <a:pPr lvl="3"/>
            <a:r>
              <a:rPr lang="en-US" dirty="0" err="1" smtClean="0"/>
              <a:t>game.InputManager.fingerPoint</a:t>
            </a:r>
            <a:r>
              <a:rPr lang="en-US" dirty="0" smtClean="0"/>
              <a:t> != null AND </a:t>
            </a:r>
            <a:r>
              <a:rPr lang="en-US" dirty="0" err="1" smtClean="0"/>
              <a:t>InputManager.firePressed</a:t>
            </a:r>
            <a:endParaRPr lang="en-US" dirty="0" smtClean="0"/>
          </a:p>
          <a:p>
            <a:pPr lvl="3"/>
            <a:r>
              <a:rPr lang="en-US" dirty="0" smtClean="0"/>
              <a:t>Laser shots are just another moving object</a:t>
            </a:r>
          </a:p>
          <a:p>
            <a:pPr lvl="4"/>
            <a:r>
              <a:rPr lang="en-US" dirty="0" smtClean="0"/>
              <a:t>Created from “</a:t>
            </a:r>
            <a:r>
              <a:rPr lang="en-US" dirty="0" err="1" smtClean="0"/>
              <a:t>attackImage</a:t>
            </a:r>
            <a:r>
              <a:rPr lang="en-US" dirty="0" smtClean="0"/>
              <a:t>”, “</a:t>
            </a:r>
            <a:r>
              <a:rPr lang="en-US" dirty="0" err="1" smtClean="0"/>
              <a:t>attackImageWidth</a:t>
            </a:r>
            <a:r>
              <a:rPr lang="en-US" dirty="0" smtClean="0"/>
              <a:t>”, and “</a:t>
            </a:r>
            <a:r>
              <a:rPr lang="en-US" dirty="0" err="1" smtClean="0"/>
              <a:t>attackImageHeight</a:t>
            </a:r>
            <a:r>
              <a:rPr lang="en-US" dirty="0" smtClean="0"/>
              <a:t>” defined in </a:t>
            </a:r>
            <a:r>
              <a:rPr lang="en-US" dirty="0" smtClean="0"/>
              <a:t>each </a:t>
            </a:r>
            <a:r>
              <a:rPr lang="en-US" dirty="0" smtClean="0"/>
              <a:t>Cannon section of the JSON</a:t>
            </a:r>
          </a:p>
          <a:p>
            <a:pPr lvl="4"/>
            <a:r>
              <a:rPr lang="en-US" dirty="0" smtClean="0"/>
              <a:t>Create laser shot instances and fire them in same direction as ship</a:t>
            </a:r>
          </a:p>
          <a:p>
            <a:pPr lvl="4"/>
            <a:r>
              <a:rPr lang="en-US" dirty="0" smtClean="0"/>
              <a:t>Also make the laser shot sound </a:t>
            </a:r>
          </a:p>
          <a:p>
            <a:pPr lvl="5"/>
            <a:r>
              <a:rPr lang="en-US" dirty="0" err="1" smtClean="0"/>
              <a:t>content.playSound</a:t>
            </a:r>
            <a:r>
              <a:rPr lang="en-US" dirty="0" smtClean="0"/>
              <a:t>(</a:t>
            </a:r>
            <a:r>
              <a:rPr lang="en-US" dirty="0" err="1" smtClean="0"/>
              <a:t>soundId</a:t>
            </a:r>
            <a:r>
              <a:rPr lang="en-US" dirty="0" smtClean="0"/>
              <a:t>)</a:t>
            </a:r>
          </a:p>
          <a:p>
            <a:pPr lvl="4"/>
            <a:r>
              <a:rPr lang="en-US" dirty="0" smtClean="0"/>
              <a:t>Be sure to space them out</a:t>
            </a:r>
          </a:p>
          <a:p>
            <a:pPr lvl="4"/>
            <a:r>
              <a:rPr lang="en-US" dirty="0" smtClean="0"/>
              <a:t>Ignore </a:t>
            </a:r>
            <a:r>
              <a:rPr lang="en-US" dirty="0" err="1" smtClean="0"/>
              <a:t>firePressed</a:t>
            </a:r>
            <a:r>
              <a:rPr lang="en-US" dirty="0" smtClean="0"/>
              <a:t> until all laser shots fired</a:t>
            </a:r>
          </a:p>
          <a:p>
            <a:pPr lvl="4"/>
            <a:r>
              <a:rPr lang="en-US" dirty="0" smtClean="0"/>
              <a:t>Kill them at appropriate time (collision with asteroid, or, they reach the end of the viewport,  or they reach the end of the world)</a:t>
            </a:r>
          </a:p>
          <a:p>
            <a:pPr lvl="5"/>
            <a:endParaRPr lang="en-US" dirty="0" smtClean="0"/>
          </a:p>
          <a:p>
            <a:pPr lvl="2"/>
            <a:endParaRPr lang="en-US" dirty="0"/>
          </a:p>
        </p:txBody>
      </p:sp>
    </p:spTree>
    <p:extLst>
      <p:ext uri="{BB962C8B-B14F-4D97-AF65-F5344CB8AC3E}">
        <p14:creationId xmlns:p14="http://schemas.microsoft.com/office/powerpoint/2010/main" val="3972612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Continued</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Update ship continued</a:t>
            </a:r>
          </a:p>
          <a:p>
            <a:pPr lvl="2"/>
            <a:r>
              <a:rPr lang="en-US" dirty="0" smtClean="0"/>
              <a:t>If we should rotate the ship</a:t>
            </a:r>
          </a:p>
          <a:p>
            <a:pPr lvl="3"/>
            <a:r>
              <a:rPr lang="en-US" dirty="0" err="1"/>
              <a:t>game.InputManager.fingerPoint</a:t>
            </a:r>
            <a:r>
              <a:rPr lang="en-US" dirty="0"/>
              <a:t> != null and </a:t>
            </a:r>
            <a:r>
              <a:rPr lang="en-US" b="1" dirty="0" smtClean="0"/>
              <a:t>NOT</a:t>
            </a:r>
            <a:endParaRPr lang="en-US" b="1" dirty="0"/>
          </a:p>
          <a:p>
            <a:pPr marL="1828800" lvl="4" indent="0">
              <a:buNone/>
            </a:pPr>
            <a:r>
              <a:rPr lang="en-US" dirty="0" err="1"/>
              <a:t>InputManager.fingerPressed</a:t>
            </a:r>
            <a:endParaRPr lang="en-US" dirty="0"/>
          </a:p>
          <a:p>
            <a:pPr lvl="3"/>
            <a:r>
              <a:rPr lang="en-US" dirty="0" smtClean="0"/>
              <a:t>Compute angle from center of spaceship to </a:t>
            </a:r>
            <a:r>
              <a:rPr lang="en-US" dirty="0" err="1" smtClean="0"/>
              <a:t>fingerPoint</a:t>
            </a:r>
            <a:endParaRPr lang="en-US" dirty="0" smtClean="0"/>
          </a:p>
          <a:p>
            <a:pPr lvl="4"/>
            <a:r>
              <a:rPr lang="en-US" dirty="0" smtClean="0"/>
              <a:t>Get dx and </a:t>
            </a:r>
            <a:r>
              <a:rPr lang="en-US" dirty="0" err="1" smtClean="0"/>
              <a:t>dy</a:t>
            </a:r>
            <a:r>
              <a:rPr lang="en-US" dirty="0" smtClean="0"/>
              <a:t> from center point to </a:t>
            </a:r>
            <a:r>
              <a:rPr lang="en-US" dirty="0" err="1" smtClean="0"/>
              <a:t>fingerPoint</a:t>
            </a:r>
            <a:endParaRPr lang="en-US" dirty="0" smtClean="0"/>
          </a:p>
          <a:p>
            <a:pPr lvl="4"/>
            <a:r>
              <a:rPr lang="en-US" dirty="0" smtClean="0"/>
              <a:t>The angle in radians is </a:t>
            </a:r>
            <a:r>
              <a:rPr lang="en-US" dirty="0" err="1" smtClean="0"/>
              <a:t>Math.atan</a:t>
            </a:r>
            <a:r>
              <a:rPr lang="en-US" dirty="0" smtClean="0"/>
              <a:t>(</a:t>
            </a:r>
            <a:r>
              <a:rPr lang="en-US" dirty="0" err="1" smtClean="0"/>
              <a:t>dy</a:t>
            </a:r>
            <a:r>
              <a:rPr lang="en-US" dirty="0" smtClean="0"/>
              <a:t>/dx)</a:t>
            </a:r>
          </a:p>
          <a:p>
            <a:pPr lvl="5"/>
            <a:r>
              <a:rPr lang="en-US" dirty="0" smtClean="0"/>
              <a:t>Remember the “0 axis is up”</a:t>
            </a:r>
            <a:endParaRPr lang="en-US" dirty="0" smtClean="0"/>
          </a:p>
          <a:p>
            <a:pPr lvl="3"/>
            <a:r>
              <a:rPr lang="en-US" dirty="0" smtClean="0"/>
              <a:t>Store the new angle in the space ship, it will be used the next time the draw() method on the space ship is called</a:t>
            </a:r>
          </a:p>
          <a:p>
            <a:pPr lvl="3"/>
            <a:endParaRPr lang="en-US" dirty="0" smtClean="0"/>
          </a:p>
          <a:p>
            <a:pPr lvl="3"/>
            <a:endParaRPr lang="en-US" dirty="0" smtClean="0"/>
          </a:p>
          <a:p>
            <a:pPr marL="1828800" lvl="4" indent="0">
              <a:buNone/>
            </a:pPr>
            <a:r>
              <a:rPr lang="en-US" dirty="0" smtClean="0"/>
              <a:t>	</a:t>
            </a:r>
          </a:p>
          <a:p>
            <a:pPr lvl="5"/>
            <a:endParaRPr lang="en-US" dirty="0" smtClean="0"/>
          </a:p>
          <a:p>
            <a:pPr lvl="2"/>
            <a:endParaRPr lang="en-US" dirty="0"/>
          </a:p>
        </p:txBody>
      </p:sp>
    </p:spTree>
    <p:extLst>
      <p:ext uri="{BB962C8B-B14F-4D97-AF65-F5344CB8AC3E}">
        <p14:creationId xmlns:p14="http://schemas.microsoft.com/office/powerpoint/2010/main" val="15389903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Continued</a:t>
            </a:r>
            <a:endParaRPr lang="en-US" dirty="0"/>
          </a:p>
        </p:txBody>
      </p:sp>
      <p:sp>
        <p:nvSpPr>
          <p:cNvPr id="3" name="Content Placeholder 2"/>
          <p:cNvSpPr>
            <a:spLocks noGrp="1"/>
          </p:cNvSpPr>
          <p:nvPr>
            <p:ph idx="1"/>
          </p:nvPr>
        </p:nvSpPr>
        <p:spPr>
          <a:xfrm>
            <a:off x="457200" y="1371600"/>
            <a:ext cx="8229600" cy="5257800"/>
          </a:xfrm>
        </p:spPr>
        <p:txBody>
          <a:bodyPr>
            <a:normAutofit fontScale="77500" lnSpcReduction="20000"/>
          </a:bodyPr>
          <a:lstStyle/>
          <a:p>
            <a:r>
              <a:rPr lang="en-US" dirty="0" smtClean="0"/>
              <a:t>Update laser bolt</a:t>
            </a:r>
          </a:p>
          <a:p>
            <a:pPr lvl="1"/>
            <a:r>
              <a:rPr lang="en-US" dirty="0" smtClean="0"/>
              <a:t>Change its position according to </a:t>
            </a:r>
            <a:r>
              <a:rPr lang="en-US" dirty="0" smtClean="0"/>
              <a:t>angle and speed</a:t>
            </a:r>
            <a:endParaRPr lang="en-US" dirty="0" smtClean="0"/>
          </a:p>
          <a:p>
            <a:pPr lvl="1"/>
            <a:r>
              <a:rPr lang="en-US" dirty="0" smtClean="0"/>
              <a:t>Detect collision with asteroid</a:t>
            </a:r>
          </a:p>
          <a:p>
            <a:pPr lvl="2"/>
            <a:r>
              <a:rPr lang="en-US" dirty="0" smtClean="0"/>
              <a:t>Use </a:t>
            </a:r>
            <a:r>
              <a:rPr lang="en-US" dirty="0" err="1" smtClean="0"/>
              <a:t>RectF</a:t>
            </a:r>
            <a:r>
              <a:rPr lang="en-US" dirty="0" smtClean="0"/>
              <a:t> as bounding boxes again, use “intersect”</a:t>
            </a:r>
          </a:p>
          <a:p>
            <a:pPr lvl="2"/>
            <a:r>
              <a:rPr lang="en-US" dirty="0" smtClean="0"/>
              <a:t>If there is a collision with an asteroid, remove laser bolt and split asteroid appropriately (into 2 or 8 pieces)</a:t>
            </a:r>
          </a:p>
          <a:p>
            <a:pPr lvl="3"/>
            <a:r>
              <a:rPr lang="en-US" dirty="0" smtClean="0"/>
              <a:t>If </a:t>
            </a:r>
            <a:r>
              <a:rPr lang="en-US" dirty="0" err="1" smtClean="0"/>
              <a:t>Octeroid</a:t>
            </a:r>
            <a:r>
              <a:rPr lang="en-US" dirty="0" smtClean="0"/>
              <a:t> </a:t>
            </a:r>
            <a:r>
              <a:rPr lang="en-US" dirty="0" smtClean="0"/>
              <a:t>asteroid was </a:t>
            </a:r>
            <a:r>
              <a:rPr lang="en-US" dirty="0" smtClean="0"/>
              <a:t>previously split</a:t>
            </a:r>
          </a:p>
          <a:p>
            <a:pPr lvl="4"/>
            <a:r>
              <a:rPr lang="en-US" dirty="0" smtClean="0"/>
              <a:t>remove </a:t>
            </a:r>
            <a:r>
              <a:rPr lang="en-US" dirty="0" smtClean="0"/>
              <a:t>it</a:t>
            </a:r>
          </a:p>
          <a:p>
            <a:pPr lvl="3"/>
            <a:r>
              <a:rPr lang="en-US" dirty="0" smtClean="0"/>
              <a:t>else if non-</a:t>
            </a:r>
            <a:r>
              <a:rPr lang="en-US" dirty="0" err="1" smtClean="0"/>
              <a:t>Octeroid</a:t>
            </a:r>
            <a:r>
              <a:rPr lang="en-US" dirty="0" smtClean="0"/>
              <a:t> asteroid was split 2 times</a:t>
            </a:r>
          </a:p>
          <a:p>
            <a:pPr lvl="4"/>
            <a:r>
              <a:rPr lang="en-US" dirty="0"/>
              <a:t>r</a:t>
            </a:r>
            <a:r>
              <a:rPr lang="en-US" dirty="0" smtClean="0"/>
              <a:t>emove it</a:t>
            </a:r>
            <a:endParaRPr lang="en-US" dirty="0" smtClean="0"/>
          </a:p>
          <a:p>
            <a:pPr lvl="3"/>
            <a:r>
              <a:rPr lang="en-US" dirty="0" smtClean="0"/>
              <a:t>else</a:t>
            </a:r>
          </a:p>
          <a:p>
            <a:pPr lvl="4"/>
            <a:r>
              <a:rPr lang="en-US" dirty="0" smtClean="0"/>
              <a:t>Make the new asteroids (fragments) smaller by adjusting scale appropriately (1/2 or 1/8)</a:t>
            </a:r>
          </a:p>
          <a:p>
            <a:pPr lvl="5"/>
            <a:r>
              <a:rPr lang="en-US" dirty="0" smtClean="0"/>
              <a:t>How: adjust scale of current asteroid</a:t>
            </a:r>
          </a:p>
          <a:p>
            <a:pPr lvl="5"/>
            <a:r>
              <a:rPr lang="en-US" dirty="0" smtClean="0"/>
              <a:t>Make n-1 copies using copy constructor</a:t>
            </a:r>
          </a:p>
          <a:p>
            <a:pPr lvl="6"/>
            <a:r>
              <a:rPr lang="en-US" dirty="0" smtClean="0"/>
              <a:t>Send each in a random direction </a:t>
            </a:r>
            <a:r>
              <a:rPr lang="en-US" dirty="0" smtClean="0"/>
              <a:t>(</a:t>
            </a:r>
            <a:r>
              <a:rPr lang="en-US" dirty="0" smtClean="0"/>
              <a:t>angle</a:t>
            </a:r>
            <a:r>
              <a:rPr lang="en-US" dirty="0" smtClean="0"/>
              <a:t>)</a:t>
            </a:r>
            <a:endParaRPr lang="en-US" dirty="0" smtClean="0"/>
          </a:p>
          <a:p>
            <a:pPr lvl="7"/>
            <a:r>
              <a:rPr lang="en-US" dirty="0" smtClean="0"/>
              <a:t>Use Random </a:t>
            </a:r>
            <a:r>
              <a:rPr lang="en-US" dirty="0" err="1" smtClean="0"/>
              <a:t>random</a:t>
            </a:r>
            <a:r>
              <a:rPr lang="en-US" dirty="0" smtClean="0"/>
              <a:t> = new Random()</a:t>
            </a:r>
          </a:p>
          <a:p>
            <a:pPr lvl="6"/>
            <a:r>
              <a:rPr lang="en-US" dirty="0" smtClean="0"/>
              <a:t>Add each new fragment to set of asteroids for the current level</a:t>
            </a:r>
          </a:p>
        </p:txBody>
      </p:sp>
    </p:spTree>
    <p:extLst>
      <p:ext uri="{BB962C8B-B14F-4D97-AF65-F5344CB8AC3E}">
        <p14:creationId xmlns:p14="http://schemas.microsoft.com/office/powerpoint/2010/main" val="4145623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smtClean="0"/>
              <a:t>Use </a:t>
            </a:r>
            <a:r>
              <a:rPr lang="en-US" dirty="0" err="1" smtClean="0"/>
              <a:t>drawing.DrawingHelper.drawImage</a:t>
            </a:r>
            <a:r>
              <a:rPr lang="en-US" dirty="0" smtClean="0"/>
              <a:t>(</a:t>
            </a:r>
            <a:r>
              <a:rPr lang="en-US" dirty="0" err="1" smtClean="0"/>
              <a:t>imageId</a:t>
            </a:r>
            <a:r>
              <a:rPr lang="en-US" dirty="0" smtClean="0"/>
              <a:t>, </a:t>
            </a:r>
            <a:r>
              <a:rPr lang="en-US" dirty="0" err="1" smtClean="0"/>
              <a:t>xPosition</a:t>
            </a:r>
            <a:r>
              <a:rPr lang="en-US" dirty="0" smtClean="0"/>
              <a:t>, </a:t>
            </a:r>
            <a:r>
              <a:rPr lang="en-US" dirty="0" err="1" smtClean="0"/>
              <a:t>yPosition</a:t>
            </a:r>
            <a:r>
              <a:rPr lang="en-US" dirty="0" smtClean="0"/>
              <a:t>, </a:t>
            </a:r>
            <a:r>
              <a:rPr lang="en-US" dirty="0" err="1" smtClean="0"/>
              <a:t>rotationDegrees</a:t>
            </a:r>
            <a:r>
              <a:rPr lang="en-US" dirty="0" smtClean="0"/>
              <a:t>, </a:t>
            </a:r>
            <a:r>
              <a:rPr lang="en-US" dirty="0" err="1" smtClean="0"/>
              <a:t>scaleX</a:t>
            </a:r>
            <a:r>
              <a:rPr lang="en-US" dirty="0" smtClean="0"/>
              <a:t>, </a:t>
            </a:r>
            <a:r>
              <a:rPr lang="en-US" dirty="0" err="1" smtClean="0"/>
              <a:t>scaleY</a:t>
            </a:r>
            <a:r>
              <a:rPr lang="en-US" dirty="0" smtClean="0"/>
              <a:t>, alpha)</a:t>
            </a:r>
          </a:p>
          <a:p>
            <a:r>
              <a:rPr lang="en-US" dirty="0" smtClean="0"/>
              <a:t>Draw </a:t>
            </a:r>
          </a:p>
          <a:p>
            <a:pPr lvl="1"/>
            <a:r>
              <a:rPr lang="en-US" dirty="0" smtClean="0"/>
              <a:t>Draw the background image (star field)</a:t>
            </a:r>
          </a:p>
          <a:p>
            <a:pPr lvl="2"/>
            <a:r>
              <a:rPr lang="en-US" dirty="0" smtClean="0"/>
              <a:t>Scale or tile to fill background of viewport</a:t>
            </a:r>
          </a:p>
          <a:p>
            <a:pPr lvl="1"/>
            <a:r>
              <a:rPr lang="en-US" dirty="0" smtClean="0"/>
              <a:t>Draw all asteroids</a:t>
            </a:r>
          </a:p>
          <a:p>
            <a:pPr lvl="1"/>
            <a:r>
              <a:rPr lang="en-US" dirty="0" smtClean="0"/>
              <a:t>Draw all laser shots</a:t>
            </a:r>
          </a:p>
          <a:p>
            <a:pPr lvl="1"/>
            <a:r>
              <a:rPr lang="en-US" dirty="0" smtClean="0"/>
              <a:t>Draw the ship</a:t>
            </a:r>
          </a:p>
          <a:p>
            <a:pPr lvl="2"/>
            <a:r>
              <a:rPr lang="en-US" dirty="0" smtClean="0"/>
              <a:t>Draw the </a:t>
            </a:r>
            <a:r>
              <a:rPr lang="en-US" dirty="0" err="1" smtClean="0"/>
              <a:t>MainBody</a:t>
            </a:r>
            <a:r>
              <a:rPr lang="en-US" dirty="0" smtClean="0"/>
              <a:t>, </a:t>
            </a:r>
            <a:r>
              <a:rPr lang="en-US" dirty="0" err="1" smtClean="0"/>
              <a:t>LeftWing</a:t>
            </a:r>
            <a:r>
              <a:rPr lang="en-US" dirty="0" smtClean="0"/>
              <a:t>, Cannon, and Engine</a:t>
            </a:r>
          </a:p>
          <a:p>
            <a:pPr lvl="3"/>
            <a:r>
              <a:rPr lang="en-US" dirty="0" smtClean="0"/>
              <a:t>Rotate the ship as needed</a:t>
            </a:r>
          </a:p>
        </p:txBody>
      </p:sp>
    </p:spTree>
    <p:extLst>
      <p:ext uri="{BB962C8B-B14F-4D97-AF65-F5344CB8AC3E}">
        <p14:creationId xmlns:p14="http://schemas.microsoft.com/office/powerpoint/2010/main" val="32098123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Drawing the </a:t>
            </a:r>
            <a:r>
              <a:rPr lang="en-US" dirty="0" err="1" smtClean="0"/>
              <a:t>Starfield</a:t>
            </a:r>
            <a:r>
              <a:rPr lang="en-US" dirty="0" smtClean="0"/>
              <a:t/>
            </a:r>
            <a:br>
              <a:rPr lang="en-US" dirty="0" smtClean="0"/>
            </a:br>
            <a:r>
              <a:rPr lang="en-US" dirty="0" smtClean="0"/>
              <a:t>by Scaling</a:t>
            </a:r>
            <a:endParaRPr lang="en-US" dirty="0"/>
          </a:p>
        </p:txBody>
      </p:sp>
      <p:sp>
        <p:nvSpPr>
          <p:cNvPr id="3" name="Content Placeholder 2"/>
          <p:cNvSpPr>
            <a:spLocks noGrp="1"/>
          </p:cNvSpPr>
          <p:nvPr>
            <p:ph idx="1"/>
          </p:nvPr>
        </p:nvSpPr>
        <p:spPr>
          <a:xfrm>
            <a:off x="457200" y="1600200"/>
            <a:ext cx="8534400" cy="4525963"/>
          </a:xfrm>
        </p:spPr>
        <p:txBody>
          <a:bodyPr>
            <a:normAutofit lnSpcReduction="10000"/>
          </a:bodyPr>
          <a:lstStyle/>
          <a:p>
            <a:r>
              <a:rPr lang="en-US" dirty="0" smtClean="0"/>
              <a:t>At some point it must have been loaded into the </a:t>
            </a:r>
            <a:r>
              <a:rPr lang="en-US" dirty="0" err="1" smtClean="0"/>
              <a:t>ContentManager</a:t>
            </a:r>
            <a:r>
              <a:rPr lang="en-US" dirty="0" smtClean="0"/>
              <a:t>, remembering the id</a:t>
            </a:r>
          </a:p>
          <a:p>
            <a:pPr marL="457200" lvl="1" indent="0">
              <a:buNone/>
            </a:pPr>
            <a:r>
              <a:rPr lang="en-US" sz="2200" dirty="0" err="1" smtClean="0"/>
              <a:t>starFieldId</a:t>
            </a:r>
            <a:r>
              <a:rPr lang="en-US" sz="2200" dirty="0" smtClean="0"/>
              <a:t> </a:t>
            </a:r>
            <a:r>
              <a:rPr lang="en-US" sz="2200" dirty="0"/>
              <a:t>= </a:t>
            </a:r>
            <a:r>
              <a:rPr lang="en-US" sz="2200" dirty="0" smtClean="0"/>
              <a:t> </a:t>
            </a:r>
          </a:p>
          <a:p>
            <a:pPr marL="457200" lvl="1" indent="0">
              <a:buNone/>
            </a:pPr>
            <a:r>
              <a:rPr lang="en-US" sz="2200" dirty="0"/>
              <a:t> </a:t>
            </a:r>
            <a:r>
              <a:rPr lang="en-US" sz="2200" dirty="0" smtClean="0"/>
              <a:t>   </a:t>
            </a:r>
            <a:r>
              <a:rPr lang="en-US" sz="2200" dirty="0" err="1" smtClean="0"/>
              <a:t>ContentManager.</a:t>
            </a:r>
            <a:r>
              <a:rPr lang="en-US" sz="2200" i="1" dirty="0" err="1" smtClean="0"/>
              <a:t>getInstance</a:t>
            </a:r>
            <a:r>
              <a:rPr lang="en-US" sz="2200" dirty="0"/>
              <a:t>().</a:t>
            </a:r>
            <a:r>
              <a:rPr lang="en-US" sz="2200" dirty="0" err="1"/>
              <a:t>loadImage</a:t>
            </a:r>
            <a:r>
              <a:rPr lang="en-US" sz="2200" dirty="0"/>
              <a:t>(</a:t>
            </a:r>
            <a:r>
              <a:rPr lang="en-US" sz="2200" dirty="0"/>
              <a:t>"images/space.bmp</a:t>
            </a:r>
            <a:r>
              <a:rPr lang="en-US" sz="2200" dirty="0" smtClean="0"/>
              <a:t>");</a:t>
            </a:r>
          </a:p>
          <a:p>
            <a:r>
              <a:rPr lang="en-US" sz="2600" dirty="0" smtClean="0"/>
              <a:t>Compute the width and height scale</a:t>
            </a:r>
          </a:p>
          <a:p>
            <a:pPr marL="457200" lvl="1" indent="0">
              <a:buNone/>
            </a:pPr>
            <a:r>
              <a:rPr lang="en-US" sz="2200" dirty="0" err="1" smtClean="0"/>
              <a:t>widthScale</a:t>
            </a:r>
            <a:r>
              <a:rPr lang="en-US" sz="2200" dirty="0" smtClean="0"/>
              <a:t> = world width/</a:t>
            </a:r>
            <a:r>
              <a:rPr lang="en-US" sz="2200" dirty="0" err="1" smtClean="0"/>
              <a:t>starFieldWidth</a:t>
            </a:r>
            <a:endParaRPr lang="en-US" sz="2200" dirty="0" smtClean="0"/>
          </a:p>
          <a:p>
            <a:pPr marL="457200" lvl="1" indent="0">
              <a:buNone/>
            </a:pPr>
            <a:r>
              <a:rPr lang="en-US" sz="2200" dirty="0" err="1" smtClean="0"/>
              <a:t>heightScale</a:t>
            </a:r>
            <a:r>
              <a:rPr lang="en-US" sz="2200" dirty="0" smtClean="0"/>
              <a:t> = world height /</a:t>
            </a:r>
            <a:r>
              <a:rPr lang="en-US" sz="2200" dirty="0" err="1" smtClean="0"/>
              <a:t>starFieldHeight</a:t>
            </a:r>
            <a:endParaRPr lang="en-US" sz="2200" dirty="0" smtClean="0"/>
          </a:p>
          <a:p>
            <a:pPr lvl="2"/>
            <a:r>
              <a:rPr lang="en-US" sz="1800" dirty="0" smtClean="0"/>
              <a:t>The star field width and height are 2048 for my </a:t>
            </a:r>
            <a:r>
              <a:rPr lang="en-US" sz="1800" dirty="0" err="1" smtClean="0"/>
              <a:t>starfield</a:t>
            </a:r>
            <a:r>
              <a:rPr lang="en-US" sz="1800" dirty="0" smtClean="0"/>
              <a:t> image</a:t>
            </a:r>
          </a:p>
          <a:p>
            <a:r>
              <a:rPr lang="en-US" sz="2600" dirty="0" smtClean="0"/>
              <a:t>Draw the </a:t>
            </a:r>
            <a:r>
              <a:rPr lang="en-US" sz="2600" dirty="0" err="1" smtClean="0"/>
              <a:t>starfield</a:t>
            </a:r>
            <a:endParaRPr lang="en-US" sz="2600" dirty="0" smtClean="0"/>
          </a:p>
          <a:p>
            <a:pPr lvl="1"/>
            <a:r>
              <a:rPr lang="en-US" sz="2400" dirty="0" err="1"/>
              <a:t>DrawingHelper.</a:t>
            </a:r>
            <a:r>
              <a:rPr lang="en-US" sz="2400" i="1" dirty="0" err="1"/>
              <a:t>drawImage</a:t>
            </a:r>
            <a:r>
              <a:rPr lang="en-US" sz="2400" dirty="0" smtClean="0"/>
              <a:t>(</a:t>
            </a:r>
          </a:p>
          <a:p>
            <a:pPr marL="457200" lvl="1" indent="0">
              <a:buNone/>
            </a:pPr>
            <a:r>
              <a:rPr lang="en-US" sz="2400" b="1" dirty="0"/>
              <a:t>	</a:t>
            </a:r>
            <a:r>
              <a:rPr lang="en-US" sz="2400" b="1" dirty="0" smtClean="0"/>
              <a:t>	</a:t>
            </a:r>
            <a:r>
              <a:rPr lang="en-US" sz="2400" dirty="0" err="1" smtClean="0"/>
              <a:t>starFieldId</a:t>
            </a:r>
            <a:r>
              <a:rPr lang="en-US" sz="2400" dirty="0"/>
              <a:t>, </a:t>
            </a:r>
            <a:r>
              <a:rPr lang="en-US" sz="2400" dirty="0"/>
              <a:t>0</a:t>
            </a:r>
            <a:r>
              <a:rPr lang="en-US" sz="2400" dirty="0"/>
              <a:t>, </a:t>
            </a:r>
            <a:r>
              <a:rPr lang="en-US" sz="2400" dirty="0"/>
              <a:t>0 </a:t>
            </a:r>
            <a:r>
              <a:rPr lang="en-US" sz="2400" dirty="0"/>
              <a:t>, </a:t>
            </a:r>
            <a:r>
              <a:rPr lang="en-US" sz="2400" dirty="0"/>
              <a:t>0.0f</a:t>
            </a:r>
            <a:r>
              <a:rPr lang="en-US" sz="2400" dirty="0"/>
              <a:t>, </a:t>
            </a:r>
            <a:r>
              <a:rPr lang="en-US" sz="2400" dirty="0" err="1"/>
              <a:t>widthScale</a:t>
            </a:r>
            <a:r>
              <a:rPr lang="en-US" sz="2400" dirty="0"/>
              <a:t>, </a:t>
            </a:r>
            <a:r>
              <a:rPr lang="en-US" sz="2400" dirty="0" err="1"/>
              <a:t>heightScale</a:t>
            </a:r>
            <a:r>
              <a:rPr lang="en-US" sz="2400" dirty="0"/>
              <a:t>, </a:t>
            </a:r>
            <a:r>
              <a:rPr lang="en-US" sz="2400" dirty="0"/>
              <a:t>255</a:t>
            </a:r>
            <a:r>
              <a:rPr lang="en-US" sz="2400" dirty="0"/>
              <a:t>);</a:t>
            </a:r>
            <a:endParaRPr lang="en-US" sz="2200" dirty="0" smtClean="0"/>
          </a:p>
          <a:p>
            <a:pPr marL="457200" lvl="1" indent="0">
              <a:buNone/>
            </a:pPr>
            <a:endParaRPr lang="en-US" sz="2200" dirty="0"/>
          </a:p>
        </p:txBody>
      </p:sp>
    </p:spTree>
    <p:extLst>
      <p:ext uri="{BB962C8B-B14F-4D97-AF65-F5344CB8AC3E}">
        <p14:creationId xmlns:p14="http://schemas.microsoft.com/office/powerpoint/2010/main" val="1106507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attached parts</a:t>
            </a:r>
            <a:endParaRPr lang="en-US" dirty="0"/>
          </a:p>
        </p:txBody>
      </p:sp>
      <p:sp>
        <p:nvSpPr>
          <p:cNvPr id="4" name="Rectangle 3"/>
          <p:cNvSpPr/>
          <p:nvPr/>
        </p:nvSpPr>
        <p:spPr>
          <a:xfrm>
            <a:off x="1655345" y="2165455"/>
            <a:ext cx="2209800" cy="2971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685469" y="3594205"/>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484145" y="4222855"/>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18175" y="2618190"/>
            <a:ext cx="1646797" cy="461665"/>
          </a:xfrm>
          <a:prstGeom prst="rect">
            <a:avLst/>
          </a:prstGeom>
          <a:noFill/>
        </p:spPr>
        <p:txBody>
          <a:bodyPr wrap="none" rtlCol="0">
            <a:spAutoFit/>
          </a:bodyPr>
          <a:lstStyle/>
          <a:p>
            <a:r>
              <a:rPr lang="en-US" sz="2400" dirty="0" err="1" smtClean="0"/>
              <a:t>bodyCenter</a:t>
            </a:r>
            <a:endParaRPr lang="en-US" sz="2400" dirty="0"/>
          </a:p>
        </p:txBody>
      </p:sp>
      <p:cxnSp>
        <p:nvCxnSpPr>
          <p:cNvPr id="9" name="Straight Arrow Connector 8"/>
          <p:cNvCxnSpPr/>
          <p:nvPr/>
        </p:nvCxnSpPr>
        <p:spPr>
          <a:xfrm flipH="1">
            <a:off x="2742620" y="3077006"/>
            <a:ext cx="17625"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697357" y="4518398"/>
            <a:ext cx="2125775" cy="461665"/>
          </a:xfrm>
          <a:prstGeom prst="rect">
            <a:avLst/>
          </a:prstGeom>
          <a:noFill/>
        </p:spPr>
        <p:txBody>
          <a:bodyPr wrap="none" rtlCol="0">
            <a:spAutoFit/>
          </a:bodyPr>
          <a:lstStyle/>
          <a:p>
            <a:r>
              <a:rPr lang="en-US" sz="2400" dirty="0" err="1" smtClean="0"/>
              <a:t>bodyPartAttach</a:t>
            </a:r>
            <a:endParaRPr lang="en-US" sz="2400" dirty="0"/>
          </a:p>
        </p:txBody>
      </p:sp>
      <p:cxnSp>
        <p:nvCxnSpPr>
          <p:cNvPr id="13" name="Straight Arrow Connector 12"/>
          <p:cNvCxnSpPr/>
          <p:nvPr/>
        </p:nvCxnSpPr>
        <p:spPr>
          <a:xfrm flipV="1">
            <a:off x="2963920" y="4337155"/>
            <a:ext cx="444025" cy="19050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760496" y="2766237"/>
            <a:ext cx="1030124" cy="188292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218408" y="3650548"/>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897847" y="3170752"/>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954098" y="3460855"/>
            <a:ext cx="1540999" cy="461665"/>
          </a:xfrm>
          <a:prstGeom prst="rect">
            <a:avLst/>
          </a:prstGeom>
          <a:noFill/>
        </p:spPr>
        <p:txBody>
          <a:bodyPr wrap="none" rtlCol="0">
            <a:spAutoFit/>
          </a:bodyPr>
          <a:lstStyle/>
          <a:p>
            <a:r>
              <a:rPr lang="en-US" sz="2400" dirty="0" err="1"/>
              <a:t>p</a:t>
            </a:r>
            <a:r>
              <a:rPr lang="en-US" sz="2400" dirty="0" err="1" smtClean="0"/>
              <a:t>artCenter</a:t>
            </a:r>
            <a:endParaRPr lang="en-US" sz="2400" dirty="0"/>
          </a:p>
        </p:txBody>
      </p:sp>
      <p:cxnSp>
        <p:nvCxnSpPr>
          <p:cNvPr id="21" name="Straight Arrow Connector 20"/>
          <p:cNvCxnSpPr/>
          <p:nvPr/>
        </p:nvCxnSpPr>
        <p:spPr>
          <a:xfrm flipH="1">
            <a:off x="5012148" y="2508164"/>
            <a:ext cx="224358" cy="56722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547942" y="2089255"/>
            <a:ext cx="1510413" cy="461665"/>
          </a:xfrm>
          <a:prstGeom prst="rect">
            <a:avLst/>
          </a:prstGeom>
          <a:noFill/>
        </p:spPr>
        <p:txBody>
          <a:bodyPr wrap="none" rtlCol="0">
            <a:spAutoFit/>
          </a:bodyPr>
          <a:lstStyle/>
          <a:p>
            <a:r>
              <a:rPr lang="en-US" sz="2400" dirty="0" err="1" smtClean="0"/>
              <a:t>partAttach</a:t>
            </a:r>
            <a:endParaRPr lang="en-US" sz="2400" dirty="0"/>
          </a:p>
        </p:txBody>
      </p:sp>
      <p:cxnSp>
        <p:nvCxnSpPr>
          <p:cNvPr id="23" name="Straight Arrow Connector 22"/>
          <p:cNvCxnSpPr>
            <a:stCxn id="20" idx="1"/>
          </p:cNvCxnSpPr>
          <p:nvPr/>
        </p:nvCxnSpPr>
        <p:spPr>
          <a:xfrm flipH="1">
            <a:off x="5389146" y="3691688"/>
            <a:ext cx="564952" cy="8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990600" y="1905000"/>
            <a:ext cx="670376" cy="369332"/>
          </a:xfrm>
          <a:prstGeom prst="rect">
            <a:avLst/>
          </a:prstGeom>
          <a:noFill/>
        </p:spPr>
        <p:txBody>
          <a:bodyPr wrap="none" rtlCol="0">
            <a:spAutoFit/>
          </a:bodyPr>
          <a:lstStyle/>
          <a:p>
            <a:r>
              <a:rPr lang="en-US" dirty="0" smtClean="0"/>
              <a:t>(0, 0)</a:t>
            </a:r>
            <a:endParaRPr lang="en-US" dirty="0"/>
          </a:p>
        </p:txBody>
      </p:sp>
      <p:sp>
        <p:nvSpPr>
          <p:cNvPr id="28" name="TextBox 27"/>
          <p:cNvSpPr txBox="1"/>
          <p:nvPr/>
        </p:nvSpPr>
        <p:spPr>
          <a:xfrm>
            <a:off x="4134985" y="2514600"/>
            <a:ext cx="670376" cy="369332"/>
          </a:xfrm>
          <a:prstGeom prst="rect">
            <a:avLst/>
          </a:prstGeom>
          <a:noFill/>
        </p:spPr>
        <p:txBody>
          <a:bodyPr wrap="none" rtlCol="0">
            <a:spAutoFit/>
          </a:bodyPr>
          <a:lstStyle/>
          <a:p>
            <a:r>
              <a:rPr lang="en-US" dirty="0" smtClean="0"/>
              <a:t>(0, 0)</a:t>
            </a:r>
            <a:endParaRPr lang="en-US" dirty="0"/>
          </a:p>
        </p:txBody>
      </p:sp>
      <p:sp>
        <p:nvSpPr>
          <p:cNvPr id="3" name="TextBox 2"/>
          <p:cNvSpPr txBox="1"/>
          <p:nvPr/>
        </p:nvSpPr>
        <p:spPr>
          <a:xfrm>
            <a:off x="1017662" y="5791200"/>
            <a:ext cx="7451784" cy="369332"/>
          </a:xfrm>
          <a:prstGeom prst="rect">
            <a:avLst/>
          </a:prstGeom>
          <a:noFill/>
        </p:spPr>
        <p:txBody>
          <a:bodyPr wrap="none" rtlCol="0">
            <a:spAutoFit/>
          </a:bodyPr>
          <a:lstStyle/>
          <a:p>
            <a:r>
              <a:rPr lang="en-US" dirty="0" smtClean="0"/>
              <a:t>We want the </a:t>
            </a:r>
            <a:r>
              <a:rPr lang="en-US" dirty="0" err="1" smtClean="0"/>
              <a:t>bodyPartAttach</a:t>
            </a:r>
            <a:r>
              <a:rPr lang="en-US" dirty="0" smtClean="0"/>
              <a:t> point and the </a:t>
            </a:r>
            <a:r>
              <a:rPr lang="en-US" dirty="0" err="1" smtClean="0"/>
              <a:t>partAttach</a:t>
            </a:r>
            <a:r>
              <a:rPr lang="en-US" dirty="0" smtClean="0"/>
              <a:t> to be at the same point</a:t>
            </a:r>
            <a:endParaRPr lang="en-US" dirty="0"/>
          </a:p>
        </p:txBody>
      </p:sp>
    </p:spTree>
    <p:extLst>
      <p:ext uri="{BB962C8B-B14F-4D97-AF65-F5344CB8AC3E}">
        <p14:creationId xmlns:p14="http://schemas.microsoft.com/office/powerpoint/2010/main" val="4322254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Each attached part has an offset from the main body’s center</a:t>
            </a:r>
            <a:endParaRPr lang="en-US" dirty="0"/>
          </a:p>
        </p:txBody>
      </p:sp>
      <p:sp>
        <p:nvSpPr>
          <p:cNvPr id="4" name="Rectangle 3"/>
          <p:cNvSpPr/>
          <p:nvPr/>
        </p:nvSpPr>
        <p:spPr>
          <a:xfrm>
            <a:off x="3048000" y="1752600"/>
            <a:ext cx="2209800" cy="2971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078124" y="3181350"/>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876800" y="3810000"/>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742738" y="3397145"/>
            <a:ext cx="1030124" cy="1882923"/>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200650" y="4281456"/>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880089" y="3801660"/>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6200" y="5562599"/>
            <a:ext cx="8648330" cy="1200329"/>
          </a:xfrm>
          <a:prstGeom prst="rect">
            <a:avLst/>
          </a:prstGeom>
          <a:noFill/>
        </p:spPr>
        <p:txBody>
          <a:bodyPr wrap="none" rtlCol="0">
            <a:spAutoFit/>
          </a:bodyPr>
          <a:lstStyle/>
          <a:p>
            <a:r>
              <a:rPr lang="en-US" sz="2400" dirty="0" err="1" smtClean="0"/>
              <a:t>partOffset</a:t>
            </a:r>
            <a:r>
              <a:rPr lang="en-US" sz="2400" dirty="0" smtClean="0"/>
              <a:t> = (</a:t>
            </a:r>
            <a:r>
              <a:rPr lang="en-US" sz="2400" dirty="0" err="1" smtClean="0"/>
              <a:t>bodyAttach</a:t>
            </a:r>
            <a:r>
              <a:rPr lang="en-US" sz="2400" dirty="0" smtClean="0"/>
              <a:t> – </a:t>
            </a:r>
            <a:r>
              <a:rPr lang="en-US" sz="2400" dirty="0" err="1" smtClean="0"/>
              <a:t>bodyCenter</a:t>
            </a:r>
            <a:r>
              <a:rPr lang="en-US" sz="2400" dirty="0" smtClean="0"/>
              <a:t>) + (</a:t>
            </a:r>
            <a:r>
              <a:rPr lang="en-US" sz="2400" dirty="0" err="1" smtClean="0"/>
              <a:t>partCenter</a:t>
            </a:r>
            <a:r>
              <a:rPr lang="en-US" sz="2400" dirty="0" smtClean="0"/>
              <a:t> – </a:t>
            </a:r>
            <a:r>
              <a:rPr lang="en-US" sz="2400" dirty="0" err="1" smtClean="0"/>
              <a:t>partAttach</a:t>
            </a:r>
            <a:r>
              <a:rPr lang="en-US" sz="2400" dirty="0" smtClean="0"/>
              <a:t>) </a:t>
            </a:r>
          </a:p>
          <a:p>
            <a:r>
              <a:rPr lang="en-US" sz="2400" dirty="0" smtClean="0"/>
              <a:t>There </a:t>
            </a:r>
            <a:r>
              <a:rPr lang="en-US" sz="2400" dirty="0" smtClean="0"/>
              <a:t>are methods for addition and subtraction of points </a:t>
            </a:r>
            <a:r>
              <a:rPr lang="en-US" sz="2400" dirty="0" smtClean="0"/>
              <a:t>in</a:t>
            </a:r>
          </a:p>
          <a:p>
            <a:r>
              <a:rPr lang="en-US" sz="2400" dirty="0" err="1" smtClean="0"/>
              <a:t>GraphicsUtils</a:t>
            </a:r>
            <a:r>
              <a:rPr lang="en-US" sz="2400" dirty="0" smtClean="0"/>
              <a:t>, </a:t>
            </a:r>
            <a:r>
              <a:rPr lang="en-US" sz="2400" dirty="0" err="1" smtClean="0"/>
              <a:t>partOffset</a:t>
            </a:r>
            <a:r>
              <a:rPr lang="en-US" sz="2400" dirty="0" smtClean="0"/>
              <a:t> </a:t>
            </a:r>
            <a:r>
              <a:rPr lang="en-US" sz="2400" dirty="0" smtClean="0"/>
              <a:t>is not a point but a dx, </a:t>
            </a:r>
            <a:r>
              <a:rPr lang="en-US" sz="2400" dirty="0" err="1" smtClean="0"/>
              <a:t>dy</a:t>
            </a:r>
            <a:r>
              <a:rPr lang="en-US" sz="2400" dirty="0" smtClean="0"/>
              <a:t> pair</a:t>
            </a:r>
            <a:endParaRPr lang="en-US" sz="2400" dirty="0"/>
          </a:p>
        </p:txBody>
      </p:sp>
      <p:sp>
        <p:nvSpPr>
          <p:cNvPr id="8" name="Left Brace 7"/>
          <p:cNvSpPr/>
          <p:nvPr/>
        </p:nvSpPr>
        <p:spPr>
          <a:xfrm rot="18847181">
            <a:off x="4086836" y="3288902"/>
            <a:ext cx="571500" cy="163659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3031040" y="4253997"/>
            <a:ext cx="1464760" cy="461665"/>
          </a:xfrm>
          <a:prstGeom prst="rect">
            <a:avLst/>
          </a:prstGeom>
          <a:noFill/>
        </p:spPr>
        <p:txBody>
          <a:bodyPr wrap="none" rtlCol="0">
            <a:spAutoFit/>
          </a:bodyPr>
          <a:lstStyle/>
          <a:p>
            <a:r>
              <a:rPr lang="en-US" sz="2400" dirty="0" err="1" smtClean="0"/>
              <a:t>partOffset</a:t>
            </a:r>
            <a:endParaRPr lang="en-US" sz="2400" dirty="0"/>
          </a:p>
        </p:txBody>
      </p:sp>
    </p:spTree>
    <p:extLst>
      <p:ext uri="{BB962C8B-B14F-4D97-AF65-F5344CB8AC3E}">
        <p14:creationId xmlns:p14="http://schemas.microsoft.com/office/powerpoint/2010/main" val="890401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 Controller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Implements </a:t>
            </a:r>
            <a:r>
              <a:rPr lang="en-US" dirty="0" err="1" smtClean="0"/>
              <a:t>IMainMenuController</a:t>
            </a:r>
            <a:endParaRPr lang="en-US" dirty="0" smtClean="0"/>
          </a:p>
          <a:p>
            <a:r>
              <a:rPr lang="en-US" dirty="0" smtClean="0"/>
              <a:t>Fields</a:t>
            </a:r>
          </a:p>
          <a:p>
            <a:pPr lvl="1"/>
            <a:r>
              <a:rPr lang="en-US" dirty="0" err="1" smtClean="0"/>
              <a:t>IMainMenuView</a:t>
            </a:r>
            <a:r>
              <a:rPr lang="en-US" dirty="0" smtClean="0"/>
              <a:t> </a:t>
            </a:r>
            <a:r>
              <a:rPr lang="en-US" dirty="0" err="1" smtClean="0"/>
              <a:t>mainActivity</a:t>
            </a:r>
            <a:endParaRPr lang="en-US" dirty="0" smtClean="0"/>
          </a:p>
          <a:p>
            <a:pPr lvl="2"/>
            <a:r>
              <a:rPr lang="en-US" dirty="0" smtClean="0"/>
              <a:t>Initialized by constructor</a:t>
            </a:r>
          </a:p>
          <a:p>
            <a:r>
              <a:rPr lang="en-US" dirty="0" smtClean="0"/>
              <a:t>Overrides</a:t>
            </a:r>
          </a:p>
          <a:p>
            <a:pPr lvl="1"/>
            <a:r>
              <a:rPr lang="en-US" dirty="0" smtClean="0"/>
              <a:t>void </a:t>
            </a:r>
            <a:r>
              <a:rPr lang="en-US" dirty="0" err="1" smtClean="0"/>
              <a:t>onQuickPlayPressed</a:t>
            </a:r>
            <a:r>
              <a:rPr lang="en-US" dirty="0" smtClean="0"/>
              <a:t>() </a:t>
            </a:r>
          </a:p>
          <a:p>
            <a:pPr lvl="2"/>
            <a:r>
              <a:rPr lang="en-US" dirty="0" smtClean="0"/>
              <a:t>Tell the starship to build a random starship</a:t>
            </a:r>
          </a:p>
          <a:p>
            <a:pPr lvl="1"/>
            <a:r>
              <a:rPr lang="en-US" dirty="0" smtClean="0"/>
              <a:t>IView </a:t>
            </a:r>
            <a:r>
              <a:rPr lang="en-US" dirty="0" err="1" smtClean="0"/>
              <a:t>getView</a:t>
            </a:r>
            <a:r>
              <a:rPr lang="en-US" dirty="0" smtClean="0"/>
              <a:t>()</a:t>
            </a:r>
          </a:p>
          <a:p>
            <a:pPr lvl="2"/>
            <a:r>
              <a:rPr lang="en-US" dirty="0" smtClean="0"/>
              <a:t>defined in </a:t>
            </a:r>
            <a:r>
              <a:rPr lang="en-US" dirty="0" err="1" smtClean="0"/>
              <a:t>Icontroller</a:t>
            </a:r>
            <a:endParaRPr lang="en-US" dirty="0" smtClean="0"/>
          </a:p>
          <a:p>
            <a:pPr lvl="2"/>
            <a:r>
              <a:rPr lang="en-US" dirty="0"/>
              <a:t>r</a:t>
            </a:r>
            <a:r>
              <a:rPr lang="en-US" dirty="0" smtClean="0"/>
              <a:t>eturns the </a:t>
            </a:r>
            <a:r>
              <a:rPr lang="en-US" dirty="0" err="1" smtClean="0"/>
              <a:t>mainActivity</a:t>
            </a:r>
            <a:endParaRPr lang="en-US" dirty="0" smtClean="0"/>
          </a:p>
          <a:p>
            <a:pPr lvl="1"/>
            <a:r>
              <a:rPr lang="en-US" dirty="0"/>
              <a:t>v</a:t>
            </a:r>
            <a:r>
              <a:rPr lang="en-US" dirty="0" smtClean="0"/>
              <a:t>oid </a:t>
            </a:r>
            <a:r>
              <a:rPr lang="en-US" dirty="0" err="1" smtClean="0"/>
              <a:t>setView</a:t>
            </a:r>
            <a:r>
              <a:rPr lang="en-US" dirty="0" smtClean="0"/>
              <a:t>(IView view)</a:t>
            </a:r>
          </a:p>
          <a:p>
            <a:pPr lvl="2"/>
            <a:r>
              <a:rPr lang="en-US" dirty="0" smtClean="0"/>
              <a:t>Set the </a:t>
            </a:r>
            <a:r>
              <a:rPr lang="en-US" dirty="0" err="1" smtClean="0"/>
              <a:t>mainActivity</a:t>
            </a:r>
            <a:r>
              <a:rPr lang="en-US" dirty="0" smtClean="0"/>
              <a:t> after casting the view</a:t>
            </a:r>
          </a:p>
          <a:p>
            <a:pPr lvl="2"/>
            <a:endParaRPr lang="en-US" dirty="0"/>
          </a:p>
        </p:txBody>
      </p:sp>
    </p:spTree>
    <p:extLst>
      <p:ext uri="{BB962C8B-B14F-4D97-AF65-F5344CB8AC3E}">
        <p14:creationId xmlns:p14="http://schemas.microsoft.com/office/powerpoint/2010/main" val="1313913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When drawing the ship, a part’s location is calculated relative to ship’s location using the part offset</a:t>
            </a:r>
            <a:endParaRPr lang="en-US" sz="3200" dirty="0"/>
          </a:p>
        </p:txBody>
      </p:sp>
      <p:sp>
        <p:nvSpPr>
          <p:cNvPr id="25" name="TextBox 24"/>
          <p:cNvSpPr txBox="1"/>
          <p:nvPr/>
        </p:nvSpPr>
        <p:spPr>
          <a:xfrm>
            <a:off x="381000" y="5634335"/>
            <a:ext cx="5382820" cy="461665"/>
          </a:xfrm>
          <a:prstGeom prst="rect">
            <a:avLst/>
          </a:prstGeom>
          <a:noFill/>
        </p:spPr>
        <p:txBody>
          <a:bodyPr wrap="none" rtlCol="0">
            <a:spAutoFit/>
          </a:bodyPr>
          <a:lstStyle/>
          <a:p>
            <a:r>
              <a:rPr lang="en-US" sz="2400" dirty="0" err="1" smtClean="0"/>
              <a:t>partLocation</a:t>
            </a:r>
            <a:r>
              <a:rPr lang="en-US" sz="2400" dirty="0" smtClean="0"/>
              <a:t> = </a:t>
            </a:r>
            <a:r>
              <a:rPr lang="en-US" sz="2400" dirty="0" err="1" smtClean="0"/>
              <a:t>bodyLocation</a:t>
            </a:r>
            <a:r>
              <a:rPr lang="en-US" sz="2400" dirty="0" smtClean="0"/>
              <a:t> + </a:t>
            </a:r>
            <a:r>
              <a:rPr lang="en-US" sz="2400" dirty="0" err="1" smtClean="0"/>
              <a:t>partOffset</a:t>
            </a:r>
            <a:r>
              <a:rPr lang="en-US" sz="2400" dirty="0" smtClean="0"/>
              <a:t> </a:t>
            </a:r>
            <a:endParaRPr lang="en-US" sz="2400" dirty="0"/>
          </a:p>
        </p:txBody>
      </p:sp>
      <p:sp>
        <p:nvSpPr>
          <p:cNvPr id="12" name="Rectangle 11"/>
          <p:cNvSpPr/>
          <p:nvPr/>
        </p:nvSpPr>
        <p:spPr>
          <a:xfrm>
            <a:off x="3048000" y="1891278"/>
            <a:ext cx="2209800" cy="2971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078124" y="3320028"/>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876800" y="3948678"/>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742738" y="3535823"/>
            <a:ext cx="1030124" cy="1882923"/>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200650" y="4420134"/>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880089" y="3940338"/>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 Brace 20"/>
          <p:cNvSpPr/>
          <p:nvPr/>
        </p:nvSpPr>
        <p:spPr>
          <a:xfrm rot="18847181">
            <a:off x="4086836" y="3427580"/>
            <a:ext cx="571500" cy="163659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3031040" y="4392675"/>
            <a:ext cx="1464760" cy="461665"/>
          </a:xfrm>
          <a:prstGeom prst="rect">
            <a:avLst/>
          </a:prstGeom>
          <a:noFill/>
        </p:spPr>
        <p:txBody>
          <a:bodyPr wrap="none" rtlCol="0">
            <a:spAutoFit/>
          </a:bodyPr>
          <a:lstStyle/>
          <a:p>
            <a:r>
              <a:rPr lang="en-US" sz="2400" dirty="0" err="1" smtClean="0"/>
              <a:t>partOffset</a:t>
            </a:r>
            <a:endParaRPr lang="en-US" sz="2400" dirty="0"/>
          </a:p>
        </p:txBody>
      </p:sp>
      <p:sp>
        <p:nvSpPr>
          <p:cNvPr id="23" name="TextBox 22"/>
          <p:cNvSpPr txBox="1"/>
          <p:nvPr/>
        </p:nvSpPr>
        <p:spPr>
          <a:xfrm>
            <a:off x="3288576" y="2294546"/>
            <a:ext cx="1870384" cy="461665"/>
          </a:xfrm>
          <a:prstGeom prst="rect">
            <a:avLst/>
          </a:prstGeom>
          <a:noFill/>
        </p:spPr>
        <p:txBody>
          <a:bodyPr wrap="none" rtlCol="0">
            <a:spAutoFit/>
          </a:bodyPr>
          <a:lstStyle/>
          <a:p>
            <a:r>
              <a:rPr lang="en-US" sz="2400" dirty="0" err="1" smtClean="0"/>
              <a:t>bodyLocation</a:t>
            </a:r>
            <a:endParaRPr lang="en-US" sz="2400" dirty="0"/>
          </a:p>
        </p:txBody>
      </p:sp>
      <p:cxnSp>
        <p:nvCxnSpPr>
          <p:cNvPr id="26" name="Straight Arrow Connector 25"/>
          <p:cNvCxnSpPr/>
          <p:nvPr/>
        </p:nvCxnSpPr>
        <p:spPr>
          <a:xfrm flipH="1">
            <a:off x="4153946" y="2753362"/>
            <a:ext cx="17625"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936479" y="4271281"/>
            <a:ext cx="1764586" cy="461665"/>
          </a:xfrm>
          <a:prstGeom prst="rect">
            <a:avLst/>
          </a:prstGeom>
          <a:noFill/>
        </p:spPr>
        <p:txBody>
          <a:bodyPr wrap="none" rtlCol="0">
            <a:spAutoFit/>
          </a:bodyPr>
          <a:lstStyle/>
          <a:p>
            <a:r>
              <a:rPr lang="en-US" sz="2400" dirty="0" err="1" smtClean="0"/>
              <a:t>partLocation</a:t>
            </a:r>
            <a:endParaRPr lang="en-US" sz="2400" dirty="0"/>
          </a:p>
        </p:txBody>
      </p:sp>
      <p:cxnSp>
        <p:nvCxnSpPr>
          <p:cNvPr id="28" name="Straight Arrow Connector 27"/>
          <p:cNvCxnSpPr>
            <a:stCxn id="27" idx="1"/>
          </p:cNvCxnSpPr>
          <p:nvPr/>
        </p:nvCxnSpPr>
        <p:spPr>
          <a:xfrm flipH="1">
            <a:off x="5410201" y="4502114"/>
            <a:ext cx="526278" cy="5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 y="1684946"/>
            <a:ext cx="769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65746" y="1676400"/>
            <a:ext cx="0" cy="33357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1413" y="1689411"/>
            <a:ext cx="827471" cy="461665"/>
          </a:xfrm>
          <a:prstGeom prst="rect">
            <a:avLst/>
          </a:prstGeom>
          <a:noFill/>
        </p:spPr>
        <p:txBody>
          <a:bodyPr wrap="none" rtlCol="0">
            <a:spAutoFit/>
          </a:bodyPr>
          <a:lstStyle/>
          <a:p>
            <a:r>
              <a:rPr lang="en-US" sz="2400" dirty="0" smtClean="0"/>
              <a:t>(0, 0)</a:t>
            </a:r>
            <a:endParaRPr lang="en-US" sz="2400" dirty="0"/>
          </a:p>
        </p:txBody>
      </p:sp>
    </p:spTree>
    <p:extLst>
      <p:ext uri="{BB962C8B-B14F-4D97-AF65-F5344CB8AC3E}">
        <p14:creationId xmlns:p14="http://schemas.microsoft.com/office/powerpoint/2010/main" val="2770760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8229600" cy="1143000"/>
          </a:xfrm>
        </p:spPr>
        <p:txBody>
          <a:bodyPr>
            <a:noAutofit/>
          </a:bodyPr>
          <a:lstStyle/>
          <a:p>
            <a:r>
              <a:rPr lang="en-US" sz="4000" dirty="0" smtClean="0"/>
              <a:t>Drawing a rotated ship</a:t>
            </a:r>
            <a:endParaRPr lang="en-US" sz="4000" dirty="0"/>
          </a:p>
        </p:txBody>
      </p:sp>
      <p:grpSp>
        <p:nvGrpSpPr>
          <p:cNvPr id="17" name="Group 16"/>
          <p:cNvGrpSpPr/>
          <p:nvPr/>
        </p:nvGrpSpPr>
        <p:grpSpPr>
          <a:xfrm rot="17406043">
            <a:off x="2371918" y="711941"/>
            <a:ext cx="4729265" cy="3527468"/>
            <a:chOff x="2971800" y="1891278"/>
            <a:chExt cx="4729265" cy="3527468"/>
          </a:xfrm>
        </p:grpSpPr>
        <p:sp>
          <p:nvSpPr>
            <p:cNvPr id="12" name="Rectangle 11"/>
            <p:cNvSpPr/>
            <p:nvPr/>
          </p:nvSpPr>
          <p:spPr>
            <a:xfrm>
              <a:off x="3048000" y="1891278"/>
              <a:ext cx="2209800" cy="2971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078124" y="3320028"/>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876800" y="3948678"/>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742738" y="3535823"/>
              <a:ext cx="1030124" cy="1882923"/>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200650" y="4420134"/>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880089" y="3940338"/>
              <a:ext cx="114300" cy="1143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 Brace 20"/>
            <p:cNvSpPr/>
            <p:nvPr/>
          </p:nvSpPr>
          <p:spPr>
            <a:xfrm rot="18847181">
              <a:off x="4086836" y="3427580"/>
              <a:ext cx="571500" cy="163659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2971800" y="4392675"/>
              <a:ext cx="2377767" cy="461665"/>
            </a:xfrm>
            <a:prstGeom prst="rect">
              <a:avLst/>
            </a:prstGeom>
            <a:noFill/>
          </p:spPr>
          <p:txBody>
            <a:bodyPr wrap="none" rtlCol="0">
              <a:spAutoFit/>
            </a:bodyPr>
            <a:lstStyle/>
            <a:p>
              <a:r>
                <a:rPr lang="en-US" sz="2400" dirty="0" err="1" smtClean="0"/>
                <a:t>rotatedPartOffset</a:t>
              </a:r>
              <a:endParaRPr lang="en-US" sz="2400" dirty="0"/>
            </a:p>
          </p:txBody>
        </p:sp>
        <p:sp>
          <p:nvSpPr>
            <p:cNvPr id="23" name="TextBox 22"/>
            <p:cNvSpPr txBox="1"/>
            <p:nvPr/>
          </p:nvSpPr>
          <p:spPr>
            <a:xfrm>
              <a:off x="3288576" y="2294546"/>
              <a:ext cx="1870384" cy="461665"/>
            </a:xfrm>
            <a:prstGeom prst="rect">
              <a:avLst/>
            </a:prstGeom>
            <a:noFill/>
          </p:spPr>
          <p:txBody>
            <a:bodyPr wrap="none" rtlCol="0">
              <a:spAutoFit/>
            </a:bodyPr>
            <a:lstStyle/>
            <a:p>
              <a:r>
                <a:rPr lang="en-US" sz="2400" dirty="0" err="1" smtClean="0"/>
                <a:t>bodyLocation</a:t>
              </a:r>
              <a:endParaRPr lang="en-US" sz="2400" dirty="0"/>
            </a:p>
          </p:txBody>
        </p:sp>
        <p:cxnSp>
          <p:nvCxnSpPr>
            <p:cNvPr id="26" name="Straight Arrow Connector 25"/>
            <p:cNvCxnSpPr/>
            <p:nvPr/>
          </p:nvCxnSpPr>
          <p:spPr>
            <a:xfrm flipH="1">
              <a:off x="4153946" y="2753362"/>
              <a:ext cx="17625"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936479" y="4271281"/>
              <a:ext cx="1764586" cy="461665"/>
            </a:xfrm>
            <a:prstGeom prst="rect">
              <a:avLst/>
            </a:prstGeom>
            <a:noFill/>
          </p:spPr>
          <p:txBody>
            <a:bodyPr wrap="none" rtlCol="0">
              <a:spAutoFit/>
            </a:bodyPr>
            <a:lstStyle/>
            <a:p>
              <a:r>
                <a:rPr lang="en-US" sz="2400" dirty="0" err="1" smtClean="0"/>
                <a:t>partLocation</a:t>
              </a:r>
              <a:endParaRPr lang="en-US" sz="2400" dirty="0"/>
            </a:p>
          </p:txBody>
        </p:sp>
        <p:cxnSp>
          <p:nvCxnSpPr>
            <p:cNvPr id="28" name="Straight Arrow Connector 27"/>
            <p:cNvCxnSpPr>
              <a:stCxn id="27" idx="1"/>
            </p:cNvCxnSpPr>
            <p:nvPr/>
          </p:nvCxnSpPr>
          <p:spPr>
            <a:xfrm flipH="1">
              <a:off x="5410201" y="4502114"/>
              <a:ext cx="526278" cy="5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Connector 9"/>
          <p:cNvCxnSpPr/>
          <p:nvPr/>
        </p:nvCxnSpPr>
        <p:spPr>
          <a:xfrm>
            <a:off x="457200" y="1684946"/>
            <a:ext cx="769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65746" y="1676400"/>
            <a:ext cx="0" cy="33357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1413" y="1689411"/>
            <a:ext cx="827471" cy="461665"/>
          </a:xfrm>
          <a:prstGeom prst="rect">
            <a:avLst/>
          </a:prstGeom>
          <a:noFill/>
        </p:spPr>
        <p:txBody>
          <a:bodyPr wrap="none" rtlCol="0">
            <a:spAutoFit/>
          </a:bodyPr>
          <a:lstStyle/>
          <a:p>
            <a:r>
              <a:rPr lang="en-US" sz="2400" dirty="0" smtClean="0"/>
              <a:t>(0, 0)</a:t>
            </a:r>
            <a:endParaRPr lang="en-US" sz="2400" dirty="0"/>
          </a:p>
        </p:txBody>
      </p:sp>
      <p:sp>
        <p:nvSpPr>
          <p:cNvPr id="30" name="TextBox 29"/>
          <p:cNvSpPr txBox="1"/>
          <p:nvPr/>
        </p:nvSpPr>
        <p:spPr>
          <a:xfrm>
            <a:off x="59949" y="6263883"/>
            <a:ext cx="6295826" cy="461665"/>
          </a:xfrm>
          <a:prstGeom prst="rect">
            <a:avLst/>
          </a:prstGeom>
          <a:noFill/>
        </p:spPr>
        <p:txBody>
          <a:bodyPr wrap="none" rtlCol="0">
            <a:spAutoFit/>
          </a:bodyPr>
          <a:lstStyle/>
          <a:p>
            <a:r>
              <a:rPr lang="en-US" sz="2400" dirty="0" err="1" smtClean="0"/>
              <a:t>partLocation</a:t>
            </a:r>
            <a:r>
              <a:rPr lang="en-US" sz="2400" dirty="0" smtClean="0"/>
              <a:t> = </a:t>
            </a:r>
            <a:r>
              <a:rPr lang="en-US" sz="2400" dirty="0" err="1" smtClean="0"/>
              <a:t>bodyLocation</a:t>
            </a:r>
            <a:r>
              <a:rPr lang="en-US" sz="2400" dirty="0" smtClean="0"/>
              <a:t> + </a:t>
            </a:r>
            <a:r>
              <a:rPr lang="en-US" sz="2400" dirty="0" err="1" smtClean="0"/>
              <a:t>rotatedPartOffset</a:t>
            </a:r>
            <a:r>
              <a:rPr lang="en-US" sz="2400" dirty="0" smtClean="0"/>
              <a:t> </a:t>
            </a:r>
            <a:endParaRPr lang="en-US" sz="2400" dirty="0"/>
          </a:p>
        </p:txBody>
      </p:sp>
      <p:sp>
        <p:nvSpPr>
          <p:cNvPr id="32" name="TextBox 31"/>
          <p:cNvSpPr txBox="1"/>
          <p:nvPr/>
        </p:nvSpPr>
        <p:spPr>
          <a:xfrm>
            <a:off x="59949" y="5597728"/>
            <a:ext cx="8983998" cy="830997"/>
          </a:xfrm>
          <a:prstGeom prst="rect">
            <a:avLst/>
          </a:prstGeom>
          <a:noFill/>
        </p:spPr>
        <p:txBody>
          <a:bodyPr wrap="none" rtlCol="0">
            <a:spAutoFit/>
          </a:bodyPr>
          <a:lstStyle/>
          <a:p>
            <a:r>
              <a:rPr lang="en-US" sz="2400" dirty="0" err="1" smtClean="0"/>
              <a:t>rotatedPartOffset</a:t>
            </a:r>
            <a:r>
              <a:rPr lang="en-US" sz="2400" dirty="0" smtClean="0"/>
              <a:t> = </a:t>
            </a:r>
            <a:r>
              <a:rPr lang="en-US" sz="2400" dirty="0" err="1" smtClean="0"/>
              <a:t>GraphicsUtils.rotate</a:t>
            </a:r>
            <a:r>
              <a:rPr lang="en-US" sz="2400" dirty="0" smtClean="0"/>
              <a:t>(</a:t>
            </a:r>
            <a:r>
              <a:rPr lang="en-US" sz="2400" dirty="0" err="1" smtClean="0"/>
              <a:t>partOffset</a:t>
            </a:r>
            <a:r>
              <a:rPr lang="en-US" sz="2400" dirty="0" smtClean="0"/>
              <a:t>, </a:t>
            </a:r>
            <a:r>
              <a:rPr lang="en-US" sz="2400" dirty="0" err="1" smtClean="0"/>
              <a:t>angleRadians</a:t>
            </a:r>
            <a:r>
              <a:rPr lang="en-US" sz="2400" dirty="0" smtClean="0"/>
              <a:t>)</a:t>
            </a:r>
          </a:p>
          <a:p>
            <a:r>
              <a:rPr lang="en-US" sz="2400" dirty="0" smtClean="0"/>
              <a:t>    The </a:t>
            </a:r>
            <a:r>
              <a:rPr lang="en-US" sz="2400" dirty="0" err="1" smtClean="0"/>
              <a:t>rotatedPartOffset</a:t>
            </a:r>
            <a:r>
              <a:rPr lang="en-US" sz="2400" dirty="0" smtClean="0"/>
              <a:t> is the new dx, </a:t>
            </a:r>
            <a:r>
              <a:rPr lang="en-US" sz="2400" dirty="0" err="1" smtClean="0"/>
              <a:t>dy</a:t>
            </a:r>
            <a:r>
              <a:rPr lang="en-US" sz="2400" dirty="0" smtClean="0"/>
              <a:t> offset from the </a:t>
            </a:r>
            <a:r>
              <a:rPr lang="en-US" sz="2400" dirty="0" err="1" smtClean="0"/>
              <a:t>bodyLocation</a:t>
            </a:r>
            <a:endParaRPr lang="en-US" sz="2400" dirty="0"/>
          </a:p>
        </p:txBody>
      </p:sp>
      <p:sp>
        <p:nvSpPr>
          <p:cNvPr id="3" name="TextBox 2"/>
          <p:cNvSpPr txBox="1"/>
          <p:nvPr/>
        </p:nvSpPr>
        <p:spPr>
          <a:xfrm>
            <a:off x="5481973" y="4087973"/>
            <a:ext cx="3673121" cy="1477328"/>
          </a:xfrm>
          <a:prstGeom prst="rect">
            <a:avLst/>
          </a:prstGeom>
          <a:noFill/>
        </p:spPr>
        <p:txBody>
          <a:bodyPr wrap="none" rtlCol="0">
            <a:spAutoFit/>
          </a:bodyPr>
          <a:lstStyle/>
          <a:p>
            <a:r>
              <a:rPr lang="en-US" dirty="0" smtClean="0"/>
              <a:t>The orientation of the </a:t>
            </a:r>
            <a:r>
              <a:rPr lang="en-US" dirty="0" err="1" smtClean="0"/>
              <a:t>bodyLocation</a:t>
            </a:r>
            <a:endParaRPr lang="en-US" dirty="0" smtClean="0"/>
          </a:p>
          <a:p>
            <a:r>
              <a:rPr lang="en-US" dirty="0"/>
              <a:t>a</a:t>
            </a:r>
            <a:r>
              <a:rPr lang="en-US" dirty="0" smtClean="0"/>
              <a:t>nd the </a:t>
            </a:r>
            <a:r>
              <a:rPr lang="en-US" dirty="0" err="1" smtClean="0"/>
              <a:t>partLocation</a:t>
            </a:r>
            <a:r>
              <a:rPr lang="en-US" dirty="0" smtClean="0"/>
              <a:t> are changed by</a:t>
            </a:r>
          </a:p>
          <a:p>
            <a:r>
              <a:rPr lang="en-US" dirty="0"/>
              <a:t>p</a:t>
            </a:r>
            <a:r>
              <a:rPr lang="en-US" dirty="0" smtClean="0"/>
              <a:t>assing the ship rotation angle to the</a:t>
            </a:r>
          </a:p>
          <a:p>
            <a:r>
              <a:rPr lang="en-US" dirty="0" smtClean="0"/>
              <a:t>drawing helper when these images</a:t>
            </a:r>
          </a:p>
          <a:p>
            <a:r>
              <a:rPr lang="en-US" dirty="0" smtClean="0"/>
              <a:t>are drawn</a:t>
            </a:r>
            <a:endParaRPr lang="en-US" dirty="0"/>
          </a:p>
        </p:txBody>
      </p:sp>
    </p:spTree>
    <p:extLst>
      <p:ext uri="{BB962C8B-B14F-4D97-AF65-F5344CB8AC3E}">
        <p14:creationId xmlns:p14="http://schemas.microsoft.com/office/powerpoint/2010/main" val="37668092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Rotating the Ship</a:t>
            </a:r>
            <a:endParaRPr lang="en-US" dirty="0"/>
          </a:p>
        </p:txBody>
      </p:sp>
      <p:sp>
        <p:nvSpPr>
          <p:cNvPr id="3" name="Content Placeholder 2"/>
          <p:cNvSpPr>
            <a:spLocks noGrp="1"/>
          </p:cNvSpPr>
          <p:nvPr>
            <p:ph idx="1"/>
          </p:nvPr>
        </p:nvSpPr>
        <p:spPr/>
        <p:txBody>
          <a:bodyPr/>
          <a:lstStyle/>
          <a:p>
            <a:r>
              <a:rPr lang="en-US" dirty="0" smtClean="0"/>
              <a:t>If you scale the ship and its subparts to make it look right on the screen, you will have to scale the </a:t>
            </a:r>
            <a:r>
              <a:rPr lang="en-US" dirty="0" err="1" smtClean="0"/>
              <a:t>rotatedShipOffset</a:t>
            </a:r>
            <a:r>
              <a:rPr lang="en-US" dirty="0" smtClean="0"/>
              <a:t>(the dx and </a:t>
            </a:r>
            <a:r>
              <a:rPr lang="en-US" dirty="0" err="1" smtClean="0"/>
              <a:t>dy</a:t>
            </a:r>
            <a:r>
              <a:rPr lang="en-US" dirty="0" smtClean="0"/>
              <a:t>) to the same amount.</a:t>
            </a:r>
            <a:endParaRPr lang="en-US" dirty="0"/>
          </a:p>
        </p:txBody>
      </p:sp>
    </p:spTree>
    <p:extLst>
      <p:ext uri="{BB962C8B-B14F-4D97-AF65-F5344CB8AC3E}">
        <p14:creationId xmlns:p14="http://schemas.microsoft.com/office/powerpoint/2010/main" val="14715115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Helps</a:t>
            </a:r>
            <a:endParaRPr lang="en-US" dirty="0"/>
          </a:p>
        </p:txBody>
      </p:sp>
      <p:sp>
        <p:nvSpPr>
          <p:cNvPr id="3" name="Content Placeholder 2"/>
          <p:cNvSpPr>
            <a:spLocks noGrp="1"/>
          </p:cNvSpPr>
          <p:nvPr>
            <p:ph idx="1"/>
          </p:nvPr>
        </p:nvSpPr>
        <p:spPr>
          <a:xfrm>
            <a:off x="533400" y="1219200"/>
            <a:ext cx="8229600" cy="5562600"/>
          </a:xfrm>
        </p:spPr>
        <p:txBody>
          <a:bodyPr>
            <a:normAutofit fontScale="70000" lnSpcReduction="20000"/>
          </a:bodyPr>
          <a:lstStyle/>
          <a:p>
            <a:r>
              <a:rPr lang="en-US" dirty="0" err="1" smtClean="0"/>
              <a:t>Android.graphics</a:t>
            </a:r>
            <a:r>
              <a:rPr lang="en-US" dirty="0" smtClean="0"/>
              <a:t>.</a:t>
            </a:r>
          </a:p>
          <a:p>
            <a:pPr lvl="1"/>
            <a:r>
              <a:rPr lang="en-US" dirty="0" err="1" smtClean="0"/>
              <a:t>PointF</a:t>
            </a:r>
            <a:endParaRPr lang="en-US" dirty="0" smtClean="0"/>
          </a:p>
          <a:p>
            <a:pPr lvl="1"/>
            <a:r>
              <a:rPr lang="en-US" dirty="0" err="1" smtClean="0"/>
              <a:t>Rect</a:t>
            </a:r>
            <a:endParaRPr lang="en-US" dirty="0" smtClean="0"/>
          </a:p>
          <a:p>
            <a:r>
              <a:rPr lang="en-US" dirty="0" err="1" smtClean="0"/>
              <a:t>core.GraphicsUtils</a:t>
            </a:r>
            <a:endParaRPr lang="en-US" dirty="0" smtClean="0"/>
          </a:p>
          <a:p>
            <a:pPr lvl="1"/>
            <a:r>
              <a:rPr lang="en-US" dirty="0"/>
              <a:t>v</a:t>
            </a:r>
            <a:r>
              <a:rPr lang="en-US" dirty="0" smtClean="0"/>
              <a:t>oid </a:t>
            </a:r>
            <a:r>
              <a:rPr lang="en-US" dirty="0" err="1" smtClean="0"/>
              <a:t>radiansToDegrees</a:t>
            </a:r>
            <a:r>
              <a:rPr lang="en-US" dirty="0" smtClean="0"/>
              <a:t>(double </a:t>
            </a:r>
            <a:r>
              <a:rPr lang="en-US" dirty="0" err="1" smtClean="0"/>
              <a:t>angleInRadians</a:t>
            </a:r>
            <a:r>
              <a:rPr lang="en-US" dirty="0" smtClean="0"/>
              <a:t>)</a:t>
            </a:r>
          </a:p>
          <a:p>
            <a:pPr lvl="1"/>
            <a:r>
              <a:rPr lang="en-US" dirty="0" err="1" smtClean="0"/>
              <a:t>PointF</a:t>
            </a:r>
            <a:r>
              <a:rPr lang="en-US" dirty="0" smtClean="0"/>
              <a:t> add(</a:t>
            </a:r>
            <a:r>
              <a:rPr lang="en-US" dirty="0" err="1" smtClean="0"/>
              <a:t>PointF</a:t>
            </a:r>
            <a:r>
              <a:rPr lang="en-US" dirty="0" smtClean="0"/>
              <a:t> p1, </a:t>
            </a:r>
            <a:r>
              <a:rPr lang="en-US" dirty="0" err="1" smtClean="0"/>
              <a:t>PointF</a:t>
            </a:r>
            <a:r>
              <a:rPr lang="en-US" dirty="0" smtClean="0"/>
              <a:t> p2)</a:t>
            </a:r>
          </a:p>
          <a:p>
            <a:pPr lvl="1"/>
            <a:r>
              <a:rPr lang="en-US" dirty="0" err="1" smtClean="0"/>
              <a:t>PointF</a:t>
            </a:r>
            <a:r>
              <a:rPr lang="en-US" dirty="0" smtClean="0"/>
              <a:t> subtract(</a:t>
            </a:r>
            <a:r>
              <a:rPr lang="en-US" dirty="0" err="1" smtClean="0"/>
              <a:t>PointF</a:t>
            </a:r>
            <a:r>
              <a:rPr lang="en-US" dirty="0" smtClean="0"/>
              <a:t> p1, </a:t>
            </a:r>
            <a:r>
              <a:rPr lang="en-US" dirty="0" err="1" smtClean="0"/>
              <a:t>PointF</a:t>
            </a:r>
            <a:r>
              <a:rPr lang="en-US" dirty="0" smtClean="0"/>
              <a:t> p2)</a:t>
            </a:r>
          </a:p>
          <a:p>
            <a:pPr lvl="1"/>
            <a:r>
              <a:rPr lang="en-US" dirty="0" smtClean="0"/>
              <a:t>double distance(</a:t>
            </a:r>
            <a:r>
              <a:rPr lang="en-US" dirty="0" err="1" smtClean="0"/>
              <a:t>PointF</a:t>
            </a:r>
            <a:r>
              <a:rPr lang="en-US" dirty="0" smtClean="0"/>
              <a:t> p1, </a:t>
            </a:r>
            <a:r>
              <a:rPr lang="en-US" dirty="0" err="1" smtClean="0"/>
              <a:t>PointF</a:t>
            </a:r>
            <a:r>
              <a:rPr lang="en-US" dirty="0" smtClean="0"/>
              <a:t> p2)</a:t>
            </a:r>
          </a:p>
          <a:p>
            <a:pPr lvl="1"/>
            <a:r>
              <a:rPr lang="en-US" dirty="0" err="1" smtClean="0"/>
              <a:t>PointF</a:t>
            </a:r>
            <a:r>
              <a:rPr lang="en-US" dirty="0" smtClean="0"/>
              <a:t> scale(</a:t>
            </a:r>
            <a:r>
              <a:rPr lang="en-US" dirty="0" err="1" smtClean="0"/>
              <a:t>PointF</a:t>
            </a:r>
            <a:r>
              <a:rPr lang="en-US" dirty="0" smtClean="0"/>
              <a:t> p1, </a:t>
            </a:r>
            <a:r>
              <a:rPr lang="en-US" dirty="0" smtClean="0"/>
              <a:t>float scale</a:t>
            </a:r>
            <a:r>
              <a:rPr lang="en-US" dirty="0" smtClean="0"/>
              <a:t>)</a:t>
            </a:r>
            <a:endParaRPr lang="en-US" dirty="0" smtClean="0"/>
          </a:p>
          <a:p>
            <a:pPr lvl="1"/>
            <a:r>
              <a:rPr lang="en-US" dirty="0" err="1" smtClean="0"/>
              <a:t>PointF</a:t>
            </a:r>
            <a:r>
              <a:rPr lang="en-US" dirty="0" smtClean="0"/>
              <a:t> translate(</a:t>
            </a:r>
            <a:r>
              <a:rPr lang="en-US" dirty="0" err="1" smtClean="0"/>
              <a:t>PointF</a:t>
            </a:r>
            <a:r>
              <a:rPr lang="en-US" dirty="0" smtClean="0"/>
              <a:t> p, float dx, float </a:t>
            </a:r>
            <a:r>
              <a:rPr lang="en-US" dirty="0" err="1" smtClean="0"/>
              <a:t>dy</a:t>
            </a:r>
            <a:r>
              <a:rPr lang="en-US" dirty="0" smtClean="0"/>
              <a:t>)</a:t>
            </a:r>
          </a:p>
          <a:p>
            <a:pPr lvl="1"/>
            <a:r>
              <a:rPr lang="en-US" dirty="0" err="1" smtClean="0"/>
              <a:t>PointF</a:t>
            </a:r>
            <a:r>
              <a:rPr lang="en-US" dirty="0" smtClean="0"/>
              <a:t> rotate(p, double </a:t>
            </a:r>
            <a:r>
              <a:rPr lang="en-US" dirty="0" err="1" smtClean="0"/>
              <a:t>angleInRadians</a:t>
            </a:r>
            <a:r>
              <a:rPr lang="en-US" dirty="0" smtClean="0"/>
              <a:t>)</a:t>
            </a:r>
          </a:p>
          <a:p>
            <a:pPr lvl="1"/>
            <a:r>
              <a:rPr lang="en-US" dirty="0" err="1" smtClean="0"/>
              <a:t>MoveObjectResult</a:t>
            </a:r>
            <a:r>
              <a:rPr lang="en-US" dirty="0" smtClean="0"/>
              <a:t> move(</a:t>
            </a:r>
            <a:r>
              <a:rPr lang="en-US" dirty="0" err="1" smtClean="0"/>
              <a:t>PointF</a:t>
            </a:r>
            <a:r>
              <a:rPr lang="en-US" dirty="0" smtClean="0"/>
              <a:t> </a:t>
            </a:r>
            <a:r>
              <a:rPr lang="en-US" dirty="0" err="1" smtClean="0"/>
              <a:t>objPosition</a:t>
            </a:r>
            <a:r>
              <a:rPr lang="en-US" dirty="0" smtClean="0"/>
              <a:t>, </a:t>
            </a:r>
            <a:r>
              <a:rPr lang="en-US" dirty="0" err="1" smtClean="0"/>
              <a:t>RectF</a:t>
            </a:r>
            <a:r>
              <a:rPr lang="en-US" dirty="0" smtClean="0"/>
              <a:t> </a:t>
            </a:r>
            <a:r>
              <a:rPr lang="en-US" dirty="0" err="1" smtClean="0"/>
              <a:t>objBounds</a:t>
            </a:r>
            <a:r>
              <a:rPr lang="en-US" dirty="0" smtClean="0"/>
              <a:t>, double speed, double </a:t>
            </a:r>
            <a:r>
              <a:rPr lang="en-US" dirty="0" err="1" smtClean="0"/>
              <a:t>angleRadians</a:t>
            </a:r>
            <a:r>
              <a:rPr lang="en-US" dirty="0" smtClean="0"/>
              <a:t>, double </a:t>
            </a:r>
            <a:r>
              <a:rPr lang="en-US" dirty="0" err="1" smtClean="0"/>
              <a:t>elapsedTime</a:t>
            </a:r>
            <a:r>
              <a:rPr lang="en-US" dirty="0" smtClean="0"/>
              <a:t>)</a:t>
            </a:r>
          </a:p>
          <a:p>
            <a:pPr lvl="2"/>
            <a:r>
              <a:rPr lang="en-US" dirty="0" smtClean="0"/>
              <a:t>Moves the </a:t>
            </a:r>
            <a:r>
              <a:rPr lang="en-US" dirty="0" err="1" smtClean="0"/>
              <a:t>objectPosition</a:t>
            </a:r>
            <a:r>
              <a:rPr lang="en-US" dirty="0" smtClean="0"/>
              <a:t> by </a:t>
            </a:r>
            <a:r>
              <a:rPr lang="en-US" dirty="0" err="1" smtClean="0"/>
              <a:t>deltaX</a:t>
            </a:r>
            <a:r>
              <a:rPr lang="en-US" dirty="0" smtClean="0"/>
              <a:t> and </a:t>
            </a:r>
            <a:r>
              <a:rPr lang="en-US" dirty="0" err="1" smtClean="0"/>
              <a:t>deltaY</a:t>
            </a:r>
            <a:endParaRPr lang="en-US" dirty="0" smtClean="0"/>
          </a:p>
          <a:p>
            <a:pPr lvl="2"/>
            <a:r>
              <a:rPr lang="en-US" dirty="0" smtClean="0"/>
              <a:t>Moves the </a:t>
            </a:r>
            <a:r>
              <a:rPr lang="en-US" dirty="0" err="1" smtClean="0"/>
              <a:t>objectBounds</a:t>
            </a:r>
            <a:r>
              <a:rPr lang="en-US" dirty="0" smtClean="0"/>
              <a:t>  left, top, right, and bottom by </a:t>
            </a:r>
            <a:r>
              <a:rPr lang="en-US" dirty="0" err="1" smtClean="0"/>
              <a:t>deltaX</a:t>
            </a:r>
            <a:r>
              <a:rPr lang="en-US" dirty="0" smtClean="0"/>
              <a:t> and </a:t>
            </a:r>
            <a:r>
              <a:rPr lang="en-US" dirty="0" err="1" smtClean="0"/>
              <a:t>deltaY</a:t>
            </a:r>
            <a:endParaRPr lang="en-US" dirty="0" smtClean="0"/>
          </a:p>
          <a:p>
            <a:pPr lvl="1"/>
            <a:r>
              <a:rPr lang="en-US" dirty="0" err="1" smtClean="0"/>
              <a:t>RicochetObjectResult</a:t>
            </a:r>
            <a:r>
              <a:rPr lang="en-US" dirty="0" smtClean="0"/>
              <a:t> </a:t>
            </a:r>
            <a:r>
              <a:rPr lang="en-US" dirty="0" err="1" smtClean="0"/>
              <a:t>ricochetObject</a:t>
            </a:r>
            <a:r>
              <a:rPr lang="en-US" dirty="0" smtClean="0"/>
              <a:t>(</a:t>
            </a:r>
            <a:r>
              <a:rPr lang="en-US" dirty="0" err="1" smtClean="0"/>
              <a:t>PointF</a:t>
            </a:r>
            <a:r>
              <a:rPr lang="en-US" dirty="0" smtClean="0"/>
              <a:t> </a:t>
            </a:r>
            <a:r>
              <a:rPr lang="en-US" dirty="0" err="1" smtClean="0"/>
              <a:t>objPosition</a:t>
            </a:r>
            <a:r>
              <a:rPr lang="en-US" dirty="0" smtClean="0"/>
              <a:t>, </a:t>
            </a:r>
            <a:r>
              <a:rPr lang="en-US" dirty="0" err="1" smtClean="0"/>
              <a:t>RectF</a:t>
            </a:r>
            <a:r>
              <a:rPr lang="en-US" dirty="0" smtClean="0"/>
              <a:t> </a:t>
            </a:r>
            <a:r>
              <a:rPr lang="en-US" dirty="0" err="1" smtClean="0"/>
              <a:t>objBounds</a:t>
            </a:r>
            <a:r>
              <a:rPr lang="en-US" dirty="0" smtClean="0"/>
              <a:t>, double </a:t>
            </a:r>
            <a:r>
              <a:rPr lang="en-US" dirty="0" err="1" smtClean="0"/>
              <a:t>angleRadians</a:t>
            </a:r>
            <a:r>
              <a:rPr lang="en-US" dirty="0" smtClean="0"/>
              <a:t>, float </a:t>
            </a:r>
            <a:r>
              <a:rPr lang="en-US" dirty="0" err="1" smtClean="0"/>
              <a:t>worldWidth</a:t>
            </a:r>
            <a:r>
              <a:rPr lang="en-US" dirty="0" smtClean="0"/>
              <a:t>, float </a:t>
            </a:r>
            <a:r>
              <a:rPr lang="en-US" dirty="0" err="1" smtClean="0"/>
              <a:t>worldHeight</a:t>
            </a:r>
            <a:r>
              <a:rPr lang="en-US" dirty="0" smtClean="0"/>
              <a:t>)</a:t>
            </a:r>
          </a:p>
          <a:p>
            <a:pPr lvl="1"/>
            <a:endParaRPr lang="en-US" dirty="0" smtClean="0"/>
          </a:p>
          <a:p>
            <a:pPr lvl="1"/>
            <a:endParaRPr lang="en-US" dirty="0"/>
          </a:p>
        </p:txBody>
      </p:sp>
    </p:spTree>
    <p:extLst>
      <p:ext uri="{BB962C8B-B14F-4D97-AF65-F5344CB8AC3E}">
        <p14:creationId xmlns:p14="http://schemas.microsoft.com/office/powerpoint/2010/main" val="134957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idx="1"/>
          </p:nvPr>
        </p:nvSpPr>
        <p:spPr/>
        <p:txBody>
          <a:bodyPr>
            <a:normAutofit/>
          </a:bodyPr>
          <a:lstStyle/>
          <a:p>
            <a:r>
              <a:rPr lang="en-US" dirty="0" smtClean="0"/>
              <a:t>How wide and tall is the world view?</a:t>
            </a:r>
          </a:p>
          <a:p>
            <a:pPr lvl="1"/>
            <a:r>
              <a:rPr lang="en-US" dirty="0" smtClean="0"/>
              <a:t>Changes with level</a:t>
            </a:r>
          </a:p>
          <a:p>
            <a:pPr lvl="1"/>
            <a:r>
              <a:rPr lang="en-US" dirty="0" smtClean="0"/>
              <a:t>Leve width and height</a:t>
            </a:r>
          </a:p>
          <a:p>
            <a:r>
              <a:rPr lang="en-US" dirty="0" smtClean="0"/>
              <a:t>How wide and tall is a spaceship?</a:t>
            </a:r>
          </a:p>
          <a:p>
            <a:pPr lvl="1"/>
            <a:r>
              <a:rPr lang="en-US" dirty="0" smtClean="0"/>
              <a:t>Width is width of “</a:t>
            </a:r>
            <a:r>
              <a:rPr lang="en-US" dirty="0" err="1" smtClean="0"/>
              <a:t>mainbody</a:t>
            </a:r>
            <a:r>
              <a:rPr lang="en-US" dirty="0" smtClean="0"/>
              <a:t>” + width of “</a:t>
            </a:r>
            <a:r>
              <a:rPr lang="en-US" dirty="0" err="1" smtClean="0"/>
              <a:t>extraParts</a:t>
            </a:r>
            <a:r>
              <a:rPr lang="en-US" dirty="0" smtClean="0"/>
              <a:t>” + width of “cannon” - overlap</a:t>
            </a:r>
          </a:p>
          <a:p>
            <a:pPr lvl="1"/>
            <a:r>
              <a:rPr lang="en-US" dirty="0" smtClean="0"/>
              <a:t>Height is height of “</a:t>
            </a:r>
            <a:r>
              <a:rPr lang="en-US" dirty="0" err="1" smtClean="0"/>
              <a:t>mainbody</a:t>
            </a:r>
            <a:r>
              <a:rPr lang="en-US" dirty="0" smtClean="0"/>
              <a:t>” + height of “engine” – overlap</a:t>
            </a:r>
          </a:p>
        </p:txBody>
      </p:sp>
    </p:spTree>
    <p:extLst>
      <p:ext uri="{BB962C8B-B14F-4D97-AF65-F5344CB8AC3E}">
        <p14:creationId xmlns:p14="http://schemas.microsoft.com/office/powerpoint/2010/main" val="41124119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wide and tall is the viewport?</a:t>
            </a:r>
          </a:p>
          <a:p>
            <a:pPr lvl="1"/>
            <a:r>
              <a:rPr lang="en-US" dirty="0" smtClean="0"/>
              <a:t>Depends on your device</a:t>
            </a:r>
          </a:p>
          <a:p>
            <a:pPr lvl="1"/>
            <a:r>
              <a:rPr lang="en-US" dirty="0" smtClean="0"/>
              <a:t>Width = </a:t>
            </a:r>
            <a:r>
              <a:rPr lang="en-US" dirty="0" err="1" smtClean="0"/>
              <a:t>DrawingHelper.getGameViewWidth</a:t>
            </a:r>
            <a:r>
              <a:rPr lang="en-US" dirty="0" smtClean="0"/>
              <a:t>();</a:t>
            </a:r>
          </a:p>
          <a:p>
            <a:pPr lvl="1"/>
            <a:r>
              <a:rPr lang="en-US" dirty="0" smtClean="0"/>
              <a:t>Height = </a:t>
            </a:r>
            <a:r>
              <a:rPr lang="en-US" dirty="0" err="1" smtClean="0"/>
              <a:t>DrawingHelper.getGameViewHeight</a:t>
            </a:r>
            <a:r>
              <a:rPr lang="en-US" dirty="0" smtClean="0"/>
              <a:t>();</a:t>
            </a:r>
          </a:p>
          <a:p>
            <a:r>
              <a:rPr lang="en-US" dirty="0" smtClean="0"/>
              <a:t>How do I load the “</a:t>
            </a:r>
            <a:r>
              <a:rPr lang="en-US" dirty="0" err="1" smtClean="0"/>
              <a:t>starfield”into</a:t>
            </a:r>
            <a:r>
              <a:rPr lang="en-US" dirty="0" smtClean="0"/>
              <a:t> the </a:t>
            </a:r>
            <a:r>
              <a:rPr lang="en-US" dirty="0" err="1" smtClean="0"/>
              <a:t>ContentManger</a:t>
            </a:r>
            <a:r>
              <a:rPr lang="en-US" dirty="0" smtClean="0"/>
              <a:t>?</a:t>
            </a:r>
          </a:p>
          <a:p>
            <a:pPr lvl="1"/>
            <a:r>
              <a:rPr lang="en-US" dirty="0" err="1" smtClean="0"/>
              <a:t>GameDelegate</a:t>
            </a:r>
            <a:endParaRPr lang="en-US" dirty="0" smtClean="0"/>
          </a:p>
          <a:p>
            <a:pPr marL="457200" lvl="1" indent="0">
              <a:buNone/>
            </a:pPr>
            <a:r>
              <a:rPr lang="en-US" dirty="0"/>
              <a:t>	</a:t>
            </a:r>
            <a:r>
              <a:rPr lang="en-US" dirty="0" err="1" smtClean="0"/>
              <a:t>starFieldId</a:t>
            </a:r>
            <a:r>
              <a:rPr lang="en-US" dirty="0" smtClean="0"/>
              <a:t> =</a:t>
            </a:r>
          </a:p>
          <a:p>
            <a:pPr marL="457200" lvl="1" indent="0">
              <a:buNone/>
            </a:pPr>
            <a:r>
              <a:rPr lang="en-US" dirty="0"/>
              <a:t>	</a:t>
            </a:r>
            <a:r>
              <a:rPr lang="en-US" dirty="0" smtClean="0"/>
              <a:t>	</a:t>
            </a:r>
            <a:r>
              <a:rPr lang="en-US" dirty="0" err="1" smtClean="0"/>
              <a:t>ContentManager.getInstance</a:t>
            </a:r>
            <a:r>
              <a:rPr lang="en-US" dirty="0" smtClean="0"/>
              <a:t>().</a:t>
            </a:r>
          </a:p>
          <a:p>
            <a:pPr marL="457200" lvl="1" indent="0">
              <a:buNone/>
            </a:pPr>
            <a:r>
              <a:rPr lang="en-US" dirty="0"/>
              <a:t>	</a:t>
            </a:r>
            <a:r>
              <a:rPr lang="en-US" dirty="0" smtClean="0"/>
              <a:t>		</a:t>
            </a:r>
            <a:r>
              <a:rPr lang="en-US" dirty="0" err="1" smtClean="0"/>
              <a:t>loadImage</a:t>
            </a:r>
            <a:r>
              <a:rPr lang="en-US" dirty="0" smtClean="0"/>
              <a:t>(“images/space.bmp”);</a:t>
            </a:r>
            <a:endParaRPr lang="en-US" dirty="0"/>
          </a:p>
        </p:txBody>
      </p:sp>
    </p:spTree>
    <p:extLst>
      <p:ext uri="{BB962C8B-B14F-4D97-AF65-F5344CB8AC3E}">
        <p14:creationId xmlns:p14="http://schemas.microsoft.com/office/powerpoint/2010/main" val="38576038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idx="1"/>
          </p:nvPr>
        </p:nvSpPr>
        <p:spPr/>
        <p:txBody>
          <a:bodyPr/>
          <a:lstStyle/>
          <a:p>
            <a:r>
              <a:rPr lang="en-US" dirty="0" smtClean="0"/>
              <a:t>Where are the laser shot image, width, height, and defined?</a:t>
            </a:r>
          </a:p>
          <a:p>
            <a:pPr lvl="1"/>
            <a:r>
              <a:rPr lang="en-US" dirty="0" smtClean="0"/>
              <a:t>Can be different for every cannon</a:t>
            </a:r>
          </a:p>
          <a:p>
            <a:pPr lvl="1"/>
            <a:r>
              <a:rPr lang="en-US" dirty="0" err="1" smtClean="0"/>
              <a:t>attackImage</a:t>
            </a:r>
            <a:r>
              <a:rPr lang="en-US" dirty="0" smtClean="0"/>
              <a:t>, </a:t>
            </a:r>
            <a:r>
              <a:rPr lang="en-US" dirty="0" err="1" smtClean="0"/>
              <a:t>attackImageWidth</a:t>
            </a:r>
            <a:r>
              <a:rPr lang="en-US" dirty="0" smtClean="0"/>
              <a:t>, </a:t>
            </a:r>
            <a:r>
              <a:rPr lang="en-US" dirty="0" err="1" smtClean="0"/>
              <a:t>attackImageHeight</a:t>
            </a:r>
            <a:r>
              <a:rPr lang="en-US" dirty="0" smtClean="0"/>
              <a:t>, </a:t>
            </a:r>
            <a:r>
              <a:rPr lang="en-US" dirty="0" err="1" smtClean="0"/>
              <a:t>attackSound</a:t>
            </a:r>
            <a:endParaRPr lang="en-US" dirty="0" smtClean="0"/>
          </a:p>
          <a:p>
            <a:pPr lvl="1"/>
            <a:r>
              <a:rPr lang="en-US" dirty="0" smtClean="0"/>
              <a:t>Make sure you put the image in the </a:t>
            </a:r>
            <a:r>
              <a:rPr lang="en-US" dirty="0" err="1" smtClean="0"/>
              <a:t>ContentManager</a:t>
            </a:r>
            <a:endParaRPr lang="en-US" dirty="0" smtClean="0"/>
          </a:p>
        </p:txBody>
      </p:sp>
    </p:spTree>
    <p:extLst>
      <p:ext uri="{BB962C8B-B14F-4D97-AF65-F5344CB8AC3E}">
        <p14:creationId xmlns:p14="http://schemas.microsoft.com/office/powerpoint/2010/main" val="20777797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and Answers</a:t>
            </a:r>
            <a:endParaRPr lang="en-US" dirty="0"/>
          </a:p>
        </p:txBody>
      </p:sp>
      <p:sp>
        <p:nvSpPr>
          <p:cNvPr id="3" name="Content Placeholder 2"/>
          <p:cNvSpPr>
            <a:spLocks noGrp="1"/>
          </p:cNvSpPr>
          <p:nvPr>
            <p:ph idx="1"/>
          </p:nvPr>
        </p:nvSpPr>
        <p:spPr/>
        <p:txBody>
          <a:bodyPr/>
          <a:lstStyle/>
          <a:p>
            <a:r>
              <a:rPr lang="en-US" dirty="0"/>
              <a:t>How </a:t>
            </a:r>
            <a:r>
              <a:rPr lang="en-US" dirty="0" smtClean="0"/>
              <a:t>do </a:t>
            </a:r>
            <a:r>
              <a:rPr lang="en-US" dirty="0"/>
              <a:t>I </a:t>
            </a:r>
            <a:r>
              <a:rPr lang="en-US" dirty="0" smtClean="0"/>
              <a:t>determine if </a:t>
            </a:r>
            <a:r>
              <a:rPr lang="en-US" dirty="0"/>
              <a:t>a </a:t>
            </a:r>
            <a:r>
              <a:rPr lang="en-US" dirty="0" smtClean="0"/>
              <a:t>user touched </a:t>
            </a:r>
            <a:r>
              <a:rPr lang="en-US" dirty="0"/>
              <a:t>the s</a:t>
            </a:r>
            <a:r>
              <a:rPr lang="en-US" dirty="0" smtClean="0"/>
              <a:t>creen?</a:t>
            </a:r>
          </a:p>
          <a:p>
            <a:pPr lvl="1"/>
            <a:r>
              <a:rPr lang="en-US" dirty="0" err="1" smtClean="0"/>
              <a:t>Pointf</a:t>
            </a:r>
            <a:r>
              <a:rPr lang="en-US" dirty="0" smtClean="0"/>
              <a:t> </a:t>
            </a:r>
            <a:r>
              <a:rPr lang="en-US" dirty="0" err="1" smtClean="0"/>
              <a:t>game.InputManager.fingerPoint</a:t>
            </a:r>
            <a:endParaRPr lang="en-US" b="1" dirty="0" smtClean="0"/>
          </a:p>
          <a:p>
            <a:pPr lvl="1"/>
            <a:r>
              <a:rPr lang="en-US" dirty="0" err="1" smtClean="0"/>
              <a:t>boolean</a:t>
            </a:r>
            <a:r>
              <a:rPr lang="en-US" dirty="0" smtClean="0"/>
              <a:t> </a:t>
            </a:r>
            <a:r>
              <a:rPr lang="en-US" dirty="0" err="1" smtClean="0"/>
              <a:t>game.InputManager.fingerPressed</a:t>
            </a:r>
            <a:endParaRPr lang="en-US" dirty="0"/>
          </a:p>
          <a:p>
            <a:pPr lvl="1"/>
            <a:endParaRPr lang="en-US" dirty="0" smtClean="0"/>
          </a:p>
          <a:p>
            <a:pPr lvl="1"/>
            <a:endParaRPr lang="en-US" dirty="0"/>
          </a:p>
        </p:txBody>
      </p:sp>
    </p:spTree>
    <p:extLst>
      <p:ext uri="{BB962C8B-B14F-4D97-AF65-F5344CB8AC3E}">
        <p14:creationId xmlns:p14="http://schemas.microsoft.com/office/powerpoint/2010/main" val="3387747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is no “Activity” or Controller you have to worry about.  Just initialize the “</a:t>
            </a:r>
            <a:r>
              <a:rPr lang="en-US" dirty="0" err="1" smtClean="0"/>
              <a:t>dataImporter</a:t>
            </a:r>
            <a:r>
              <a:rPr lang="en-US" dirty="0" smtClean="0"/>
              <a:t>” variable in the </a:t>
            </a:r>
            <a:r>
              <a:rPr lang="en-US" dirty="0" err="1" smtClean="0"/>
              <a:t>ImportActivity</a:t>
            </a:r>
            <a:r>
              <a:rPr lang="en-US" dirty="0" smtClean="0"/>
              <a:t> class with a new </a:t>
            </a:r>
            <a:r>
              <a:rPr lang="en-US" dirty="0" err="1" smtClean="0"/>
              <a:t>DataImporter</a:t>
            </a:r>
            <a:r>
              <a:rPr lang="en-US" dirty="0" smtClean="0"/>
              <a:t> </a:t>
            </a:r>
            <a:r>
              <a:rPr lang="en-US" dirty="0" smtClean="0"/>
              <a:t>instance</a:t>
            </a:r>
          </a:p>
          <a:p>
            <a:r>
              <a:rPr lang="en-US" dirty="0" smtClean="0"/>
              <a:t>Find where </a:t>
            </a:r>
            <a:r>
              <a:rPr lang="en-US" dirty="0" err="1" smtClean="0"/>
              <a:t>DataImporter.importData</a:t>
            </a:r>
            <a:r>
              <a:rPr lang="en-US" dirty="0" smtClean="0"/>
              <a:t>(</a:t>
            </a:r>
            <a:r>
              <a:rPr lang="en-US" dirty="0" err="1" smtClean="0"/>
              <a:t>InputStreamReader</a:t>
            </a:r>
            <a:r>
              <a:rPr lang="en-US" dirty="0" smtClean="0"/>
              <a:t>) is called (find usages).  </a:t>
            </a:r>
          </a:p>
          <a:p>
            <a:pPr lvl="1"/>
            <a:r>
              <a:rPr lang="en-US" dirty="0" smtClean="0"/>
              <a:t>If successful, initialize Model</a:t>
            </a:r>
          </a:p>
          <a:p>
            <a:pPr lvl="2"/>
            <a:r>
              <a:rPr lang="en-US" dirty="0" smtClean="0"/>
              <a:t>For example: </a:t>
            </a:r>
            <a:r>
              <a:rPr lang="en-US" dirty="0" err="1" smtClean="0"/>
              <a:t>Model.SINGLETON.initialize</a:t>
            </a:r>
            <a:r>
              <a:rPr lang="en-US" dirty="0" smtClean="0"/>
              <a:t>();</a:t>
            </a:r>
          </a:p>
          <a:p>
            <a:pPr lvl="2"/>
            <a:r>
              <a:rPr lang="en-US" dirty="0" smtClean="0"/>
              <a:t>This is different than the spec</a:t>
            </a:r>
          </a:p>
          <a:p>
            <a:endParaRPr lang="en-US" dirty="0"/>
          </a:p>
          <a:p>
            <a:pPr marL="0" indent="0">
              <a:buNone/>
            </a:pPr>
            <a:endParaRPr lang="en-US" dirty="0"/>
          </a:p>
        </p:txBody>
      </p:sp>
    </p:spTree>
    <p:extLst>
      <p:ext uri="{BB962C8B-B14F-4D97-AF65-F5344CB8AC3E}">
        <p14:creationId xmlns:p14="http://schemas.microsoft.com/office/powerpoint/2010/main" val="3453550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from a JSON file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Create one long string, s, from contents of the JSON input file opened as a “Reader</a:t>
            </a:r>
            <a:r>
              <a:rPr lang="en-US" dirty="0" smtClean="0"/>
              <a:t>”</a:t>
            </a:r>
          </a:p>
          <a:p>
            <a:pPr lvl="1"/>
            <a:r>
              <a:rPr lang="en-US" dirty="0" smtClean="0"/>
              <a:t>See examples for a method</a:t>
            </a:r>
            <a:endParaRPr lang="en-US" dirty="0" smtClean="0"/>
          </a:p>
          <a:p>
            <a:r>
              <a:rPr lang="en-US" dirty="0" smtClean="0"/>
              <a:t>Use “</a:t>
            </a:r>
            <a:r>
              <a:rPr lang="en-US" dirty="0" err="1" smtClean="0"/>
              <a:t>JSONObject</a:t>
            </a:r>
            <a:r>
              <a:rPr lang="en-US" dirty="0" smtClean="0"/>
              <a:t> root = </a:t>
            </a:r>
            <a:r>
              <a:rPr lang="en-US" b="1" dirty="0" smtClean="0"/>
              <a:t>new </a:t>
            </a:r>
            <a:r>
              <a:rPr lang="en-US" dirty="0" err="1" smtClean="0"/>
              <a:t>JSONObject</a:t>
            </a:r>
            <a:r>
              <a:rPr lang="en-US" dirty="0" smtClean="0"/>
              <a:t>(</a:t>
            </a:r>
            <a:r>
              <a:rPr lang="en-US" i="1" dirty="0"/>
              <a:t>s</a:t>
            </a:r>
            <a:r>
              <a:rPr lang="en-US" dirty="0" smtClean="0"/>
              <a:t>)” to create a parse tree (or DOM).  The new </a:t>
            </a:r>
            <a:r>
              <a:rPr lang="en-US" dirty="0" err="1" smtClean="0"/>
              <a:t>JSONObject</a:t>
            </a:r>
            <a:r>
              <a:rPr lang="en-US" dirty="0" smtClean="0"/>
              <a:t> is the root of the tree.</a:t>
            </a:r>
          </a:p>
          <a:p>
            <a:r>
              <a:rPr lang="en-US" dirty="0" smtClean="0"/>
              <a:t>The root has one node in it.  It is of type </a:t>
            </a:r>
            <a:r>
              <a:rPr lang="en-US" dirty="0" err="1" smtClean="0"/>
              <a:t>JSONObject</a:t>
            </a:r>
            <a:r>
              <a:rPr lang="en-US" dirty="0" smtClean="0"/>
              <a:t>, it has the name “</a:t>
            </a:r>
            <a:r>
              <a:rPr lang="en-US" dirty="0" err="1" smtClean="0"/>
              <a:t>asteroidsGame</a:t>
            </a:r>
            <a:r>
              <a:rPr lang="en-US" dirty="0" smtClean="0"/>
              <a:t>”, and represents all of the information in the asteroids game</a:t>
            </a:r>
          </a:p>
          <a:p>
            <a:pPr lvl="1"/>
            <a:r>
              <a:rPr lang="en-US" dirty="0" smtClean="0"/>
              <a:t>Use </a:t>
            </a:r>
            <a:r>
              <a:rPr lang="en-US" dirty="0" err="1" smtClean="0"/>
              <a:t>JSONObject</a:t>
            </a:r>
            <a:r>
              <a:rPr lang="en-US" dirty="0" smtClean="0"/>
              <a:t> </a:t>
            </a:r>
            <a:r>
              <a:rPr lang="en-US" dirty="0" err="1" smtClean="0"/>
              <a:t>asteroidsGame</a:t>
            </a:r>
            <a:r>
              <a:rPr lang="en-US" dirty="0" smtClean="0"/>
              <a:t> = </a:t>
            </a:r>
            <a:r>
              <a:rPr lang="en-US" dirty="0" err="1" smtClean="0"/>
              <a:t>root.getJSONObject</a:t>
            </a:r>
            <a:r>
              <a:rPr lang="en-US" dirty="0" smtClean="0"/>
              <a:t>(“</a:t>
            </a:r>
            <a:r>
              <a:rPr lang="en-US" dirty="0" err="1" smtClean="0"/>
              <a:t>asteroidsGame</a:t>
            </a:r>
            <a:r>
              <a:rPr lang="en-US" dirty="0" smtClean="0"/>
              <a:t>”)</a:t>
            </a:r>
          </a:p>
          <a:p>
            <a:pPr marL="457200" lvl="1" indent="0">
              <a:buNone/>
            </a:pPr>
            <a:r>
              <a:rPr lang="en-US" dirty="0"/>
              <a:t> </a:t>
            </a:r>
            <a:r>
              <a:rPr lang="en-US" dirty="0" smtClean="0"/>
              <a:t>   </a:t>
            </a:r>
            <a:r>
              <a:rPr lang="en-US" dirty="0" smtClean="0"/>
              <a:t>To </a:t>
            </a:r>
            <a:r>
              <a:rPr lang="en-US" dirty="0" smtClean="0"/>
              <a:t>retrieve the child node in root.</a:t>
            </a:r>
            <a:endParaRPr lang="en-US" dirty="0"/>
          </a:p>
        </p:txBody>
      </p:sp>
    </p:spTree>
    <p:extLst>
      <p:ext uri="{BB962C8B-B14F-4D97-AF65-F5344CB8AC3E}">
        <p14:creationId xmlns:p14="http://schemas.microsoft.com/office/powerpoint/2010/main" val="2773403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from a JSON file</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err="1" smtClean="0"/>
              <a:t>asteroidsGame</a:t>
            </a:r>
            <a:r>
              <a:rPr lang="en-US" dirty="0" smtClean="0"/>
              <a:t>” object is a map of game section names to subtrees representing arrays of section name instances</a:t>
            </a:r>
          </a:p>
          <a:p>
            <a:r>
              <a:rPr lang="en-US" dirty="0" smtClean="0"/>
              <a:t>The section names are :</a:t>
            </a:r>
          </a:p>
          <a:p>
            <a:pPr lvl="1"/>
            <a:r>
              <a:rPr lang="en-US" dirty="0" smtClean="0"/>
              <a:t>objects</a:t>
            </a:r>
          </a:p>
          <a:p>
            <a:pPr lvl="1"/>
            <a:r>
              <a:rPr lang="en-US" dirty="0" smtClean="0"/>
              <a:t>asteroids</a:t>
            </a:r>
          </a:p>
          <a:p>
            <a:pPr lvl="1"/>
            <a:r>
              <a:rPr lang="en-US" dirty="0" smtClean="0"/>
              <a:t>levels</a:t>
            </a:r>
          </a:p>
          <a:p>
            <a:pPr lvl="1"/>
            <a:r>
              <a:rPr lang="en-US" dirty="0" err="1" smtClean="0"/>
              <a:t>mainBodies</a:t>
            </a:r>
            <a:endParaRPr lang="en-US" dirty="0" smtClean="0"/>
          </a:p>
          <a:p>
            <a:pPr lvl="1"/>
            <a:r>
              <a:rPr lang="en-US" dirty="0" smtClean="0"/>
              <a:t>cannons</a:t>
            </a:r>
          </a:p>
          <a:p>
            <a:pPr lvl="1"/>
            <a:r>
              <a:rPr lang="en-US" dirty="0" err="1" smtClean="0"/>
              <a:t>extraParts</a:t>
            </a:r>
            <a:endParaRPr lang="en-US" dirty="0" smtClean="0"/>
          </a:p>
          <a:p>
            <a:pPr lvl="1"/>
            <a:r>
              <a:rPr lang="en-US" dirty="0" smtClean="0"/>
              <a:t>engines</a:t>
            </a:r>
          </a:p>
          <a:p>
            <a:pPr lvl="1"/>
            <a:r>
              <a:rPr lang="en-US" dirty="0" err="1" smtClean="0"/>
              <a:t>powerCores</a:t>
            </a:r>
            <a:endParaRPr lang="en-US" dirty="0"/>
          </a:p>
        </p:txBody>
      </p:sp>
    </p:spTree>
    <p:extLst>
      <p:ext uri="{BB962C8B-B14F-4D97-AF65-F5344CB8AC3E}">
        <p14:creationId xmlns:p14="http://schemas.microsoft.com/office/powerpoint/2010/main" val="167046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from a JSON file</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Get each of the sections from the </a:t>
            </a:r>
            <a:r>
              <a:rPr lang="en-US" dirty="0" err="1" smtClean="0"/>
              <a:t>asteroidsGame</a:t>
            </a:r>
            <a:r>
              <a:rPr lang="en-US" dirty="0" smtClean="0"/>
              <a:t> node using </a:t>
            </a:r>
            <a:r>
              <a:rPr lang="en-US" dirty="0" err="1" smtClean="0"/>
              <a:t>asteroidsGame.getJSONArray</a:t>
            </a:r>
            <a:r>
              <a:rPr lang="en-US" dirty="0" smtClean="0"/>
              <a:t>(</a:t>
            </a:r>
            <a:r>
              <a:rPr lang="en-US" i="1" dirty="0" err="1" smtClean="0"/>
              <a:t>sectionName</a:t>
            </a:r>
            <a:r>
              <a:rPr lang="en-US" dirty="0" smtClean="0"/>
              <a:t>);</a:t>
            </a:r>
            <a:endParaRPr lang="en-US" dirty="0"/>
          </a:p>
          <a:p>
            <a:pPr lvl="1"/>
            <a:r>
              <a:rPr lang="en-US" dirty="0" smtClean="0"/>
              <a:t>Iterate over the each element in the array  which is a subtree in the parse tree.</a:t>
            </a:r>
          </a:p>
          <a:p>
            <a:pPr lvl="1"/>
            <a:r>
              <a:rPr lang="en-US" dirty="0" smtClean="0"/>
              <a:t>Pass the subtree, which is a </a:t>
            </a:r>
            <a:r>
              <a:rPr lang="en-US" dirty="0" err="1" smtClean="0"/>
              <a:t>JSONObject</a:t>
            </a:r>
            <a:r>
              <a:rPr lang="en-US" dirty="0" smtClean="0"/>
              <a:t> to the appropriate constructor of a DTO</a:t>
            </a:r>
          </a:p>
          <a:p>
            <a:pPr lvl="1"/>
            <a:r>
              <a:rPr lang="en-US" dirty="0" smtClean="0"/>
              <a:t>Pass the instance of the DTO to the appropriate “add” method in the DAO to have the information added as a tuple to the correct table in your </a:t>
            </a:r>
            <a:r>
              <a:rPr lang="en-US" dirty="0" smtClean="0"/>
              <a:t>database</a:t>
            </a:r>
          </a:p>
          <a:p>
            <a:pPr lvl="1"/>
            <a:r>
              <a:rPr lang="en-US" dirty="0" smtClean="0"/>
              <a:t>Special Handling for Many-to-Many Relations</a:t>
            </a:r>
          </a:p>
          <a:p>
            <a:pPr lvl="2"/>
            <a:r>
              <a:rPr lang="en-US" dirty="0" smtClean="0"/>
              <a:t>Level, </a:t>
            </a:r>
            <a:r>
              <a:rPr lang="en-US" dirty="0" err="1" smtClean="0"/>
              <a:t>AsteroidType</a:t>
            </a:r>
            <a:r>
              <a:rPr lang="en-US" dirty="0" smtClean="0"/>
              <a:t>, Number</a:t>
            </a:r>
          </a:p>
          <a:p>
            <a:pPr lvl="2"/>
            <a:r>
              <a:rPr lang="en-US" dirty="0" smtClean="0"/>
              <a:t>Level </a:t>
            </a:r>
            <a:r>
              <a:rPr lang="en-US" dirty="0" err="1" smtClean="0"/>
              <a:t>BackgroundImage</a:t>
            </a:r>
            <a:r>
              <a:rPr lang="en-US" dirty="0" smtClean="0"/>
              <a:t>, Position, Scale</a:t>
            </a:r>
            <a:endParaRPr lang="en-US" dirty="0"/>
          </a:p>
        </p:txBody>
      </p:sp>
    </p:spTree>
    <p:extLst>
      <p:ext uri="{BB962C8B-B14F-4D97-AF65-F5344CB8AC3E}">
        <p14:creationId xmlns:p14="http://schemas.microsoft.com/office/powerpoint/2010/main" val="983460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43"/>
            <a:ext cx="8229600" cy="1143000"/>
          </a:xfrm>
        </p:spPr>
        <p:txBody>
          <a:bodyPr>
            <a:normAutofit fontScale="90000"/>
          </a:bodyPr>
          <a:lstStyle/>
          <a:p>
            <a:r>
              <a:rPr lang="en-US" dirty="0" smtClean="0"/>
              <a:t>Reading from a JSON file</a:t>
            </a:r>
            <a:br>
              <a:rPr lang="en-US" dirty="0" smtClean="0"/>
            </a:br>
            <a:r>
              <a:rPr lang="en-US" dirty="0" smtClean="0"/>
              <a:t>Continued</a:t>
            </a:r>
            <a:endParaRPr lang="en-US" dirty="0"/>
          </a:p>
        </p:txBody>
      </p:sp>
      <p:sp>
        <p:nvSpPr>
          <p:cNvPr id="3" name="Content Placeholder 2"/>
          <p:cNvSpPr>
            <a:spLocks noGrp="1"/>
          </p:cNvSpPr>
          <p:nvPr>
            <p:ph idx="1"/>
          </p:nvPr>
        </p:nvSpPr>
        <p:spPr>
          <a:xfrm>
            <a:off x="457200" y="1219200"/>
            <a:ext cx="8229600" cy="5486400"/>
          </a:xfrm>
        </p:spPr>
        <p:txBody>
          <a:bodyPr>
            <a:normAutofit fontScale="92500" lnSpcReduction="20000"/>
          </a:bodyPr>
          <a:lstStyle/>
          <a:p>
            <a:r>
              <a:rPr lang="en-US" dirty="0" smtClean="0"/>
              <a:t>Most of my DTO classes were also model classes in my </a:t>
            </a:r>
            <a:r>
              <a:rPr lang="en-US" dirty="0" err="1" smtClean="0"/>
              <a:t>AsteroidsModel</a:t>
            </a:r>
            <a:endParaRPr lang="en-US" dirty="0" smtClean="0"/>
          </a:p>
          <a:p>
            <a:pPr lvl="1"/>
            <a:r>
              <a:rPr lang="en-US" dirty="0" smtClean="0"/>
              <a:t>Thus I usually had two constructors</a:t>
            </a:r>
          </a:p>
          <a:p>
            <a:pPr lvl="2"/>
            <a:r>
              <a:rPr lang="en-US" dirty="0" smtClean="0"/>
              <a:t>One created an instance from a </a:t>
            </a:r>
            <a:r>
              <a:rPr lang="en-US" dirty="0" err="1" smtClean="0"/>
              <a:t>JSONObject</a:t>
            </a:r>
            <a:endParaRPr lang="en-US" dirty="0" smtClean="0"/>
          </a:p>
          <a:p>
            <a:pPr lvl="2"/>
            <a:r>
              <a:rPr lang="en-US" dirty="0" smtClean="0"/>
              <a:t>The other created an instance from its constituent parts extracted from the database</a:t>
            </a:r>
          </a:p>
          <a:p>
            <a:pPr lvl="3"/>
            <a:r>
              <a:rPr lang="en-US" dirty="0" smtClean="0"/>
              <a:t>This occurred in my DAO</a:t>
            </a:r>
          </a:p>
          <a:p>
            <a:r>
              <a:rPr lang="en-US" dirty="0" smtClean="0"/>
              <a:t>If you designed your database as I did you will also have two, many-to-many relations between</a:t>
            </a:r>
          </a:p>
          <a:p>
            <a:pPr lvl="1"/>
            <a:r>
              <a:rPr lang="en-US" dirty="0" smtClean="0"/>
              <a:t>The Levels and </a:t>
            </a:r>
            <a:r>
              <a:rPr lang="en-US" dirty="0" err="1" smtClean="0"/>
              <a:t>LevelAsteroids</a:t>
            </a:r>
            <a:r>
              <a:rPr lang="en-US" dirty="0" smtClean="0"/>
              <a:t> </a:t>
            </a:r>
          </a:p>
          <a:p>
            <a:pPr lvl="2"/>
            <a:r>
              <a:rPr lang="en-US" dirty="0" smtClean="0"/>
              <a:t>It also includes the position and scale of each </a:t>
            </a:r>
            <a:r>
              <a:rPr lang="en-US" dirty="0" err="1" smtClean="0"/>
              <a:t>levelAsteroid</a:t>
            </a:r>
            <a:endParaRPr lang="en-US" dirty="0" smtClean="0"/>
          </a:p>
          <a:p>
            <a:pPr lvl="2"/>
            <a:r>
              <a:rPr lang="en-US" dirty="0" smtClean="0"/>
              <a:t>Derived from </a:t>
            </a:r>
            <a:r>
              <a:rPr lang="en-US" dirty="0" err="1" smtClean="0"/>
              <a:t>LevelAsteroids</a:t>
            </a:r>
            <a:r>
              <a:rPr lang="en-US" dirty="0" smtClean="0"/>
              <a:t> information in a JSON level</a:t>
            </a:r>
          </a:p>
          <a:p>
            <a:pPr lvl="1"/>
            <a:r>
              <a:rPr lang="en-US" dirty="0" smtClean="0"/>
              <a:t>The Levels and </a:t>
            </a:r>
            <a:r>
              <a:rPr lang="en-US" dirty="0" err="1" smtClean="0"/>
              <a:t>LevelObjects</a:t>
            </a:r>
            <a:endParaRPr lang="en-US" dirty="0" smtClean="0"/>
          </a:p>
          <a:p>
            <a:pPr lvl="2"/>
            <a:r>
              <a:rPr lang="en-US" dirty="0" smtClean="0"/>
              <a:t>It also includes the number of </a:t>
            </a:r>
            <a:r>
              <a:rPr lang="en-US" dirty="0" err="1" smtClean="0"/>
              <a:t>levelAsteroids</a:t>
            </a:r>
            <a:r>
              <a:rPr lang="en-US" dirty="0" smtClean="0"/>
              <a:t> for each level</a:t>
            </a:r>
          </a:p>
          <a:p>
            <a:pPr lvl="2"/>
            <a:r>
              <a:rPr lang="en-US" dirty="0" smtClean="0"/>
              <a:t>Derived from the </a:t>
            </a:r>
            <a:r>
              <a:rPr lang="en-US" dirty="0" err="1" smtClean="0"/>
              <a:t>LevelObject</a:t>
            </a:r>
            <a:r>
              <a:rPr lang="en-US" dirty="0" smtClean="0"/>
              <a:t> information in a JSON level</a:t>
            </a:r>
            <a:endParaRPr lang="en-US" dirty="0"/>
          </a:p>
        </p:txBody>
      </p:sp>
    </p:spTree>
    <p:extLst>
      <p:ext uri="{BB962C8B-B14F-4D97-AF65-F5344CB8AC3E}">
        <p14:creationId xmlns:p14="http://schemas.microsoft.com/office/powerpoint/2010/main" val="1857545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8633</TotalTime>
  <Words>2563</Words>
  <Application>Microsoft Office PowerPoint</Application>
  <PresentationFormat>On-screen Show (4:3)</PresentationFormat>
  <Paragraphs>410</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240 Help</vt:lpstr>
      <vt:lpstr>Modify the MainActivity</vt:lpstr>
      <vt:lpstr>Has The Database and Model been Initialized?</vt:lpstr>
      <vt:lpstr>The Main Controller</vt:lpstr>
      <vt:lpstr>Importer</vt:lpstr>
      <vt:lpstr>Reading from a JSON file</vt:lpstr>
      <vt:lpstr>Reading from a JSON file Continued</vt:lpstr>
      <vt:lpstr>Reading from a JSON file Continued</vt:lpstr>
      <vt:lpstr>Reading from a JSON file Continued</vt:lpstr>
      <vt:lpstr>Useful JSON DOM Commands</vt:lpstr>
      <vt:lpstr>Ship Building Activity</vt:lpstr>
      <vt:lpstr>Interactions</vt:lpstr>
      <vt:lpstr>loadContent(ContentManager)</vt:lpstr>
      <vt:lpstr>onSlideView(ViewDirection)</vt:lpstr>
      <vt:lpstr>onViewLoaded(PartSelectionView)</vt:lpstr>
      <vt:lpstr>onPartSelected(int)</vt:lpstr>
      <vt:lpstr>onStartGamePressed()</vt:lpstr>
      <vt:lpstr>The State Pattern</vt:lpstr>
      <vt:lpstr>Using enums for the State Pattern</vt:lpstr>
      <vt:lpstr>Implementation of RealState</vt:lpstr>
      <vt:lpstr>See State Example in Program</vt:lpstr>
      <vt:lpstr>Drawing Helper</vt:lpstr>
      <vt:lpstr>draw() Called from ShipBuilderShipView</vt:lpstr>
      <vt:lpstr>Content Manager</vt:lpstr>
      <vt:lpstr>QuickPlay</vt:lpstr>
      <vt:lpstr>Interactions</vt:lpstr>
      <vt:lpstr>onQuickPlayPressed()</vt:lpstr>
      <vt:lpstr>Game Play</vt:lpstr>
      <vt:lpstr>Interactions</vt:lpstr>
      <vt:lpstr>Check TODOs</vt:lpstr>
      <vt:lpstr>update</vt:lpstr>
      <vt:lpstr>update Continued</vt:lpstr>
      <vt:lpstr>update Continued</vt:lpstr>
      <vt:lpstr>update Continued</vt:lpstr>
      <vt:lpstr>update Continued</vt:lpstr>
      <vt:lpstr>draw()</vt:lpstr>
      <vt:lpstr>Drawing the Starfield by Scaling</vt:lpstr>
      <vt:lpstr>Drawing attached parts</vt:lpstr>
      <vt:lpstr>Each attached part has an offset from the main body’s center</vt:lpstr>
      <vt:lpstr>When drawing the ship, a part’s location is calculated relative to ship’s location using the part offset</vt:lpstr>
      <vt:lpstr>Drawing a rotated ship</vt:lpstr>
      <vt:lpstr>Rotating the Ship</vt:lpstr>
      <vt:lpstr>Helps</vt:lpstr>
      <vt:lpstr>Questions and Answers</vt:lpstr>
      <vt:lpstr>Questions and Answers</vt:lpstr>
      <vt:lpstr>Questions and Answers</vt:lpstr>
      <vt:lpstr>Questions and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240 Help</dc:title>
  <dc:creator>Scott</dc:creator>
  <cp:lastModifiedBy>Scott</cp:lastModifiedBy>
  <cp:revision>73</cp:revision>
  <dcterms:created xsi:type="dcterms:W3CDTF">2016-02-25T21:31:18Z</dcterms:created>
  <dcterms:modified xsi:type="dcterms:W3CDTF">2016-05-23T18:12:16Z</dcterms:modified>
</cp:coreProperties>
</file>