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69"/>
  </p:notesMasterIdLst>
  <p:handoutMasterIdLst>
    <p:handoutMasterId r:id="rId70"/>
  </p:handoutMasterIdLst>
  <p:sldIdLst>
    <p:sldId id="3729" r:id="rId3"/>
    <p:sldId id="3560" r:id="rId4"/>
    <p:sldId id="3591" r:id="rId5"/>
    <p:sldId id="3587" r:id="rId6"/>
    <p:sldId id="3674" r:id="rId7"/>
    <p:sldId id="3586" r:id="rId8"/>
    <p:sldId id="3093" r:id="rId9"/>
    <p:sldId id="3094" r:id="rId10"/>
    <p:sldId id="3096" r:id="rId11"/>
    <p:sldId id="3100" r:id="rId12"/>
    <p:sldId id="3584" r:id="rId13"/>
    <p:sldId id="3102" r:id="rId14"/>
    <p:sldId id="3103" r:id="rId15"/>
    <p:sldId id="3104" r:id="rId16"/>
    <p:sldId id="3105" r:id="rId17"/>
    <p:sldId id="3106" r:id="rId18"/>
    <p:sldId id="3107" r:id="rId19"/>
    <p:sldId id="3108" r:id="rId20"/>
    <p:sldId id="3109" r:id="rId21"/>
    <p:sldId id="3110" r:id="rId22"/>
    <p:sldId id="3111" r:id="rId23"/>
    <p:sldId id="3112" r:id="rId24"/>
    <p:sldId id="3113" r:id="rId25"/>
    <p:sldId id="3114" r:id="rId26"/>
    <p:sldId id="3115" r:id="rId27"/>
    <p:sldId id="3116" r:id="rId28"/>
    <p:sldId id="3117" r:id="rId29"/>
    <p:sldId id="3118" r:id="rId30"/>
    <p:sldId id="3119" r:id="rId31"/>
    <p:sldId id="3585" r:id="rId32"/>
    <p:sldId id="3138" r:id="rId33"/>
    <p:sldId id="3139" r:id="rId34"/>
    <p:sldId id="3140" r:id="rId35"/>
    <p:sldId id="3141" r:id="rId36"/>
    <p:sldId id="3142" r:id="rId37"/>
    <p:sldId id="3143" r:id="rId38"/>
    <p:sldId id="3144" r:id="rId39"/>
    <p:sldId id="3145" r:id="rId40"/>
    <p:sldId id="3146" r:id="rId41"/>
    <p:sldId id="3147" r:id="rId42"/>
    <p:sldId id="3148" r:id="rId43"/>
    <p:sldId id="3149" r:id="rId44"/>
    <p:sldId id="3150" r:id="rId45"/>
    <p:sldId id="3151" r:id="rId46"/>
    <p:sldId id="3152" r:id="rId47"/>
    <p:sldId id="3153" r:id="rId48"/>
    <p:sldId id="3154" r:id="rId49"/>
    <p:sldId id="3155" r:id="rId50"/>
    <p:sldId id="3156" r:id="rId51"/>
    <p:sldId id="3136" r:id="rId52"/>
    <p:sldId id="3885" r:id="rId53"/>
    <p:sldId id="3123" r:id="rId54"/>
    <p:sldId id="3124" r:id="rId55"/>
    <p:sldId id="3125" r:id="rId56"/>
    <p:sldId id="3126" r:id="rId57"/>
    <p:sldId id="3127" r:id="rId58"/>
    <p:sldId id="3128" r:id="rId59"/>
    <p:sldId id="3129" r:id="rId60"/>
    <p:sldId id="3130" r:id="rId61"/>
    <p:sldId id="3131" r:id="rId62"/>
    <p:sldId id="3132" r:id="rId63"/>
    <p:sldId id="3133" r:id="rId64"/>
    <p:sldId id="3134" r:id="rId65"/>
    <p:sldId id="3135" r:id="rId66"/>
    <p:sldId id="3583" r:id="rId67"/>
    <p:sldId id="3920" r:id="rId68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4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Self-Balancing Search Trees (41)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33203"/>
            <a:ext cx="658368" cy="2743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48640" y="1261362"/>
            <a:ext cx="4937760" cy="55204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69281" y="1261362"/>
            <a:ext cx="4884599" cy="5520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Self-Balancing Search Trees (41)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7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Self-Balancing Search Trees (41)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79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841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30" y="6053139"/>
            <a:ext cx="2699386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1" y="6043614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52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Self-Balancing Search Trees (41)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26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1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4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0" y="1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08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30" y="6053139"/>
            <a:ext cx="2699386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1" y="6043614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04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Self-Balancing Search Trees (41)</a:t>
            </a:r>
            <a:endParaRPr lang="en-US" dirty="0"/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14217D34-BBC6-4852-858D-99727872C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933203"/>
            <a:ext cx="658368" cy="2743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Self-Balancing Search Trees (41)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DB8FBD3-A401-4EB5-9872-2889BF30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33203"/>
            <a:ext cx="658368" cy="2743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Self-Balancing Search Trees (41)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318" y="170156"/>
            <a:ext cx="9784080" cy="731520"/>
          </a:xfrm>
        </p:spPr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4" y="1295401"/>
            <a:ext cx="10034546" cy="5454359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0" y="908819"/>
            <a:ext cx="6505576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Self-Balancing Search Trees (41)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4400"/>
            <a:ext cx="64008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67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26592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38784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Self-Balancing Search Trees (41)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713232" y="169342"/>
            <a:ext cx="978408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95400"/>
            <a:ext cx="9966960" cy="539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640080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14400"/>
            <a:ext cx="640080" cy="304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8660" y="914400"/>
            <a:ext cx="1026414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14800" y="919164"/>
            <a:ext cx="6505576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Self-Balancing Search Trees (41)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7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196FDB-3CC6-42EF-BC8D-1EBAD307372B}"/>
              </a:ext>
            </a:extLst>
          </p:cNvPr>
          <p:cNvGrpSpPr/>
          <p:nvPr/>
        </p:nvGrpSpPr>
        <p:grpSpPr>
          <a:xfrm>
            <a:off x="0" y="0"/>
            <a:ext cx="10972800" cy="6858000"/>
            <a:chOff x="0" y="0"/>
            <a:chExt cx="10972800" cy="68580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AE41AD2-F21E-48AF-BACD-482F84EAF44B}"/>
                </a:ext>
              </a:extLst>
            </p:cNvPr>
            <p:cNvGrpSpPr/>
            <p:nvPr/>
          </p:nvGrpSpPr>
          <p:grpSpPr>
            <a:xfrm>
              <a:off x="0" y="0"/>
              <a:ext cx="10972800" cy="6858000"/>
              <a:chOff x="0" y="0"/>
              <a:chExt cx="9160656" cy="6858000"/>
            </a:xfrm>
          </p:grpSpPr>
          <p:pic>
            <p:nvPicPr>
              <p:cNvPr id="5" name="Picture 4" descr="A computer sitting on top of a table&#10;&#10;Description automatically generated">
                <a:extLst>
                  <a:ext uri="{FF2B5EF4-FFF2-40B4-BE49-F238E27FC236}">
                    <a16:creationId xmlns:a16="http://schemas.microsoft.com/office/drawing/2014/main" id="{668D8DC0-A0F8-40ED-B870-9E0CA2A348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60656" cy="68580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FADBB5E-58B4-47C2-9131-A0E5349A0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466">
                <a:off x="3443599" y="4781389"/>
                <a:ext cx="534372" cy="793805"/>
              </a:xfrm>
              <a:prstGeom prst="rect">
                <a:avLst/>
              </a:prstGeom>
            </p:spPr>
          </p:pic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60EFB37-F136-49CE-8728-0FE4FBE7D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9760">
              <a:off x="8664010" y="4991662"/>
              <a:ext cx="640080" cy="793805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C3D083F-0477-4E6B-A70B-4ADF647856D7}"/>
              </a:ext>
            </a:extLst>
          </p:cNvPr>
          <p:cNvSpPr txBox="1"/>
          <p:nvPr/>
        </p:nvSpPr>
        <p:spPr>
          <a:xfrm>
            <a:off x="70746" y="549469"/>
            <a:ext cx="559166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Aft>
                <a:spcPts val="600"/>
              </a:spcAft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CS 235 Data Structures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 2-3 Self-balancing Trees (41)</a:t>
            </a:r>
          </a:p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Chapter </a:t>
            </a:r>
            <a:r>
              <a:rPr lang="en-US" sz="2400" b="1" dirty="0"/>
              <a:t>11.4 2-3, pgs. 656-663.</a:t>
            </a:r>
            <a:endParaRPr lang="en-US" sz="22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859088" y="3224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4116388" y="22447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sp>
        <p:nvSpPr>
          <p:cNvPr id="11" name="Oval 10"/>
          <p:cNvSpPr/>
          <p:nvPr/>
        </p:nvSpPr>
        <p:spPr>
          <a:xfrm>
            <a:off x="2097088" y="4113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3544888" y="4113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4470400" y="4113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sp>
        <p:nvSpPr>
          <p:cNvPr id="14" name="Oval 13"/>
          <p:cNvSpPr/>
          <p:nvPr/>
        </p:nvSpPr>
        <p:spPr>
          <a:xfrm>
            <a:off x="5373688" y="4113213"/>
            <a:ext cx="5334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13</a:t>
            </a:r>
          </a:p>
        </p:txBody>
      </p:sp>
      <p:sp>
        <p:nvSpPr>
          <p:cNvPr id="15" name="Oval 14"/>
          <p:cNvSpPr/>
          <p:nvPr/>
        </p:nvSpPr>
        <p:spPr>
          <a:xfrm>
            <a:off x="5164138" y="3224213"/>
            <a:ext cx="9525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11, 15</a:t>
            </a:r>
          </a:p>
        </p:txBody>
      </p:sp>
      <p:sp>
        <p:nvSpPr>
          <p:cNvPr id="16" name="Oval 15"/>
          <p:cNvSpPr/>
          <p:nvPr/>
        </p:nvSpPr>
        <p:spPr>
          <a:xfrm>
            <a:off x="6129338" y="4125913"/>
            <a:ext cx="1109662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17, 19</a:t>
            </a:r>
          </a:p>
        </p:txBody>
      </p:sp>
      <p:cxnSp>
        <p:nvCxnSpPr>
          <p:cNvPr id="19" name="Straight Connector 18"/>
          <p:cNvCxnSpPr>
            <a:stCxn id="10" idx="3"/>
            <a:endCxn id="9" idx="7"/>
          </p:cNvCxnSpPr>
          <p:nvPr/>
        </p:nvCxnSpPr>
        <p:spPr>
          <a:xfrm flipH="1">
            <a:off x="3314701" y="2698750"/>
            <a:ext cx="879475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3"/>
            <a:endCxn id="11" idx="7"/>
          </p:cNvCxnSpPr>
          <p:nvPr/>
        </p:nvCxnSpPr>
        <p:spPr>
          <a:xfrm flipH="1">
            <a:off x="2552701" y="3679826"/>
            <a:ext cx="384175" cy="511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5"/>
            <a:endCxn id="12" idx="1"/>
          </p:cNvCxnSpPr>
          <p:nvPr/>
        </p:nvCxnSpPr>
        <p:spPr>
          <a:xfrm>
            <a:off x="3314701" y="3679826"/>
            <a:ext cx="307975" cy="511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5"/>
            <a:endCxn id="15" idx="1"/>
          </p:cNvCxnSpPr>
          <p:nvPr/>
        </p:nvCxnSpPr>
        <p:spPr>
          <a:xfrm>
            <a:off x="4572000" y="2698750"/>
            <a:ext cx="731838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5" idx="3"/>
            <a:endCxn id="13" idx="0"/>
          </p:cNvCxnSpPr>
          <p:nvPr/>
        </p:nvCxnSpPr>
        <p:spPr>
          <a:xfrm flipH="1">
            <a:off x="4737100" y="3679825"/>
            <a:ext cx="566738" cy="433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5" idx="4"/>
            <a:endCxn id="14" idx="0"/>
          </p:cNvCxnSpPr>
          <p:nvPr/>
        </p:nvCxnSpPr>
        <p:spPr>
          <a:xfrm>
            <a:off x="5640388" y="3757613"/>
            <a:ext cx="0" cy="35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cxnSpLocks/>
            <a:stCxn id="15" idx="5"/>
            <a:endCxn id="16" idx="0"/>
          </p:cNvCxnSpPr>
          <p:nvPr/>
        </p:nvCxnSpPr>
        <p:spPr>
          <a:xfrm>
            <a:off x="5977149" y="3679499"/>
            <a:ext cx="707021" cy="446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781800" y="1828800"/>
            <a:ext cx="25908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To search for 13</a:t>
            </a:r>
          </a:p>
        </p:txBody>
      </p:sp>
      <p:sp>
        <p:nvSpPr>
          <p:cNvPr id="50" name="Right Arrow 49"/>
          <p:cNvSpPr/>
          <p:nvPr/>
        </p:nvSpPr>
        <p:spPr>
          <a:xfrm rot="16200000">
            <a:off x="5322094" y="4928394"/>
            <a:ext cx="636588" cy="2667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46663" y="5486401"/>
            <a:ext cx="22780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 charset="0"/>
              </a:rPr>
              <a:t>13 is in the middle child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a 2-3 Tree</a:t>
            </a:r>
          </a:p>
        </p:txBody>
      </p:sp>
    </p:spTree>
    <p:extLst>
      <p:ext uri="{BB962C8B-B14F-4D97-AF65-F5344CB8AC3E}">
        <p14:creationId xmlns:p14="http://schemas.microsoft.com/office/powerpoint/2010/main" val="994922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Content Placeholder 1"/>
          <p:cNvSpPr>
            <a:spLocks noGrp="1"/>
          </p:cNvSpPr>
          <p:nvPr>
            <p:ph sz="quarter" idx="1"/>
          </p:nvPr>
        </p:nvSpPr>
        <p:spPr>
          <a:xfrm>
            <a:off x="640080" y="1377182"/>
            <a:ext cx="9710928" cy="5176018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The insertion algorithm into a 2-3 tree is quite different from the insertion algorithm into a binary search tree.</a:t>
            </a:r>
          </a:p>
          <a:p>
            <a:pPr lvl="1"/>
            <a:r>
              <a:rPr lang="en-US" dirty="0"/>
              <a:t>A 2-3 tree maintains balance by being built from the bottom up.</a:t>
            </a:r>
          </a:p>
          <a:p>
            <a:pPr lvl="1"/>
            <a:r>
              <a:rPr lang="en-US" u="sng" dirty="0"/>
              <a:t>Insert the new node into a leaf</a:t>
            </a:r>
            <a:r>
              <a:rPr lang="en-US" dirty="0"/>
              <a:t>, instead of adding a new leaf.</a:t>
            </a:r>
          </a:p>
          <a:p>
            <a:r>
              <a:rPr lang="en-US" dirty="0"/>
              <a:t>Insert a new node as follows:</a:t>
            </a:r>
          </a:p>
          <a:p>
            <a:pPr marL="798513" indent="-457200">
              <a:buSzPct val="100000"/>
              <a:buFont typeface="+mj-lt"/>
              <a:buAutoNum type="arabicPeriod"/>
            </a:pPr>
            <a:r>
              <a:rPr lang="en-US" sz="2000" dirty="0"/>
              <a:t>If the tree is empty, create a node and put value into the node.</a:t>
            </a:r>
          </a:p>
          <a:p>
            <a:pPr marL="798513" indent="-457200">
              <a:buSzPct val="100000"/>
              <a:buFont typeface="+mj-lt"/>
              <a:buAutoNum type="arabicPeriod"/>
            </a:pPr>
            <a:r>
              <a:rPr lang="en-US" sz="2000" dirty="0"/>
              <a:t>Otherwise find the leaf node where the value belongs.</a:t>
            </a:r>
          </a:p>
          <a:p>
            <a:pPr marL="798513" indent="-457200">
              <a:buSzPct val="100000"/>
              <a:buFont typeface="+mj-lt"/>
              <a:buAutoNum type="arabicPeriod"/>
            </a:pPr>
            <a:r>
              <a:rPr lang="en-US" sz="2000" dirty="0"/>
              <a:t>If the leaf node has only one value, put the new value into the node.</a:t>
            </a:r>
          </a:p>
          <a:p>
            <a:pPr marL="798513" indent="-457200">
              <a:buSzPct val="100000"/>
              <a:buFont typeface="+mj-lt"/>
              <a:buAutoNum type="arabicPeriod"/>
            </a:pPr>
            <a:r>
              <a:rPr lang="en-US" sz="2000" dirty="0"/>
              <a:t>If the leaf node has more than two values, split the node and promote the median of the three values to parent.</a:t>
            </a:r>
          </a:p>
          <a:p>
            <a:pPr marL="798513" indent="-457200">
              <a:buSzPct val="100000"/>
              <a:buFont typeface="+mj-lt"/>
              <a:buAutoNum type="arabicPeriod"/>
            </a:pPr>
            <a:r>
              <a:rPr lang="en-US" sz="2000" dirty="0"/>
              <a:t>If the parent then has three values, continue to split and promote, forming a new root node if necessary.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latin typeface="Arial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F1C9839-F2E1-4A7A-866B-089D88DB4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255948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9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9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59088" y="3224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4116388" y="22447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14701" y="2698750"/>
            <a:ext cx="879475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20" idx="1"/>
          </p:cNvCxnSpPr>
          <p:nvPr/>
        </p:nvCxnSpPr>
        <p:spPr>
          <a:xfrm>
            <a:off x="4572001" y="2698750"/>
            <a:ext cx="765175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259388" y="3224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2617778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59088" y="3224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4116388" y="22447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14701" y="2698750"/>
            <a:ext cx="879475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20" idx="1"/>
          </p:cNvCxnSpPr>
          <p:nvPr/>
        </p:nvCxnSpPr>
        <p:spPr>
          <a:xfrm>
            <a:off x="4572001" y="2698750"/>
            <a:ext cx="765175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259388" y="3224213"/>
            <a:ext cx="5334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15</a:t>
            </a:r>
          </a:p>
        </p:txBody>
      </p:sp>
      <p:sp>
        <p:nvSpPr>
          <p:cNvPr id="10" name="Right Arrow 9"/>
          <p:cNvSpPr/>
          <p:nvPr/>
        </p:nvSpPr>
        <p:spPr>
          <a:xfrm rot="10800000">
            <a:off x="5881689" y="3371850"/>
            <a:ext cx="638175" cy="2667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7964" y="3224214"/>
            <a:ext cx="2738437" cy="738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 charset="0"/>
              </a:rPr>
              <a:t>Because this node is a 2-node, we insert directly into the node creating a 3-node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3413119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59088" y="3224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4116388" y="22447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14701" y="2698750"/>
            <a:ext cx="879475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9" idx="1"/>
          </p:cNvCxnSpPr>
          <p:nvPr/>
        </p:nvCxnSpPr>
        <p:spPr>
          <a:xfrm>
            <a:off x="4572000" y="2698750"/>
            <a:ext cx="725488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15</a:t>
            </a:r>
          </a:p>
        </p:txBody>
      </p:sp>
      <p:sp>
        <p:nvSpPr>
          <p:cNvPr id="9" name="Oval 8"/>
          <p:cNvSpPr/>
          <p:nvPr/>
        </p:nvSpPr>
        <p:spPr>
          <a:xfrm>
            <a:off x="5157788" y="3224213"/>
            <a:ext cx="9525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11, 15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575947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59088" y="3224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4116388" y="22447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14701" y="2698750"/>
            <a:ext cx="879475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9" idx="1"/>
          </p:cNvCxnSpPr>
          <p:nvPr/>
        </p:nvCxnSpPr>
        <p:spPr>
          <a:xfrm>
            <a:off x="4572000" y="2698750"/>
            <a:ext cx="725488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17</a:t>
            </a:r>
          </a:p>
        </p:txBody>
      </p:sp>
      <p:sp>
        <p:nvSpPr>
          <p:cNvPr id="9" name="Oval 8"/>
          <p:cNvSpPr/>
          <p:nvPr/>
        </p:nvSpPr>
        <p:spPr>
          <a:xfrm>
            <a:off x="5157788" y="3224213"/>
            <a:ext cx="9525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11, 15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156010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59088" y="3224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4116388" y="22447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14701" y="2698750"/>
            <a:ext cx="879475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9" idx="1"/>
          </p:cNvCxnSpPr>
          <p:nvPr/>
        </p:nvCxnSpPr>
        <p:spPr>
          <a:xfrm>
            <a:off x="4572000" y="2698750"/>
            <a:ext cx="725488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17</a:t>
            </a:r>
          </a:p>
        </p:txBody>
      </p:sp>
      <p:sp>
        <p:nvSpPr>
          <p:cNvPr id="9" name="Oval 8"/>
          <p:cNvSpPr/>
          <p:nvPr/>
        </p:nvSpPr>
        <p:spPr>
          <a:xfrm>
            <a:off x="5157788" y="3224213"/>
            <a:ext cx="9525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11, 15</a:t>
            </a:r>
          </a:p>
        </p:txBody>
      </p:sp>
      <p:sp>
        <p:nvSpPr>
          <p:cNvPr id="10" name="Right Arrow 9"/>
          <p:cNvSpPr/>
          <p:nvPr/>
        </p:nvSpPr>
        <p:spPr>
          <a:xfrm rot="10800000">
            <a:off x="6226175" y="3371850"/>
            <a:ext cx="636588" cy="2667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00863" y="3224214"/>
            <a:ext cx="2278062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 charset="0"/>
              </a:rPr>
              <a:t>Because we insert into leaves, 17 is virtually inserted into this node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2505677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59088" y="3224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4116388" y="22447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14701" y="2698750"/>
            <a:ext cx="879475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9" idx="1"/>
          </p:cNvCxnSpPr>
          <p:nvPr/>
        </p:nvCxnSpPr>
        <p:spPr>
          <a:xfrm>
            <a:off x="4572000" y="2698750"/>
            <a:ext cx="788988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17</a:t>
            </a:r>
          </a:p>
        </p:txBody>
      </p:sp>
      <p:sp>
        <p:nvSpPr>
          <p:cNvPr id="9" name="Oval 8"/>
          <p:cNvSpPr/>
          <p:nvPr/>
        </p:nvSpPr>
        <p:spPr>
          <a:xfrm>
            <a:off x="5157789" y="3224213"/>
            <a:ext cx="1387475" cy="533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11, 15, 17</a:t>
            </a:r>
          </a:p>
        </p:txBody>
      </p:sp>
      <p:sp>
        <p:nvSpPr>
          <p:cNvPr id="10" name="Right Arrow 9"/>
          <p:cNvSpPr/>
          <p:nvPr/>
        </p:nvSpPr>
        <p:spPr>
          <a:xfrm rot="10800000">
            <a:off x="6565900" y="3357563"/>
            <a:ext cx="465138" cy="2667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0401" y="3224213"/>
            <a:ext cx="227806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 charset="0"/>
              </a:rPr>
              <a:t>Because a node can't store three values, the middle value propagates up to the 2-node parent and this leaf node splits into two new 2-nodes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3FF4794-1F6F-482E-B74F-E32F7924D08B}"/>
              </a:ext>
            </a:extLst>
          </p:cNvPr>
          <p:cNvCxnSpPr>
            <a:cxnSpLocks/>
          </p:cNvCxnSpPr>
          <p:nvPr/>
        </p:nvCxnSpPr>
        <p:spPr>
          <a:xfrm flipH="1" flipV="1">
            <a:off x="4534297" y="2474481"/>
            <a:ext cx="1119982" cy="850131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56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59088" y="3224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3962400" y="2244725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7, 15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14700" y="2698750"/>
            <a:ext cx="781050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19" idx="1"/>
          </p:cNvCxnSpPr>
          <p:nvPr/>
        </p:nvCxnSpPr>
        <p:spPr>
          <a:xfrm>
            <a:off x="4743450" y="2698750"/>
            <a:ext cx="673100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17</a:t>
            </a:r>
          </a:p>
        </p:txBody>
      </p:sp>
      <p:sp>
        <p:nvSpPr>
          <p:cNvPr id="19" name="Oval 18"/>
          <p:cNvSpPr/>
          <p:nvPr/>
        </p:nvSpPr>
        <p:spPr>
          <a:xfrm>
            <a:off x="5337175" y="3224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</a:t>
            </a:r>
            <a:endParaRPr lang="en-US" sz="1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152900" y="32385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11</a:t>
            </a:r>
          </a:p>
        </p:txBody>
      </p:sp>
      <p:cxnSp>
        <p:nvCxnSpPr>
          <p:cNvPr id="24" name="Straight Connector 23"/>
          <p:cNvCxnSpPr>
            <a:stCxn id="6" idx="4"/>
            <a:endCxn id="22" idx="0"/>
          </p:cNvCxnSpPr>
          <p:nvPr/>
        </p:nvCxnSpPr>
        <p:spPr>
          <a:xfrm>
            <a:off x="4419600" y="2778126"/>
            <a:ext cx="0" cy="460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1198750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59088" y="3224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3962400" y="2244725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7, 15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14700" y="2698750"/>
            <a:ext cx="781050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19" idx="1"/>
          </p:cNvCxnSpPr>
          <p:nvPr/>
        </p:nvCxnSpPr>
        <p:spPr>
          <a:xfrm>
            <a:off x="4743450" y="2698750"/>
            <a:ext cx="673100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5, 10, 20</a:t>
            </a:r>
          </a:p>
        </p:txBody>
      </p:sp>
      <p:sp>
        <p:nvSpPr>
          <p:cNvPr id="19" name="Oval 18"/>
          <p:cNvSpPr/>
          <p:nvPr/>
        </p:nvSpPr>
        <p:spPr>
          <a:xfrm>
            <a:off x="5337175" y="3224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</a:t>
            </a:r>
          </a:p>
        </p:txBody>
      </p:sp>
      <p:sp>
        <p:nvSpPr>
          <p:cNvPr id="22" name="Oval 21"/>
          <p:cNvSpPr/>
          <p:nvPr/>
        </p:nvSpPr>
        <p:spPr>
          <a:xfrm>
            <a:off x="4152900" y="32385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11</a:t>
            </a:r>
          </a:p>
        </p:txBody>
      </p:sp>
      <p:cxnSp>
        <p:nvCxnSpPr>
          <p:cNvPr id="24" name="Straight Connector 23"/>
          <p:cNvCxnSpPr>
            <a:stCxn id="6" idx="4"/>
            <a:endCxn id="22" idx="0"/>
          </p:cNvCxnSpPr>
          <p:nvPr/>
        </p:nvCxnSpPr>
        <p:spPr>
          <a:xfrm>
            <a:off x="4419600" y="2778126"/>
            <a:ext cx="0" cy="460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2580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#41: Improve Success 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524000"/>
            <a:ext cx="9125679" cy="4648200"/>
          </a:xfrm>
        </p:spPr>
        <p:txBody>
          <a:bodyPr/>
          <a:lstStyle/>
          <a:p>
            <a:pPr marL="573088" indent="-573088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2400" dirty="0"/>
              <a:t>Do the tough stuff first.</a:t>
            </a:r>
          </a:p>
          <a:p>
            <a:pPr marL="573088" indent="-573088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2400" dirty="0"/>
              <a:t>Think more, code less.</a:t>
            </a:r>
          </a:p>
          <a:p>
            <a:pPr marL="573088" indent="-573088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2400" dirty="0"/>
              <a:t>For big stuff, get someone’s brain wrapped around it.</a:t>
            </a:r>
          </a:p>
          <a:p>
            <a:pPr marL="573088" indent="-573088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2400" dirty="0"/>
              <a:t>Under promise, over deliver.</a:t>
            </a:r>
          </a:p>
          <a:p>
            <a:pPr marL="573088" indent="-573088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2400" dirty="0"/>
              <a:t>When something breaks, look at your assumptions.</a:t>
            </a:r>
          </a:p>
          <a:p>
            <a:pPr marL="573088" indent="-573088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2400" dirty="0"/>
              <a:t>Before you begin coding, decide how you are going to test it.</a:t>
            </a:r>
          </a:p>
          <a:p>
            <a:pPr marL="573088" indent="-573088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2400" dirty="0"/>
              <a:t>Trust your team, but ask to see.</a:t>
            </a:r>
          </a:p>
          <a:p>
            <a:pPr marL="573088" indent="-573088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2400" dirty="0"/>
              <a:t>Learn how to listen.</a:t>
            </a:r>
          </a:p>
          <a:p>
            <a:pPr marL="573088" indent="-573088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2400" dirty="0"/>
              <a:t>Don’t whine!  (</a:t>
            </a:r>
            <a:r>
              <a:rPr lang="en-US" sz="2400" dirty="0" err="1"/>
              <a:t>ie</a:t>
            </a:r>
            <a:r>
              <a:rPr lang="en-US" sz="2400" dirty="0"/>
              <a:t>. Clear the Bozo bit.)</a:t>
            </a:r>
          </a:p>
          <a:p>
            <a:pPr marL="573088" indent="-573088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en-US" sz="2400" dirty="0"/>
              <a:t>No Coding after midnight!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8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667000" y="3224213"/>
            <a:ext cx="8382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3, 5</a:t>
            </a:r>
          </a:p>
        </p:txBody>
      </p:sp>
      <p:sp>
        <p:nvSpPr>
          <p:cNvPr id="6" name="Oval 5"/>
          <p:cNvSpPr/>
          <p:nvPr/>
        </p:nvSpPr>
        <p:spPr>
          <a:xfrm>
            <a:off x="3962400" y="2244725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7, 15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82964" y="2698750"/>
            <a:ext cx="712787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19" idx="1"/>
          </p:cNvCxnSpPr>
          <p:nvPr/>
        </p:nvCxnSpPr>
        <p:spPr>
          <a:xfrm>
            <a:off x="4743450" y="2698750"/>
            <a:ext cx="673100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5, 10, 20</a:t>
            </a:r>
          </a:p>
        </p:txBody>
      </p:sp>
      <p:sp>
        <p:nvSpPr>
          <p:cNvPr id="19" name="Oval 18"/>
          <p:cNvSpPr/>
          <p:nvPr/>
        </p:nvSpPr>
        <p:spPr>
          <a:xfrm>
            <a:off x="5337175" y="3224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</a:t>
            </a:r>
          </a:p>
        </p:txBody>
      </p:sp>
      <p:sp>
        <p:nvSpPr>
          <p:cNvPr id="22" name="Oval 21"/>
          <p:cNvSpPr/>
          <p:nvPr/>
        </p:nvSpPr>
        <p:spPr>
          <a:xfrm>
            <a:off x="4152900" y="32385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11</a:t>
            </a:r>
          </a:p>
        </p:txBody>
      </p:sp>
      <p:cxnSp>
        <p:nvCxnSpPr>
          <p:cNvPr id="24" name="Straight Connector 23"/>
          <p:cNvCxnSpPr>
            <a:stCxn id="6" idx="4"/>
            <a:endCxn id="22" idx="0"/>
          </p:cNvCxnSpPr>
          <p:nvPr/>
        </p:nvCxnSpPr>
        <p:spPr>
          <a:xfrm>
            <a:off x="4419600" y="2778126"/>
            <a:ext cx="0" cy="460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2333570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667000" y="3224213"/>
            <a:ext cx="8382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3, 5</a:t>
            </a:r>
          </a:p>
        </p:txBody>
      </p:sp>
      <p:sp>
        <p:nvSpPr>
          <p:cNvPr id="6" name="Oval 5"/>
          <p:cNvSpPr/>
          <p:nvPr/>
        </p:nvSpPr>
        <p:spPr>
          <a:xfrm>
            <a:off x="3962400" y="2244725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7, 15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82964" y="2698750"/>
            <a:ext cx="712787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19" idx="1"/>
          </p:cNvCxnSpPr>
          <p:nvPr/>
        </p:nvCxnSpPr>
        <p:spPr>
          <a:xfrm>
            <a:off x="4743450" y="2698750"/>
            <a:ext cx="673100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5, 10, 20</a:t>
            </a:r>
          </a:p>
        </p:txBody>
      </p:sp>
      <p:sp>
        <p:nvSpPr>
          <p:cNvPr id="19" name="Oval 18"/>
          <p:cNvSpPr/>
          <p:nvPr/>
        </p:nvSpPr>
        <p:spPr>
          <a:xfrm>
            <a:off x="5337175" y="3224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</a:t>
            </a:r>
          </a:p>
        </p:txBody>
      </p:sp>
      <p:sp>
        <p:nvSpPr>
          <p:cNvPr id="22" name="Oval 21"/>
          <p:cNvSpPr/>
          <p:nvPr/>
        </p:nvSpPr>
        <p:spPr>
          <a:xfrm>
            <a:off x="3943350" y="3238500"/>
            <a:ext cx="93345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10, 11</a:t>
            </a:r>
          </a:p>
        </p:txBody>
      </p:sp>
      <p:cxnSp>
        <p:nvCxnSpPr>
          <p:cNvPr id="24" name="Straight Connector 23"/>
          <p:cNvCxnSpPr>
            <a:stCxn id="6" idx="4"/>
            <a:endCxn id="22" idx="0"/>
          </p:cNvCxnSpPr>
          <p:nvPr/>
        </p:nvCxnSpPr>
        <p:spPr>
          <a:xfrm flipH="1">
            <a:off x="4410076" y="2778126"/>
            <a:ext cx="9525" cy="460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4134416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667000" y="3224213"/>
            <a:ext cx="8382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3, 5</a:t>
            </a:r>
          </a:p>
        </p:txBody>
      </p:sp>
      <p:sp>
        <p:nvSpPr>
          <p:cNvPr id="6" name="Oval 5"/>
          <p:cNvSpPr/>
          <p:nvPr/>
        </p:nvSpPr>
        <p:spPr>
          <a:xfrm>
            <a:off x="3962400" y="2244725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7, 15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82964" y="2698750"/>
            <a:ext cx="712787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19" idx="1"/>
          </p:cNvCxnSpPr>
          <p:nvPr/>
        </p:nvCxnSpPr>
        <p:spPr>
          <a:xfrm>
            <a:off x="4743450" y="2698751"/>
            <a:ext cx="571500" cy="620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5, 10, 20</a:t>
            </a:r>
          </a:p>
        </p:txBody>
      </p:sp>
      <p:sp>
        <p:nvSpPr>
          <p:cNvPr id="19" name="Oval 18"/>
          <p:cNvSpPr/>
          <p:nvPr/>
        </p:nvSpPr>
        <p:spPr>
          <a:xfrm>
            <a:off x="5181600" y="3241675"/>
            <a:ext cx="9144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17, 20</a:t>
            </a:r>
          </a:p>
        </p:txBody>
      </p:sp>
      <p:sp>
        <p:nvSpPr>
          <p:cNvPr id="22" name="Oval 21"/>
          <p:cNvSpPr/>
          <p:nvPr/>
        </p:nvSpPr>
        <p:spPr>
          <a:xfrm>
            <a:off x="3943350" y="3238500"/>
            <a:ext cx="9334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10, 11</a:t>
            </a:r>
          </a:p>
        </p:txBody>
      </p:sp>
      <p:cxnSp>
        <p:nvCxnSpPr>
          <p:cNvPr id="24" name="Straight Connector 23"/>
          <p:cNvCxnSpPr>
            <a:stCxn id="6" idx="4"/>
            <a:endCxn id="22" idx="0"/>
          </p:cNvCxnSpPr>
          <p:nvPr/>
        </p:nvCxnSpPr>
        <p:spPr>
          <a:xfrm flipH="1">
            <a:off x="4410076" y="2778126"/>
            <a:ext cx="9525" cy="460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135907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667000" y="3224213"/>
            <a:ext cx="8382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3, 5</a:t>
            </a:r>
          </a:p>
        </p:txBody>
      </p:sp>
      <p:sp>
        <p:nvSpPr>
          <p:cNvPr id="6" name="Oval 5"/>
          <p:cNvSpPr/>
          <p:nvPr/>
        </p:nvSpPr>
        <p:spPr>
          <a:xfrm>
            <a:off x="3962400" y="2244725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7, 15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82964" y="2698750"/>
            <a:ext cx="712787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19" idx="1"/>
          </p:cNvCxnSpPr>
          <p:nvPr/>
        </p:nvCxnSpPr>
        <p:spPr>
          <a:xfrm>
            <a:off x="4743450" y="2698751"/>
            <a:ext cx="571500" cy="620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13</a:t>
            </a:r>
          </a:p>
        </p:txBody>
      </p:sp>
      <p:sp>
        <p:nvSpPr>
          <p:cNvPr id="19" name="Oval 18"/>
          <p:cNvSpPr/>
          <p:nvPr/>
        </p:nvSpPr>
        <p:spPr>
          <a:xfrm>
            <a:off x="5181600" y="3241675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17, 20</a:t>
            </a:r>
          </a:p>
        </p:txBody>
      </p:sp>
      <p:sp>
        <p:nvSpPr>
          <p:cNvPr id="22" name="Oval 21"/>
          <p:cNvSpPr/>
          <p:nvPr/>
        </p:nvSpPr>
        <p:spPr>
          <a:xfrm>
            <a:off x="3943350" y="3238500"/>
            <a:ext cx="9334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10, 11</a:t>
            </a:r>
          </a:p>
        </p:txBody>
      </p:sp>
      <p:cxnSp>
        <p:nvCxnSpPr>
          <p:cNvPr id="24" name="Straight Connector 23"/>
          <p:cNvCxnSpPr>
            <a:stCxn id="6" idx="4"/>
            <a:endCxn id="22" idx="0"/>
          </p:cNvCxnSpPr>
          <p:nvPr/>
        </p:nvCxnSpPr>
        <p:spPr>
          <a:xfrm flipH="1">
            <a:off x="4410076" y="2778126"/>
            <a:ext cx="9525" cy="460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94217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667000" y="3224213"/>
            <a:ext cx="8382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3, 5</a:t>
            </a:r>
          </a:p>
        </p:txBody>
      </p:sp>
      <p:sp>
        <p:nvSpPr>
          <p:cNvPr id="6" name="Oval 5"/>
          <p:cNvSpPr/>
          <p:nvPr/>
        </p:nvSpPr>
        <p:spPr>
          <a:xfrm>
            <a:off x="3962400" y="2244725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7, 15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82964" y="2698750"/>
            <a:ext cx="712787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19" idx="1"/>
          </p:cNvCxnSpPr>
          <p:nvPr/>
        </p:nvCxnSpPr>
        <p:spPr>
          <a:xfrm>
            <a:off x="4743450" y="2698751"/>
            <a:ext cx="571500" cy="620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13</a:t>
            </a:r>
          </a:p>
        </p:txBody>
      </p:sp>
      <p:sp>
        <p:nvSpPr>
          <p:cNvPr id="19" name="Oval 18"/>
          <p:cNvSpPr/>
          <p:nvPr/>
        </p:nvSpPr>
        <p:spPr>
          <a:xfrm>
            <a:off x="5181600" y="3241675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17, 20</a:t>
            </a:r>
          </a:p>
        </p:txBody>
      </p:sp>
      <p:sp>
        <p:nvSpPr>
          <p:cNvPr id="22" name="Oval 21"/>
          <p:cNvSpPr/>
          <p:nvPr/>
        </p:nvSpPr>
        <p:spPr>
          <a:xfrm>
            <a:off x="3775075" y="3241675"/>
            <a:ext cx="1289050" cy="533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10, 11, 13</a:t>
            </a:r>
          </a:p>
        </p:txBody>
      </p:sp>
      <p:cxnSp>
        <p:nvCxnSpPr>
          <p:cNvPr id="24" name="Straight Connector 23"/>
          <p:cNvCxnSpPr>
            <a:stCxn id="6" idx="4"/>
            <a:endCxn id="22" idx="0"/>
          </p:cNvCxnSpPr>
          <p:nvPr/>
        </p:nvCxnSpPr>
        <p:spPr>
          <a:xfrm>
            <a:off x="4419600" y="2778125"/>
            <a:ext cx="0" cy="463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1480120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667000" y="3224213"/>
            <a:ext cx="8382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3, 5</a:t>
            </a:r>
          </a:p>
        </p:txBody>
      </p:sp>
      <p:sp>
        <p:nvSpPr>
          <p:cNvPr id="6" name="Oval 5"/>
          <p:cNvSpPr/>
          <p:nvPr/>
        </p:nvSpPr>
        <p:spPr>
          <a:xfrm>
            <a:off x="3962400" y="2244725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7, 15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82964" y="2698750"/>
            <a:ext cx="712787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19" idx="1"/>
          </p:cNvCxnSpPr>
          <p:nvPr/>
        </p:nvCxnSpPr>
        <p:spPr>
          <a:xfrm>
            <a:off x="4743450" y="2698751"/>
            <a:ext cx="571500" cy="620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13</a:t>
            </a:r>
          </a:p>
        </p:txBody>
      </p:sp>
      <p:sp>
        <p:nvSpPr>
          <p:cNvPr id="19" name="Oval 18"/>
          <p:cNvSpPr/>
          <p:nvPr/>
        </p:nvSpPr>
        <p:spPr>
          <a:xfrm>
            <a:off x="5181600" y="3241675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17, 20</a:t>
            </a:r>
          </a:p>
        </p:txBody>
      </p:sp>
      <p:sp>
        <p:nvSpPr>
          <p:cNvPr id="22" name="Oval 21"/>
          <p:cNvSpPr/>
          <p:nvPr/>
        </p:nvSpPr>
        <p:spPr>
          <a:xfrm>
            <a:off x="3775075" y="3241675"/>
            <a:ext cx="1289050" cy="533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10, 11, 13</a:t>
            </a:r>
          </a:p>
        </p:txBody>
      </p:sp>
      <p:cxnSp>
        <p:nvCxnSpPr>
          <p:cNvPr id="24" name="Straight Connector 23"/>
          <p:cNvCxnSpPr>
            <a:stCxn id="6" idx="4"/>
            <a:endCxn id="22" idx="0"/>
          </p:cNvCxnSpPr>
          <p:nvPr/>
        </p:nvCxnSpPr>
        <p:spPr>
          <a:xfrm>
            <a:off x="4419600" y="2778125"/>
            <a:ext cx="0" cy="463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629400" y="3241675"/>
            <a:ext cx="21336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 charset="0"/>
              </a:rPr>
              <a:t>Since a node with three values  is a virtual node, move the middle value up and split the remaining values into two nodes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>
              <a:latin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6241224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667000" y="3224213"/>
            <a:ext cx="8382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3, 5</a:t>
            </a:r>
          </a:p>
        </p:txBody>
      </p:sp>
      <p:sp>
        <p:nvSpPr>
          <p:cNvPr id="6" name="Oval 5"/>
          <p:cNvSpPr/>
          <p:nvPr/>
        </p:nvSpPr>
        <p:spPr>
          <a:xfrm>
            <a:off x="3775076" y="2244725"/>
            <a:ext cx="1254125" cy="533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7, 11, 15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82964" y="2698750"/>
            <a:ext cx="574675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19" idx="1"/>
          </p:cNvCxnSpPr>
          <p:nvPr/>
        </p:nvCxnSpPr>
        <p:spPr>
          <a:xfrm>
            <a:off x="4845050" y="2698751"/>
            <a:ext cx="469900" cy="620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13</a:t>
            </a:r>
          </a:p>
        </p:txBody>
      </p:sp>
      <p:sp>
        <p:nvSpPr>
          <p:cNvPr id="19" name="Oval 18"/>
          <p:cNvSpPr/>
          <p:nvPr/>
        </p:nvSpPr>
        <p:spPr>
          <a:xfrm>
            <a:off x="5181600" y="3241675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17, 20</a:t>
            </a:r>
          </a:p>
        </p:txBody>
      </p:sp>
      <p:cxnSp>
        <p:nvCxnSpPr>
          <p:cNvPr id="24" name="Straight Connector 23"/>
          <p:cNvCxnSpPr>
            <a:endCxn id="11" idx="0"/>
          </p:cNvCxnSpPr>
          <p:nvPr/>
        </p:nvCxnSpPr>
        <p:spPr>
          <a:xfrm flipH="1">
            <a:off x="3962401" y="2778125"/>
            <a:ext cx="219075" cy="463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95700" y="324167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10</a:t>
            </a:r>
          </a:p>
        </p:txBody>
      </p:sp>
      <p:sp>
        <p:nvSpPr>
          <p:cNvPr id="12" name="Oval 11"/>
          <p:cNvSpPr/>
          <p:nvPr/>
        </p:nvSpPr>
        <p:spPr>
          <a:xfrm>
            <a:off x="4495800" y="324167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13</a:t>
            </a:r>
          </a:p>
        </p:txBody>
      </p:sp>
      <p:cxnSp>
        <p:nvCxnSpPr>
          <p:cNvPr id="18" name="Straight Connector 17"/>
          <p:cNvCxnSpPr>
            <a:endCxn id="12" idx="0"/>
          </p:cNvCxnSpPr>
          <p:nvPr/>
        </p:nvCxnSpPr>
        <p:spPr>
          <a:xfrm>
            <a:off x="4581526" y="2778125"/>
            <a:ext cx="180975" cy="463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29400" y="3241675"/>
            <a:ext cx="2133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 charset="0"/>
              </a:rPr>
              <a:t>Repeat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42472980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667000" y="3224213"/>
            <a:ext cx="8382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3, 5</a:t>
            </a:r>
          </a:p>
        </p:txBody>
      </p:sp>
      <p:sp>
        <p:nvSpPr>
          <p:cNvPr id="6" name="Oval 5"/>
          <p:cNvSpPr/>
          <p:nvPr/>
        </p:nvSpPr>
        <p:spPr>
          <a:xfrm>
            <a:off x="3775076" y="2244725"/>
            <a:ext cx="1254125" cy="533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7, 15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82964" y="2698750"/>
            <a:ext cx="574675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19" idx="1"/>
          </p:cNvCxnSpPr>
          <p:nvPr/>
        </p:nvCxnSpPr>
        <p:spPr>
          <a:xfrm>
            <a:off x="4845050" y="2698751"/>
            <a:ext cx="469900" cy="620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13</a:t>
            </a:r>
          </a:p>
        </p:txBody>
      </p:sp>
      <p:sp>
        <p:nvSpPr>
          <p:cNvPr id="19" name="Oval 18"/>
          <p:cNvSpPr/>
          <p:nvPr/>
        </p:nvSpPr>
        <p:spPr>
          <a:xfrm>
            <a:off x="5181600" y="3241675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17, 20</a:t>
            </a:r>
          </a:p>
        </p:txBody>
      </p:sp>
      <p:cxnSp>
        <p:nvCxnSpPr>
          <p:cNvPr id="24" name="Straight Connector 23"/>
          <p:cNvCxnSpPr>
            <a:endCxn id="11" idx="0"/>
          </p:cNvCxnSpPr>
          <p:nvPr/>
        </p:nvCxnSpPr>
        <p:spPr>
          <a:xfrm flipH="1">
            <a:off x="3962401" y="2778125"/>
            <a:ext cx="219075" cy="463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95700" y="324167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10</a:t>
            </a:r>
          </a:p>
        </p:txBody>
      </p:sp>
      <p:sp>
        <p:nvSpPr>
          <p:cNvPr id="12" name="Oval 11"/>
          <p:cNvSpPr/>
          <p:nvPr/>
        </p:nvSpPr>
        <p:spPr>
          <a:xfrm>
            <a:off x="4495800" y="324167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13</a:t>
            </a:r>
          </a:p>
        </p:txBody>
      </p:sp>
      <p:cxnSp>
        <p:nvCxnSpPr>
          <p:cNvPr id="18" name="Straight Connector 17"/>
          <p:cNvCxnSpPr>
            <a:endCxn id="12" idx="0"/>
          </p:cNvCxnSpPr>
          <p:nvPr/>
        </p:nvCxnSpPr>
        <p:spPr>
          <a:xfrm>
            <a:off x="4581526" y="2778125"/>
            <a:ext cx="180975" cy="463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29400" y="3241676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 charset="0"/>
              </a:rPr>
              <a:t>Move the middle value up</a:t>
            </a:r>
          </a:p>
        </p:txBody>
      </p:sp>
      <p:sp>
        <p:nvSpPr>
          <p:cNvPr id="15" name="Oval 14"/>
          <p:cNvSpPr/>
          <p:nvPr/>
        </p:nvSpPr>
        <p:spPr>
          <a:xfrm>
            <a:off x="4138613" y="14478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11</a:t>
            </a:r>
          </a:p>
        </p:txBody>
      </p:sp>
      <p:cxnSp>
        <p:nvCxnSpPr>
          <p:cNvPr id="4" name="Straight Connector 3"/>
          <p:cNvCxnSpPr>
            <a:stCxn id="15" idx="4"/>
            <a:endCxn id="6" idx="0"/>
          </p:cNvCxnSpPr>
          <p:nvPr/>
        </p:nvCxnSpPr>
        <p:spPr>
          <a:xfrm flipH="1">
            <a:off x="4402139" y="1981201"/>
            <a:ext cx="3175" cy="263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>
              <a:latin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25557133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667000" y="3224213"/>
            <a:ext cx="8382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3, 5</a:t>
            </a:r>
          </a:p>
        </p:txBody>
      </p:sp>
      <p:sp>
        <p:nvSpPr>
          <p:cNvPr id="6" name="Oval 5"/>
          <p:cNvSpPr/>
          <p:nvPr/>
        </p:nvSpPr>
        <p:spPr>
          <a:xfrm>
            <a:off x="3775076" y="2244725"/>
            <a:ext cx="1254125" cy="533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7, 15</a:t>
            </a:r>
          </a:p>
        </p:txBody>
      </p:sp>
      <p:cxnSp>
        <p:nvCxnSpPr>
          <p:cNvPr id="13" name="Straight Connector 12"/>
          <p:cNvCxnSpPr>
            <a:stCxn id="6" idx="3"/>
            <a:endCxn id="5" idx="7"/>
          </p:cNvCxnSpPr>
          <p:nvPr/>
        </p:nvCxnSpPr>
        <p:spPr>
          <a:xfrm flipH="1">
            <a:off x="3382964" y="2698750"/>
            <a:ext cx="574675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19" idx="1"/>
          </p:cNvCxnSpPr>
          <p:nvPr/>
        </p:nvCxnSpPr>
        <p:spPr>
          <a:xfrm>
            <a:off x="4845050" y="2698751"/>
            <a:ext cx="469900" cy="620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13</a:t>
            </a:r>
          </a:p>
        </p:txBody>
      </p:sp>
      <p:sp>
        <p:nvSpPr>
          <p:cNvPr id="19" name="Oval 18"/>
          <p:cNvSpPr/>
          <p:nvPr/>
        </p:nvSpPr>
        <p:spPr>
          <a:xfrm>
            <a:off x="5181600" y="3241675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17, 20</a:t>
            </a:r>
          </a:p>
        </p:txBody>
      </p:sp>
      <p:cxnSp>
        <p:nvCxnSpPr>
          <p:cNvPr id="24" name="Straight Connector 23"/>
          <p:cNvCxnSpPr>
            <a:endCxn id="11" idx="0"/>
          </p:cNvCxnSpPr>
          <p:nvPr/>
        </p:nvCxnSpPr>
        <p:spPr>
          <a:xfrm flipH="1">
            <a:off x="3962401" y="2778125"/>
            <a:ext cx="219075" cy="463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95700" y="324167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10</a:t>
            </a:r>
          </a:p>
        </p:txBody>
      </p:sp>
      <p:sp>
        <p:nvSpPr>
          <p:cNvPr id="12" name="Oval 11"/>
          <p:cNvSpPr/>
          <p:nvPr/>
        </p:nvSpPr>
        <p:spPr>
          <a:xfrm>
            <a:off x="4495800" y="324167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13</a:t>
            </a:r>
          </a:p>
        </p:txBody>
      </p:sp>
      <p:cxnSp>
        <p:nvCxnSpPr>
          <p:cNvPr id="18" name="Straight Connector 17"/>
          <p:cNvCxnSpPr>
            <a:endCxn id="12" idx="0"/>
          </p:cNvCxnSpPr>
          <p:nvPr/>
        </p:nvCxnSpPr>
        <p:spPr>
          <a:xfrm>
            <a:off x="4581526" y="2778125"/>
            <a:ext cx="180975" cy="463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29400" y="3241676"/>
            <a:ext cx="2133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 charset="0"/>
              </a:rPr>
              <a:t>Split the remaining values into two nodes</a:t>
            </a:r>
          </a:p>
        </p:txBody>
      </p:sp>
      <p:sp>
        <p:nvSpPr>
          <p:cNvPr id="15" name="Oval 14"/>
          <p:cNvSpPr/>
          <p:nvPr/>
        </p:nvSpPr>
        <p:spPr>
          <a:xfrm>
            <a:off x="4138613" y="14478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11</a:t>
            </a:r>
          </a:p>
        </p:txBody>
      </p:sp>
      <p:cxnSp>
        <p:nvCxnSpPr>
          <p:cNvPr id="4" name="Straight Connector 3"/>
          <p:cNvCxnSpPr>
            <a:stCxn id="15" idx="4"/>
            <a:endCxn id="6" idx="0"/>
          </p:cNvCxnSpPr>
          <p:nvPr/>
        </p:nvCxnSpPr>
        <p:spPr>
          <a:xfrm flipH="1">
            <a:off x="4402139" y="1981201"/>
            <a:ext cx="3175" cy="263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>
              <a:latin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1629553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47900" y="3241675"/>
            <a:ext cx="8382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3, 5</a:t>
            </a:r>
          </a:p>
        </p:txBody>
      </p:sp>
      <p:cxnSp>
        <p:nvCxnSpPr>
          <p:cNvPr id="13" name="Straight Connector 12"/>
          <p:cNvCxnSpPr>
            <a:stCxn id="17" idx="3"/>
            <a:endCxn id="5" idx="7"/>
          </p:cNvCxnSpPr>
          <p:nvPr/>
        </p:nvCxnSpPr>
        <p:spPr>
          <a:xfrm flipH="1">
            <a:off x="2963864" y="2698751"/>
            <a:ext cx="477837" cy="620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0" idx="5"/>
            <a:endCxn id="19" idx="1"/>
          </p:cNvCxnSpPr>
          <p:nvPr/>
        </p:nvCxnSpPr>
        <p:spPr>
          <a:xfrm>
            <a:off x="5391150" y="2698751"/>
            <a:ext cx="369888" cy="620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629400" y="1905001"/>
            <a:ext cx="2133600" cy="6064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Insert 13</a:t>
            </a:r>
          </a:p>
        </p:txBody>
      </p:sp>
      <p:sp>
        <p:nvSpPr>
          <p:cNvPr id="19" name="Oval 18"/>
          <p:cNvSpPr/>
          <p:nvPr/>
        </p:nvSpPr>
        <p:spPr>
          <a:xfrm>
            <a:off x="5627688" y="3241675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17, 20</a:t>
            </a:r>
          </a:p>
        </p:txBody>
      </p:sp>
      <p:cxnSp>
        <p:nvCxnSpPr>
          <p:cNvPr id="24" name="Straight Connector 23"/>
          <p:cNvCxnSpPr>
            <a:stCxn id="17" idx="5"/>
            <a:endCxn id="11" idx="0"/>
          </p:cNvCxnSpPr>
          <p:nvPr/>
        </p:nvCxnSpPr>
        <p:spPr>
          <a:xfrm>
            <a:off x="3817939" y="2698751"/>
            <a:ext cx="261937" cy="542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813175" y="324167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10</a:t>
            </a:r>
          </a:p>
        </p:txBody>
      </p:sp>
      <p:sp>
        <p:nvSpPr>
          <p:cNvPr id="12" name="Oval 11"/>
          <p:cNvSpPr/>
          <p:nvPr/>
        </p:nvSpPr>
        <p:spPr>
          <a:xfrm>
            <a:off x="4495800" y="324167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13</a:t>
            </a:r>
          </a:p>
        </p:txBody>
      </p:sp>
      <p:cxnSp>
        <p:nvCxnSpPr>
          <p:cNvPr id="18" name="Straight Connector 17"/>
          <p:cNvCxnSpPr>
            <a:stCxn id="20" idx="3"/>
            <a:endCxn id="12" idx="0"/>
          </p:cNvCxnSpPr>
          <p:nvPr/>
        </p:nvCxnSpPr>
        <p:spPr>
          <a:xfrm flipH="1">
            <a:off x="4762501" y="2698751"/>
            <a:ext cx="250825" cy="542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29400" y="3241676"/>
            <a:ext cx="2133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 charset="0"/>
              </a:rPr>
              <a:t>Split the remaining values into two nodes</a:t>
            </a:r>
          </a:p>
        </p:txBody>
      </p:sp>
      <p:sp>
        <p:nvSpPr>
          <p:cNvPr id="15" name="Oval 14"/>
          <p:cNvSpPr/>
          <p:nvPr/>
        </p:nvSpPr>
        <p:spPr>
          <a:xfrm>
            <a:off x="4138613" y="14478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11</a:t>
            </a:r>
          </a:p>
        </p:txBody>
      </p:sp>
      <p:cxnSp>
        <p:nvCxnSpPr>
          <p:cNvPr id="4" name="Straight Connector 3"/>
          <p:cNvCxnSpPr>
            <a:stCxn id="15" idx="3"/>
            <a:endCxn id="17" idx="7"/>
          </p:cNvCxnSpPr>
          <p:nvPr/>
        </p:nvCxnSpPr>
        <p:spPr>
          <a:xfrm flipH="1">
            <a:off x="3817938" y="1903413"/>
            <a:ext cx="398462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362325" y="22447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sp>
        <p:nvSpPr>
          <p:cNvPr id="20" name="Oval 19"/>
          <p:cNvSpPr/>
          <p:nvPr/>
        </p:nvSpPr>
        <p:spPr>
          <a:xfrm>
            <a:off x="4935538" y="22447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15</a:t>
            </a:r>
          </a:p>
        </p:txBody>
      </p:sp>
      <p:cxnSp>
        <p:nvCxnSpPr>
          <p:cNvPr id="14" name="Straight Connector 13"/>
          <p:cNvCxnSpPr>
            <a:stCxn id="15" idx="5"/>
            <a:endCxn id="20" idx="1"/>
          </p:cNvCxnSpPr>
          <p:nvPr/>
        </p:nvCxnSpPr>
        <p:spPr>
          <a:xfrm>
            <a:off x="4594225" y="1903413"/>
            <a:ext cx="4191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 2-3 Tree</a:t>
            </a:r>
          </a:p>
        </p:txBody>
      </p:sp>
    </p:spTree>
    <p:extLst>
      <p:ext uri="{BB962C8B-B14F-4D97-AF65-F5344CB8AC3E}">
        <p14:creationId xmlns:p14="http://schemas.microsoft.com/office/powerpoint/2010/main" val="2136677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11.4, pgs. 656-6663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latin typeface="Arial"/>
              </a:rPr>
              <a:t>11.4 2-3 Trees</a:t>
            </a:r>
          </a:p>
          <a:p>
            <a:pPr algn="ctr"/>
            <a:r>
              <a:rPr lang="en-US" sz="2000" dirty="0">
                <a:latin typeface="Arial"/>
              </a:rPr>
              <a:t>Searching a 2-3 Tree</a:t>
            </a:r>
          </a:p>
          <a:p>
            <a:pPr algn="ctr"/>
            <a:r>
              <a:rPr lang="en-US" sz="2000" dirty="0">
                <a:latin typeface="Arial"/>
              </a:rPr>
              <a:t>Inserting an Item into a 2-3 Tree</a:t>
            </a:r>
          </a:p>
          <a:p>
            <a:pPr algn="ctr"/>
            <a:r>
              <a:rPr lang="en-US" sz="2000" dirty="0">
                <a:latin typeface="Arial"/>
              </a:rPr>
              <a:t>Analysis of 2-3 Trees and Comparison with Balanced Binary Trees</a:t>
            </a:r>
          </a:p>
          <a:p>
            <a:pPr algn="ctr"/>
            <a:r>
              <a:rPr lang="en-US" sz="2000" dirty="0">
                <a:latin typeface="Arial"/>
              </a:rPr>
              <a:t>Removal from a 2-3 Tree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C1462C-D640-45B3-901B-F425AA5C3674}" type="slidenum">
              <a:rPr lang="en-US">
                <a:solidFill>
                  <a:srgbClr val="DEDED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>
              <a:solidFill>
                <a:srgbClr val="DEDEDE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1" y="1752601"/>
            <a:ext cx="3123017" cy="302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907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Content Placeholder 1"/>
          <p:cNvSpPr>
            <a:spLocks noGrp="1"/>
          </p:cNvSpPr>
          <p:nvPr>
            <p:ph sz="quarter" idx="1"/>
          </p:nvPr>
        </p:nvSpPr>
        <p:spPr>
          <a:xfrm>
            <a:off x="640080" y="1377182"/>
            <a:ext cx="9980296" cy="45720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Removing an item from a 2-3 tree is generally the reverse of the insertion process.</a:t>
            </a:r>
          </a:p>
          <a:p>
            <a:pPr marL="682625" indent="-393700">
              <a:buSzPct val="100000"/>
              <a:buFont typeface="+mj-lt"/>
              <a:buAutoNum type="arabicPeriod"/>
            </a:pPr>
            <a:r>
              <a:rPr lang="en-US" dirty="0"/>
              <a:t>If the item to be removed is in a leaf with two items, simply delete the item.</a:t>
            </a:r>
          </a:p>
          <a:p>
            <a:pPr marL="682625" indent="-393700">
              <a:buSzPct val="100000"/>
              <a:buFont typeface="+mj-lt"/>
              <a:buAutoNum type="arabicPeriod"/>
            </a:pPr>
            <a:r>
              <a:rPr lang="en-US" dirty="0"/>
              <a:t>If it’s not in a leaf, remove it by swapping it with its in-order predecessor in a leaf node and deleting it from the leaf node.</a:t>
            </a:r>
          </a:p>
          <a:p>
            <a:pPr marL="682625" indent="-393700">
              <a:buSzPct val="100000"/>
              <a:buFont typeface="+mj-lt"/>
              <a:buAutoNum type="arabicPeriod"/>
            </a:pPr>
            <a:r>
              <a:rPr lang="en-US" dirty="0"/>
              <a:t>If removing an item from a leaf causes the leaf to become empty, </a:t>
            </a:r>
          </a:p>
          <a:p>
            <a:pPr marL="1003300" lvl="1" indent="-3937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items from the sibling and parent can be redistributed into that leaf,</a:t>
            </a:r>
          </a:p>
          <a:p>
            <a:pPr marL="1003300" lvl="1" indent="-3937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or the leaf can be merged with its parent and sibling nodes.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>
              <a:latin typeface="Arial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B4CA45-22B6-443B-B84B-EFF5F7F5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353208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9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9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uiExpand="1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11375" y="3722688"/>
            <a:ext cx="5715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5" idx="3"/>
            <a:endCxn id="5" idx="7"/>
          </p:cNvCxnSpPr>
          <p:nvPr/>
        </p:nvCxnSpPr>
        <p:spPr>
          <a:xfrm flipH="1">
            <a:off x="2598738" y="3181351"/>
            <a:ext cx="387350" cy="61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6" idx="5"/>
            <a:endCxn id="8" idx="1"/>
          </p:cNvCxnSpPr>
          <p:nvPr/>
        </p:nvCxnSpPr>
        <p:spPr>
          <a:xfrm>
            <a:off x="6061076" y="3154364"/>
            <a:ext cx="498475" cy="649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426200" y="3725863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17, 19</a:t>
            </a:r>
          </a:p>
        </p:txBody>
      </p:sp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4016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497263" y="37258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1" name="Oval 10"/>
          <p:cNvSpPr/>
          <p:nvPr/>
        </p:nvSpPr>
        <p:spPr>
          <a:xfrm>
            <a:off x="5470525" y="37226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13</a:t>
            </a:r>
          </a:p>
        </p:txBody>
      </p:sp>
      <p:cxnSp>
        <p:nvCxnSpPr>
          <p:cNvPr id="12" name="Straight Connector 11"/>
          <p:cNvCxnSpPr>
            <a:stCxn id="16" idx="4"/>
            <a:endCxn id="11" idx="0"/>
          </p:cNvCxnSpPr>
          <p:nvPr/>
        </p:nvCxnSpPr>
        <p:spPr>
          <a:xfrm>
            <a:off x="5730875" y="3232150"/>
            <a:ext cx="6350" cy="490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264150" y="2698750"/>
            <a:ext cx="9334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11, 15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5" y="2360613"/>
            <a:ext cx="806450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594225" y="372427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cxnSp>
        <p:nvCxnSpPr>
          <p:cNvPr id="40" name="Straight Connector 39"/>
          <p:cNvCxnSpPr>
            <a:stCxn id="16" idx="3"/>
            <a:endCxn id="39" idx="0"/>
          </p:cNvCxnSpPr>
          <p:nvPr/>
        </p:nvCxnSpPr>
        <p:spPr>
          <a:xfrm flipH="1">
            <a:off x="4860925" y="3154363"/>
            <a:ext cx="539750" cy="569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>
              <a:latin typeface="Arial" charset="0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50C1D5B2-AD02-49A5-9136-9874A5BF4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11569152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11375" y="3722688"/>
            <a:ext cx="5715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5" idx="3"/>
            <a:endCxn id="5" idx="7"/>
          </p:cNvCxnSpPr>
          <p:nvPr/>
        </p:nvCxnSpPr>
        <p:spPr>
          <a:xfrm flipH="1">
            <a:off x="2598738" y="3181351"/>
            <a:ext cx="387350" cy="61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6" idx="5"/>
            <a:endCxn id="8" idx="1"/>
          </p:cNvCxnSpPr>
          <p:nvPr/>
        </p:nvCxnSpPr>
        <p:spPr>
          <a:xfrm>
            <a:off x="6061076" y="3154364"/>
            <a:ext cx="498475" cy="649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426200" y="3725863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17, 19</a:t>
            </a:r>
          </a:p>
        </p:txBody>
      </p:sp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4016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497263" y="37258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1" name="Oval 10"/>
          <p:cNvSpPr/>
          <p:nvPr/>
        </p:nvSpPr>
        <p:spPr>
          <a:xfrm>
            <a:off x="5470525" y="3722688"/>
            <a:ext cx="5334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13</a:t>
            </a:r>
          </a:p>
        </p:txBody>
      </p:sp>
      <p:cxnSp>
        <p:nvCxnSpPr>
          <p:cNvPr id="12" name="Straight Connector 11"/>
          <p:cNvCxnSpPr>
            <a:stCxn id="16" idx="4"/>
            <a:endCxn id="11" idx="0"/>
          </p:cNvCxnSpPr>
          <p:nvPr/>
        </p:nvCxnSpPr>
        <p:spPr>
          <a:xfrm>
            <a:off x="5730875" y="3232150"/>
            <a:ext cx="6350" cy="490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264150" y="2698750"/>
            <a:ext cx="9334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11, 15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5" y="2360613"/>
            <a:ext cx="806450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594225" y="372427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cxnSp>
        <p:nvCxnSpPr>
          <p:cNvPr id="40" name="Straight Connector 39"/>
          <p:cNvCxnSpPr>
            <a:stCxn id="16" idx="3"/>
            <a:endCxn id="39" idx="0"/>
          </p:cNvCxnSpPr>
          <p:nvPr/>
        </p:nvCxnSpPr>
        <p:spPr>
          <a:xfrm flipH="1">
            <a:off x="4860925" y="3154363"/>
            <a:ext cx="539750" cy="569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81800" y="1751014"/>
            <a:ext cx="2279650" cy="947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Remove 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>
              <a:latin typeface="Arial" charset="0"/>
            </a:endParaRPr>
          </a:p>
        </p:txBody>
      </p:sp>
      <p:sp>
        <p:nvSpPr>
          <p:cNvPr id="24" name="Title 17">
            <a:extLst>
              <a:ext uri="{FF2B5EF4-FFF2-40B4-BE49-F238E27FC236}">
                <a16:creationId xmlns:a16="http://schemas.microsoft.com/office/drawing/2014/main" id="{8548A3C9-57A8-438B-A955-8419A079F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318" y="170156"/>
            <a:ext cx="9784080" cy="731520"/>
          </a:xfrm>
        </p:spPr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42846672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11375" y="3722688"/>
            <a:ext cx="5715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5" idx="3"/>
            <a:endCxn id="5" idx="7"/>
          </p:cNvCxnSpPr>
          <p:nvPr/>
        </p:nvCxnSpPr>
        <p:spPr>
          <a:xfrm flipH="1">
            <a:off x="2598738" y="3181351"/>
            <a:ext cx="387350" cy="61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6" idx="5"/>
            <a:endCxn id="8" idx="1"/>
          </p:cNvCxnSpPr>
          <p:nvPr/>
        </p:nvCxnSpPr>
        <p:spPr>
          <a:xfrm>
            <a:off x="6061076" y="3154364"/>
            <a:ext cx="498475" cy="649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426200" y="3725863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17, 19</a:t>
            </a:r>
          </a:p>
        </p:txBody>
      </p:sp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4016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497263" y="37258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1" name="Oval 10"/>
          <p:cNvSpPr/>
          <p:nvPr/>
        </p:nvSpPr>
        <p:spPr>
          <a:xfrm>
            <a:off x="5470525" y="3722688"/>
            <a:ext cx="5334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12" name="Straight Connector 11"/>
          <p:cNvCxnSpPr>
            <a:stCxn id="16" idx="4"/>
            <a:endCxn id="11" idx="0"/>
          </p:cNvCxnSpPr>
          <p:nvPr/>
        </p:nvCxnSpPr>
        <p:spPr>
          <a:xfrm>
            <a:off x="5730875" y="3232150"/>
            <a:ext cx="6350" cy="490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264150" y="2698750"/>
            <a:ext cx="9334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11, 15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5" y="2360613"/>
            <a:ext cx="806450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594225" y="372427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cxnSp>
        <p:nvCxnSpPr>
          <p:cNvPr id="40" name="Straight Connector 39"/>
          <p:cNvCxnSpPr>
            <a:stCxn id="16" idx="3"/>
            <a:endCxn id="39" idx="0"/>
          </p:cNvCxnSpPr>
          <p:nvPr/>
        </p:nvCxnSpPr>
        <p:spPr>
          <a:xfrm flipH="1">
            <a:off x="4860925" y="3154363"/>
            <a:ext cx="539750" cy="569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81800" y="1751014"/>
            <a:ext cx="2279650" cy="947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 node becomes empty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>
              <a:latin typeface="Arial" charset="0"/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31790AA2-3405-4BAF-8468-42A08D74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34836573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11375" y="3722688"/>
            <a:ext cx="5715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5" idx="3"/>
            <a:endCxn id="5" idx="7"/>
          </p:cNvCxnSpPr>
          <p:nvPr/>
        </p:nvCxnSpPr>
        <p:spPr>
          <a:xfrm flipH="1">
            <a:off x="2598738" y="3181351"/>
            <a:ext cx="387350" cy="61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6" idx="5"/>
            <a:endCxn id="8" idx="1"/>
          </p:cNvCxnSpPr>
          <p:nvPr/>
        </p:nvCxnSpPr>
        <p:spPr>
          <a:xfrm>
            <a:off x="6061076" y="3154364"/>
            <a:ext cx="498475" cy="649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426200" y="3725863"/>
            <a:ext cx="914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17, 19</a:t>
            </a:r>
          </a:p>
        </p:txBody>
      </p:sp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4016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497263" y="37258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1" name="Oval 10"/>
          <p:cNvSpPr/>
          <p:nvPr/>
        </p:nvSpPr>
        <p:spPr>
          <a:xfrm>
            <a:off x="5470525" y="3722688"/>
            <a:ext cx="5334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12" name="Straight Connector 11"/>
          <p:cNvCxnSpPr>
            <a:stCxn id="16" idx="4"/>
            <a:endCxn id="11" idx="0"/>
          </p:cNvCxnSpPr>
          <p:nvPr/>
        </p:nvCxnSpPr>
        <p:spPr>
          <a:xfrm>
            <a:off x="5730875" y="3232150"/>
            <a:ext cx="6350" cy="490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264150" y="2698750"/>
            <a:ext cx="9334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11, 15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5" y="2360613"/>
            <a:ext cx="806450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594225" y="372427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cxnSp>
        <p:nvCxnSpPr>
          <p:cNvPr id="40" name="Straight Connector 39"/>
          <p:cNvCxnSpPr>
            <a:stCxn id="16" idx="3"/>
            <a:endCxn id="39" idx="0"/>
          </p:cNvCxnSpPr>
          <p:nvPr/>
        </p:nvCxnSpPr>
        <p:spPr>
          <a:xfrm flipH="1">
            <a:off x="4860925" y="3154363"/>
            <a:ext cx="539750" cy="569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81800" y="1751014"/>
            <a:ext cx="2279650" cy="947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Merge 15 with a remaining child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>
              <a:latin typeface="Arial" charset="0"/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ECDF367A-C228-4E06-AA82-14D344290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6213324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11375" y="3722688"/>
            <a:ext cx="5715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5" idx="3"/>
            <a:endCxn id="5" idx="7"/>
          </p:cNvCxnSpPr>
          <p:nvPr/>
        </p:nvCxnSpPr>
        <p:spPr>
          <a:xfrm flipH="1">
            <a:off x="2598738" y="3181351"/>
            <a:ext cx="387350" cy="61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6" idx="5"/>
            <a:endCxn id="8" idx="1"/>
          </p:cNvCxnSpPr>
          <p:nvPr/>
        </p:nvCxnSpPr>
        <p:spPr>
          <a:xfrm>
            <a:off x="5778500" y="3154364"/>
            <a:ext cx="469900" cy="649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061076" y="3725863"/>
            <a:ext cx="1279525" cy="533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15, 17, 19</a:t>
            </a:r>
          </a:p>
        </p:txBody>
      </p:sp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4016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497263" y="37258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264150" y="2698750"/>
            <a:ext cx="6032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11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6" y="2360613"/>
            <a:ext cx="758825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594225" y="372427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cxnSp>
        <p:nvCxnSpPr>
          <p:cNvPr id="40" name="Straight Connector 39"/>
          <p:cNvCxnSpPr>
            <a:stCxn id="16" idx="3"/>
            <a:endCxn id="39" idx="0"/>
          </p:cNvCxnSpPr>
          <p:nvPr/>
        </p:nvCxnSpPr>
        <p:spPr>
          <a:xfrm flipH="1">
            <a:off x="4860926" y="3154363"/>
            <a:ext cx="492125" cy="569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81800" y="1751014"/>
            <a:ext cx="2279650" cy="947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Merge 15 with a remaining child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>
              <a:latin typeface="Arial" charset="0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0D01B7E7-E7A2-47BA-8B9D-982AD54D6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3542246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11375" y="3722688"/>
            <a:ext cx="5715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5" idx="3"/>
            <a:endCxn id="5" idx="7"/>
          </p:cNvCxnSpPr>
          <p:nvPr/>
        </p:nvCxnSpPr>
        <p:spPr>
          <a:xfrm flipH="1">
            <a:off x="2598738" y="3181351"/>
            <a:ext cx="387350" cy="61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6" idx="5"/>
            <a:endCxn id="8" idx="1"/>
          </p:cNvCxnSpPr>
          <p:nvPr/>
        </p:nvCxnSpPr>
        <p:spPr>
          <a:xfrm>
            <a:off x="5778500" y="3154364"/>
            <a:ext cx="469900" cy="649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061076" y="3725863"/>
            <a:ext cx="1279525" cy="533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15, 17, 19</a:t>
            </a:r>
          </a:p>
        </p:txBody>
      </p:sp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4016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497263" y="37258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264150" y="2698750"/>
            <a:ext cx="6032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11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6" y="2360613"/>
            <a:ext cx="758825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594225" y="372427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cxnSp>
        <p:nvCxnSpPr>
          <p:cNvPr id="40" name="Straight Connector 39"/>
          <p:cNvCxnSpPr>
            <a:stCxn id="16" idx="3"/>
            <a:endCxn id="39" idx="0"/>
          </p:cNvCxnSpPr>
          <p:nvPr/>
        </p:nvCxnSpPr>
        <p:spPr>
          <a:xfrm flipH="1">
            <a:off x="4860926" y="3154363"/>
            <a:ext cx="492125" cy="569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81800" y="1751014"/>
            <a:ext cx="2279650" cy="947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Split the node and move the middle value (17) up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>
              <a:latin typeface="Arial" charset="0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B5361749-B6CB-469E-A816-C94AF2549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36990081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11375" y="3722688"/>
            <a:ext cx="5715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5" idx="3"/>
            <a:endCxn id="5" idx="7"/>
          </p:cNvCxnSpPr>
          <p:nvPr/>
        </p:nvCxnSpPr>
        <p:spPr>
          <a:xfrm flipH="1">
            <a:off x="2598738" y="3181351"/>
            <a:ext cx="387350" cy="61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4016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497263" y="37258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127625" y="2698750"/>
            <a:ext cx="9334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11, 17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6" y="2360613"/>
            <a:ext cx="669925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594225" y="372427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cxnSp>
        <p:nvCxnSpPr>
          <p:cNvPr id="40" name="Straight Connector 39"/>
          <p:cNvCxnSpPr>
            <a:stCxn id="16" idx="3"/>
            <a:endCxn id="39" idx="0"/>
          </p:cNvCxnSpPr>
          <p:nvPr/>
        </p:nvCxnSpPr>
        <p:spPr>
          <a:xfrm flipH="1">
            <a:off x="4860926" y="3154363"/>
            <a:ext cx="403225" cy="569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81800" y="1751014"/>
            <a:ext cx="2279650" cy="947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Split the node and move the middle value (17) up</a:t>
            </a:r>
          </a:p>
        </p:txBody>
      </p:sp>
      <p:sp>
        <p:nvSpPr>
          <p:cNvPr id="23" name="Oval 22"/>
          <p:cNvSpPr/>
          <p:nvPr/>
        </p:nvSpPr>
        <p:spPr>
          <a:xfrm>
            <a:off x="5327650" y="37226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15</a:t>
            </a:r>
          </a:p>
        </p:txBody>
      </p:sp>
      <p:cxnSp>
        <p:nvCxnSpPr>
          <p:cNvPr id="24" name="Straight Connector 23"/>
          <p:cNvCxnSpPr>
            <a:stCxn id="16" idx="4"/>
            <a:endCxn id="23" idx="0"/>
          </p:cNvCxnSpPr>
          <p:nvPr/>
        </p:nvCxnSpPr>
        <p:spPr>
          <a:xfrm flipH="1">
            <a:off x="5594350" y="3232150"/>
            <a:ext cx="0" cy="490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061075" y="37131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19</a:t>
            </a:r>
          </a:p>
        </p:txBody>
      </p:sp>
      <p:cxnSp>
        <p:nvCxnSpPr>
          <p:cNvPr id="26" name="Straight Connector 25"/>
          <p:cNvCxnSpPr>
            <a:stCxn id="16" idx="5"/>
            <a:endCxn id="25" idx="0"/>
          </p:cNvCxnSpPr>
          <p:nvPr/>
        </p:nvCxnSpPr>
        <p:spPr>
          <a:xfrm>
            <a:off x="5924551" y="3154363"/>
            <a:ext cx="403225" cy="55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>
              <a:latin typeface="Arial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37EF806-A2E1-47F4-A0C9-3D2AC8454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14765955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11375" y="3722688"/>
            <a:ext cx="5715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5" idx="3"/>
            <a:endCxn id="5" idx="7"/>
          </p:cNvCxnSpPr>
          <p:nvPr/>
        </p:nvCxnSpPr>
        <p:spPr>
          <a:xfrm flipH="1">
            <a:off x="2598738" y="3181351"/>
            <a:ext cx="387350" cy="61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4016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497263" y="37258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127625" y="2698750"/>
            <a:ext cx="93345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11, 17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6" y="2360613"/>
            <a:ext cx="669925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594225" y="372427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cxnSp>
        <p:nvCxnSpPr>
          <p:cNvPr id="40" name="Straight Connector 39"/>
          <p:cNvCxnSpPr>
            <a:stCxn id="16" idx="3"/>
            <a:endCxn id="39" idx="0"/>
          </p:cNvCxnSpPr>
          <p:nvPr/>
        </p:nvCxnSpPr>
        <p:spPr>
          <a:xfrm flipH="1">
            <a:off x="4860926" y="3154363"/>
            <a:ext cx="403225" cy="569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81800" y="1751014"/>
            <a:ext cx="2279650" cy="947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Remove 11</a:t>
            </a:r>
          </a:p>
        </p:txBody>
      </p:sp>
      <p:sp>
        <p:nvSpPr>
          <p:cNvPr id="23" name="Oval 22"/>
          <p:cNvSpPr/>
          <p:nvPr/>
        </p:nvSpPr>
        <p:spPr>
          <a:xfrm>
            <a:off x="5327650" y="37226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15</a:t>
            </a:r>
          </a:p>
        </p:txBody>
      </p:sp>
      <p:cxnSp>
        <p:nvCxnSpPr>
          <p:cNvPr id="24" name="Straight Connector 23"/>
          <p:cNvCxnSpPr>
            <a:stCxn id="16" idx="4"/>
            <a:endCxn id="23" idx="0"/>
          </p:cNvCxnSpPr>
          <p:nvPr/>
        </p:nvCxnSpPr>
        <p:spPr>
          <a:xfrm flipH="1">
            <a:off x="5594350" y="3232150"/>
            <a:ext cx="0" cy="490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061075" y="37131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19</a:t>
            </a:r>
          </a:p>
        </p:txBody>
      </p:sp>
      <p:cxnSp>
        <p:nvCxnSpPr>
          <p:cNvPr id="26" name="Straight Connector 25"/>
          <p:cNvCxnSpPr>
            <a:stCxn id="16" idx="5"/>
            <a:endCxn id="25" idx="0"/>
          </p:cNvCxnSpPr>
          <p:nvPr/>
        </p:nvCxnSpPr>
        <p:spPr>
          <a:xfrm>
            <a:off x="5924551" y="3154363"/>
            <a:ext cx="403225" cy="55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>
              <a:latin typeface="Arial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61C0E32-E169-4E98-8508-D21B9B1F9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31506028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11375" y="3722688"/>
            <a:ext cx="5715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5" idx="3"/>
            <a:endCxn id="5" idx="7"/>
          </p:cNvCxnSpPr>
          <p:nvPr/>
        </p:nvCxnSpPr>
        <p:spPr>
          <a:xfrm flipH="1">
            <a:off x="2598738" y="3181351"/>
            <a:ext cx="387350" cy="61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4016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497263" y="37258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127625" y="2698750"/>
            <a:ext cx="93345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17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6" y="2360613"/>
            <a:ext cx="669925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594225" y="3724275"/>
            <a:ext cx="5334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cxnSp>
        <p:nvCxnSpPr>
          <p:cNvPr id="40" name="Straight Connector 39"/>
          <p:cNvCxnSpPr>
            <a:stCxn id="16" idx="3"/>
            <a:endCxn id="39" idx="0"/>
          </p:cNvCxnSpPr>
          <p:nvPr/>
        </p:nvCxnSpPr>
        <p:spPr>
          <a:xfrm flipH="1">
            <a:off x="4860926" y="3154363"/>
            <a:ext cx="403225" cy="569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81800" y="1751014"/>
            <a:ext cx="2514600" cy="947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Because 11 is not in a leaf, replace it with its leaf predecessor (9)</a:t>
            </a:r>
          </a:p>
        </p:txBody>
      </p:sp>
      <p:sp>
        <p:nvSpPr>
          <p:cNvPr id="23" name="Oval 22"/>
          <p:cNvSpPr/>
          <p:nvPr/>
        </p:nvSpPr>
        <p:spPr>
          <a:xfrm>
            <a:off x="5327650" y="37226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15</a:t>
            </a:r>
          </a:p>
        </p:txBody>
      </p:sp>
      <p:cxnSp>
        <p:nvCxnSpPr>
          <p:cNvPr id="24" name="Straight Connector 23"/>
          <p:cNvCxnSpPr>
            <a:stCxn id="16" idx="4"/>
            <a:endCxn id="23" idx="0"/>
          </p:cNvCxnSpPr>
          <p:nvPr/>
        </p:nvCxnSpPr>
        <p:spPr>
          <a:xfrm flipH="1">
            <a:off x="5594350" y="3232150"/>
            <a:ext cx="0" cy="490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061075" y="37131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19</a:t>
            </a:r>
          </a:p>
        </p:txBody>
      </p:sp>
      <p:cxnSp>
        <p:nvCxnSpPr>
          <p:cNvPr id="26" name="Straight Connector 25"/>
          <p:cNvCxnSpPr>
            <a:stCxn id="16" idx="5"/>
            <a:endCxn id="25" idx="0"/>
          </p:cNvCxnSpPr>
          <p:nvPr/>
        </p:nvCxnSpPr>
        <p:spPr>
          <a:xfrm>
            <a:off x="5924551" y="3154363"/>
            <a:ext cx="403225" cy="55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>
              <a:latin typeface="Arial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C64EB7B-6999-46F8-B39E-B32CE3CE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383990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B-tree</a:t>
            </a:r>
            <a:r>
              <a:rPr lang="en-US" dirty="0"/>
              <a:t> is a "fat" self-balancing tree data structure that maintains sorted data and allows searches, sequential access, insertions, and deletions in logarithmic time.</a:t>
            </a:r>
          </a:p>
          <a:p>
            <a:pPr lvl="1"/>
            <a:r>
              <a:rPr lang="en-US" dirty="0"/>
              <a:t>Self-balancing search trees (like AVL and Red-Black Trees), assume that everything is in main memory.</a:t>
            </a:r>
          </a:p>
          <a:p>
            <a:pPr lvl="1"/>
            <a:r>
              <a:rPr lang="en-US" dirty="0"/>
              <a:t>B-Trees work with huge amounts of data that cannot fit in main memory.</a:t>
            </a:r>
          </a:p>
          <a:p>
            <a:pPr lvl="1"/>
            <a:r>
              <a:rPr lang="en-US" dirty="0"/>
              <a:t>Since disk access time is very high compared to main memory access time, B-Trees make accesses more productive.</a:t>
            </a:r>
          </a:p>
          <a:p>
            <a:r>
              <a:rPr lang="en-US" dirty="0"/>
              <a:t>Using B-Trees reduces the number of disk accesses by putting maximum possible keys in a B-Tree node.</a:t>
            </a:r>
          </a:p>
          <a:p>
            <a:pPr lvl="1"/>
            <a:r>
              <a:rPr lang="en-US" dirty="0"/>
              <a:t>Height of B-Trees is kept low such that the total disk accesses for most operations is significantly reduced.</a:t>
            </a:r>
          </a:p>
          <a:p>
            <a:pPr lvl="1"/>
            <a:r>
              <a:rPr lang="en-US" dirty="0"/>
              <a:t>Generally, a B-Tree node size is kept equal to the disk block size.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40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11375" y="3722688"/>
            <a:ext cx="5715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5" idx="3"/>
            <a:endCxn id="5" idx="7"/>
          </p:cNvCxnSpPr>
          <p:nvPr/>
        </p:nvCxnSpPr>
        <p:spPr>
          <a:xfrm flipH="1">
            <a:off x="2598738" y="3181351"/>
            <a:ext cx="387350" cy="61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4016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497263" y="37258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127625" y="2698750"/>
            <a:ext cx="93345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9, 17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6" y="2360613"/>
            <a:ext cx="669925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594225" y="3724275"/>
            <a:ext cx="5334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40" name="Straight Connector 39"/>
          <p:cNvCxnSpPr>
            <a:stCxn id="16" idx="3"/>
            <a:endCxn id="39" idx="0"/>
          </p:cNvCxnSpPr>
          <p:nvPr/>
        </p:nvCxnSpPr>
        <p:spPr>
          <a:xfrm flipH="1">
            <a:off x="4860926" y="3154363"/>
            <a:ext cx="403225" cy="569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81800" y="1751014"/>
            <a:ext cx="2438400" cy="11445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Because 11 is not in a leaf, replace it with its leaf predecessor (9)</a:t>
            </a:r>
          </a:p>
        </p:txBody>
      </p:sp>
      <p:sp>
        <p:nvSpPr>
          <p:cNvPr id="23" name="Oval 22"/>
          <p:cNvSpPr/>
          <p:nvPr/>
        </p:nvSpPr>
        <p:spPr>
          <a:xfrm>
            <a:off x="5327650" y="37226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15</a:t>
            </a:r>
          </a:p>
        </p:txBody>
      </p:sp>
      <p:cxnSp>
        <p:nvCxnSpPr>
          <p:cNvPr id="24" name="Straight Connector 23"/>
          <p:cNvCxnSpPr>
            <a:stCxn id="16" idx="4"/>
            <a:endCxn id="23" idx="0"/>
          </p:cNvCxnSpPr>
          <p:nvPr/>
        </p:nvCxnSpPr>
        <p:spPr>
          <a:xfrm flipH="1">
            <a:off x="5594350" y="3232150"/>
            <a:ext cx="0" cy="490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061075" y="37131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19</a:t>
            </a:r>
          </a:p>
        </p:txBody>
      </p:sp>
      <p:cxnSp>
        <p:nvCxnSpPr>
          <p:cNvPr id="26" name="Straight Connector 25"/>
          <p:cNvCxnSpPr>
            <a:stCxn id="16" idx="5"/>
            <a:endCxn id="25" idx="0"/>
          </p:cNvCxnSpPr>
          <p:nvPr/>
        </p:nvCxnSpPr>
        <p:spPr>
          <a:xfrm>
            <a:off x="5924551" y="3154363"/>
            <a:ext cx="403225" cy="55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>
              <a:latin typeface="Arial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257D672-BB42-43E0-85F0-73DEF1C65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22604789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11375" y="3722688"/>
            <a:ext cx="5715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5" idx="3"/>
            <a:endCxn id="5" idx="7"/>
          </p:cNvCxnSpPr>
          <p:nvPr/>
        </p:nvCxnSpPr>
        <p:spPr>
          <a:xfrm flipH="1">
            <a:off x="2598738" y="3181351"/>
            <a:ext cx="387350" cy="61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4016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497263" y="37258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127625" y="2698750"/>
            <a:ext cx="93345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9, 17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6" y="2360613"/>
            <a:ext cx="669925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594225" y="3724275"/>
            <a:ext cx="5334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40" name="Straight Connector 39"/>
          <p:cNvCxnSpPr>
            <a:stCxn id="16" idx="3"/>
            <a:endCxn id="39" idx="0"/>
          </p:cNvCxnSpPr>
          <p:nvPr/>
        </p:nvCxnSpPr>
        <p:spPr>
          <a:xfrm flipH="1">
            <a:off x="4860926" y="3154363"/>
            <a:ext cx="403225" cy="569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81800" y="1751014"/>
            <a:ext cx="2279650" cy="12144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 left leaf is now empty.  Merge the parent (9) into its right child (15)</a:t>
            </a:r>
          </a:p>
        </p:txBody>
      </p:sp>
      <p:sp>
        <p:nvSpPr>
          <p:cNvPr id="23" name="Oval 22"/>
          <p:cNvSpPr/>
          <p:nvPr/>
        </p:nvSpPr>
        <p:spPr>
          <a:xfrm>
            <a:off x="5327650" y="37226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15</a:t>
            </a:r>
          </a:p>
        </p:txBody>
      </p:sp>
      <p:cxnSp>
        <p:nvCxnSpPr>
          <p:cNvPr id="24" name="Straight Connector 23"/>
          <p:cNvCxnSpPr>
            <a:stCxn id="16" idx="4"/>
            <a:endCxn id="23" idx="0"/>
          </p:cNvCxnSpPr>
          <p:nvPr/>
        </p:nvCxnSpPr>
        <p:spPr>
          <a:xfrm flipH="1">
            <a:off x="5594350" y="3232150"/>
            <a:ext cx="0" cy="490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061075" y="37131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19</a:t>
            </a:r>
          </a:p>
        </p:txBody>
      </p:sp>
      <p:cxnSp>
        <p:nvCxnSpPr>
          <p:cNvPr id="26" name="Straight Connector 25"/>
          <p:cNvCxnSpPr>
            <a:stCxn id="16" idx="5"/>
            <a:endCxn id="25" idx="0"/>
          </p:cNvCxnSpPr>
          <p:nvPr/>
        </p:nvCxnSpPr>
        <p:spPr>
          <a:xfrm>
            <a:off x="5924551" y="3154363"/>
            <a:ext cx="403225" cy="55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>
              <a:latin typeface="Arial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82DEAB2-0345-4D97-B9ED-61A9EEB6C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9069423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11375" y="3722688"/>
            <a:ext cx="5715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5" idx="3"/>
            <a:endCxn id="5" idx="7"/>
          </p:cNvCxnSpPr>
          <p:nvPr/>
        </p:nvCxnSpPr>
        <p:spPr>
          <a:xfrm flipH="1">
            <a:off x="2598738" y="3181351"/>
            <a:ext cx="387350" cy="61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4016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497263" y="37258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127625" y="269875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5" y="2360613"/>
            <a:ext cx="611188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484688" y="3722688"/>
            <a:ext cx="8318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9, 15</a:t>
            </a:r>
          </a:p>
        </p:txBody>
      </p:sp>
      <p:cxnSp>
        <p:nvCxnSpPr>
          <p:cNvPr id="24" name="Straight Connector 23"/>
          <p:cNvCxnSpPr>
            <a:stCxn id="16" idx="3"/>
            <a:endCxn id="23" idx="0"/>
          </p:cNvCxnSpPr>
          <p:nvPr/>
        </p:nvCxnSpPr>
        <p:spPr>
          <a:xfrm flipH="1">
            <a:off x="4900613" y="3154364"/>
            <a:ext cx="304800" cy="568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768975" y="37226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19</a:t>
            </a:r>
          </a:p>
        </p:txBody>
      </p:sp>
      <p:cxnSp>
        <p:nvCxnSpPr>
          <p:cNvPr id="26" name="Straight Connector 25"/>
          <p:cNvCxnSpPr>
            <a:stCxn id="16" idx="5"/>
            <a:endCxn id="25" idx="0"/>
          </p:cNvCxnSpPr>
          <p:nvPr/>
        </p:nvCxnSpPr>
        <p:spPr>
          <a:xfrm>
            <a:off x="5583239" y="3154364"/>
            <a:ext cx="452437" cy="568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781800" y="1751014"/>
            <a:ext cx="2279650" cy="12144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 left leaf is now empty.  Merge the parent (9) into its right child (15)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>
              <a:latin typeface="Arial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AA34DF5-6B86-4D34-8D46-0C9EAF1B6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4095115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11375" y="3722688"/>
            <a:ext cx="5715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5" idx="3"/>
            <a:endCxn id="5" idx="7"/>
          </p:cNvCxnSpPr>
          <p:nvPr/>
        </p:nvCxnSpPr>
        <p:spPr>
          <a:xfrm flipH="1">
            <a:off x="2598738" y="3181351"/>
            <a:ext cx="387350" cy="61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4016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497263" y="37258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127625" y="269875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5" y="2360613"/>
            <a:ext cx="611188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81800" y="1751014"/>
            <a:ext cx="2279650" cy="12144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Remove 1</a:t>
            </a:r>
          </a:p>
        </p:txBody>
      </p:sp>
      <p:sp>
        <p:nvSpPr>
          <p:cNvPr id="23" name="Oval 22"/>
          <p:cNvSpPr/>
          <p:nvPr/>
        </p:nvSpPr>
        <p:spPr>
          <a:xfrm>
            <a:off x="4484688" y="3722688"/>
            <a:ext cx="8318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9, 15</a:t>
            </a:r>
          </a:p>
        </p:txBody>
      </p:sp>
      <p:cxnSp>
        <p:nvCxnSpPr>
          <p:cNvPr id="24" name="Straight Connector 23"/>
          <p:cNvCxnSpPr>
            <a:stCxn id="16" idx="3"/>
            <a:endCxn id="23" idx="0"/>
          </p:cNvCxnSpPr>
          <p:nvPr/>
        </p:nvCxnSpPr>
        <p:spPr>
          <a:xfrm flipH="1">
            <a:off x="4900613" y="3154364"/>
            <a:ext cx="304800" cy="568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768975" y="37226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19</a:t>
            </a:r>
          </a:p>
        </p:txBody>
      </p:sp>
      <p:cxnSp>
        <p:nvCxnSpPr>
          <p:cNvPr id="26" name="Straight Connector 25"/>
          <p:cNvCxnSpPr>
            <a:stCxn id="16" idx="5"/>
            <a:endCxn id="25" idx="0"/>
          </p:cNvCxnSpPr>
          <p:nvPr/>
        </p:nvCxnSpPr>
        <p:spPr>
          <a:xfrm>
            <a:off x="5583239" y="3154364"/>
            <a:ext cx="452437" cy="568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>
              <a:latin typeface="Arial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2E076AD-CF70-41E9-A11A-AA1D58BB5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2910915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11375" y="3722688"/>
            <a:ext cx="5715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6" name="Straight Connector 5"/>
          <p:cNvCxnSpPr>
            <a:stCxn id="15" idx="3"/>
            <a:endCxn id="5" idx="7"/>
          </p:cNvCxnSpPr>
          <p:nvPr/>
        </p:nvCxnSpPr>
        <p:spPr>
          <a:xfrm flipH="1">
            <a:off x="2598738" y="3181351"/>
            <a:ext cx="387350" cy="61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4016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497263" y="37258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127625" y="269875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5" y="2360613"/>
            <a:ext cx="611188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81800" y="1751014"/>
            <a:ext cx="2279650" cy="12144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Remove 1</a:t>
            </a:r>
          </a:p>
        </p:txBody>
      </p:sp>
      <p:sp>
        <p:nvSpPr>
          <p:cNvPr id="23" name="Oval 22"/>
          <p:cNvSpPr/>
          <p:nvPr/>
        </p:nvSpPr>
        <p:spPr>
          <a:xfrm>
            <a:off x="4484688" y="3722688"/>
            <a:ext cx="8318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9, 15</a:t>
            </a:r>
          </a:p>
        </p:txBody>
      </p:sp>
      <p:cxnSp>
        <p:nvCxnSpPr>
          <p:cNvPr id="24" name="Straight Connector 23"/>
          <p:cNvCxnSpPr>
            <a:stCxn id="16" idx="3"/>
            <a:endCxn id="23" idx="0"/>
          </p:cNvCxnSpPr>
          <p:nvPr/>
        </p:nvCxnSpPr>
        <p:spPr>
          <a:xfrm flipH="1">
            <a:off x="4900613" y="3154364"/>
            <a:ext cx="304800" cy="568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768975" y="37226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19</a:t>
            </a:r>
          </a:p>
        </p:txBody>
      </p:sp>
      <p:cxnSp>
        <p:nvCxnSpPr>
          <p:cNvPr id="26" name="Straight Connector 25"/>
          <p:cNvCxnSpPr>
            <a:stCxn id="16" idx="5"/>
            <a:endCxn id="25" idx="0"/>
          </p:cNvCxnSpPr>
          <p:nvPr/>
        </p:nvCxnSpPr>
        <p:spPr>
          <a:xfrm>
            <a:off x="5583239" y="3154364"/>
            <a:ext cx="452437" cy="568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>
              <a:latin typeface="Arial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8528DEF-4F7B-4C1C-93AE-0E95F9903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24032720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11375" y="3722688"/>
            <a:ext cx="5715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6" name="Straight Connector 5"/>
          <p:cNvCxnSpPr>
            <a:stCxn id="15" idx="3"/>
            <a:endCxn id="5" idx="7"/>
          </p:cNvCxnSpPr>
          <p:nvPr/>
        </p:nvCxnSpPr>
        <p:spPr>
          <a:xfrm flipH="1">
            <a:off x="2598738" y="3181351"/>
            <a:ext cx="387350" cy="61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4016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497263" y="372586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127625" y="269875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5" y="2360613"/>
            <a:ext cx="611188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484688" y="3722688"/>
            <a:ext cx="8318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9, 15</a:t>
            </a:r>
          </a:p>
        </p:txBody>
      </p:sp>
      <p:cxnSp>
        <p:nvCxnSpPr>
          <p:cNvPr id="24" name="Straight Connector 23"/>
          <p:cNvCxnSpPr>
            <a:stCxn id="16" idx="3"/>
            <a:endCxn id="23" idx="0"/>
          </p:cNvCxnSpPr>
          <p:nvPr/>
        </p:nvCxnSpPr>
        <p:spPr>
          <a:xfrm flipH="1">
            <a:off x="4900613" y="3154364"/>
            <a:ext cx="304800" cy="568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768975" y="37226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19</a:t>
            </a:r>
          </a:p>
        </p:txBody>
      </p:sp>
      <p:cxnSp>
        <p:nvCxnSpPr>
          <p:cNvPr id="26" name="Straight Connector 25"/>
          <p:cNvCxnSpPr>
            <a:stCxn id="16" idx="5"/>
            <a:endCxn id="25" idx="0"/>
          </p:cNvCxnSpPr>
          <p:nvPr/>
        </p:nvCxnSpPr>
        <p:spPr>
          <a:xfrm>
            <a:off x="5583239" y="3154364"/>
            <a:ext cx="452437" cy="568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781800" y="1751014"/>
            <a:ext cx="2279650" cy="12144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Merge the parent (3) with its right child (5)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>
              <a:latin typeface="Arial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BDCBE94-DFDE-4A5A-982E-A327AFFCA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23770094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3889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362325" y="3725863"/>
            <a:ext cx="776288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3, 5</a:t>
            </a:r>
          </a:p>
        </p:txBody>
      </p: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27625" y="269875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5" y="2360613"/>
            <a:ext cx="611188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81800" y="1751014"/>
            <a:ext cx="2279650" cy="12144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Merge the parent (3) with its right child (5)</a:t>
            </a:r>
          </a:p>
        </p:txBody>
      </p:sp>
      <p:sp>
        <p:nvSpPr>
          <p:cNvPr id="23" name="Oval 22"/>
          <p:cNvSpPr/>
          <p:nvPr/>
        </p:nvSpPr>
        <p:spPr>
          <a:xfrm>
            <a:off x="4484688" y="3722688"/>
            <a:ext cx="8318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9, 15</a:t>
            </a:r>
          </a:p>
        </p:txBody>
      </p:sp>
      <p:cxnSp>
        <p:nvCxnSpPr>
          <p:cNvPr id="24" name="Straight Connector 23"/>
          <p:cNvCxnSpPr>
            <a:stCxn id="16" idx="3"/>
            <a:endCxn id="23" idx="0"/>
          </p:cNvCxnSpPr>
          <p:nvPr/>
        </p:nvCxnSpPr>
        <p:spPr>
          <a:xfrm flipH="1">
            <a:off x="4900613" y="3154364"/>
            <a:ext cx="304800" cy="568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768975" y="37226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19</a:t>
            </a:r>
          </a:p>
        </p:txBody>
      </p:sp>
      <p:cxnSp>
        <p:nvCxnSpPr>
          <p:cNvPr id="26" name="Straight Connector 25"/>
          <p:cNvCxnSpPr>
            <a:stCxn id="16" idx="5"/>
            <a:endCxn id="25" idx="0"/>
          </p:cNvCxnSpPr>
          <p:nvPr/>
        </p:nvCxnSpPr>
        <p:spPr>
          <a:xfrm>
            <a:off x="5583239" y="3154364"/>
            <a:ext cx="452437" cy="568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>
              <a:latin typeface="Arial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E283C2B-4F18-44CA-BDCC-85268545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3184698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3889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362325" y="3725863"/>
            <a:ext cx="776288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3, 5</a:t>
            </a:r>
          </a:p>
        </p:txBody>
      </p:sp>
      <p:sp>
        <p:nvSpPr>
          <p:cNvPr id="13" name="Oval 12"/>
          <p:cNvSpPr/>
          <p:nvPr/>
        </p:nvSpPr>
        <p:spPr>
          <a:xfrm>
            <a:off x="4138613" y="19050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cxnSp>
        <p:nvCxnSpPr>
          <p:cNvPr id="14" name="Straight Connector 13"/>
          <p:cNvCxnSpPr>
            <a:stCxn id="13" idx="3"/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27625" y="269875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17</a:t>
            </a:r>
          </a:p>
        </p:txBody>
      </p:sp>
      <p:cxnSp>
        <p:nvCxnSpPr>
          <p:cNvPr id="17" name="Straight Connector 16"/>
          <p:cNvCxnSpPr>
            <a:stCxn id="13" idx="5"/>
            <a:endCxn id="16" idx="1"/>
          </p:cNvCxnSpPr>
          <p:nvPr/>
        </p:nvCxnSpPr>
        <p:spPr>
          <a:xfrm>
            <a:off x="4594225" y="2360613"/>
            <a:ext cx="611188" cy="4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81800" y="1751014"/>
            <a:ext cx="2898775" cy="14303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Repeat on the next level.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Merge the parent (7) with its right child (17)</a:t>
            </a:r>
          </a:p>
        </p:txBody>
      </p:sp>
      <p:sp>
        <p:nvSpPr>
          <p:cNvPr id="23" name="Oval 22"/>
          <p:cNvSpPr/>
          <p:nvPr/>
        </p:nvSpPr>
        <p:spPr>
          <a:xfrm>
            <a:off x="4484688" y="3722688"/>
            <a:ext cx="8318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9, 15</a:t>
            </a:r>
          </a:p>
        </p:txBody>
      </p:sp>
      <p:cxnSp>
        <p:nvCxnSpPr>
          <p:cNvPr id="24" name="Straight Connector 23"/>
          <p:cNvCxnSpPr>
            <a:stCxn id="16" idx="3"/>
            <a:endCxn id="23" idx="0"/>
          </p:cNvCxnSpPr>
          <p:nvPr/>
        </p:nvCxnSpPr>
        <p:spPr>
          <a:xfrm flipH="1">
            <a:off x="4900613" y="3154364"/>
            <a:ext cx="304800" cy="568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768975" y="372268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19</a:t>
            </a:r>
          </a:p>
        </p:txBody>
      </p:sp>
      <p:cxnSp>
        <p:nvCxnSpPr>
          <p:cNvPr id="26" name="Straight Connector 25"/>
          <p:cNvCxnSpPr>
            <a:stCxn id="16" idx="5"/>
            <a:endCxn id="25" idx="0"/>
          </p:cNvCxnSpPr>
          <p:nvPr/>
        </p:nvCxnSpPr>
        <p:spPr>
          <a:xfrm>
            <a:off x="5583239" y="3154364"/>
            <a:ext cx="452437" cy="568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>
              <a:latin typeface="Arial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F79DBD9-A4F5-4F85-BA19-C8F3FA163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28916040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15" idx="5"/>
            <a:endCxn id="10" idx="0"/>
          </p:cNvCxnSpPr>
          <p:nvPr/>
        </p:nvCxnSpPr>
        <p:spPr>
          <a:xfrm>
            <a:off x="3362325" y="3181351"/>
            <a:ext cx="388938" cy="54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362325" y="3725863"/>
            <a:ext cx="776288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3, 5</a:t>
            </a:r>
          </a:p>
        </p:txBody>
      </p:sp>
      <p:cxnSp>
        <p:nvCxnSpPr>
          <p:cNvPr id="14" name="Straight Connector 13"/>
          <p:cNvCxnSpPr>
            <a:endCxn id="15" idx="7"/>
          </p:cNvCxnSpPr>
          <p:nvPr/>
        </p:nvCxnSpPr>
        <p:spPr>
          <a:xfrm flipH="1">
            <a:off x="3362326" y="2360613"/>
            <a:ext cx="854075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8300" y="2727325"/>
            <a:ext cx="5334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17" name="Straight Connector 16"/>
          <p:cNvCxnSpPr>
            <a:endCxn id="25" idx="1"/>
          </p:cNvCxnSpPr>
          <p:nvPr/>
        </p:nvCxnSpPr>
        <p:spPr>
          <a:xfrm>
            <a:off x="4594225" y="2360614"/>
            <a:ext cx="533400" cy="484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027488" y="2816225"/>
            <a:ext cx="8318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9, 15</a:t>
            </a:r>
          </a:p>
        </p:txBody>
      </p:sp>
      <p:cxnSp>
        <p:nvCxnSpPr>
          <p:cNvPr id="24" name="Straight Connector 23"/>
          <p:cNvCxnSpPr>
            <a:stCxn id="18" idx="4"/>
            <a:endCxn id="23" idx="0"/>
          </p:cNvCxnSpPr>
          <p:nvPr/>
        </p:nvCxnSpPr>
        <p:spPr>
          <a:xfrm flipH="1">
            <a:off x="4443413" y="2438401"/>
            <a:ext cx="25400" cy="37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049838" y="27654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19</a:t>
            </a:r>
          </a:p>
        </p:txBody>
      </p:sp>
      <p:sp>
        <p:nvSpPr>
          <p:cNvPr id="18" name="Oval 17"/>
          <p:cNvSpPr/>
          <p:nvPr/>
        </p:nvSpPr>
        <p:spPr>
          <a:xfrm>
            <a:off x="4038601" y="1905000"/>
            <a:ext cx="862013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7, 17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>
              <a:latin typeface="Arial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6D70E2-C03F-4614-9534-C3B6F819BF4E}"/>
              </a:ext>
            </a:extLst>
          </p:cNvPr>
          <p:cNvSpPr/>
          <p:nvPr/>
        </p:nvSpPr>
        <p:spPr>
          <a:xfrm>
            <a:off x="6781800" y="1751014"/>
            <a:ext cx="2898775" cy="14303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Repeat on the next level.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Merge the parent (7) with its right child (17)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36AB33C-8328-47F6-A9AC-AD1BA1F70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21239616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3124200" y="2805113"/>
            <a:ext cx="776288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3, 5</a:t>
            </a:r>
          </a:p>
        </p:txBody>
      </p:sp>
      <p:cxnSp>
        <p:nvCxnSpPr>
          <p:cNvPr id="14" name="Straight Connector 13"/>
          <p:cNvCxnSpPr>
            <a:stCxn id="18" idx="3"/>
            <a:endCxn id="10" idx="0"/>
          </p:cNvCxnSpPr>
          <p:nvPr/>
        </p:nvCxnSpPr>
        <p:spPr>
          <a:xfrm flipH="1">
            <a:off x="3511551" y="2360613"/>
            <a:ext cx="652463" cy="44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25" idx="1"/>
          </p:cNvCxnSpPr>
          <p:nvPr/>
        </p:nvCxnSpPr>
        <p:spPr>
          <a:xfrm>
            <a:off x="4594225" y="2360614"/>
            <a:ext cx="533400" cy="484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027488" y="2816225"/>
            <a:ext cx="83185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9, 15</a:t>
            </a:r>
          </a:p>
        </p:txBody>
      </p:sp>
      <p:cxnSp>
        <p:nvCxnSpPr>
          <p:cNvPr id="24" name="Straight Connector 23"/>
          <p:cNvCxnSpPr>
            <a:stCxn id="18" idx="4"/>
            <a:endCxn id="23" idx="0"/>
          </p:cNvCxnSpPr>
          <p:nvPr/>
        </p:nvCxnSpPr>
        <p:spPr>
          <a:xfrm flipH="1">
            <a:off x="4443413" y="2438401"/>
            <a:ext cx="25400" cy="37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049838" y="2765425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19</a:t>
            </a:r>
          </a:p>
        </p:txBody>
      </p:sp>
      <p:sp>
        <p:nvSpPr>
          <p:cNvPr id="18" name="Oval 17"/>
          <p:cNvSpPr/>
          <p:nvPr/>
        </p:nvSpPr>
        <p:spPr>
          <a:xfrm>
            <a:off x="4038601" y="1905000"/>
            <a:ext cx="862013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7, 17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>
              <a:latin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63C398-23BF-4CA6-8589-889CCD808FC6}"/>
              </a:ext>
            </a:extLst>
          </p:cNvPr>
          <p:cNvSpPr/>
          <p:nvPr/>
        </p:nvSpPr>
        <p:spPr>
          <a:xfrm>
            <a:off x="6781800" y="1751014"/>
            <a:ext cx="2898775" cy="14303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Repeat on the next level.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Merge the parent (7) with its right child (17)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CF05C85-E89B-4EA8-9E35-C929EDDBE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from a 2-3 Tree</a:t>
            </a:r>
          </a:p>
        </p:txBody>
      </p:sp>
    </p:spTree>
    <p:extLst>
      <p:ext uri="{BB962C8B-B14F-4D97-AF65-F5344CB8AC3E}">
        <p14:creationId xmlns:p14="http://schemas.microsoft.com/office/powerpoint/2010/main" val="125852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097C5-A3C3-47D9-A4E5-F3E078D35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B-Tree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65423-8A79-4738-9C92-27CB3E44475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40080" y="1295401"/>
            <a:ext cx="9966960" cy="5454359"/>
          </a:xfrm>
        </p:spPr>
        <p:txBody>
          <a:bodyPr/>
          <a:lstStyle/>
          <a:p>
            <a:r>
              <a:rPr lang="en-US" sz="2000" dirty="0"/>
              <a:t>All leaves are at same level.</a:t>
            </a:r>
          </a:p>
          <a:p>
            <a:r>
              <a:rPr lang="en-US" sz="2000" dirty="0"/>
              <a:t>A B-Tree is defined by the term minimum degree ‘</a:t>
            </a:r>
            <a:r>
              <a:rPr lang="en-US" sz="2000" b="1" i="1" dirty="0">
                <a:latin typeface="Consolas" panose="020B0609020204030204" pitchFamily="49" charset="0"/>
              </a:rPr>
              <a:t>t</a:t>
            </a:r>
            <a:r>
              <a:rPr lang="en-US" sz="2000" dirty="0"/>
              <a:t>’.</a:t>
            </a:r>
          </a:p>
          <a:p>
            <a:pPr lvl="1"/>
            <a:r>
              <a:rPr lang="en-US" sz="1800" dirty="0"/>
              <a:t>The value of </a:t>
            </a:r>
            <a:r>
              <a:rPr lang="en-US" sz="1800" b="1" i="1" dirty="0">
                <a:latin typeface="Consolas" panose="020B0609020204030204" pitchFamily="49" charset="0"/>
              </a:rPr>
              <a:t>t</a:t>
            </a:r>
            <a:r>
              <a:rPr lang="en-US" sz="1800" dirty="0"/>
              <a:t> depends upon disk block size.</a:t>
            </a:r>
          </a:p>
          <a:p>
            <a:r>
              <a:rPr lang="en-US" sz="2000" dirty="0"/>
              <a:t>Every node except root must contain at least (</a:t>
            </a:r>
            <a:r>
              <a:rPr lang="en-US" sz="2000" b="1" i="1" dirty="0">
                <a:latin typeface="Consolas" panose="020B0609020204030204" pitchFamily="49" charset="0"/>
              </a:rPr>
              <a:t>t - 1</a:t>
            </a:r>
            <a:r>
              <a:rPr lang="en-US" sz="2000" dirty="0"/>
              <a:t>) keys.</a:t>
            </a:r>
          </a:p>
          <a:p>
            <a:pPr lvl="1"/>
            <a:r>
              <a:rPr lang="en-US" sz="1800" dirty="0"/>
              <a:t>Root must contain a minimum of 1 key.</a:t>
            </a:r>
          </a:p>
          <a:p>
            <a:r>
              <a:rPr lang="en-US" sz="2000" dirty="0"/>
              <a:t>All nodes (including root) may contain at most (</a:t>
            </a:r>
            <a:r>
              <a:rPr lang="en-US" sz="2000" b="1" i="1" dirty="0">
                <a:latin typeface="Consolas" panose="020B0609020204030204" pitchFamily="49" charset="0"/>
              </a:rPr>
              <a:t>2t – 1</a:t>
            </a:r>
            <a:r>
              <a:rPr lang="en-US" sz="2000" dirty="0"/>
              <a:t>) keys.</a:t>
            </a:r>
          </a:p>
          <a:p>
            <a:r>
              <a:rPr lang="en-US" sz="2000" dirty="0"/>
              <a:t>Number of children of a node is equal to the number of keys in it plus 1.</a:t>
            </a:r>
          </a:p>
          <a:p>
            <a:r>
              <a:rPr lang="en-US" sz="2000" dirty="0"/>
              <a:t>All keys of a node are sorted in increasing order.</a:t>
            </a:r>
          </a:p>
          <a:p>
            <a:pPr lvl="1"/>
            <a:r>
              <a:rPr lang="en-US" sz="1800" dirty="0"/>
              <a:t>The child between two keys k1 and k2 contains all keys in range from k1 and k2.</a:t>
            </a:r>
          </a:p>
          <a:p>
            <a:r>
              <a:rPr lang="en-US" sz="2000" dirty="0"/>
              <a:t>B-Tree </a:t>
            </a:r>
            <a:r>
              <a:rPr lang="en-US" sz="2000" dirty="0">
                <a:solidFill>
                  <a:srgbClr val="FF0000"/>
                </a:solidFill>
              </a:rPr>
              <a:t>grows and shrinks from root </a:t>
            </a:r>
            <a:r>
              <a:rPr lang="en-US" sz="2000" dirty="0"/>
              <a:t>which is unlike Binary Search Tree.</a:t>
            </a:r>
          </a:p>
          <a:p>
            <a:pPr lvl="1"/>
            <a:r>
              <a:rPr lang="en-US" sz="1800" dirty="0"/>
              <a:t>Binary Search Trees grow and shrink downward.</a:t>
            </a:r>
          </a:p>
          <a:p>
            <a:r>
              <a:rPr lang="en-US" sz="2000" dirty="0"/>
              <a:t>Like other balanced Binary Search Trees, time complexity to search, insert and delete is O(Log n).</a:t>
            </a:r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F36221-E4B2-4E9E-8737-0F6756124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411C75-85B3-4059-B68E-667CC815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20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Content Placeholder 2"/>
          <p:cNvSpPr>
            <a:spLocks noGrp="1"/>
          </p:cNvSpPr>
          <p:nvPr>
            <p:ph sz="quarter" idx="1"/>
          </p:nvPr>
        </p:nvSpPr>
        <p:spPr>
          <a:xfrm>
            <a:off x="640080" y="1295400"/>
            <a:ext cx="9980296" cy="4495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2-3 trees do not require the rotations needed for AVL and Red-Black trees.</a:t>
            </a:r>
          </a:p>
          <a:p>
            <a:pPr eaLnBrk="1" hangingPunct="1">
              <a:defRPr/>
            </a:pPr>
            <a:r>
              <a:rPr lang="en-US" dirty="0"/>
              <a:t>The number of items that a 2-3 tree of height </a:t>
            </a:r>
            <a:r>
              <a:rPr lang="en-US" i="1" dirty="0"/>
              <a:t>h </a:t>
            </a:r>
            <a:r>
              <a:rPr lang="en-US" dirty="0"/>
              <a:t>can hold is between 2</a:t>
            </a:r>
            <a:r>
              <a:rPr lang="en-US" i="1" baseline="30000" dirty="0"/>
              <a:t>h</a:t>
            </a:r>
            <a:r>
              <a:rPr lang="en-US" dirty="0"/>
              <a:t> -1 (all 2 nodes) and 3</a:t>
            </a:r>
            <a:r>
              <a:rPr lang="en-US" i="1" baseline="30000" dirty="0"/>
              <a:t>h</a:t>
            </a:r>
            <a:r>
              <a:rPr lang="en-US" dirty="0"/>
              <a:t> – 1 (all 3-nodes).</a:t>
            </a:r>
          </a:p>
          <a:p>
            <a:pPr eaLnBrk="1" hangingPunct="1">
              <a:defRPr/>
            </a:pPr>
            <a:r>
              <a:rPr lang="en-US" dirty="0"/>
              <a:t>Therefore, the height of a 2-3 tree is between log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and log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i="1" dirty="0"/>
              <a:t>n.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The search time is O(log </a:t>
            </a:r>
            <a:r>
              <a:rPr lang="en-US" i="1" dirty="0"/>
              <a:t>n</a:t>
            </a:r>
            <a:r>
              <a:rPr lang="en-US" dirty="0"/>
              <a:t>) -- logarithms are all related by a constant factor, and constant factors are ignored in big-O</a:t>
            </a:r>
            <a:r>
              <a:rPr lang="en-US" b="1" dirty="0"/>
              <a:t> </a:t>
            </a:r>
            <a:r>
              <a:rPr lang="en-US" dirty="0"/>
              <a:t>notation.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2-3 Trees vs. Balanced Binary Trees</a:t>
            </a:r>
          </a:p>
        </p:txBody>
      </p:sp>
    </p:spTree>
    <p:extLst>
      <p:ext uri="{BB962C8B-B14F-4D97-AF65-F5344CB8AC3E}">
        <p14:creationId xmlns:p14="http://schemas.microsoft.com/office/powerpoint/2010/main" val="253071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7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7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7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2-3 Tree Example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777184"/>
            <a:ext cx="4493200" cy="347121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391478" y="1295401"/>
            <a:ext cx="8362122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en-US" sz="2400" dirty="0">
                <a:solidFill>
                  <a:prstClr val="black"/>
                </a:solidFill>
                <a:latin typeface="Arial"/>
              </a:rPr>
              <a:t>Build an 2-3 tree from the words: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>
                <a:solidFill>
                  <a:prstClr val="black"/>
                </a:solidFill>
                <a:latin typeface="Arial"/>
              </a:rPr>
              <a:t>	"The quick brown fox jumps over the lazy dog."</a:t>
            </a:r>
          </a:p>
          <a:p>
            <a:endParaRPr lang="en-US" sz="2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02041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95889" y="3733800"/>
            <a:ext cx="581025" cy="369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>
              <a:latin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"/>
          </p:nvPr>
        </p:nvSpPr>
        <p:spPr>
          <a:xfrm>
            <a:off x="1524000" y="1295400"/>
            <a:ext cx="81534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“The quick brown fox jumps over the lazy dog” </a:t>
            </a:r>
          </a:p>
        </p:txBody>
      </p:sp>
      <p:sp>
        <p:nvSpPr>
          <p:cNvPr id="7" name="Down Arrow 6"/>
          <p:cNvSpPr/>
          <p:nvPr/>
        </p:nvSpPr>
        <p:spPr>
          <a:xfrm flipV="1">
            <a:off x="3048000" y="1676400"/>
            <a:ext cx="1905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47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62513" y="3733800"/>
            <a:ext cx="1309687" cy="369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The, quick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>
              <a:latin typeface="Arial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sz="quarter" idx="1"/>
          </p:nvPr>
        </p:nvSpPr>
        <p:spPr>
          <a:xfrm>
            <a:off x="1524000" y="1295400"/>
            <a:ext cx="81534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“The quick brown fox jumps over the lazy dog”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8" name="Down Arrow 7"/>
          <p:cNvSpPr/>
          <p:nvPr/>
        </p:nvSpPr>
        <p:spPr>
          <a:xfrm flipV="1">
            <a:off x="3619500" y="1676400"/>
            <a:ext cx="1905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94800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86276" y="3733800"/>
            <a:ext cx="2066925" cy="369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The, brown, quick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US">
              <a:latin typeface="Arial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sz="quarter" idx="1"/>
          </p:nvPr>
        </p:nvSpPr>
        <p:spPr>
          <a:xfrm>
            <a:off x="1524000" y="1295400"/>
            <a:ext cx="81534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“The quick brown fox jumps over the lazy dog”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8" name="Down Arrow 7"/>
          <p:cNvSpPr/>
          <p:nvPr/>
        </p:nvSpPr>
        <p:spPr>
          <a:xfrm flipV="1">
            <a:off x="4381500" y="1676400"/>
            <a:ext cx="1905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0585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95726" y="3554413"/>
            <a:ext cx="58221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2539" y="2533650"/>
            <a:ext cx="81304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brown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78563" y="3549650"/>
            <a:ext cx="722312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quick</a:t>
            </a:r>
          </a:p>
        </p:txBody>
      </p:sp>
      <p:cxnSp>
        <p:nvCxnSpPr>
          <p:cNvPr id="9" name="Straight Connector 8"/>
          <p:cNvCxnSpPr>
            <a:endCxn id="5" idx="0"/>
          </p:cNvCxnSpPr>
          <p:nvPr/>
        </p:nvCxnSpPr>
        <p:spPr>
          <a:xfrm>
            <a:off x="5745163" y="2901950"/>
            <a:ext cx="893762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" idx="0"/>
          </p:cNvCxnSpPr>
          <p:nvPr/>
        </p:nvCxnSpPr>
        <p:spPr>
          <a:xfrm flipH="1">
            <a:off x="4186831" y="2901951"/>
            <a:ext cx="1009058" cy="652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en-US">
              <a:latin typeface="Arial" charset="0"/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"/>
          </p:nvPr>
        </p:nvSpPr>
        <p:spPr>
          <a:xfrm>
            <a:off x="1524000" y="1295400"/>
            <a:ext cx="81534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“The quick brown fox jumps over the lazy dog”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12" name="Down Arrow 11"/>
          <p:cNvSpPr/>
          <p:nvPr/>
        </p:nvSpPr>
        <p:spPr>
          <a:xfrm flipV="1">
            <a:off x="5067300" y="1676400"/>
            <a:ext cx="1905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72032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95726" y="3554413"/>
            <a:ext cx="58221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2539" y="2533650"/>
            <a:ext cx="81304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brown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78564" y="3549650"/>
            <a:ext cx="1189037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fox, quick</a:t>
            </a:r>
          </a:p>
        </p:txBody>
      </p:sp>
      <p:cxnSp>
        <p:nvCxnSpPr>
          <p:cNvPr id="9" name="Straight Connector 8"/>
          <p:cNvCxnSpPr>
            <a:endCxn id="5" idx="0"/>
          </p:cNvCxnSpPr>
          <p:nvPr/>
        </p:nvCxnSpPr>
        <p:spPr>
          <a:xfrm>
            <a:off x="5745164" y="2901950"/>
            <a:ext cx="1127919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" idx="0"/>
          </p:cNvCxnSpPr>
          <p:nvPr/>
        </p:nvCxnSpPr>
        <p:spPr>
          <a:xfrm flipH="1">
            <a:off x="4186831" y="2901951"/>
            <a:ext cx="1009058" cy="652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US">
              <a:latin typeface="Arial" charset="0"/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"/>
          </p:nvPr>
        </p:nvSpPr>
        <p:spPr>
          <a:xfrm>
            <a:off x="1524000" y="1295400"/>
            <a:ext cx="81534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“The quick brown fox jumps over the lazy dog”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14" name="Down Arrow 13"/>
          <p:cNvSpPr/>
          <p:nvPr/>
        </p:nvSpPr>
        <p:spPr>
          <a:xfrm flipV="1">
            <a:off x="5067300" y="1676400"/>
            <a:ext cx="1905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05659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95726" y="3554413"/>
            <a:ext cx="58221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2539" y="2533650"/>
            <a:ext cx="81304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brown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78563" y="3549650"/>
            <a:ext cx="1951037" cy="368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fox, jumps, quick</a:t>
            </a:r>
          </a:p>
        </p:txBody>
      </p:sp>
      <p:cxnSp>
        <p:nvCxnSpPr>
          <p:cNvPr id="9" name="Straight Connector 8"/>
          <p:cNvCxnSpPr>
            <a:endCxn id="5" idx="0"/>
          </p:cNvCxnSpPr>
          <p:nvPr/>
        </p:nvCxnSpPr>
        <p:spPr>
          <a:xfrm>
            <a:off x="5745163" y="2901950"/>
            <a:ext cx="1508918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" idx="0"/>
          </p:cNvCxnSpPr>
          <p:nvPr/>
        </p:nvCxnSpPr>
        <p:spPr>
          <a:xfrm flipH="1">
            <a:off x="4186831" y="2901951"/>
            <a:ext cx="1009058" cy="652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US">
              <a:latin typeface="Arial" charset="0"/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"/>
          </p:nvPr>
        </p:nvSpPr>
        <p:spPr>
          <a:xfrm>
            <a:off x="1524000" y="1295400"/>
            <a:ext cx="81534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“The quick brown fox jumps over the lazy dog”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13" name="Down Arrow 12"/>
          <p:cNvSpPr/>
          <p:nvPr/>
        </p:nvSpPr>
        <p:spPr>
          <a:xfrm flipV="1">
            <a:off x="5600700" y="1676400"/>
            <a:ext cx="1905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29840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114" name="Group 12"/>
          <p:cNvGrpSpPr>
            <a:grpSpLocks/>
          </p:cNvGrpSpPr>
          <p:nvPr/>
        </p:nvGrpSpPr>
        <p:grpSpPr bwMode="auto">
          <a:xfrm>
            <a:off x="3649663" y="2533651"/>
            <a:ext cx="3714124" cy="1421845"/>
            <a:chOff x="2981399" y="2533134"/>
            <a:chExt cx="3712987" cy="1421845"/>
          </a:xfrm>
        </p:grpSpPr>
        <p:sp>
          <p:nvSpPr>
            <p:cNvPr id="3" name="TextBox 2"/>
            <p:cNvSpPr txBox="1"/>
            <p:nvPr/>
          </p:nvSpPr>
          <p:spPr>
            <a:xfrm>
              <a:off x="2981399" y="3555484"/>
              <a:ext cx="582033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/>
                </a:rPr>
                <a:t>The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47853" y="2533134"/>
              <a:ext cx="1660016" cy="369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/>
                </a:rPr>
                <a:t>brown, jumps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50938" y="3585647"/>
              <a:ext cx="492292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/>
                </a:rPr>
                <a:t>fox</a:t>
              </a:r>
            </a:p>
          </p:txBody>
        </p:sp>
        <p:cxnSp>
          <p:nvCxnSpPr>
            <p:cNvPr id="9" name="Straight Connector 8"/>
            <p:cNvCxnSpPr>
              <a:stCxn id="4" idx="2"/>
              <a:endCxn id="5" idx="0"/>
            </p:cNvCxnSpPr>
            <p:nvPr/>
          </p:nvCxnSpPr>
          <p:spPr>
            <a:xfrm flipH="1">
              <a:off x="4897084" y="2903022"/>
              <a:ext cx="80777" cy="6826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3" idx="0"/>
            </p:cNvCxnSpPr>
            <p:nvPr/>
          </p:nvCxnSpPr>
          <p:spPr>
            <a:xfrm flipH="1">
              <a:off x="3272416" y="2903022"/>
              <a:ext cx="1008747" cy="6524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971333" y="3585647"/>
              <a:ext cx="723053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/>
                </a:rPr>
                <a:t>quick</a:t>
              </a:r>
            </a:p>
          </p:txBody>
        </p:sp>
        <p:cxnSp>
          <p:nvCxnSpPr>
            <p:cNvPr id="12" name="Straight Connector 11"/>
            <p:cNvCxnSpPr>
              <a:stCxn id="8" idx="0"/>
            </p:cNvCxnSpPr>
            <p:nvPr/>
          </p:nvCxnSpPr>
          <p:spPr>
            <a:xfrm flipH="1" flipV="1">
              <a:off x="5485708" y="2903023"/>
              <a:ext cx="847152" cy="6826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>
              <a:latin typeface="Arial" charset="0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"/>
          </p:nvPr>
        </p:nvSpPr>
        <p:spPr>
          <a:xfrm>
            <a:off x="1524000" y="1295400"/>
            <a:ext cx="81534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“The quick brown fox jumps over the lazy dog”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17" name="Down Arrow 16"/>
          <p:cNvSpPr/>
          <p:nvPr/>
        </p:nvSpPr>
        <p:spPr>
          <a:xfrm flipV="1">
            <a:off x="5600700" y="1676400"/>
            <a:ext cx="1905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95500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138" name="Group 12"/>
          <p:cNvGrpSpPr>
            <a:grpSpLocks/>
          </p:cNvGrpSpPr>
          <p:nvPr/>
        </p:nvGrpSpPr>
        <p:grpSpPr bwMode="auto">
          <a:xfrm>
            <a:off x="3649663" y="2533650"/>
            <a:ext cx="4351336" cy="1422400"/>
            <a:chOff x="2981399" y="2533134"/>
            <a:chExt cx="4351325" cy="1422400"/>
          </a:xfrm>
        </p:grpSpPr>
        <p:sp>
          <p:nvSpPr>
            <p:cNvPr id="3" name="TextBox 2"/>
            <p:cNvSpPr txBox="1"/>
            <p:nvPr/>
          </p:nvSpPr>
          <p:spPr>
            <a:xfrm>
              <a:off x="2981399" y="3555484"/>
              <a:ext cx="582210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/>
                </a:rPr>
                <a:t>The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48207" y="2533134"/>
              <a:ext cx="1660521" cy="369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/>
                </a:rPr>
                <a:t>brown, jumps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51445" y="3585647"/>
              <a:ext cx="492442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/>
                </a:rPr>
                <a:t>fox</a:t>
              </a:r>
            </a:p>
          </p:txBody>
        </p:sp>
        <p:cxnSp>
          <p:nvCxnSpPr>
            <p:cNvPr id="9" name="Straight Connector 8"/>
            <p:cNvCxnSpPr>
              <a:stCxn id="4" idx="2"/>
              <a:endCxn id="5" idx="0"/>
            </p:cNvCxnSpPr>
            <p:nvPr/>
          </p:nvCxnSpPr>
          <p:spPr>
            <a:xfrm flipH="1">
              <a:off x="4897666" y="2903022"/>
              <a:ext cx="80802" cy="6826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3" idx="0"/>
            </p:cNvCxnSpPr>
            <p:nvPr/>
          </p:nvCxnSpPr>
          <p:spPr>
            <a:xfrm flipH="1">
              <a:off x="3272504" y="2903022"/>
              <a:ext cx="1009053" cy="6524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970653" y="3585647"/>
              <a:ext cx="1362071" cy="36988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/>
                </a:rPr>
                <a:t>over, quick</a:t>
              </a:r>
            </a:p>
          </p:txBody>
        </p:sp>
        <p:cxnSp>
          <p:nvCxnSpPr>
            <p:cNvPr id="12" name="Straight Connector 11"/>
            <p:cNvCxnSpPr>
              <a:stCxn id="8" idx="0"/>
            </p:cNvCxnSpPr>
            <p:nvPr/>
          </p:nvCxnSpPr>
          <p:spPr>
            <a:xfrm flipH="1" flipV="1">
              <a:off x="5486468" y="2903023"/>
              <a:ext cx="1165222" cy="6826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>
              <a:latin typeface="Arial" charset="0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"/>
          </p:nvPr>
        </p:nvSpPr>
        <p:spPr>
          <a:xfrm>
            <a:off x="1524000" y="1295400"/>
            <a:ext cx="81534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“The quick brown fox jumps over the lazy dog”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17" name="Down Arrow 16"/>
          <p:cNvSpPr/>
          <p:nvPr/>
        </p:nvSpPr>
        <p:spPr>
          <a:xfrm flipV="1">
            <a:off x="6400800" y="1676400"/>
            <a:ext cx="1905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9237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2-3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0080" y="1295401"/>
            <a:ext cx="9856318" cy="19050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2–3 tree </a:t>
            </a:r>
            <a:r>
              <a:rPr lang="en-US" dirty="0"/>
              <a:t>is a B-tree of order 3.</a:t>
            </a:r>
          </a:p>
          <a:p>
            <a:pPr lvl="1"/>
            <a:r>
              <a:rPr lang="en-US" dirty="0"/>
              <a:t>Internal nodes have either two children (</a:t>
            </a:r>
            <a:r>
              <a:rPr lang="en-US" b="1" dirty="0"/>
              <a:t>2-node</a:t>
            </a:r>
            <a:r>
              <a:rPr lang="en-US" dirty="0"/>
              <a:t>) and one data element or three children (</a:t>
            </a:r>
            <a:r>
              <a:rPr lang="en-US" b="1" dirty="0"/>
              <a:t>3-node</a:t>
            </a:r>
            <a:r>
              <a:rPr lang="en-US" dirty="0"/>
              <a:t>) and two data elements.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Leaf nodes have no children and one or two data elements.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All leaf nodes of a 2-3 tree are at the lowest level.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All data is kept in sorted order.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>
              <a:latin typeface="Arial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035D513-488C-479D-B6F2-C93F2AAA6C9D}"/>
              </a:ext>
            </a:extLst>
          </p:cNvPr>
          <p:cNvSpPr txBox="1">
            <a:spLocks/>
          </p:cNvSpPr>
          <p:nvPr/>
        </p:nvSpPr>
        <p:spPr bwMode="auto">
          <a:xfrm>
            <a:off x="641468" y="3319133"/>
            <a:ext cx="9856318" cy="33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black"/>
                </a:solidFill>
                <a:latin typeface="Arial"/>
              </a:rPr>
              <a:t>A </a:t>
            </a:r>
            <a:r>
              <a:rPr lang="en-US" b="1" dirty="0">
                <a:solidFill>
                  <a:prstClr val="black"/>
                </a:solidFill>
                <a:latin typeface="Arial"/>
              </a:rPr>
              <a:t>2-node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contains a data field and references to two child nodes</a:t>
            </a:r>
          </a:p>
          <a:p>
            <a:pPr lvl="1"/>
            <a:r>
              <a:rPr lang="en-US" dirty="0">
                <a:solidFill>
                  <a:prstClr val="black"/>
                </a:solidFill>
                <a:latin typeface="Arial"/>
              </a:rPr>
              <a:t>one child node contains data less than the node's data value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Arial"/>
              </a:rPr>
              <a:t>the other child contains data greater than the node's data value</a:t>
            </a:r>
          </a:p>
          <a:p>
            <a:r>
              <a:rPr lang="en-US" dirty="0">
                <a:solidFill>
                  <a:prstClr val="black"/>
                </a:solidFill>
                <a:latin typeface="Arial"/>
              </a:rPr>
              <a:t>A </a:t>
            </a:r>
            <a:r>
              <a:rPr lang="en-US" b="1" dirty="0">
                <a:solidFill>
                  <a:prstClr val="black"/>
                </a:solidFill>
                <a:latin typeface="Arial"/>
              </a:rPr>
              <a:t>3-node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contains two data fields, ordered so that first is less than the second, and references to three children</a:t>
            </a:r>
          </a:p>
          <a:p>
            <a:pPr lvl="1"/>
            <a:r>
              <a:rPr lang="en-US" dirty="0">
                <a:solidFill>
                  <a:prstClr val="black"/>
                </a:solidFill>
                <a:latin typeface="Arial"/>
              </a:rPr>
              <a:t>One child contains data values less than the first data field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Arial"/>
              </a:rPr>
              <a:t>One child contains data values between the two data fields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Arial"/>
              </a:rPr>
              <a:t>One child contains data values greater than the second data field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1108559-8722-4F2C-8017-BE71331517E4}"/>
              </a:ext>
            </a:extLst>
          </p:cNvPr>
          <p:cNvGrpSpPr/>
          <p:nvPr/>
        </p:nvGrpSpPr>
        <p:grpSpPr>
          <a:xfrm>
            <a:off x="2667000" y="3796195"/>
            <a:ext cx="5141912" cy="2414588"/>
            <a:chOff x="1182688" y="2244725"/>
            <a:chExt cx="5141912" cy="2414588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DBA4A60-816C-47E5-AF5D-694FEDA67C36}"/>
                </a:ext>
              </a:extLst>
            </p:cNvPr>
            <p:cNvSpPr/>
            <p:nvPr/>
          </p:nvSpPr>
          <p:spPr>
            <a:xfrm>
              <a:off x="1944688" y="3224213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/>
                </a:rPr>
                <a:t>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DB41AD3-AA11-4455-8823-6FED000D32BF}"/>
                </a:ext>
              </a:extLst>
            </p:cNvPr>
            <p:cNvSpPr/>
            <p:nvPr/>
          </p:nvSpPr>
          <p:spPr>
            <a:xfrm>
              <a:off x="3201988" y="2244725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/>
                </a:rPr>
                <a:t>7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74262C9-9769-4021-A953-8F58E82F5B8E}"/>
                </a:ext>
              </a:extLst>
            </p:cNvPr>
            <p:cNvSpPr/>
            <p:nvPr/>
          </p:nvSpPr>
          <p:spPr>
            <a:xfrm>
              <a:off x="1182688" y="4113213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/>
                </a:rPr>
                <a:t>1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4B8A0F5-ADA1-47D5-A152-530E2CF0CE48}"/>
                </a:ext>
              </a:extLst>
            </p:cNvPr>
            <p:cNvSpPr/>
            <p:nvPr/>
          </p:nvSpPr>
          <p:spPr>
            <a:xfrm>
              <a:off x="2630488" y="4113213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/>
                </a:rPr>
                <a:t>5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37B7652-24A5-46DA-BE49-6DBA5BA5AFBB}"/>
                </a:ext>
              </a:extLst>
            </p:cNvPr>
            <p:cNvSpPr/>
            <p:nvPr/>
          </p:nvSpPr>
          <p:spPr>
            <a:xfrm>
              <a:off x="3556000" y="4113213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/>
                </a:rPr>
                <a:t>9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1A349F8-7D09-4A3C-9EDA-DA010C08EF8F}"/>
                </a:ext>
              </a:extLst>
            </p:cNvPr>
            <p:cNvSpPr/>
            <p:nvPr/>
          </p:nvSpPr>
          <p:spPr>
            <a:xfrm>
              <a:off x="4459288" y="4113213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dirty="0">
                  <a:solidFill>
                    <a:prstClr val="black"/>
                  </a:solidFill>
                  <a:latin typeface="Arial"/>
                </a:rPr>
                <a:t>13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1598E34-AA51-41CB-B9F7-8649BFFA71DC}"/>
                </a:ext>
              </a:extLst>
            </p:cNvPr>
            <p:cNvSpPr/>
            <p:nvPr/>
          </p:nvSpPr>
          <p:spPr>
            <a:xfrm>
              <a:off x="4249738" y="3224213"/>
              <a:ext cx="9525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/>
                </a:rPr>
                <a:t>11, 15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A26F291-FFA0-426A-9338-942273A57F5F}"/>
                </a:ext>
              </a:extLst>
            </p:cNvPr>
            <p:cNvSpPr/>
            <p:nvPr/>
          </p:nvSpPr>
          <p:spPr>
            <a:xfrm>
              <a:off x="5214938" y="4125913"/>
              <a:ext cx="1109662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/>
                </a:rPr>
                <a:t>17, 19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4716D8D-1AF0-49E3-A584-B982A724209D}"/>
                </a:ext>
              </a:extLst>
            </p:cNvPr>
            <p:cNvCxnSpPr>
              <a:stCxn id="10" idx="3"/>
              <a:endCxn id="9" idx="7"/>
            </p:cNvCxnSpPr>
            <p:nvPr/>
          </p:nvCxnSpPr>
          <p:spPr>
            <a:xfrm flipH="1">
              <a:off x="2400300" y="2698750"/>
              <a:ext cx="879475" cy="6032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CC66E0C-457D-427A-B651-0316C06CD613}"/>
                </a:ext>
              </a:extLst>
            </p:cNvPr>
            <p:cNvCxnSpPr>
              <a:stCxn id="9" idx="3"/>
              <a:endCxn id="11" idx="7"/>
            </p:cNvCxnSpPr>
            <p:nvPr/>
          </p:nvCxnSpPr>
          <p:spPr>
            <a:xfrm flipH="1">
              <a:off x="1638300" y="3679825"/>
              <a:ext cx="384175" cy="511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73169CC-9FAB-4ACF-B2AA-166CDA168E2B}"/>
                </a:ext>
              </a:extLst>
            </p:cNvPr>
            <p:cNvCxnSpPr>
              <a:stCxn id="9" idx="5"/>
              <a:endCxn id="12" idx="1"/>
            </p:cNvCxnSpPr>
            <p:nvPr/>
          </p:nvCxnSpPr>
          <p:spPr>
            <a:xfrm>
              <a:off x="2400300" y="3679825"/>
              <a:ext cx="307975" cy="511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C87C783-D437-4EE9-BF9C-1D763481C9DD}"/>
                </a:ext>
              </a:extLst>
            </p:cNvPr>
            <p:cNvCxnSpPr>
              <a:stCxn id="10" idx="5"/>
              <a:endCxn id="15" idx="1"/>
            </p:cNvCxnSpPr>
            <p:nvPr/>
          </p:nvCxnSpPr>
          <p:spPr>
            <a:xfrm>
              <a:off x="3657600" y="2698750"/>
              <a:ext cx="731838" cy="6032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E0EB344-2412-48B0-91E9-58F17D73C0AD}"/>
                </a:ext>
              </a:extLst>
            </p:cNvPr>
            <p:cNvCxnSpPr>
              <a:stCxn id="15" idx="3"/>
              <a:endCxn id="13" idx="0"/>
            </p:cNvCxnSpPr>
            <p:nvPr/>
          </p:nvCxnSpPr>
          <p:spPr>
            <a:xfrm flipH="1">
              <a:off x="3822700" y="3679825"/>
              <a:ext cx="566738" cy="4333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5C1B0D9-D254-4218-BE17-E79503AFD722}"/>
                </a:ext>
              </a:extLst>
            </p:cNvPr>
            <p:cNvCxnSpPr>
              <a:stCxn id="15" idx="4"/>
              <a:endCxn id="14" idx="0"/>
            </p:cNvCxnSpPr>
            <p:nvPr/>
          </p:nvCxnSpPr>
          <p:spPr>
            <a:xfrm>
              <a:off x="4725988" y="3757613"/>
              <a:ext cx="0" cy="35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53F002E-7640-4FCB-96F7-A8E18802260A}"/>
                </a:ext>
              </a:extLst>
            </p:cNvPr>
            <p:cNvCxnSpPr>
              <a:cxnSpLocks/>
              <a:stCxn id="15" idx="5"/>
              <a:endCxn id="16" idx="0"/>
            </p:cNvCxnSpPr>
            <p:nvPr/>
          </p:nvCxnSpPr>
          <p:spPr>
            <a:xfrm>
              <a:off x="5062748" y="3679498"/>
              <a:ext cx="707021" cy="4464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138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7" grpId="0" uiExpand="1" build="p" bldLvl="2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162" name="Group 12"/>
          <p:cNvGrpSpPr>
            <a:grpSpLocks/>
          </p:cNvGrpSpPr>
          <p:nvPr/>
        </p:nvGrpSpPr>
        <p:grpSpPr bwMode="auto">
          <a:xfrm>
            <a:off x="3649664" y="2533650"/>
            <a:ext cx="4808537" cy="1422400"/>
            <a:chOff x="2981399" y="2533134"/>
            <a:chExt cx="4807842" cy="1422400"/>
          </a:xfrm>
        </p:grpSpPr>
        <p:sp>
          <p:nvSpPr>
            <p:cNvPr id="3" name="TextBox 2"/>
            <p:cNvSpPr txBox="1"/>
            <p:nvPr/>
          </p:nvSpPr>
          <p:spPr>
            <a:xfrm>
              <a:off x="2981399" y="3555484"/>
              <a:ext cx="582127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/>
                </a:rPr>
                <a:t>The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48041" y="2533134"/>
              <a:ext cx="1660285" cy="369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/>
                </a:rPr>
                <a:t>brown, jumps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51208" y="3585647"/>
              <a:ext cx="492372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/>
                </a:rPr>
                <a:t>fox</a:t>
              </a:r>
            </a:p>
          </p:txBody>
        </p:sp>
        <p:cxnSp>
          <p:nvCxnSpPr>
            <p:cNvPr id="9" name="Straight Connector 8"/>
            <p:cNvCxnSpPr>
              <a:stCxn id="4" idx="2"/>
              <a:endCxn id="5" idx="0"/>
            </p:cNvCxnSpPr>
            <p:nvPr/>
          </p:nvCxnSpPr>
          <p:spPr>
            <a:xfrm flipH="1">
              <a:off x="4897394" y="2903022"/>
              <a:ext cx="80790" cy="6826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3" idx="0"/>
            </p:cNvCxnSpPr>
            <p:nvPr/>
          </p:nvCxnSpPr>
          <p:spPr>
            <a:xfrm flipH="1">
              <a:off x="3272463" y="2903022"/>
              <a:ext cx="1008910" cy="6524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970229" y="3585647"/>
              <a:ext cx="1819012" cy="36988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Arial"/>
                </a:rPr>
                <a:t>over, quick, the</a:t>
              </a:r>
            </a:p>
          </p:txBody>
        </p:sp>
        <p:cxnSp>
          <p:nvCxnSpPr>
            <p:cNvPr id="12" name="Straight Connector 11"/>
            <p:cNvCxnSpPr>
              <a:stCxn id="8" idx="0"/>
            </p:cNvCxnSpPr>
            <p:nvPr/>
          </p:nvCxnSpPr>
          <p:spPr>
            <a:xfrm flipH="1" flipV="1">
              <a:off x="5486113" y="2903023"/>
              <a:ext cx="1393623" cy="6826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US">
              <a:latin typeface="Arial" charset="0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"/>
          </p:nvPr>
        </p:nvSpPr>
        <p:spPr>
          <a:xfrm>
            <a:off x="1524000" y="1295400"/>
            <a:ext cx="81534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“The quick brown fox jumps over the lazy dog”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18" name="Down Arrow 17"/>
          <p:cNvSpPr/>
          <p:nvPr/>
        </p:nvSpPr>
        <p:spPr>
          <a:xfrm flipV="1">
            <a:off x="6896100" y="1676400"/>
            <a:ext cx="1905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52893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49664" y="3554413"/>
            <a:ext cx="58221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16475" y="2533650"/>
            <a:ext cx="2270125" cy="368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brown, jumps, quick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19714" y="3586163"/>
            <a:ext cx="49244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fox</a:t>
            </a: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 flipH="1">
            <a:off x="5565935" y="2901951"/>
            <a:ext cx="385602" cy="684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" idx="0"/>
          </p:cNvCxnSpPr>
          <p:nvPr/>
        </p:nvCxnSpPr>
        <p:spPr>
          <a:xfrm flipH="1">
            <a:off x="3940770" y="2901951"/>
            <a:ext cx="1009057" cy="652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38926" y="3586163"/>
            <a:ext cx="63350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over</a:t>
            </a:r>
          </a:p>
        </p:txBody>
      </p:sp>
      <p:cxnSp>
        <p:nvCxnSpPr>
          <p:cNvPr id="12" name="Straight Connector 11"/>
          <p:cNvCxnSpPr>
            <a:stCxn id="8" idx="0"/>
          </p:cNvCxnSpPr>
          <p:nvPr/>
        </p:nvCxnSpPr>
        <p:spPr>
          <a:xfrm flipH="1" flipV="1">
            <a:off x="6154739" y="2901951"/>
            <a:ext cx="800941" cy="684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467601" y="3586164"/>
            <a:ext cx="504825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</a:t>
            </a:r>
          </a:p>
        </p:txBody>
      </p:sp>
      <p:cxnSp>
        <p:nvCxnSpPr>
          <p:cNvPr id="11" name="Straight Connector 10"/>
          <p:cNvCxnSpPr>
            <a:stCxn id="6" idx="0"/>
          </p:cNvCxnSpPr>
          <p:nvPr/>
        </p:nvCxnSpPr>
        <p:spPr>
          <a:xfrm flipH="1" flipV="1">
            <a:off x="6781801" y="2901951"/>
            <a:ext cx="938213" cy="684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>
              <a:latin typeface="Arial" charset="0"/>
            </a:endParaRP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"/>
          </p:nvPr>
        </p:nvSpPr>
        <p:spPr>
          <a:xfrm>
            <a:off x="1524000" y="1295400"/>
            <a:ext cx="81534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“The quick brown fox jumps over the lazy dog” 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17" name="Down Arrow 16"/>
          <p:cNvSpPr/>
          <p:nvPr/>
        </p:nvSpPr>
        <p:spPr>
          <a:xfrm flipV="1">
            <a:off x="6896100" y="1676400"/>
            <a:ext cx="1905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21598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49664" y="4094163"/>
            <a:ext cx="58221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99201" y="3073400"/>
            <a:ext cx="72327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quick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86351" y="4125913"/>
            <a:ext cx="49244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fox</a:t>
            </a:r>
          </a:p>
        </p:txBody>
      </p:sp>
      <p:cxnSp>
        <p:nvCxnSpPr>
          <p:cNvPr id="9" name="Straight Connector 8"/>
          <p:cNvCxnSpPr>
            <a:endCxn id="5" idx="0"/>
          </p:cNvCxnSpPr>
          <p:nvPr/>
        </p:nvCxnSpPr>
        <p:spPr>
          <a:xfrm>
            <a:off x="4800600" y="3441701"/>
            <a:ext cx="531972" cy="684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" idx="0"/>
          </p:cNvCxnSpPr>
          <p:nvPr/>
        </p:nvCxnSpPr>
        <p:spPr>
          <a:xfrm flipH="1">
            <a:off x="3940770" y="3441701"/>
            <a:ext cx="402631" cy="652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62639" y="4125913"/>
            <a:ext cx="63350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over</a:t>
            </a:r>
          </a:p>
        </p:txBody>
      </p:sp>
      <p:cxnSp>
        <p:nvCxnSpPr>
          <p:cNvPr id="12" name="Straight Connector 11"/>
          <p:cNvCxnSpPr>
            <a:stCxn id="8" idx="0"/>
          </p:cNvCxnSpPr>
          <p:nvPr/>
        </p:nvCxnSpPr>
        <p:spPr>
          <a:xfrm flipV="1">
            <a:off x="6179392" y="3441701"/>
            <a:ext cx="286496" cy="684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50089" y="4125914"/>
            <a:ext cx="504825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</a:t>
            </a:r>
          </a:p>
        </p:txBody>
      </p:sp>
      <p:cxnSp>
        <p:nvCxnSpPr>
          <p:cNvPr id="11" name="Straight Connector 10"/>
          <p:cNvCxnSpPr>
            <a:stCxn id="6" idx="0"/>
          </p:cNvCxnSpPr>
          <p:nvPr/>
        </p:nvCxnSpPr>
        <p:spPr>
          <a:xfrm flipH="1" flipV="1">
            <a:off x="6858000" y="3441701"/>
            <a:ext cx="444500" cy="684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84650" y="3073400"/>
            <a:ext cx="812800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brown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46676" y="2368550"/>
            <a:ext cx="80021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jumps</a:t>
            </a:r>
          </a:p>
        </p:txBody>
      </p:sp>
      <p:cxnSp>
        <p:nvCxnSpPr>
          <p:cNvPr id="25" name="Straight Connector 24"/>
          <p:cNvCxnSpPr>
            <a:stCxn id="4" idx="0"/>
          </p:cNvCxnSpPr>
          <p:nvPr/>
        </p:nvCxnSpPr>
        <p:spPr>
          <a:xfrm flipH="1" flipV="1">
            <a:off x="5715002" y="2738438"/>
            <a:ext cx="945837" cy="334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0"/>
          </p:cNvCxnSpPr>
          <p:nvPr/>
        </p:nvCxnSpPr>
        <p:spPr>
          <a:xfrm flipV="1">
            <a:off x="4591051" y="2738438"/>
            <a:ext cx="728663" cy="334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US">
              <a:latin typeface="Arial" charset="0"/>
            </a:endParaRPr>
          </a:p>
        </p:txBody>
      </p:sp>
      <p:sp>
        <p:nvSpPr>
          <p:cNvPr id="18" name="Content Placeholder 4"/>
          <p:cNvSpPr>
            <a:spLocks noGrp="1"/>
          </p:cNvSpPr>
          <p:nvPr>
            <p:ph sz="quarter" idx="1"/>
          </p:nvPr>
        </p:nvSpPr>
        <p:spPr>
          <a:xfrm>
            <a:off x="1524000" y="1295400"/>
            <a:ext cx="81534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“The quick brown fox jumps over the lazy dog” 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20" name="Down Arrow 19"/>
          <p:cNvSpPr/>
          <p:nvPr/>
        </p:nvSpPr>
        <p:spPr>
          <a:xfrm flipV="1">
            <a:off x="6896100" y="1676400"/>
            <a:ext cx="1905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11159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49664" y="4083050"/>
            <a:ext cx="58221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99201" y="3062287"/>
            <a:ext cx="72327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quick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86351" y="4114800"/>
            <a:ext cx="49244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fox</a:t>
            </a:r>
          </a:p>
        </p:txBody>
      </p:sp>
      <p:cxnSp>
        <p:nvCxnSpPr>
          <p:cNvPr id="9" name="Straight Connector 8"/>
          <p:cNvCxnSpPr>
            <a:endCxn id="5" idx="0"/>
          </p:cNvCxnSpPr>
          <p:nvPr/>
        </p:nvCxnSpPr>
        <p:spPr>
          <a:xfrm>
            <a:off x="4800600" y="3430588"/>
            <a:ext cx="531972" cy="684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" idx="0"/>
          </p:cNvCxnSpPr>
          <p:nvPr/>
        </p:nvCxnSpPr>
        <p:spPr>
          <a:xfrm flipH="1">
            <a:off x="3940770" y="3430588"/>
            <a:ext cx="402631" cy="652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72150" y="4125912"/>
            <a:ext cx="115499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lazy, over</a:t>
            </a:r>
          </a:p>
        </p:txBody>
      </p:sp>
      <p:cxnSp>
        <p:nvCxnSpPr>
          <p:cNvPr id="12" name="Straight Connector 11"/>
          <p:cNvCxnSpPr>
            <a:stCxn id="8" idx="0"/>
          </p:cNvCxnSpPr>
          <p:nvPr/>
        </p:nvCxnSpPr>
        <p:spPr>
          <a:xfrm flipV="1">
            <a:off x="6349648" y="3443288"/>
            <a:ext cx="127352" cy="682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50089" y="4114801"/>
            <a:ext cx="504825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</a:t>
            </a:r>
          </a:p>
        </p:txBody>
      </p:sp>
      <p:cxnSp>
        <p:nvCxnSpPr>
          <p:cNvPr id="11" name="Straight Connector 10"/>
          <p:cNvCxnSpPr>
            <a:stCxn id="6" idx="0"/>
          </p:cNvCxnSpPr>
          <p:nvPr/>
        </p:nvCxnSpPr>
        <p:spPr>
          <a:xfrm flipH="1" flipV="1">
            <a:off x="6858000" y="3430588"/>
            <a:ext cx="444500" cy="684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84650" y="3062287"/>
            <a:ext cx="812800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brown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46676" y="2357437"/>
            <a:ext cx="80021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jumps</a:t>
            </a:r>
          </a:p>
        </p:txBody>
      </p:sp>
      <p:cxnSp>
        <p:nvCxnSpPr>
          <p:cNvPr id="25" name="Straight Connector 24"/>
          <p:cNvCxnSpPr>
            <a:stCxn id="4" idx="0"/>
          </p:cNvCxnSpPr>
          <p:nvPr/>
        </p:nvCxnSpPr>
        <p:spPr>
          <a:xfrm flipH="1" flipV="1">
            <a:off x="5715002" y="2727325"/>
            <a:ext cx="945837" cy="334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0"/>
          </p:cNvCxnSpPr>
          <p:nvPr/>
        </p:nvCxnSpPr>
        <p:spPr>
          <a:xfrm flipV="1">
            <a:off x="4591051" y="2727325"/>
            <a:ext cx="728663" cy="334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en-US">
              <a:latin typeface="Arial" charset="0"/>
            </a:endParaRPr>
          </a:p>
        </p:txBody>
      </p:sp>
      <p:sp>
        <p:nvSpPr>
          <p:cNvPr id="18" name="Content Placeholder 4"/>
          <p:cNvSpPr>
            <a:spLocks noGrp="1"/>
          </p:cNvSpPr>
          <p:nvPr>
            <p:ph sz="quarter" idx="1"/>
          </p:nvPr>
        </p:nvSpPr>
        <p:spPr>
          <a:xfrm>
            <a:off x="1524000" y="1295400"/>
            <a:ext cx="81534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“The quick brown fox jumps over the lazy dog” 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20" name="Down Arrow 19"/>
          <p:cNvSpPr/>
          <p:nvPr/>
        </p:nvSpPr>
        <p:spPr>
          <a:xfrm flipV="1">
            <a:off x="7429500" y="1676400"/>
            <a:ext cx="1905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198051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49664" y="4125913"/>
            <a:ext cx="58221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99201" y="3105150"/>
            <a:ext cx="72327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quick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7251" y="4125913"/>
            <a:ext cx="100540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dog, fox</a:t>
            </a:r>
          </a:p>
        </p:txBody>
      </p:sp>
      <p:cxnSp>
        <p:nvCxnSpPr>
          <p:cNvPr id="9" name="Straight Connector 8"/>
          <p:cNvCxnSpPr>
            <a:endCxn id="5" idx="0"/>
          </p:cNvCxnSpPr>
          <p:nvPr/>
        </p:nvCxnSpPr>
        <p:spPr>
          <a:xfrm>
            <a:off x="4757738" y="3475039"/>
            <a:ext cx="412214" cy="650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" idx="0"/>
          </p:cNvCxnSpPr>
          <p:nvPr/>
        </p:nvCxnSpPr>
        <p:spPr>
          <a:xfrm flipH="1">
            <a:off x="3940770" y="3473451"/>
            <a:ext cx="402631" cy="652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72150" y="4125913"/>
            <a:ext cx="115499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lazy, over</a:t>
            </a:r>
          </a:p>
        </p:txBody>
      </p:sp>
      <p:cxnSp>
        <p:nvCxnSpPr>
          <p:cNvPr id="12" name="Straight Connector 11"/>
          <p:cNvCxnSpPr>
            <a:stCxn id="8" idx="0"/>
          </p:cNvCxnSpPr>
          <p:nvPr/>
        </p:nvCxnSpPr>
        <p:spPr>
          <a:xfrm flipV="1">
            <a:off x="6349648" y="3486151"/>
            <a:ext cx="127352" cy="639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50089" y="4125914"/>
            <a:ext cx="504825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the</a:t>
            </a:r>
          </a:p>
        </p:txBody>
      </p:sp>
      <p:cxnSp>
        <p:nvCxnSpPr>
          <p:cNvPr id="11" name="Straight Connector 10"/>
          <p:cNvCxnSpPr>
            <a:stCxn id="6" idx="0"/>
          </p:cNvCxnSpPr>
          <p:nvPr/>
        </p:nvCxnSpPr>
        <p:spPr>
          <a:xfrm flipH="1" flipV="1">
            <a:off x="6858000" y="3473451"/>
            <a:ext cx="444500" cy="652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84650" y="3105150"/>
            <a:ext cx="812800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brown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46676" y="2400300"/>
            <a:ext cx="80021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jumps</a:t>
            </a:r>
          </a:p>
        </p:txBody>
      </p:sp>
      <p:cxnSp>
        <p:nvCxnSpPr>
          <p:cNvPr id="25" name="Straight Connector 24"/>
          <p:cNvCxnSpPr>
            <a:stCxn id="4" idx="0"/>
          </p:cNvCxnSpPr>
          <p:nvPr/>
        </p:nvCxnSpPr>
        <p:spPr>
          <a:xfrm flipH="1" flipV="1">
            <a:off x="5715002" y="2770188"/>
            <a:ext cx="945837" cy="334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0"/>
          </p:cNvCxnSpPr>
          <p:nvPr/>
        </p:nvCxnSpPr>
        <p:spPr>
          <a:xfrm flipV="1">
            <a:off x="4591051" y="2770188"/>
            <a:ext cx="728663" cy="334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en-US">
              <a:latin typeface="Arial" charset="0"/>
            </a:endParaRPr>
          </a:p>
        </p:txBody>
      </p:sp>
      <p:sp>
        <p:nvSpPr>
          <p:cNvPr id="18" name="Content Placeholder 4"/>
          <p:cNvSpPr>
            <a:spLocks noGrp="1"/>
          </p:cNvSpPr>
          <p:nvPr>
            <p:ph sz="quarter" idx="1"/>
          </p:nvPr>
        </p:nvSpPr>
        <p:spPr>
          <a:xfrm>
            <a:off x="1524000" y="1295400"/>
            <a:ext cx="81534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“The quick brown fox jumps over the lazy dog” 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Example</a:t>
            </a:r>
          </a:p>
        </p:txBody>
      </p:sp>
      <p:sp>
        <p:nvSpPr>
          <p:cNvPr id="20" name="Down Arrow 19"/>
          <p:cNvSpPr/>
          <p:nvPr/>
        </p:nvSpPr>
        <p:spPr>
          <a:xfrm flipV="1">
            <a:off x="7990893" y="1676400"/>
            <a:ext cx="1905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90234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990A05-3EC2-4B2A-B169-15ABC9FF4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57250"/>
            <a:ext cx="742950" cy="685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988132-217C-4E51-88BF-561FB89711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1" y="838200"/>
            <a:ext cx="1514475" cy="704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655F32-6069-451F-88C8-19645E5C68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8188" y="1994595"/>
            <a:ext cx="6610350" cy="13525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BC434A-7552-48FF-88F5-F236E076A1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7861" y="3510635"/>
            <a:ext cx="2280740" cy="14423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0BEE39-8A4E-49F5-8E40-B021C37989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14551" y="5156522"/>
            <a:ext cx="6905625" cy="1600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12C8240-93CB-492F-BF1A-3CFBA2D1D453}"/>
              </a:ext>
            </a:extLst>
          </p:cNvPr>
          <p:cNvSpPr txBox="1"/>
          <p:nvPr/>
        </p:nvSpPr>
        <p:spPr>
          <a:xfrm>
            <a:off x="1066800" y="762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Insert 50, 30, 10, 70, 60 in a 2-3 tree.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55EDE1-52EF-411C-8FB5-D64A8D824ABA}"/>
              </a:ext>
            </a:extLst>
          </p:cNvPr>
          <p:cNvSpPr txBox="1"/>
          <p:nvPr/>
        </p:nvSpPr>
        <p:spPr>
          <a:xfrm>
            <a:off x="4343400" y="609601"/>
            <a:ext cx="556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fontAlgn="base">
              <a:spcBef>
                <a:spcPct val="0"/>
              </a:spcBef>
              <a:spcAft>
                <a:spcPct val="0"/>
              </a:spcAft>
              <a:buSzPct val="100000"/>
              <a:buFont typeface="+mj-lt"/>
              <a:buAutoNum type="arabicPeriod"/>
            </a:pPr>
            <a:r>
              <a:rPr lang="en-US" sz="1200" b="1" dirty="0">
                <a:solidFill>
                  <a:prstClr val="black"/>
                </a:solidFill>
                <a:latin typeface="Arial" charset="0"/>
                <a:cs typeface="Arial" charset="0"/>
              </a:rPr>
              <a:t>If the tree is empty, create a node and put value into the node.</a:t>
            </a:r>
          </a:p>
          <a:p>
            <a:pPr marL="231775" indent="-231775" fontAlgn="base">
              <a:spcBef>
                <a:spcPct val="0"/>
              </a:spcBef>
              <a:spcAft>
                <a:spcPct val="0"/>
              </a:spcAft>
              <a:buSzPct val="100000"/>
              <a:buFont typeface="+mj-lt"/>
              <a:buAutoNum type="arabicPeriod"/>
            </a:pPr>
            <a:r>
              <a:rPr lang="en-US" sz="1200" b="1" dirty="0">
                <a:solidFill>
                  <a:prstClr val="black"/>
                </a:solidFill>
                <a:latin typeface="Arial" charset="0"/>
                <a:cs typeface="Arial" charset="0"/>
              </a:rPr>
              <a:t>Otherwise find the leaf node where the value belongs.</a:t>
            </a:r>
          </a:p>
          <a:p>
            <a:pPr marL="231775" indent="-231775" fontAlgn="base">
              <a:spcBef>
                <a:spcPct val="0"/>
              </a:spcBef>
              <a:spcAft>
                <a:spcPct val="0"/>
              </a:spcAft>
              <a:buSzPct val="100000"/>
              <a:buFont typeface="+mj-lt"/>
              <a:buAutoNum type="arabicPeriod"/>
            </a:pPr>
            <a:r>
              <a:rPr lang="en-US" sz="1200" b="1" dirty="0">
                <a:solidFill>
                  <a:prstClr val="black"/>
                </a:solidFill>
                <a:latin typeface="Arial" charset="0"/>
                <a:cs typeface="Arial" charset="0"/>
              </a:rPr>
              <a:t>If the leaf node has only one value, put the new value into the node.</a:t>
            </a:r>
          </a:p>
          <a:p>
            <a:pPr marL="231775" indent="-231775" fontAlgn="base">
              <a:spcBef>
                <a:spcPct val="0"/>
              </a:spcBef>
              <a:spcAft>
                <a:spcPct val="0"/>
              </a:spcAft>
              <a:buSzPct val="100000"/>
              <a:buFont typeface="+mj-lt"/>
              <a:buAutoNum type="arabicPeriod"/>
            </a:pPr>
            <a:r>
              <a:rPr lang="en-US" sz="1200" b="1" dirty="0">
                <a:solidFill>
                  <a:prstClr val="black"/>
                </a:solidFill>
                <a:latin typeface="Arial" charset="0"/>
                <a:cs typeface="Arial" charset="0"/>
              </a:rPr>
              <a:t>If the leaf node has more than two values, split the node and promote the median of the three values to parent.</a:t>
            </a:r>
          </a:p>
          <a:p>
            <a:pPr marL="231775" indent="-231775" fontAlgn="base">
              <a:spcBef>
                <a:spcPct val="0"/>
              </a:spcBef>
              <a:spcAft>
                <a:spcPct val="0"/>
              </a:spcAft>
              <a:buSzPct val="100000"/>
              <a:buFont typeface="+mj-lt"/>
              <a:buAutoNum type="arabicPeriod"/>
            </a:pPr>
            <a:r>
              <a:rPr lang="en-US" sz="1200" b="1" dirty="0">
                <a:solidFill>
                  <a:prstClr val="black"/>
                </a:solidFill>
                <a:latin typeface="Arial" charset="0"/>
                <a:cs typeface="Arial" charset="0"/>
              </a:rPr>
              <a:t>If the parent then has three values, continue to split and promote, forming a new root node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46089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69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0" name="Picture 2" descr="C:\Documents and Settings\Administrator\My Documents\Koffman\PPTs\JPEGS\JWCL233_Koffman JPG files\ch09\w0282-n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057401"/>
            <a:ext cx="73152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1251" name="Picture 3" descr="C:\Documents and Settings\Administrator\My Documents\Koffman\PPTs\JPEGS\JWCL233_Koffman JPG files\ch09\w0283-n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1" y="4267200"/>
            <a:ext cx="75977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2-3 Trees</a:t>
            </a:r>
          </a:p>
        </p:txBody>
      </p:sp>
    </p:spTree>
    <p:extLst>
      <p:ext uri="{BB962C8B-B14F-4D97-AF65-F5344CB8AC3E}">
        <p14:creationId xmlns:p14="http://schemas.microsoft.com/office/powerpoint/2010/main" val="1659046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Content Placeholder 1"/>
          <p:cNvSpPr>
            <a:spLocks noGrp="1"/>
          </p:cNvSpPr>
          <p:nvPr>
            <p:ph sz="quarter" idx="1"/>
          </p:nvPr>
        </p:nvSpPr>
        <p:spPr>
          <a:xfrm>
            <a:off x="3742021" y="1531146"/>
            <a:ext cx="6096000" cy="5316244"/>
          </a:xfrm>
        </p:spPr>
        <p:txBody>
          <a:bodyPr/>
          <a:lstStyle/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400" b="1" dirty="0">
                <a:latin typeface="Consolas" panose="020B0609020204030204" pitchFamily="49" charset="0"/>
              </a:rPr>
              <a:t> the local root is 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NULL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</a:rPr>
              <a:t> 	Return 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NULL     </a:t>
            </a:r>
            <a:r>
              <a:rPr lang="en-US" sz="1400" b="1" dirty="0">
                <a:latin typeface="Consolas" panose="020B0609020204030204" pitchFamily="49" charset="0"/>
              </a:rPr>
              <a:t> // the item is not in the tree.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elseif </a:t>
            </a:r>
            <a:r>
              <a:rPr lang="en-US" sz="1400" b="1" dirty="0">
                <a:latin typeface="Consolas" panose="020B0609020204030204" pitchFamily="49" charset="0"/>
              </a:rPr>
              <a:t>this is a 2-node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 	if</a:t>
            </a:r>
            <a:r>
              <a:rPr lang="en-US" sz="1400" b="1" dirty="0">
                <a:latin typeface="Consolas" panose="020B0609020204030204" pitchFamily="49" charset="0"/>
              </a:rPr>
              <a:t> the item is equal to the 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data1</a:t>
            </a:r>
            <a:r>
              <a:rPr lang="en-US" sz="1400" b="1" dirty="0">
                <a:latin typeface="Consolas" panose="020B0609020204030204" pitchFamily="49" charset="0"/>
              </a:rPr>
              <a:t> field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</a:rPr>
              <a:t> 	    Return the 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data1</a:t>
            </a:r>
            <a:r>
              <a:rPr lang="en-US" sz="1400" b="1" dirty="0">
                <a:latin typeface="Consolas" panose="020B0609020204030204" pitchFamily="49" charset="0"/>
              </a:rPr>
              <a:t> field.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 	elseif </a:t>
            </a:r>
            <a:r>
              <a:rPr lang="en-US" sz="1400" b="1" dirty="0">
                <a:latin typeface="Consolas" panose="020B0609020204030204" pitchFamily="49" charset="0"/>
              </a:rPr>
              <a:t>the item is less than the 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data1</a:t>
            </a:r>
            <a:r>
              <a:rPr lang="en-US" sz="1400" b="1" dirty="0">
                <a:latin typeface="Consolas" panose="020B0609020204030204" pitchFamily="49" charset="0"/>
              </a:rPr>
              <a:t> field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</a:rPr>
              <a:t> 	    Recursively search the left subtree.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 	else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</a:rPr>
              <a:t> 	    Recursively search the right subtree.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else</a:t>
            </a:r>
            <a:r>
              <a:rPr lang="en-US" sz="1400" b="1" dirty="0">
                <a:latin typeface="Consolas" panose="020B0609020204030204" pitchFamily="49" charset="0"/>
              </a:rPr>
              <a:t> // </a:t>
            </a:r>
            <a:r>
              <a:rPr lang="en-US" sz="1400" b="1" i="1" dirty="0">
                <a:latin typeface="Consolas" panose="020B0609020204030204" pitchFamily="49" charset="0"/>
              </a:rPr>
              <a:t>This is a 3-node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 	if</a:t>
            </a:r>
            <a:r>
              <a:rPr lang="en-US" sz="1400" b="1" dirty="0">
                <a:latin typeface="Consolas" panose="020B0609020204030204" pitchFamily="49" charset="0"/>
              </a:rPr>
              <a:t> the item is equal to the 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data1</a:t>
            </a:r>
            <a:r>
              <a:rPr lang="en-US" sz="1400" b="1" dirty="0">
                <a:latin typeface="Consolas" panose="020B0609020204030204" pitchFamily="49" charset="0"/>
              </a:rPr>
              <a:t> field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</a:rPr>
              <a:t> 	    Return the 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data1</a:t>
            </a:r>
            <a:r>
              <a:rPr lang="en-US" sz="1400" b="1" dirty="0">
                <a:latin typeface="Consolas" panose="020B0609020204030204" pitchFamily="49" charset="0"/>
              </a:rPr>
              <a:t> field.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 	elseif </a:t>
            </a:r>
            <a:r>
              <a:rPr lang="en-US" sz="1400" b="1" dirty="0">
                <a:latin typeface="Consolas" panose="020B0609020204030204" pitchFamily="49" charset="0"/>
              </a:rPr>
              <a:t>the item is equal to the 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data2</a:t>
            </a:r>
            <a:r>
              <a:rPr lang="en-US" sz="1400" b="1" dirty="0">
                <a:latin typeface="Consolas" panose="020B0609020204030204" pitchFamily="49" charset="0"/>
              </a:rPr>
              <a:t> field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</a:rPr>
              <a:t> 	    Return the 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data2</a:t>
            </a:r>
            <a:r>
              <a:rPr lang="en-US" sz="1400" b="1" dirty="0">
                <a:latin typeface="Consolas" panose="020B0609020204030204" pitchFamily="49" charset="0"/>
              </a:rPr>
              <a:t> field.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 	elseif </a:t>
            </a:r>
            <a:r>
              <a:rPr lang="en-US" sz="1400" b="1" dirty="0">
                <a:latin typeface="Consolas" panose="020B0609020204030204" pitchFamily="49" charset="0"/>
              </a:rPr>
              <a:t>the item is less than the 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data1</a:t>
            </a:r>
            <a:r>
              <a:rPr lang="en-US" sz="1400" b="1" dirty="0">
                <a:latin typeface="Consolas" panose="020B0609020204030204" pitchFamily="49" charset="0"/>
              </a:rPr>
              <a:t> field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</a:rPr>
              <a:t> 	    Recursively search the left subtree.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 	elseif </a:t>
            </a:r>
            <a:r>
              <a:rPr lang="en-US" sz="1400" b="1" dirty="0">
                <a:latin typeface="Consolas" panose="020B0609020204030204" pitchFamily="49" charset="0"/>
              </a:rPr>
              <a:t>the item is less than the 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data2</a:t>
            </a:r>
            <a:r>
              <a:rPr lang="en-US" sz="1400" b="1" dirty="0">
                <a:latin typeface="Consolas" panose="020B0609020204030204" pitchFamily="49" charset="0"/>
              </a:rPr>
              <a:t> field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</a:rPr>
              <a:t> 	    Recursively search the middle subtree.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 	else</a:t>
            </a:r>
          </a:p>
          <a:p>
            <a:pPr marL="463550" indent="-463550">
              <a:lnSpc>
                <a:spcPct val="80000"/>
              </a:lnSpc>
              <a:buClr>
                <a:srgbClr val="FF0000"/>
              </a:buClr>
              <a:buSzPct val="100000"/>
              <a:buFont typeface="Tw Cen MT" pitchFamily="34" charset="0"/>
              <a:buAutoNum type="arabicPeriod"/>
              <a:tabLst>
                <a:tab pos="798513" algn="l"/>
                <a:tab pos="1146175" algn="l"/>
              </a:tabLst>
            </a:pPr>
            <a:r>
              <a:rPr lang="en-US" sz="1400" b="1" dirty="0">
                <a:latin typeface="Consolas" panose="020B0609020204030204" pitchFamily="49" charset="0"/>
              </a:rPr>
              <a:t> 	    Recursively search the right subtree.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a 2-3 Tree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D9B68-7BB8-470C-B507-41CCAFFBCC96}"/>
              </a:ext>
            </a:extLst>
          </p:cNvPr>
          <p:cNvSpPr/>
          <p:nvPr/>
        </p:nvSpPr>
        <p:spPr>
          <a:xfrm>
            <a:off x="1143000" y="1784196"/>
            <a:ext cx="2514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Searching a 2-3 tree is very similar to searching a binary search tree.</a:t>
            </a:r>
          </a:p>
        </p:txBody>
      </p:sp>
    </p:spTree>
    <p:extLst>
      <p:ext uri="{BB962C8B-B14F-4D97-AF65-F5344CB8AC3E}">
        <p14:creationId xmlns:p14="http://schemas.microsoft.com/office/powerpoint/2010/main" val="4111378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859088" y="3224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4116388" y="2244725"/>
            <a:ext cx="533400" cy="533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7</a:t>
            </a:r>
          </a:p>
        </p:txBody>
      </p:sp>
      <p:sp>
        <p:nvSpPr>
          <p:cNvPr id="11" name="Oval 10"/>
          <p:cNvSpPr/>
          <p:nvPr/>
        </p:nvSpPr>
        <p:spPr>
          <a:xfrm>
            <a:off x="2097088" y="4113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3544888" y="4113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4470400" y="4113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sp>
        <p:nvSpPr>
          <p:cNvPr id="14" name="Oval 13"/>
          <p:cNvSpPr/>
          <p:nvPr/>
        </p:nvSpPr>
        <p:spPr>
          <a:xfrm>
            <a:off x="5373688" y="4113213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13</a:t>
            </a:r>
            <a:endParaRPr lang="en-US" sz="1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64138" y="3224213"/>
            <a:ext cx="952500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11, 15</a:t>
            </a:r>
          </a:p>
        </p:txBody>
      </p:sp>
      <p:sp>
        <p:nvSpPr>
          <p:cNvPr id="16" name="Oval 15"/>
          <p:cNvSpPr/>
          <p:nvPr/>
        </p:nvSpPr>
        <p:spPr>
          <a:xfrm>
            <a:off x="6129338" y="4125913"/>
            <a:ext cx="1109662" cy="533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17, 19</a:t>
            </a:r>
          </a:p>
        </p:txBody>
      </p:sp>
      <p:cxnSp>
        <p:nvCxnSpPr>
          <p:cNvPr id="19" name="Straight Connector 18"/>
          <p:cNvCxnSpPr>
            <a:stCxn id="10" idx="3"/>
            <a:endCxn id="9" idx="7"/>
          </p:cNvCxnSpPr>
          <p:nvPr/>
        </p:nvCxnSpPr>
        <p:spPr>
          <a:xfrm flipH="1">
            <a:off x="3314701" y="2698750"/>
            <a:ext cx="879475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3"/>
            <a:endCxn id="11" idx="7"/>
          </p:cNvCxnSpPr>
          <p:nvPr/>
        </p:nvCxnSpPr>
        <p:spPr>
          <a:xfrm flipH="1">
            <a:off x="2552701" y="3679826"/>
            <a:ext cx="384175" cy="511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5"/>
            <a:endCxn id="12" idx="1"/>
          </p:cNvCxnSpPr>
          <p:nvPr/>
        </p:nvCxnSpPr>
        <p:spPr>
          <a:xfrm>
            <a:off x="3314701" y="3679826"/>
            <a:ext cx="307975" cy="511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5"/>
            <a:endCxn id="15" idx="1"/>
          </p:cNvCxnSpPr>
          <p:nvPr/>
        </p:nvCxnSpPr>
        <p:spPr>
          <a:xfrm>
            <a:off x="4572000" y="2698750"/>
            <a:ext cx="731838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5" idx="3"/>
            <a:endCxn id="13" idx="0"/>
          </p:cNvCxnSpPr>
          <p:nvPr/>
        </p:nvCxnSpPr>
        <p:spPr>
          <a:xfrm flipH="1">
            <a:off x="4737100" y="3679825"/>
            <a:ext cx="566738" cy="433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5" idx="4"/>
            <a:endCxn id="14" idx="0"/>
          </p:cNvCxnSpPr>
          <p:nvPr/>
        </p:nvCxnSpPr>
        <p:spPr>
          <a:xfrm>
            <a:off x="5640388" y="3757613"/>
            <a:ext cx="0" cy="35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cxnSpLocks/>
            <a:stCxn id="15" idx="5"/>
            <a:endCxn id="16" idx="0"/>
          </p:cNvCxnSpPr>
          <p:nvPr/>
        </p:nvCxnSpPr>
        <p:spPr>
          <a:xfrm>
            <a:off x="5977149" y="3679499"/>
            <a:ext cx="707021" cy="446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781800" y="1828800"/>
            <a:ext cx="25908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/>
              </a:rPr>
              <a:t>To search for 13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1521DDE-5B55-485B-98E4-BC840CFF0169}"/>
              </a:ext>
            </a:extLst>
          </p:cNvPr>
          <p:cNvGrpSpPr/>
          <p:nvPr/>
        </p:nvGrpSpPr>
        <p:grpSpPr>
          <a:xfrm>
            <a:off x="4684713" y="2095501"/>
            <a:ext cx="1606550" cy="523875"/>
            <a:chOff x="3770313" y="2095500"/>
            <a:chExt cx="1606550" cy="523875"/>
          </a:xfrm>
        </p:grpSpPr>
        <p:sp>
          <p:nvSpPr>
            <p:cNvPr id="50" name="Right Arrow 49"/>
            <p:cNvSpPr/>
            <p:nvPr/>
          </p:nvSpPr>
          <p:spPr>
            <a:xfrm rot="10800000">
              <a:off x="3770313" y="2263775"/>
              <a:ext cx="638175" cy="2667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459288" y="2095500"/>
              <a:ext cx="917575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/>
                  <a:cs typeface="Arial" charset="0"/>
                </a:rPr>
                <a:t>Compare 13 and 7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Self-Balancing Search Trees (41)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a 2-3 Tree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12DCB5F-C0AE-4362-8398-7A13A17437BC}"/>
              </a:ext>
            </a:extLst>
          </p:cNvPr>
          <p:cNvGrpSpPr/>
          <p:nvPr/>
        </p:nvGrpSpPr>
        <p:grpSpPr>
          <a:xfrm>
            <a:off x="4684714" y="2095501"/>
            <a:ext cx="1920875" cy="523875"/>
            <a:chOff x="3770313" y="2095500"/>
            <a:chExt cx="1920875" cy="523875"/>
          </a:xfrm>
        </p:grpSpPr>
        <p:sp>
          <p:nvSpPr>
            <p:cNvPr id="26" name="Right Arrow 49">
              <a:extLst>
                <a:ext uri="{FF2B5EF4-FFF2-40B4-BE49-F238E27FC236}">
                  <a16:creationId xmlns:a16="http://schemas.microsoft.com/office/drawing/2014/main" id="{C41C4C05-6508-4841-87C2-FC9F946263E8}"/>
                </a:ext>
              </a:extLst>
            </p:cNvPr>
            <p:cNvSpPr/>
            <p:nvPr/>
          </p:nvSpPr>
          <p:spPr>
            <a:xfrm rot="10800000">
              <a:off x="3770313" y="2263775"/>
              <a:ext cx="638175" cy="2667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CD4C631-38F8-40DD-9C4E-3C12BADCE9B7}"/>
                </a:ext>
              </a:extLst>
            </p:cNvPr>
            <p:cNvSpPr txBox="1"/>
            <p:nvPr/>
          </p:nvSpPr>
          <p:spPr>
            <a:xfrm>
              <a:off x="4459288" y="2095500"/>
              <a:ext cx="1231900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/>
                  <a:cs typeface="Arial" charset="0"/>
                </a:rPr>
                <a:t>13 is greater than 7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3714703-CE25-437D-8927-112801F600BA}"/>
              </a:ext>
            </a:extLst>
          </p:cNvPr>
          <p:cNvGrpSpPr/>
          <p:nvPr/>
        </p:nvGrpSpPr>
        <p:grpSpPr>
          <a:xfrm>
            <a:off x="6253164" y="3317692"/>
            <a:ext cx="3195637" cy="307777"/>
            <a:chOff x="5338763" y="3317691"/>
            <a:chExt cx="3195637" cy="307777"/>
          </a:xfrm>
        </p:grpSpPr>
        <p:sp>
          <p:nvSpPr>
            <p:cNvPr id="31" name="Right Arrow 49">
              <a:extLst>
                <a:ext uri="{FF2B5EF4-FFF2-40B4-BE49-F238E27FC236}">
                  <a16:creationId xmlns:a16="http://schemas.microsoft.com/office/drawing/2014/main" id="{1458B7A9-AFC7-4190-B3E6-818F7F22120C}"/>
                </a:ext>
              </a:extLst>
            </p:cNvPr>
            <p:cNvSpPr/>
            <p:nvPr/>
          </p:nvSpPr>
          <p:spPr>
            <a:xfrm rot="10800000">
              <a:off x="5338763" y="3324225"/>
              <a:ext cx="636587" cy="2667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7F03A6-0A70-4E6C-B8AB-B2F1DEECB3F0}"/>
                </a:ext>
              </a:extLst>
            </p:cNvPr>
            <p:cNvSpPr txBox="1"/>
            <p:nvPr/>
          </p:nvSpPr>
          <p:spPr>
            <a:xfrm>
              <a:off x="6027738" y="3317691"/>
              <a:ext cx="250666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/>
                  <a:cs typeface="Arial" charset="0"/>
                </a:rPr>
                <a:t>Compare 13 with 11 and 15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A6771D6-0D80-429C-BB04-7C3DDECEC220}"/>
              </a:ext>
            </a:extLst>
          </p:cNvPr>
          <p:cNvGrpSpPr/>
          <p:nvPr/>
        </p:nvGrpSpPr>
        <p:grpSpPr>
          <a:xfrm>
            <a:off x="6248401" y="3155624"/>
            <a:ext cx="3279775" cy="523875"/>
            <a:chOff x="5338763" y="3155950"/>
            <a:chExt cx="3279775" cy="523875"/>
          </a:xfrm>
        </p:grpSpPr>
        <p:sp>
          <p:nvSpPr>
            <p:cNvPr id="38" name="Right Arrow 49">
              <a:extLst>
                <a:ext uri="{FF2B5EF4-FFF2-40B4-BE49-F238E27FC236}">
                  <a16:creationId xmlns:a16="http://schemas.microsoft.com/office/drawing/2014/main" id="{52C53C85-592B-4508-8DB0-DE4DD2D92548}"/>
                </a:ext>
              </a:extLst>
            </p:cNvPr>
            <p:cNvSpPr/>
            <p:nvPr/>
          </p:nvSpPr>
          <p:spPr>
            <a:xfrm rot="10800000">
              <a:off x="5338763" y="3324225"/>
              <a:ext cx="636587" cy="2667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D55FFAA-9FC1-4A37-82CA-C8973DDB2266}"/>
                </a:ext>
              </a:extLst>
            </p:cNvPr>
            <p:cNvSpPr txBox="1"/>
            <p:nvPr/>
          </p:nvSpPr>
          <p:spPr>
            <a:xfrm>
              <a:off x="6027738" y="3155950"/>
              <a:ext cx="2590800" cy="5238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/>
                  <a:cs typeface="Arial" charset="0"/>
                </a:rPr>
                <a:t>13 is in between 11 and 15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/>
                  <a:cs typeface="Arial" charset="0"/>
                </a:rPr>
                <a:t>11 &lt; 13 &lt; 15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343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3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4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</TotalTime>
  <Words>2931</Words>
  <Application>Microsoft Office PowerPoint</Application>
  <PresentationFormat>Custom</PresentationFormat>
  <Paragraphs>629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74" baseType="lpstr">
      <vt:lpstr>Arial</vt:lpstr>
      <vt:lpstr>Calibri</vt:lpstr>
      <vt:lpstr>Comic Sans MS</vt:lpstr>
      <vt:lpstr>Consolas</vt:lpstr>
      <vt:lpstr>Tw Cen MT</vt:lpstr>
      <vt:lpstr>Wingdings</vt:lpstr>
      <vt:lpstr>CS 235 Theme</vt:lpstr>
      <vt:lpstr>2_CS 235 Theme</vt:lpstr>
      <vt:lpstr>PowerPoint Presentation</vt:lpstr>
      <vt:lpstr>Tip #41: Improve Success Ratio</vt:lpstr>
      <vt:lpstr>PowerPoint Presentation</vt:lpstr>
      <vt:lpstr>B-Tree</vt:lpstr>
      <vt:lpstr>Properties of B-Tree</vt:lpstr>
      <vt:lpstr>2-3 Trees</vt:lpstr>
      <vt:lpstr>2-3 Trees</vt:lpstr>
      <vt:lpstr>Searching a 2-3 Tree</vt:lpstr>
      <vt:lpstr>Searching a 2-3 Tree</vt:lpstr>
      <vt:lpstr>Searching a 2-3 Tree</vt:lpstr>
      <vt:lpstr>Algorithm for Insertion into a 2-3 Tree</vt:lpstr>
      <vt:lpstr>Insertion into a 2-3 Tree</vt:lpstr>
      <vt:lpstr>Insertion into a 2-3 Tree</vt:lpstr>
      <vt:lpstr>Insertion into a 2-3 Tree</vt:lpstr>
      <vt:lpstr>Insertion into a 2-3 Tree</vt:lpstr>
      <vt:lpstr>Insertion into a 2-3 Tree</vt:lpstr>
      <vt:lpstr>Insertion into a 2-3 Tree</vt:lpstr>
      <vt:lpstr>Insertion into a 2-3 Tree</vt:lpstr>
      <vt:lpstr>Insertion into a 2-3 Tree</vt:lpstr>
      <vt:lpstr>Insertion into a 2-3 Tree</vt:lpstr>
      <vt:lpstr>Insertion into a 2-3 Tree</vt:lpstr>
      <vt:lpstr>Insertion into a 2-3 Tree</vt:lpstr>
      <vt:lpstr>Insertion into a 2-3 Tree</vt:lpstr>
      <vt:lpstr>Insertion into a 2-3 Tree</vt:lpstr>
      <vt:lpstr>Insertion into a 2-3 Tree</vt:lpstr>
      <vt:lpstr>Insertion into a 2-3 Tree</vt:lpstr>
      <vt:lpstr>Insertion into a 2-3 Tree</vt:lpstr>
      <vt:lpstr>Insertion into a 2-3 Tree</vt:lpstr>
      <vt:lpstr>Insertion into a 2-3 Tree</vt:lpstr>
      <vt:lpstr>Removal from a 2-3 Tree</vt:lpstr>
      <vt:lpstr>Removal from a 2-3 Tree</vt:lpstr>
      <vt:lpstr>Removal from a 2-3 Tree</vt:lpstr>
      <vt:lpstr>Removal from a 2-3 Tree</vt:lpstr>
      <vt:lpstr>Removal from a 2-3 Tree</vt:lpstr>
      <vt:lpstr>Removal from a 2-3 Tree</vt:lpstr>
      <vt:lpstr>Removal from a 2-3 Tree</vt:lpstr>
      <vt:lpstr>Removal from a 2-3 Tree</vt:lpstr>
      <vt:lpstr>Removal from a 2-3 Tree</vt:lpstr>
      <vt:lpstr>Removal from a 2-3 Tree</vt:lpstr>
      <vt:lpstr>Removal from a 2-3 Tree</vt:lpstr>
      <vt:lpstr>Removal from a 2-3 Tree</vt:lpstr>
      <vt:lpstr>Removal from a 2-3 Tree</vt:lpstr>
      <vt:lpstr>Removal from a 2-3 Tree</vt:lpstr>
      <vt:lpstr>Removal from a 2-3 Tree</vt:lpstr>
      <vt:lpstr>Removal from a 2-3 Tree</vt:lpstr>
      <vt:lpstr>Removal from a 2-3 Tree</vt:lpstr>
      <vt:lpstr>Removal from a 2-3 Tree</vt:lpstr>
      <vt:lpstr>Removal from a 2-3 Tree</vt:lpstr>
      <vt:lpstr>Removal from a 2-3 Tree</vt:lpstr>
      <vt:lpstr>2-3 Trees vs. Balanced Binary Trees</vt:lpstr>
      <vt:lpstr>2-3 Tree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67</cp:revision>
  <dcterms:created xsi:type="dcterms:W3CDTF">2020-07-19T21:27:39Z</dcterms:created>
  <dcterms:modified xsi:type="dcterms:W3CDTF">2022-04-14T17:28:10Z</dcterms:modified>
</cp:coreProperties>
</file>