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5"/>
  </p:notesMasterIdLst>
  <p:handoutMasterIdLst>
    <p:handoutMasterId r:id="rId166"/>
  </p:handoutMasterIdLst>
  <p:sldIdLst>
    <p:sldId id="3729" r:id="rId2"/>
    <p:sldId id="3833" r:id="rId3"/>
    <p:sldId id="3969" r:id="rId4"/>
    <p:sldId id="3909" r:id="rId5"/>
    <p:sldId id="3970" r:id="rId6"/>
    <p:sldId id="2692" r:id="rId7"/>
    <p:sldId id="2693" r:id="rId8"/>
    <p:sldId id="2710" r:id="rId9"/>
    <p:sldId id="2315" r:id="rId10"/>
    <p:sldId id="2316" r:id="rId11"/>
    <p:sldId id="2317" r:id="rId12"/>
    <p:sldId id="2318" r:id="rId13"/>
    <p:sldId id="2319" r:id="rId14"/>
    <p:sldId id="2320" r:id="rId15"/>
    <p:sldId id="2321" r:id="rId16"/>
    <p:sldId id="2322" r:id="rId17"/>
    <p:sldId id="2323" r:id="rId18"/>
    <p:sldId id="2324" r:id="rId19"/>
    <p:sldId id="2325" r:id="rId20"/>
    <p:sldId id="2326" r:id="rId21"/>
    <p:sldId id="2327" r:id="rId22"/>
    <p:sldId id="2328" r:id="rId23"/>
    <p:sldId id="2329" r:id="rId24"/>
    <p:sldId id="2330" r:id="rId25"/>
    <p:sldId id="2331" r:id="rId26"/>
    <p:sldId id="2332" r:id="rId27"/>
    <p:sldId id="2333" r:id="rId28"/>
    <p:sldId id="2704" r:id="rId29"/>
    <p:sldId id="2334" r:id="rId30"/>
    <p:sldId id="2336" r:id="rId31"/>
    <p:sldId id="2337" r:id="rId32"/>
    <p:sldId id="2338" r:id="rId33"/>
    <p:sldId id="2339" r:id="rId34"/>
    <p:sldId id="2340" r:id="rId35"/>
    <p:sldId id="2341" r:id="rId36"/>
    <p:sldId id="2342" r:id="rId37"/>
    <p:sldId id="2343" r:id="rId38"/>
    <p:sldId id="2344" r:id="rId39"/>
    <p:sldId id="2345" r:id="rId40"/>
    <p:sldId id="2346" r:id="rId41"/>
    <p:sldId id="2347" r:id="rId42"/>
    <p:sldId id="2348" r:id="rId43"/>
    <p:sldId id="2349" r:id="rId44"/>
    <p:sldId id="2350" r:id="rId45"/>
    <p:sldId id="2351" r:id="rId46"/>
    <p:sldId id="2352" r:id="rId47"/>
    <p:sldId id="2353" r:id="rId48"/>
    <p:sldId id="2354" r:id="rId49"/>
    <p:sldId id="2355" r:id="rId50"/>
    <p:sldId id="2356" r:id="rId51"/>
    <p:sldId id="2698" r:id="rId52"/>
    <p:sldId id="2357" r:id="rId53"/>
    <p:sldId id="2358" r:id="rId54"/>
    <p:sldId id="2360" r:id="rId55"/>
    <p:sldId id="2361" r:id="rId56"/>
    <p:sldId id="2362" r:id="rId57"/>
    <p:sldId id="2363" r:id="rId58"/>
    <p:sldId id="2364" r:id="rId59"/>
    <p:sldId id="2365" r:id="rId60"/>
    <p:sldId id="2366" r:id="rId61"/>
    <p:sldId id="2367" r:id="rId62"/>
    <p:sldId id="2699" r:id="rId63"/>
    <p:sldId id="2700" r:id="rId64"/>
    <p:sldId id="2368" r:id="rId65"/>
    <p:sldId id="2369" r:id="rId66"/>
    <p:sldId id="2370" r:id="rId67"/>
    <p:sldId id="2371" r:id="rId68"/>
    <p:sldId id="2373" r:id="rId69"/>
    <p:sldId id="2701" r:id="rId70"/>
    <p:sldId id="2374" r:id="rId71"/>
    <p:sldId id="2375" r:id="rId72"/>
    <p:sldId id="2702" r:id="rId73"/>
    <p:sldId id="2376" r:id="rId74"/>
    <p:sldId id="2377" r:id="rId75"/>
    <p:sldId id="2378" r:id="rId76"/>
    <p:sldId id="2379" r:id="rId77"/>
    <p:sldId id="2380" r:id="rId78"/>
    <p:sldId id="2381" r:id="rId79"/>
    <p:sldId id="2382" r:id="rId80"/>
    <p:sldId id="2383" r:id="rId81"/>
    <p:sldId id="2384" r:id="rId82"/>
    <p:sldId id="2385" r:id="rId83"/>
    <p:sldId id="2386" r:id="rId84"/>
    <p:sldId id="2387" r:id="rId85"/>
    <p:sldId id="2703" r:id="rId86"/>
    <p:sldId id="2388" r:id="rId87"/>
    <p:sldId id="2389" r:id="rId88"/>
    <p:sldId id="2390" r:id="rId89"/>
    <p:sldId id="2396" r:id="rId90"/>
    <p:sldId id="2689" r:id="rId91"/>
    <p:sldId id="2696" r:id="rId92"/>
    <p:sldId id="2401" r:id="rId93"/>
    <p:sldId id="2403" r:id="rId94"/>
    <p:sldId id="2404" r:id="rId95"/>
    <p:sldId id="2406" r:id="rId96"/>
    <p:sldId id="2407" r:id="rId97"/>
    <p:sldId id="2408" r:id="rId98"/>
    <p:sldId id="2409" r:id="rId99"/>
    <p:sldId id="2410" r:id="rId100"/>
    <p:sldId id="2411" r:id="rId101"/>
    <p:sldId id="2412" r:id="rId102"/>
    <p:sldId id="2413" r:id="rId103"/>
    <p:sldId id="2414" r:id="rId104"/>
    <p:sldId id="2415" r:id="rId105"/>
    <p:sldId id="2416" r:id="rId106"/>
    <p:sldId id="2417" r:id="rId107"/>
    <p:sldId id="2418" r:id="rId108"/>
    <p:sldId id="2419" r:id="rId109"/>
    <p:sldId id="2420" r:id="rId110"/>
    <p:sldId id="2422" r:id="rId111"/>
    <p:sldId id="2758" r:id="rId112"/>
    <p:sldId id="3294" r:id="rId113"/>
    <p:sldId id="2760" r:id="rId114"/>
    <p:sldId id="2761" r:id="rId115"/>
    <p:sldId id="2763" r:id="rId116"/>
    <p:sldId id="2764" r:id="rId117"/>
    <p:sldId id="2765" r:id="rId118"/>
    <p:sldId id="2766" r:id="rId119"/>
    <p:sldId id="2769" r:id="rId120"/>
    <p:sldId id="2770" r:id="rId121"/>
    <p:sldId id="2771" r:id="rId122"/>
    <p:sldId id="2772" r:id="rId123"/>
    <p:sldId id="2774" r:id="rId124"/>
    <p:sldId id="2776" r:id="rId125"/>
    <p:sldId id="2777" r:id="rId126"/>
    <p:sldId id="2778" r:id="rId127"/>
    <p:sldId id="2780" r:id="rId128"/>
    <p:sldId id="2782" r:id="rId129"/>
    <p:sldId id="2783" r:id="rId130"/>
    <p:sldId id="2784" r:id="rId131"/>
    <p:sldId id="2785" r:id="rId132"/>
    <p:sldId id="2788" r:id="rId133"/>
    <p:sldId id="2789" r:id="rId134"/>
    <p:sldId id="2790" r:id="rId135"/>
    <p:sldId id="2791" r:id="rId136"/>
    <p:sldId id="2794" r:id="rId137"/>
    <p:sldId id="2795" r:id="rId138"/>
    <p:sldId id="2796" r:id="rId139"/>
    <p:sldId id="2797" r:id="rId140"/>
    <p:sldId id="2800" r:id="rId141"/>
    <p:sldId id="2801" r:id="rId142"/>
    <p:sldId id="2802" r:id="rId143"/>
    <p:sldId id="2803" r:id="rId144"/>
    <p:sldId id="2806" r:id="rId145"/>
    <p:sldId id="2807" r:id="rId146"/>
    <p:sldId id="2808" r:id="rId147"/>
    <p:sldId id="2811" r:id="rId148"/>
    <p:sldId id="2812" r:id="rId149"/>
    <p:sldId id="2813" r:id="rId150"/>
    <p:sldId id="2814" r:id="rId151"/>
    <p:sldId id="2817" r:id="rId152"/>
    <p:sldId id="2818" r:id="rId153"/>
    <p:sldId id="2819" r:id="rId154"/>
    <p:sldId id="2822" r:id="rId155"/>
    <p:sldId id="2823" r:id="rId156"/>
    <p:sldId id="2826" r:id="rId157"/>
    <p:sldId id="2827" r:id="rId158"/>
    <p:sldId id="2836" r:id="rId159"/>
    <p:sldId id="2846" r:id="rId160"/>
    <p:sldId id="2838" r:id="rId161"/>
    <p:sldId id="2844" r:id="rId162"/>
    <p:sldId id="2845" r:id="rId163"/>
    <p:sldId id="3876" r:id="rId164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1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935890-289D-48CF-A192-5CCB27F70E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2255A-A51A-4040-87FD-BC18C8F47E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41A07-9572-4BA8-B004-1940BA5DB09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2C04B-C05F-4C6C-8259-543965D3D3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C9C99-6F7C-4115-BB8E-498012FD4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A9C0-C8C6-439F-A9E1-F6B62EC2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8AEA-81C9-4CCC-BD9F-40FD61BC80F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7739-F984-46A3-B42A-7DB3B6E9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632894-2F5A-46FE-8A2B-89B3094654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8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0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10" y="170156"/>
            <a:ext cx="9978067" cy="731520"/>
          </a:xfrm>
        </p:spPr>
        <p:txBody>
          <a:bodyPr/>
          <a:lstStyle>
            <a:lvl1pPr marL="0" indent="0"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5360852"/>
          </a:xfrm>
        </p:spPr>
        <p:txBody>
          <a:bodyPr/>
          <a:lstStyle>
            <a:lvl1pPr>
              <a:buClr>
                <a:srgbClr val="333399"/>
              </a:buClr>
              <a:buSzPct val="80000"/>
              <a:defRPr sz="2200"/>
            </a:lvl1pPr>
            <a:lvl2pPr>
              <a:buClr>
                <a:srgbClr val="FF0000"/>
              </a:buClr>
              <a:buSzPct val="80000"/>
              <a:defRPr sz="2000"/>
            </a:lvl2pPr>
            <a:lvl3pPr>
              <a:buClr>
                <a:srgbClr val="333399"/>
              </a:buClr>
              <a:buSzPct val="80000"/>
              <a:defRPr sz="1800"/>
            </a:lvl3pPr>
            <a:lvl4pPr>
              <a:buClr>
                <a:srgbClr val="333399"/>
              </a:buClr>
              <a:buSzPct val="80000"/>
              <a:defRPr sz="1600"/>
            </a:lvl4pPr>
            <a:lvl5pPr>
              <a:buClr>
                <a:srgbClr val="333399"/>
              </a:buClr>
              <a:buSzPct val="8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2" y="908820"/>
            <a:ext cx="6505575" cy="3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Sorting (36)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9577"/>
            <a:ext cx="658368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72105" y="1233570"/>
            <a:ext cx="4937760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735777" y="1247108"/>
            <a:ext cx="4884599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90341F-FBE9-465C-84BF-B364B3D69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Sorting (36)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6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Sorting (36)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109728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55448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1645920" y="1600200"/>
            <a:ext cx="932688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2743200"/>
            <a:ext cx="8547736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600200"/>
            <a:ext cx="9144000" cy="990600"/>
          </a:xfrm>
        </p:spPr>
        <p:txBody>
          <a:bodyPr/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554480" cy="701675"/>
          </a:xfrm>
        </p:spPr>
        <p:txBody>
          <a:bodyPr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F3E5B3-DBDD-4BE1-9C90-2CB0F3BF80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Sorting (36)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6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11430" y="4572002"/>
            <a:ext cx="109728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-11429" y="4664075"/>
            <a:ext cx="1756410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9"/>
          <p:cNvSpPr/>
          <p:nvPr/>
        </p:nvSpPr>
        <p:spPr>
          <a:xfrm>
            <a:off x="1853566" y="4654550"/>
            <a:ext cx="911923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10"/>
          <p:cNvSpPr/>
          <p:nvPr/>
        </p:nvSpPr>
        <p:spPr bwMode="white">
          <a:xfrm>
            <a:off x="1737361" y="2"/>
            <a:ext cx="120016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0" y="5486400"/>
            <a:ext cx="877824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4648200"/>
            <a:ext cx="8778240" cy="685800"/>
          </a:xfrm>
        </p:spPr>
        <p:txBody>
          <a:bodyPr/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691" y="0"/>
            <a:ext cx="910010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73736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9717E89-1D92-4CB2-8893-FF8AE25F8B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34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834640" y="4038600"/>
            <a:ext cx="7772400" cy="1828800"/>
          </a:xfrm>
        </p:spPr>
        <p:txBody>
          <a:bodyPr anchor="b"/>
          <a:lstStyle>
            <a:lvl1pPr>
              <a:defRPr sz="36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8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40080" y="169342"/>
            <a:ext cx="998029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72494" y="1232738"/>
            <a:ext cx="10047883" cy="53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572494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25158"/>
            <a:ext cx="658368" cy="2743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92D65BA-A6BD-4478-A097-F0968B1F98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080" y="914400"/>
            <a:ext cx="10332720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40287" y="914400"/>
            <a:ext cx="4980090" cy="29765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Sorting (36)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FF0000"/>
        </a:buClr>
        <a:buSzPct val="8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196FDB-3CC6-42EF-BC8D-1EBAD307372B}"/>
              </a:ext>
            </a:extLst>
          </p:cNvPr>
          <p:cNvGrpSpPr/>
          <p:nvPr/>
        </p:nvGrpSpPr>
        <p:grpSpPr>
          <a:xfrm>
            <a:off x="0" y="0"/>
            <a:ext cx="10972800" cy="6858000"/>
            <a:chOff x="0" y="0"/>
            <a:chExt cx="109728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E41AD2-F21E-48AF-BACD-482F84EAF44B}"/>
                </a:ext>
              </a:extLst>
            </p:cNvPr>
            <p:cNvGrpSpPr/>
            <p:nvPr/>
          </p:nvGrpSpPr>
          <p:grpSpPr>
            <a:xfrm>
              <a:off x="0" y="0"/>
              <a:ext cx="10972800" cy="6858000"/>
              <a:chOff x="0" y="0"/>
              <a:chExt cx="9160656" cy="6858000"/>
            </a:xfrm>
          </p:grpSpPr>
          <p:pic>
            <p:nvPicPr>
              <p:cNvPr id="5" name="Picture 4" descr="A computer sitting on top of a table&#10;&#10;Description automatically generated">
                <a:extLst>
                  <a:ext uri="{FF2B5EF4-FFF2-40B4-BE49-F238E27FC236}">
                    <a16:creationId xmlns:a16="http://schemas.microsoft.com/office/drawing/2014/main" id="{668D8DC0-A0F8-40ED-B870-9E0CA2A34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60656" cy="68580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FADBB5E-58B4-47C2-9131-A0E5349A0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466">
                <a:off x="3443599" y="4781389"/>
                <a:ext cx="534372" cy="79380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0EFB37-F136-49CE-8728-0FE4FBE7D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9760">
              <a:off x="8664010" y="4991662"/>
              <a:ext cx="640080" cy="793805"/>
            </a:xfrm>
            <a:prstGeom prst="rect">
              <a:avLst/>
            </a:prstGeom>
          </p:spPr>
        </p:pic>
      </p:grpSp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5F929E59-6A17-4939-A0C0-0D0B6A31D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9" y="2590801"/>
            <a:ext cx="1054389" cy="10543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8094C7-B6D7-49FF-B58D-C1926BE91DF1}"/>
              </a:ext>
            </a:extLst>
          </p:cNvPr>
          <p:cNvSpPr txBox="1"/>
          <p:nvPr/>
        </p:nvSpPr>
        <p:spPr>
          <a:xfrm>
            <a:off x="276226" y="121639"/>
            <a:ext cx="48005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Welcome to</a:t>
            </a:r>
          </a:p>
          <a:p>
            <a:pPr algn="ctr" fontAlgn="base"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CS 235 Data Structures</a:t>
            </a:r>
          </a:p>
          <a:p>
            <a:pPr algn="ctr">
              <a:spcBef>
                <a:spcPts val="600"/>
              </a:spcBef>
            </a:pPr>
            <a:r>
              <a:rPr lang="en-US" sz="2200" b="1" dirty="0"/>
              <a:t> Sorting (36)</a:t>
            </a:r>
          </a:p>
          <a:p>
            <a:pPr algn="ctr"/>
            <a:r>
              <a:rPr lang="en-US" sz="2200" b="1" dirty="0"/>
              <a:t>Chapter </a:t>
            </a:r>
            <a:r>
              <a:rPr lang="en-US" sz="2400" b="1" dirty="0"/>
              <a:t>10.7-8, pgs. 592-604</a:t>
            </a:r>
          </a:p>
        </p:txBody>
      </p:sp>
    </p:spTree>
    <p:extLst>
      <p:ext uri="{BB962C8B-B14F-4D97-AF65-F5344CB8AC3E}">
        <p14:creationId xmlns:p14="http://schemas.microsoft.com/office/powerpoint/2010/main" val="243708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92523" name="Group 77"/>
          <p:cNvGrpSpPr>
            <a:grpSpLocks/>
          </p:cNvGrpSpPr>
          <p:nvPr/>
        </p:nvGrpSpPr>
        <p:grpSpPr bwMode="auto">
          <a:xfrm>
            <a:off x="2084389" y="3675063"/>
            <a:ext cx="6334125" cy="1113405"/>
            <a:chOff x="1169361" y="3675632"/>
            <a:chExt cx="6334260" cy="1113248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1169361" y="3675632"/>
              <a:ext cx="0" cy="515864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4331728" y="3675632"/>
              <a:ext cx="0" cy="74443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7503621" y="3675632"/>
              <a:ext cx="0" cy="515864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169361" y="4191496"/>
              <a:ext cx="63342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528" name="TextBox 76"/>
            <p:cNvSpPr txBox="1">
              <a:spLocks noChangeArrowheads="1"/>
            </p:cNvSpPr>
            <p:nvPr/>
          </p:nvSpPr>
          <p:spPr bwMode="auto">
            <a:xfrm>
              <a:off x="3754419" y="4419600"/>
              <a:ext cx="1274735" cy="369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1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084388" y="4953000"/>
            <a:ext cx="6450012" cy="1524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We determine the elements in each subarray by setting a gap value between the subscripts in each subarray.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We will use an initial gap of 7.</a:t>
            </a:r>
          </a:p>
        </p:txBody>
      </p:sp>
    </p:spTree>
    <p:extLst>
      <p:ext uri="{BB962C8B-B14F-4D97-AF65-F5344CB8AC3E}">
        <p14:creationId xmlns:p14="http://schemas.microsoft.com/office/powerpoint/2010/main" val="40764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45275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89795" name="Group 43"/>
          <p:cNvGrpSpPr>
            <a:grpSpLocks/>
          </p:cNvGrpSpPr>
          <p:nvPr/>
        </p:nvGrpSpPr>
        <p:grpSpPr bwMode="auto">
          <a:xfrm>
            <a:off x="1547813" y="3679825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89796" name="Group 40"/>
          <p:cNvGrpSpPr>
            <a:grpSpLocks/>
          </p:cNvGrpSpPr>
          <p:nvPr/>
        </p:nvGrpSpPr>
        <p:grpSpPr bwMode="auto">
          <a:xfrm>
            <a:off x="3692525" y="1901825"/>
            <a:ext cx="3619500" cy="457200"/>
            <a:chOff x="940761" y="3218432"/>
            <a:chExt cx="3619500" cy="457200"/>
          </a:xfrm>
        </p:grpSpPr>
        <p:grpSp>
          <p:nvGrpSpPr>
            <p:cNvPr id="289823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9824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9797" name="Group 82"/>
          <p:cNvGrpSpPr>
            <a:grpSpLocks/>
          </p:cNvGrpSpPr>
          <p:nvPr/>
        </p:nvGrpSpPr>
        <p:grpSpPr bwMode="auto">
          <a:xfrm>
            <a:off x="2600325" y="2790825"/>
            <a:ext cx="5803900" cy="457200"/>
            <a:chOff x="1700547" y="2895600"/>
            <a:chExt cx="5803274" cy="457200"/>
          </a:xfrm>
        </p:grpSpPr>
        <p:grpSp>
          <p:nvGrpSpPr>
            <p:cNvPr id="289813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89814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9798" name="Group 3"/>
          <p:cNvGrpSpPr>
            <a:grpSpLocks/>
          </p:cNvGrpSpPr>
          <p:nvPr/>
        </p:nvGrpSpPr>
        <p:grpSpPr bwMode="auto">
          <a:xfrm>
            <a:off x="1539875" y="3679825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89799" name="Group 46"/>
          <p:cNvGrpSpPr>
            <a:grpSpLocks/>
          </p:cNvGrpSpPr>
          <p:nvPr/>
        </p:nvGrpSpPr>
        <p:grpSpPr bwMode="auto">
          <a:xfrm>
            <a:off x="4598988" y="3679825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89800" name="Group 2"/>
          <p:cNvGrpSpPr>
            <a:grpSpLocks/>
          </p:cNvGrpSpPr>
          <p:nvPr/>
        </p:nvGrpSpPr>
        <p:grpSpPr bwMode="auto">
          <a:xfrm>
            <a:off x="4592638" y="3679825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2120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45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4419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503738" y="3740150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45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960938" y="3740150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049838" y="3679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45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586288" y="3679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30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112601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93 0.00786 L 0.04774 0.14107 " pathEditMode="relative" rAng="0" ptsTypes="AA">
                                      <p:cBhvr>
                                        <p:cTn id="6" dur="15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66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8 0.00786 L -0.00226 0.14107 " pathEditMode="relative" rAng="0" ptsTypes="AA">
                                      <p:cBhvr>
                                        <p:cTn id="12" dur="15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66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43" grpId="0" animBg="1"/>
      <p:bldP spid="62" grpId="0" animBg="1"/>
      <p:bldP spid="63" grpId="0"/>
      <p:bldP spid="67" grpId="0"/>
      <p:bldP spid="60" grpId="0" animBg="1"/>
      <p:bldP spid="6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818" name="Group 40"/>
          <p:cNvGrpSpPr>
            <a:grpSpLocks/>
          </p:cNvGrpSpPr>
          <p:nvPr/>
        </p:nvGrpSpPr>
        <p:grpSpPr bwMode="auto">
          <a:xfrm>
            <a:off x="3692525" y="1901825"/>
            <a:ext cx="3619500" cy="457200"/>
            <a:chOff x="940761" y="3218432"/>
            <a:chExt cx="3619500" cy="457200"/>
          </a:xfrm>
        </p:grpSpPr>
        <p:grpSp>
          <p:nvGrpSpPr>
            <p:cNvPr id="290851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0852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0819" name="Group 53"/>
          <p:cNvGrpSpPr>
            <a:grpSpLocks/>
          </p:cNvGrpSpPr>
          <p:nvPr/>
        </p:nvGrpSpPr>
        <p:grpSpPr bwMode="auto">
          <a:xfrm>
            <a:off x="2600326" y="2790825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0820" name="Group 54"/>
          <p:cNvGrpSpPr>
            <a:grpSpLocks/>
          </p:cNvGrpSpPr>
          <p:nvPr/>
        </p:nvGrpSpPr>
        <p:grpSpPr bwMode="auto">
          <a:xfrm>
            <a:off x="6588125" y="2790825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39876" y="3679825"/>
            <a:ext cx="4056063" cy="457200"/>
            <a:chOff x="626103" y="3680496"/>
            <a:chExt cx="4055301" cy="457200"/>
          </a:xfrm>
        </p:grpSpPr>
        <p:grpSp>
          <p:nvGrpSpPr>
            <p:cNvPr id="290827" name="Group 43"/>
            <p:cNvGrpSpPr>
              <a:grpSpLocks/>
            </p:cNvGrpSpPr>
            <p:nvPr/>
          </p:nvGrpSpPr>
          <p:grpSpPr bwMode="auto">
            <a:xfrm>
              <a:off x="633079" y="3680496"/>
              <a:ext cx="900448" cy="457200"/>
              <a:chOff x="626103" y="3680496"/>
              <a:chExt cx="9004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625476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069893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grpSp>
          <p:nvGrpSpPr>
            <p:cNvPr id="290828" name="Group 3"/>
            <p:cNvGrpSpPr>
              <a:grpSpLocks/>
            </p:cNvGrpSpPr>
            <p:nvPr/>
          </p:nvGrpSpPr>
          <p:grpSpPr bwMode="auto">
            <a:xfrm>
              <a:off x="626103" y="3680496"/>
              <a:ext cx="900448" cy="457200"/>
              <a:chOff x="626103" y="3680496"/>
              <a:chExt cx="900448" cy="457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26103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068933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</p:grpSp>
        <p:grpSp>
          <p:nvGrpSpPr>
            <p:cNvPr id="290829" name="Group 46"/>
            <p:cNvGrpSpPr>
              <a:grpSpLocks/>
            </p:cNvGrpSpPr>
            <p:nvPr/>
          </p:nvGrpSpPr>
          <p:grpSpPr bwMode="auto">
            <a:xfrm>
              <a:off x="3685237" y="3680496"/>
              <a:ext cx="900448" cy="457200"/>
              <a:chOff x="626103" y="3680496"/>
              <a:chExt cx="900448" cy="4572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625507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069924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grpSp>
          <p:nvGrpSpPr>
            <p:cNvPr id="290830" name="Group 2"/>
            <p:cNvGrpSpPr>
              <a:grpSpLocks/>
            </p:cNvGrpSpPr>
            <p:nvPr/>
          </p:nvGrpSpPr>
          <p:grpSpPr bwMode="auto">
            <a:xfrm>
              <a:off x="3678261" y="3680496"/>
              <a:ext cx="914400" cy="457200"/>
              <a:chOff x="2485490" y="3680496"/>
              <a:chExt cx="914400" cy="4572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485521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942635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sp>
          <p:nvSpPr>
            <p:cNvPr id="290831" name="TextBox 62"/>
            <p:cNvSpPr txBox="1">
              <a:spLocks noChangeArrowheads="1"/>
            </p:cNvSpPr>
            <p:nvPr/>
          </p:nvSpPr>
          <p:spPr bwMode="auto">
            <a:xfrm>
              <a:off x="3589517" y="3739819"/>
              <a:ext cx="6346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290832" name="TextBox 66"/>
            <p:cNvSpPr txBox="1">
              <a:spLocks noChangeArrowheads="1"/>
            </p:cNvSpPr>
            <p:nvPr/>
          </p:nvSpPr>
          <p:spPr bwMode="auto">
            <a:xfrm>
              <a:off x="4046717" y="3739819"/>
              <a:ext cx="6346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135407" y="3680496"/>
              <a:ext cx="45711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71944" y="3680496"/>
              <a:ext cx="45711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2593976" y="2790825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8847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842" name="Group 40"/>
          <p:cNvGrpSpPr>
            <a:grpSpLocks/>
          </p:cNvGrpSpPr>
          <p:nvPr/>
        </p:nvGrpSpPr>
        <p:grpSpPr bwMode="auto">
          <a:xfrm>
            <a:off x="3692525" y="1901825"/>
            <a:ext cx="3619500" cy="457200"/>
            <a:chOff x="940761" y="3218432"/>
            <a:chExt cx="3619500" cy="457200"/>
          </a:xfrm>
        </p:grpSpPr>
        <p:grpSp>
          <p:nvGrpSpPr>
            <p:cNvPr id="291864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1865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1843" name="Group 53"/>
          <p:cNvGrpSpPr>
            <a:grpSpLocks/>
          </p:cNvGrpSpPr>
          <p:nvPr/>
        </p:nvGrpSpPr>
        <p:grpSpPr bwMode="auto">
          <a:xfrm>
            <a:off x="2600326" y="2790825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1844" name="Group 54"/>
          <p:cNvGrpSpPr>
            <a:grpSpLocks/>
          </p:cNvGrpSpPr>
          <p:nvPr/>
        </p:nvGrpSpPr>
        <p:grpSpPr bwMode="auto">
          <a:xfrm>
            <a:off x="6588125" y="2790825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1845" name="Group 63"/>
          <p:cNvGrpSpPr>
            <a:grpSpLocks/>
          </p:cNvGrpSpPr>
          <p:nvPr/>
        </p:nvGrpSpPr>
        <p:grpSpPr bwMode="auto">
          <a:xfrm>
            <a:off x="2593976" y="2790825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1087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9692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289311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866" name="Group 40"/>
          <p:cNvGrpSpPr>
            <a:grpSpLocks/>
          </p:cNvGrpSpPr>
          <p:nvPr/>
        </p:nvGrpSpPr>
        <p:grpSpPr bwMode="auto">
          <a:xfrm>
            <a:off x="3692525" y="1901825"/>
            <a:ext cx="3619500" cy="457200"/>
            <a:chOff x="940761" y="3218432"/>
            <a:chExt cx="3619500" cy="457200"/>
          </a:xfrm>
        </p:grpSpPr>
        <p:grpSp>
          <p:nvGrpSpPr>
            <p:cNvPr id="292890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2891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2867" name="Group 53"/>
          <p:cNvGrpSpPr>
            <a:grpSpLocks/>
          </p:cNvGrpSpPr>
          <p:nvPr/>
        </p:nvGrpSpPr>
        <p:grpSpPr bwMode="auto">
          <a:xfrm>
            <a:off x="2600326" y="2790825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2868" name="Group 54"/>
          <p:cNvGrpSpPr>
            <a:grpSpLocks/>
          </p:cNvGrpSpPr>
          <p:nvPr/>
        </p:nvGrpSpPr>
        <p:grpSpPr bwMode="auto">
          <a:xfrm>
            <a:off x="6588125" y="2790825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2869" name="Group 63"/>
          <p:cNvGrpSpPr>
            <a:grpSpLocks/>
          </p:cNvGrpSpPr>
          <p:nvPr/>
        </p:nvGrpSpPr>
        <p:grpSpPr bwMode="auto">
          <a:xfrm>
            <a:off x="2593976" y="2790825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92870" name="Group 5"/>
          <p:cNvGrpSpPr>
            <a:grpSpLocks/>
          </p:cNvGrpSpPr>
          <p:nvPr/>
        </p:nvGrpSpPr>
        <p:grpSpPr bwMode="auto">
          <a:xfrm>
            <a:off x="61087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pSp>
        <p:nvGrpSpPr>
          <p:cNvPr id="292871" name="Group 6"/>
          <p:cNvGrpSpPr>
            <a:grpSpLocks/>
          </p:cNvGrpSpPr>
          <p:nvPr/>
        </p:nvGrpSpPr>
        <p:grpSpPr bwMode="auto">
          <a:xfrm>
            <a:off x="79692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5811838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811963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20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231430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890" name="Group 40"/>
          <p:cNvGrpSpPr>
            <a:grpSpLocks/>
          </p:cNvGrpSpPr>
          <p:nvPr/>
        </p:nvGrpSpPr>
        <p:grpSpPr bwMode="auto">
          <a:xfrm>
            <a:off x="3692525" y="1901825"/>
            <a:ext cx="3619500" cy="457200"/>
            <a:chOff x="940761" y="3218432"/>
            <a:chExt cx="3619500" cy="457200"/>
          </a:xfrm>
        </p:grpSpPr>
        <p:grpSp>
          <p:nvGrpSpPr>
            <p:cNvPr id="293917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3918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3891" name="Group 53"/>
          <p:cNvGrpSpPr>
            <a:grpSpLocks/>
          </p:cNvGrpSpPr>
          <p:nvPr/>
        </p:nvGrpSpPr>
        <p:grpSpPr bwMode="auto">
          <a:xfrm>
            <a:off x="2600326" y="2790825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3892" name="Group 54"/>
          <p:cNvGrpSpPr>
            <a:grpSpLocks/>
          </p:cNvGrpSpPr>
          <p:nvPr/>
        </p:nvGrpSpPr>
        <p:grpSpPr bwMode="auto">
          <a:xfrm>
            <a:off x="6588125" y="2790825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3893" name="Group 63"/>
          <p:cNvGrpSpPr>
            <a:grpSpLocks/>
          </p:cNvGrpSpPr>
          <p:nvPr/>
        </p:nvGrpSpPr>
        <p:grpSpPr bwMode="auto">
          <a:xfrm>
            <a:off x="2593976" y="2790825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93894" name="Group 5"/>
          <p:cNvGrpSpPr>
            <a:grpSpLocks/>
          </p:cNvGrpSpPr>
          <p:nvPr/>
        </p:nvGrpSpPr>
        <p:grpSpPr bwMode="auto">
          <a:xfrm>
            <a:off x="61087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pSp>
        <p:nvGrpSpPr>
          <p:cNvPr id="293895" name="Group 6"/>
          <p:cNvGrpSpPr>
            <a:grpSpLocks/>
          </p:cNvGrpSpPr>
          <p:nvPr/>
        </p:nvGrpSpPr>
        <p:grpSpPr bwMode="auto">
          <a:xfrm>
            <a:off x="79692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5811838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811963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20</a:t>
            </a: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6108700" y="3679825"/>
            <a:ext cx="901700" cy="457200"/>
            <a:chOff x="5194883" y="3680496"/>
            <a:chExt cx="900448" cy="457200"/>
          </a:xfrm>
        </p:grpSpPr>
        <p:sp>
          <p:nvSpPr>
            <p:cNvPr id="44" name="Rectangle 43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143353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914" name="Group 40"/>
          <p:cNvGrpSpPr>
            <a:grpSpLocks/>
          </p:cNvGrpSpPr>
          <p:nvPr/>
        </p:nvGrpSpPr>
        <p:grpSpPr bwMode="auto">
          <a:xfrm>
            <a:off x="3692525" y="1901825"/>
            <a:ext cx="3619500" cy="457200"/>
            <a:chOff x="940761" y="3218432"/>
            <a:chExt cx="3619500" cy="457200"/>
          </a:xfrm>
        </p:grpSpPr>
        <p:grpSp>
          <p:nvGrpSpPr>
            <p:cNvPr id="294938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4939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4915" name="Group 53"/>
          <p:cNvGrpSpPr>
            <a:grpSpLocks/>
          </p:cNvGrpSpPr>
          <p:nvPr/>
        </p:nvGrpSpPr>
        <p:grpSpPr bwMode="auto">
          <a:xfrm>
            <a:off x="2600326" y="2790825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4916" name="Group 54"/>
          <p:cNvGrpSpPr>
            <a:grpSpLocks/>
          </p:cNvGrpSpPr>
          <p:nvPr/>
        </p:nvGrpSpPr>
        <p:grpSpPr bwMode="auto">
          <a:xfrm>
            <a:off x="6588125" y="2790825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4917" name="Group 63"/>
          <p:cNvGrpSpPr>
            <a:grpSpLocks/>
          </p:cNvGrpSpPr>
          <p:nvPr/>
        </p:nvGrpSpPr>
        <p:grpSpPr bwMode="auto">
          <a:xfrm>
            <a:off x="2593976" y="2790825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94918" name="Group 5"/>
          <p:cNvGrpSpPr>
            <a:grpSpLocks/>
          </p:cNvGrpSpPr>
          <p:nvPr/>
        </p:nvGrpSpPr>
        <p:grpSpPr bwMode="auto">
          <a:xfrm>
            <a:off x="61087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</p:grpSp>
      <p:grpSp>
        <p:nvGrpSpPr>
          <p:cNvPr id="294919" name="Group 6"/>
          <p:cNvGrpSpPr>
            <a:grpSpLocks/>
          </p:cNvGrpSpPr>
          <p:nvPr/>
        </p:nvGrpSpPr>
        <p:grpSpPr bwMode="auto">
          <a:xfrm>
            <a:off x="79692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7653338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651875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6514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938" name="Group 40"/>
          <p:cNvGrpSpPr>
            <a:grpSpLocks/>
          </p:cNvGrpSpPr>
          <p:nvPr/>
        </p:nvGrpSpPr>
        <p:grpSpPr bwMode="auto">
          <a:xfrm>
            <a:off x="3692525" y="1901825"/>
            <a:ext cx="3619500" cy="457200"/>
            <a:chOff x="940761" y="3218432"/>
            <a:chExt cx="3619500" cy="457200"/>
          </a:xfrm>
        </p:grpSpPr>
        <p:grpSp>
          <p:nvGrpSpPr>
            <p:cNvPr id="295965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5966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5939" name="Group 53"/>
          <p:cNvGrpSpPr>
            <a:grpSpLocks/>
          </p:cNvGrpSpPr>
          <p:nvPr/>
        </p:nvGrpSpPr>
        <p:grpSpPr bwMode="auto">
          <a:xfrm>
            <a:off x="2600326" y="2790825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5940" name="Group 54"/>
          <p:cNvGrpSpPr>
            <a:grpSpLocks/>
          </p:cNvGrpSpPr>
          <p:nvPr/>
        </p:nvGrpSpPr>
        <p:grpSpPr bwMode="auto">
          <a:xfrm>
            <a:off x="6588125" y="2790825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5941" name="Group 63"/>
          <p:cNvGrpSpPr>
            <a:grpSpLocks/>
          </p:cNvGrpSpPr>
          <p:nvPr/>
        </p:nvGrpSpPr>
        <p:grpSpPr bwMode="auto">
          <a:xfrm>
            <a:off x="2593976" y="2790825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95942" name="Group 5"/>
          <p:cNvGrpSpPr>
            <a:grpSpLocks/>
          </p:cNvGrpSpPr>
          <p:nvPr/>
        </p:nvGrpSpPr>
        <p:grpSpPr bwMode="auto">
          <a:xfrm>
            <a:off x="61087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</p:grpSp>
      <p:grpSp>
        <p:nvGrpSpPr>
          <p:cNvPr id="295943" name="Group 6"/>
          <p:cNvGrpSpPr>
            <a:grpSpLocks/>
          </p:cNvGrpSpPr>
          <p:nvPr/>
        </p:nvGrpSpPr>
        <p:grpSpPr bwMode="auto">
          <a:xfrm>
            <a:off x="79692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7653338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651875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15</a:t>
            </a: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7969251" y="3679825"/>
            <a:ext cx="900113" cy="457200"/>
            <a:chOff x="5194883" y="3680496"/>
            <a:chExt cx="900448" cy="457200"/>
          </a:xfrm>
        </p:grpSpPr>
        <p:sp>
          <p:nvSpPr>
            <p:cNvPr id="44" name="Rectangle 43"/>
            <p:cNvSpPr/>
            <p:nvPr/>
          </p:nvSpPr>
          <p:spPr>
            <a:xfrm>
              <a:off x="5194883" y="3680496"/>
              <a:ext cx="45737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37961" y="3680496"/>
              <a:ext cx="45737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69837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62" name="Group 40"/>
          <p:cNvGrpSpPr>
            <a:grpSpLocks/>
          </p:cNvGrpSpPr>
          <p:nvPr/>
        </p:nvGrpSpPr>
        <p:grpSpPr bwMode="auto">
          <a:xfrm>
            <a:off x="3692525" y="1901825"/>
            <a:ext cx="3619500" cy="457200"/>
            <a:chOff x="940761" y="3218432"/>
            <a:chExt cx="3619500" cy="457200"/>
          </a:xfrm>
        </p:grpSpPr>
        <p:grpSp>
          <p:nvGrpSpPr>
            <p:cNvPr id="296989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6990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6963" name="Group 53"/>
          <p:cNvGrpSpPr>
            <a:grpSpLocks/>
          </p:cNvGrpSpPr>
          <p:nvPr/>
        </p:nvGrpSpPr>
        <p:grpSpPr bwMode="auto">
          <a:xfrm>
            <a:off x="2600326" y="2790825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6964" name="Group 54"/>
          <p:cNvGrpSpPr>
            <a:grpSpLocks/>
          </p:cNvGrpSpPr>
          <p:nvPr/>
        </p:nvGrpSpPr>
        <p:grpSpPr bwMode="auto">
          <a:xfrm>
            <a:off x="6588125" y="2790825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6965" name="Group 63"/>
          <p:cNvGrpSpPr>
            <a:grpSpLocks/>
          </p:cNvGrpSpPr>
          <p:nvPr/>
        </p:nvGrpSpPr>
        <p:grpSpPr bwMode="auto">
          <a:xfrm>
            <a:off x="2593976" y="2790825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1087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9692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6588125" y="2790825"/>
            <a:ext cx="1816100" cy="457200"/>
            <a:chOff x="1333500" y="3124200"/>
            <a:chExt cx="1814848" cy="457200"/>
          </a:xfrm>
        </p:grpSpPr>
        <p:sp>
          <p:nvSpPr>
            <p:cNvPr id="47" name="Rectangle 46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169812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986" name="Group 40"/>
          <p:cNvGrpSpPr>
            <a:grpSpLocks/>
          </p:cNvGrpSpPr>
          <p:nvPr/>
        </p:nvGrpSpPr>
        <p:grpSpPr bwMode="auto">
          <a:xfrm>
            <a:off x="3692525" y="1901825"/>
            <a:ext cx="3619500" cy="457200"/>
            <a:chOff x="940761" y="3218432"/>
            <a:chExt cx="3619500" cy="457200"/>
          </a:xfrm>
        </p:grpSpPr>
        <p:grpSp>
          <p:nvGrpSpPr>
            <p:cNvPr id="298018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8019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2600326" y="2790825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6588125" y="2790825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2593976" y="2790825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6588125" y="2790825"/>
            <a:ext cx="1816100" cy="457200"/>
            <a:chOff x="1333500" y="3124200"/>
            <a:chExt cx="1814848" cy="457200"/>
          </a:xfrm>
        </p:grpSpPr>
        <p:sp>
          <p:nvSpPr>
            <p:cNvPr id="47" name="Rectangle 46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3692525" y="1901825"/>
            <a:ext cx="3619500" cy="457200"/>
            <a:chOff x="940761" y="3218432"/>
            <a:chExt cx="3619500" cy="457200"/>
          </a:xfrm>
        </p:grpSpPr>
        <p:grpSp>
          <p:nvGrpSpPr>
            <p:cNvPr id="297992" name="Group 42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</p:grpSp>
        <p:grpSp>
          <p:nvGrpSpPr>
            <p:cNvPr id="297993" name="Group 43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145131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Content Placeholder 2"/>
          <p:cNvSpPr>
            <a:spLocks noGrp="1"/>
          </p:cNvSpPr>
          <p:nvPr>
            <p:ph sz="quarter" idx="1"/>
          </p:nvPr>
        </p:nvSpPr>
        <p:spPr>
          <a:xfrm>
            <a:off x="551145" y="1240860"/>
            <a:ext cx="9857983" cy="2340541"/>
          </a:xfrm>
        </p:spPr>
        <p:txBody>
          <a:bodyPr/>
          <a:lstStyle/>
          <a:p>
            <a:pPr eaLnBrk="1" hangingPunct="1"/>
            <a:r>
              <a:rPr lang="en-US" dirty="0"/>
              <a:t>Each backward step requires a movement of </a:t>
            </a:r>
            <a:r>
              <a:rPr lang="en-US" i="1" dirty="0"/>
              <a:t>n</a:t>
            </a:r>
            <a:r>
              <a:rPr lang="en-US" dirty="0"/>
              <a:t> elements from smaller-size arrays to larger arrays; the effort is O(</a:t>
            </a:r>
            <a:r>
              <a:rPr lang="en-US" i="1" dirty="0"/>
              <a:t>n</a:t>
            </a:r>
            <a:r>
              <a:rPr lang="en-US" dirty="0"/>
              <a:t>).</a:t>
            </a:r>
          </a:p>
          <a:p>
            <a:pPr eaLnBrk="1" hangingPunct="1"/>
            <a:r>
              <a:rPr lang="en-US" dirty="0"/>
              <a:t>The number of steps which require merging is log </a:t>
            </a:r>
            <a:r>
              <a:rPr lang="en-US" i="1" dirty="0"/>
              <a:t>n </a:t>
            </a:r>
            <a:r>
              <a:rPr lang="en-US" dirty="0"/>
              <a:t>because each recursive call splits the array in half.</a:t>
            </a:r>
          </a:p>
          <a:p>
            <a:pPr eaLnBrk="1" hangingPunct="1"/>
            <a:r>
              <a:rPr lang="en-US" dirty="0"/>
              <a:t>The total effort to reconstruct the sorted array through merging is O(</a:t>
            </a:r>
            <a:r>
              <a:rPr lang="en-US" i="1" dirty="0"/>
              <a:t>n</a:t>
            </a:r>
            <a:r>
              <a:rPr lang="en-US" dirty="0"/>
              <a:t> log </a:t>
            </a:r>
            <a:r>
              <a:rPr lang="en-US" i="1" dirty="0"/>
              <a:t>n</a:t>
            </a:r>
            <a:r>
              <a:rPr lang="en-US" dirty="0"/>
              <a:t>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Merge Sort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51145" y="3524864"/>
            <a:ext cx="9857983" cy="3256936"/>
            <a:chOff x="565355" y="3524864"/>
            <a:chExt cx="8153400" cy="32569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6600" y="4267200"/>
              <a:ext cx="2257425" cy="85626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000" y="5334000"/>
              <a:ext cx="4114800" cy="802037"/>
            </a:xfrm>
            <a:prstGeom prst="rect">
              <a:avLst/>
            </a:prstGeom>
          </p:spPr>
        </p:pic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565355" y="3524864"/>
              <a:ext cx="8153400" cy="3256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Going down through the recursion chain, sorting the left tables, a sequence of right table is allocation of size:</a:t>
              </a:r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Since</a:t>
              </a:r>
            </a:p>
            <a:p>
              <a:endParaRPr lang="en-US" dirty="0"/>
            </a:p>
            <a:p>
              <a:pPr marL="344488" indent="-344488">
                <a:spcBef>
                  <a:spcPts val="2400"/>
                </a:spcBef>
                <a:buNone/>
              </a:pPr>
              <a:r>
                <a:rPr lang="en-US" dirty="0"/>
                <a:t>	a total of </a:t>
              </a:r>
              <a:r>
                <a:rPr lang="en-US" i="1" dirty="0"/>
                <a:t>n</a:t>
              </a:r>
              <a:r>
                <a:rPr lang="en-US" dirty="0"/>
                <a:t> additional storage locations are required.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5338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9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9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9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93547" name="Group 77"/>
          <p:cNvGrpSpPr>
            <a:grpSpLocks/>
          </p:cNvGrpSpPr>
          <p:nvPr/>
        </p:nvGrpSpPr>
        <p:grpSpPr bwMode="auto">
          <a:xfrm>
            <a:off x="2520951" y="3675063"/>
            <a:ext cx="6334125" cy="1113405"/>
            <a:chOff x="1169361" y="3675632"/>
            <a:chExt cx="6334260" cy="1113248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1169361" y="3675632"/>
              <a:ext cx="0" cy="515864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4331728" y="3675632"/>
              <a:ext cx="0" cy="74443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7503621" y="3675632"/>
              <a:ext cx="0" cy="515864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169361" y="4191496"/>
              <a:ext cx="63342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552" name="TextBox 76"/>
            <p:cNvSpPr txBox="1">
              <a:spLocks noChangeArrowheads="1"/>
            </p:cNvSpPr>
            <p:nvPr/>
          </p:nvSpPr>
          <p:spPr bwMode="auto">
            <a:xfrm>
              <a:off x="3754419" y="4419600"/>
              <a:ext cx="1274735" cy="369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2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311399452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Merge Sort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1219200"/>
            <a:ext cx="8686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#ifndef MERGE_SORT_H_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#define MERGE_SORT_H_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/** Sort data in the specified range using merge sort.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@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RI An iterator that meets the random-access iterator requirements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@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first A random access iterator that references the first element in the sequence to be sorted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@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last A random-access iterator that references 1 past the end of sequence */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template&lt;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RI&gt;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merge_sort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(RI first, RI last)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if (last - first &gt; 1)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  // Split table into two new half tables.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  typedef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std::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iterator_traits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&lt;RI&gt;::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value_type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value_type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RI middle = first + (last - first) / 2;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std::vector&lt;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value_type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left_table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(first, middle);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std::vector&lt;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value_type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right_table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(middle, last);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  // Sort the halves.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merge_sort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left_table.begin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(), 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left_table.end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merge_sort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right_table.begin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(), 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right_table.end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  // Merge the halves back into the original table.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merge(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left_table.begin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(), 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left_table.end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(),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right_table.begin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(), 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right_table.end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(), first);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endif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// </a:t>
            </a:r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B88C8AD6-14A1-4C32-9641-ADE8EBFD8C8C}"/>
              </a:ext>
            </a:extLst>
          </p:cNvPr>
          <p:cNvSpPr/>
          <p:nvPr/>
        </p:nvSpPr>
        <p:spPr>
          <a:xfrm>
            <a:off x="1674814" y="4274575"/>
            <a:ext cx="306387" cy="1868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9">
            <a:extLst>
              <a:ext uri="{FF2B5EF4-FFF2-40B4-BE49-F238E27FC236}">
                <a16:creationId xmlns:a16="http://schemas.microsoft.com/office/drawing/2014/main" id="{C3453EAE-96A1-4D55-8638-9CFA54D7EC0D}"/>
              </a:ext>
            </a:extLst>
          </p:cNvPr>
          <p:cNvSpPr/>
          <p:nvPr/>
        </p:nvSpPr>
        <p:spPr>
          <a:xfrm>
            <a:off x="1674814" y="4617955"/>
            <a:ext cx="306387" cy="1868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10">
            <a:extLst>
              <a:ext uri="{FF2B5EF4-FFF2-40B4-BE49-F238E27FC236}">
                <a16:creationId xmlns:a16="http://schemas.microsoft.com/office/drawing/2014/main" id="{A4A9F57A-FD76-45A4-8408-7E3B37DE1CD8}"/>
              </a:ext>
            </a:extLst>
          </p:cNvPr>
          <p:cNvSpPr/>
          <p:nvPr/>
        </p:nvSpPr>
        <p:spPr>
          <a:xfrm>
            <a:off x="1674814" y="5244921"/>
            <a:ext cx="306387" cy="1868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11">
            <a:extLst>
              <a:ext uri="{FF2B5EF4-FFF2-40B4-BE49-F238E27FC236}">
                <a16:creationId xmlns:a16="http://schemas.microsoft.com/office/drawing/2014/main" id="{EDD9C0C6-8B4A-477E-979A-5C244D32C62B}"/>
              </a:ext>
            </a:extLst>
          </p:cNvPr>
          <p:cNvSpPr/>
          <p:nvPr/>
        </p:nvSpPr>
        <p:spPr>
          <a:xfrm>
            <a:off x="1674814" y="5774156"/>
            <a:ext cx="306387" cy="1868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0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10.8, pgs. 599-601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rial"/>
              </a:rPr>
              <a:t>10.8 Heapsort</a:t>
            </a:r>
          </a:p>
          <a:p>
            <a:pPr algn="ctr"/>
            <a:r>
              <a:rPr lang="en-US" sz="2400" dirty="0">
                <a:latin typeface="Arial"/>
              </a:rPr>
              <a:t>Heapsort Algorithm</a:t>
            </a:r>
          </a:p>
          <a:p>
            <a:pPr algn="ctr"/>
            <a:r>
              <a:rPr lang="en-US" sz="2400" dirty="0">
                <a:latin typeface="Arial"/>
              </a:rPr>
              <a:t>Algorithm to Build a Heap</a:t>
            </a:r>
          </a:p>
          <a:p>
            <a:pPr algn="ctr"/>
            <a:r>
              <a:rPr lang="en-US" sz="2400" dirty="0">
                <a:latin typeface="Arial"/>
              </a:rPr>
              <a:t>Analysis of Heapsort Algorithm</a:t>
            </a:r>
          </a:p>
          <a:p>
            <a:pPr algn="ctr"/>
            <a:r>
              <a:rPr lang="en-US" sz="2400" dirty="0">
                <a:latin typeface="Arial"/>
              </a:rPr>
              <a:t>Code for Heapsort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C1462C-D640-45B3-901B-F425AA5C3674}" type="slidenum">
              <a:rPr lang="en-US">
                <a:solidFill>
                  <a:srgbClr val="DEDED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111</a:t>
            </a:fld>
            <a:endParaRPr lang="en-US" dirty="0">
              <a:solidFill>
                <a:srgbClr val="DEDEDE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1447800"/>
            <a:ext cx="3492107" cy="246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4368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12318" y="1233485"/>
            <a:ext cx="9784080" cy="554831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i="1" dirty="0">
                <a:solidFill>
                  <a:srgbClr val="FF0000"/>
                </a:solidFill>
              </a:rPr>
              <a:t>Merge sort </a:t>
            </a:r>
            <a:r>
              <a:rPr lang="en-US" dirty="0"/>
              <a:t>time is O(</a:t>
            </a:r>
            <a:r>
              <a:rPr lang="en-US" i="1" dirty="0"/>
              <a:t>n</a:t>
            </a:r>
            <a:r>
              <a:rPr lang="en-US" dirty="0"/>
              <a:t> log </a:t>
            </a:r>
            <a:r>
              <a:rPr lang="en-US" i="1" dirty="0"/>
              <a:t>n</a:t>
            </a:r>
            <a:r>
              <a:rPr lang="en-US" dirty="0"/>
              <a:t>), but still requires, temporarily, </a:t>
            </a:r>
            <a:r>
              <a:rPr lang="en-US" i="1" dirty="0"/>
              <a:t>n</a:t>
            </a:r>
            <a:r>
              <a:rPr lang="en-US" dirty="0"/>
              <a:t> extra storage locations.</a:t>
            </a:r>
          </a:p>
          <a:p>
            <a:pPr>
              <a:spcBef>
                <a:spcPts val="600"/>
              </a:spcBef>
            </a:pPr>
            <a:r>
              <a:rPr lang="en-US" i="1" dirty="0">
                <a:solidFill>
                  <a:srgbClr val="FF0000"/>
                </a:solidFill>
              </a:rPr>
              <a:t>Heapsort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is </a:t>
            </a:r>
            <a:r>
              <a:rPr lang="en-US" dirty="0"/>
              <a:t>also O(</a:t>
            </a:r>
            <a:r>
              <a:rPr lang="en-US" i="1" dirty="0"/>
              <a:t>n</a:t>
            </a:r>
            <a:r>
              <a:rPr lang="en-US" dirty="0"/>
              <a:t> log </a:t>
            </a:r>
            <a:r>
              <a:rPr lang="en-US" i="1" dirty="0"/>
              <a:t>n</a:t>
            </a:r>
            <a:r>
              <a:rPr lang="en-US" dirty="0"/>
              <a:t>), but does not require any additional storage.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 max heap is used as its data structure with the largest value at the top.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Once we have a heap, we can remove one item at a time from the heap and place it at the bottom of the heap.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We then </a:t>
            </a:r>
            <a:r>
              <a:rPr lang="en-US" dirty="0" err="1"/>
              <a:t>reheap</a:t>
            </a:r>
            <a:r>
              <a:rPr lang="en-US" dirty="0"/>
              <a:t> by moving the larger of a node’s two children up the heap if needed, so the new heap will have the next largest item as its root.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As we continue to remove items from the heap, the heap size shrinks and the number of the removed items increases.</a:t>
            </a:r>
          </a:p>
          <a:p>
            <a:pPr>
              <a:spcBef>
                <a:spcPts val="600"/>
              </a:spcBef>
            </a:pPr>
            <a:r>
              <a:rPr lang="en-US" dirty="0"/>
              <a:t>After we have removed the last element, the array will be sorted.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112</a:t>
            </a:fld>
            <a:endParaRPr lang="en-US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338641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3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3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3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3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3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3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6" grpId="0" build="p" bldLvl="2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154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89</a:t>
              </a:r>
            </a:p>
          </p:txBody>
        </p:sp>
        <p:grpSp>
          <p:nvGrpSpPr>
            <p:cNvPr id="30515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76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74</a:t>
                </a:r>
              </a:p>
            </p:txBody>
          </p:sp>
        </p:grpSp>
        <p:grpSp>
          <p:nvGrpSpPr>
            <p:cNvPr id="30515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518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37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66</a:t>
                </a:r>
              </a:p>
            </p:txBody>
          </p:sp>
        </p:grpSp>
        <p:grpSp>
          <p:nvGrpSpPr>
            <p:cNvPr id="30515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517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</p:grpSp>
          <p:grpSp>
            <p:nvGrpSpPr>
              <p:cNvPr id="30517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0517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113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  <p:sp>
        <p:nvSpPr>
          <p:cNvPr id="38" name="Line Callout 1 37"/>
          <p:cNvSpPr/>
          <p:nvPr/>
        </p:nvSpPr>
        <p:spPr>
          <a:xfrm>
            <a:off x="1501775" y="1501763"/>
            <a:ext cx="2000250" cy="1066800"/>
          </a:xfrm>
          <a:prstGeom prst="borderCallout1">
            <a:avLst>
              <a:gd name="adj1" fmla="val 50250"/>
              <a:gd name="adj2" fmla="val 99543"/>
              <a:gd name="adj3" fmla="val 68277"/>
              <a:gd name="adj4" fmla="val 187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Max Heap?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9315" y="2057400"/>
            <a:ext cx="625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charset="0"/>
                <a:cs typeface="Arial" charset="0"/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224631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178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89</a:t>
              </a:r>
            </a:p>
          </p:txBody>
        </p:sp>
        <p:grpSp>
          <p:nvGrpSpPr>
            <p:cNvPr id="30618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76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74</a:t>
                </a:r>
              </a:p>
            </p:txBody>
          </p:sp>
        </p:grpSp>
        <p:grpSp>
          <p:nvGrpSpPr>
            <p:cNvPr id="30618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620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37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66</a:t>
                </a:r>
              </a:p>
            </p:txBody>
          </p:sp>
        </p:grpSp>
        <p:grpSp>
          <p:nvGrpSpPr>
            <p:cNvPr id="30618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619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</p:grpSp>
          <p:grpSp>
            <p:nvGrpSpPr>
              <p:cNvPr id="30619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0619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114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304440082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26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grpSp>
          <p:nvGrpSpPr>
            <p:cNvPr id="30822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76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74</a:t>
                </a:r>
              </a:p>
            </p:txBody>
          </p:sp>
        </p:grpSp>
        <p:grpSp>
          <p:nvGrpSpPr>
            <p:cNvPr id="30822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825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37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66</a:t>
                </a:r>
              </a:p>
            </p:txBody>
          </p:sp>
        </p:grpSp>
        <p:grpSp>
          <p:nvGrpSpPr>
            <p:cNvPr id="30823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824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</p:grpSp>
          <p:grpSp>
            <p:nvGrpSpPr>
              <p:cNvPr id="30824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0824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115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247593851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250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76</a:t>
              </a:r>
            </a:p>
          </p:txBody>
        </p:sp>
        <p:grpSp>
          <p:nvGrpSpPr>
            <p:cNvPr id="30925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74</a:t>
                </a:r>
              </a:p>
            </p:txBody>
          </p:sp>
        </p:grpSp>
        <p:grpSp>
          <p:nvGrpSpPr>
            <p:cNvPr id="30925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927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37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66</a:t>
                </a:r>
              </a:p>
            </p:txBody>
          </p:sp>
        </p:grpSp>
        <p:grpSp>
          <p:nvGrpSpPr>
            <p:cNvPr id="30925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926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</p:grpSp>
          <p:grpSp>
            <p:nvGrpSpPr>
              <p:cNvPr id="30926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0926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116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16800909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274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76</a:t>
              </a:r>
            </a:p>
          </p:txBody>
        </p:sp>
        <p:grpSp>
          <p:nvGrpSpPr>
            <p:cNvPr id="31027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74</a:t>
                </a:r>
              </a:p>
            </p:txBody>
          </p:sp>
        </p:grpSp>
        <p:grpSp>
          <p:nvGrpSpPr>
            <p:cNvPr id="31027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030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66</a:t>
                </a:r>
              </a:p>
            </p:txBody>
          </p:sp>
        </p:grpSp>
        <p:grpSp>
          <p:nvGrpSpPr>
            <p:cNvPr id="31027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029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</p:grpSp>
          <p:grpSp>
            <p:nvGrpSpPr>
              <p:cNvPr id="31029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1029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117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416292503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298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76</a:t>
              </a:r>
            </a:p>
          </p:txBody>
        </p:sp>
        <p:grpSp>
          <p:nvGrpSpPr>
            <p:cNvPr id="31130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74</a:t>
                </a:r>
              </a:p>
            </p:txBody>
          </p:sp>
        </p:grpSp>
        <p:grpSp>
          <p:nvGrpSpPr>
            <p:cNvPr id="31130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132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66</a:t>
                </a:r>
              </a:p>
            </p:txBody>
          </p:sp>
        </p:grpSp>
        <p:grpSp>
          <p:nvGrpSpPr>
            <p:cNvPr id="31130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131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1131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1131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118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331078308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370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76</a:t>
              </a:r>
            </a:p>
          </p:txBody>
        </p:sp>
        <p:grpSp>
          <p:nvGrpSpPr>
            <p:cNvPr id="31437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74</a:t>
                </a:r>
              </a:p>
            </p:txBody>
          </p:sp>
        </p:grpSp>
        <p:grpSp>
          <p:nvGrpSpPr>
            <p:cNvPr id="31437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439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66</a:t>
                </a:r>
              </a:p>
            </p:txBody>
          </p:sp>
        </p:grpSp>
        <p:grpSp>
          <p:nvGrpSpPr>
            <p:cNvPr id="31437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438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1438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1438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119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3502858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94571" name="Group 15"/>
          <p:cNvGrpSpPr>
            <a:grpSpLocks/>
          </p:cNvGrpSpPr>
          <p:nvPr/>
        </p:nvGrpSpPr>
        <p:grpSpPr bwMode="auto">
          <a:xfrm>
            <a:off x="2984500" y="3675063"/>
            <a:ext cx="3162300" cy="1073551"/>
            <a:chOff x="2069809" y="3675632"/>
            <a:chExt cx="3162300" cy="1072875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20698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52321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069809" y="4191244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575" name="TextBox 76"/>
            <p:cNvSpPr txBox="1">
              <a:spLocks noChangeArrowheads="1"/>
            </p:cNvSpPr>
            <p:nvPr/>
          </p:nvSpPr>
          <p:spPr bwMode="auto">
            <a:xfrm>
              <a:off x="3073717" y="4379408"/>
              <a:ext cx="1274708" cy="369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3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3650959" y="4172206"/>
              <a:ext cx="0" cy="2078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201748761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394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29</a:t>
              </a:r>
            </a:p>
          </p:txBody>
        </p:sp>
        <p:grpSp>
          <p:nvGrpSpPr>
            <p:cNvPr id="31539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74</a:t>
                </a:r>
              </a:p>
            </p:txBody>
          </p:sp>
        </p:grpSp>
        <p:grpSp>
          <p:nvGrpSpPr>
            <p:cNvPr id="31539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542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66</a:t>
                </a:r>
              </a:p>
            </p:txBody>
          </p:sp>
        </p:grpSp>
        <p:grpSp>
          <p:nvGrpSpPr>
            <p:cNvPr id="31539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541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1541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1541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120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146218129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418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74</a:t>
              </a:r>
            </a:p>
          </p:txBody>
        </p:sp>
        <p:grpSp>
          <p:nvGrpSpPr>
            <p:cNvPr id="31642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</p:grpSp>
        <p:grpSp>
          <p:nvGrpSpPr>
            <p:cNvPr id="31642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644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66</a:t>
                </a:r>
              </a:p>
            </p:txBody>
          </p:sp>
        </p:grpSp>
        <p:grpSp>
          <p:nvGrpSpPr>
            <p:cNvPr id="31642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643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1643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1643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121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109410980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42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74</a:t>
              </a:r>
            </a:p>
          </p:txBody>
        </p:sp>
        <p:grpSp>
          <p:nvGrpSpPr>
            <p:cNvPr id="31744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66</a:t>
                </a:r>
              </a:p>
            </p:txBody>
          </p:sp>
        </p:grpSp>
        <p:grpSp>
          <p:nvGrpSpPr>
            <p:cNvPr id="31744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746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</p:grpSp>
        <p:grpSp>
          <p:nvGrpSpPr>
            <p:cNvPr id="31744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745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1746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1746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122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420887988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490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74</a:t>
              </a:r>
            </a:p>
          </p:txBody>
        </p:sp>
        <p:grpSp>
          <p:nvGrpSpPr>
            <p:cNvPr id="31949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66</a:t>
                </a:r>
              </a:p>
            </p:txBody>
          </p:sp>
        </p:grpSp>
        <p:grpSp>
          <p:nvGrpSpPr>
            <p:cNvPr id="31949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951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</p:grpSp>
        <p:grpSp>
          <p:nvGrpSpPr>
            <p:cNvPr id="31949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950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1950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1950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123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64425608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538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28</a:t>
              </a:r>
            </a:p>
          </p:txBody>
        </p:sp>
        <p:grpSp>
          <p:nvGrpSpPr>
            <p:cNvPr id="32154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66</a:t>
                </a:r>
              </a:p>
            </p:txBody>
          </p:sp>
        </p:grpSp>
        <p:grpSp>
          <p:nvGrpSpPr>
            <p:cNvPr id="32154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156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</p:grpSp>
        <p:grpSp>
          <p:nvGrpSpPr>
            <p:cNvPr id="32154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155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2155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155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124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248686880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562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66</a:t>
              </a:r>
            </a:p>
          </p:txBody>
        </p:sp>
        <p:grpSp>
          <p:nvGrpSpPr>
            <p:cNvPr id="32256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28</a:t>
                </a:r>
              </a:p>
            </p:txBody>
          </p:sp>
        </p:grpSp>
        <p:grpSp>
          <p:nvGrpSpPr>
            <p:cNvPr id="32256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258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</p:grpSp>
        <p:grpSp>
          <p:nvGrpSpPr>
            <p:cNvPr id="32256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257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2258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258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125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409460259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586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66</a:t>
              </a:r>
            </a:p>
          </p:txBody>
        </p:sp>
        <p:grpSp>
          <p:nvGrpSpPr>
            <p:cNvPr id="32358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39</a:t>
                </a:r>
              </a:p>
            </p:txBody>
          </p:sp>
        </p:grpSp>
        <p:grpSp>
          <p:nvGrpSpPr>
            <p:cNvPr id="32358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361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</p:grpSp>
        <p:grpSp>
          <p:nvGrpSpPr>
            <p:cNvPr id="32359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360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2360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360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126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31699042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634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66</a:t>
              </a:r>
            </a:p>
          </p:txBody>
        </p:sp>
        <p:grpSp>
          <p:nvGrpSpPr>
            <p:cNvPr id="32563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39</a:t>
                </a:r>
              </a:p>
            </p:txBody>
          </p:sp>
        </p:grpSp>
        <p:grpSp>
          <p:nvGrpSpPr>
            <p:cNvPr id="32563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566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</p:grpSp>
        <p:grpSp>
          <p:nvGrpSpPr>
            <p:cNvPr id="32563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565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2565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565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127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87853342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82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18</a:t>
              </a:r>
            </a:p>
          </p:txBody>
        </p:sp>
        <p:grpSp>
          <p:nvGrpSpPr>
            <p:cNvPr id="32768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39</a:t>
                </a:r>
              </a:p>
            </p:txBody>
          </p:sp>
        </p:grpSp>
        <p:grpSp>
          <p:nvGrpSpPr>
            <p:cNvPr id="32768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770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</p:grpSp>
        <p:grpSp>
          <p:nvGrpSpPr>
            <p:cNvPr id="32768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769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2770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770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128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147889496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706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39</a:t>
              </a:r>
            </a:p>
          </p:txBody>
        </p:sp>
        <p:grpSp>
          <p:nvGrpSpPr>
            <p:cNvPr id="32870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18</a:t>
                </a:r>
              </a:p>
            </p:txBody>
          </p:sp>
        </p:grpSp>
        <p:grpSp>
          <p:nvGrpSpPr>
            <p:cNvPr id="32870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873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</p:grpSp>
        <p:grpSp>
          <p:nvGrpSpPr>
            <p:cNvPr id="32871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872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2872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872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129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3589353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95595" name="Group 2"/>
          <p:cNvGrpSpPr>
            <a:grpSpLocks/>
          </p:cNvGrpSpPr>
          <p:nvPr/>
        </p:nvGrpSpPr>
        <p:grpSpPr bwMode="auto">
          <a:xfrm>
            <a:off x="3441700" y="3675063"/>
            <a:ext cx="3162300" cy="1073551"/>
            <a:chOff x="2069809" y="3675632"/>
            <a:chExt cx="3162300" cy="1072875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20698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52321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069809" y="4191244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599" name="TextBox 76"/>
            <p:cNvSpPr txBox="1">
              <a:spLocks noChangeArrowheads="1"/>
            </p:cNvSpPr>
            <p:nvPr/>
          </p:nvSpPr>
          <p:spPr bwMode="auto">
            <a:xfrm>
              <a:off x="3073717" y="4379408"/>
              <a:ext cx="1274708" cy="369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4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3650959" y="4172206"/>
              <a:ext cx="0" cy="2078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340600011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30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39</a:t>
              </a:r>
            </a:p>
          </p:txBody>
        </p:sp>
        <p:grpSp>
          <p:nvGrpSpPr>
            <p:cNvPr id="32973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</p:grpSp>
        <p:grpSp>
          <p:nvGrpSpPr>
            <p:cNvPr id="32973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975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18</a:t>
                </a:r>
              </a:p>
            </p:txBody>
          </p:sp>
        </p:grpSp>
        <p:grpSp>
          <p:nvGrpSpPr>
            <p:cNvPr id="32973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974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2974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974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130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120606331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754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39</a:t>
              </a:r>
            </a:p>
          </p:txBody>
        </p:sp>
        <p:grpSp>
          <p:nvGrpSpPr>
            <p:cNvPr id="33075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</p:grpSp>
        <p:grpSp>
          <p:nvGrpSpPr>
            <p:cNvPr id="33075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078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18</a:t>
                </a:r>
              </a:p>
            </p:txBody>
          </p:sp>
        </p:grpSp>
        <p:grpSp>
          <p:nvGrpSpPr>
            <p:cNvPr id="33075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077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3077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077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131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84376497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826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grpSp>
          <p:nvGrpSpPr>
            <p:cNvPr id="33382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</p:grpSp>
        <p:grpSp>
          <p:nvGrpSpPr>
            <p:cNvPr id="33382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385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18</a:t>
                </a:r>
              </a:p>
            </p:txBody>
          </p:sp>
        </p:grpSp>
        <p:grpSp>
          <p:nvGrpSpPr>
            <p:cNvPr id="33383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384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384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384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132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361881304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850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37</a:t>
              </a:r>
            </a:p>
          </p:txBody>
        </p:sp>
        <p:grpSp>
          <p:nvGrpSpPr>
            <p:cNvPr id="33485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</p:grpSp>
        <p:grpSp>
          <p:nvGrpSpPr>
            <p:cNvPr id="33485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487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18</a:t>
                </a:r>
              </a:p>
            </p:txBody>
          </p:sp>
        </p:grpSp>
        <p:grpSp>
          <p:nvGrpSpPr>
            <p:cNvPr id="33485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486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486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486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133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223359264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874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37</a:t>
              </a:r>
            </a:p>
          </p:txBody>
        </p:sp>
        <p:grpSp>
          <p:nvGrpSpPr>
            <p:cNvPr id="33587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32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</p:grpSp>
        <p:grpSp>
          <p:nvGrpSpPr>
            <p:cNvPr id="33587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590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18</a:t>
                </a:r>
              </a:p>
            </p:txBody>
          </p:sp>
        </p:grpSp>
        <p:grpSp>
          <p:nvGrpSpPr>
            <p:cNvPr id="33587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589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589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589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134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228746779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898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37</a:t>
              </a:r>
            </a:p>
          </p:txBody>
        </p:sp>
        <p:grpSp>
          <p:nvGrpSpPr>
            <p:cNvPr id="33690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32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</p:grpSp>
        <p:grpSp>
          <p:nvGrpSpPr>
            <p:cNvPr id="33690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692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18</a:t>
                </a:r>
              </a:p>
            </p:txBody>
          </p:sp>
        </p:grpSp>
        <p:grpSp>
          <p:nvGrpSpPr>
            <p:cNvPr id="33690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691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691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691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135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403747842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20</a:t>
              </a:r>
            </a:p>
          </p:txBody>
        </p:sp>
        <p:grpSp>
          <p:nvGrpSpPr>
            <p:cNvPr id="33997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32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</p:grpSp>
        <p:grpSp>
          <p:nvGrpSpPr>
            <p:cNvPr id="33997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999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18</a:t>
                </a:r>
              </a:p>
            </p:txBody>
          </p:sp>
        </p:grpSp>
        <p:grpSp>
          <p:nvGrpSpPr>
            <p:cNvPr id="33997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998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998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998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136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56401596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994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32</a:t>
              </a:r>
            </a:p>
          </p:txBody>
        </p:sp>
        <p:grpSp>
          <p:nvGrpSpPr>
            <p:cNvPr id="34099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20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</p:grpSp>
        <p:grpSp>
          <p:nvGrpSpPr>
            <p:cNvPr id="34099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102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18</a:t>
                </a:r>
              </a:p>
            </p:txBody>
          </p:sp>
        </p:grpSp>
        <p:grpSp>
          <p:nvGrpSpPr>
            <p:cNvPr id="34099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101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101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101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137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287936166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018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32</a:t>
              </a:r>
            </a:p>
          </p:txBody>
        </p:sp>
        <p:grpSp>
          <p:nvGrpSpPr>
            <p:cNvPr id="34202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</p:grpSp>
        <p:grpSp>
          <p:nvGrpSpPr>
            <p:cNvPr id="34202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204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18</a:t>
                </a:r>
              </a:p>
            </p:txBody>
          </p:sp>
        </p:grpSp>
        <p:grpSp>
          <p:nvGrpSpPr>
            <p:cNvPr id="34202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203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203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203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138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233593840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042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32</a:t>
              </a:r>
            </a:p>
          </p:txBody>
        </p:sp>
        <p:grpSp>
          <p:nvGrpSpPr>
            <p:cNvPr id="34304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</p:grpSp>
        <p:grpSp>
          <p:nvGrpSpPr>
            <p:cNvPr id="34304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306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18</a:t>
                </a:r>
              </a:p>
            </p:txBody>
          </p:sp>
        </p:grpSp>
        <p:grpSp>
          <p:nvGrpSpPr>
            <p:cNvPr id="34304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305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306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306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139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3520024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96619" name="Group 2"/>
          <p:cNvGrpSpPr>
            <a:grpSpLocks/>
          </p:cNvGrpSpPr>
          <p:nvPr/>
        </p:nvGrpSpPr>
        <p:grpSpPr bwMode="auto">
          <a:xfrm>
            <a:off x="3894138" y="3648074"/>
            <a:ext cx="3162300" cy="1073552"/>
            <a:chOff x="2069809" y="3675632"/>
            <a:chExt cx="3162300" cy="1072875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2069809" y="3675632"/>
              <a:ext cx="0" cy="515613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5232109" y="3675632"/>
              <a:ext cx="0" cy="515613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069809" y="4191245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623" name="TextBox 76"/>
            <p:cNvSpPr txBox="1">
              <a:spLocks noChangeArrowheads="1"/>
            </p:cNvSpPr>
            <p:nvPr/>
          </p:nvSpPr>
          <p:spPr bwMode="auto">
            <a:xfrm>
              <a:off x="3073717" y="4379408"/>
              <a:ext cx="1274708" cy="369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5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3650959" y="4172207"/>
              <a:ext cx="0" cy="2078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391982032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114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18</a:t>
              </a:r>
            </a:p>
          </p:txBody>
        </p:sp>
        <p:grpSp>
          <p:nvGrpSpPr>
            <p:cNvPr id="34611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</p:grpSp>
        <p:grpSp>
          <p:nvGrpSpPr>
            <p:cNvPr id="34611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614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32</a:t>
                </a:r>
              </a:p>
            </p:txBody>
          </p:sp>
        </p:grpSp>
        <p:grpSp>
          <p:nvGrpSpPr>
            <p:cNvPr id="34611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613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613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613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140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242594233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138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29</a:t>
              </a:r>
            </a:p>
          </p:txBody>
        </p:sp>
        <p:grpSp>
          <p:nvGrpSpPr>
            <p:cNvPr id="34714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18</a:t>
                </a:r>
              </a:p>
            </p:txBody>
          </p:sp>
        </p:grpSp>
        <p:grpSp>
          <p:nvGrpSpPr>
            <p:cNvPr id="34714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716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32</a:t>
                </a:r>
              </a:p>
            </p:txBody>
          </p:sp>
        </p:grpSp>
        <p:grpSp>
          <p:nvGrpSpPr>
            <p:cNvPr id="34714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715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715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715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141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340733065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62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29</a:t>
              </a:r>
            </a:p>
          </p:txBody>
        </p:sp>
        <p:grpSp>
          <p:nvGrpSpPr>
            <p:cNvPr id="34816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28</a:t>
                </a:r>
              </a:p>
            </p:txBody>
          </p:sp>
        </p:grpSp>
        <p:grpSp>
          <p:nvGrpSpPr>
            <p:cNvPr id="34816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818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32</a:t>
                </a:r>
              </a:p>
            </p:txBody>
          </p:sp>
        </p:grpSp>
        <p:grpSp>
          <p:nvGrpSpPr>
            <p:cNvPr id="34816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817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818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818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142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191869379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186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29</a:t>
              </a:r>
            </a:p>
          </p:txBody>
        </p:sp>
        <p:grpSp>
          <p:nvGrpSpPr>
            <p:cNvPr id="34918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28</a:t>
                </a:r>
              </a:p>
            </p:txBody>
          </p:sp>
        </p:grpSp>
        <p:grpSp>
          <p:nvGrpSpPr>
            <p:cNvPr id="34918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921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32</a:t>
                </a:r>
              </a:p>
            </p:txBody>
          </p:sp>
        </p:grpSp>
        <p:grpSp>
          <p:nvGrpSpPr>
            <p:cNvPr id="34919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920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920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920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143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47759517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258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18</a:t>
              </a:r>
            </a:p>
          </p:txBody>
        </p:sp>
        <p:grpSp>
          <p:nvGrpSpPr>
            <p:cNvPr id="35226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28</a:t>
                </a:r>
              </a:p>
            </p:txBody>
          </p:sp>
        </p:grpSp>
        <p:grpSp>
          <p:nvGrpSpPr>
            <p:cNvPr id="35226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228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32</a:t>
                </a:r>
              </a:p>
            </p:txBody>
          </p:sp>
        </p:grpSp>
        <p:grpSp>
          <p:nvGrpSpPr>
            <p:cNvPr id="35226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227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227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227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144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158131387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282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28</a:t>
              </a:r>
            </a:p>
          </p:txBody>
        </p:sp>
        <p:grpSp>
          <p:nvGrpSpPr>
            <p:cNvPr id="35328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18</a:t>
                </a:r>
              </a:p>
            </p:txBody>
          </p:sp>
        </p:grpSp>
        <p:grpSp>
          <p:nvGrpSpPr>
            <p:cNvPr id="35328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330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32</a:t>
                </a:r>
              </a:p>
            </p:txBody>
          </p:sp>
        </p:grpSp>
        <p:grpSp>
          <p:nvGrpSpPr>
            <p:cNvPr id="35328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329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330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330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145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189722185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306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28</a:t>
              </a:r>
            </a:p>
          </p:txBody>
        </p:sp>
        <p:grpSp>
          <p:nvGrpSpPr>
            <p:cNvPr id="35430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18</a:t>
                </a:r>
              </a:p>
            </p:txBody>
          </p:sp>
        </p:grpSp>
        <p:grpSp>
          <p:nvGrpSpPr>
            <p:cNvPr id="35430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433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32</a:t>
                </a:r>
              </a:p>
            </p:txBody>
          </p:sp>
        </p:grpSp>
        <p:grpSp>
          <p:nvGrpSpPr>
            <p:cNvPr id="35431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432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432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432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146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114544748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378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grpSp>
          <p:nvGrpSpPr>
            <p:cNvPr id="35738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18</a:t>
                </a:r>
              </a:p>
            </p:txBody>
          </p:sp>
        </p:grpSp>
        <p:grpSp>
          <p:nvGrpSpPr>
            <p:cNvPr id="35738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740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32</a:t>
                </a:r>
              </a:p>
            </p:txBody>
          </p:sp>
        </p:grpSp>
        <p:grpSp>
          <p:nvGrpSpPr>
            <p:cNvPr id="35738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739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739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739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147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302976794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02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26</a:t>
              </a:r>
            </a:p>
          </p:txBody>
        </p:sp>
        <p:grpSp>
          <p:nvGrpSpPr>
            <p:cNvPr id="35840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18</a:t>
                </a:r>
              </a:p>
            </p:txBody>
          </p:sp>
        </p:grpSp>
        <p:grpSp>
          <p:nvGrpSpPr>
            <p:cNvPr id="35840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842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32</a:t>
                </a:r>
              </a:p>
            </p:txBody>
          </p:sp>
        </p:grpSp>
        <p:grpSp>
          <p:nvGrpSpPr>
            <p:cNvPr id="35840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841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842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842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148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12909824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426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26</a:t>
              </a:r>
            </a:p>
          </p:txBody>
        </p:sp>
        <p:grpSp>
          <p:nvGrpSpPr>
            <p:cNvPr id="35942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20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18</a:t>
                </a:r>
              </a:p>
            </p:txBody>
          </p:sp>
        </p:grpSp>
        <p:grpSp>
          <p:nvGrpSpPr>
            <p:cNvPr id="35942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945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32</a:t>
                </a:r>
              </a:p>
            </p:txBody>
          </p:sp>
        </p:grpSp>
        <p:grpSp>
          <p:nvGrpSpPr>
            <p:cNvPr id="35943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944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944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944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149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243492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97643" name="Group 2"/>
          <p:cNvGrpSpPr>
            <a:grpSpLocks/>
          </p:cNvGrpSpPr>
          <p:nvPr/>
        </p:nvGrpSpPr>
        <p:grpSpPr bwMode="auto">
          <a:xfrm>
            <a:off x="4341813" y="3675063"/>
            <a:ext cx="3162300" cy="1073551"/>
            <a:chOff x="2069809" y="3675632"/>
            <a:chExt cx="3162300" cy="1072875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20698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52321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069809" y="4191244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647" name="TextBox 76"/>
            <p:cNvSpPr txBox="1">
              <a:spLocks noChangeArrowheads="1"/>
            </p:cNvSpPr>
            <p:nvPr/>
          </p:nvSpPr>
          <p:spPr bwMode="auto">
            <a:xfrm>
              <a:off x="3073717" y="4379408"/>
              <a:ext cx="1274708" cy="369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6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3650959" y="4172206"/>
              <a:ext cx="0" cy="2078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345976739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450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26</a:t>
              </a:r>
            </a:p>
          </p:txBody>
        </p:sp>
        <p:grpSp>
          <p:nvGrpSpPr>
            <p:cNvPr id="36045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20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18</a:t>
                </a:r>
              </a:p>
            </p:txBody>
          </p:sp>
        </p:grpSp>
        <p:grpSp>
          <p:nvGrpSpPr>
            <p:cNvPr id="36045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6047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32</a:t>
                </a:r>
              </a:p>
            </p:txBody>
          </p:sp>
        </p:grpSp>
        <p:grpSp>
          <p:nvGrpSpPr>
            <p:cNvPr id="36045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6046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6046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6046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150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81526245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522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grpSp>
          <p:nvGrpSpPr>
            <p:cNvPr id="36352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20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18</a:t>
                </a:r>
              </a:p>
            </p:txBody>
          </p:sp>
        </p:grpSp>
        <p:grpSp>
          <p:nvGrpSpPr>
            <p:cNvPr id="36352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6354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32</a:t>
                </a:r>
              </a:p>
            </p:txBody>
          </p:sp>
        </p:grpSp>
        <p:grpSp>
          <p:nvGrpSpPr>
            <p:cNvPr id="36352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6353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6354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6354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151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245463874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546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20</a:t>
              </a:r>
            </a:p>
          </p:txBody>
        </p:sp>
        <p:grpSp>
          <p:nvGrpSpPr>
            <p:cNvPr id="36454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18</a:t>
                </a:r>
              </a:p>
            </p:txBody>
          </p:sp>
        </p:grpSp>
        <p:grpSp>
          <p:nvGrpSpPr>
            <p:cNvPr id="36454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6457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32</a:t>
                </a:r>
              </a:p>
            </p:txBody>
          </p:sp>
        </p:grpSp>
        <p:grpSp>
          <p:nvGrpSpPr>
            <p:cNvPr id="36455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6456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6456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6456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152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303586140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570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20</a:t>
              </a:r>
            </a:p>
          </p:txBody>
        </p:sp>
        <p:grpSp>
          <p:nvGrpSpPr>
            <p:cNvPr id="36557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18</a:t>
                </a:r>
              </a:p>
            </p:txBody>
          </p:sp>
        </p:grpSp>
        <p:grpSp>
          <p:nvGrpSpPr>
            <p:cNvPr id="36557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6559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32</a:t>
                </a:r>
              </a:p>
            </p:txBody>
          </p:sp>
        </p:grpSp>
        <p:grpSp>
          <p:nvGrpSpPr>
            <p:cNvPr id="36557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6558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6558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6558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153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255134275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42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18</a:t>
              </a:r>
            </a:p>
          </p:txBody>
        </p:sp>
        <p:grpSp>
          <p:nvGrpSpPr>
            <p:cNvPr id="36864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20</a:t>
                </a:r>
              </a:p>
            </p:txBody>
          </p:sp>
        </p:grpSp>
        <p:grpSp>
          <p:nvGrpSpPr>
            <p:cNvPr id="36864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6866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32</a:t>
                </a:r>
              </a:p>
            </p:txBody>
          </p:sp>
        </p:grpSp>
        <p:grpSp>
          <p:nvGrpSpPr>
            <p:cNvPr id="36864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6865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6866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6866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154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308650924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666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18</a:t>
              </a:r>
            </a:p>
          </p:txBody>
        </p:sp>
        <p:grpSp>
          <p:nvGrpSpPr>
            <p:cNvPr id="36966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20</a:t>
                </a:r>
              </a:p>
            </p:txBody>
          </p:sp>
        </p:grpSp>
        <p:grpSp>
          <p:nvGrpSpPr>
            <p:cNvPr id="36966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6969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32</a:t>
                </a:r>
              </a:p>
            </p:txBody>
          </p:sp>
        </p:grpSp>
        <p:grpSp>
          <p:nvGrpSpPr>
            <p:cNvPr id="36967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6968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6968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6968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155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312670585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738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grpSp>
          <p:nvGrpSpPr>
            <p:cNvPr id="37274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18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20</a:t>
                </a:r>
              </a:p>
            </p:txBody>
          </p:sp>
        </p:grpSp>
        <p:grpSp>
          <p:nvGrpSpPr>
            <p:cNvPr id="37274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7276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32</a:t>
                </a:r>
              </a:p>
            </p:txBody>
          </p:sp>
        </p:grpSp>
        <p:grpSp>
          <p:nvGrpSpPr>
            <p:cNvPr id="37274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7275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7275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7275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156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342437746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762" name="Group 43"/>
          <p:cNvGrpSpPr>
            <a:grpSpLocks/>
          </p:cNvGrpSpPr>
          <p:nvPr/>
        </p:nvGrpSpPr>
        <p:grpSpPr bwMode="auto">
          <a:xfrm>
            <a:off x="1600200" y="1954214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grpSp>
          <p:nvGrpSpPr>
            <p:cNvPr id="37376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18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20</a:t>
                </a:r>
              </a:p>
            </p:txBody>
          </p:sp>
        </p:grpSp>
        <p:grpSp>
          <p:nvGrpSpPr>
            <p:cNvPr id="37376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7378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700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32</a:t>
                </a:r>
              </a:p>
            </p:txBody>
          </p:sp>
        </p:grpSp>
        <p:grpSp>
          <p:nvGrpSpPr>
            <p:cNvPr id="37376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7377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7378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12767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7378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60651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700" b="1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157</a:t>
            </a:fld>
            <a:endParaRPr lang="en-US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337131544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Revising the  Heapsort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2318" y="1295401"/>
            <a:ext cx="9784080" cy="1219200"/>
          </a:xfrm>
        </p:spPr>
        <p:txBody>
          <a:bodyPr/>
          <a:lstStyle/>
          <a:p>
            <a:r>
              <a:rPr lang="en-US" dirty="0"/>
              <a:t>If we implement the heap as an array</a:t>
            </a:r>
          </a:p>
          <a:p>
            <a:pPr lvl="1"/>
            <a:r>
              <a:rPr lang="en-US" dirty="0"/>
              <a:t>each element removed will be placed at the end of the array, and</a:t>
            </a:r>
          </a:p>
          <a:p>
            <a:pPr lvl="1"/>
            <a:r>
              <a:rPr lang="en-US" dirty="0"/>
              <a:t>the heap part of the array decreases by one element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158</a:t>
            </a:fld>
            <a:endParaRPr lang="en-US" dirty="0">
              <a:latin typeface="Arial" charset="0"/>
            </a:endParaRPr>
          </a:p>
        </p:txBody>
      </p:sp>
      <p:pic>
        <p:nvPicPr>
          <p:cNvPr id="6" name="Picture 2" descr="C:\Documents and Settings\Administrator\My Documents\Koffman\PPTs\JPEGS\JWCL233_Koffman JPG files\ch08\w0203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2880" y="2764423"/>
            <a:ext cx="6946412" cy="66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istrator\My Documents\Koffman\PPTs\JPEGS\JWCL233_Koffman JPG files\ch08\w0204-n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8509" y="3907424"/>
            <a:ext cx="6519183" cy="256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288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for In-Place Heapsort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2318" y="1295402"/>
            <a:ext cx="9784080" cy="3886199"/>
          </a:xfrm>
        </p:spPr>
        <p:txBody>
          <a:bodyPr/>
          <a:lstStyle/>
          <a:p>
            <a:pPr marL="457200" indent="-45720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en-US" dirty="0"/>
              <a:t>Build a heap by rearranging the elements in an 	unsorted array.</a:t>
            </a:r>
          </a:p>
          <a:p>
            <a:endParaRPr lang="en-US" sz="1200" b="1" dirty="0">
              <a:solidFill>
                <a:schemeClr val="accent2"/>
              </a:solidFill>
            </a:endParaRPr>
          </a:p>
          <a:p>
            <a:pPr marL="366713" lvl="1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1.1	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b="1" dirty="0"/>
              <a:t> n is less than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table.length</a:t>
            </a:r>
            <a:endParaRPr lang="en-US" b="1" dirty="0">
              <a:solidFill>
                <a:schemeClr val="accent2"/>
              </a:solidFill>
            </a:endParaRPr>
          </a:p>
          <a:p>
            <a:pPr marL="366713" lvl="1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1.2	</a:t>
            </a:r>
            <a:r>
              <a:rPr lang="en-US" b="1" dirty="0"/>
              <a:t>Increment n by 1. This inserts a new item into the heap</a:t>
            </a:r>
            <a:endParaRPr lang="en-US" b="1" dirty="0">
              <a:solidFill>
                <a:schemeClr val="accent2"/>
              </a:solidFill>
            </a:endParaRPr>
          </a:p>
          <a:p>
            <a:pPr marL="366713" lvl="1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1.3	</a:t>
            </a:r>
            <a:r>
              <a:rPr lang="en-US" b="1" dirty="0"/>
              <a:t>Restore the heap property</a:t>
            </a:r>
          </a:p>
          <a:p>
            <a:pPr marL="0" indent="0">
              <a:buClr>
                <a:srgbClr val="002060"/>
              </a:buClr>
              <a:buSzPct val="100000"/>
              <a:buNone/>
            </a:pPr>
            <a:endParaRPr lang="en-US" sz="1200" dirty="0"/>
          </a:p>
          <a:p>
            <a:pPr marL="457200" indent="-457200">
              <a:buClr>
                <a:srgbClr val="002060"/>
              </a:buClr>
              <a:buSzPct val="100000"/>
              <a:buFont typeface="+mj-lt"/>
              <a:buAutoNum type="arabicPeriod" startAt="2"/>
            </a:pPr>
            <a:r>
              <a:rPr lang="en-US" dirty="0"/>
              <a:t>while the heap is not empty</a:t>
            </a:r>
          </a:p>
          <a:p>
            <a:pPr marL="457200" indent="-457200">
              <a:buClr>
                <a:srgbClr val="002060"/>
              </a:buClr>
              <a:buSzPct val="100000"/>
              <a:buFont typeface="+mj-lt"/>
              <a:buAutoNum type="arabicPeriod" startAt="2"/>
            </a:pPr>
            <a:r>
              <a:rPr lang="en-US" dirty="0"/>
              <a:t>Remove the first item from the heap by swapping it with the last item in the heap and restoring the heap property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159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28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98667" name="Group 2"/>
          <p:cNvGrpSpPr>
            <a:grpSpLocks/>
          </p:cNvGrpSpPr>
          <p:nvPr/>
        </p:nvGrpSpPr>
        <p:grpSpPr bwMode="auto">
          <a:xfrm>
            <a:off x="4789488" y="3675063"/>
            <a:ext cx="3162300" cy="1073551"/>
            <a:chOff x="2069809" y="3675632"/>
            <a:chExt cx="3162300" cy="1072875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20698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52321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069809" y="4191244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671" name="TextBox 76"/>
            <p:cNvSpPr txBox="1">
              <a:spLocks noChangeArrowheads="1"/>
            </p:cNvSpPr>
            <p:nvPr/>
          </p:nvSpPr>
          <p:spPr bwMode="auto">
            <a:xfrm>
              <a:off x="3073717" y="4379408"/>
              <a:ext cx="1274708" cy="369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7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3650959" y="4172206"/>
              <a:ext cx="0" cy="2078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16703544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Heapsort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2318" y="1295401"/>
            <a:ext cx="9626498" cy="5454359"/>
          </a:xfrm>
        </p:spPr>
        <p:txBody>
          <a:bodyPr/>
          <a:lstStyle/>
          <a:p>
            <a:r>
              <a:rPr lang="en-US" dirty="0"/>
              <a:t>If we want to sort the sequence table bounded by the iterators first through last, we can consider the first item to be a heap of one item </a:t>
            </a:r>
          </a:p>
          <a:p>
            <a:pPr lvl="1"/>
            <a:r>
              <a:rPr lang="en-US" dirty="0"/>
              <a:t>We now consider the general case where the items in the sequence from table[first] through table[first + n - 1] form a heap;</a:t>
            </a:r>
          </a:p>
          <a:p>
            <a:pPr lvl="1"/>
            <a:r>
              <a:rPr lang="en-US" dirty="0"/>
              <a:t>Items from table[first + n] through table[last – 1] are not in the heap.</a:t>
            </a:r>
          </a:p>
          <a:p>
            <a:r>
              <a:rPr lang="en-US" dirty="0"/>
              <a:t>As each item is inserted, we must “</a:t>
            </a:r>
            <a:r>
              <a:rPr lang="en-US" dirty="0" err="1"/>
              <a:t>reheap</a:t>
            </a:r>
            <a:r>
              <a:rPr lang="en-US" dirty="0"/>
              <a:t>” to restore the heap property.</a:t>
            </a:r>
          </a:p>
          <a:p>
            <a:pPr lvl="1"/>
            <a:r>
              <a:rPr lang="en-US" dirty="0"/>
              <a:t>Because a heap of size n is a complete binary tree, it has log n levels</a:t>
            </a:r>
          </a:p>
          <a:p>
            <a:pPr lvl="1"/>
            <a:r>
              <a:rPr lang="en-US" dirty="0"/>
              <a:t>Building a heap requires finding the correct location for an item in a heap with log n levels</a:t>
            </a:r>
          </a:p>
          <a:p>
            <a:pPr lvl="1"/>
            <a:r>
              <a:rPr lang="en-US" dirty="0"/>
              <a:t>Each insert (or remove) is O(log n)</a:t>
            </a:r>
          </a:p>
          <a:p>
            <a:pPr lvl="1"/>
            <a:r>
              <a:rPr lang="en-US" dirty="0"/>
              <a:t>With n items, building a heap is O(n log n)</a:t>
            </a:r>
          </a:p>
          <a:p>
            <a:r>
              <a:rPr lang="en-US" dirty="0"/>
              <a:t>No extra storage is needed.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160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8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Heapsort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D9B86-AB8B-404F-8D86-C97B35C4C67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161</a:t>
            </a:fld>
            <a:endParaRPr lang="en-US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219201"/>
            <a:ext cx="82296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#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ifndef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HEAPSORT_H_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#define HEAPSORT_H_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#include &lt;algorithm&gt;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Arial" charset="0"/>
              </a:rPr>
              <a:t>/** Sort data in the specified range using heapsort.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template&lt;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typename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RI&gt;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void 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heap_sort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(RI first, RI last)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build_heap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(first, last);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shrink_heap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(first, last);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Arial" charset="0"/>
              </a:rPr>
              <a:t>/** </a:t>
            </a:r>
            <a:r>
              <a:rPr lang="en-US" sz="1200" b="1" dirty="0" err="1">
                <a:solidFill>
                  <a:srgbClr val="0070C0"/>
                </a:solidFill>
                <a:latin typeface="Consolas" panose="020B0609020204030204" pitchFamily="49" charset="0"/>
                <a:cs typeface="Arial" charset="0"/>
              </a:rPr>
              <a:t>build_heap</a:t>
            </a:r>
            <a:r>
              <a: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Arial" charset="0"/>
              </a:rPr>
              <a:t> transforms the sequence into a heap.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template&lt;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typename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RI&gt;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void 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build_heap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(RI first, RI last)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int n =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// Invariant: table[first] through table[first + n - 1] is a heap.</a:t>
            </a:r>
            <a:endParaRPr lang="en-US" sz="1200" b="1" dirty="0">
              <a:solidFill>
                <a:srgbClr val="FF0000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while (n &lt; (last - first))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++n;  </a:t>
            </a:r>
            <a:r>
              <a: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Arial" charset="0"/>
              </a:rPr>
              <a:t>// Add a new item to the heap and </a:t>
            </a:r>
            <a:r>
              <a:rPr lang="en-US" sz="1200" b="1" dirty="0" err="1">
                <a:solidFill>
                  <a:srgbClr val="0070C0"/>
                </a:solidFill>
                <a:latin typeface="Consolas" panose="020B0609020204030204" pitchFamily="49" charset="0"/>
                <a:cs typeface="Arial" charset="0"/>
              </a:rPr>
              <a:t>reheap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RI child = first + n - 1;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RI parent = first + (child - first - 1) / 2;  </a:t>
            </a:r>
            <a:r>
              <a: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Arial" charset="0"/>
              </a:rPr>
              <a:t>// Find parent.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while ((parent &gt;= first) &amp;&amp; (*parent &lt; *child))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   std::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iter_swap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(parent, child); </a:t>
            </a:r>
            <a:r>
              <a: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Arial" charset="0"/>
              </a:rPr>
              <a:t>// Exchange elements.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   child = parent;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   parent = first + (child - first - 1) / 2;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6443779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Heapsort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D9B86-AB8B-404F-8D86-C97B35C4C67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162</a:t>
            </a:fld>
            <a:endParaRPr lang="en-US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219200"/>
            <a:ext cx="8229600" cy="557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Arial" charset="0"/>
              </a:rPr>
              <a:t>/** </a:t>
            </a:r>
            <a:r>
              <a:rPr lang="en-US" sz="1200" b="1" dirty="0" err="1">
                <a:solidFill>
                  <a:srgbClr val="0070C0"/>
                </a:solidFill>
                <a:latin typeface="Consolas" panose="020B0609020204030204" pitchFamily="49" charset="0"/>
                <a:cs typeface="Arial" charset="0"/>
              </a:rPr>
              <a:t>shrink_heap</a:t>
            </a:r>
            <a:r>
              <a: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Arial" charset="0"/>
              </a:rPr>
              <a:t> transforms a heap into a sorted sequence.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template&lt;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typename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RI&gt;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void 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shrink_heap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(RI first, RI last)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RI n = last;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</a:t>
            </a:r>
            <a:r>
              <a: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Arial" charset="0"/>
              </a:rPr>
              <a:t>/* Invariant: [first] - [first + n - 1] is a heap.  [first + n] - [last - 1] is sorted.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while (n != first)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--n;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std::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iter_swap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(first, n);       </a:t>
            </a:r>
            <a:r>
              <a: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Arial" charset="0"/>
              </a:rPr>
              <a:t>// swap top and last of heap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RI parent = first;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while (true)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   int temp = 2 * (parent - first) + 1;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   if (temp &gt;= (n - first)) break;        </a:t>
            </a:r>
            <a:r>
              <a: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Arial" charset="0"/>
              </a:rPr>
              <a:t>// No more children.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   RI 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left_child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= first + temp;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   RI 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right_child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= 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left_child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+ 1;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   // Find the larger of the two children.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   RI 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max_child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= 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left_child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   if ((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right_child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&lt; n) &amp;&amp; (*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left_child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&lt; *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right_child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)) 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max_child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= 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right_child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   if (*parent &lt; *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max_child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)  // If the parent is smaller than the larger child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  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      std::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iter_swap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(parent, 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max_child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);  </a:t>
            </a:r>
            <a:r>
              <a: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Arial" charset="0"/>
              </a:rPr>
              <a:t>// Swap the parent and child.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      parent = 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max_child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;                 </a:t>
            </a:r>
            <a:r>
              <a: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Arial" charset="0"/>
              </a:rPr>
              <a:t>// Continue at the child level.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  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   else break;                            </a:t>
            </a:r>
            <a:r>
              <a: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Arial" charset="0"/>
              </a:rPr>
              <a:t>// Heap property is restored. Exit the loop.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#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endif</a:t>
            </a:r>
            <a:endParaRPr lang="en-US" sz="12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905001" y="3647497"/>
            <a:ext cx="306387" cy="1868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905001" y="3822473"/>
            <a:ext cx="306387" cy="1868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905001" y="4003093"/>
            <a:ext cx="306387" cy="1868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905001" y="4548876"/>
            <a:ext cx="306387" cy="1868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057401" y="5299588"/>
            <a:ext cx="306387" cy="1868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444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nkey programmers">
            <a:extLst>
              <a:ext uri="{FF2B5EF4-FFF2-40B4-BE49-F238E27FC236}">
                <a16:creationId xmlns:a16="http://schemas.microsoft.com/office/drawing/2014/main" id="{541F3F45-3494-4844-B869-92B6B1BEC97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F3E42C3-0146-41D4-98D1-826C8870EFD0}"/>
              </a:ext>
            </a:extLst>
          </p:cNvPr>
          <p:cNvSpPr/>
          <p:nvPr/>
        </p:nvSpPr>
        <p:spPr>
          <a:xfrm>
            <a:off x="4434348" y="324464"/>
            <a:ext cx="2182761" cy="1229032"/>
          </a:xfrm>
          <a:prstGeom prst="cloudCallout">
            <a:avLst>
              <a:gd name="adj1" fmla="val 91605"/>
              <a:gd name="adj2" fmla="val 521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 Safe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B1758-187B-4E58-A8B9-4D2448FA9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633">
            <a:off x="7704102" y="1889526"/>
            <a:ext cx="1246948" cy="10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51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99691" name="Group 77"/>
          <p:cNvGrpSpPr>
            <a:grpSpLocks/>
          </p:cNvGrpSpPr>
          <p:nvPr/>
        </p:nvGrpSpPr>
        <p:grpSpPr bwMode="auto">
          <a:xfrm>
            <a:off x="2084388" y="3675066"/>
            <a:ext cx="3167062" cy="1073869"/>
            <a:chOff x="1169361" y="3675632"/>
            <a:chExt cx="6334260" cy="1074197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1169361" y="3675632"/>
              <a:ext cx="0" cy="516095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7503621" y="3675632"/>
              <a:ext cx="0" cy="516095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169361" y="4191727"/>
              <a:ext cx="63342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697" name="TextBox 76"/>
            <p:cNvSpPr txBox="1">
              <a:spLocks noChangeArrowheads="1"/>
            </p:cNvSpPr>
            <p:nvPr/>
          </p:nvSpPr>
          <p:spPr bwMode="auto">
            <a:xfrm>
              <a:off x="2969622" y="4380384"/>
              <a:ext cx="2722574" cy="36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subarray 1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subarray 1</a:t>
            </a:r>
          </a:p>
        </p:txBody>
      </p:sp>
      <p:cxnSp>
        <p:nvCxnSpPr>
          <p:cNvPr id="50" name="Straight Connector 49"/>
          <p:cNvCxnSpPr/>
          <p:nvPr/>
        </p:nvCxnSpPr>
        <p:spPr bwMode="auto">
          <a:xfrm flipV="1">
            <a:off x="3643313" y="4171951"/>
            <a:ext cx="0" cy="2079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4032515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00715" name="Group 77"/>
          <p:cNvGrpSpPr>
            <a:grpSpLocks/>
          </p:cNvGrpSpPr>
          <p:nvPr/>
        </p:nvGrpSpPr>
        <p:grpSpPr bwMode="auto">
          <a:xfrm>
            <a:off x="2520950" y="3675064"/>
            <a:ext cx="3182938" cy="1113438"/>
            <a:chOff x="1169361" y="3675632"/>
            <a:chExt cx="6334260" cy="1113230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1169361" y="3675632"/>
              <a:ext cx="0" cy="515841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7503621" y="3675632"/>
              <a:ext cx="0" cy="515841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169361" y="4191473"/>
              <a:ext cx="63342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721" name="TextBox 76"/>
            <p:cNvSpPr txBox="1">
              <a:spLocks noChangeArrowheads="1"/>
            </p:cNvSpPr>
            <p:nvPr/>
          </p:nvSpPr>
          <p:spPr bwMode="auto">
            <a:xfrm>
              <a:off x="3279730" y="4419599"/>
              <a:ext cx="2533924" cy="369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subarray 2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subarray 2</a:t>
            </a:r>
          </a:p>
        </p:txBody>
      </p:sp>
      <p:cxnSp>
        <p:nvCxnSpPr>
          <p:cNvPr id="50" name="Straight Connector 49"/>
          <p:cNvCxnSpPr/>
          <p:nvPr/>
        </p:nvCxnSpPr>
        <p:spPr bwMode="auto">
          <a:xfrm flipV="1">
            <a:off x="4173538" y="4191001"/>
            <a:ext cx="0" cy="2079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579715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subarray 3</a:t>
            </a:r>
          </a:p>
        </p:txBody>
      </p:sp>
      <p:grpSp>
        <p:nvGrpSpPr>
          <p:cNvPr id="201740" name="Group 49"/>
          <p:cNvGrpSpPr>
            <a:grpSpLocks/>
          </p:cNvGrpSpPr>
          <p:nvPr/>
        </p:nvGrpSpPr>
        <p:grpSpPr bwMode="auto">
          <a:xfrm>
            <a:off x="2984500" y="3675063"/>
            <a:ext cx="3162300" cy="1073551"/>
            <a:chOff x="2069809" y="3675632"/>
            <a:chExt cx="3162300" cy="1072875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0698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2321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9809" y="4191244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744" name="TextBox 70"/>
            <p:cNvSpPr txBox="1">
              <a:spLocks noChangeArrowheads="1"/>
            </p:cNvSpPr>
            <p:nvPr/>
          </p:nvSpPr>
          <p:spPr bwMode="auto">
            <a:xfrm>
              <a:off x="3073717" y="4379408"/>
              <a:ext cx="1274708" cy="369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3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3650959" y="4172206"/>
              <a:ext cx="0" cy="2078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1896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3EB7C7-9F7F-44D1-B0F1-1C635D4CE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54" y="1286813"/>
            <a:ext cx="7479792" cy="5521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Quiz #35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Sorting (36)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D9B86-AB8B-404F-8D86-C97B35C4C67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latin typeface="Arial" charset="0"/>
            </a:endParaRPr>
          </a:p>
        </p:txBody>
      </p:sp>
      <p:sp>
        <p:nvSpPr>
          <p:cNvPr id="6" name="AutoShape 4" descr="https://lh3.googleusercontent.com/8oo2TtdCIxvK5gwEWzKTjzW73Y8nZ0AN0WJ-RVGzGp56n17TFgpYRdViNkIhgC08S5PPAKSYjWNRSNwBKOSLFRz08SJ7H2_b2f5a8_953uS4dmuT-_w5yZB8m8qWUJQWsQwGXwCjzxU"/>
          <p:cNvSpPr>
            <a:spLocks noChangeAspect="1" noChangeArrowheads="1"/>
          </p:cNvSpPr>
          <p:nvPr/>
        </p:nvSpPr>
        <p:spPr bwMode="auto">
          <a:xfrm>
            <a:off x="1222376" y="106363"/>
            <a:ext cx="7915275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19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subarray 4</a:t>
            </a:r>
          </a:p>
        </p:txBody>
      </p:sp>
      <p:grpSp>
        <p:nvGrpSpPr>
          <p:cNvPr id="202764" name="Group 49"/>
          <p:cNvGrpSpPr>
            <a:grpSpLocks/>
          </p:cNvGrpSpPr>
          <p:nvPr/>
        </p:nvGrpSpPr>
        <p:grpSpPr bwMode="auto">
          <a:xfrm>
            <a:off x="3436938" y="3670299"/>
            <a:ext cx="3162300" cy="1072480"/>
            <a:chOff x="2069809" y="3675632"/>
            <a:chExt cx="3162300" cy="1073438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069809" y="3675632"/>
              <a:ext cx="0" cy="514809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232109" y="3675632"/>
              <a:ext cx="0" cy="514809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9809" y="4190441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768" name="TextBox 70"/>
            <p:cNvSpPr txBox="1">
              <a:spLocks noChangeArrowheads="1"/>
            </p:cNvSpPr>
            <p:nvPr/>
          </p:nvSpPr>
          <p:spPr bwMode="auto">
            <a:xfrm>
              <a:off x="3073717" y="4379408"/>
              <a:ext cx="1274708" cy="369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4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 flipV="1">
              <a:off x="3650959" y="4171374"/>
              <a:ext cx="0" cy="2081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4084393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subarray 5</a:t>
            </a:r>
          </a:p>
        </p:txBody>
      </p:sp>
      <p:grpSp>
        <p:nvGrpSpPr>
          <p:cNvPr id="203788" name="Group 49"/>
          <p:cNvGrpSpPr>
            <a:grpSpLocks/>
          </p:cNvGrpSpPr>
          <p:nvPr/>
        </p:nvGrpSpPr>
        <p:grpSpPr bwMode="auto">
          <a:xfrm>
            <a:off x="3898900" y="3675063"/>
            <a:ext cx="3162300" cy="1073551"/>
            <a:chOff x="2069809" y="3675632"/>
            <a:chExt cx="3162300" cy="1072875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0698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2321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9809" y="4191244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792" name="TextBox 70"/>
            <p:cNvSpPr txBox="1">
              <a:spLocks noChangeArrowheads="1"/>
            </p:cNvSpPr>
            <p:nvPr/>
          </p:nvSpPr>
          <p:spPr bwMode="auto">
            <a:xfrm>
              <a:off x="3073717" y="4379408"/>
              <a:ext cx="1274708" cy="369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5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3650959" y="4172206"/>
              <a:ext cx="0" cy="2078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228118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subarray 5</a:t>
            </a:r>
          </a:p>
        </p:txBody>
      </p:sp>
      <p:grpSp>
        <p:nvGrpSpPr>
          <p:cNvPr id="204812" name="Group 49"/>
          <p:cNvGrpSpPr>
            <a:grpSpLocks/>
          </p:cNvGrpSpPr>
          <p:nvPr/>
        </p:nvGrpSpPr>
        <p:grpSpPr bwMode="auto">
          <a:xfrm>
            <a:off x="3898900" y="3675063"/>
            <a:ext cx="3162300" cy="1073551"/>
            <a:chOff x="2069809" y="3675632"/>
            <a:chExt cx="3162300" cy="1072875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0698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2321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9809" y="4191244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816" name="TextBox 70"/>
            <p:cNvSpPr txBox="1">
              <a:spLocks noChangeArrowheads="1"/>
            </p:cNvSpPr>
            <p:nvPr/>
          </p:nvSpPr>
          <p:spPr bwMode="auto">
            <a:xfrm>
              <a:off x="3073717" y="4379408"/>
              <a:ext cx="1274708" cy="369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5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3650959" y="4172206"/>
              <a:ext cx="0" cy="2078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1157868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subarray 6</a:t>
            </a:r>
          </a:p>
        </p:txBody>
      </p:sp>
      <p:grpSp>
        <p:nvGrpSpPr>
          <p:cNvPr id="205836" name="Group 49"/>
          <p:cNvGrpSpPr>
            <a:grpSpLocks/>
          </p:cNvGrpSpPr>
          <p:nvPr/>
        </p:nvGrpSpPr>
        <p:grpSpPr bwMode="auto">
          <a:xfrm>
            <a:off x="4325938" y="3668712"/>
            <a:ext cx="3162300" cy="1072480"/>
            <a:chOff x="2069809" y="3675632"/>
            <a:chExt cx="3162300" cy="1073438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069809" y="3675632"/>
              <a:ext cx="0" cy="514809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232109" y="3675632"/>
              <a:ext cx="0" cy="514809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9809" y="4190441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840" name="TextBox 70"/>
            <p:cNvSpPr txBox="1">
              <a:spLocks noChangeArrowheads="1"/>
            </p:cNvSpPr>
            <p:nvPr/>
          </p:nvSpPr>
          <p:spPr bwMode="auto">
            <a:xfrm>
              <a:off x="3073717" y="4379408"/>
              <a:ext cx="1274708" cy="369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6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3650959" y="4171374"/>
              <a:ext cx="0" cy="2081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4133520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subarray 6</a:t>
            </a:r>
          </a:p>
        </p:txBody>
      </p:sp>
      <p:grpSp>
        <p:nvGrpSpPr>
          <p:cNvPr id="206860" name="Group 49"/>
          <p:cNvGrpSpPr>
            <a:grpSpLocks/>
          </p:cNvGrpSpPr>
          <p:nvPr/>
        </p:nvGrpSpPr>
        <p:grpSpPr bwMode="auto">
          <a:xfrm>
            <a:off x="4325938" y="3668712"/>
            <a:ext cx="3162300" cy="1072480"/>
            <a:chOff x="2069809" y="3675632"/>
            <a:chExt cx="3162300" cy="1073438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069809" y="3675632"/>
              <a:ext cx="0" cy="514809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232109" y="3675632"/>
              <a:ext cx="0" cy="514809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9809" y="4190441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864" name="TextBox 70"/>
            <p:cNvSpPr txBox="1">
              <a:spLocks noChangeArrowheads="1"/>
            </p:cNvSpPr>
            <p:nvPr/>
          </p:nvSpPr>
          <p:spPr bwMode="auto">
            <a:xfrm>
              <a:off x="3073717" y="4379408"/>
              <a:ext cx="1274708" cy="369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6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3650959" y="4171374"/>
              <a:ext cx="0" cy="2081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4160546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subarray 7</a:t>
            </a:r>
          </a:p>
        </p:txBody>
      </p:sp>
      <p:grpSp>
        <p:nvGrpSpPr>
          <p:cNvPr id="207884" name="Group 49"/>
          <p:cNvGrpSpPr>
            <a:grpSpLocks/>
          </p:cNvGrpSpPr>
          <p:nvPr/>
        </p:nvGrpSpPr>
        <p:grpSpPr bwMode="auto">
          <a:xfrm>
            <a:off x="4789488" y="3662363"/>
            <a:ext cx="3162300" cy="1073551"/>
            <a:chOff x="2069809" y="3675632"/>
            <a:chExt cx="3162300" cy="1072875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0698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2321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9809" y="4191244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888" name="TextBox 70"/>
            <p:cNvSpPr txBox="1">
              <a:spLocks noChangeArrowheads="1"/>
            </p:cNvSpPr>
            <p:nvPr/>
          </p:nvSpPr>
          <p:spPr bwMode="auto">
            <a:xfrm>
              <a:off x="3073717" y="4379408"/>
              <a:ext cx="1274708" cy="369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7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3650959" y="4172206"/>
              <a:ext cx="0" cy="2078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1141271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subarray 7</a:t>
            </a:r>
          </a:p>
        </p:txBody>
      </p:sp>
      <p:grpSp>
        <p:nvGrpSpPr>
          <p:cNvPr id="208908" name="Group 49"/>
          <p:cNvGrpSpPr>
            <a:grpSpLocks/>
          </p:cNvGrpSpPr>
          <p:nvPr/>
        </p:nvGrpSpPr>
        <p:grpSpPr bwMode="auto">
          <a:xfrm>
            <a:off x="4789488" y="3662363"/>
            <a:ext cx="3162300" cy="1073551"/>
            <a:chOff x="2069809" y="3675632"/>
            <a:chExt cx="3162300" cy="1072875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0698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2321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9809" y="4191244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912" name="TextBox 70"/>
            <p:cNvSpPr txBox="1">
              <a:spLocks noChangeArrowheads="1"/>
            </p:cNvSpPr>
            <p:nvPr/>
          </p:nvSpPr>
          <p:spPr bwMode="auto">
            <a:xfrm>
              <a:off x="3073717" y="4379408"/>
              <a:ext cx="1274708" cy="369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subarray 7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3650959" y="4172206"/>
              <a:ext cx="0" cy="2078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2754735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1</a:t>
            </a:r>
          </a:p>
        </p:txBody>
      </p:sp>
      <p:grpSp>
        <p:nvGrpSpPr>
          <p:cNvPr id="209932" name="Group 49"/>
          <p:cNvGrpSpPr>
            <a:grpSpLocks/>
          </p:cNvGrpSpPr>
          <p:nvPr/>
        </p:nvGrpSpPr>
        <p:grpSpPr bwMode="auto">
          <a:xfrm>
            <a:off x="2084389" y="3662363"/>
            <a:ext cx="6332537" cy="1073551"/>
            <a:chOff x="2069809" y="3675632"/>
            <a:chExt cx="3162300" cy="1072875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0698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2321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9809" y="4191244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937" name="TextBox 70"/>
            <p:cNvSpPr txBox="1">
              <a:spLocks noChangeArrowheads="1"/>
            </p:cNvSpPr>
            <p:nvPr/>
          </p:nvSpPr>
          <p:spPr bwMode="auto">
            <a:xfrm>
              <a:off x="3336394" y="4379408"/>
              <a:ext cx="641375" cy="369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subarray 1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3651355" y="4172206"/>
              <a:ext cx="0" cy="2078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Arrow Connector 49"/>
          <p:cNvCxnSpPr/>
          <p:nvPr/>
        </p:nvCxnSpPr>
        <p:spPr bwMode="auto">
          <a:xfrm>
            <a:off x="5256213" y="3675064"/>
            <a:ext cx="0" cy="744537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948151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1</a:t>
            </a:r>
          </a:p>
        </p:txBody>
      </p:sp>
      <p:grpSp>
        <p:nvGrpSpPr>
          <p:cNvPr id="209932" name="Group 49"/>
          <p:cNvGrpSpPr>
            <a:grpSpLocks/>
          </p:cNvGrpSpPr>
          <p:nvPr/>
        </p:nvGrpSpPr>
        <p:grpSpPr bwMode="auto">
          <a:xfrm>
            <a:off x="2084389" y="3662363"/>
            <a:ext cx="6332537" cy="1073551"/>
            <a:chOff x="2069809" y="3675632"/>
            <a:chExt cx="3162300" cy="1072875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0698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2321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9809" y="4191244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937" name="TextBox 70"/>
            <p:cNvSpPr txBox="1">
              <a:spLocks noChangeArrowheads="1"/>
            </p:cNvSpPr>
            <p:nvPr/>
          </p:nvSpPr>
          <p:spPr bwMode="auto">
            <a:xfrm>
              <a:off x="3336394" y="4379408"/>
              <a:ext cx="641375" cy="369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subarray 1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3651355" y="4172206"/>
              <a:ext cx="0" cy="2078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Arrow Connector 49"/>
          <p:cNvCxnSpPr/>
          <p:nvPr/>
        </p:nvCxnSpPr>
        <p:spPr bwMode="auto">
          <a:xfrm>
            <a:off x="5256213" y="3675064"/>
            <a:ext cx="0" cy="744537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3896472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2</a:t>
            </a:r>
          </a:p>
        </p:txBody>
      </p:sp>
      <p:grpSp>
        <p:nvGrpSpPr>
          <p:cNvPr id="210956" name="Group 49"/>
          <p:cNvGrpSpPr>
            <a:grpSpLocks/>
          </p:cNvGrpSpPr>
          <p:nvPr/>
        </p:nvGrpSpPr>
        <p:grpSpPr bwMode="auto">
          <a:xfrm>
            <a:off x="2520951" y="3662363"/>
            <a:ext cx="6334125" cy="1073551"/>
            <a:chOff x="2069809" y="3675632"/>
            <a:chExt cx="3162300" cy="1072875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0698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232109" y="3675632"/>
              <a:ext cx="0" cy="51561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069809" y="4191244"/>
              <a:ext cx="3162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961" name="TextBox 70"/>
            <p:cNvSpPr txBox="1">
              <a:spLocks noChangeArrowheads="1"/>
            </p:cNvSpPr>
            <p:nvPr/>
          </p:nvSpPr>
          <p:spPr bwMode="auto">
            <a:xfrm>
              <a:off x="3340871" y="4379408"/>
              <a:ext cx="630383" cy="369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subarray 2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3650959" y="4172206"/>
              <a:ext cx="0" cy="2078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Arrow Connector 49"/>
          <p:cNvCxnSpPr/>
          <p:nvPr/>
        </p:nvCxnSpPr>
        <p:spPr bwMode="auto">
          <a:xfrm>
            <a:off x="5688013" y="3675064"/>
            <a:ext cx="0" cy="744537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157327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8514A-BECD-48DA-BB01-74FAFC21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#36: Black/White Screen Backgrounds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39D477-DA4B-4CD1-BBAD-4D2F3028B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CC9A1-972B-4284-A0C3-E918742E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4E839B-9ADA-462F-97A2-55AEB7E05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" y="1604476"/>
            <a:ext cx="6741238" cy="397752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1C187EC-2338-4DBE-B945-9333D46DD83F}"/>
              </a:ext>
            </a:extLst>
          </p:cNvPr>
          <p:cNvGrpSpPr/>
          <p:nvPr/>
        </p:nvGrpSpPr>
        <p:grpSpPr>
          <a:xfrm>
            <a:off x="3357349" y="2652647"/>
            <a:ext cx="7465325" cy="3853711"/>
            <a:chOff x="3357349" y="2652647"/>
            <a:chExt cx="7465325" cy="385371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BDB40C-3518-4A8D-A12B-21230DDE6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1749" y="2652647"/>
              <a:ext cx="6550925" cy="385371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68E092-7649-4E61-9945-10D9E07EA2B5}"/>
                </a:ext>
              </a:extLst>
            </p:cNvPr>
            <p:cNvSpPr txBox="1"/>
            <p:nvPr/>
          </p:nvSpPr>
          <p:spPr>
            <a:xfrm>
              <a:off x="3357349" y="5743593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752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smaller gap value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22687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subarray 1</a:t>
            </a:r>
          </a:p>
        </p:txBody>
      </p:sp>
      <p:grpSp>
        <p:nvGrpSpPr>
          <p:cNvPr id="214041" name="Group 1"/>
          <p:cNvGrpSpPr>
            <a:grpSpLocks/>
          </p:cNvGrpSpPr>
          <p:nvPr/>
        </p:nvGrpSpPr>
        <p:grpSpPr bwMode="auto">
          <a:xfrm>
            <a:off x="2084389" y="3676652"/>
            <a:ext cx="1379537" cy="1018175"/>
            <a:chOff x="1169988" y="3676650"/>
            <a:chExt cx="1379231" cy="1018088"/>
          </a:xfrm>
        </p:grpSpPr>
        <p:sp>
          <p:nvSpPr>
            <p:cNvPr id="214042" name="TextBox 68"/>
            <p:cNvSpPr txBox="1">
              <a:spLocks noChangeArrowheads="1"/>
            </p:cNvSpPr>
            <p:nvPr/>
          </p:nvSpPr>
          <p:spPr bwMode="auto">
            <a:xfrm>
              <a:off x="1225647" y="4325437"/>
              <a:ext cx="1323572" cy="369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subarray 1</a:t>
              </a:r>
            </a:p>
          </p:txBody>
        </p:sp>
        <p:grpSp>
          <p:nvGrpSpPr>
            <p:cNvPr id="214043" name="Group 15"/>
            <p:cNvGrpSpPr>
              <a:grpSpLocks/>
            </p:cNvGrpSpPr>
            <p:nvPr/>
          </p:nvGrpSpPr>
          <p:grpSpPr bwMode="auto">
            <a:xfrm>
              <a:off x="1169988" y="3676650"/>
              <a:ext cx="1357312" cy="449697"/>
              <a:chOff x="1169361" y="3646655"/>
              <a:chExt cx="6786698" cy="543214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1169361" y="3675418"/>
                <a:ext cx="0" cy="513881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69361" y="4189299"/>
                <a:ext cx="678519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>
                <a:off x="7954554" y="3646655"/>
                <a:ext cx="0" cy="542644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/>
            <p:cNvCxnSpPr/>
            <p:nvPr/>
          </p:nvCxnSpPr>
          <p:spPr bwMode="auto">
            <a:xfrm flipV="1">
              <a:off x="1795324" y="4125875"/>
              <a:ext cx="0" cy="1730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1863469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2</a:t>
            </a:r>
          </a:p>
        </p:txBody>
      </p:sp>
      <p:grpSp>
        <p:nvGrpSpPr>
          <p:cNvPr id="215065" name="Group 1"/>
          <p:cNvGrpSpPr>
            <a:grpSpLocks/>
          </p:cNvGrpSpPr>
          <p:nvPr/>
        </p:nvGrpSpPr>
        <p:grpSpPr bwMode="auto">
          <a:xfrm>
            <a:off x="2519364" y="3671890"/>
            <a:ext cx="1379537" cy="1018175"/>
            <a:chOff x="1169988" y="3676650"/>
            <a:chExt cx="1379231" cy="1018088"/>
          </a:xfrm>
        </p:grpSpPr>
        <p:sp>
          <p:nvSpPr>
            <p:cNvPr id="215066" name="TextBox 68"/>
            <p:cNvSpPr txBox="1">
              <a:spLocks noChangeArrowheads="1"/>
            </p:cNvSpPr>
            <p:nvPr/>
          </p:nvSpPr>
          <p:spPr bwMode="auto">
            <a:xfrm>
              <a:off x="1225647" y="4325437"/>
              <a:ext cx="1323572" cy="369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subarray 2</a:t>
              </a:r>
            </a:p>
          </p:txBody>
        </p:sp>
        <p:grpSp>
          <p:nvGrpSpPr>
            <p:cNvPr id="215067" name="Group 15"/>
            <p:cNvGrpSpPr>
              <a:grpSpLocks/>
            </p:cNvGrpSpPr>
            <p:nvPr/>
          </p:nvGrpSpPr>
          <p:grpSpPr bwMode="auto">
            <a:xfrm>
              <a:off x="1169988" y="3676650"/>
              <a:ext cx="1357312" cy="449697"/>
              <a:chOff x="1169361" y="3646655"/>
              <a:chExt cx="6786698" cy="543214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1169361" y="3675416"/>
                <a:ext cx="0" cy="513881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69361" y="4189298"/>
                <a:ext cx="678519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>
                <a:off x="7954554" y="3646655"/>
                <a:ext cx="0" cy="542643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/>
            <p:cNvCxnSpPr/>
            <p:nvPr/>
          </p:nvCxnSpPr>
          <p:spPr bwMode="auto">
            <a:xfrm flipV="1">
              <a:off x="1795324" y="4125874"/>
              <a:ext cx="0" cy="1730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1609327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2</a:t>
            </a:r>
          </a:p>
        </p:txBody>
      </p:sp>
      <p:grpSp>
        <p:nvGrpSpPr>
          <p:cNvPr id="216089" name="Group 1"/>
          <p:cNvGrpSpPr>
            <a:grpSpLocks/>
          </p:cNvGrpSpPr>
          <p:nvPr/>
        </p:nvGrpSpPr>
        <p:grpSpPr bwMode="auto">
          <a:xfrm>
            <a:off x="2519364" y="3671890"/>
            <a:ext cx="1379537" cy="1018175"/>
            <a:chOff x="1169988" y="3676650"/>
            <a:chExt cx="1379231" cy="1018088"/>
          </a:xfrm>
        </p:grpSpPr>
        <p:sp>
          <p:nvSpPr>
            <p:cNvPr id="216090" name="TextBox 68"/>
            <p:cNvSpPr txBox="1">
              <a:spLocks noChangeArrowheads="1"/>
            </p:cNvSpPr>
            <p:nvPr/>
          </p:nvSpPr>
          <p:spPr bwMode="auto">
            <a:xfrm>
              <a:off x="1225647" y="4325437"/>
              <a:ext cx="1323572" cy="369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subarray 2</a:t>
              </a:r>
            </a:p>
          </p:txBody>
        </p:sp>
        <p:grpSp>
          <p:nvGrpSpPr>
            <p:cNvPr id="216091" name="Group 15"/>
            <p:cNvGrpSpPr>
              <a:grpSpLocks/>
            </p:cNvGrpSpPr>
            <p:nvPr/>
          </p:nvGrpSpPr>
          <p:grpSpPr bwMode="auto">
            <a:xfrm>
              <a:off x="1169988" y="3676650"/>
              <a:ext cx="1357312" cy="449697"/>
              <a:chOff x="1169361" y="3646655"/>
              <a:chExt cx="6786698" cy="543214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1169361" y="3675416"/>
                <a:ext cx="0" cy="513881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69361" y="4189298"/>
                <a:ext cx="678519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>
                <a:off x="7954554" y="3646655"/>
                <a:ext cx="0" cy="542643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/>
            <p:cNvCxnSpPr/>
            <p:nvPr/>
          </p:nvCxnSpPr>
          <p:spPr bwMode="auto">
            <a:xfrm flipV="1">
              <a:off x="1795324" y="4125874"/>
              <a:ext cx="0" cy="1730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3573288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3</a:t>
            </a:r>
          </a:p>
        </p:txBody>
      </p:sp>
      <p:grpSp>
        <p:nvGrpSpPr>
          <p:cNvPr id="217113" name="Group 1"/>
          <p:cNvGrpSpPr>
            <a:grpSpLocks/>
          </p:cNvGrpSpPr>
          <p:nvPr/>
        </p:nvGrpSpPr>
        <p:grpSpPr bwMode="auto">
          <a:xfrm>
            <a:off x="3025775" y="3671890"/>
            <a:ext cx="1379538" cy="1018175"/>
            <a:chOff x="1169988" y="3676650"/>
            <a:chExt cx="1379231" cy="1018088"/>
          </a:xfrm>
        </p:grpSpPr>
        <p:sp>
          <p:nvSpPr>
            <p:cNvPr id="217114" name="TextBox 68"/>
            <p:cNvSpPr txBox="1">
              <a:spLocks noChangeArrowheads="1"/>
            </p:cNvSpPr>
            <p:nvPr/>
          </p:nvSpPr>
          <p:spPr bwMode="auto">
            <a:xfrm>
              <a:off x="1225647" y="4325437"/>
              <a:ext cx="1323572" cy="369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subarray 3</a:t>
              </a:r>
            </a:p>
          </p:txBody>
        </p:sp>
        <p:grpSp>
          <p:nvGrpSpPr>
            <p:cNvPr id="217115" name="Group 15"/>
            <p:cNvGrpSpPr>
              <a:grpSpLocks/>
            </p:cNvGrpSpPr>
            <p:nvPr/>
          </p:nvGrpSpPr>
          <p:grpSpPr bwMode="auto">
            <a:xfrm>
              <a:off x="1169988" y="3676650"/>
              <a:ext cx="1357312" cy="449697"/>
              <a:chOff x="1169361" y="3646655"/>
              <a:chExt cx="6786698" cy="543214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1169361" y="3675416"/>
                <a:ext cx="0" cy="513881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69361" y="4189298"/>
                <a:ext cx="678519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>
                <a:off x="7954554" y="3646655"/>
                <a:ext cx="0" cy="542643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/>
            <p:cNvCxnSpPr/>
            <p:nvPr/>
          </p:nvCxnSpPr>
          <p:spPr bwMode="auto">
            <a:xfrm flipV="1">
              <a:off x="1795324" y="4125874"/>
              <a:ext cx="0" cy="1730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1859126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3</a:t>
            </a:r>
          </a:p>
        </p:txBody>
      </p:sp>
      <p:grpSp>
        <p:nvGrpSpPr>
          <p:cNvPr id="218137" name="Group 1"/>
          <p:cNvGrpSpPr>
            <a:grpSpLocks/>
          </p:cNvGrpSpPr>
          <p:nvPr/>
        </p:nvGrpSpPr>
        <p:grpSpPr bwMode="auto">
          <a:xfrm>
            <a:off x="3025775" y="3671890"/>
            <a:ext cx="1379538" cy="1018175"/>
            <a:chOff x="1169988" y="3676650"/>
            <a:chExt cx="1379231" cy="1018088"/>
          </a:xfrm>
        </p:grpSpPr>
        <p:sp>
          <p:nvSpPr>
            <p:cNvPr id="218138" name="TextBox 68"/>
            <p:cNvSpPr txBox="1">
              <a:spLocks noChangeArrowheads="1"/>
            </p:cNvSpPr>
            <p:nvPr/>
          </p:nvSpPr>
          <p:spPr bwMode="auto">
            <a:xfrm>
              <a:off x="1225647" y="4325437"/>
              <a:ext cx="1323572" cy="369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subarray 3</a:t>
              </a:r>
            </a:p>
          </p:txBody>
        </p:sp>
        <p:grpSp>
          <p:nvGrpSpPr>
            <p:cNvPr id="218139" name="Group 15"/>
            <p:cNvGrpSpPr>
              <a:grpSpLocks/>
            </p:cNvGrpSpPr>
            <p:nvPr/>
          </p:nvGrpSpPr>
          <p:grpSpPr bwMode="auto">
            <a:xfrm>
              <a:off x="1169988" y="3676650"/>
              <a:ext cx="1357312" cy="449697"/>
              <a:chOff x="1169361" y="3646655"/>
              <a:chExt cx="6786698" cy="543214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1169361" y="3675416"/>
                <a:ext cx="0" cy="513881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69361" y="4189298"/>
                <a:ext cx="678519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>
                <a:off x="7954554" y="3646655"/>
                <a:ext cx="0" cy="542643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/>
            <p:cNvCxnSpPr/>
            <p:nvPr/>
          </p:nvCxnSpPr>
          <p:spPr bwMode="auto">
            <a:xfrm flipV="1">
              <a:off x="1795324" y="4125874"/>
              <a:ext cx="0" cy="1730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353217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1</a:t>
            </a:r>
          </a:p>
        </p:txBody>
      </p:sp>
      <p:grpSp>
        <p:nvGrpSpPr>
          <p:cNvPr id="219161" name="Group 1"/>
          <p:cNvGrpSpPr>
            <a:grpSpLocks/>
          </p:cNvGrpSpPr>
          <p:nvPr/>
        </p:nvGrpSpPr>
        <p:grpSpPr bwMode="auto">
          <a:xfrm>
            <a:off x="2084389" y="3675065"/>
            <a:ext cx="2732087" cy="1018175"/>
            <a:chOff x="1169988" y="3676650"/>
            <a:chExt cx="1379231" cy="1018088"/>
          </a:xfrm>
        </p:grpSpPr>
        <p:sp>
          <p:nvSpPr>
            <p:cNvPr id="219163" name="TextBox 68"/>
            <p:cNvSpPr txBox="1">
              <a:spLocks noChangeArrowheads="1"/>
            </p:cNvSpPr>
            <p:nvPr/>
          </p:nvSpPr>
          <p:spPr bwMode="auto">
            <a:xfrm>
              <a:off x="1532160" y="4325437"/>
              <a:ext cx="1017059" cy="369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subarray 1</a:t>
              </a:r>
            </a:p>
          </p:txBody>
        </p:sp>
        <p:grpSp>
          <p:nvGrpSpPr>
            <p:cNvPr id="219164" name="Group 15"/>
            <p:cNvGrpSpPr>
              <a:grpSpLocks/>
            </p:cNvGrpSpPr>
            <p:nvPr/>
          </p:nvGrpSpPr>
          <p:grpSpPr bwMode="auto">
            <a:xfrm>
              <a:off x="1169988" y="3676650"/>
              <a:ext cx="1357312" cy="449697"/>
              <a:chOff x="1169361" y="3646655"/>
              <a:chExt cx="6786698" cy="543214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1169361" y="3675416"/>
                <a:ext cx="0" cy="513881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69361" y="4189298"/>
                <a:ext cx="678810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>
                <a:off x="7957465" y="3646655"/>
                <a:ext cx="0" cy="542643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0" name="Straight Arrow Connector 49"/>
          <p:cNvCxnSpPr/>
          <p:nvPr/>
        </p:nvCxnSpPr>
        <p:spPr bwMode="auto">
          <a:xfrm>
            <a:off x="3441700" y="3697288"/>
            <a:ext cx="0" cy="627062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34678776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1</a:t>
            </a:r>
          </a:p>
        </p:txBody>
      </p:sp>
      <p:grpSp>
        <p:nvGrpSpPr>
          <p:cNvPr id="220185" name="Group 1"/>
          <p:cNvGrpSpPr>
            <a:grpSpLocks/>
          </p:cNvGrpSpPr>
          <p:nvPr/>
        </p:nvGrpSpPr>
        <p:grpSpPr bwMode="auto">
          <a:xfrm>
            <a:off x="2084389" y="3675065"/>
            <a:ext cx="2732087" cy="1018175"/>
            <a:chOff x="1169988" y="3676650"/>
            <a:chExt cx="1379231" cy="1018088"/>
          </a:xfrm>
        </p:grpSpPr>
        <p:sp>
          <p:nvSpPr>
            <p:cNvPr id="220187" name="TextBox 68"/>
            <p:cNvSpPr txBox="1">
              <a:spLocks noChangeArrowheads="1"/>
            </p:cNvSpPr>
            <p:nvPr/>
          </p:nvSpPr>
          <p:spPr bwMode="auto">
            <a:xfrm>
              <a:off x="1532160" y="4325437"/>
              <a:ext cx="1017059" cy="369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subarray 1</a:t>
              </a:r>
            </a:p>
          </p:txBody>
        </p:sp>
        <p:grpSp>
          <p:nvGrpSpPr>
            <p:cNvPr id="220188" name="Group 15"/>
            <p:cNvGrpSpPr>
              <a:grpSpLocks/>
            </p:cNvGrpSpPr>
            <p:nvPr/>
          </p:nvGrpSpPr>
          <p:grpSpPr bwMode="auto">
            <a:xfrm>
              <a:off x="1169988" y="3676650"/>
              <a:ext cx="1357312" cy="449697"/>
              <a:chOff x="1169361" y="3646655"/>
              <a:chExt cx="6786698" cy="543214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1169361" y="3675416"/>
                <a:ext cx="0" cy="513881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69361" y="4189298"/>
                <a:ext cx="678810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>
                <a:off x="7957465" y="3646655"/>
                <a:ext cx="0" cy="542643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0" name="Straight Arrow Connector 49"/>
          <p:cNvCxnSpPr/>
          <p:nvPr/>
        </p:nvCxnSpPr>
        <p:spPr bwMode="auto">
          <a:xfrm>
            <a:off x="3441700" y="3697288"/>
            <a:ext cx="0" cy="627062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383811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2</a:t>
            </a:r>
          </a:p>
        </p:txBody>
      </p:sp>
      <p:grpSp>
        <p:nvGrpSpPr>
          <p:cNvPr id="221209" name="Group 1"/>
          <p:cNvGrpSpPr>
            <a:grpSpLocks/>
          </p:cNvGrpSpPr>
          <p:nvPr/>
        </p:nvGrpSpPr>
        <p:grpSpPr bwMode="auto">
          <a:xfrm>
            <a:off x="2584450" y="3675065"/>
            <a:ext cx="2732088" cy="1018175"/>
            <a:chOff x="1169988" y="3676650"/>
            <a:chExt cx="1379231" cy="1018088"/>
          </a:xfrm>
        </p:grpSpPr>
        <p:sp>
          <p:nvSpPr>
            <p:cNvPr id="221211" name="TextBox 68"/>
            <p:cNvSpPr txBox="1">
              <a:spLocks noChangeArrowheads="1"/>
            </p:cNvSpPr>
            <p:nvPr/>
          </p:nvSpPr>
          <p:spPr bwMode="auto">
            <a:xfrm>
              <a:off x="1532160" y="4325437"/>
              <a:ext cx="1017059" cy="369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subarray 2</a:t>
              </a:r>
            </a:p>
          </p:txBody>
        </p:sp>
        <p:grpSp>
          <p:nvGrpSpPr>
            <p:cNvPr id="221212" name="Group 15"/>
            <p:cNvGrpSpPr>
              <a:grpSpLocks/>
            </p:cNvGrpSpPr>
            <p:nvPr/>
          </p:nvGrpSpPr>
          <p:grpSpPr bwMode="auto">
            <a:xfrm>
              <a:off x="1169988" y="3676650"/>
              <a:ext cx="1357312" cy="449697"/>
              <a:chOff x="1169361" y="3646655"/>
              <a:chExt cx="6786698" cy="543214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1169361" y="3675416"/>
                <a:ext cx="0" cy="513881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69361" y="4189298"/>
                <a:ext cx="678810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>
                <a:off x="7957462" y="3646655"/>
                <a:ext cx="0" cy="542643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0" name="Straight Arrow Connector 49"/>
          <p:cNvCxnSpPr/>
          <p:nvPr/>
        </p:nvCxnSpPr>
        <p:spPr bwMode="auto">
          <a:xfrm>
            <a:off x="3898900" y="3656013"/>
            <a:ext cx="0" cy="627062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1362279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3</a:t>
            </a:r>
          </a:p>
        </p:txBody>
      </p:sp>
      <p:grpSp>
        <p:nvGrpSpPr>
          <p:cNvPr id="222233" name="Group 3"/>
          <p:cNvGrpSpPr>
            <a:grpSpLocks/>
          </p:cNvGrpSpPr>
          <p:nvPr/>
        </p:nvGrpSpPr>
        <p:grpSpPr bwMode="auto">
          <a:xfrm>
            <a:off x="2984501" y="3656013"/>
            <a:ext cx="2733675" cy="1037393"/>
            <a:chOff x="1669283" y="3655511"/>
            <a:chExt cx="2732919" cy="1037824"/>
          </a:xfrm>
        </p:grpSpPr>
        <p:grpSp>
          <p:nvGrpSpPr>
            <p:cNvPr id="222234" name="Group 1"/>
            <p:cNvGrpSpPr>
              <a:grpSpLocks/>
            </p:cNvGrpSpPr>
            <p:nvPr/>
          </p:nvGrpSpPr>
          <p:grpSpPr bwMode="auto">
            <a:xfrm>
              <a:off x="1669283" y="3675063"/>
              <a:ext cx="2732919" cy="1018272"/>
              <a:chOff x="1169988" y="3676650"/>
              <a:chExt cx="1379231" cy="1018272"/>
            </a:xfrm>
          </p:grpSpPr>
          <p:sp>
            <p:nvSpPr>
              <p:cNvPr id="222236" name="TextBox 68"/>
              <p:cNvSpPr txBox="1">
                <a:spLocks noChangeArrowheads="1"/>
              </p:cNvSpPr>
              <p:nvPr/>
            </p:nvSpPr>
            <p:spPr bwMode="auto">
              <a:xfrm>
                <a:off x="1532160" y="4325437"/>
                <a:ext cx="1017059" cy="369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subarray 3</a:t>
                </a:r>
              </a:p>
            </p:txBody>
          </p:sp>
          <p:grpSp>
            <p:nvGrpSpPr>
              <p:cNvPr id="222237" name="Group 15"/>
              <p:cNvGrpSpPr>
                <a:grpSpLocks/>
              </p:cNvGrpSpPr>
              <p:nvPr/>
            </p:nvGrpSpPr>
            <p:grpSpPr bwMode="auto">
              <a:xfrm>
                <a:off x="1169988" y="3676650"/>
                <a:ext cx="1357312" cy="449697"/>
                <a:chOff x="1169361" y="3646655"/>
                <a:chExt cx="6786698" cy="543214"/>
              </a:xfrm>
            </p:grpSpPr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1169361" y="3674834"/>
                  <a:ext cx="0" cy="514138"/>
                </a:xfrm>
                <a:prstGeom prst="straightConnector1">
                  <a:avLst/>
                </a:prstGeom>
                <a:ln w="38100">
                  <a:headEnd type="triangle" w="lg" len="lg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1169361" y="4188972"/>
                  <a:ext cx="678816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 flipH="1">
                  <a:off x="7957527" y="3646058"/>
                  <a:ext cx="0" cy="542914"/>
                </a:xfrm>
                <a:prstGeom prst="straightConnector1">
                  <a:avLst/>
                </a:prstGeom>
                <a:ln w="38100">
                  <a:headEnd type="triangle" w="lg" len="lg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0" name="Straight Arrow Connector 49"/>
            <p:cNvCxnSpPr/>
            <p:nvPr/>
          </p:nvCxnSpPr>
          <p:spPr bwMode="auto">
            <a:xfrm>
              <a:off x="2984957" y="3655511"/>
              <a:ext cx="0" cy="62732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295231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0C2C0-4EC1-461C-A664-1A47909F0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#36: Black/White Screen Backgrounds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87C81-ECD1-458C-BE1E-EF77D7F1054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161768" cy="5360852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/>
              <a:t>With a smart phone, laptop, tablet or other electronic device, you must make the decision between the dark and light mode screen setting...</a:t>
            </a:r>
          </a:p>
          <a:p>
            <a:pPr lvl="1"/>
            <a:r>
              <a:rPr lang="en-US" dirty="0"/>
              <a:t>Readability</a:t>
            </a:r>
          </a:p>
          <a:p>
            <a:pPr lvl="2"/>
            <a:r>
              <a:rPr lang="en-US" sz="1600" dirty="0"/>
              <a:t>Black text on a white background is best suited for the human eye because white reflects every wavelength in the color spectrum.</a:t>
            </a:r>
          </a:p>
          <a:p>
            <a:pPr lvl="2"/>
            <a:r>
              <a:rPr lang="en-US" sz="1600" dirty="0"/>
              <a:t>The high-contrast black gives the sharpest impression on white, which is easier on your iris.</a:t>
            </a:r>
          </a:p>
          <a:p>
            <a:pPr lvl="2"/>
            <a:r>
              <a:rPr lang="en-US" sz="1600" dirty="0">
                <a:solidFill>
                  <a:schemeClr val="bg1"/>
                </a:solidFill>
                <a:highlight>
                  <a:srgbClr val="000000"/>
                </a:highlight>
              </a:rPr>
              <a:t>White text on a black background is less effective because the iris is required to open-up and receive more light, causing the white letters to bleed into the black background (halation – especially for those with astigmatism). </a:t>
            </a:r>
          </a:p>
          <a:p>
            <a:pPr lvl="1"/>
            <a:r>
              <a:rPr lang="en-US" sz="1800" dirty="0"/>
              <a:t>Eye Strain</a:t>
            </a:r>
          </a:p>
          <a:p>
            <a:pPr marL="914400" lvl="3"/>
            <a:r>
              <a:rPr lang="en-US" dirty="0"/>
              <a:t>While dark mode can reduce eye strain in low-light conditions...</a:t>
            </a:r>
          </a:p>
          <a:p>
            <a:pPr marL="914400" lvl="3"/>
            <a:r>
              <a:rPr lang="en-US" dirty="0"/>
              <a:t>White on a black background (100% contrast) can cause more eye strain making text harder to read.</a:t>
            </a:r>
          </a:p>
          <a:p>
            <a:r>
              <a:rPr lang="en-US" sz="2000" dirty="0"/>
              <a:t>Collaboration in most forms remains black on white across the spectrum - web pages are typically white, most programs use white backgrounds and of course, printed media is white (the standard for thousands of years).</a:t>
            </a:r>
          </a:p>
          <a:p>
            <a:pPr marL="914400" lvl="3"/>
            <a:r>
              <a:rPr lang="en-US" dirty="0"/>
              <a:t>Long chunks of text can be harder to read with a light-on-dark theme.</a:t>
            </a:r>
          </a:p>
          <a:p>
            <a:pPr marL="914400" lvl="3"/>
            <a:r>
              <a:rPr lang="en-US" dirty="0"/>
              <a:t>Thus, use a dark theme only in low light or if you don’t plan to read for long periods of time.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6290D-C93F-4E60-A2CA-6C80BF1A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78270-897C-4774-864A-44CAEC22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60A055-A76F-45BC-A197-87401F3DA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861" y="6400570"/>
            <a:ext cx="12954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6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3</a:t>
            </a:r>
          </a:p>
        </p:txBody>
      </p:sp>
      <p:grpSp>
        <p:nvGrpSpPr>
          <p:cNvPr id="223257" name="Group 3"/>
          <p:cNvGrpSpPr>
            <a:grpSpLocks/>
          </p:cNvGrpSpPr>
          <p:nvPr/>
        </p:nvGrpSpPr>
        <p:grpSpPr bwMode="auto">
          <a:xfrm>
            <a:off x="2984501" y="3656013"/>
            <a:ext cx="2733675" cy="1037393"/>
            <a:chOff x="1669283" y="3655511"/>
            <a:chExt cx="2732919" cy="1037824"/>
          </a:xfrm>
        </p:grpSpPr>
        <p:grpSp>
          <p:nvGrpSpPr>
            <p:cNvPr id="223258" name="Group 1"/>
            <p:cNvGrpSpPr>
              <a:grpSpLocks/>
            </p:cNvGrpSpPr>
            <p:nvPr/>
          </p:nvGrpSpPr>
          <p:grpSpPr bwMode="auto">
            <a:xfrm>
              <a:off x="1669283" y="3675063"/>
              <a:ext cx="2732919" cy="1018272"/>
              <a:chOff x="1169988" y="3676650"/>
              <a:chExt cx="1379231" cy="1018272"/>
            </a:xfrm>
          </p:grpSpPr>
          <p:sp>
            <p:nvSpPr>
              <p:cNvPr id="223260" name="TextBox 68"/>
              <p:cNvSpPr txBox="1">
                <a:spLocks noChangeArrowheads="1"/>
              </p:cNvSpPr>
              <p:nvPr/>
            </p:nvSpPr>
            <p:spPr bwMode="auto">
              <a:xfrm>
                <a:off x="1532160" y="4325437"/>
                <a:ext cx="1017059" cy="369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subarray 3</a:t>
                </a:r>
              </a:p>
            </p:txBody>
          </p:sp>
          <p:grpSp>
            <p:nvGrpSpPr>
              <p:cNvPr id="223261" name="Group 15"/>
              <p:cNvGrpSpPr>
                <a:grpSpLocks/>
              </p:cNvGrpSpPr>
              <p:nvPr/>
            </p:nvGrpSpPr>
            <p:grpSpPr bwMode="auto">
              <a:xfrm>
                <a:off x="1169988" y="3676650"/>
                <a:ext cx="1357312" cy="449697"/>
                <a:chOff x="1169361" y="3646655"/>
                <a:chExt cx="6786698" cy="543214"/>
              </a:xfrm>
            </p:grpSpPr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1169361" y="3674834"/>
                  <a:ext cx="0" cy="514138"/>
                </a:xfrm>
                <a:prstGeom prst="straightConnector1">
                  <a:avLst/>
                </a:prstGeom>
                <a:ln w="38100">
                  <a:headEnd type="triangle" w="lg" len="lg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1169361" y="4188972"/>
                  <a:ext cx="678816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 flipH="1">
                  <a:off x="7957527" y="3646058"/>
                  <a:ext cx="0" cy="542914"/>
                </a:xfrm>
                <a:prstGeom prst="straightConnector1">
                  <a:avLst/>
                </a:prstGeom>
                <a:ln w="38100">
                  <a:headEnd type="triangle" w="lg" len="lg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0" name="Straight Arrow Connector 49"/>
            <p:cNvCxnSpPr/>
            <p:nvPr/>
          </p:nvCxnSpPr>
          <p:spPr bwMode="auto">
            <a:xfrm>
              <a:off x="2984957" y="3655511"/>
              <a:ext cx="0" cy="627322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26519853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1</a:t>
            </a:r>
          </a:p>
        </p:txBody>
      </p:sp>
      <p:grpSp>
        <p:nvGrpSpPr>
          <p:cNvPr id="224281" name="Group 14"/>
          <p:cNvGrpSpPr>
            <a:grpSpLocks/>
          </p:cNvGrpSpPr>
          <p:nvPr/>
        </p:nvGrpSpPr>
        <p:grpSpPr bwMode="auto">
          <a:xfrm>
            <a:off x="2084388" y="3675063"/>
            <a:ext cx="4094162" cy="1027528"/>
            <a:chOff x="1169796" y="3675063"/>
            <a:chExt cx="4093903" cy="1026923"/>
          </a:xfrm>
        </p:grpSpPr>
        <p:grpSp>
          <p:nvGrpSpPr>
            <p:cNvPr id="224282" name="Group 3"/>
            <p:cNvGrpSpPr>
              <a:grpSpLocks/>
            </p:cNvGrpSpPr>
            <p:nvPr/>
          </p:nvGrpSpPr>
          <p:grpSpPr bwMode="auto">
            <a:xfrm>
              <a:off x="1169796" y="3675063"/>
              <a:ext cx="4093903" cy="1026923"/>
              <a:chOff x="1669283" y="3666041"/>
              <a:chExt cx="2689487" cy="1026923"/>
            </a:xfrm>
          </p:grpSpPr>
          <p:grpSp>
            <p:nvGrpSpPr>
              <p:cNvPr id="224285" name="Group 1"/>
              <p:cNvGrpSpPr>
                <a:grpSpLocks/>
              </p:cNvGrpSpPr>
              <p:nvPr/>
            </p:nvGrpSpPr>
            <p:grpSpPr bwMode="auto">
              <a:xfrm>
                <a:off x="1669283" y="3675063"/>
                <a:ext cx="2689487" cy="1017901"/>
                <a:chOff x="1169988" y="3676650"/>
                <a:chExt cx="1357312" cy="1017901"/>
              </a:xfrm>
            </p:grpSpPr>
            <p:sp>
              <p:nvSpPr>
                <p:cNvPr id="224287" name="TextBox 68"/>
                <p:cNvSpPr txBox="1">
                  <a:spLocks noChangeArrowheads="1"/>
                </p:cNvSpPr>
                <p:nvPr/>
              </p:nvSpPr>
              <p:spPr bwMode="auto">
                <a:xfrm>
                  <a:off x="1631892" y="4325437"/>
                  <a:ext cx="767133" cy="3691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solidFill>
                        <a:srgbClr val="000000"/>
                      </a:solidFill>
                    </a:rPr>
                    <a:t>subarray 1</a:t>
                  </a:r>
                </a:p>
              </p:txBody>
            </p:sp>
            <p:grpSp>
              <p:nvGrpSpPr>
                <p:cNvPr id="224288" name="Group 15"/>
                <p:cNvGrpSpPr>
                  <a:grpSpLocks/>
                </p:cNvGrpSpPr>
                <p:nvPr/>
              </p:nvGrpSpPr>
              <p:grpSpPr bwMode="auto">
                <a:xfrm>
                  <a:off x="1169988" y="3676650"/>
                  <a:ext cx="1357312" cy="449697"/>
                  <a:chOff x="1169361" y="3646655"/>
                  <a:chExt cx="6786698" cy="543214"/>
                </a:xfrm>
              </p:grpSpPr>
              <p:cxnSp>
                <p:nvCxnSpPr>
                  <p:cNvPr id="51" name="Straight Arrow Connector 50"/>
                  <p:cNvCxnSpPr/>
                  <p:nvPr/>
                </p:nvCxnSpPr>
                <p:spPr>
                  <a:xfrm>
                    <a:off x="1169361" y="3676003"/>
                    <a:ext cx="0" cy="513622"/>
                  </a:xfrm>
                  <a:prstGeom prst="straightConnector1">
                    <a:avLst/>
                  </a:prstGeom>
                  <a:ln w="38100">
                    <a:headEnd type="triangle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1169361" y="4189625"/>
                    <a:ext cx="678669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Arrow Connector 72"/>
                  <p:cNvCxnSpPr/>
                  <p:nvPr/>
                </p:nvCxnSpPr>
                <p:spPr>
                  <a:xfrm flipH="1">
                    <a:off x="7956059" y="3647256"/>
                    <a:ext cx="0" cy="542369"/>
                  </a:xfrm>
                  <a:prstGeom prst="straightConnector1">
                    <a:avLst/>
                  </a:prstGeom>
                  <a:ln w="38100">
                    <a:headEnd type="triangle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0" name="Straight Arrow Connector 49"/>
              <p:cNvCxnSpPr>
                <a:stCxn id="8" idx="2"/>
              </p:cNvCxnSpPr>
              <p:nvPr/>
            </p:nvCxnSpPr>
            <p:spPr bwMode="auto">
              <a:xfrm flipH="1">
                <a:off x="2560912" y="3666041"/>
                <a:ext cx="0" cy="458517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/>
            <p:cNvCxnSpPr/>
            <p:nvPr/>
          </p:nvCxnSpPr>
          <p:spPr bwMode="auto">
            <a:xfrm>
              <a:off x="3892186" y="3684582"/>
              <a:ext cx="0" cy="448997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3157220" y="4133580"/>
              <a:ext cx="0" cy="199907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139141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2</a:t>
            </a:r>
          </a:p>
        </p:txBody>
      </p:sp>
      <p:grpSp>
        <p:nvGrpSpPr>
          <p:cNvPr id="225305" name="Group 14"/>
          <p:cNvGrpSpPr>
            <a:grpSpLocks/>
          </p:cNvGrpSpPr>
          <p:nvPr/>
        </p:nvGrpSpPr>
        <p:grpSpPr bwMode="auto">
          <a:xfrm>
            <a:off x="2509839" y="3668713"/>
            <a:ext cx="4092575" cy="1027528"/>
            <a:chOff x="1169796" y="3675063"/>
            <a:chExt cx="4093903" cy="1026923"/>
          </a:xfrm>
        </p:grpSpPr>
        <p:grpSp>
          <p:nvGrpSpPr>
            <p:cNvPr id="225306" name="Group 3"/>
            <p:cNvGrpSpPr>
              <a:grpSpLocks/>
            </p:cNvGrpSpPr>
            <p:nvPr/>
          </p:nvGrpSpPr>
          <p:grpSpPr bwMode="auto">
            <a:xfrm>
              <a:off x="1169796" y="3675063"/>
              <a:ext cx="4093903" cy="1026923"/>
              <a:chOff x="1669283" y="3666041"/>
              <a:chExt cx="2689487" cy="1026923"/>
            </a:xfrm>
          </p:grpSpPr>
          <p:grpSp>
            <p:nvGrpSpPr>
              <p:cNvPr id="225309" name="Group 1"/>
              <p:cNvGrpSpPr>
                <a:grpSpLocks/>
              </p:cNvGrpSpPr>
              <p:nvPr/>
            </p:nvGrpSpPr>
            <p:grpSpPr bwMode="auto">
              <a:xfrm>
                <a:off x="1669283" y="3675063"/>
                <a:ext cx="2689487" cy="1017901"/>
                <a:chOff x="1169988" y="3676650"/>
                <a:chExt cx="1357312" cy="1017901"/>
              </a:xfrm>
            </p:grpSpPr>
            <p:sp>
              <p:nvSpPr>
                <p:cNvPr id="225311" name="TextBox 68"/>
                <p:cNvSpPr txBox="1">
                  <a:spLocks noChangeArrowheads="1"/>
                </p:cNvSpPr>
                <p:nvPr/>
              </p:nvSpPr>
              <p:spPr bwMode="auto">
                <a:xfrm>
                  <a:off x="1631892" y="4325437"/>
                  <a:ext cx="767133" cy="3691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solidFill>
                        <a:srgbClr val="000000"/>
                      </a:solidFill>
                    </a:rPr>
                    <a:t>subarray 2</a:t>
                  </a:r>
                </a:p>
              </p:txBody>
            </p:sp>
            <p:grpSp>
              <p:nvGrpSpPr>
                <p:cNvPr id="225312" name="Group 15"/>
                <p:cNvGrpSpPr>
                  <a:grpSpLocks/>
                </p:cNvGrpSpPr>
                <p:nvPr/>
              </p:nvGrpSpPr>
              <p:grpSpPr bwMode="auto">
                <a:xfrm>
                  <a:off x="1169988" y="3676650"/>
                  <a:ext cx="1357312" cy="449697"/>
                  <a:chOff x="1169361" y="3646655"/>
                  <a:chExt cx="6786698" cy="543214"/>
                </a:xfrm>
              </p:grpSpPr>
              <p:cxnSp>
                <p:nvCxnSpPr>
                  <p:cNvPr id="51" name="Straight Arrow Connector 50"/>
                  <p:cNvCxnSpPr/>
                  <p:nvPr/>
                </p:nvCxnSpPr>
                <p:spPr>
                  <a:xfrm>
                    <a:off x="1169361" y="3676003"/>
                    <a:ext cx="0" cy="513622"/>
                  </a:xfrm>
                  <a:prstGeom prst="straightConnector1">
                    <a:avLst/>
                  </a:prstGeom>
                  <a:ln w="38100">
                    <a:headEnd type="triangle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1169361" y="4189625"/>
                    <a:ext cx="678669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Arrow Connector 72"/>
                  <p:cNvCxnSpPr/>
                  <p:nvPr/>
                </p:nvCxnSpPr>
                <p:spPr>
                  <a:xfrm flipH="1">
                    <a:off x="7956059" y="3647256"/>
                    <a:ext cx="0" cy="542369"/>
                  </a:xfrm>
                  <a:prstGeom prst="straightConnector1">
                    <a:avLst/>
                  </a:prstGeom>
                  <a:ln w="38100">
                    <a:headEnd type="triangle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0" name="Straight Arrow Connector 49"/>
              <p:cNvCxnSpPr>
                <a:stCxn id="8" idx="2"/>
              </p:cNvCxnSpPr>
              <p:nvPr/>
            </p:nvCxnSpPr>
            <p:spPr bwMode="auto">
              <a:xfrm flipH="1">
                <a:off x="2561258" y="3666041"/>
                <a:ext cx="0" cy="458517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/>
            <p:cNvCxnSpPr/>
            <p:nvPr/>
          </p:nvCxnSpPr>
          <p:spPr bwMode="auto">
            <a:xfrm>
              <a:off x="3891654" y="3684582"/>
              <a:ext cx="0" cy="448997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3156402" y="4133580"/>
              <a:ext cx="0" cy="199907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2401649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3</a:t>
            </a:r>
          </a:p>
        </p:txBody>
      </p:sp>
      <p:grpSp>
        <p:nvGrpSpPr>
          <p:cNvPr id="226329" name="Group 14"/>
          <p:cNvGrpSpPr>
            <a:grpSpLocks/>
          </p:cNvGrpSpPr>
          <p:nvPr/>
        </p:nvGrpSpPr>
        <p:grpSpPr bwMode="auto">
          <a:xfrm>
            <a:off x="2971801" y="3668713"/>
            <a:ext cx="4092575" cy="1027528"/>
            <a:chOff x="1169796" y="3675063"/>
            <a:chExt cx="4093903" cy="1026923"/>
          </a:xfrm>
        </p:grpSpPr>
        <p:grpSp>
          <p:nvGrpSpPr>
            <p:cNvPr id="226330" name="Group 3"/>
            <p:cNvGrpSpPr>
              <a:grpSpLocks/>
            </p:cNvGrpSpPr>
            <p:nvPr/>
          </p:nvGrpSpPr>
          <p:grpSpPr bwMode="auto">
            <a:xfrm>
              <a:off x="1169796" y="3675063"/>
              <a:ext cx="4093903" cy="1026923"/>
              <a:chOff x="1669283" y="3666041"/>
              <a:chExt cx="2689487" cy="1026923"/>
            </a:xfrm>
          </p:grpSpPr>
          <p:grpSp>
            <p:nvGrpSpPr>
              <p:cNvPr id="226333" name="Group 1"/>
              <p:cNvGrpSpPr>
                <a:grpSpLocks/>
              </p:cNvGrpSpPr>
              <p:nvPr/>
            </p:nvGrpSpPr>
            <p:grpSpPr bwMode="auto">
              <a:xfrm>
                <a:off x="1669283" y="3675063"/>
                <a:ext cx="2689487" cy="1017901"/>
                <a:chOff x="1169988" y="3676650"/>
                <a:chExt cx="1357312" cy="1017901"/>
              </a:xfrm>
            </p:grpSpPr>
            <p:sp>
              <p:nvSpPr>
                <p:cNvPr id="226335" name="TextBox 68"/>
                <p:cNvSpPr txBox="1">
                  <a:spLocks noChangeArrowheads="1"/>
                </p:cNvSpPr>
                <p:nvPr/>
              </p:nvSpPr>
              <p:spPr bwMode="auto">
                <a:xfrm>
                  <a:off x="1631892" y="4325437"/>
                  <a:ext cx="767133" cy="3691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solidFill>
                        <a:srgbClr val="000000"/>
                      </a:solidFill>
                    </a:rPr>
                    <a:t>subarray 3</a:t>
                  </a:r>
                </a:p>
              </p:txBody>
            </p:sp>
            <p:grpSp>
              <p:nvGrpSpPr>
                <p:cNvPr id="226336" name="Group 15"/>
                <p:cNvGrpSpPr>
                  <a:grpSpLocks/>
                </p:cNvGrpSpPr>
                <p:nvPr/>
              </p:nvGrpSpPr>
              <p:grpSpPr bwMode="auto">
                <a:xfrm>
                  <a:off x="1169988" y="3676650"/>
                  <a:ext cx="1357312" cy="449697"/>
                  <a:chOff x="1169361" y="3646655"/>
                  <a:chExt cx="6786698" cy="543214"/>
                </a:xfrm>
              </p:grpSpPr>
              <p:cxnSp>
                <p:nvCxnSpPr>
                  <p:cNvPr id="51" name="Straight Arrow Connector 50"/>
                  <p:cNvCxnSpPr/>
                  <p:nvPr/>
                </p:nvCxnSpPr>
                <p:spPr>
                  <a:xfrm>
                    <a:off x="1169361" y="3676003"/>
                    <a:ext cx="0" cy="513622"/>
                  </a:xfrm>
                  <a:prstGeom prst="straightConnector1">
                    <a:avLst/>
                  </a:prstGeom>
                  <a:ln w="38100">
                    <a:headEnd type="triangle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1169361" y="4189625"/>
                    <a:ext cx="678669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Arrow Connector 72"/>
                  <p:cNvCxnSpPr/>
                  <p:nvPr/>
                </p:nvCxnSpPr>
                <p:spPr>
                  <a:xfrm flipH="1">
                    <a:off x="7956059" y="3647256"/>
                    <a:ext cx="0" cy="542369"/>
                  </a:xfrm>
                  <a:prstGeom prst="straightConnector1">
                    <a:avLst/>
                  </a:prstGeom>
                  <a:ln w="38100">
                    <a:headEnd type="triangle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0" name="Straight Arrow Connector 49"/>
              <p:cNvCxnSpPr>
                <a:stCxn id="8" idx="2"/>
              </p:cNvCxnSpPr>
              <p:nvPr/>
            </p:nvCxnSpPr>
            <p:spPr bwMode="auto">
              <a:xfrm flipH="1">
                <a:off x="2561258" y="3666041"/>
                <a:ext cx="0" cy="458517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/>
            <p:cNvCxnSpPr/>
            <p:nvPr/>
          </p:nvCxnSpPr>
          <p:spPr bwMode="auto">
            <a:xfrm>
              <a:off x="3891654" y="3684582"/>
              <a:ext cx="0" cy="448997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3156403" y="4133580"/>
              <a:ext cx="0" cy="199907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14866851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3</a:t>
            </a:r>
          </a:p>
        </p:txBody>
      </p:sp>
      <p:grpSp>
        <p:nvGrpSpPr>
          <p:cNvPr id="227353" name="Group 14"/>
          <p:cNvGrpSpPr>
            <a:grpSpLocks/>
          </p:cNvGrpSpPr>
          <p:nvPr/>
        </p:nvGrpSpPr>
        <p:grpSpPr bwMode="auto">
          <a:xfrm>
            <a:off x="2971801" y="3668713"/>
            <a:ext cx="4092575" cy="1027528"/>
            <a:chOff x="1169796" y="3675063"/>
            <a:chExt cx="4093903" cy="1026923"/>
          </a:xfrm>
        </p:grpSpPr>
        <p:grpSp>
          <p:nvGrpSpPr>
            <p:cNvPr id="227354" name="Group 3"/>
            <p:cNvGrpSpPr>
              <a:grpSpLocks/>
            </p:cNvGrpSpPr>
            <p:nvPr/>
          </p:nvGrpSpPr>
          <p:grpSpPr bwMode="auto">
            <a:xfrm>
              <a:off x="1169796" y="3675063"/>
              <a:ext cx="4093903" cy="1026923"/>
              <a:chOff x="1669283" y="3666041"/>
              <a:chExt cx="2689487" cy="1026923"/>
            </a:xfrm>
          </p:grpSpPr>
          <p:grpSp>
            <p:nvGrpSpPr>
              <p:cNvPr id="227357" name="Group 1"/>
              <p:cNvGrpSpPr>
                <a:grpSpLocks/>
              </p:cNvGrpSpPr>
              <p:nvPr/>
            </p:nvGrpSpPr>
            <p:grpSpPr bwMode="auto">
              <a:xfrm>
                <a:off x="1669283" y="3675063"/>
                <a:ext cx="2689487" cy="1017901"/>
                <a:chOff x="1169988" y="3676650"/>
                <a:chExt cx="1357312" cy="1017901"/>
              </a:xfrm>
            </p:grpSpPr>
            <p:sp>
              <p:nvSpPr>
                <p:cNvPr id="227359" name="TextBox 68"/>
                <p:cNvSpPr txBox="1">
                  <a:spLocks noChangeArrowheads="1"/>
                </p:cNvSpPr>
                <p:nvPr/>
              </p:nvSpPr>
              <p:spPr bwMode="auto">
                <a:xfrm>
                  <a:off x="1631892" y="4325437"/>
                  <a:ext cx="767133" cy="3691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solidFill>
                        <a:srgbClr val="000000"/>
                      </a:solidFill>
                    </a:rPr>
                    <a:t>subarray 3</a:t>
                  </a:r>
                </a:p>
              </p:txBody>
            </p:sp>
            <p:grpSp>
              <p:nvGrpSpPr>
                <p:cNvPr id="227360" name="Group 15"/>
                <p:cNvGrpSpPr>
                  <a:grpSpLocks/>
                </p:cNvGrpSpPr>
                <p:nvPr/>
              </p:nvGrpSpPr>
              <p:grpSpPr bwMode="auto">
                <a:xfrm>
                  <a:off x="1169988" y="3676650"/>
                  <a:ext cx="1357312" cy="449697"/>
                  <a:chOff x="1169361" y="3646655"/>
                  <a:chExt cx="6786698" cy="543214"/>
                </a:xfrm>
              </p:grpSpPr>
              <p:cxnSp>
                <p:nvCxnSpPr>
                  <p:cNvPr id="51" name="Straight Arrow Connector 50"/>
                  <p:cNvCxnSpPr/>
                  <p:nvPr/>
                </p:nvCxnSpPr>
                <p:spPr>
                  <a:xfrm>
                    <a:off x="1169361" y="3676003"/>
                    <a:ext cx="0" cy="513622"/>
                  </a:xfrm>
                  <a:prstGeom prst="straightConnector1">
                    <a:avLst/>
                  </a:prstGeom>
                  <a:ln w="38100">
                    <a:headEnd type="triangle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1169361" y="4189625"/>
                    <a:ext cx="678669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Arrow Connector 72"/>
                  <p:cNvCxnSpPr/>
                  <p:nvPr/>
                </p:nvCxnSpPr>
                <p:spPr>
                  <a:xfrm flipH="1">
                    <a:off x="7956059" y="3647256"/>
                    <a:ext cx="0" cy="542369"/>
                  </a:xfrm>
                  <a:prstGeom prst="straightConnector1">
                    <a:avLst/>
                  </a:prstGeom>
                  <a:ln w="38100">
                    <a:headEnd type="triangle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0" name="Straight Arrow Connector 49"/>
              <p:cNvCxnSpPr>
                <a:stCxn id="8" idx="2"/>
              </p:cNvCxnSpPr>
              <p:nvPr/>
            </p:nvCxnSpPr>
            <p:spPr bwMode="auto">
              <a:xfrm flipH="1">
                <a:off x="2561258" y="3666041"/>
                <a:ext cx="0" cy="458517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/>
            <p:cNvCxnSpPr/>
            <p:nvPr/>
          </p:nvCxnSpPr>
          <p:spPr bwMode="auto">
            <a:xfrm>
              <a:off x="3891654" y="3684582"/>
              <a:ext cx="0" cy="448997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3156403" y="4133580"/>
              <a:ext cx="0" cy="199907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3515378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1</a:t>
            </a:r>
          </a:p>
        </p:txBody>
      </p:sp>
      <p:grpSp>
        <p:nvGrpSpPr>
          <p:cNvPr id="228377" name="Group 14"/>
          <p:cNvGrpSpPr>
            <a:grpSpLocks/>
          </p:cNvGrpSpPr>
          <p:nvPr/>
        </p:nvGrpSpPr>
        <p:grpSpPr bwMode="auto">
          <a:xfrm>
            <a:off x="2084389" y="3668714"/>
            <a:ext cx="5419725" cy="1027529"/>
            <a:chOff x="1169796" y="3675061"/>
            <a:chExt cx="4093903" cy="1026926"/>
          </a:xfrm>
        </p:grpSpPr>
        <p:grpSp>
          <p:nvGrpSpPr>
            <p:cNvPr id="228379" name="Group 3"/>
            <p:cNvGrpSpPr>
              <a:grpSpLocks/>
            </p:cNvGrpSpPr>
            <p:nvPr/>
          </p:nvGrpSpPr>
          <p:grpSpPr bwMode="auto">
            <a:xfrm>
              <a:off x="1169796" y="3675061"/>
              <a:ext cx="4093903" cy="1026926"/>
              <a:chOff x="1669283" y="3666039"/>
              <a:chExt cx="2689487" cy="1026926"/>
            </a:xfrm>
          </p:grpSpPr>
          <p:grpSp>
            <p:nvGrpSpPr>
              <p:cNvPr id="228382" name="Group 1"/>
              <p:cNvGrpSpPr>
                <a:grpSpLocks/>
              </p:cNvGrpSpPr>
              <p:nvPr/>
            </p:nvGrpSpPr>
            <p:grpSpPr bwMode="auto">
              <a:xfrm>
                <a:off x="1669283" y="3675063"/>
                <a:ext cx="2689487" cy="1017902"/>
                <a:chOff x="1169988" y="3676650"/>
                <a:chExt cx="1357312" cy="1017902"/>
              </a:xfrm>
            </p:grpSpPr>
            <p:sp>
              <p:nvSpPr>
                <p:cNvPr id="228384" name="TextBox 68"/>
                <p:cNvSpPr txBox="1">
                  <a:spLocks noChangeArrowheads="1"/>
                </p:cNvSpPr>
                <p:nvPr/>
              </p:nvSpPr>
              <p:spPr bwMode="auto">
                <a:xfrm>
                  <a:off x="1681764" y="4325437"/>
                  <a:ext cx="717261" cy="369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solidFill>
                        <a:srgbClr val="000000"/>
                      </a:solidFill>
                    </a:rPr>
                    <a:t>subarray 1</a:t>
                  </a:r>
                </a:p>
              </p:txBody>
            </p:sp>
            <p:grpSp>
              <p:nvGrpSpPr>
                <p:cNvPr id="228385" name="Group 15"/>
                <p:cNvGrpSpPr>
                  <a:grpSpLocks/>
                </p:cNvGrpSpPr>
                <p:nvPr/>
              </p:nvGrpSpPr>
              <p:grpSpPr bwMode="auto">
                <a:xfrm>
                  <a:off x="1169988" y="3676650"/>
                  <a:ext cx="1357312" cy="449697"/>
                  <a:chOff x="1169361" y="3646655"/>
                  <a:chExt cx="6786699" cy="543214"/>
                </a:xfrm>
              </p:grpSpPr>
              <p:cxnSp>
                <p:nvCxnSpPr>
                  <p:cNvPr id="51" name="Straight Arrow Connector 50"/>
                  <p:cNvCxnSpPr/>
                  <p:nvPr/>
                </p:nvCxnSpPr>
                <p:spPr>
                  <a:xfrm>
                    <a:off x="1169361" y="3676001"/>
                    <a:ext cx="0" cy="513623"/>
                  </a:xfrm>
                  <a:prstGeom prst="straightConnector1">
                    <a:avLst/>
                  </a:prstGeom>
                  <a:ln w="38100">
                    <a:headEnd type="triangle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1169361" y="4189624"/>
                    <a:ext cx="6786699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Arrow Connector 72"/>
                  <p:cNvCxnSpPr/>
                  <p:nvPr/>
                </p:nvCxnSpPr>
                <p:spPr>
                  <a:xfrm flipH="1">
                    <a:off x="7956060" y="3647254"/>
                    <a:ext cx="0" cy="542370"/>
                  </a:xfrm>
                  <a:prstGeom prst="straightConnector1">
                    <a:avLst/>
                  </a:prstGeom>
                  <a:ln w="38100">
                    <a:headEnd type="triangle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0" name="Straight Arrow Connector 49"/>
              <p:cNvCxnSpPr/>
              <p:nvPr/>
            </p:nvCxnSpPr>
            <p:spPr bwMode="auto">
              <a:xfrm flipH="1">
                <a:off x="3011663" y="3666039"/>
                <a:ext cx="0" cy="458518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/>
            <p:cNvCxnSpPr/>
            <p:nvPr/>
          </p:nvCxnSpPr>
          <p:spPr bwMode="auto">
            <a:xfrm>
              <a:off x="4244420" y="3675061"/>
              <a:ext cx="0" cy="448998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3211951" y="4133579"/>
              <a:ext cx="0" cy="199908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 bwMode="auto">
          <a:xfrm flipH="1">
            <a:off x="3441700" y="3641725"/>
            <a:ext cx="0" cy="458788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670042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2</a:t>
            </a:r>
          </a:p>
        </p:txBody>
      </p:sp>
      <p:grpSp>
        <p:nvGrpSpPr>
          <p:cNvPr id="229401" name="Group 14"/>
          <p:cNvGrpSpPr>
            <a:grpSpLocks/>
          </p:cNvGrpSpPr>
          <p:nvPr/>
        </p:nvGrpSpPr>
        <p:grpSpPr bwMode="auto">
          <a:xfrm>
            <a:off x="2559050" y="3668714"/>
            <a:ext cx="5418138" cy="1027529"/>
            <a:chOff x="1169796" y="3675061"/>
            <a:chExt cx="4093903" cy="1026926"/>
          </a:xfrm>
        </p:grpSpPr>
        <p:grpSp>
          <p:nvGrpSpPr>
            <p:cNvPr id="229403" name="Group 3"/>
            <p:cNvGrpSpPr>
              <a:grpSpLocks/>
            </p:cNvGrpSpPr>
            <p:nvPr/>
          </p:nvGrpSpPr>
          <p:grpSpPr bwMode="auto">
            <a:xfrm>
              <a:off x="1169796" y="3675061"/>
              <a:ext cx="4093903" cy="1026926"/>
              <a:chOff x="1669283" y="3666039"/>
              <a:chExt cx="2689487" cy="1026926"/>
            </a:xfrm>
          </p:grpSpPr>
          <p:grpSp>
            <p:nvGrpSpPr>
              <p:cNvPr id="229406" name="Group 1"/>
              <p:cNvGrpSpPr>
                <a:grpSpLocks/>
              </p:cNvGrpSpPr>
              <p:nvPr/>
            </p:nvGrpSpPr>
            <p:grpSpPr bwMode="auto">
              <a:xfrm>
                <a:off x="1669283" y="3675063"/>
                <a:ext cx="2689487" cy="1017902"/>
                <a:chOff x="1169988" y="3676650"/>
                <a:chExt cx="1357312" cy="1017902"/>
              </a:xfrm>
            </p:grpSpPr>
            <p:sp>
              <p:nvSpPr>
                <p:cNvPr id="229408" name="TextBox 68"/>
                <p:cNvSpPr txBox="1">
                  <a:spLocks noChangeArrowheads="1"/>
                </p:cNvSpPr>
                <p:nvPr/>
              </p:nvSpPr>
              <p:spPr bwMode="auto">
                <a:xfrm>
                  <a:off x="1681764" y="4325437"/>
                  <a:ext cx="717261" cy="369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solidFill>
                        <a:srgbClr val="000000"/>
                      </a:solidFill>
                    </a:rPr>
                    <a:t>subarray 2</a:t>
                  </a:r>
                </a:p>
              </p:txBody>
            </p:sp>
            <p:grpSp>
              <p:nvGrpSpPr>
                <p:cNvPr id="229409" name="Group 15"/>
                <p:cNvGrpSpPr>
                  <a:grpSpLocks/>
                </p:cNvGrpSpPr>
                <p:nvPr/>
              </p:nvGrpSpPr>
              <p:grpSpPr bwMode="auto">
                <a:xfrm>
                  <a:off x="1169988" y="3676650"/>
                  <a:ext cx="1357312" cy="449697"/>
                  <a:chOff x="1169361" y="3646655"/>
                  <a:chExt cx="6786699" cy="543214"/>
                </a:xfrm>
              </p:grpSpPr>
              <p:cxnSp>
                <p:nvCxnSpPr>
                  <p:cNvPr id="51" name="Straight Arrow Connector 50"/>
                  <p:cNvCxnSpPr/>
                  <p:nvPr/>
                </p:nvCxnSpPr>
                <p:spPr>
                  <a:xfrm>
                    <a:off x="1169361" y="3676001"/>
                    <a:ext cx="0" cy="513623"/>
                  </a:xfrm>
                  <a:prstGeom prst="straightConnector1">
                    <a:avLst/>
                  </a:prstGeom>
                  <a:ln w="38100">
                    <a:headEnd type="triangle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1169361" y="4189624"/>
                    <a:ext cx="6786699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Arrow Connector 72"/>
                  <p:cNvCxnSpPr/>
                  <p:nvPr/>
                </p:nvCxnSpPr>
                <p:spPr>
                  <a:xfrm flipH="1">
                    <a:off x="7956060" y="3647254"/>
                    <a:ext cx="0" cy="542370"/>
                  </a:xfrm>
                  <a:prstGeom prst="straightConnector1">
                    <a:avLst/>
                  </a:prstGeom>
                  <a:ln w="38100">
                    <a:headEnd type="triangle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0" name="Straight Arrow Connector 49"/>
              <p:cNvCxnSpPr/>
              <p:nvPr/>
            </p:nvCxnSpPr>
            <p:spPr bwMode="auto">
              <a:xfrm flipH="1">
                <a:off x="3011269" y="3666039"/>
                <a:ext cx="0" cy="458518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/>
            <p:cNvCxnSpPr/>
            <p:nvPr/>
          </p:nvCxnSpPr>
          <p:spPr bwMode="auto">
            <a:xfrm>
              <a:off x="4244122" y="3675061"/>
              <a:ext cx="0" cy="448998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3212549" y="4133579"/>
              <a:ext cx="0" cy="199908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 bwMode="auto">
          <a:xfrm flipH="1">
            <a:off x="3898900" y="3662364"/>
            <a:ext cx="0" cy="458787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17859382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2</a:t>
            </a:r>
          </a:p>
        </p:txBody>
      </p:sp>
      <p:grpSp>
        <p:nvGrpSpPr>
          <p:cNvPr id="230425" name="Group 14"/>
          <p:cNvGrpSpPr>
            <a:grpSpLocks/>
          </p:cNvGrpSpPr>
          <p:nvPr/>
        </p:nvGrpSpPr>
        <p:grpSpPr bwMode="auto">
          <a:xfrm>
            <a:off x="2559050" y="3668714"/>
            <a:ext cx="5418138" cy="1027529"/>
            <a:chOff x="1169796" y="3675061"/>
            <a:chExt cx="4093903" cy="1026926"/>
          </a:xfrm>
        </p:grpSpPr>
        <p:grpSp>
          <p:nvGrpSpPr>
            <p:cNvPr id="230427" name="Group 3"/>
            <p:cNvGrpSpPr>
              <a:grpSpLocks/>
            </p:cNvGrpSpPr>
            <p:nvPr/>
          </p:nvGrpSpPr>
          <p:grpSpPr bwMode="auto">
            <a:xfrm>
              <a:off x="1169796" y="3675061"/>
              <a:ext cx="4093903" cy="1026926"/>
              <a:chOff x="1669283" y="3666039"/>
              <a:chExt cx="2689487" cy="1026926"/>
            </a:xfrm>
          </p:grpSpPr>
          <p:grpSp>
            <p:nvGrpSpPr>
              <p:cNvPr id="230430" name="Group 1"/>
              <p:cNvGrpSpPr>
                <a:grpSpLocks/>
              </p:cNvGrpSpPr>
              <p:nvPr/>
            </p:nvGrpSpPr>
            <p:grpSpPr bwMode="auto">
              <a:xfrm>
                <a:off x="1669283" y="3675063"/>
                <a:ext cx="2689487" cy="1017902"/>
                <a:chOff x="1169988" y="3676650"/>
                <a:chExt cx="1357312" cy="1017902"/>
              </a:xfrm>
            </p:grpSpPr>
            <p:sp>
              <p:nvSpPr>
                <p:cNvPr id="230432" name="TextBox 68"/>
                <p:cNvSpPr txBox="1">
                  <a:spLocks noChangeArrowheads="1"/>
                </p:cNvSpPr>
                <p:nvPr/>
              </p:nvSpPr>
              <p:spPr bwMode="auto">
                <a:xfrm>
                  <a:off x="1681764" y="4325437"/>
                  <a:ext cx="717261" cy="369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solidFill>
                        <a:srgbClr val="000000"/>
                      </a:solidFill>
                    </a:rPr>
                    <a:t>subarray 2</a:t>
                  </a:r>
                </a:p>
              </p:txBody>
            </p:sp>
            <p:grpSp>
              <p:nvGrpSpPr>
                <p:cNvPr id="230433" name="Group 15"/>
                <p:cNvGrpSpPr>
                  <a:grpSpLocks/>
                </p:cNvGrpSpPr>
                <p:nvPr/>
              </p:nvGrpSpPr>
              <p:grpSpPr bwMode="auto">
                <a:xfrm>
                  <a:off x="1169988" y="3676650"/>
                  <a:ext cx="1357312" cy="449697"/>
                  <a:chOff x="1169361" y="3646655"/>
                  <a:chExt cx="6786699" cy="543214"/>
                </a:xfrm>
              </p:grpSpPr>
              <p:cxnSp>
                <p:nvCxnSpPr>
                  <p:cNvPr id="51" name="Straight Arrow Connector 50"/>
                  <p:cNvCxnSpPr/>
                  <p:nvPr/>
                </p:nvCxnSpPr>
                <p:spPr>
                  <a:xfrm>
                    <a:off x="1169361" y="3676001"/>
                    <a:ext cx="0" cy="513623"/>
                  </a:xfrm>
                  <a:prstGeom prst="straightConnector1">
                    <a:avLst/>
                  </a:prstGeom>
                  <a:ln w="38100">
                    <a:headEnd type="triangle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1169361" y="4189624"/>
                    <a:ext cx="6786699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Arrow Connector 72"/>
                  <p:cNvCxnSpPr/>
                  <p:nvPr/>
                </p:nvCxnSpPr>
                <p:spPr>
                  <a:xfrm flipH="1">
                    <a:off x="7956060" y="3647254"/>
                    <a:ext cx="0" cy="542370"/>
                  </a:xfrm>
                  <a:prstGeom prst="straightConnector1">
                    <a:avLst/>
                  </a:prstGeom>
                  <a:ln w="38100">
                    <a:headEnd type="triangle" w="lg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0" name="Straight Arrow Connector 49"/>
              <p:cNvCxnSpPr/>
              <p:nvPr/>
            </p:nvCxnSpPr>
            <p:spPr bwMode="auto">
              <a:xfrm flipH="1">
                <a:off x="3011269" y="3666039"/>
                <a:ext cx="0" cy="458518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/>
            <p:cNvCxnSpPr/>
            <p:nvPr/>
          </p:nvCxnSpPr>
          <p:spPr bwMode="auto">
            <a:xfrm>
              <a:off x="4244122" y="3675061"/>
              <a:ext cx="0" cy="448998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3212549" y="4133579"/>
              <a:ext cx="0" cy="199908"/>
            </a:xfrm>
            <a:prstGeom prst="straightConnector1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 bwMode="auto">
          <a:xfrm flipH="1">
            <a:off x="3898900" y="3662364"/>
            <a:ext cx="0" cy="458787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3768494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3</a:t>
            </a:r>
          </a:p>
        </p:txBody>
      </p:sp>
      <p:grpSp>
        <p:nvGrpSpPr>
          <p:cNvPr id="231449" name="Group 9"/>
          <p:cNvGrpSpPr>
            <a:grpSpLocks/>
          </p:cNvGrpSpPr>
          <p:nvPr/>
        </p:nvGrpSpPr>
        <p:grpSpPr bwMode="auto">
          <a:xfrm>
            <a:off x="3000376" y="3662363"/>
            <a:ext cx="5419725" cy="1033846"/>
            <a:chOff x="1644024" y="3662529"/>
            <a:chExt cx="5419166" cy="1033139"/>
          </a:xfrm>
        </p:grpSpPr>
        <p:grpSp>
          <p:nvGrpSpPr>
            <p:cNvPr id="231450" name="Group 14"/>
            <p:cNvGrpSpPr>
              <a:grpSpLocks/>
            </p:cNvGrpSpPr>
            <p:nvPr/>
          </p:nvGrpSpPr>
          <p:grpSpPr bwMode="auto">
            <a:xfrm>
              <a:off x="1644024" y="3668875"/>
              <a:ext cx="5419166" cy="1026793"/>
              <a:chOff x="1169796" y="3675158"/>
              <a:chExt cx="4093903" cy="1026793"/>
            </a:xfrm>
          </p:grpSpPr>
          <p:grpSp>
            <p:nvGrpSpPr>
              <p:cNvPr id="231452" name="Group 3"/>
              <p:cNvGrpSpPr>
                <a:grpSpLocks/>
              </p:cNvGrpSpPr>
              <p:nvPr/>
            </p:nvGrpSpPr>
            <p:grpSpPr bwMode="auto">
              <a:xfrm>
                <a:off x="1169796" y="3675158"/>
                <a:ext cx="4093903" cy="1026793"/>
                <a:chOff x="1669283" y="3666136"/>
                <a:chExt cx="2689487" cy="1026793"/>
              </a:xfrm>
            </p:grpSpPr>
            <p:grpSp>
              <p:nvGrpSpPr>
                <p:cNvPr id="231455" name="Group 1"/>
                <p:cNvGrpSpPr>
                  <a:grpSpLocks/>
                </p:cNvGrpSpPr>
                <p:nvPr/>
              </p:nvGrpSpPr>
              <p:grpSpPr bwMode="auto">
                <a:xfrm>
                  <a:off x="1669283" y="3675063"/>
                  <a:ext cx="2689487" cy="1017866"/>
                  <a:chOff x="1169988" y="3676650"/>
                  <a:chExt cx="1357312" cy="1017866"/>
                </a:xfrm>
              </p:grpSpPr>
              <p:sp>
                <p:nvSpPr>
                  <p:cNvPr id="231457" name="Text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1764" y="4325437"/>
                    <a:ext cx="717261" cy="3690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subarray 3</a:t>
                    </a:r>
                  </a:p>
                </p:txBody>
              </p:sp>
              <p:grpSp>
                <p:nvGrpSpPr>
                  <p:cNvPr id="23145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169988" y="3676650"/>
                    <a:ext cx="1357312" cy="449697"/>
                    <a:chOff x="1169361" y="3646655"/>
                    <a:chExt cx="6786699" cy="543214"/>
                  </a:xfrm>
                </p:grpSpPr>
                <p:cxnSp>
                  <p:nvCxnSpPr>
                    <p:cNvPr id="51" name="Straight Arrow Connector 50"/>
                    <p:cNvCxnSpPr/>
                    <p:nvPr/>
                  </p:nvCxnSpPr>
                  <p:spPr>
                    <a:xfrm>
                      <a:off x="1169361" y="3676114"/>
                      <a:ext cx="0" cy="513573"/>
                    </a:xfrm>
                    <a:prstGeom prst="straightConnector1">
                      <a:avLst/>
                    </a:prstGeom>
                    <a:ln w="38100">
                      <a:headEnd type="triangle" w="lg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1169361" y="4189687"/>
                      <a:ext cx="6786699" cy="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Arrow Connector 72"/>
                    <p:cNvCxnSpPr/>
                    <p:nvPr/>
                  </p:nvCxnSpPr>
                  <p:spPr>
                    <a:xfrm flipH="1">
                      <a:off x="7956060" y="3647370"/>
                      <a:ext cx="0" cy="542317"/>
                    </a:xfrm>
                    <a:prstGeom prst="straightConnector1">
                      <a:avLst/>
                    </a:prstGeom>
                    <a:ln w="38100">
                      <a:headEnd type="triangle" w="lg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50" name="Straight Arrow Connector 49"/>
                <p:cNvCxnSpPr/>
                <p:nvPr/>
              </p:nvCxnSpPr>
              <p:spPr bwMode="auto">
                <a:xfrm flipH="1">
                  <a:off x="3011663" y="3666136"/>
                  <a:ext cx="0" cy="458473"/>
                </a:xfrm>
                <a:prstGeom prst="straightConnector1">
                  <a:avLst/>
                </a:prstGeom>
                <a:ln w="38100">
                  <a:headEnd type="triangle" w="lg" len="lg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Straight Arrow Connector 51"/>
              <p:cNvCxnSpPr/>
              <p:nvPr/>
            </p:nvCxnSpPr>
            <p:spPr bwMode="auto">
              <a:xfrm>
                <a:off x="4244420" y="3675158"/>
                <a:ext cx="0" cy="448955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 bwMode="auto">
              <a:xfrm>
                <a:off x="3211951" y="4133631"/>
                <a:ext cx="0" cy="199888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Arrow Connector 53"/>
            <p:cNvCxnSpPr/>
            <p:nvPr/>
          </p:nvCxnSpPr>
          <p:spPr bwMode="auto">
            <a:xfrm flipH="1">
              <a:off x="2983736" y="3662529"/>
              <a:ext cx="0" cy="458473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40495164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3</a:t>
            </a:r>
          </a:p>
        </p:txBody>
      </p:sp>
      <p:grpSp>
        <p:nvGrpSpPr>
          <p:cNvPr id="232473" name="Group 9"/>
          <p:cNvGrpSpPr>
            <a:grpSpLocks/>
          </p:cNvGrpSpPr>
          <p:nvPr/>
        </p:nvGrpSpPr>
        <p:grpSpPr bwMode="auto">
          <a:xfrm>
            <a:off x="3000376" y="3662363"/>
            <a:ext cx="5419725" cy="1033846"/>
            <a:chOff x="1644024" y="3662529"/>
            <a:chExt cx="5419166" cy="1033139"/>
          </a:xfrm>
        </p:grpSpPr>
        <p:grpSp>
          <p:nvGrpSpPr>
            <p:cNvPr id="232474" name="Group 14"/>
            <p:cNvGrpSpPr>
              <a:grpSpLocks/>
            </p:cNvGrpSpPr>
            <p:nvPr/>
          </p:nvGrpSpPr>
          <p:grpSpPr bwMode="auto">
            <a:xfrm>
              <a:off x="1644024" y="3668875"/>
              <a:ext cx="5419166" cy="1026793"/>
              <a:chOff x="1169796" y="3675158"/>
              <a:chExt cx="4093903" cy="1026793"/>
            </a:xfrm>
          </p:grpSpPr>
          <p:grpSp>
            <p:nvGrpSpPr>
              <p:cNvPr id="232476" name="Group 3"/>
              <p:cNvGrpSpPr>
                <a:grpSpLocks/>
              </p:cNvGrpSpPr>
              <p:nvPr/>
            </p:nvGrpSpPr>
            <p:grpSpPr bwMode="auto">
              <a:xfrm>
                <a:off x="1169796" y="3675158"/>
                <a:ext cx="4093903" cy="1026793"/>
                <a:chOff x="1669283" y="3666136"/>
                <a:chExt cx="2689487" cy="1026793"/>
              </a:xfrm>
            </p:grpSpPr>
            <p:grpSp>
              <p:nvGrpSpPr>
                <p:cNvPr id="232479" name="Group 1"/>
                <p:cNvGrpSpPr>
                  <a:grpSpLocks/>
                </p:cNvGrpSpPr>
                <p:nvPr/>
              </p:nvGrpSpPr>
              <p:grpSpPr bwMode="auto">
                <a:xfrm>
                  <a:off x="1669283" y="3675063"/>
                  <a:ext cx="2689487" cy="1017866"/>
                  <a:chOff x="1169988" y="3676650"/>
                  <a:chExt cx="1357312" cy="1017866"/>
                </a:xfrm>
              </p:grpSpPr>
              <p:sp>
                <p:nvSpPr>
                  <p:cNvPr id="232481" name="Text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1764" y="4325437"/>
                    <a:ext cx="717261" cy="3690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subarray 3</a:t>
                    </a:r>
                  </a:p>
                </p:txBody>
              </p:sp>
              <p:grpSp>
                <p:nvGrpSpPr>
                  <p:cNvPr id="232482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169988" y="3676650"/>
                    <a:ext cx="1357312" cy="449697"/>
                    <a:chOff x="1169361" y="3646655"/>
                    <a:chExt cx="6786699" cy="543214"/>
                  </a:xfrm>
                </p:grpSpPr>
                <p:cxnSp>
                  <p:nvCxnSpPr>
                    <p:cNvPr id="51" name="Straight Arrow Connector 50"/>
                    <p:cNvCxnSpPr/>
                    <p:nvPr/>
                  </p:nvCxnSpPr>
                  <p:spPr>
                    <a:xfrm>
                      <a:off x="1169361" y="3676114"/>
                      <a:ext cx="0" cy="513573"/>
                    </a:xfrm>
                    <a:prstGeom prst="straightConnector1">
                      <a:avLst/>
                    </a:prstGeom>
                    <a:ln w="38100">
                      <a:headEnd type="triangle" w="lg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1169361" y="4189687"/>
                      <a:ext cx="6786699" cy="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Arrow Connector 72"/>
                    <p:cNvCxnSpPr/>
                    <p:nvPr/>
                  </p:nvCxnSpPr>
                  <p:spPr>
                    <a:xfrm flipH="1">
                      <a:off x="7956060" y="3647370"/>
                      <a:ext cx="0" cy="542317"/>
                    </a:xfrm>
                    <a:prstGeom prst="straightConnector1">
                      <a:avLst/>
                    </a:prstGeom>
                    <a:ln w="38100">
                      <a:headEnd type="triangle" w="lg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50" name="Straight Arrow Connector 49"/>
                <p:cNvCxnSpPr/>
                <p:nvPr/>
              </p:nvCxnSpPr>
              <p:spPr bwMode="auto">
                <a:xfrm flipH="1">
                  <a:off x="3011663" y="3666136"/>
                  <a:ext cx="0" cy="458473"/>
                </a:xfrm>
                <a:prstGeom prst="straightConnector1">
                  <a:avLst/>
                </a:prstGeom>
                <a:ln w="38100">
                  <a:headEnd type="triangle" w="lg" len="lg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Straight Arrow Connector 51"/>
              <p:cNvCxnSpPr/>
              <p:nvPr/>
            </p:nvCxnSpPr>
            <p:spPr bwMode="auto">
              <a:xfrm>
                <a:off x="4244420" y="3675158"/>
                <a:ext cx="0" cy="448955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 bwMode="auto">
              <a:xfrm>
                <a:off x="3211951" y="4133631"/>
                <a:ext cx="0" cy="199888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Arrow Connector 53"/>
            <p:cNvCxnSpPr/>
            <p:nvPr/>
          </p:nvCxnSpPr>
          <p:spPr bwMode="auto">
            <a:xfrm flipH="1">
              <a:off x="2983736" y="3662529"/>
              <a:ext cx="0" cy="458473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375739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A65E1-203A-4DB8-BB4E-C00B0F35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pow Function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DCA4DF-EBB5-43B8-BF91-B6533B3E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2CCAA-BF82-41DD-AAB0-1E0FAEC8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C012CE-F243-43FF-AEE3-45D6787F6037}"/>
              </a:ext>
            </a:extLst>
          </p:cNvPr>
          <p:cNvSpPr txBox="1"/>
          <p:nvPr/>
        </p:nvSpPr>
        <p:spPr>
          <a:xfrm>
            <a:off x="626542" y="1396028"/>
            <a:ext cx="916862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Consolas" panose="020B0609020204030204" pitchFamily="49" charset="0"/>
              </a:rPr>
              <a:t>/** String Specialization using pow: s0 x 31^(n-1) + s2 x 31^(n-1) + ... + sn-1 */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template&lt;&gt;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struct </a:t>
            </a:r>
            <a:r>
              <a:rPr lang="en-US" sz="1500" b="1" dirty="0" err="1">
                <a:latin typeface="Consolas" panose="020B0609020204030204" pitchFamily="49" charset="0"/>
              </a:rPr>
              <a:t>myHash</a:t>
            </a:r>
            <a:r>
              <a:rPr lang="en-US" sz="1500" b="1" dirty="0">
                <a:latin typeface="Consolas" panose="020B0609020204030204" pitchFamily="49" charset="0"/>
              </a:rPr>
              <a:t>&lt;std::string&gt;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</a:t>
            </a:r>
            <a:r>
              <a:rPr lang="en-US" sz="1500" b="1" dirty="0" err="1">
                <a:latin typeface="Consolas" panose="020B0609020204030204" pitchFamily="49" charset="0"/>
              </a:rPr>
              <a:t>size_t</a:t>
            </a:r>
            <a:r>
              <a:rPr lang="en-US" sz="1500" b="1" dirty="0">
                <a:latin typeface="Consolas" panose="020B0609020204030204" pitchFamily="49" charset="0"/>
              </a:rPr>
              <a:t> operator()(const std::string&amp; s)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   </a:t>
            </a:r>
            <a:r>
              <a:rPr lang="en-US" sz="1500" b="1" dirty="0" err="1">
                <a:latin typeface="Consolas" panose="020B0609020204030204" pitchFamily="49" charset="0"/>
              </a:rPr>
              <a:t>size_t</a:t>
            </a:r>
            <a:r>
              <a:rPr lang="en-US" sz="1500" b="1" dirty="0">
                <a:latin typeface="Consolas" panose="020B0609020204030204" pitchFamily="49" charset="0"/>
              </a:rPr>
              <a:t> result = 0;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   for (</a:t>
            </a:r>
            <a:r>
              <a:rPr lang="en-US" sz="1500" b="1" dirty="0" err="1">
                <a:latin typeface="Consolas" panose="020B0609020204030204" pitchFamily="49" charset="0"/>
              </a:rPr>
              <a:t>size_t</a:t>
            </a:r>
            <a:r>
              <a:rPr lang="en-US" sz="1500" b="1" dirty="0">
                <a:latin typeface="Consolas" panose="020B0609020204030204" pitchFamily="49" charset="0"/>
              </a:rPr>
              <a:t> </a:t>
            </a:r>
            <a:r>
              <a:rPr lang="en-US" sz="1500" b="1" dirty="0" err="1">
                <a:latin typeface="Consolas" panose="020B0609020204030204" pitchFamily="49" charset="0"/>
              </a:rPr>
              <a:t>i</a:t>
            </a:r>
            <a:r>
              <a:rPr lang="en-US" sz="1500" b="1" dirty="0">
                <a:latin typeface="Consolas" panose="020B0609020204030204" pitchFamily="49" charset="0"/>
              </a:rPr>
              <a:t> = 0; </a:t>
            </a:r>
            <a:r>
              <a:rPr lang="en-US" sz="1500" b="1" dirty="0" err="1">
                <a:latin typeface="Consolas" panose="020B0609020204030204" pitchFamily="49" charset="0"/>
              </a:rPr>
              <a:t>i</a:t>
            </a:r>
            <a:r>
              <a:rPr lang="en-US" sz="1500" b="1" dirty="0">
                <a:latin typeface="Consolas" panose="020B0609020204030204" pitchFamily="49" charset="0"/>
              </a:rPr>
              <a:t> &lt; </a:t>
            </a:r>
            <a:r>
              <a:rPr lang="en-US" sz="1500" b="1" dirty="0" err="1">
                <a:latin typeface="Consolas" panose="020B0609020204030204" pitchFamily="49" charset="0"/>
              </a:rPr>
              <a:t>s.length</a:t>
            </a:r>
            <a:r>
              <a:rPr lang="en-US" sz="1500" b="1" dirty="0">
                <a:latin typeface="Consolas" panose="020B0609020204030204" pitchFamily="49" charset="0"/>
              </a:rPr>
              <a:t>(); ++</a:t>
            </a:r>
            <a:r>
              <a:rPr lang="en-US" sz="1500" b="1" dirty="0" err="1">
                <a:latin typeface="Consolas" panose="020B0609020204030204" pitchFamily="49" charset="0"/>
              </a:rPr>
              <a:t>i</a:t>
            </a:r>
            <a:r>
              <a:rPr lang="en-US" sz="1500" b="1" dirty="0">
                <a:latin typeface="Consolas" panose="020B0609020204030204" pitchFamily="49" charset="0"/>
              </a:rPr>
              <a:t>)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      result = result + (s[</a:t>
            </a:r>
            <a:r>
              <a:rPr lang="en-US" sz="1500" b="1" dirty="0" err="1">
                <a:latin typeface="Consolas" panose="020B0609020204030204" pitchFamily="49" charset="0"/>
              </a:rPr>
              <a:t>i</a:t>
            </a:r>
            <a:r>
              <a:rPr lang="en-US" sz="1500" b="1" dirty="0">
                <a:latin typeface="Consolas" panose="020B0609020204030204" pitchFamily="49" charset="0"/>
              </a:rPr>
              <a:t>] * pow(HASH_CONSTANT, </a:t>
            </a:r>
            <a:r>
              <a:rPr lang="en-US" sz="1500" b="1" dirty="0" err="1">
                <a:latin typeface="Consolas" panose="020B0609020204030204" pitchFamily="49" charset="0"/>
              </a:rPr>
              <a:t>s.length</a:t>
            </a:r>
            <a:r>
              <a:rPr lang="en-US" sz="1500" b="1" dirty="0">
                <a:latin typeface="Consolas" panose="020B0609020204030204" pitchFamily="49" charset="0"/>
              </a:rPr>
              <a:t>() - </a:t>
            </a:r>
            <a:r>
              <a:rPr lang="en-US" sz="1500" b="1" dirty="0" err="1">
                <a:latin typeface="Consolas" panose="020B0609020204030204" pitchFamily="49" charset="0"/>
              </a:rPr>
              <a:t>i</a:t>
            </a:r>
            <a:r>
              <a:rPr lang="en-US" sz="1500" b="1" dirty="0">
                <a:latin typeface="Consolas" panose="020B0609020204030204" pitchFamily="49" charset="0"/>
              </a:rPr>
              <a:t> - 1));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}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};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77FE6A-3A8E-4D4E-9F84-F3C28FC38087}"/>
              </a:ext>
            </a:extLst>
          </p:cNvPr>
          <p:cNvGrpSpPr/>
          <p:nvPr/>
        </p:nvGrpSpPr>
        <p:grpSpPr>
          <a:xfrm>
            <a:off x="1617190" y="4027518"/>
            <a:ext cx="9220309" cy="2862322"/>
            <a:chOff x="1617190" y="4027518"/>
            <a:chExt cx="9220309" cy="286232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DED410-DE01-4CCF-AE3D-A09F19644228}"/>
                </a:ext>
              </a:extLst>
            </p:cNvPr>
            <p:cNvSpPr txBox="1"/>
            <p:nvPr/>
          </p:nvSpPr>
          <p:spPr>
            <a:xfrm>
              <a:off x="2400509" y="4027518"/>
              <a:ext cx="843699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Consolas" panose="020B0609020204030204" pitchFamily="49" charset="0"/>
                </a:rPr>
                <a:t>/** String specialization: (((s0 x 31 + s2) x 31 + s3) x 31 + ... + sn-1) */</a:t>
              </a:r>
            </a:p>
            <a:p>
              <a:r>
                <a:rPr lang="en-US" sz="1500" b="1" dirty="0">
                  <a:latin typeface="Consolas" panose="020B0609020204030204" pitchFamily="49" charset="0"/>
                </a:rPr>
                <a:t>template&lt;&gt;</a:t>
              </a:r>
            </a:p>
            <a:p>
              <a:r>
                <a:rPr lang="en-US" sz="1500" b="1" dirty="0">
                  <a:latin typeface="Consolas" panose="020B0609020204030204" pitchFamily="49" charset="0"/>
                </a:rPr>
                <a:t>struct </a:t>
              </a:r>
              <a:r>
                <a:rPr lang="en-US" sz="1500" b="1" dirty="0" err="1">
                  <a:latin typeface="Consolas" panose="020B0609020204030204" pitchFamily="49" charset="0"/>
                </a:rPr>
                <a:t>myHash</a:t>
              </a:r>
              <a:r>
                <a:rPr lang="en-US" sz="1500" b="1" dirty="0">
                  <a:latin typeface="Consolas" panose="020B0609020204030204" pitchFamily="49" charset="0"/>
                </a:rPr>
                <a:t>&lt;std::string&gt;</a:t>
              </a:r>
            </a:p>
            <a:p>
              <a:r>
                <a:rPr lang="en-US" sz="1500" b="1" dirty="0">
                  <a:latin typeface="Consolas" panose="020B0609020204030204" pitchFamily="49" charset="0"/>
                </a:rPr>
                <a:t>{</a:t>
              </a:r>
            </a:p>
            <a:p>
              <a:r>
                <a:rPr lang="en-US" sz="1500" b="1" dirty="0">
                  <a:latin typeface="Consolas" panose="020B0609020204030204" pitchFamily="49" charset="0"/>
                </a:rPr>
                <a:t>   </a:t>
              </a:r>
              <a:r>
                <a:rPr lang="en-US" sz="1500" b="1" dirty="0" err="1">
                  <a:latin typeface="Consolas" panose="020B0609020204030204" pitchFamily="49" charset="0"/>
                </a:rPr>
                <a:t>size_t</a:t>
              </a:r>
              <a:r>
                <a:rPr lang="en-US" sz="1500" b="1" dirty="0">
                  <a:latin typeface="Consolas" panose="020B0609020204030204" pitchFamily="49" charset="0"/>
                </a:rPr>
                <a:t> operator()(const std::string&amp; s)</a:t>
              </a:r>
            </a:p>
            <a:p>
              <a:r>
                <a:rPr lang="en-US" sz="1500" b="1" dirty="0">
                  <a:latin typeface="Consolas" panose="020B0609020204030204" pitchFamily="49" charset="0"/>
                </a:rPr>
                <a:t>   {</a:t>
              </a:r>
            </a:p>
            <a:p>
              <a:r>
                <a:rPr lang="en-US" sz="1500" b="1" dirty="0">
                  <a:latin typeface="Consolas" panose="020B0609020204030204" pitchFamily="49" charset="0"/>
                </a:rPr>
                <a:t>      </a:t>
              </a:r>
              <a:r>
                <a:rPr lang="en-US" sz="1500" b="1" dirty="0" err="1">
                  <a:latin typeface="Consolas" panose="020B0609020204030204" pitchFamily="49" charset="0"/>
                </a:rPr>
                <a:t>size_t</a:t>
              </a:r>
              <a:r>
                <a:rPr lang="en-US" sz="1500" b="1" dirty="0">
                  <a:latin typeface="Consolas" panose="020B0609020204030204" pitchFamily="49" charset="0"/>
                </a:rPr>
                <a:t> result = 0;</a:t>
              </a:r>
            </a:p>
            <a:p>
              <a:r>
                <a:rPr lang="en-US" sz="1500" b="1" dirty="0">
                  <a:latin typeface="Consolas" panose="020B0609020204030204" pitchFamily="49" charset="0"/>
                </a:rPr>
                <a:t>      for (</a:t>
              </a:r>
              <a:r>
                <a:rPr lang="en-US" sz="1500" b="1" dirty="0" err="1">
                  <a:latin typeface="Consolas" panose="020B0609020204030204" pitchFamily="49" charset="0"/>
                </a:rPr>
                <a:t>size_t</a:t>
              </a:r>
              <a:r>
                <a:rPr lang="en-US" sz="1500" b="1" dirty="0">
                  <a:latin typeface="Consolas" panose="020B0609020204030204" pitchFamily="49" charset="0"/>
                </a:rPr>
                <a:t> </a:t>
              </a:r>
              <a:r>
                <a:rPr lang="en-US" sz="1500" b="1" dirty="0" err="1">
                  <a:latin typeface="Consolas" panose="020B0609020204030204" pitchFamily="49" charset="0"/>
                </a:rPr>
                <a:t>i</a:t>
              </a:r>
              <a:r>
                <a:rPr lang="en-US" sz="1500" b="1" dirty="0">
                  <a:latin typeface="Consolas" panose="020B0609020204030204" pitchFamily="49" charset="0"/>
                </a:rPr>
                <a:t> = 0; </a:t>
              </a:r>
              <a:r>
                <a:rPr lang="en-US" sz="1500" b="1" dirty="0" err="1">
                  <a:latin typeface="Consolas" panose="020B0609020204030204" pitchFamily="49" charset="0"/>
                </a:rPr>
                <a:t>i</a:t>
              </a:r>
              <a:r>
                <a:rPr lang="en-US" sz="1500" b="1" dirty="0">
                  <a:latin typeface="Consolas" panose="020B0609020204030204" pitchFamily="49" charset="0"/>
                </a:rPr>
                <a:t> &lt; </a:t>
              </a:r>
              <a:r>
                <a:rPr lang="en-US" sz="1500" b="1" dirty="0" err="1">
                  <a:latin typeface="Consolas" panose="020B0609020204030204" pitchFamily="49" charset="0"/>
                </a:rPr>
                <a:t>s.length</a:t>
              </a:r>
              <a:r>
                <a:rPr lang="en-US" sz="1500" b="1" dirty="0">
                  <a:latin typeface="Consolas" panose="020B0609020204030204" pitchFamily="49" charset="0"/>
                </a:rPr>
                <a:t>(); </a:t>
              </a:r>
              <a:r>
                <a:rPr lang="en-US" sz="1500" b="1" dirty="0" err="1">
                  <a:latin typeface="Consolas" panose="020B0609020204030204" pitchFamily="49" charset="0"/>
                </a:rPr>
                <a:t>i</a:t>
              </a:r>
              <a:r>
                <a:rPr lang="en-US" sz="1500" b="1" dirty="0">
                  <a:latin typeface="Consolas" panose="020B0609020204030204" pitchFamily="49" charset="0"/>
                </a:rPr>
                <a:t>++) </a:t>
              </a:r>
            </a:p>
            <a:p>
              <a:r>
                <a:rPr lang="en-US" sz="1500" b="1" dirty="0">
                  <a:latin typeface="Consolas" panose="020B0609020204030204" pitchFamily="49" charset="0"/>
                </a:rPr>
                <a:t>         result = result * HASH_CONSTANT + s[</a:t>
              </a:r>
              <a:r>
                <a:rPr lang="en-US" sz="1500" b="1" dirty="0" err="1">
                  <a:latin typeface="Consolas" panose="020B0609020204030204" pitchFamily="49" charset="0"/>
                </a:rPr>
                <a:t>i</a:t>
              </a:r>
              <a:r>
                <a:rPr lang="en-US" sz="1500" b="1" dirty="0">
                  <a:latin typeface="Consolas" panose="020B0609020204030204" pitchFamily="49" charset="0"/>
                </a:rPr>
                <a:t>];</a:t>
              </a:r>
            </a:p>
            <a:p>
              <a:r>
                <a:rPr lang="en-US" sz="1500" b="1" dirty="0">
                  <a:latin typeface="Consolas" panose="020B0609020204030204" pitchFamily="49" charset="0"/>
                </a:rPr>
                <a:t>      return result;</a:t>
              </a:r>
            </a:p>
            <a:p>
              <a:r>
                <a:rPr lang="en-US" sz="1500" b="1" dirty="0">
                  <a:latin typeface="Consolas" panose="020B0609020204030204" pitchFamily="49" charset="0"/>
                </a:rPr>
                <a:t>      }</a:t>
              </a:r>
            </a:p>
            <a:p>
              <a:r>
                <a:rPr lang="en-US" sz="1500" b="1" dirty="0">
                  <a:latin typeface="Consolas" panose="020B0609020204030204" pitchFamily="49" charset="0"/>
                </a:rPr>
                <a:t>};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FCFAF2-C434-4B7F-8C21-465CF5304F7E}"/>
                </a:ext>
              </a:extLst>
            </p:cNvPr>
            <p:cNvSpPr txBox="1"/>
            <p:nvPr/>
          </p:nvSpPr>
          <p:spPr>
            <a:xfrm>
              <a:off x="1617190" y="5071789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039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1</a:t>
            </a:r>
          </a:p>
        </p:txBody>
      </p:sp>
      <p:grpSp>
        <p:nvGrpSpPr>
          <p:cNvPr id="233497" name="Group 9"/>
          <p:cNvGrpSpPr>
            <a:grpSpLocks/>
          </p:cNvGrpSpPr>
          <p:nvPr/>
        </p:nvGrpSpPr>
        <p:grpSpPr bwMode="auto">
          <a:xfrm>
            <a:off x="2084389" y="3662364"/>
            <a:ext cx="6784975" cy="1027529"/>
            <a:chOff x="1644024" y="3668778"/>
            <a:chExt cx="5419166" cy="1026926"/>
          </a:xfrm>
        </p:grpSpPr>
        <p:grpSp>
          <p:nvGrpSpPr>
            <p:cNvPr id="233499" name="Group 14"/>
            <p:cNvGrpSpPr>
              <a:grpSpLocks/>
            </p:cNvGrpSpPr>
            <p:nvPr/>
          </p:nvGrpSpPr>
          <p:grpSpPr bwMode="auto">
            <a:xfrm>
              <a:off x="1644024" y="3668778"/>
              <a:ext cx="5419166" cy="1026926"/>
              <a:chOff x="1169796" y="3675061"/>
              <a:chExt cx="4093903" cy="1026926"/>
            </a:xfrm>
          </p:grpSpPr>
          <p:grpSp>
            <p:nvGrpSpPr>
              <p:cNvPr id="233501" name="Group 3"/>
              <p:cNvGrpSpPr>
                <a:grpSpLocks/>
              </p:cNvGrpSpPr>
              <p:nvPr/>
            </p:nvGrpSpPr>
            <p:grpSpPr bwMode="auto">
              <a:xfrm>
                <a:off x="1169796" y="3684085"/>
                <a:ext cx="4093903" cy="1017902"/>
                <a:chOff x="1669283" y="3675063"/>
                <a:chExt cx="2689487" cy="1017902"/>
              </a:xfrm>
            </p:grpSpPr>
            <p:grpSp>
              <p:nvGrpSpPr>
                <p:cNvPr id="233504" name="Group 1"/>
                <p:cNvGrpSpPr>
                  <a:grpSpLocks/>
                </p:cNvGrpSpPr>
                <p:nvPr/>
              </p:nvGrpSpPr>
              <p:grpSpPr bwMode="auto">
                <a:xfrm>
                  <a:off x="1669283" y="3675063"/>
                  <a:ext cx="2689487" cy="1017902"/>
                  <a:chOff x="1169988" y="3676650"/>
                  <a:chExt cx="1357312" cy="1017902"/>
                </a:xfrm>
              </p:grpSpPr>
              <p:sp>
                <p:nvSpPr>
                  <p:cNvPr id="233506" name="Text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47524" y="4325437"/>
                    <a:ext cx="651501" cy="3691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subarray 1</a:t>
                    </a:r>
                  </a:p>
                </p:txBody>
              </p:sp>
              <p:grpSp>
                <p:nvGrpSpPr>
                  <p:cNvPr id="233507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169988" y="3676650"/>
                    <a:ext cx="1357312" cy="449697"/>
                    <a:chOff x="1169361" y="3646655"/>
                    <a:chExt cx="6786699" cy="543214"/>
                  </a:xfrm>
                </p:grpSpPr>
                <p:cxnSp>
                  <p:nvCxnSpPr>
                    <p:cNvPr id="51" name="Straight Arrow Connector 50"/>
                    <p:cNvCxnSpPr/>
                    <p:nvPr/>
                  </p:nvCxnSpPr>
                  <p:spPr>
                    <a:xfrm>
                      <a:off x="1169361" y="3676001"/>
                      <a:ext cx="0" cy="513623"/>
                    </a:xfrm>
                    <a:prstGeom prst="straightConnector1">
                      <a:avLst/>
                    </a:prstGeom>
                    <a:ln w="38100">
                      <a:headEnd type="triangle" w="lg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1169361" y="4189624"/>
                      <a:ext cx="6786699" cy="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Arrow Connector 72"/>
                    <p:cNvCxnSpPr/>
                    <p:nvPr/>
                  </p:nvCxnSpPr>
                  <p:spPr>
                    <a:xfrm flipH="1">
                      <a:off x="7956060" y="3647254"/>
                      <a:ext cx="0" cy="542370"/>
                    </a:xfrm>
                    <a:prstGeom prst="straightConnector1">
                      <a:avLst/>
                    </a:prstGeom>
                    <a:ln w="38100">
                      <a:headEnd type="triangle" w="lg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50" name="Straight Arrow Connector 49"/>
                <p:cNvCxnSpPr/>
                <p:nvPr/>
              </p:nvCxnSpPr>
              <p:spPr bwMode="auto">
                <a:xfrm flipH="1">
                  <a:off x="3280835" y="3678732"/>
                  <a:ext cx="0" cy="458518"/>
                </a:xfrm>
                <a:prstGeom prst="straightConnector1">
                  <a:avLst/>
                </a:prstGeom>
                <a:ln w="38100">
                  <a:headEnd type="triangle" w="lg" len="lg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Straight Arrow Connector 51"/>
              <p:cNvCxnSpPr/>
              <p:nvPr/>
            </p:nvCxnSpPr>
            <p:spPr bwMode="auto">
              <a:xfrm>
                <a:off x="4438979" y="3675061"/>
                <a:ext cx="0" cy="448998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 bwMode="auto">
              <a:xfrm>
                <a:off x="3211958" y="4133579"/>
                <a:ext cx="0" cy="199908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Arrow Connector 53"/>
            <p:cNvCxnSpPr/>
            <p:nvPr/>
          </p:nvCxnSpPr>
          <p:spPr bwMode="auto">
            <a:xfrm flipH="1">
              <a:off x="2728110" y="3687817"/>
              <a:ext cx="0" cy="458518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Arrow Connector 54"/>
          <p:cNvCxnSpPr/>
          <p:nvPr/>
        </p:nvCxnSpPr>
        <p:spPr bwMode="auto">
          <a:xfrm flipH="1">
            <a:off x="4789488" y="3665539"/>
            <a:ext cx="0" cy="458787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9779211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1</a:t>
            </a:r>
          </a:p>
        </p:txBody>
      </p:sp>
      <p:grpSp>
        <p:nvGrpSpPr>
          <p:cNvPr id="233497" name="Group 9"/>
          <p:cNvGrpSpPr>
            <a:grpSpLocks/>
          </p:cNvGrpSpPr>
          <p:nvPr/>
        </p:nvGrpSpPr>
        <p:grpSpPr bwMode="auto">
          <a:xfrm>
            <a:off x="2084389" y="3662364"/>
            <a:ext cx="6784975" cy="1027529"/>
            <a:chOff x="1644024" y="3668778"/>
            <a:chExt cx="5419166" cy="1026926"/>
          </a:xfrm>
        </p:grpSpPr>
        <p:grpSp>
          <p:nvGrpSpPr>
            <p:cNvPr id="233499" name="Group 14"/>
            <p:cNvGrpSpPr>
              <a:grpSpLocks/>
            </p:cNvGrpSpPr>
            <p:nvPr/>
          </p:nvGrpSpPr>
          <p:grpSpPr bwMode="auto">
            <a:xfrm>
              <a:off x="1644024" y="3668778"/>
              <a:ext cx="5419166" cy="1026926"/>
              <a:chOff x="1169796" y="3675061"/>
              <a:chExt cx="4093903" cy="1026926"/>
            </a:xfrm>
          </p:grpSpPr>
          <p:grpSp>
            <p:nvGrpSpPr>
              <p:cNvPr id="233501" name="Group 3"/>
              <p:cNvGrpSpPr>
                <a:grpSpLocks/>
              </p:cNvGrpSpPr>
              <p:nvPr/>
            </p:nvGrpSpPr>
            <p:grpSpPr bwMode="auto">
              <a:xfrm>
                <a:off x="1169796" y="3684085"/>
                <a:ext cx="4093903" cy="1017902"/>
                <a:chOff x="1669283" y="3675063"/>
                <a:chExt cx="2689487" cy="1017902"/>
              </a:xfrm>
            </p:grpSpPr>
            <p:grpSp>
              <p:nvGrpSpPr>
                <p:cNvPr id="233504" name="Group 1"/>
                <p:cNvGrpSpPr>
                  <a:grpSpLocks/>
                </p:cNvGrpSpPr>
                <p:nvPr/>
              </p:nvGrpSpPr>
              <p:grpSpPr bwMode="auto">
                <a:xfrm>
                  <a:off x="1669283" y="3675063"/>
                  <a:ext cx="2689487" cy="1017902"/>
                  <a:chOff x="1169988" y="3676650"/>
                  <a:chExt cx="1357312" cy="1017902"/>
                </a:xfrm>
              </p:grpSpPr>
              <p:sp>
                <p:nvSpPr>
                  <p:cNvPr id="233506" name="Text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47524" y="4325437"/>
                    <a:ext cx="651501" cy="3691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subarray 1</a:t>
                    </a:r>
                  </a:p>
                </p:txBody>
              </p:sp>
              <p:grpSp>
                <p:nvGrpSpPr>
                  <p:cNvPr id="233507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169988" y="3676650"/>
                    <a:ext cx="1357312" cy="449697"/>
                    <a:chOff x="1169361" y="3646655"/>
                    <a:chExt cx="6786699" cy="543214"/>
                  </a:xfrm>
                </p:grpSpPr>
                <p:cxnSp>
                  <p:nvCxnSpPr>
                    <p:cNvPr id="51" name="Straight Arrow Connector 50"/>
                    <p:cNvCxnSpPr/>
                    <p:nvPr/>
                  </p:nvCxnSpPr>
                  <p:spPr>
                    <a:xfrm>
                      <a:off x="1169361" y="3676001"/>
                      <a:ext cx="0" cy="513623"/>
                    </a:xfrm>
                    <a:prstGeom prst="straightConnector1">
                      <a:avLst/>
                    </a:prstGeom>
                    <a:ln w="38100">
                      <a:headEnd type="triangle" w="lg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1169361" y="4189624"/>
                      <a:ext cx="6786699" cy="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Arrow Connector 72"/>
                    <p:cNvCxnSpPr/>
                    <p:nvPr/>
                  </p:nvCxnSpPr>
                  <p:spPr>
                    <a:xfrm flipH="1">
                      <a:off x="7956060" y="3647254"/>
                      <a:ext cx="0" cy="542370"/>
                    </a:xfrm>
                    <a:prstGeom prst="straightConnector1">
                      <a:avLst/>
                    </a:prstGeom>
                    <a:ln w="38100">
                      <a:headEnd type="triangle" w="lg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50" name="Straight Arrow Connector 49"/>
                <p:cNvCxnSpPr/>
                <p:nvPr/>
              </p:nvCxnSpPr>
              <p:spPr bwMode="auto">
                <a:xfrm flipH="1">
                  <a:off x="3280835" y="3678732"/>
                  <a:ext cx="0" cy="458518"/>
                </a:xfrm>
                <a:prstGeom prst="straightConnector1">
                  <a:avLst/>
                </a:prstGeom>
                <a:ln w="38100">
                  <a:headEnd type="triangle" w="lg" len="lg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Straight Arrow Connector 51"/>
              <p:cNvCxnSpPr/>
              <p:nvPr/>
            </p:nvCxnSpPr>
            <p:spPr bwMode="auto">
              <a:xfrm>
                <a:off x="4438979" y="3675061"/>
                <a:ext cx="0" cy="448998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 bwMode="auto">
              <a:xfrm>
                <a:off x="3211958" y="4133579"/>
                <a:ext cx="0" cy="199908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Arrow Connector 53"/>
            <p:cNvCxnSpPr/>
            <p:nvPr/>
          </p:nvCxnSpPr>
          <p:spPr bwMode="auto">
            <a:xfrm flipH="1">
              <a:off x="2728110" y="3687817"/>
              <a:ext cx="0" cy="458518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Arrow Connector 54"/>
          <p:cNvCxnSpPr/>
          <p:nvPr/>
        </p:nvCxnSpPr>
        <p:spPr bwMode="auto">
          <a:xfrm flipH="1">
            <a:off x="4789488" y="3665539"/>
            <a:ext cx="0" cy="458787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7894485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1</a:t>
            </a:r>
          </a:p>
        </p:txBody>
      </p:sp>
      <p:grpSp>
        <p:nvGrpSpPr>
          <p:cNvPr id="234521" name="Group 9"/>
          <p:cNvGrpSpPr>
            <a:grpSpLocks/>
          </p:cNvGrpSpPr>
          <p:nvPr/>
        </p:nvGrpSpPr>
        <p:grpSpPr bwMode="auto">
          <a:xfrm>
            <a:off x="2084389" y="3662364"/>
            <a:ext cx="6784975" cy="1027529"/>
            <a:chOff x="1644024" y="3668778"/>
            <a:chExt cx="5419166" cy="1026926"/>
          </a:xfrm>
        </p:grpSpPr>
        <p:grpSp>
          <p:nvGrpSpPr>
            <p:cNvPr id="234523" name="Group 14"/>
            <p:cNvGrpSpPr>
              <a:grpSpLocks/>
            </p:cNvGrpSpPr>
            <p:nvPr/>
          </p:nvGrpSpPr>
          <p:grpSpPr bwMode="auto">
            <a:xfrm>
              <a:off x="1644024" y="3668778"/>
              <a:ext cx="5419166" cy="1026926"/>
              <a:chOff x="1169796" y="3675061"/>
              <a:chExt cx="4093903" cy="1026926"/>
            </a:xfrm>
          </p:grpSpPr>
          <p:grpSp>
            <p:nvGrpSpPr>
              <p:cNvPr id="234525" name="Group 3"/>
              <p:cNvGrpSpPr>
                <a:grpSpLocks/>
              </p:cNvGrpSpPr>
              <p:nvPr/>
            </p:nvGrpSpPr>
            <p:grpSpPr bwMode="auto">
              <a:xfrm>
                <a:off x="1169796" y="3684085"/>
                <a:ext cx="4093903" cy="1017902"/>
                <a:chOff x="1669283" y="3675063"/>
                <a:chExt cx="2689487" cy="1017902"/>
              </a:xfrm>
            </p:grpSpPr>
            <p:grpSp>
              <p:nvGrpSpPr>
                <p:cNvPr id="234528" name="Group 1"/>
                <p:cNvGrpSpPr>
                  <a:grpSpLocks/>
                </p:cNvGrpSpPr>
                <p:nvPr/>
              </p:nvGrpSpPr>
              <p:grpSpPr bwMode="auto">
                <a:xfrm>
                  <a:off x="1669283" y="3675063"/>
                  <a:ext cx="2689487" cy="1017902"/>
                  <a:chOff x="1169988" y="3676650"/>
                  <a:chExt cx="1357312" cy="1017902"/>
                </a:xfrm>
              </p:grpSpPr>
              <p:sp>
                <p:nvSpPr>
                  <p:cNvPr id="234530" name="Text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47524" y="4325437"/>
                    <a:ext cx="651501" cy="3691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subarray 1</a:t>
                    </a:r>
                  </a:p>
                </p:txBody>
              </p:sp>
              <p:grpSp>
                <p:nvGrpSpPr>
                  <p:cNvPr id="234531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169988" y="3676650"/>
                    <a:ext cx="1357312" cy="449697"/>
                    <a:chOff x="1169361" y="3646655"/>
                    <a:chExt cx="6786699" cy="543214"/>
                  </a:xfrm>
                </p:grpSpPr>
                <p:cxnSp>
                  <p:nvCxnSpPr>
                    <p:cNvPr id="51" name="Straight Arrow Connector 50"/>
                    <p:cNvCxnSpPr/>
                    <p:nvPr/>
                  </p:nvCxnSpPr>
                  <p:spPr>
                    <a:xfrm>
                      <a:off x="1169361" y="3676001"/>
                      <a:ext cx="0" cy="513623"/>
                    </a:xfrm>
                    <a:prstGeom prst="straightConnector1">
                      <a:avLst/>
                    </a:prstGeom>
                    <a:ln w="38100">
                      <a:headEnd type="triangle" w="lg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1169361" y="4189624"/>
                      <a:ext cx="6786699" cy="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Arrow Connector 72"/>
                    <p:cNvCxnSpPr/>
                    <p:nvPr/>
                  </p:nvCxnSpPr>
                  <p:spPr>
                    <a:xfrm flipH="1">
                      <a:off x="7956060" y="3647254"/>
                      <a:ext cx="0" cy="542370"/>
                    </a:xfrm>
                    <a:prstGeom prst="straightConnector1">
                      <a:avLst/>
                    </a:prstGeom>
                    <a:ln w="38100">
                      <a:headEnd type="triangle" w="lg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50" name="Straight Arrow Connector 49"/>
                <p:cNvCxnSpPr/>
                <p:nvPr/>
              </p:nvCxnSpPr>
              <p:spPr bwMode="auto">
                <a:xfrm flipH="1">
                  <a:off x="3280835" y="3678732"/>
                  <a:ext cx="0" cy="458518"/>
                </a:xfrm>
                <a:prstGeom prst="straightConnector1">
                  <a:avLst/>
                </a:prstGeom>
                <a:ln w="38100">
                  <a:headEnd type="triangle" w="lg" len="lg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Straight Arrow Connector 51"/>
              <p:cNvCxnSpPr/>
              <p:nvPr/>
            </p:nvCxnSpPr>
            <p:spPr bwMode="auto">
              <a:xfrm>
                <a:off x="4438979" y="3675061"/>
                <a:ext cx="0" cy="448998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 bwMode="auto">
              <a:xfrm>
                <a:off x="3211958" y="4133579"/>
                <a:ext cx="0" cy="199908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Arrow Connector 53"/>
            <p:cNvCxnSpPr/>
            <p:nvPr/>
          </p:nvCxnSpPr>
          <p:spPr bwMode="auto">
            <a:xfrm flipH="1">
              <a:off x="2728110" y="3687817"/>
              <a:ext cx="0" cy="458518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Arrow Connector 54"/>
          <p:cNvCxnSpPr/>
          <p:nvPr/>
        </p:nvCxnSpPr>
        <p:spPr bwMode="auto">
          <a:xfrm flipH="1">
            <a:off x="4789488" y="3665539"/>
            <a:ext cx="0" cy="458787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20905269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9" y="1600200"/>
            <a:ext cx="2257425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</a:t>
            </a:r>
            <a:r>
              <a:rPr lang="en-US" dirty="0" err="1"/>
              <a:t>subarray</a:t>
            </a:r>
            <a:r>
              <a:rPr lang="en-US" dirty="0"/>
              <a:t> 1</a:t>
            </a:r>
          </a:p>
        </p:txBody>
      </p:sp>
      <p:grpSp>
        <p:nvGrpSpPr>
          <p:cNvPr id="235545" name="Group 9"/>
          <p:cNvGrpSpPr>
            <a:grpSpLocks/>
          </p:cNvGrpSpPr>
          <p:nvPr/>
        </p:nvGrpSpPr>
        <p:grpSpPr bwMode="auto">
          <a:xfrm>
            <a:off x="2084389" y="3662364"/>
            <a:ext cx="6784975" cy="1027529"/>
            <a:chOff x="1644024" y="3668778"/>
            <a:chExt cx="5419166" cy="1026926"/>
          </a:xfrm>
        </p:grpSpPr>
        <p:grpSp>
          <p:nvGrpSpPr>
            <p:cNvPr id="235547" name="Group 14"/>
            <p:cNvGrpSpPr>
              <a:grpSpLocks/>
            </p:cNvGrpSpPr>
            <p:nvPr/>
          </p:nvGrpSpPr>
          <p:grpSpPr bwMode="auto">
            <a:xfrm>
              <a:off x="1644024" y="3668778"/>
              <a:ext cx="5419166" cy="1026926"/>
              <a:chOff x="1169796" y="3675061"/>
              <a:chExt cx="4093903" cy="1026926"/>
            </a:xfrm>
          </p:grpSpPr>
          <p:grpSp>
            <p:nvGrpSpPr>
              <p:cNvPr id="235549" name="Group 3"/>
              <p:cNvGrpSpPr>
                <a:grpSpLocks/>
              </p:cNvGrpSpPr>
              <p:nvPr/>
            </p:nvGrpSpPr>
            <p:grpSpPr bwMode="auto">
              <a:xfrm>
                <a:off x="1169796" y="3684085"/>
                <a:ext cx="4093903" cy="1017902"/>
                <a:chOff x="1669283" y="3675063"/>
                <a:chExt cx="2689487" cy="1017902"/>
              </a:xfrm>
            </p:grpSpPr>
            <p:grpSp>
              <p:nvGrpSpPr>
                <p:cNvPr id="235552" name="Group 1"/>
                <p:cNvGrpSpPr>
                  <a:grpSpLocks/>
                </p:cNvGrpSpPr>
                <p:nvPr/>
              </p:nvGrpSpPr>
              <p:grpSpPr bwMode="auto">
                <a:xfrm>
                  <a:off x="1669283" y="3675063"/>
                  <a:ext cx="2689487" cy="1017902"/>
                  <a:chOff x="1169988" y="3676650"/>
                  <a:chExt cx="1357312" cy="1017902"/>
                </a:xfrm>
              </p:grpSpPr>
              <p:sp>
                <p:nvSpPr>
                  <p:cNvPr id="235554" name="Text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47524" y="4325437"/>
                    <a:ext cx="651501" cy="3691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subarray 1</a:t>
                    </a:r>
                  </a:p>
                </p:txBody>
              </p:sp>
              <p:grpSp>
                <p:nvGrpSpPr>
                  <p:cNvPr id="235555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169988" y="3676650"/>
                    <a:ext cx="1357312" cy="449697"/>
                    <a:chOff x="1169361" y="3646655"/>
                    <a:chExt cx="6786699" cy="543214"/>
                  </a:xfrm>
                </p:grpSpPr>
                <p:cxnSp>
                  <p:nvCxnSpPr>
                    <p:cNvPr id="51" name="Straight Arrow Connector 50"/>
                    <p:cNvCxnSpPr/>
                    <p:nvPr/>
                  </p:nvCxnSpPr>
                  <p:spPr>
                    <a:xfrm>
                      <a:off x="1169361" y="3676001"/>
                      <a:ext cx="0" cy="513623"/>
                    </a:xfrm>
                    <a:prstGeom prst="straightConnector1">
                      <a:avLst/>
                    </a:prstGeom>
                    <a:ln w="38100">
                      <a:headEnd type="triangle" w="lg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1169361" y="4189624"/>
                      <a:ext cx="6786699" cy="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Arrow Connector 72"/>
                    <p:cNvCxnSpPr/>
                    <p:nvPr/>
                  </p:nvCxnSpPr>
                  <p:spPr>
                    <a:xfrm flipH="1">
                      <a:off x="7956060" y="3647254"/>
                      <a:ext cx="0" cy="542370"/>
                    </a:xfrm>
                    <a:prstGeom prst="straightConnector1">
                      <a:avLst/>
                    </a:prstGeom>
                    <a:ln w="38100">
                      <a:headEnd type="triangle" w="lg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50" name="Straight Arrow Connector 49"/>
                <p:cNvCxnSpPr/>
                <p:nvPr/>
              </p:nvCxnSpPr>
              <p:spPr bwMode="auto">
                <a:xfrm flipH="1">
                  <a:off x="3280835" y="3678732"/>
                  <a:ext cx="0" cy="458518"/>
                </a:xfrm>
                <a:prstGeom prst="straightConnector1">
                  <a:avLst/>
                </a:prstGeom>
                <a:ln w="38100">
                  <a:headEnd type="triangle" w="lg" len="lg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Straight Arrow Connector 51"/>
              <p:cNvCxnSpPr/>
              <p:nvPr/>
            </p:nvCxnSpPr>
            <p:spPr bwMode="auto">
              <a:xfrm>
                <a:off x="4438979" y="3675061"/>
                <a:ext cx="0" cy="448998"/>
              </a:xfrm>
              <a:prstGeom prst="straightConnector1">
                <a:avLst/>
              </a:prstGeom>
              <a:ln w="38100"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 bwMode="auto">
              <a:xfrm>
                <a:off x="3211958" y="4133579"/>
                <a:ext cx="0" cy="199908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Arrow Connector 53"/>
            <p:cNvCxnSpPr/>
            <p:nvPr/>
          </p:nvCxnSpPr>
          <p:spPr bwMode="auto">
            <a:xfrm flipH="1">
              <a:off x="2728110" y="3687817"/>
              <a:ext cx="0" cy="458518"/>
            </a:xfrm>
            <a:prstGeom prst="straightConnector1">
              <a:avLst/>
            </a:prstGeom>
            <a:ln w="381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Arrow Connector 54"/>
          <p:cNvCxnSpPr/>
          <p:nvPr/>
        </p:nvCxnSpPr>
        <p:spPr bwMode="auto">
          <a:xfrm flipH="1">
            <a:off x="4789488" y="3665539"/>
            <a:ext cx="0" cy="458787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36729730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28917211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2409826" y="3675063"/>
            <a:ext cx="21431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1044376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2409826" y="3675063"/>
            <a:ext cx="21431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8712115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2876551" y="3675063"/>
            <a:ext cx="21431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15147104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2876551" y="3675063"/>
            <a:ext cx="21431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16715485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3333751" y="3690938"/>
            <a:ext cx="21431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124004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10.6, pgs. 588-590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  <a:p>
            <a:pPr algn="ctr"/>
            <a:r>
              <a:rPr lang="en-US" sz="2400" dirty="0"/>
              <a:t>10.6 Shell Sort: A Better Insertion Sort</a:t>
            </a:r>
          </a:p>
          <a:p>
            <a:pPr algn="ctr"/>
            <a:r>
              <a:rPr lang="en-US" sz="2400" dirty="0"/>
              <a:t>Analysis of Shell Sort</a:t>
            </a:r>
          </a:p>
          <a:p>
            <a:pPr algn="ctr"/>
            <a:r>
              <a:rPr lang="en-US" sz="2400" dirty="0"/>
              <a:t>Code for Shell Sort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454942"/>
            <a:ext cx="2899410" cy="288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546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3333751" y="3690938"/>
            <a:ext cx="21431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31197787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3790951" y="3695700"/>
            <a:ext cx="21431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9413818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3790951" y="3695700"/>
            <a:ext cx="21431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10587045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3790951" y="3695700"/>
            <a:ext cx="21431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37681620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3790951" y="3695700"/>
            <a:ext cx="21431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25065620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4238626" y="3675063"/>
            <a:ext cx="21431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7670563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4238626" y="3675063"/>
            <a:ext cx="21431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27108682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4681538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40789164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5138738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5444595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5138738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2819937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46538" y="1295400"/>
            <a:ext cx="9701048" cy="5334000"/>
          </a:xfrm>
        </p:spPr>
        <p:txBody>
          <a:bodyPr/>
          <a:lstStyle/>
          <a:p>
            <a:pPr eaLnBrk="1" hangingPunct="1"/>
            <a:r>
              <a:rPr lang="en-US" dirty="0"/>
              <a:t>A Shell sort is a type of insertion sort, but with O(</a:t>
            </a:r>
            <a:r>
              <a:rPr lang="en-US" i="1" dirty="0"/>
              <a:t>n</a:t>
            </a:r>
            <a:r>
              <a:rPr lang="en-US" baseline="30000" dirty="0"/>
              <a:t>3/2</a:t>
            </a:r>
            <a:r>
              <a:rPr lang="en-US" dirty="0"/>
              <a:t>) or better performance than the O(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) sorts.</a:t>
            </a:r>
          </a:p>
          <a:p>
            <a:pPr eaLnBrk="1" hangingPunct="1"/>
            <a:r>
              <a:rPr lang="en-US" dirty="0"/>
              <a:t>It is named after its discoverer, Donald Shell.</a:t>
            </a:r>
          </a:p>
          <a:p>
            <a:pPr eaLnBrk="1" hangingPunct="1"/>
            <a:r>
              <a:rPr lang="en-US" dirty="0"/>
              <a:t>A Shell sort can be thought of as a </a:t>
            </a:r>
            <a:r>
              <a:rPr lang="en-US" b="1" dirty="0">
                <a:solidFill>
                  <a:srgbClr val="FF0000"/>
                </a:solidFill>
              </a:rPr>
              <a:t>divide-and-conquer</a:t>
            </a:r>
            <a:r>
              <a:rPr lang="en-US" dirty="0"/>
              <a:t> approach to insertion sort.</a:t>
            </a:r>
          </a:p>
          <a:p>
            <a:pPr eaLnBrk="1" hangingPunct="1"/>
            <a:r>
              <a:rPr lang="en-US" dirty="0"/>
              <a:t>Instead of sorting the entire array, Shell sort sorts many smaller subarrays using insertion sort </a:t>
            </a:r>
            <a:r>
              <a:rPr lang="en-US" u="sng" dirty="0"/>
              <a:t>before</a:t>
            </a:r>
            <a:r>
              <a:rPr lang="en-US" dirty="0"/>
              <a:t> sorting the entire array.</a:t>
            </a:r>
          </a:p>
          <a:p>
            <a:pPr lvl="1"/>
            <a:r>
              <a:rPr lang="en-US" dirty="0"/>
              <a:t>The initial subarrays will contain </a:t>
            </a:r>
            <a:r>
              <a:rPr lang="en-US" u="sng" dirty="0"/>
              <a:t>two or three elements</a:t>
            </a:r>
            <a:r>
              <a:rPr lang="en-US" dirty="0"/>
              <a:t>, so the insertion sorts will go very quickly.</a:t>
            </a:r>
          </a:p>
          <a:p>
            <a:pPr lvl="1"/>
            <a:r>
              <a:rPr lang="en-US" dirty="0"/>
              <a:t>After each collection of subarrays is sorted, a new collection of subarrays with approximately twice as many elements as before will be sorted.</a:t>
            </a:r>
          </a:p>
          <a:p>
            <a:pPr lvl="1"/>
            <a:r>
              <a:rPr lang="en-US" dirty="0"/>
              <a:t>The last step is to perform an insertion sort on the entire array, which has been presorted by the earlier sorts.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Sort: A Better Insertion Sort</a:t>
            </a:r>
          </a:p>
        </p:txBody>
      </p:sp>
    </p:spTree>
    <p:extLst>
      <p:ext uri="{BB962C8B-B14F-4D97-AF65-F5344CB8AC3E}">
        <p14:creationId xmlns:p14="http://schemas.microsoft.com/office/powerpoint/2010/main" val="147154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0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0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0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5138738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38186223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5595938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18522372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5595938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28125973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5595938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6719356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6053138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303413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6053138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14146577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6496051" y="3675063"/>
            <a:ext cx="21431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32379197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6496051" y="3675063"/>
            <a:ext cx="21431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33815648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6938963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11965122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6938963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405611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5"/>
          <p:cNvSpPr>
            <a:spLocks noChangeArrowheads="1"/>
          </p:cNvSpPr>
          <p:nvPr/>
        </p:nvSpPr>
        <p:spPr bwMode="auto">
          <a:xfrm>
            <a:off x="1371600" y="1524000"/>
            <a:ext cx="8686800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2"/>
                </a:solidFill>
              </a:rPr>
              <a:t>1.     </a:t>
            </a:r>
            <a:r>
              <a:rPr lang="en-US" b="1" dirty="0"/>
              <a:t>Set the initial value of </a:t>
            </a:r>
            <a:r>
              <a:rPr lang="en-US" b="1" dirty="0">
                <a:cs typeface="Courier New" pitchFamily="49" charset="0"/>
              </a:rPr>
              <a:t>gap</a:t>
            </a:r>
            <a:r>
              <a:rPr lang="en-US" b="1" dirty="0"/>
              <a:t> to n / 2.2</a:t>
            </a:r>
            <a:endParaRPr lang="en-US" sz="1400" b="1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2"/>
                </a:solidFill>
              </a:rPr>
              <a:t>2.     </a:t>
            </a:r>
            <a:r>
              <a:rPr lang="en-US" b="1" dirty="0">
                <a:cs typeface="Courier New" pitchFamily="49" charset="0"/>
              </a:rPr>
              <a:t>while gap &gt; 0</a:t>
            </a:r>
            <a:endParaRPr lang="en-US" sz="1400" b="1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2"/>
                </a:solidFill>
              </a:rPr>
              <a:t>3. 	</a:t>
            </a:r>
            <a:r>
              <a:rPr lang="en-US" b="1" dirty="0">
                <a:cs typeface="Courier New" pitchFamily="49" charset="0"/>
              </a:rPr>
              <a:t>for</a:t>
            </a:r>
            <a:r>
              <a:rPr lang="en-US" b="1" dirty="0"/>
              <a:t> each array element from position </a:t>
            </a:r>
            <a:r>
              <a:rPr lang="en-US" b="1" dirty="0">
                <a:cs typeface="Courier New" pitchFamily="49" charset="0"/>
              </a:rPr>
              <a:t>gap</a:t>
            </a:r>
            <a:r>
              <a:rPr lang="en-US" b="1" dirty="0"/>
              <a:t> to the last element</a:t>
            </a:r>
            <a:endParaRPr lang="en-US" sz="1400" b="1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2"/>
                </a:solidFill>
              </a:rPr>
              <a:t>4. 	          </a:t>
            </a:r>
            <a:r>
              <a:rPr lang="en-US" b="1" dirty="0"/>
              <a:t>Insert this element where it belongs in its subarray.</a:t>
            </a:r>
          </a:p>
          <a:p>
            <a:pPr>
              <a:spcAft>
                <a:spcPts val="600"/>
              </a:spcAft>
              <a:defRPr/>
            </a:pPr>
            <a:endParaRPr lang="en-US" sz="1600" b="1" dirty="0">
              <a:solidFill>
                <a:schemeClr val="accent2"/>
              </a:solidFill>
            </a:endParaRPr>
          </a:p>
          <a:p>
            <a:pPr marL="633413" lvl="2">
              <a:spcAft>
                <a:spcPts val="600"/>
              </a:spcAft>
              <a:defRPr/>
            </a:pPr>
            <a:r>
              <a:rPr lang="en-US" sz="1600" b="1" dirty="0">
                <a:solidFill>
                  <a:schemeClr val="accent2"/>
                </a:solidFill>
              </a:rPr>
              <a:t>4.1</a:t>
            </a:r>
            <a:r>
              <a:rPr lang="en-US" sz="1600" b="1" dirty="0"/>
              <a:t>     </a:t>
            </a:r>
            <a:r>
              <a:rPr lang="en-US" sz="1600" b="1" dirty="0" err="1">
                <a:cs typeface="Courier New" pitchFamily="49" charset="0"/>
              </a:rPr>
              <a:t>next_pos</a:t>
            </a:r>
            <a:r>
              <a:rPr lang="en-US" sz="1600" b="1" dirty="0"/>
              <a:t> is an iterator to the element to insert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633413" lvl="2">
              <a:spcAft>
                <a:spcPts val="600"/>
              </a:spcAft>
              <a:defRPr/>
            </a:pPr>
            <a:r>
              <a:rPr lang="en-US" sz="1600" b="1" dirty="0">
                <a:solidFill>
                  <a:schemeClr val="accent2"/>
                </a:solidFill>
              </a:rPr>
              <a:t>4.2</a:t>
            </a:r>
            <a:r>
              <a:rPr lang="en-US" sz="1600" b="1" dirty="0"/>
              <a:t>    Save the value of the element to insert in </a:t>
            </a:r>
            <a:r>
              <a:rPr lang="en-US" sz="1600" b="1" dirty="0" err="1">
                <a:cs typeface="Courier New" pitchFamily="49" charset="0"/>
              </a:rPr>
              <a:t>next_val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633413" lvl="2">
              <a:spcAft>
                <a:spcPts val="600"/>
              </a:spcAft>
              <a:defRPr/>
            </a:pPr>
            <a:r>
              <a:rPr lang="en-US" sz="1600" b="1" dirty="0">
                <a:solidFill>
                  <a:schemeClr val="accent2"/>
                </a:solidFill>
              </a:rPr>
              <a:t>4.3</a:t>
            </a:r>
            <a:r>
              <a:rPr lang="en-US" sz="1600" b="1" dirty="0"/>
              <a:t>    </a:t>
            </a:r>
            <a:r>
              <a:rPr lang="en-US" sz="1600" b="1" dirty="0">
                <a:cs typeface="Courier New" pitchFamily="49" charset="0"/>
              </a:rPr>
              <a:t>while </a:t>
            </a:r>
            <a:r>
              <a:rPr lang="en-US" sz="1600" b="1" dirty="0" err="1">
                <a:cs typeface="Courier New" pitchFamily="49" charset="0"/>
              </a:rPr>
              <a:t>next_pos</a:t>
            </a:r>
            <a:r>
              <a:rPr lang="en-US" sz="1600" b="1" dirty="0">
                <a:cs typeface="Courier New" pitchFamily="49" charset="0"/>
              </a:rPr>
              <a:t> &gt; first + gap </a:t>
            </a:r>
            <a:r>
              <a:rPr lang="en-US" sz="1600" b="1" dirty="0"/>
              <a:t>and the element at </a:t>
            </a:r>
            <a:r>
              <a:rPr lang="en-US" sz="1600" b="1" dirty="0" err="1">
                <a:cs typeface="Courier New" pitchFamily="49" charset="0"/>
              </a:rPr>
              <a:t>next_pos</a:t>
            </a:r>
            <a:r>
              <a:rPr lang="en-US" sz="1600" b="1" dirty="0">
                <a:cs typeface="Courier New" pitchFamily="49" charset="0"/>
              </a:rPr>
              <a:t> – gap &gt; </a:t>
            </a:r>
            <a:r>
              <a:rPr lang="en-US" sz="1600" b="1" dirty="0" err="1">
                <a:cs typeface="Courier New" pitchFamily="49" charset="0"/>
              </a:rPr>
              <a:t>next_val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633413" lvl="2">
              <a:spcAft>
                <a:spcPts val="600"/>
              </a:spcAft>
              <a:defRPr/>
            </a:pPr>
            <a:r>
              <a:rPr lang="en-US" sz="1600" b="1" dirty="0">
                <a:solidFill>
                  <a:schemeClr val="accent2"/>
                </a:solidFill>
              </a:rPr>
              <a:t>4.4</a:t>
            </a:r>
            <a:r>
              <a:rPr lang="en-US" sz="1600" b="1" dirty="0"/>
              <a:t> 	Shift the element at </a:t>
            </a:r>
            <a:r>
              <a:rPr lang="en-US" sz="1600" b="1" dirty="0" err="1">
                <a:cs typeface="Courier New" pitchFamily="49" charset="0"/>
              </a:rPr>
              <a:t>next_pos</a:t>
            </a:r>
            <a:r>
              <a:rPr lang="en-US" sz="1600" b="1" dirty="0">
                <a:cs typeface="Courier New" pitchFamily="49" charset="0"/>
              </a:rPr>
              <a:t> – gap </a:t>
            </a:r>
            <a:r>
              <a:rPr lang="en-US" sz="1600" b="1" dirty="0"/>
              <a:t>to position </a:t>
            </a:r>
            <a:r>
              <a:rPr lang="en-US" sz="1600" b="1" dirty="0" err="1">
                <a:cs typeface="Courier New" pitchFamily="49" charset="0"/>
              </a:rPr>
              <a:t>next_pos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633413" lvl="2">
              <a:spcAft>
                <a:spcPts val="600"/>
              </a:spcAft>
              <a:defRPr/>
            </a:pPr>
            <a:r>
              <a:rPr lang="en-US" sz="1600" b="1" dirty="0">
                <a:solidFill>
                  <a:schemeClr val="accent2"/>
                </a:solidFill>
              </a:rPr>
              <a:t>4.5</a:t>
            </a:r>
            <a:r>
              <a:rPr lang="en-US" sz="1600" b="1" dirty="0"/>
              <a:t> 	Decrement </a:t>
            </a:r>
            <a:r>
              <a:rPr lang="en-US" sz="1600" b="1" dirty="0" err="1">
                <a:cs typeface="Courier New" pitchFamily="49" charset="0"/>
              </a:rPr>
              <a:t>next_pos</a:t>
            </a:r>
            <a:r>
              <a:rPr lang="en-US" sz="1600" b="1" dirty="0"/>
              <a:t> by </a:t>
            </a:r>
            <a:r>
              <a:rPr lang="en-US" sz="1600" b="1" dirty="0">
                <a:cs typeface="Courier New" pitchFamily="49" charset="0"/>
              </a:rPr>
              <a:t>gap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633413" lvl="2">
              <a:spcAft>
                <a:spcPts val="600"/>
              </a:spcAft>
              <a:defRPr/>
            </a:pPr>
            <a:r>
              <a:rPr lang="en-US" sz="1600" b="1" dirty="0">
                <a:solidFill>
                  <a:schemeClr val="accent2"/>
                </a:solidFill>
              </a:rPr>
              <a:t>4.6</a:t>
            </a:r>
            <a:r>
              <a:rPr lang="en-US" sz="1600" b="1" dirty="0"/>
              <a:t>    Insert </a:t>
            </a:r>
            <a:r>
              <a:rPr lang="en-US" sz="1600" b="1" dirty="0" err="1">
                <a:cs typeface="Courier New" pitchFamily="49" charset="0"/>
              </a:rPr>
              <a:t>next_val</a:t>
            </a:r>
            <a:r>
              <a:rPr lang="en-US" sz="1600" b="1" dirty="0"/>
              <a:t> at </a:t>
            </a:r>
            <a:r>
              <a:rPr lang="en-US" sz="1600" b="1" dirty="0" err="1">
                <a:cs typeface="Courier New" pitchFamily="49" charset="0"/>
              </a:rPr>
              <a:t>next_pos</a:t>
            </a:r>
            <a:r>
              <a:rPr lang="en-US" sz="1600" b="1" dirty="0"/>
              <a:t>  </a:t>
            </a:r>
            <a:endParaRPr lang="en-US" sz="1600" b="1" i="1" dirty="0"/>
          </a:p>
          <a:p>
            <a:pPr>
              <a:spcAft>
                <a:spcPts val="600"/>
              </a:spcAft>
            </a:pPr>
            <a:endParaRPr lang="en-US" sz="1400" b="1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2"/>
                </a:solidFill>
              </a:rPr>
              <a:t>5. 	</a:t>
            </a:r>
            <a:r>
              <a:rPr lang="en-US" b="1" dirty="0">
                <a:cs typeface="Courier New" pitchFamily="49" charset="0"/>
              </a:rPr>
              <a:t>if gap </a:t>
            </a:r>
            <a:r>
              <a:rPr lang="en-US" b="1" dirty="0"/>
              <a:t>is 2, set it to 1</a:t>
            </a:r>
          </a:p>
          <a:p>
            <a:pPr>
              <a:spcAft>
                <a:spcPts val="600"/>
              </a:spcAft>
            </a:pPr>
            <a:r>
              <a:rPr lang="da-DK" sz="1400" b="1" dirty="0">
                <a:solidFill>
                  <a:schemeClr val="accent2"/>
                </a:solidFill>
              </a:rPr>
              <a:t>6. 	</a:t>
            </a:r>
            <a:r>
              <a:rPr lang="da-DK" b="1" dirty="0">
                <a:cs typeface="Courier New" pitchFamily="49" charset="0"/>
              </a:rPr>
              <a:t>else gap = gap </a:t>
            </a:r>
            <a:r>
              <a:rPr lang="da-DK" b="1" dirty="0"/>
              <a:t>/ </a:t>
            </a:r>
            <a:r>
              <a:rPr lang="da-DK" sz="2000" b="1" dirty="0">
                <a:solidFill>
                  <a:srgbClr val="FF0000"/>
                </a:solidFill>
              </a:rPr>
              <a:t>2.2 </a:t>
            </a:r>
            <a:r>
              <a:rPr lang="da-DK" b="1" dirty="0"/>
              <a:t>     </a:t>
            </a:r>
            <a:r>
              <a:rPr lang="da-DK" b="1" i="1" dirty="0"/>
              <a:t>// chosen by experimentation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 Algorithm</a:t>
            </a:r>
          </a:p>
        </p:txBody>
      </p:sp>
    </p:spTree>
    <p:extLst>
      <p:ext uri="{BB962C8B-B14F-4D97-AF65-F5344CB8AC3E}">
        <p14:creationId xmlns:p14="http://schemas.microsoft.com/office/powerpoint/2010/main" val="3993378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7396163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19346518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7396163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11181035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7853363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41785438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7853363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16937098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8310563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162740067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8310563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12380390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0800000">
            <a:off x="8310563" y="3675063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</p:spTree>
    <p:extLst>
      <p:ext uri="{BB962C8B-B14F-4D97-AF65-F5344CB8AC3E}">
        <p14:creationId xmlns:p14="http://schemas.microsoft.com/office/powerpoint/2010/main" val="30179345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50" name="Down Arrow 49"/>
          <p:cNvSpPr/>
          <p:nvPr/>
        </p:nvSpPr>
        <p:spPr>
          <a:xfrm rot="10800000">
            <a:off x="8748713" y="3678238"/>
            <a:ext cx="21431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300826679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46688" y="1600200"/>
            <a:ext cx="2830512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Sort on gap value of 1 </a:t>
            </a:r>
            <a:br>
              <a:rPr lang="en-US" dirty="0"/>
            </a:br>
            <a:r>
              <a:rPr lang="en-US" dirty="0"/>
              <a:t>(a regular insertion sort)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</p:spTree>
    <p:extLst>
      <p:ext uri="{BB962C8B-B14F-4D97-AF65-F5344CB8AC3E}">
        <p14:creationId xmlns:p14="http://schemas.microsoft.com/office/powerpoint/2010/main" val="260236542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Shell Sort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1219200"/>
            <a:ext cx="8305800" cy="548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#ifndef SHELLSORT_H_</a:t>
            </a: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#define SHELLSORT_H_</a:t>
            </a:r>
          </a:p>
          <a:p>
            <a:endParaRPr lang="en-US" sz="11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/** Insert the element at position </a:t>
            </a:r>
            <a:r>
              <a:rPr lang="en-US" sz="1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next_pos</a:t>
            </a:r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in the sorted subarray. */</a:t>
            </a: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template&lt;</a:t>
            </a:r>
            <a:r>
              <a:rPr lang="en-US" sz="1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RI&gt;</a:t>
            </a: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void insert2(RI first, RI </a:t>
            </a:r>
            <a:r>
              <a:rPr lang="en-US" sz="1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next_pos</a:t>
            </a:r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, int gap)</a:t>
            </a: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std::</a:t>
            </a:r>
            <a:r>
              <a:rPr lang="en-US" sz="1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iterator_traits</a:t>
            </a:r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&lt;RI&gt;::</a:t>
            </a:r>
            <a:r>
              <a:rPr lang="en-US" sz="1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value_type</a:t>
            </a:r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next_val</a:t>
            </a:r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= *</a:t>
            </a:r>
            <a:r>
              <a:rPr lang="en-US" sz="1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next_pos</a:t>
            </a:r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  while ((</a:t>
            </a:r>
            <a:r>
              <a:rPr lang="en-US" sz="1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next_pos</a:t>
            </a:r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&gt; first + gap - 1) &amp;&amp; (</a:t>
            </a:r>
            <a:r>
              <a:rPr lang="en-US" sz="1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next_val</a:t>
            </a:r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&lt; *(</a:t>
            </a:r>
            <a:r>
              <a:rPr lang="en-US" sz="1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next_pos</a:t>
            </a:r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- gap)))</a:t>
            </a: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     *</a:t>
            </a:r>
            <a:r>
              <a:rPr lang="en-US" sz="1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next_pos</a:t>
            </a:r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= *(</a:t>
            </a:r>
            <a:r>
              <a:rPr lang="en-US" sz="1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next_pos</a:t>
            </a:r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- gap);	// Shift down.</a:t>
            </a: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next_pos</a:t>
            </a:r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-= gap;			// Check next position in subarray.</a:t>
            </a: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  *</a:t>
            </a:r>
            <a:r>
              <a:rPr lang="en-US" sz="1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next_pos</a:t>
            </a:r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next_val</a:t>
            </a:r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  return;</a:t>
            </a: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11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/** Sort data in the specified range using Shell sort. */</a:t>
            </a: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template&lt;</a:t>
            </a:r>
            <a:r>
              <a:rPr lang="en-US" sz="1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RI&gt;</a:t>
            </a: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1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shell_sort</a:t>
            </a:r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(RI first, RI last)</a:t>
            </a: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1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gap = (last - first - 1) / 2;</a:t>
            </a:r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	// Set initial gap between adjacent elements.</a:t>
            </a: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  while (gap &gt; 0) </a:t>
            </a: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     for (RI </a:t>
            </a:r>
            <a:r>
              <a:rPr lang="en-US" sz="1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next_pos</a:t>
            </a:r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= first + gap; </a:t>
            </a:r>
            <a:r>
              <a:rPr lang="en-US" sz="1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next_pos</a:t>
            </a:r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!= last; ++</a:t>
            </a:r>
            <a:r>
              <a:rPr lang="en-US" sz="1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next_pos</a:t>
            </a:r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     {</a:t>
            </a: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insert2(first, </a:t>
            </a:r>
            <a:r>
              <a:rPr lang="en-US" sz="1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next_pos</a:t>
            </a:r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, gap);	// Insert element at </a:t>
            </a:r>
            <a:r>
              <a:rPr lang="en-US" sz="1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next_pos</a:t>
            </a:r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in its subarray.</a:t>
            </a: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     }</a:t>
            </a: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1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gap = (gap == 2) ? 1 : int(gap / 2.2);</a:t>
            </a:r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	// Reset gap for next pass.</a:t>
            </a: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     }</a:t>
            </a: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1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endif</a:t>
            </a:r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 // SHELLSORT_H_</a:t>
            </a:r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9272423B-7B52-4B13-8590-5B84E74152C7}"/>
              </a:ext>
            </a:extLst>
          </p:cNvPr>
          <p:cNvSpPr/>
          <p:nvPr/>
        </p:nvSpPr>
        <p:spPr>
          <a:xfrm>
            <a:off x="1417901" y="2605336"/>
            <a:ext cx="306387" cy="1868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8">
            <a:extLst>
              <a:ext uri="{FF2B5EF4-FFF2-40B4-BE49-F238E27FC236}">
                <a16:creationId xmlns:a16="http://schemas.microsoft.com/office/drawing/2014/main" id="{6BC4CFA7-54BE-4C38-A209-BCACE918FB40}"/>
              </a:ext>
            </a:extLst>
          </p:cNvPr>
          <p:cNvSpPr/>
          <p:nvPr/>
        </p:nvSpPr>
        <p:spPr>
          <a:xfrm>
            <a:off x="1417901" y="3444744"/>
            <a:ext cx="306387" cy="1868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9">
            <a:extLst>
              <a:ext uri="{FF2B5EF4-FFF2-40B4-BE49-F238E27FC236}">
                <a16:creationId xmlns:a16="http://schemas.microsoft.com/office/drawing/2014/main" id="{7B6D2762-2020-469E-BCF3-E347D57774CB}"/>
              </a:ext>
            </a:extLst>
          </p:cNvPr>
          <p:cNvSpPr/>
          <p:nvPr/>
        </p:nvSpPr>
        <p:spPr>
          <a:xfrm>
            <a:off x="1371601" y="4779423"/>
            <a:ext cx="306387" cy="1868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10">
            <a:extLst>
              <a:ext uri="{FF2B5EF4-FFF2-40B4-BE49-F238E27FC236}">
                <a16:creationId xmlns:a16="http://schemas.microsoft.com/office/drawing/2014/main" id="{9F00DC9E-5E44-4ED4-BC8E-0BEA3DF1899B}"/>
              </a:ext>
            </a:extLst>
          </p:cNvPr>
          <p:cNvSpPr/>
          <p:nvPr/>
        </p:nvSpPr>
        <p:spPr>
          <a:xfrm>
            <a:off x="1674814" y="5600370"/>
            <a:ext cx="306387" cy="1868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11">
            <a:extLst>
              <a:ext uri="{FF2B5EF4-FFF2-40B4-BE49-F238E27FC236}">
                <a16:creationId xmlns:a16="http://schemas.microsoft.com/office/drawing/2014/main" id="{63D2CD42-D403-451A-9569-7073F1EB035A}"/>
              </a:ext>
            </a:extLst>
          </p:cNvPr>
          <p:cNvSpPr/>
          <p:nvPr/>
        </p:nvSpPr>
        <p:spPr>
          <a:xfrm>
            <a:off x="1674814" y="5943601"/>
            <a:ext cx="306387" cy="1868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5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1828800" y="2834640"/>
          <a:ext cx="7315200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676400" y="1524000"/>
          <a:ext cx="183261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419600" y="1524000"/>
            <a:ext cx="4953000" cy="990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Let’s sort the following array using initial subarrays with only two and three elements.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48000" y="4419600"/>
            <a:ext cx="4953000" cy="990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How many subarrays with gap of 7?</a:t>
            </a:r>
          </a:p>
        </p:txBody>
      </p:sp>
    </p:spTree>
    <p:extLst>
      <p:ext uri="{BB962C8B-B14F-4D97-AF65-F5344CB8AC3E}">
        <p14:creationId xmlns:p14="http://schemas.microsoft.com/office/powerpoint/2010/main" val="25195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10.7, pgs. 592-597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10.7 Merge Sort</a:t>
            </a:r>
          </a:p>
          <a:p>
            <a:pPr algn="ctr"/>
            <a:r>
              <a:rPr lang="en-US" sz="2400" dirty="0"/>
              <a:t>Analysis of Merge</a:t>
            </a:r>
          </a:p>
          <a:p>
            <a:pPr algn="ctr"/>
            <a:r>
              <a:rPr lang="en-US" sz="2400" dirty="0"/>
              <a:t>Code for Merge</a:t>
            </a:r>
          </a:p>
          <a:p>
            <a:pPr algn="ctr"/>
            <a:r>
              <a:rPr lang="en-US" sz="2400" dirty="0"/>
              <a:t>Algorithm for Merge Sort</a:t>
            </a:r>
          </a:p>
          <a:p>
            <a:pPr algn="ctr"/>
            <a:r>
              <a:rPr lang="en-US" sz="2400" dirty="0"/>
              <a:t>Trace of Merge Sort Algorithm</a:t>
            </a:r>
          </a:p>
          <a:p>
            <a:pPr algn="ctr"/>
            <a:r>
              <a:rPr lang="en-US" sz="2400" dirty="0"/>
              <a:t>Analysis of Merge Sort</a:t>
            </a:r>
          </a:p>
          <a:p>
            <a:pPr algn="ctr"/>
            <a:r>
              <a:rPr lang="en-US" sz="2400" dirty="0"/>
              <a:t>Code for Merge Sort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639132"/>
            <a:ext cx="28575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205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merge is a common data processing operation performed on two sequences of data with the following characteristics:</a:t>
            </a:r>
          </a:p>
          <a:p>
            <a:pPr lvl="1"/>
            <a:r>
              <a:rPr lang="en-US" dirty="0"/>
              <a:t>Both sequences are ordered by the same comparison operator (that is, both sequences are sorted).</a:t>
            </a:r>
          </a:p>
          <a:p>
            <a:r>
              <a:rPr lang="en-US" dirty="0"/>
              <a:t>The result of the merge operation is a third sequence containing all the data from the first two sequences.</a:t>
            </a:r>
          </a:p>
          <a:p>
            <a:r>
              <a:rPr lang="en-US" dirty="0"/>
              <a:t>Analysis of Merge Sort:</a:t>
            </a:r>
          </a:p>
          <a:p>
            <a:pPr lvl="1"/>
            <a:r>
              <a:rPr lang="en-US" dirty="0"/>
              <a:t>For two input sequences each containing </a:t>
            </a:r>
            <a:r>
              <a:rPr lang="en-US" i="1" dirty="0"/>
              <a:t>n</a:t>
            </a:r>
            <a:r>
              <a:rPr lang="en-US" dirty="0"/>
              <a:t> elements, each element needs to move from its input sequence to the output sequence.</a:t>
            </a:r>
          </a:p>
          <a:p>
            <a:pPr lvl="1"/>
            <a:r>
              <a:rPr lang="en-US" dirty="0"/>
              <a:t>Merge time is O(</a:t>
            </a:r>
            <a:r>
              <a:rPr lang="en-US" i="1" dirty="0"/>
              <a:t>n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Space requirements:</a:t>
            </a:r>
          </a:p>
          <a:p>
            <a:pPr lvl="2"/>
            <a:r>
              <a:rPr lang="en-US" dirty="0"/>
              <a:t>The array cannot be merged in place.</a:t>
            </a:r>
          </a:p>
          <a:p>
            <a:pPr lvl="2"/>
            <a:r>
              <a:rPr lang="en-US" dirty="0"/>
              <a:t>Additional space usage is O(</a:t>
            </a:r>
            <a:r>
              <a:rPr lang="en-US" i="1" dirty="0"/>
              <a:t>n</a:t>
            </a:r>
            <a:r>
              <a:rPr lang="en-US" dirty="0"/>
              <a:t>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0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2" descr="C:\Documents and Settings\Administrator\My Documents\Koffman\PPTs\JPEGS\JWCL233_Koffman JPG files\ch08\w0196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740276"/>
            <a:ext cx="47244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358056" y="1371601"/>
            <a:ext cx="8305800" cy="34464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0" indent="-304800">
              <a:defRPr/>
            </a:pPr>
            <a:r>
              <a:rPr lang="en-US" sz="2000" b="1" dirty="0">
                <a:solidFill>
                  <a:srgbClr val="406F8D"/>
                </a:solidFill>
                <a:latin typeface="Tw Cen MT" pitchFamily="34" charset="0"/>
                <a:cs typeface="Courier New" pitchFamily="49" charset="0"/>
              </a:rPr>
              <a:t>Merge Algorithm</a:t>
            </a:r>
          </a:p>
          <a:p>
            <a:pPr marL="304800" indent="-304800">
              <a:defRPr/>
            </a:pPr>
            <a:endParaRPr lang="en-US" b="1" dirty="0">
              <a:solidFill>
                <a:srgbClr val="406F8D"/>
              </a:solidFill>
              <a:latin typeface="Tw Cen MT" pitchFamily="34" charset="0"/>
              <a:cs typeface="Courier New" pitchFamily="49" charset="0"/>
            </a:endParaRPr>
          </a:p>
          <a:p>
            <a:pPr>
              <a:defRPr/>
            </a:pPr>
            <a:r>
              <a:rPr lang="en-US" sz="2000" dirty="0"/>
              <a:t>1. Access the first item from both sequences.</a:t>
            </a:r>
          </a:p>
          <a:p>
            <a:pPr>
              <a:defRPr/>
            </a:pPr>
            <a:r>
              <a:rPr lang="en-US" sz="2000" dirty="0"/>
              <a:t>2. </a:t>
            </a:r>
            <a:r>
              <a:rPr lang="en-US" sz="2000" b="1" dirty="0"/>
              <a:t>while </a:t>
            </a:r>
            <a:r>
              <a:rPr lang="en-US" sz="2000" dirty="0"/>
              <a:t>not finished with either sequence</a:t>
            </a:r>
          </a:p>
          <a:p>
            <a:pPr>
              <a:defRPr/>
            </a:pPr>
            <a:r>
              <a:rPr lang="en-US" sz="2000" dirty="0"/>
              <a:t>3. 	Compare the current items from the two sequences, copy the 	smaller current item to the output sequence, and access the 	next item from the input sequence whose item was copied.</a:t>
            </a:r>
          </a:p>
          <a:p>
            <a:pPr>
              <a:defRPr/>
            </a:pPr>
            <a:r>
              <a:rPr lang="en-US" sz="2000" dirty="0"/>
              <a:t>4. Copy any remaining items from the first sequence to the output sequence.</a:t>
            </a:r>
          </a:p>
          <a:p>
            <a:pPr>
              <a:defRPr/>
            </a:pPr>
            <a:r>
              <a:rPr lang="en-US" sz="2000" dirty="0"/>
              <a:t>5. Copy any remaining items from the second sequence to the output sequence.</a:t>
            </a:r>
            <a:endParaRPr lang="en-US" sz="2000" dirty="0">
              <a:latin typeface="Tw Cen MT" pitchFamily="34" charset="0"/>
              <a:cs typeface="Courier New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Algorithm</a:t>
            </a:r>
          </a:p>
        </p:txBody>
      </p:sp>
    </p:spTree>
    <p:extLst>
      <p:ext uri="{BB962C8B-B14F-4D97-AF65-F5344CB8AC3E}">
        <p14:creationId xmlns:p14="http://schemas.microsoft.com/office/powerpoint/2010/main" val="116409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Merge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1416308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/** Merge data in two sorted input sequences into a sorted output sequence.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pre: Both input sequences are sorted.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post: The output sequence is sorted and contains all elements in both sequences.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@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left/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end_left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: left sequence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@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right/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end_right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: right sequence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@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out: first element in the output sequence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*/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template&lt;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RI&gt;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void merge(RI left, RI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end_left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, RI right, RI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end_right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, RI out)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// While there is data in both input sequences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((left != 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end_left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&amp;&amp; (right != 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end_right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  // Find the smaller and insert it into the output sequence.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if (*left &lt; *right) *out++ = *left++;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else *out++ = *right++;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// Assert: one of the sequences has more items to copy.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// Copy remaining input from left/right sequence into the output.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while (left != 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end_left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*out++ = *left++;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while (right != 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end_right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*out++ = *right++;</a:t>
            </a: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318EB1F6-FCCE-44EA-A022-C9A9AD96CDF3}"/>
              </a:ext>
            </a:extLst>
          </p:cNvPr>
          <p:cNvSpPr/>
          <p:nvPr/>
        </p:nvSpPr>
        <p:spPr>
          <a:xfrm>
            <a:off x="1221128" y="3828638"/>
            <a:ext cx="306387" cy="1868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9">
            <a:extLst>
              <a:ext uri="{FF2B5EF4-FFF2-40B4-BE49-F238E27FC236}">
                <a16:creationId xmlns:a16="http://schemas.microsoft.com/office/drawing/2014/main" id="{9CCA5758-25A8-4B55-906E-158806F1A1BD}"/>
              </a:ext>
            </a:extLst>
          </p:cNvPr>
          <p:cNvSpPr/>
          <p:nvPr/>
        </p:nvSpPr>
        <p:spPr>
          <a:xfrm>
            <a:off x="1504089" y="4472963"/>
            <a:ext cx="306387" cy="1868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10">
            <a:extLst>
              <a:ext uri="{FF2B5EF4-FFF2-40B4-BE49-F238E27FC236}">
                <a16:creationId xmlns:a16="http://schemas.microsoft.com/office/drawing/2014/main" id="{6145DC95-C328-4904-ACE4-E888D0C3D55A}"/>
              </a:ext>
            </a:extLst>
          </p:cNvPr>
          <p:cNvSpPr/>
          <p:nvPr/>
        </p:nvSpPr>
        <p:spPr>
          <a:xfrm>
            <a:off x="1219201" y="5539763"/>
            <a:ext cx="306387" cy="1868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11">
            <a:extLst>
              <a:ext uri="{FF2B5EF4-FFF2-40B4-BE49-F238E27FC236}">
                <a16:creationId xmlns:a16="http://schemas.microsoft.com/office/drawing/2014/main" id="{16B173F2-9B04-4A2F-A12C-4AA4A9E64B21}"/>
              </a:ext>
            </a:extLst>
          </p:cNvPr>
          <p:cNvSpPr/>
          <p:nvPr/>
        </p:nvSpPr>
        <p:spPr>
          <a:xfrm>
            <a:off x="1219201" y="5768051"/>
            <a:ext cx="306387" cy="1868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7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Content Placeholder 2"/>
          <p:cNvSpPr>
            <a:spLocks noGrp="1"/>
          </p:cNvSpPr>
          <p:nvPr>
            <p:ph sz="quarter" idx="1"/>
          </p:nvPr>
        </p:nvSpPr>
        <p:spPr>
          <a:xfrm>
            <a:off x="538619" y="1219200"/>
            <a:ext cx="9778609" cy="4495800"/>
          </a:xfrm>
        </p:spPr>
        <p:txBody>
          <a:bodyPr/>
          <a:lstStyle/>
          <a:p>
            <a:pPr eaLnBrk="1" hangingPunct="1"/>
            <a:r>
              <a:rPr lang="en-US" dirty="0"/>
              <a:t>We can modify merging to sort a single, unsorted array</a:t>
            </a:r>
          </a:p>
          <a:p>
            <a:pPr marL="801688" lvl="1" indent="-401638">
              <a:buSzPct val="100000"/>
              <a:buFont typeface="Tw Cen MT" pitchFamily="34" charset="0"/>
              <a:buAutoNum type="arabicPeriod"/>
            </a:pPr>
            <a:r>
              <a:rPr lang="en-US" dirty="0"/>
              <a:t>Split the array into two halves</a:t>
            </a:r>
          </a:p>
          <a:p>
            <a:pPr marL="801688" lvl="1" indent="-401638">
              <a:buSzPct val="100000"/>
              <a:buFont typeface="Tw Cen MT" pitchFamily="34" charset="0"/>
              <a:buAutoNum type="arabicPeriod"/>
            </a:pPr>
            <a:r>
              <a:rPr lang="en-US" dirty="0"/>
              <a:t>Sort the left half</a:t>
            </a:r>
          </a:p>
          <a:p>
            <a:pPr marL="801688" lvl="1" indent="-401638">
              <a:buSzPct val="100000"/>
              <a:buFont typeface="Tw Cen MT" pitchFamily="34" charset="0"/>
              <a:buAutoNum type="arabicPeriod"/>
            </a:pPr>
            <a:r>
              <a:rPr lang="en-US" dirty="0"/>
              <a:t>Sort the right half</a:t>
            </a:r>
          </a:p>
          <a:p>
            <a:pPr marL="801688" lvl="1" indent="-401638">
              <a:buSzPct val="100000"/>
              <a:buFont typeface="Tw Cen MT" pitchFamily="34" charset="0"/>
              <a:buAutoNum type="arabicPeriod"/>
            </a:pPr>
            <a:r>
              <a:rPr lang="en-US" dirty="0"/>
              <a:t>Merge the two</a:t>
            </a:r>
          </a:p>
          <a:p>
            <a:pPr eaLnBrk="1" hangingPunct="1"/>
            <a:r>
              <a:rPr lang="en-US" dirty="0"/>
              <a:t>This algorithm can be written with a recursive step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Merge Sort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617994" y="3581400"/>
            <a:ext cx="977860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138" lvl="1" indent="-3984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Tw Cen MT" pitchFamily="34" charset="0"/>
              <a:buAutoNum type="arabicPeriod"/>
              <a:defRPr/>
            </a:pPr>
            <a:r>
              <a:rPr lang="en-US" sz="2500" dirty="0"/>
              <a:t>If the table has more than one element</a:t>
            </a:r>
          </a:p>
          <a:p>
            <a:pPr marL="719138" lvl="1" indent="-3984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Tw Cen MT" pitchFamily="34" charset="0"/>
              <a:buAutoNum type="arabicPeriod"/>
              <a:defRPr/>
            </a:pPr>
            <a:r>
              <a:rPr lang="en-US" sz="2500" dirty="0"/>
              <a:t>Store the first half of the table in </a:t>
            </a:r>
            <a:r>
              <a:rPr lang="en-US" sz="2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left_table</a:t>
            </a:r>
            <a:endParaRPr lang="en-US" sz="21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719138" lvl="1" indent="-3984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Tw Cen MT" pitchFamily="34" charset="0"/>
              <a:buAutoNum type="arabicPeriod"/>
              <a:defRPr/>
            </a:pPr>
            <a:r>
              <a:rPr lang="en-US" sz="2500" dirty="0"/>
              <a:t>Store the second half of the table in </a:t>
            </a:r>
            <a:r>
              <a:rPr lang="en-US" sz="2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right_table</a:t>
            </a:r>
            <a:endParaRPr lang="en-US" sz="21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719138" lvl="1" indent="-3984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Tw Cen MT" pitchFamily="34" charset="0"/>
              <a:buAutoNum type="arabicPeriod"/>
              <a:defRPr/>
            </a:pPr>
            <a:r>
              <a:rPr lang="en-US" sz="2500" dirty="0"/>
              <a:t>Recursively apply the merge sort algorithm to </a:t>
            </a:r>
            <a:r>
              <a:rPr lang="en-US" sz="2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left_table</a:t>
            </a:r>
            <a:endParaRPr lang="en-US" sz="21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719138" lvl="1" indent="-3984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Tw Cen MT" pitchFamily="34" charset="0"/>
              <a:buAutoNum type="arabicPeriod"/>
              <a:defRPr/>
            </a:pPr>
            <a:r>
              <a:rPr lang="en-US" sz="2500" dirty="0"/>
              <a:t>Recursively apply the merge sort algorithm to </a:t>
            </a:r>
            <a:r>
              <a:rPr lang="en-US" sz="2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right_table</a:t>
            </a:r>
            <a:endParaRPr lang="en-US" sz="21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719138" lvl="1" indent="-3984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Tw Cen MT" pitchFamily="34" charset="0"/>
              <a:buAutoNum type="arabicPeriod"/>
              <a:defRPr/>
            </a:pPr>
            <a:r>
              <a:rPr lang="en-US" sz="2500" dirty="0"/>
              <a:t>Call the merge function with </a:t>
            </a:r>
            <a:r>
              <a:rPr lang="en-US" sz="2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left_table</a:t>
            </a:r>
            <a:r>
              <a:rPr lang="en-US" sz="2500" dirty="0"/>
              <a:t> and </a:t>
            </a:r>
            <a:r>
              <a:rPr lang="en-US" sz="2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right_table</a:t>
            </a:r>
            <a:r>
              <a:rPr lang="en-US" sz="2500" dirty="0"/>
              <a:t> as the input sequences and the original table as the output sequence.</a:t>
            </a:r>
          </a:p>
        </p:txBody>
      </p:sp>
    </p:spTree>
    <p:extLst>
      <p:ext uri="{BB962C8B-B14F-4D97-AF65-F5344CB8AC3E}">
        <p14:creationId xmlns:p14="http://schemas.microsoft.com/office/powerpoint/2010/main" val="144514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2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2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2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2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6" grpId="0" build="p"/>
      <p:bldP spid="7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674" name="Group 40"/>
          <p:cNvGrpSpPr>
            <a:grpSpLocks/>
          </p:cNvGrpSpPr>
          <p:nvPr/>
        </p:nvGrpSpPr>
        <p:grpSpPr bwMode="auto">
          <a:xfrm>
            <a:off x="3692525" y="1901825"/>
            <a:ext cx="3619500" cy="457200"/>
            <a:chOff x="940761" y="3218432"/>
            <a:chExt cx="3619500" cy="457200"/>
          </a:xfrm>
        </p:grpSpPr>
        <p:grpSp>
          <p:nvGrpSpPr>
            <p:cNvPr id="284703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4704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6588125" y="2790825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2600326" y="2790825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2600326" y="2790825"/>
            <a:ext cx="1814513" cy="457200"/>
            <a:chOff x="1333500" y="3124200"/>
            <a:chExt cx="1814848" cy="457200"/>
          </a:xfrm>
        </p:grpSpPr>
        <p:sp>
          <p:nvSpPr>
            <p:cNvPr id="91" name="Rectangle 90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6588125" y="2790825"/>
            <a:ext cx="1816100" cy="457200"/>
            <a:chOff x="1333500" y="3124200"/>
            <a:chExt cx="1814848" cy="457200"/>
          </a:xfrm>
        </p:grpSpPr>
        <p:sp>
          <p:nvSpPr>
            <p:cNvPr id="87" name="Rectangle 86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03625" y="1962150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50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4046538" y="1962150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4503738" y="1962150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45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4960938" y="1962150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30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5418138" y="1962150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5865813" y="1962150"/>
            <a:ext cx="633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20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6308725" y="1962150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80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6765925" y="1962150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368765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2812E-6 L -0.05052 0.00671 C -0.06041 0.00717 -0.07239 0.01573 -0.08264 0.02706 C -0.09496 0.04047 -0.1026 0.05435 -0.10555 0.06776 L -0.11788 0.1309 " pathEditMode="relative" rAng="3040605" ptsTypes="FffFF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6" y="4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2812E-6 L -0.05052 0.00671 C -0.06041 0.00717 -0.07239 0.01573 -0.08264 0.02706 C -0.09496 0.04047 -0.1026 0.05435 -0.10555 0.06776 L -0.11788 0.1309 " pathEditMode="relative" rAng="3040605" ptsTypes="FffFF">
                                      <p:cBhvr>
                                        <p:cTn id="1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6" y="4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2812E-6 L -0.05052 0.00671 C -0.06041 0.00717 -0.07239 0.01573 -0.08264 0.02706 C -0.09496 0.04047 -0.1026 0.05435 -0.10555 0.06776 L -0.11788 0.1309 " pathEditMode="relative" rAng="3040605" ptsTypes="FffFF">
                                      <p:cBhvr>
                                        <p:cTn id="1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6" y="4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2812E-6 L -0.05052 0.00671 C -0.06041 0.00717 -0.07239 0.01573 -0.08264 0.02706 C -0.09496 0.04047 -0.1026 0.05435 -0.10555 0.06776 L -0.11788 0.1309 " pathEditMode="relative" rAng="3040605" ptsTypes="FffFF">
                                      <p:cBhvr>
                                        <p:cTn id="1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6" y="4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48 0.12882 L 0.10503 0.071 C 0.10347 0.06082 0.09496 0.04741 0.08611 0.03608 C 0.07534 0.02174 0.06527 0.01226 0.05694 0.0081 L 0.01649 -0.00532 " pathEditMode="relative" rAng="8072292" ptsTypes="FffFF">
                                      <p:cBhvr>
                                        <p:cTn id="25" dur="2000" spd="-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-79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48 0.12882 L 0.10503 0.071 C 0.10347 0.06082 0.09496 0.04741 0.08611 0.03608 C 0.07534 0.02174 0.06527 0.01226 0.05694 0.0081 L 0.01649 -0.00532 " pathEditMode="relative" rAng="8072292" ptsTypes="FffFF">
                                      <p:cBhvr>
                                        <p:cTn id="27" dur="2000" spd="-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-79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48 0.12882 L 0.10503 0.071 C 0.10347 0.06082 0.09496 0.04741 0.08611 0.03608 C 0.07534 0.02174 0.06527 0.01226 0.05694 0.0081 L 0.01649 -0.00532 " pathEditMode="relative" rAng="8072292" ptsTypes="FffFF">
                                      <p:cBhvr>
                                        <p:cTn id="29" dur="2000" spd="-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-79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48 0.12882 L 0.10503 0.071 C 0.10347 0.06082 0.09496 0.04741 0.08611 0.03608 C 0.07534 0.02174 0.06527 0.01226 0.05694 0.0081 L 0.01649 -0.00532 " pathEditMode="relative" rAng="8072292" ptsTypes="FffFF">
                                      <p:cBhvr>
                                        <p:cTn id="31" dur="2000" spd="-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-79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5" grpId="0"/>
      <p:bldP spid="96" grpId="0"/>
      <p:bldP spid="97" grpId="0"/>
      <p:bldP spid="99" grpId="0"/>
      <p:bldP spid="100" grpId="0"/>
      <p:bldP spid="101" grpId="0"/>
      <p:bldP spid="10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1547813" y="3679825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85699" name="Group 40"/>
          <p:cNvGrpSpPr>
            <a:grpSpLocks/>
          </p:cNvGrpSpPr>
          <p:nvPr/>
        </p:nvGrpSpPr>
        <p:grpSpPr bwMode="auto">
          <a:xfrm>
            <a:off x="3692525" y="1901825"/>
            <a:ext cx="3619500" cy="457200"/>
            <a:chOff x="940761" y="3218432"/>
            <a:chExt cx="3619500" cy="457200"/>
          </a:xfrm>
        </p:grpSpPr>
        <p:grpSp>
          <p:nvGrpSpPr>
            <p:cNvPr id="285724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5725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5700" name="Group 82"/>
          <p:cNvGrpSpPr>
            <a:grpSpLocks/>
          </p:cNvGrpSpPr>
          <p:nvPr/>
        </p:nvGrpSpPr>
        <p:grpSpPr bwMode="auto">
          <a:xfrm>
            <a:off x="2600325" y="2790825"/>
            <a:ext cx="5803900" cy="457200"/>
            <a:chOff x="1700547" y="2895600"/>
            <a:chExt cx="5803274" cy="457200"/>
          </a:xfrm>
        </p:grpSpPr>
        <p:grpSp>
          <p:nvGrpSpPr>
            <p:cNvPr id="285714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85715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39875" y="3679825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4598988" y="3679825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592638" y="3679825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511425" y="2851150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50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954338" y="2851150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411538" y="2851150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45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868738" y="2851150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61397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2812E-6 L -0.05052 0.00671 C -0.06041 0.00717 -0.07239 0.01573 -0.08264 0.02706 C -0.09496 0.04047 -0.1026 0.05435 -0.10555 0.06776 L -0.11788 0.1309 " pathEditMode="relative" rAng="3040605" ptsTypes="FffFF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6" y="4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2812E-6 L -0.05052 0.00671 C -0.06041 0.00717 -0.07239 0.01573 -0.08264 0.02706 C -0.09496 0.04047 -0.1026 0.05435 -0.10555 0.06776 L -0.11788 0.1309 " pathEditMode="relative" rAng="3040605" ptsTypes="FffFF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6" y="4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48 0.12882 L 0.10503 0.071 C 0.10347 0.06082 0.09496 0.04741 0.08611 0.03608 C 0.07534 0.02174 0.06527 0.01226 0.05694 0.0081 L 0.01649 -0.00532 " pathEditMode="relative" rAng="8072292" ptsTypes="FffFF">
                                      <p:cBhvr>
                                        <p:cTn id="21" dur="2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-79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48 0.12882 L 0.10503 0.071 C 0.10347 0.06082 0.09496 0.04741 0.08611 0.03608 C 0.07534 0.02174 0.06527 0.01226 0.05694 0.0081 L 0.01649 -0.00532 " pathEditMode="relative" rAng="8072292" ptsTypes="FffFF">
                                      <p:cBhvr>
                                        <p:cTn id="23" dur="2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-79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2" grpId="0"/>
      <p:bldP spid="4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22" name="Group 43"/>
          <p:cNvGrpSpPr>
            <a:grpSpLocks/>
          </p:cNvGrpSpPr>
          <p:nvPr/>
        </p:nvGrpSpPr>
        <p:grpSpPr bwMode="auto">
          <a:xfrm>
            <a:off x="1547813" y="3679825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86723" name="Group 40"/>
          <p:cNvGrpSpPr>
            <a:grpSpLocks/>
          </p:cNvGrpSpPr>
          <p:nvPr/>
        </p:nvGrpSpPr>
        <p:grpSpPr bwMode="auto">
          <a:xfrm>
            <a:off x="3692525" y="1901825"/>
            <a:ext cx="3619500" cy="457200"/>
            <a:chOff x="940761" y="3218432"/>
            <a:chExt cx="3619500" cy="457200"/>
          </a:xfrm>
        </p:grpSpPr>
        <p:grpSp>
          <p:nvGrpSpPr>
            <p:cNvPr id="286750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6751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6724" name="Group 82"/>
          <p:cNvGrpSpPr>
            <a:grpSpLocks/>
          </p:cNvGrpSpPr>
          <p:nvPr/>
        </p:nvGrpSpPr>
        <p:grpSpPr bwMode="auto">
          <a:xfrm>
            <a:off x="2600325" y="2790825"/>
            <a:ext cx="5803900" cy="457200"/>
            <a:chOff x="1700547" y="2895600"/>
            <a:chExt cx="5803274" cy="457200"/>
          </a:xfrm>
        </p:grpSpPr>
        <p:grpSp>
          <p:nvGrpSpPr>
            <p:cNvPr id="286740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86741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6725" name="Group 3"/>
          <p:cNvGrpSpPr>
            <a:grpSpLocks/>
          </p:cNvGrpSpPr>
          <p:nvPr/>
        </p:nvGrpSpPr>
        <p:grpSpPr bwMode="auto">
          <a:xfrm>
            <a:off x="1539875" y="3679825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86726" name="Group 46"/>
          <p:cNvGrpSpPr>
            <a:grpSpLocks/>
          </p:cNvGrpSpPr>
          <p:nvPr/>
        </p:nvGrpSpPr>
        <p:grpSpPr bwMode="auto">
          <a:xfrm>
            <a:off x="4598988" y="3679825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86727" name="Group 2"/>
          <p:cNvGrpSpPr>
            <a:grpSpLocks/>
          </p:cNvGrpSpPr>
          <p:nvPr/>
        </p:nvGrpSpPr>
        <p:grpSpPr bwMode="auto">
          <a:xfrm>
            <a:off x="4592638" y="3679825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1455738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371725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450975" y="3740150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50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455738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50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371725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895475" y="3740150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243258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03515E-7 L -0.01007 0.14107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70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03515E-7 L 0.04132 0.14107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70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/>
      <p:bldP spid="64" grpId="0" animBg="1"/>
      <p:bldP spid="65" grpId="0" animBg="1"/>
      <p:bldP spid="67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2371725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87747" name="Group 43"/>
          <p:cNvGrpSpPr>
            <a:grpSpLocks/>
          </p:cNvGrpSpPr>
          <p:nvPr/>
        </p:nvGrpSpPr>
        <p:grpSpPr bwMode="auto">
          <a:xfrm>
            <a:off x="1547813" y="3679825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87748" name="Group 40"/>
          <p:cNvGrpSpPr>
            <a:grpSpLocks/>
          </p:cNvGrpSpPr>
          <p:nvPr/>
        </p:nvGrpSpPr>
        <p:grpSpPr bwMode="auto">
          <a:xfrm>
            <a:off x="3692525" y="1901825"/>
            <a:ext cx="3619500" cy="457200"/>
            <a:chOff x="940761" y="3218432"/>
            <a:chExt cx="3619500" cy="457200"/>
          </a:xfrm>
        </p:grpSpPr>
        <p:grpSp>
          <p:nvGrpSpPr>
            <p:cNvPr id="287773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7774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7749" name="Group 82"/>
          <p:cNvGrpSpPr>
            <a:grpSpLocks/>
          </p:cNvGrpSpPr>
          <p:nvPr/>
        </p:nvGrpSpPr>
        <p:grpSpPr bwMode="auto">
          <a:xfrm>
            <a:off x="2600325" y="2790825"/>
            <a:ext cx="5803900" cy="457200"/>
            <a:chOff x="1700547" y="2895600"/>
            <a:chExt cx="5803274" cy="457200"/>
          </a:xfrm>
        </p:grpSpPr>
        <p:grpSp>
          <p:nvGrpSpPr>
            <p:cNvPr id="287763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87764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7750" name="Group 3"/>
          <p:cNvGrpSpPr>
            <a:grpSpLocks/>
          </p:cNvGrpSpPr>
          <p:nvPr/>
        </p:nvGrpSpPr>
        <p:grpSpPr bwMode="auto">
          <a:xfrm>
            <a:off x="1539875" y="3679825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87751" name="Group 46"/>
          <p:cNvGrpSpPr>
            <a:grpSpLocks/>
          </p:cNvGrpSpPr>
          <p:nvPr/>
        </p:nvGrpSpPr>
        <p:grpSpPr bwMode="auto">
          <a:xfrm>
            <a:off x="4598988" y="3679825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87752" name="Group 2"/>
          <p:cNvGrpSpPr>
            <a:grpSpLocks/>
          </p:cNvGrpSpPr>
          <p:nvPr/>
        </p:nvGrpSpPr>
        <p:grpSpPr bwMode="auto">
          <a:xfrm>
            <a:off x="4592638" y="3679825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1455738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450975" y="3740150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50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895475" y="3740150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371725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230004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03515E-7 L -0.01007 0.14107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70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324 L 0.04098 0.13784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70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1" grpId="0" animBg="1"/>
      <p:bldP spid="63" grpId="0"/>
      <p:bldP spid="67" grpId="0"/>
      <p:bldP spid="60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70" name="Group 43"/>
          <p:cNvGrpSpPr>
            <a:grpSpLocks/>
          </p:cNvGrpSpPr>
          <p:nvPr/>
        </p:nvGrpSpPr>
        <p:grpSpPr bwMode="auto">
          <a:xfrm>
            <a:off x="1547813" y="3679825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88771" name="Group 40"/>
          <p:cNvGrpSpPr>
            <a:grpSpLocks/>
          </p:cNvGrpSpPr>
          <p:nvPr/>
        </p:nvGrpSpPr>
        <p:grpSpPr bwMode="auto">
          <a:xfrm>
            <a:off x="3692525" y="1901825"/>
            <a:ext cx="3619500" cy="457200"/>
            <a:chOff x="940761" y="3218432"/>
            <a:chExt cx="3619500" cy="457200"/>
          </a:xfrm>
        </p:grpSpPr>
        <p:grpSp>
          <p:nvGrpSpPr>
            <p:cNvPr id="288798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8799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8772" name="Group 82"/>
          <p:cNvGrpSpPr>
            <a:grpSpLocks/>
          </p:cNvGrpSpPr>
          <p:nvPr/>
        </p:nvGrpSpPr>
        <p:grpSpPr bwMode="auto">
          <a:xfrm>
            <a:off x="2600325" y="2790825"/>
            <a:ext cx="5803900" cy="457200"/>
            <a:chOff x="1700547" y="2895600"/>
            <a:chExt cx="5803274" cy="457200"/>
          </a:xfrm>
        </p:grpSpPr>
        <p:grpSp>
          <p:nvGrpSpPr>
            <p:cNvPr id="288788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88789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8773" name="Group 3"/>
          <p:cNvGrpSpPr>
            <a:grpSpLocks/>
          </p:cNvGrpSpPr>
          <p:nvPr/>
        </p:nvGrpSpPr>
        <p:grpSpPr bwMode="auto">
          <a:xfrm>
            <a:off x="1539875" y="3679825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88774" name="Group 46"/>
          <p:cNvGrpSpPr>
            <a:grpSpLocks/>
          </p:cNvGrpSpPr>
          <p:nvPr/>
        </p:nvGrpSpPr>
        <p:grpSpPr bwMode="auto">
          <a:xfrm>
            <a:off x="4598988" y="3679825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88775" name="Group 2"/>
          <p:cNvGrpSpPr>
            <a:grpSpLocks/>
          </p:cNvGrpSpPr>
          <p:nvPr/>
        </p:nvGrpSpPr>
        <p:grpSpPr bwMode="auto">
          <a:xfrm>
            <a:off x="4592638" y="3679825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45275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4419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503738" y="3740150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45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5275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45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4419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30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960938" y="3740150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Sorting (36)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196142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03515E-7 L -0.01007 0.14107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70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03515E-7 L 0.04132 0.14107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70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/>
      <p:bldP spid="64" grpId="0" animBg="1"/>
      <p:bldP spid="65" grpId="0" animBg="1"/>
      <p:bldP spid="6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 235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2251</TotalTime>
  <Words>8539</Words>
  <Application>Microsoft Office PowerPoint</Application>
  <PresentationFormat>Custom</PresentationFormat>
  <Paragraphs>4587</Paragraphs>
  <Slides>163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163</vt:i4>
      </vt:variant>
    </vt:vector>
  </HeadingPairs>
  <TitlesOfParts>
    <vt:vector size="171" baseType="lpstr">
      <vt:lpstr>Arial</vt:lpstr>
      <vt:lpstr>Calibri</vt:lpstr>
      <vt:lpstr>Comic Sans MS</vt:lpstr>
      <vt:lpstr>Consolas</vt:lpstr>
      <vt:lpstr>Courier New</vt:lpstr>
      <vt:lpstr>Tw Cen MT</vt:lpstr>
      <vt:lpstr>Wingdings</vt:lpstr>
      <vt:lpstr>CS 235 Theme</vt:lpstr>
      <vt:lpstr>PowerPoint Presentation</vt:lpstr>
      <vt:lpstr>Attendance Quiz #35</vt:lpstr>
      <vt:lpstr>Tip #36: Black/White Screen Backgrounds</vt:lpstr>
      <vt:lpstr>Tip #36: Black/White Screen Backgrounds</vt:lpstr>
      <vt:lpstr>C++ pow Function</vt:lpstr>
      <vt:lpstr>PowerPoint Presentation</vt:lpstr>
      <vt:lpstr>Shell Sort: A Better Insertion Sort</vt:lpstr>
      <vt:lpstr>Shell Sort Algorithm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Shell Sort</vt:lpstr>
      <vt:lpstr>Code for Shell Sort</vt:lpstr>
      <vt:lpstr>PowerPoint Presentation</vt:lpstr>
      <vt:lpstr>Merge Sort</vt:lpstr>
      <vt:lpstr>Merge Algorithm</vt:lpstr>
      <vt:lpstr>Code for Merge</vt:lpstr>
      <vt:lpstr>Recursive 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Analysis of Merge Sort</vt:lpstr>
      <vt:lpstr>Code for Merge Sort</vt:lpstr>
      <vt:lpstr>PowerPoint Presentation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Heapsort</vt:lpstr>
      <vt:lpstr>Revising the  Heapsort Algorithm</vt:lpstr>
      <vt:lpstr>Algorithm for In-Place Heapsort</vt:lpstr>
      <vt:lpstr>Analysis of Heapsort</vt:lpstr>
      <vt:lpstr>Code for Heapsort</vt:lpstr>
      <vt:lpstr>Code for Heapsort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Roper</dc:creator>
  <cp:lastModifiedBy>Paul Roper</cp:lastModifiedBy>
  <cp:revision>96</cp:revision>
  <dcterms:created xsi:type="dcterms:W3CDTF">2020-07-19T21:27:39Z</dcterms:created>
  <dcterms:modified xsi:type="dcterms:W3CDTF">2022-03-31T17:19:47Z</dcterms:modified>
</cp:coreProperties>
</file>