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handoutMasterIdLst>
    <p:handoutMasterId r:id="rId39"/>
  </p:handoutMasterIdLst>
  <p:sldIdLst>
    <p:sldId id="3729" r:id="rId2"/>
    <p:sldId id="3576" r:id="rId3"/>
    <p:sldId id="2849" r:id="rId4"/>
    <p:sldId id="2118" r:id="rId5"/>
    <p:sldId id="3577" r:id="rId6"/>
    <p:sldId id="2187" r:id="rId7"/>
    <p:sldId id="2188" r:id="rId8"/>
    <p:sldId id="3705" r:id="rId9"/>
    <p:sldId id="2114" r:id="rId10"/>
    <p:sldId id="2136" r:id="rId11"/>
    <p:sldId id="2157" r:id="rId12"/>
    <p:sldId id="2003" r:id="rId13"/>
    <p:sldId id="2004" r:id="rId14"/>
    <p:sldId id="2138" r:id="rId15"/>
    <p:sldId id="2137" r:id="rId16"/>
    <p:sldId id="2140" r:id="rId17"/>
    <p:sldId id="2013" r:id="rId18"/>
    <p:sldId id="2014" r:id="rId19"/>
    <p:sldId id="2015" r:id="rId20"/>
    <p:sldId id="2016" r:id="rId21"/>
    <p:sldId id="2017" r:id="rId22"/>
    <p:sldId id="2018" r:id="rId23"/>
    <p:sldId id="2019" r:id="rId24"/>
    <p:sldId id="2020" r:id="rId25"/>
    <p:sldId id="2021" r:id="rId26"/>
    <p:sldId id="2022" r:id="rId27"/>
    <p:sldId id="2023" r:id="rId28"/>
    <p:sldId id="2024" r:id="rId29"/>
    <p:sldId id="2025" r:id="rId30"/>
    <p:sldId id="3969" r:id="rId31"/>
    <p:sldId id="2196" r:id="rId32"/>
    <p:sldId id="3583" r:id="rId33"/>
    <p:sldId id="3893" r:id="rId34"/>
    <p:sldId id="3971" r:id="rId35"/>
    <p:sldId id="2143" r:id="rId36"/>
    <p:sldId id="3876" r:id="rId37"/>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E4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93" d="100"/>
          <a:sy n="93" d="100"/>
        </p:scale>
        <p:origin x="858" y="96"/>
      </p:cViewPr>
      <p:guideLst/>
    </p:cSldViewPr>
  </p:slideViewPr>
  <p:notesTextViewPr>
    <p:cViewPr>
      <p:scale>
        <a:sx n="3" d="2"/>
        <a:sy n="3" d="2"/>
      </p:scale>
      <p:origin x="0" y="0"/>
    </p:cViewPr>
  </p:notesTextViewPr>
  <p:notesViewPr>
    <p:cSldViewPr snapToGrid="0">
      <p:cViewPr varScale="1">
        <p:scale>
          <a:sx n="67" d="100"/>
          <a:sy n="67" d="100"/>
        </p:scale>
        <p:origin x="293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935890-289D-48CF-A192-5CCB27F70E5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822255A-A51A-4040-87FD-BC18C8F47E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B41A07-9572-4BA8-B004-1940BA5DB093}" type="datetimeFigureOut">
              <a:rPr lang="en-US" smtClean="0"/>
              <a:t>3/31/2022</a:t>
            </a:fld>
            <a:endParaRPr lang="en-US"/>
          </a:p>
        </p:txBody>
      </p:sp>
      <p:sp>
        <p:nvSpPr>
          <p:cNvPr id="4" name="Footer Placeholder 3">
            <a:extLst>
              <a:ext uri="{FF2B5EF4-FFF2-40B4-BE49-F238E27FC236}">
                <a16:creationId xmlns:a16="http://schemas.microsoft.com/office/drawing/2014/main" id="{1F52C04B-C05F-4C6C-8259-543965D3D3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0C9C99-6F7C-4115-BB8E-498012FD45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E4A9C0-C8C6-439F-A9E1-F6B62EC2C6D3}" type="slidenum">
              <a:rPr lang="en-US" smtClean="0"/>
              <a:t>‹#›</a:t>
            </a:fld>
            <a:endParaRPr lang="en-US"/>
          </a:p>
        </p:txBody>
      </p:sp>
    </p:spTree>
    <p:extLst>
      <p:ext uri="{BB962C8B-B14F-4D97-AF65-F5344CB8AC3E}">
        <p14:creationId xmlns:p14="http://schemas.microsoft.com/office/powerpoint/2010/main" val="1652049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628AEA-81C9-4CCC-BD9F-40FD61BC80F3}" type="datetimeFigureOut">
              <a:rPr lang="en-US" smtClean="0"/>
              <a:t>3/31/2022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C7739-F984-46A3-B42A-7DB3B6E905AA}" type="slidenum">
              <a:rPr lang="en-US" smtClean="0"/>
              <a:t>‹#›</a:t>
            </a:fld>
            <a:endParaRPr lang="en-US"/>
          </a:p>
        </p:txBody>
      </p:sp>
    </p:spTree>
    <p:extLst>
      <p:ext uri="{BB962C8B-B14F-4D97-AF65-F5344CB8AC3E}">
        <p14:creationId xmlns:p14="http://schemas.microsoft.com/office/powerpoint/2010/main" val="2183440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2310" y="170156"/>
            <a:ext cx="9978067" cy="731520"/>
          </a:xfrm>
        </p:spPr>
        <p:txBody>
          <a:bodyPr/>
          <a:lstStyle>
            <a:lvl1pPr marL="0" indent="0">
              <a:defRPr sz="3600" b="1">
                <a:solidFill>
                  <a:srgbClr val="0000CC"/>
                </a:solidFill>
              </a:defRPr>
            </a:lvl1pPr>
          </a:lstStyle>
          <a:p>
            <a:r>
              <a:rPr lang="en-US" dirty="0"/>
              <a:t>Click to edit Master title style</a:t>
            </a:r>
          </a:p>
        </p:txBody>
      </p:sp>
      <p:sp>
        <p:nvSpPr>
          <p:cNvPr id="8" name="Content Placeholder 7"/>
          <p:cNvSpPr>
            <a:spLocks noGrp="1"/>
          </p:cNvSpPr>
          <p:nvPr>
            <p:ph sz="quarter" idx="1"/>
          </p:nvPr>
        </p:nvSpPr>
        <p:spPr>
          <a:xfrm>
            <a:off x="572493" y="1233489"/>
            <a:ext cx="10047884" cy="5360852"/>
          </a:xfrm>
        </p:spPr>
        <p:txBody>
          <a:bodyPr/>
          <a:lstStyle>
            <a:lvl1pPr>
              <a:buClr>
                <a:srgbClr val="333399"/>
              </a:buClr>
              <a:buSzPct val="80000"/>
              <a:defRPr sz="2200"/>
            </a:lvl1pPr>
            <a:lvl2pPr>
              <a:buClr>
                <a:srgbClr val="FF0000"/>
              </a:buClr>
              <a:buSzPct val="80000"/>
              <a:defRPr sz="2000"/>
            </a:lvl2pPr>
            <a:lvl3pPr>
              <a:buClr>
                <a:srgbClr val="333399"/>
              </a:buClr>
              <a:buSzPct val="80000"/>
              <a:defRPr sz="1800"/>
            </a:lvl3pPr>
            <a:lvl4pPr>
              <a:buClr>
                <a:srgbClr val="333399"/>
              </a:buClr>
              <a:buSzPct val="80000"/>
              <a:defRPr sz="1600"/>
            </a:lvl4pPr>
            <a:lvl5pPr>
              <a:buClr>
                <a:srgbClr val="333399"/>
              </a:buClr>
              <a:buSzPct val="80000"/>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2"/>
          <p:cNvSpPr>
            <a:spLocks noGrp="1"/>
          </p:cNvSpPr>
          <p:nvPr>
            <p:ph type="ftr" sz="quarter" idx="11"/>
          </p:nvPr>
        </p:nvSpPr>
        <p:spPr>
          <a:xfrm>
            <a:off x="4114802" y="908820"/>
            <a:ext cx="6505575" cy="317525"/>
          </a:xfrm>
        </p:spPr>
        <p:txBody>
          <a:bodyPr/>
          <a:lstStyle>
            <a:lvl1pPr>
              <a:defRPr/>
            </a:lvl1pPr>
          </a:lstStyle>
          <a:p>
            <a:pPr>
              <a:defRPr/>
            </a:pPr>
            <a:r>
              <a:rPr lang="en-US"/>
              <a:t>Sets and Maps (31)</a:t>
            </a:r>
            <a:endParaRPr lang="en-US" dirty="0"/>
          </a:p>
        </p:txBody>
      </p:sp>
      <p:sp>
        <p:nvSpPr>
          <p:cNvPr id="6" name="Slide Number Placeholder 22"/>
          <p:cNvSpPr>
            <a:spLocks noGrp="1"/>
          </p:cNvSpPr>
          <p:nvPr>
            <p:ph type="sldNum" sz="quarter" idx="12"/>
          </p:nvPr>
        </p:nvSpPr>
        <p:spPr>
          <a:xfrm>
            <a:off x="0" y="919577"/>
            <a:ext cx="658368" cy="274320"/>
          </a:xfrm>
        </p:spPr>
        <p:txBody>
          <a:bodyPr/>
          <a:lstStyle>
            <a:lvl1pPr>
              <a:defRPr/>
            </a:lvl1pPr>
          </a:lstStyle>
          <a:p>
            <a:pPr>
              <a:defRPr/>
            </a:pPr>
            <a:fld id="{0D7B5496-982B-480A-8085-B08F2CA91C21}" type="slidenum">
              <a:rPr lang="en-US" smtClean="0"/>
              <a:pPr>
                <a:defRPr/>
              </a:pPr>
              <a:t>‹#›</a:t>
            </a:fld>
            <a:endParaRPr lang="en-US" dirty="0"/>
          </a:p>
        </p:txBody>
      </p:sp>
    </p:spTree>
    <p:extLst>
      <p:ext uri="{BB962C8B-B14F-4D97-AF65-F5344CB8AC3E}">
        <p14:creationId xmlns:p14="http://schemas.microsoft.com/office/powerpoint/2010/main" val="2841726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9" name="Content Placeholder 8"/>
          <p:cNvSpPr>
            <a:spLocks noGrp="1"/>
          </p:cNvSpPr>
          <p:nvPr>
            <p:ph sz="quarter" idx="1"/>
          </p:nvPr>
        </p:nvSpPr>
        <p:spPr>
          <a:xfrm>
            <a:off x="572105" y="1233570"/>
            <a:ext cx="4937760"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2"/>
          </p:nvPr>
        </p:nvSpPr>
        <p:spPr>
          <a:xfrm>
            <a:off x="5735777" y="1247108"/>
            <a:ext cx="4884599"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9"/>
          <p:cNvSpPr>
            <a:spLocks noGrp="1"/>
          </p:cNvSpPr>
          <p:nvPr>
            <p:ph type="sldNum" sz="quarter" idx="11"/>
          </p:nvPr>
        </p:nvSpPr>
        <p:spPr/>
        <p:txBody>
          <a:bodyPr rtlCol="0"/>
          <a:lstStyle>
            <a:lvl1pPr>
              <a:defRPr/>
            </a:lvl1pPr>
          </a:lstStyle>
          <a:p>
            <a:pPr>
              <a:defRPr/>
            </a:pPr>
            <a:fld id="{D490341F-FBE9-465C-84BF-B364B3D69BE6}" type="slidenum">
              <a:rPr lang="en-US" smtClean="0"/>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r>
              <a:rPr lang="en-US"/>
              <a:t>Sets and Maps (31)</a:t>
            </a:r>
            <a:endParaRPr lang="en-US" dirty="0"/>
          </a:p>
        </p:txBody>
      </p:sp>
    </p:spTree>
    <p:extLst>
      <p:ext uri="{BB962C8B-B14F-4D97-AF65-F5344CB8AC3E}">
        <p14:creationId xmlns:p14="http://schemas.microsoft.com/office/powerpoint/2010/main" val="3537569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Sets and Maps (31)</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F59D9B86-AB8B-404F-8D86-C97B35C4C67E}" type="slidenum">
              <a:rPr lang="en-US" smtClean="0"/>
              <a:pPr>
                <a:defRPr/>
              </a:pPr>
              <a:t>‹#›</a:t>
            </a:fld>
            <a:endParaRPr lang="en-US" dirty="0"/>
          </a:p>
        </p:txBody>
      </p:sp>
    </p:spTree>
    <p:extLst>
      <p:ext uri="{BB962C8B-B14F-4D97-AF65-F5344CB8AC3E}">
        <p14:creationId xmlns:p14="http://schemas.microsoft.com/office/powerpoint/2010/main" val="2782308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083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3088877046"/>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109728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7"/>
          <p:cNvSpPr/>
          <p:nvPr/>
        </p:nvSpPr>
        <p:spPr>
          <a:xfrm>
            <a:off x="0" y="1600200"/>
            <a:ext cx="155448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645920" y="1600200"/>
            <a:ext cx="932688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Text Placeholder 2"/>
          <p:cNvSpPr>
            <a:spLocks noGrp="1"/>
          </p:cNvSpPr>
          <p:nvPr>
            <p:ph type="body" idx="1"/>
          </p:nvPr>
        </p:nvSpPr>
        <p:spPr>
          <a:xfrm>
            <a:off x="1645921" y="2743200"/>
            <a:ext cx="8547736"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645920" y="1600200"/>
            <a:ext cx="9144000" cy="990600"/>
          </a:xfrm>
        </p:spPr>
        <p:txBody>
          <a:bodyPr/>
          <a:lstStyle>
            <a:lvl1pPr algn="l">
              <a:buNone/>
              <a:defRPr sz="3600" b="1" cap="none">
                <a:solidFill>
                  <a:srgbClr val="FFFFFF"/>
                </a:solidFill>
              </a:defRPr>
            </a:lvl1pPr>
          </a:lstStyle>
          <a:p>
            <a:r>
              <a:rPr lang="en-US"/>
              <a:t>Click to edit Master title style</a:t>
            </a:r>
            <a:endParaRPr lang="en-US" dirty="0"/>
          </a:p>
        </p:txBody>
      </p:sp>
      <p:sp>
        <p:nvSpPr>
          <p:cNvPr id="8" name="Slide Number Placeholder 12"/>
          <p:cNvSpPr>
            <a:spLocks noGrp="1"/>
          </p:cNvSpPr>
          <p:nvPr>
            <p:ph type="sldNum" sz="quarter" idx="11"/>
          </p:nvPr>
        </p:nvSpPr>
        <p:spPr>
          <a:xfrm>
            <a:off x="0" y="1752602"/>
            <a:ext cx="1554480" cy="701675"/>
          </a:xfrm>
        </p:spPr>
        <p:txBody>
          <a:bodyPr>
            <a:noAutofit/>
          </a:bodyPr>
          <a:lstStyle>
            <a:lvl1pPr>
              <a:defRPr sz="2000">
                <a:solidFill>
                  <a:srgbClr val="FFFFFF"/>
                </a:solidFill>
              </a:defRPr>
            </a:lvl1pPr>
          </a:lstStyle>
          <a:p>
            <a:pPr>
              <a:defRPr/>
            </a:pPr>
            <a:fld id="{05F3E5B3-DBDD-4BE1-9C90-2CB0F3BF80B9}" type="slidenum">
              <a:rPr lang="en-US" smtClean="0"/>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r>
              <a:rPr lang="en-US"/>
              <a:t>Sets and Maps (31)</a:t>
            </a:r>
            <a:endParaRPr lang="en-US" dirty="0"/>
          </a:p>
        </p:txBody>
      </p:sp>
    </p:spTree>
    <p:extLst>
      <p:ext uri="{BB962C8B-B14F-4D97-AF65-F5344CB8AC3E}">
        <p14:creationId xmlns:p14="http://schemas.microsoft.com/office/powerpoint/2010/main" val="3560863980"/>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11430" y="4572002"/>
            <a:ext cx="109728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1429" y="4664075"/>
            <a:ext cx="1756410"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7" name="Rectangle 9"/>
          <p:cNvSpPr/>
          <p:nvPr/>
        </p:nvSpPr>
        <p:spPr>
          <a:xfrm>
            <a:off x="1853566" y="4654550"/>
            <a:ext cx="9119235"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Rectangle 10"/>
          <p:cNvSpPr/>
          <p:nvPr/>
        </p:nvSpPr>
        <p:spPr bwMode="white">
          <a:xfrm>
            <a:off x="1737361" y="2"/>
            <a:ext cx="120016"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4" name="Text Placeholder 3"/>
          <p:cNvSpPr>
            <a:spLocks noGrp="1"/>
          </p:cNvSpPr>
          <p:nvPr>
            <p:ph type="body" sz="half" idx="2"/>
          </p:nvPr>
        </p:nvSpPr>
        <p:spPr>
          <a:xfrm>
            <a:off x="1920240" y="5486400"/>
            <a:ext cx="877824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920240" y="4648200"/>
            <a:ext cx="8778240" cy="685800"/>
          </a:xfrm>
        </p:spPr>
        <p:txBody>
          <a:bodyPr/>
          <a:lstStyle>
            <a:lvl1pPr algn="l">
              <a:buNone/>
              <a:defRPr sz="2800" b="1">
                <a:solidFill>
                  <a:srgbClr val="FFFFFF"/>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872691" y="0"/>
            <a:ext cx="9100109"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10" name="Slide Number Placeholder 12"/>
          <p:cNvSpPr>
            <a:spLocks noGrp="1"/>
          </p:cNvSpPr>
          <p:nvPr>
            <p:ph type="sldNum" sz="quarter" idx="11"/>
          </p:nvPr>
        </p:nvSpPr>
        <p:spPr>
          <a:xfrm>
            <a:off x="0" y="4667252"/>
            <a:ext cx="1737360" cy="663575"/>
          </a:xfrm>
        </p:spPr>
        <p:txBody>
          <a:bodyPr rtlCol="0"/>
          <a:lstStyle>
            <a:lvl1pPr>
              <a:defRPr sz="2800"/>
            </a:lvl1pPr>
          </a:lstStyle>
          <a:p>
            <a:pPr>
              <a:defRPr/>
            </a:pPr>
            <a:fld id="{E9717E89-1D92-4CB2-8893-FF8AE25F8B18}" type="slidenum">
              <a:rPr lang="en-US" smtClean="0"/>
              <a:pPr>
                <a:defRPr/>
              </a:pPr>
              <a:t>‹#›</a:t>
            </a:fld>
            <a:endParaRPr lang="en-US" dirty="0"/>
          </a:p>
        </p:txBody>
      </p:sp>
    </p:spTree>
    <p:extLst>
      <p:ext uri="{BB962C8B-B14F-4D97-AF65-F5344CB8AC3E}">
        <p14:creationId xmlns:p14="http://schemas.microsoft.com/office/powerpoint/2010/main" val="186163445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Title 7"/>
          <p:cNvSpPr>
            <a:spLocks noGrp="1"/>
          </p:cNvSpPr>
          <p:nvPr>
            <p:ph type="ctrTitle"/>
          </p:nvPr>
        </p:nvSpPr>
        <p:spPr>
          <a:xfrm>
            <a:off x="2834640" y="4038600"/>
            <a:ext cx="7772400" cy="1828800"/>
          </a:xfrm>
        </p:spPr>
        <p:txBody>
          <a:bodyPr anchor="b"/>
          <a:lstStyle>
            <a:lvl1pPr>
              <a:defRPr sz="3600" b="1" cap="all" baseline="0"/>
            </a:lvl1pPr>
          </a:lstStyle>
          <a:p>
            <a:r>
              <a:rPr lang="en-US"/>
              <a:t>Click to edit Master title style</a:t>
            </a:r>
            <a:endParaRPr lang="en-US" dirty="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199938253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40080" y="169342"/>
            <a:ext cx="9980296" cy="7315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12"/>
          <p:cNvSpPr>
            <a:spLocks noGrp="1"/>
          </p:cNvSpPr>
          <p:nvPr>
            <p:ph type="body" idx="1"/>
          </p:nvPr>
        </p:nvSpPr>
        <p:spPr bwMode="auto">
          <a:xfrm>
            <a:off x="572494" y="1232738"/>
            <a:ext cx="10047883" cy="5313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914400"/>
            <a:ext cx="572494"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600"/>
          </a:p>
        </p:txBody>
      </p:sp>
      <p:sp>
        <p:nvSpPr>
          <p:cNvPr id="23" name="Slide Number Placeholder 22"/>
          <p:cNvSpPr>
            <a:spLocks noGrp="1"/>
          </p:cNvSpPr>
          <p:nvPr>
            <p:ph type="sldNum" sz="quarter" idx="4"/>
          </p:nvPr>
        </p:nvSpPr>
        <p:spPr>
          <a:xfrm>
            <a:off x="0" y="925158"/>
            <a:ext cx="658368" cy="274320"/>
          </a:xfrm>
          <a:prstGeom prst="rect">
            <a:avLst/>
          </a:prstGeom>
        </p:spPr>
        <p:txBody>
          <a:bodyPr vert="horz" anchor="ctr" anchorCtr="0">
            <a:noAutofit/>
          </a:bodyPr>
          <a:lstStyle>
            <a:lvl1pPr algn="ctr" eaLnBrk="1" latinLnBrk="0" hangingPunct="1">
              <a:defRPr kumimoji="0" sz="1600" b="1">
                <a:solidFill>
                  <a:srgbClr val="FFFFFF"/>
                </a:solidFill>
                <a:cs typeface="+mn-cs"/>
              </a:defRPr>
            </a:lvl1pPr>
          </a:lstStyle>
          <a:p>
            <a:pPr>
              <a:defRPr/>
            </a:pPr>
            <a:fld id="{092D65BA-A6BD-4478-A097-F0968B1F9883}" type="slidenum">
              <a:rPr lang="en-US" smtClean="0"/>
              <a:pPr>
                <a:defRPr/>
              </a:pPr>
              <a:t>‹#›</a:t>
            </a:fld>
            <a:endParaRPr lang="en-US" dirty="0"/>
          </a:p>
        </p:txBody>
      </p:sp>
      <p:sp>
        <p:nvSpPr>
          <p:cNvPr id="9" name="Rectangle 8"/>
          <p:cNvSpPr/>
          <p:nvPr/>
        </p:nvSpPr>
        <p:spPr>
          <a:xfrm>
            <a:off x="640080" y="914400"/>
            <a:ext cx="10332720" cy="3048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Footer Placeholder 2"/>
          <p:cNvSpPr>
            <a:spLocks noGrp="1"/>
          </p:cNvSpPr>
          <p:nvPr>
            <p:ph type="ftr" sz="quarter" idx="3"/>
          </p:nvPr>
        </p:nvSpPr>
        <p:spPr>
          <a:xfrm>
            <a:off x="5640287" y="914400"/>
            <a:ext cx="4980090" cy="297654"/>
          </a:xfrm>
          <a:prstGeom prst="rect">
            <a:avLst/>
          </a:prstGeom>
        </p:spPr>
        <p:txBody>
          <a:bodyPr vert="horz" anchor="ctr"/>
          <a:lstStyle>
            <a:lvl1pPr algn="r" eaLnBrk="1" latinLnBrk="0" hangingPunct="1">
              <a:defRPr kumimoji="0" sz="1400">
                <a:solidFill>
                  <a:schemeClr val="bg1"/>
                </a:solidFill>
                <a:cs typeface="+mn-cs"/>
              </a:defRPr>
            </a:lvl1pPr>
          </a:lstStyle>
          <a:p>
            <a:pPr>
              <a:defRPr/>
            </a:pPr>
            <a:r>
              <a:rPr lang="en-US"/>
              <a:t>Sets and Maps (31)</a:t>
            </a:r>
            <a:endParaRPr lang="en-US" dirty="0"/>
          </a:p>
        </p:txBody>
      </p:sp>
    </p:spTree>
    <p:extLst>
      <p:ext uri="{BB962C8B-B14F-4D97-AF65-F5344CB8AC3E}">
        <p14:creationId xmlns:p14="http://schemas.microsoft.com/office/powerpoint/2010/main" val="4031385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dt="0"/>
  <p:txStyles>
    <p:titleStyle>
      <a:lvl1pPr algn="l" rtl="0" eaLnBrk="1" fontAlgn="base" hangingPunct="1">
        <a:spcBef>
          <a:spcPct val="0"/>
        </a:spcBef>
        <a:spcAft>
          <a:spcPct val="0"/>
        </a:spcAft>
        <a:defRPr sz="3600" b="1" kern="1200">
          <a:solidFill>
            <a:srgbClr val="0000CC"/>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4.xml"/><Relationship Id="rId4" Type="http://schemas.openxmlformats.org/officeDocument/2006/relationships/image" Target="../media/image5.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4196FDB-3CC6-42EF-BC8D-1EBAD307372B}"/>
              </a:ext>
            </a:extLst>
          </p:cNvPr>
          <p:cNvGrpSpPr/>
          <p:nvPr/>
        </p:nvGrpSpPr>
        <p:grpSpPr>
          <a:xfrm>
            <a:off x="0" y="0"/>
            <a:ext cx="10972800" cy="6858000"/>
            <a:chOff x="0" y="0"/>
            <a:chExt cx="10972800" cy="6858000"/>
          </a:xfrm>
        </p:grpSpPr>
        <p:grpSp>
          <p:nvGrpSpPr>
            <p:cNvPr id="3" name="Group 2">
              <a:extLst>
                <a:ext uri="{FF2B5EF4-FFF2-40B4-BE49-F238E27FC236}">
                  <a16:creationId xmlns:a16="http://schemas.microsoft.com/office/drawing/2014/main" id="{9AE41AD2-F21E-48AF-BACD-482F84EAF44B}"/>
                </a:ext>
              </a:extLst>
            </p:cNvPr>
            <p:cNvGrpSpPr/>
            <p:nvPr/>
          </p:nvGrpSpPr>
          <p:grpSpPr>
            <a:xfrm>
              <a:off x="0" y="0"/>
              <a:ext cx="10972800" cy="6858000"/>
              <a:chOff x="0" y="0"/>
              <a:chExt cx="9160656" cy="6858000"/>
            </a:xfrm>
          </p:grpSpPr>
          <p:pic>
            <p:nvPicPr>
              <p:cNvPr id="5" name="Picture 4" descr="A computer sitting on top of a table&#10;&#10;Description automatically generated">
                <a:extLst>
                  <a:ext uri="{FF2B5EF4-FFF2-40B4-BE49-F238E27FC236}">
                    <a16:creationId xmlns:a16="http://schemas.microsoft.com/office/drawing/2014/main" id="{668D8DC0-A0F8-40ED-B870-9E0CA2A34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60656" cy="6858000"/>
              </a:xfrm>
              <a:prstGeom prst="rect">
                <a:avLst/>
              </a:prstGeom>
            </p:spPr>
          </p:pic>
          <p:pic>
            <p:nvPicPr>
              <p:cNvPr id="6" name="Picture 5">
                <a:extLst>
                  <a:ext uri="{FF2B5EF4-FFF2-40B4-BE49-F238E27FC236}">
                    <a16:creationId xmlns:a16="http://schemas.microsoft.com/office/drawing/2014/main" id="{1FADBB5E-58B4-47C2-9131-A0E5349A05EB}"/>
                  </a:ext>
                </a:extLst>
              </p:cNvPr>
              <p:cNvPicPr>
                <a:picLocks noChangeAspect="1"/>
              </p:cNvPicPr>
              <p:nvPr/>
            </p:nvPicPr>
            <p:blipFill>
              <a:blip r:embed="rId3" cstate="print">
                <a:alphaModFix amt="50000"/>
                <a:extLst>
                  <a:ext uri="{28A0092B-C50C-407E-A947-70E740481C1C}">
                    <a14:useLocalDpi xmlns:a14="http://schemas.microsoft.com/office/drawing/2010/main" val="0"/>
                  </a:ext>
                </a:extLst>
              </a:blip>
              <a:stretch>
                <a:fillRect/>
              </a:stretch>
            </p:blipFill>
            <p:spPr>
              <a:xfrm rot="540466">
                <a:off x="3443599" y="4781389"/>
                <a:ext cx="534372" cy="793805"/>
              </a:xfrm>
              <a:prstGeom prst="rect">
                <a:avLst/>
              </a:prstGeom>
            </p:spPr>
          </p:pic>
        </p:grpSp>
        <p:pic>
          <p:nvPicPr>
            <p:cNvPr id="4" name="Picture 3">
              <a:extLst>
                <a:ext uri="{FF2B5EF4-FFF2-40B4-BE49-F238E27FC236}">
                  <a16:creationId xmlns:a16="http://schemas.microsoft.com/office/drawing/2014/main" id="{360EFB37-F136-49CE-8728-0FE4FBE7D753}"/>
                </a:ext>
              </a:extLst>
            </p:cNvPr>
            <p:cNvPicPr>
              <a:picLocks noChangeAspect="1"/>
            </p:cNvPicPr>
            <p:nvPr/>
          </p:nvPicPr>
          <p:blipFill>
            <a:blip r:embed="rId3" cstate="print">
              <a:alphaModFix amt="50000"/>
              <a:extLst>
                <a:ext uri="{28A0092B-C50C-407E-A947-70E740481C1C}">
                  <a14:useLocalDpi xmlns:a14="http://schemas.microsoft.com/office/drawing/2010/main" val="0"/>
                </a:ext>
              </a:extLst>
            </a:blip>
            <a:stretch>
              <a:fillRect/>
            </a:stretch>
          </p:blipFill>
          <p:spPr>
            <a:xfrm rot="21369760">
              <a:off x="8664010" y="4991662"/>
              <a:ext cx="640080" cy="793805"/>
            </a:xfrm>
            <a:prstGeom prst="rect">
              <a:avLst/>
            </a:prstGeom>
          </p:spPr>
        </p:pic>
      </p:grpSp>
      <p:pic>
        <p:nvPicPr>
          <p:cNvPr id="11" name="Picture 10" descr="A black sign with white text&#10;&#10;Description automatically generated">
            <a:extLst>
              <a:ext uri="{FF2B5EF4-FFF2-40B4-BE49-F238E27FC236}">
                <a16:creationId xmlns:a16="http://schemas.microsoft.com/office/drawing/2014/main" id="{5F929E59-6A17-4939-A0C0-0D0B6A31D2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3059" y="2590801"/>
            <a:ext cx="1054389" cy="1054389"/>
          </a:xfrm>
          <a:prstGeom prst="rect">
            <a:avLst/>
          </a:prstGeom>
        </p:spPr>
      </p:pic>
      <p:sp>
        <p:nvSpPr>
          <p:cNvPr id="10" name="TextBox 9">
            <a:extLst>
              <a:ext uri="{FF2B5EF4-FFF2-40B4-BE49-F238E27FC236}">
                <a16:creationId xmlns:a16="http://schemas.microsoft.com/office/drawing/2014/main" id="{BED842B7-DFCA-41FE-A995-425C4CDFA65E}"/>
              </a:ext>
            </a:extLst>
          </p:cNvPr>
          <p:cNvSpPr txBox="1"/>
          <p:nvPr/>
        </p:nvSpPr>
        <p:spPr>
          <a:xfrm>
            <a:off x="276226" y="121639"/>
            <a:ext cx="4800599" cy="1708160"/>
          </a:xfrm>
          <a:prstGeom prst="rect">
            <a:avLst/>
          </a:prstGeom>
          <a:noFill/>
        </p:spPr>
        <p:txBody>
          <a:bodyPr wrap="square" rtlCol="0">
            <a:spAutoFit/>
          </a:bodyPr>
          <a:lstStyle/>
          <a:p>
            <a:pPr algn="ctr" fontAlgn="base"/>
            <a:r>
              <a:rPr lang="en-US" sz="2200" b="1" dirty="0">
                <a:solidFill>
                  <a:prstClr val="black"/>
                </a:solidFill>
                <a:latin typeface="Arial" charset="0"/>
                <a:cs typeface="Arial" charset="0"/>
              </a:rPr>
              <a:t>Welcome to</a:t>
            </a:r>
          </a:p>
          <a:p>
            <a:pPr algn="ctr" fontAlgn="base">
              <a:spcAft>
                <a:spcPts val="600"/>
              </a:spcAft>
            </a:pPr>
            <a:r>
              <a:rPr lang="en-US" sz="2400" b="1" dirty="0">
                <a:solidFill>
                  <a:prstClr val="black"/>
                </a:solidFill>
                <a:latin typeface="Arial" charset="0"/>
                <a:cs typeface="Arial" charset="0"/>
              </a:rPr>
              <a:t>CS 235 Data Structures</a:t>
            </a:r>
          </a:p>
          <a:p>
            <a:pPr algn="ctr" fontAlgn="base">
              <a:spcBef>
                <a:spcPts val="600"/>
              </a:spcBef>
            </a:pPr>
            <a:r>
              <a:rPr lang="en-US" sz="2200" b="1" dirty="0">
                <a:solidFill>
                  <a:prstClr val="black"/>
                </a:solidFill>
                <a:latin typeface="Arial" charset="0"/>
                <a:cs typeface="Arial" charset="0"/>
              </a:rPr>
              <a:t> Maps and Sets (31)</a:t>
            </a:r>
          </a:p>
          <a:p>
            <a:pPr algn="ctr" fontAlgn="base">
              <a:spcBef>
                <a:spcPts val="600"/>
              </a:spcBef>
            </a:pPr>
            <a:r>
              <a:rPr lang="en-US" sz="2200" b="1" dirty="0">
                <a:solidFill>
                  <a:prstClr val="black"/>
                </a:solidFill>
                <a:latin typeface="Arial" charset="0"/>
                <a:cs typeface="Arial" charset="0"/>
              </a:rPr>
              <a:t>Chapter 9.2-3, pgs. 521-542</a:t>
            </a:r>
          </a:p>
        </p:txBody>
      </p:sp>
    </p:spTree>
    <p:extLst>
      <p:ext uri="{BB962C8B-B14F-4D97-AF65-F5344CB8AC3E}">
        <p14:creationId xmlns:p14="http://schemas.microsoft.com/office/powerpoint/2010/main" val="2437083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Ordered / Unordered Sets and Maps</a:t>
            </a:r>
          </a:p>
        </p:txBody>
      </p:sp>
      <p:sp>
        <p:nvSpPr>
          <p:cNvPr id="3" name="Content Placeholder 2"/>
          <p:cNvSpPr>
            <a:spLocks noGrp="1"/>
          </p:cNvSpPr>
          <p:nvPr>
            <p:ph sz="quarter" idx="1"/>
          </p:nvPr>
        </p:nvSpPr>
        <p:spPr>
          <a:xfrm>
            <a:off x="514350" y="1233489"/>
            <a:ext cx="10227096" cy="5360852"/>
          </a:xfrm>
        </p:spPr>
        <p:txBody>
          <a:bodyPr/>
          <a:lstStyle/>
          <a:p>
            <a:r>
              <a:rPr lang="en-US" dirty="0"/>
              <a:t>The C++ standard library uses a special type of binary search tree, called a </a:t>
            </a:r>
            <a:r>
              <a:rPr lang="en-US" b="1" dirty="0">
                <a:solidFill>
                  <a:srgbClr val="FF0000"/>
                </a:solidFill>
              </a:rPr>
              <a:t>balanced binary search tree</a:t>
            </a:r>
            <a:r>
              <a:rPr lang="en-US" dirty="0"/>
              <a:t>, to implement the ordered set and map classes.</a:t>
            </a:r>
          </a:p>
          <a:p>
            <a:r>
              <a:rPr lang="en-US" dirty="0"/>
              <a:t>This provides access to items in </a:t>
            </a:r>
            <a:r>
              <a:rPr lang="en-US" b="1" i="1" dirty="0">
                <a:solidFill>
                  <a:srgbClr val="FF0000"/>
                </a:solidFill>
              </a:rPr>
              <a:t>O</a:t>
            </a:r>
            <a:r>
              <a:rPr lang="en-US" dirty="0">
                <a:solidFill>
                  <a:srgbClr val="FF0000"/>
                </a:solidFill>
              </a:rPr>
              <a:t>(log n)</a:t>
            </a:r>
            <a:r>
              <a:rPr lang="en-US" dirty="0"/>
              <a:t> time. </a:t>
            </a:r>
          </a:p>
          <a:p>
            <a:r>
              <a:rPr lang="en-US" dirty="0"/>
              <a:t>Sets and maps can also be implemented using a data structure known as a </a:t>
            </a:r>
            <a:r>
              <a:rPr lang="en-US" b="1" dirty="0">
                <a:solidFill>
                  <a:srgbClr val="FF0000"/>
                </a:solidFill>
              </a:rPr>
              <a:t>hash table</a:t>
            </a:r>
            <a:r>
              <a:rPr lang="en-US" dirty="0"/>
              <a:t>, which has some advantages over balanced search trees.</a:t>
            </a:r>
          </a:p>
          <a:p>
            <a:pPr lvl="1"/>
            <a:r>
              <a:rPr lang="en-US" dirty="0"/>
              <a:t>The goal of hash table is to be able to access an entry based on its key value, not its location.</a:t>
            </a:r>
          </a:p>
          <a:p>
            <a:pPr lvl="1"/>
            <a:r>
              <a:rPr lang="en-US" dirty="0"/>
              <a:t>We want to be able to access an entry directly through its key value, rather than by having to determine its location first by searching for the key value in an array.</a:t>
            </a:r>
          </a:p>
          <a:p>
            <a:pPr lvl="1"/>
            <a:r>
              <a:rPr lang="en-US" dirty="0"/>
              <a:t>The "order of elements" may change when the container is modified (upon insertion/deletion).</a:t>
            </a:r>
          </a:p>
          <a:p>
            <a:r>
              <a:rPr lang="en-US" dirty="0"/>
              <a:t>Using a hash table enables us to retrieve an entry in constant time (on average, </a:t>
            </a:r>
            <a:r>
              <a:rPr lang="en-US" b="1" i="1" dirty="0">
                <a:solidFill>
                  <a:srgbClr val="FF0000"/>
                </a:solidFill>
              </a:rPr>
              <a:t>O</a:t>
            </a:r>
            <a:r>
              <a:rPr lang="en-US" dirty="0">
                <a:solidFill>
                  <a:srgbClr val="FF0000"/>
                </a:solidFill>
              </a:rPr>
              <a:t>(1)</a:t>
            </a:r>
            <a:r>
              <a:rPr lang="en-US" dirty="0"/>
              <a:t>).</a:t>
            </a:r>
          </a:p>
        </p:txBody>
      </p:sp>
      <p:sp>
        <p:nvSpPr>
          <p:cNvPr id="4" name="Footer Placeholder 3"/>
          <p:cNvSpPr>
            <a:spLocks noGrp="1"/>
          </p:cNvSpPr>
          <p:nvPr>
            <p:ph type="ftr" sz="quarter" idx="11"/>
          </p:nvPr>
        </p:nvSpPr>
        <p:spPr/>
        <p:txBody>
          <a:bodyPr/>
          <a:lstStyle/>
          <a:p>
            <a:pPr>
              <a:defRPr/>
            </a:pPr>
            <a:r>
              <a:rPr lang="en-US"/>
              <a:t>Sets and Maps (31)</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10</a:t>
            </a:fld>
            <a:endParaRPr lang="en-US" dirty="0"/>
          </a:p>
        </p:txBody>
      </p:sp>
    </p:spTree>
    <p:extLst>
      <p:ext uri="{BB962C8B-B14F-4D97-AF65-F5344CB8AC3E}">
        <p14:creationId xmlns:p14="http://schemas.microsoft.com/office/powerpoint/2010/main" val="428554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Hash Codes and Index Calculation</a:t>
            </a:r>
          </a:p>
        </p:txBody>
      </p:sp>
      <p:sp>
        <p:nvSpPr>
          <p:cNvPr id="3" name="Content Placeholder 2"/>
          <p:cNvSpPr>
            <a:spLocks noGrp="1"/>
          </p:cNvSpPr>
          <p:nvPr>
            <p:ph sz="quarter" idx="1"/>
          </p:nvPr>
        </p:nvSpPr>
        <p:spPr>
          <a:xfrm>
            <a:off x="514349" y="1295401"/>
            <a:ext cx="9978067" cy="1219200"/>
          </a:xfrm>
        </p:spPr>
        <p:txBody>
          <a:bodyPr/>
          <a:lstStyle/>
          <a:p>
            <a:r>
              <a:rPr lang="en-US" dirty="0"/>
              <a:t>The basis of hashing is to transform the item’s key value into an integer value (its </a:t>
            </a:r>
            <a:r>
              <a:rPr lang="en-US" b="1" i="1" dirty="0">
                <a:solidFill>
                  <a:srgbClr val="FF0000"/>
                </a:solidFill>
              </a:rPr>
              <a:t>hash code</a:t>
            </a:r>
            <a:r>
              <a:rPr lang="en-US" dirty="0"/>
              <a:t>) which is then transformed into a table index.</a:t>
            </a:r>
          </a:p>
        </p:txBody>
      </p:sp>
      <p:sp>
        <p:nvSpPr>
          <p:cNvPr id="4" name="Footer Placeholder 3"/>
          <p:cNvSpPr>
            <a:spLocks noGrp="1"/>
          </p:cNvSpPr>
          <p:nvPr>
            <p:ph type="ftr" sz="quarter" idx="11"/>
          </p:nvPr>
        </p:nvSpPr>
        <p:spPr/>
        <p:txBody>
          <a:bodyPr/>
          <a:lstStyle/>
          <a:p>
            <a:pPr>
              <a:defRPr/>
            </a:pPr>
            <a:r>
              <a:rPr lang="en-US"/>
              <a:t>Sets and Maps (31)</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11</a:t>
            </a:fld>
            <a:endParaRPr lang="en-US" dirty="0"/>
          </a:p>
        </p:txBody>
      </p:sp>
      <p:pic>
        <p:nvPicPr>
          <p:cNvPr id="7" name="Picture 4" descr="Hashing in Data Structure | Hash Functions | Gate Vidyalay">
            <a:extLst>
              <a:ext uri="{FF2B5EF4-FFF2-40B4-BE49-F238E27FC236}">
                <a16:creationId xmlns:a16="http://schemas.microsoft.com/office/drawing/2014/main" id="{21490495-FE53-4DAD-A208-D25CCC43C0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0816" y="2765748"/>
            <a:ext cx="6257988" cy="2644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147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3"/>
          <p:cNvSpPr>
            <a:spLocks noGrp="1" noChangeArrowheads="1"/>
          </p:cNvSpPr>
          <p:nvPr>
            <p:ph sz="quarter" idx="1"/>
          </p:nvPr>
        </p:nvSpPr>
        <p:spPr>
          <a:xfrm>
            <a:off x="504825" y="1295400"/>
            <a:ext cx="7096125" cy="5105400"/>
          </a:xfrm>
        </p:spPr>
        <p:txBody>
          <a:bodyPr/>
          <a:lstStyle/>
          <a:p>
            <a:r>
              <a:rPr lang="en-US" dirty="0"/>
              <a:t>If a text contains only ASCII values, which are the first 128 Unicode values, we could use a table of size 128 and let its location in the table</a:t>
            </a:r>
          </a:p>
          <a:p>
            <a:pPr marL="0" indent="0">
              <a:buNone/>
            </a:pPr>
            <a:r>
              <a:rPr lang="en-US" dirty="0"/>
              <a:t>	</a:t>
            </a:r>
            <a:r>
              <a:rPr lang="en-US" b="1" dirty="0">
                <a:latin typeface="Consolas" panose="020B0609020204030204" pitchFamily="49" charset="0"/>
                <a:cs typeface="Consolas" panose="020B0609020204030204" pitchFamily="49" charset="0"/>
              </a:rPr>
              <a:t>int index = </a:t>
            </a:r>
            <a:r>
              <a:rPr lang="en-US" b="1" dirty="0" err="1">
                <a:latin typeface="Consolas" panose="020B0609020204030204" pitchFamily="49" charset="0"/>
                <a:cs typeface="Consolas" panose="020B0609020204030204" pitchFamily="49" charset="0"/>
              </a:rPr>
              <a:t>ascii_char</a:t>
            </a:r>
            <a:endParaRPr lang="en-US" b="1" dirty="0">
              <a:latin typeface="Consolas" panose="020B0609020204030204" pitchFamily="49" charset="0"/>
              <a:cs typeface="Consolas" panose="020B0609020204030204" pitchFamily="49" charset="0"/>
            </a:endParaRPr>
          </a:p>
          <a:p>
            <a:pPr marL="288925" indent="0">
              <a:buNone/>
            </a:pPr>
            <a:r>
              <a:rPr lang="en-US" dirty="0"/>
              <a:t>be the index of the character we are seeking the table.</a:t>
            </a:r>
          </a:p>
          <a:p>
            <a:pPr eaLnBrk="1" hangingPunct="1"/>
            <a:r>
              <a:rPr lang="en-US" dirty="0"/>
              <a:t>However, what if all 65,536 Unicode characters were allowed?  </a:t>
            </a:r>
          </a:p>
          <a:p>
            <a:pPr eaLnBrk="1" hangingPunct="1"/>
            <a:r>
              <a:rPr lang="en-US" dirty="0"/>
              <a:t>If you assume that on average 100 characters were used,  you could use a table of 200 characters and compute the index by:</a:t>
            </a:r>
          </a:p>
          <a:p>
            <a:pPr eaLnBrk="1" hangingPunct="1">
              <a:buFont typeface="Wingdings" pitchFamily="2" charset="2"/>
              <a:buNone/>
            </a:pPr>
            <a:r>
              <a:rPr lang="en-US" dirty="0">
                <a:latin typeface="Courier New" pitchFamily="49" charset="0"/>
                <a:cs typeface="Courier New" pitchFamily="49" charset="0"/>
              </a:rPr>
              <a:t>		</a:t>
            </a:r>
            <a:r>
              <a:rPr lang="en-US" b="1" dirty="0">
                <a:latin typeface="Consolas" panose="020B0609020204030204" pitchFamily="49" charset="0"/>
                <a:cs typeface="Consolas" panose="020B0609020204030204" pitchFamily="49" charset="0"/>
              </a:rPr>
              <a:t>int index = </a:t>
            </a:r>
            <a:r>
              <a:rPr lang="en-US" b="1" dirty="0" err="1">
                <a:latin typeface="Consolas" panose="020B0609020204030204" pitchFamily="49" charset="0"/>
                <a:cs typeface="Consolas" panose="020B0609020204030204" pitchFamily="49" charset="0"/>
              </a:rPr>
              <a:t>uni_char</a:t>
            </a:r>
            <a:r>
              <a:rPr lang="en-US" b="1" dirty="0">
                <a:latin typeface="Consolas" panose="020B0609020204030204" pitchFamily="49" charset="0"/>
                <a:cs typeface="Consolas" panose="020B0609020204030204" pitchFamily="49" charset="0"/>
              </a:rPr>
              <a:t> % 200</a:t>
            </a:r>
          </a:p>
        </p:txBody>
      </p:sp>
      <p:sp>
        <p:nvSpPr>
          <p:cNvPr id="3" name="Rectangle 2"/>
          <p:cNvSpPr/>
          <p:nvPr/>
        </p:nvSpPr>
        <p:spPr>
          <a:xfrm>
            <a:off x="8067681" y="1630362"/>
            <a:ext cx="2362200" cy="4800600"/>
          </a:xfrm>
          <a:prstGeom prst="rect">
            <a:avLst/>
          </a:prstGeom>
          <a:gradFill flip="none" rotWithShape="1">
            <a:gsLst>
              <a:gs pos="0">
                <a:schemeClr val="bg1"/>
              </a:gs>
              <a:gs pos="14000">
                <a:srgbClr val="C7D2DF"/>
              </a:gs>
              <a:gs pos="80000">
                <a:srgbClr val="8FA4BE"/>
              </a:gs>
              <a:gs pos="48000">
                <a:schemeClr val="accent1"/>
              </a:gs>
              <a:gs pos="100000">
                <a:schemeClr val="bg1"/>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aphicFrame>
        <p:nvGraphicFramePr>
          <p:cNvPr id="54320" name="Group 48"/>
          <p:cNvGraphicFramePr>
            <a:graphicFrameLocks noGrp="1"/>
          </p:cNvGraphicFramePr>
          <p:nvPr/>
        </p:nvGraphicFramePr>
        <p:xfrm>
          <a:off x="8067681" y="1647826"/>
          <a:ext cx="2362200" cy="4829175"/>
        </p:xfrm>
        <a:graphic>
          <a:graphicData uri="http://schemas.openxmlformats.org/drawingml/2006/table">
            <a:tbl>
              <a:tblPr/>
              <a:tblGrid>
                <a:gridCol w="1181100">
                  <a:extLst>
                    <a:ext uri="{9D8B030D-6E8A-4147-A177-3AD203B41FA5}">
                      <a16:colId xmlns:a16="http://schemas.microsoft.com/office/drawing/2014/main" val="20000"/>
                    </a:ext>
                  </a:extLst>
                </a:gridCol>
                <a:gridCol w="1181100">
                  <a:extLst>
                    <a:ext uri="{9D8B030D-6E8A-4147-A177-3AD203B41FA5}">
                      <a16:colId xmlns:a16="http://schemas.microsoft.com/office/drawing/2014/main" val="20001"/>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 .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 .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A, 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w Cen MT" pitchFamily="34" charset="0"/>
                          <a:cs typeface="Arial" charset="0"/>
                        </a:rPr>
                        <a:t>B,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C,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D, 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E, 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F,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71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G,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H, 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73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I, 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J,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K,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Tw Cen MT" pitchFamily="34" charset="0"/>
                          <a:cs typeface="Arial" charset="0"/>
                        </a:rPr>
                        <a:t> .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Tw Cen MT" pitchFamily="34" charset="0"/>
                          <a:cs typeface="Arial" charset="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12"/>
                  </a:ext>
                </a:extLst>
              </a:tr>
            </a:tbl>
          </a:graphicData>
        </a:graphic>
      </p:graphicFrame>
      <p:sp>
        <p:nvSpPr>
          <p:cNvPr id="2" name="Footer Placeholder 1"/>
          <p:cNvSpPr>
            <a:spLocks noGrp="1"/>
          </p:cNvSpPr>
          <p:nvPr>
            <p:ph type="ftr" sz="quarter" idx="11"/>
          </p:nvPr>
        </p:nvSpPr>
        <p:spPr/>
        <p:txBody>
          <a:bodyPr/>
          <a:lstStyle/>
          <a:p>
            <a:pPr>
              <a:defRPr/>
            </a:pPr>
            <a:r>
              <a:rPr lang="en-US"/>
              <a:t>Sets and Maps (31)</a:t>
            </a:r>
            <a:endParaRPr lang="en-US" dirty="0"/>
          </a:p>
        </p:txBody>
      </p:sp>
      <p:sp>
        <p:nvSpPr>
          <p:cNvPr id="4" name="Slide Number Placeholder 3"/>
          <p:cNvSpPr>
            <a:spLocks noGrp="1"/>
          </p:cNvSpPr>
          <p:nvPr>
            <p:ph type="sldNum" sz="quarter" idx="12"/>
          </p:nvPr>
        </p:nvSpPr>
        <p:spPr/>
        <p:txBody>
          <a:bodyPr/>
          <a:lstStyle/>
          <a:p>
            <a:pPr>
              <a:defRPr/>
            </a:pPr>
            <a:fld id="{0D7B5496-982B-480A-8085-B08F2CA91C21}" type="slidenum">
              <a:rPr lang="en-US" smtClean="0"/>
              <a:pPr>
                <a:defRPr/>
              </a:pPr>
              <a:t>12</a:t>
            </a:fld>
            <a:endParaRPr lang="en-US" dirty="0"/>
          </a:p>
        </p:txBody>
      </p:sp>
      <p:sp>
        <p:nvSpPr>
          <p:cNvPr id="5" name="Title 4"/>
          <p:cNvSpPr>
            <a:spLocks noGrp="1"/>
          </p:cNvSpPr>
          <p:nvPr>
            <p:ph type="title"/>
          </p:nvPr>
        </p:nvSpPr>
        <p:spPr/>
        <p:txBody>
          <a:bodyPr/>
          <a:lstStyle/>
          <a:p>
            <a:r>
              <a:rPr lang="en-US" dirty="0"/>
              <a:t>Hash Codes and Index Calculation</a:t>
            </a:r>
          </a:p>
        </p:txBody>
      </p:sp>
    </p:spTree>
    <p:extLst>
      <p:ext uri="{BB962C8B-B14F-4D97-AF65-F5344CB8AC3E}">
        <p14:creationId xmlns:p14="http://schemas.microsoft.com/office/powerpoint/2010/main" val="918373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29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29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29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293">
                                            <p:txEl>
                                              <p:pRg st="5" end="5"/>
                                            </p:txEl>
                                          </p:spTgt>
                                        </p:tgtEl>
                                        <p:attrNameLst>
                                          <p:attrName>style.visibility</p:attrName>
                                        </p:attrNameLst>
                                      </p:cBhvr>
                                      <p:to>
                                        <p:strVal val="visible"/>
                                      </p:to>
                                    </p:set>
                                  </p:childTnLst>
                                </p:cTn>
                              </p:par>
                            </p:childTnLst>
                          </p:cTn>
                        </p:par>
                        <p:par>
                          <p:cTn id="21" fill="hold">
                            <p:stCondLst>
                              <p:cond delay="0"/>
                            </p:stCondLst>
                            <p:childTnLst>
                              <p:par>
                                <p:cTn id="22" presetID="10" presetClass="entr" presetSubtype="0" fill="hold" nodeType="afterEffect">
                                  <p:stCondLst>
                                    <p:cond delay="0"/>
                                  </p:stCondLst>
                                  <p:childTnLst>
                                    <p:set>
                                      <p:cBhvr>
                                        <p:cTn id="23" dur="1" fill="hold">
                                          <p:stCondLst>
                                            <p:cond delay="0"/>
                                          </p:stCondLst>
                                        </p:cTn>
                                        <p:tgtEl>
                                          <p:spTgt spid="54320"/>
                                        </p:tgtEl>
                                        <p:attrNameLst>
                                          <p:attrName>style.visibility</p:attrName>
                                        </p:attrNameLst>
                                      </p:cBhvr>
                                      <p:to>
                                        <p:strVal val="visible"/>
                                      </p:to>
                                    </p:set>
                                    <p:animEffect transition="in" filter="fade">
                                      <p:cBhvr>
                                        <p:cTn id="24" dur="1000"/>
                                        <p:tgtEl>
                                          <p:spTgt spid="54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3"/>
          <p:cNvSpPr>
            <a:spLocks noGrp="1" noChangeArrowheads="1"/>
          </p:cNvSpPr>
          <p:nvPr>
            <p:ph sz="quarter" idx="1"/>
          </p:nvPr>
        </p:nvSpPr>
        <p:spPr>
          <a:xfrm>
            <a:off x="528638" y="1295400"/>
            <a:ext cx="9978067" cy="1447800"/>
          </a:xfrm>
        </p:spPr>
        <p:txBody>
          <a:bodyPr>
            <a:normAutofit/>
          </a:bodyPr>
          <a:lstStyle/>
          <a:p>
            <a:pPr fontAlgn="auto">
              <a:spcBef>
                <a:spcPts val="0"/>
              </a:spcBef>
              <a:spcAft>
                <a:spcPts val="1200"/>
              </a:spcAft>
              <a:buClr>
                <a:srgbClr val="002060"/>
              </a:buClr>
              <a:buSzPct val="100000"/>
              <a:buFont typeface="Wingdings" panose="05000000000000000000" pitchFamily="2" charset="2"/>
              <a:buChar char="§"/>
              <a:defRPr/>
            </a:pPr>
            <a:r>
              <a:rPr lang="en-US" dirty="0"/>
              <a:t>If a text contains this snippet:</a:t>
            </a:r>
          </a:p>
          <a:p>
            <a:pPr marL="0" indent="0" algn="ctr" fontAlgn="auto">
              <a:spcAft>
                <a:spcPts val="0"/>
              </a:spcAft>
              <a:buClr>
                <a:srgbClr val="002060"/>
              </a:buClr>
              <a:buSzPct val="100000"/>
              <a:buNone/>
              <a:defRPr/>
            </a:pPr>
            <a:r>
              <a:rPr lang="en-US" sz="1800" b="1" dirty="0">
                <a:latin typeface="Consolas" panose="020B0609020204030204" pitchFamily="49" charset="0"/>
                <a:cs typeface="Consolas" panose="020B0609020204030204" pitchFamily="49" charset="0"/>
              </a:rPr>
              <a:t>. . . mañana (tomorrow), I'll finish my program. . .</a:t>
            </a:r>
          </a:p>
          <a:p>
            <a:pPr fontAlgn="auto">
              <a:spcBef>
                <a:spcPts val="1200"/>
              </a:spcBef>
              <a:spcAft>
                <a:spcPts val="0"/>
              </a:spcAft>
              <a:buClr>
                <a:srgbClr val="002060"/>
              </a:buClr>
              <a:buSzPct val="100000"/>
              <a:buFont typeface="Wingdings" panose="05000000000000000000" pitchFamily="2" charset="2"/>
              <a:buChar char="§"/>
              <a:defRPr/>
            </a:pPr>
            <a:r>
              <a:rPr lang="en-US" dirty="0"/>
              <a:t>Given the following Unicode values:</a:t>
            </a:r>
          </a:p>
        </p:txBody>
      </p:sp>
      <p:graphicFrame>
        <p:nvGraphicFramePr>
          <p:cNvPr id="2" name="Table 1"/>
          <p:cNvGraphicFramePr>
            <a:graphicFrameLocks noGrp="1"/>
          </p:cNvGraphicFramePr>
          <p:nvPr/>
        </p:nvGraphicFramePr>
        <p:xfrm>
          <a:off x="1981201" y="2854960"/>
          <a:ext cx="6705601" cy="1107440"/>
        </p:xfrm>
        <a:graphic>
          <a:graphicData uri="http://schemas.openxmlformats.org/drawingml/2006/table">
            <a:tbl>
              <a:tblPr firstRow="1">
                <a:tableStyleId>{5C22544A-7EE6-4342-B048-85BDC9FD1C3A}</a:tableStyleId>
              </a:tblPr>
              <a:tblGrid>
                <a:gridCol w="1594064">
                  <a:extLst>
                    <a:ext uri="{9D8B030D-6E8A-4147-A177-3AD203B41FA5}">
                      <a16:colId xmlns:a16="http://schemas.microsoft.com/office/drawing/2014/main" val="20000"/>
                    </a:ext>
                  </a:extLst>
                </a:gridCol>
                <a:gridCol w="1159072">
                  <a:extLst>
                    <a:ext uri="{9D8B030D-6E8A-4147-A177-3AD203B41FA5}">
                      <a16:colId xmlns:a16="http://schemas.microsoft.com/office/drawing/2014/main" val="20001"/>
                    </a:ext>
                  </a:extLst>
                </a:gridCol>
                <a:gridCol w="2688233">
                  <a:extLst>
                    <a:ext uri="{9D8B030D-6E8A-4147-A177-3AD203B41FA5}">
                      <a16:colId xmlns:a16="http://schemas.microsoft.com/office/drawing/2014/main" val="20002"/>
                    </a:ext>
                  </a:extLst>
                </a:gridCol>
                <a:gridCol w="1264232">
                  <a:extLst>
                    <a:ext uri="{9D8B030D-6E8A-4147-A177-3AD203B41FA5}">
                      <a16:colId xmlns:a16="http://schemas.microsoft.com/office/drawing/2014/main" val="20003"/>
                    </a:ext>
                  </a:extLst>
                </a:gridCol>
              </a:tblGrid>
              <a:tr h="0">
                <a:tc>
                  <a:txBody>
                    <a:bodyPr/>
                    <a:lstStyle/>
                    <a:p>
                      <a:r>
                        <a:rPr lang="en-US" dirty="0"/>
                        <a:t>Hexadecimal</a:t>
                      </a:r>
                    </a:p>
                  </a:txBody>
                  <a:tcPr/>
                </a:tc>
                <a:tc>
                  <a:txBody>
                    <a:bodyPr/>
                    <a:lstStyle/>
                    <a:p>
                      <a:r>
                        <a:rPr lang="en-US" dirty="0"/>
                        <a:t>Decimal </a:t>
                      </a:r>
                    </a:p>
                  </a:txBody>
                  <a:tcPr/>
                </a:tc>
                <a:tc>
                  <a:txBody>
                    <a:bodyPr/>
                    <a:lstStyle/>
                    <a:p>
                      <a:r>
                        <a:rPr lang="en-US" dirty="0"/>
                        <a:t>Name</a:t>
                      </a:r>
                    </a:p>
                  </a:txBody>
                  <a:tcPr/>
                </a:tc>
                <a:tc>
                  <a:txBody>
                    <a:bodyPr/>
                    <a:lstStyle/>
                    <a:p>
                      <a:r>
                        <a:rPr lang="en-US" dirty="0"/>
                        <a:t>Character</a:t>
                      </a:r>
                    </a:p>
                  </a:txBody>
                  <a:tcPr/>
                </a:tc>
                <a:extLst>
                  <a:ext uri="{0D108BD9-81ED-4DB2-BD59-A6C34878D82A}">
                    <a16:rowId xmlns:a16="http://schemas.microsoft.com/office/drawing/2014/main" val="10000"/>
                  </a:ext>
                </a:extLst>
              </a:tr>
              <a:tr h="370840">
                <a:tc>
                  <a:txBody>
                    <a:bodyPr/>
                    <a:lstStyle/>
                    <a:p>
                      <a:r>
                        <a:rPr lang="en-US" dirty="0"/>
                        <a:t>0x0029</a:t>
                      </a:r>
                    </a:p>
                  </a:txBody>
                  <a:tcPr/>
                </a:tc>
                <a:tc>
                  <a:txBody>
                    <a:bodyPr/>
                    <a:lstStyle/>
                    <a:p>
                      <a:r>
                        <a:rPr lang="en-US" dirty="0"/>
                        <a:t>41</a:t>
                      </a:r>
                    </a:p>
                  </a:txBody>
                  <a:tcPr/>
                </a:tc>
                <a:tc>
                  <a:txBody>
                    <a:bodyPr/>
                    <a:lstStyle/>
                    <a:p>
                      <a:r>
                        <a:rPr lang="en-US" dirty="0"/>
                        <a:t>right parenthesis </a:t>
                      </a:r>
                    </a:p>
                  </a:txBody>
                  <a:tcPr/>
                </a:tc>
                <a:tc>
                  <a:txBody>
                    <a:bodyPr/>
                    <a:lstStyle/>
                    <a:p>
                      <a:r>
                        <a:rPr lang="en-US" dirty="0"/>
                        <a:t>)</a:t>
                      </a:r>
                    </a:p>
                  </a:txBody>
                  <a:tcPr/>
                </a:tc>
                <a:extLst>
                  <a:ext uri="{0D108BD9-81ED-4DB2-BD59-A6C34878D82A}">
                    <a16:rowId xmlns:a16="http://schemas.microsoft.com/office/drawing/2014/main" val="10001"/>
                  </a:ext>
                </a:extLst>
              </a:tr>
              <a:tr h="370840">
                <a:tc>
                  <a:txBody>
                    <a:bodyPr/>
                    <a:lstStyle/>
                    <a:p>
                      <a:r>
                        <a:rPr lang="en-US" dirty="0"/>
                        <a:t>0x00F1</a:t>
                      </a:r>
                    </a:p>
                  </a:txBody>
                  <a:tcPr/>
                </a:tc>
                <a:tc>
                  <a:txBody>
                    <a:bodyPr/>
                    <a:lstStyle/>
                    <a:p>
                      <a:r>
                        <a:rPr lang="en-US" dirty="0"/>
                        <a:t>241</a:t>
                      </a:r>
                    </a:p>
                  </a:txBody>
                  <a:tcPr/>
                </a:tc>
                <a:tc>
                  <a:txBody>
                    <a:bodyPr/>
                    <a:lstStyle/>
                    <a:p>
                      <a:r>
                        <a:rPr lang="en-US" dirty="0"/>
                        <a:t>small letter n with tilde </a:t>
                      </a:r>
                    </a:p>
                  </a:txBody>
                  <a:tcPr/>
                </a:tc>
                <a:tc>
                  <a:txBody>
                    <a:bodyPr/>
                    <a:lstStyle/>
                    <a:p>
                      <a:r>
                        <a:rPr lang="en-US" dirty="0"/>
                        <a:t>ñ</a:t>
                      </a:r>
                    </a:p>
                  </a:txBody>
                  <a:tcPr/>
                </a:tc>
                <a:extLst>
                  <a:ext uri="{0D108BD9-81ED-4DB2-BD59-A6C34878D82A}">
                    <a16:rowId xmlns:a16="http://schemas.microsoft.com/office/drawing/2014/main" val="10002"/>
                  </a:ext>
                </a:extLst>
              </a:tr>
            </a:tbl>
          </a:graphicData>
        </a:graphic>
      </p:graphicFrame>
      <p:sp>
        <p:nvSpPr>
          <p:cNvPr id="3" name="Footer Placeholder 2"/>
          <p:cNvSpPr>
            <a:spLocks noGrp="1"/>
          </p:cNvSpPr>
          <p:nvPr>
            <p:ph type="ftr" sz="quarter" idx="11"/>
          </p:nvPr>
        </p:nvSpPr>
        <p:spPr/>
        <p:txBody>
          <a:bodyPr/>
          <a:lstStyle/>
          <a:p>
            <a:pPr>
              <a:defRPr/>
            </a:pPr>
            <a:r>
              <a:rPr lang="en-US"/>
              <a:t>Sets and Maps (31)</a:t>
            </a:r>
            <a:endParaRPr lang="en-US" dirty="0"/>
          </a:p>
        </p:txBody>
      </p:sp>
      <p:sp>
        <p:nvSpPr>
          <p:cNvPr id="4" name="Slide Number Placeholder 3"/>
          <p:cNvSpPr>
            <a:spLocks noGrp="1"/>
          </p:cNvSpPr>
          <p:nvPr>
            <p:ph type="sldNum" sz="quarter" idx="12"/>
          </p:nvPr>
        </p:nvSpPr>
        <p:spPr/>
        <p:txBody>
          <a:bodyPr/>
          <a:lstStyle/>
          <a:p>
            <a:pPr>
              <a:defRPr/>
            </a:pPr>
            <a:fld id="{0D7B5496-982B-480A-8085-B08F2CA91C21}" type="slidenum">
              <a:rPr lang="en-US" smtClean="0"/>
              <a:pPr>
                <a:defRPr/>
              </a:pPr>
              <a:t>13</a:t>
            </a:fld>
            <a:endParaRPr lang="en-US" dirty="0"/>
          </a:p>
        </p:txBody>
      </p:sp>
      <p:sp>
        <p:nvSpPr>
          <p:cNvPr id="5" name="Title 4"/>
          <p:cNvSpPr>
            <a:spLocks noGrp="1"/>
          </p:cNvSpPr>
          <p:nvPr>
            <p:ph type="title"/>
          </p:nvPr>
        </p:nvSpPr>
        <p:spPr/>
        <p:txBody>
          <a:bodyPr/>
          <a:lstStyle/>
          <a:p>
            <a:r>
              <a:rPr lang="en-US" dirty="0"/>
              <a:t>Hash Codes and Index Calculation</a:t>
            </a:r>
          </a:p>
        </p:txBody>
      </p:sp>
      <p:sp>
        <p:nvSpPr>
          <p:cNvPr id="8" name="Rectangle 3"/>
          <p:cNvSpPr txBox="1">
            <a:spLocks noChangeArrowheads="1"/>
          </p:cNvSpPr>
          <p:nvPr/>
        </p:nvSpPr>
        <p:spPr bwMode="auto">
          <a:xfrm>
            <a:off x="515524" y="4229100"/>
            <a:ext cx="9978067" cy="2247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4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fontAlgn="auto">
              <a:spcAft>
                <a:spcPts val="0"/>
              </a:spcAft>
              <a:buClr>
                <a:srgbClr val="002060"/>
              </a:buClr>
              <a:buSzPct val="100000"/>
              <a:buFont typeface="Wingdings" panose="05000000000000000000" pitchFamily="2" charset="2"/>
              <a:buChar char="§"/>
              <a:defRPr/>
            </a:pPr>
            <a:r>
              <a:rPr lang="en-US" dirty="0"/>
              <a:t>The indices  for letters '</a:t>
            </a:r>
            <a:r>
              <a:rPr lang="en-US" sz="2800" dirty="0">
                <a:latin typeface="Courier New" pitchFamily="49" charset="0"/>
                <a:cs typeface="Courier New" pitchFamily="49" charset="0"/>
              </a:rPr>
              <a:t>ñ</a:t>
            </a:r>
            <a:r>
              <a:rPr lang="en-US" dirty="0"/>
              <a:t>' and '</a:t>
            </a:r>
            <a:r>
              <a:rPr lang="en-US" sz="2800" dirty="0">
                <a:latin typeface="Courier New" pitchFamily="49" charset="0"/>
                <a:cs typeface="Courier New" pitchFamily="49" charset="0"/>
              </a:rPr>
              <a:t>)</a:t>
            </a:r>
            <a:r>
              <a:rPr lang="en-US" dirty="0"/>
              <a:t>' are both 41 </a:t>
            </a:r>
          </a:p>
          <a:p>
            <a:pPr marL="1257300" lvl="3" indent="0" fontAlgn="auto">
              <a:spcBef>
                <a:spcPts val="1800"/>
              </a:spcBef>
              <a:spcAft>
                <a:spcPts val="0"/>
              </a:spcAft>
              <a:buClr>
                <a:srgbClr val="002060"/>
              </a:buClr>
              <a:buSzPct val="100000"/>
              <a:buNone/>
              <a:defRPr/>
            </a:pPr>
            <a:r>
              <a:rPr lang="en-US" sz="2200" b="1" dirty="0">
                <a:latin typeface="Consolas" panose="020B0609020204030204" pitchFamily="49" charset="0"/>
                <a:cs typeface="Consolas" panose="020B0609020204030204" pitchFamily="49" charset="0"/>
              </a:rPr>
              <a:t>41 % 200 = 41 and 241 % 200 = 41</a:t>
            </a:r>
          </a:p>
          <a:p>
            <a:pPr fontAlgn="auto">
              <a:spcBef>
                <a:spcPts val="1800"/>
              </a:spcBef>
              <a:spcAft>
                <a:spcPts val="0"/>
              </a:spcAft>
              <a:buClr>
                <a:srgbClr val="002060"/>
              </a:buClr>
              <a:buSzPct val="100000"/>
              <a:buFont typeface="Wingdings" panose="05000000000000000000" pitchFamily="2" charset="2"/>
              <a:buChar char="§"/>
              <a:defRPr/>
            </a:pPr>
            <a:r>
              <a:rPr lang="en-US" dirty="0"/>
              <a:t>This is called a </a:t>
            </a:r>
            <a:r>
              <a:rPr lang="en-US" b="1" i="1" dirty="0">
                <a:solidFill>
                  <a:srgbClr val="FF0000"/>
                </a:solidFill>
              </a:rPr>
              <a:t>collision</a:t>
            </a:r>
            <a:r>
              <a:rPr lang="en-US" i="1" dirty="0"/>
              <a:t>; </a:t>
            </a:r>
            <a:r>
              <a:rPr lang="en-US" dirty="0"/>
              <a:t>we will discuss how to deal with collisions shortly.</a:t>
            </a:r>
          </a:p>
        </p:txBody>
      </p:sp>
    </p:spTree>
    <p:extLst>
      <p:ext uri="{BB962C8B-B14F-4D97-AF65-F5344CB8AC3E}">
        <p14:creationId xmlns:p14="http://schemas.microsoft.com/office/powerpoint/2010/main" val="419178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fade">
                                      <p:cBhvr>
                                        <p:cTn id="7" dur="500"/>
                                        <p:tgtEl>
                                          <p:spTgt spid="122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3">
                                            <p:txEl>
                                              <p:pRg st="1" end="1"/>
                                            </p:txEl>
                                          </p:spTgt>
                                        </p:tgtEl>
                                        <p:attrNameLst>
                                          <p:attrName>style.visibility</p:attrName>
                                        </p:attrNameLst>
                                      </p:cBhvr>
                                      <p:to>
                                        <p:strVal val="visible"/>
                                      </p:to>
                                    </p:set>
                                    <p:animEffect transition="in" filter="fade">
                                      <p:cBhvr>
                                        <p:cTn id="12" dur="500"/>
                                        <p:tgtEl>
                                          <p:spTgt spid="122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3">
                                            <p:txEl>
                                              <p:pRg st="2" end="2"/>
                                            </p:txEl>
                                          </p:spTgt>
                                        </p:tgtEl>
                                        <p:attrNameLst>
                                          <p:attrName>style.visibility</p:attrName>
                                        </p:attrNameLst>
                                      </p:cBhvr>
                                      <p:to>
                                        <p:strVal val="visible"/>
                                      </p:to>
                                    </p:set>
                                    <p:animEffect transition="in" filter="fade">
                                      <p:cBhvr>
                                        <p:cTn id="17" dur="500"/>
                                        <p:tgtEl>
                                          <p:spTgt spid="122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Generating Hash Codes</a:t>
            </a:r>
          </a:p>
        </p:txBody>
      </p:sp>
      <p:sp>
        <p:nvSpPr>
          <p:cNvPr id="3" name="Content Placeholder 2"/>
          <p:cNvSpPr>
            <a:spLocks noGrp="1"/>
          </p:cNvSpPr>
          <p:nvPr>
            <p:ph sz="quarter" idx="1"/>
          </p:nvPr>
        </p:nvSpPr>
        <p:spPr/>
        <p:txBody>
          <a:bodyPr/>
          <a:lstStyle/>
          <a:p>
            <a:r>
              <a:rPr lang="en-US" dirty="0"/>
              <a:t>For strings, simply summing the char values of all characters returns the same hash code for "sign" and "sing".</a:t>
            </a:r>
          </a:p>
          <a:p>
            <a:r>
              <a:rPr lang="en-US" dirty="0"/>
              <a:t>One algorithm that has shown good results uses the following formula:</a:t>
            </a:r>
          </a:p>
          <a:p>
            <a:pPr marL="0" indent="0">
              <a:spcBef>
                <a:spcPts val="1200"/>
              </a:spcBef>
              <a:buNone/>
            </a:pPr>
            <a:r>
              <a:rPr lang="en-US" dirty="0"/>
              <a:t>	s</a:t>
            </a:r>
            <a:r>
              <a:rPr lang="en-US" baseline="-25000" dirty="0"/>
              <a:t>0</a:t>
            </a:r>
            <a:r>
              <a:rPr lang="en-US" dirty="0"/>
              <a:t> x 31</a:t>
            </a:r>
            <a:r>
              <a:rPr lang="en-US" baseline="40000" dirty="0"/>
              <a:t>(n-1)</a:t>
            </a:r>
            <a:r>
              <a:rPr lang="en-US" dirty="0"/>
              <a:t> + s</a:t>
            </a:r>
            <a:r>
              <a:rPr lang="en-US" baseline="-25000" dirty="0"/>
              <a:t>1</a:t>
            </a:r>
            <a:r>
              <a:rPr lang="en-US" dirty="0"/>
              <a:t> x 31</a:t>
            </a:r>
            <a:r>
              <a:rPr lang="en-US" baseline="40000" dirty="0"/>
              <a:t>(n-2)</a:t>
            </a:r>
            <a:r>
              <a:rPr lang="en-US" dirty="0"/>
              <a:t> + … + s</a:t>
            </a:r>
            <a:r>
              <a:rPr lang="en-US" baseline="-25000" dirty="0"/>
              <a:t>n-1</a:t>
            </a:r>
          </a:p>
          <a:p>
            <a:pPr marL="288925" indent="0">
              <a:spcBef>
                <a:spcPts val="1200"/>
              </a:spcBef>
              <a:buNone/>
            </a:pPr>
            <a:r>
              <a:rPr lang="en-US" dirty="0"/>
              <a:t>where </a:t>
            </a:r>
            <a:r>
              <a:rPr lang="en-US" dirty="0" err="1"/>
              <a:t>s</a:t>
            </a:r>
            <a:r>
              <a:rPr lang="en-US" baseline="-25000" dirty="0" err="1"/>
              <a:t>i</a:t>
            </a:r>
            <a:r>
              <a:rPr lang="en-US" dirty="0"/>
              <a:t> is the </a:t>
            </a:r>
            <a:r>
              <a:rPr lang="en-US" dirty="0" err="1"/>
              <a:t>i</a:t>
            </a:r>
            <a:r>
              <a:rPr lang="en-US" baseline="30000" dirty="0" err="1"/>
              <a:t>th</a:t>
            </a:r>
            <a:r>
              <a:rPr lang="en-US" dirty="0"/>
              <a:t> character of the string of length n.</a:t>
            </a:r>
          </a:p>
          <a:p>
            <a:r>
              <a:rPr lang="en-US" dirty="0"/>
              <a:t>“Cat” has a hash code of:	</a:t>
            </a:r>
          </a:p>
          <a:p>
            <a:pPr marL="0" indent="0">
              <a:buNone/>
            </a:pPr>
            <a:r>
              <a:rPr lang="en-US" dirty="0"/>
              <a:t>	'C' x 312 + 'a' x 31 + 't' = 67,510</a:t>
            </a:r>
          </a:p>
          <a:p>
            <a:r>
              <a:rPr lang="en-US" dirty="0"/>
              <a:t>31 is a prime number, and prime numbers generate relatively few collisions.</a:t>
            </a:r>
          </a:p>
        </p:txBody>
      </p:sp>
      <p:sp>
        <p:nvSpPr>
          <p:cNvPr id="4" name="Footer Placeholder 3"/>
          <p:cNvSpPr>
            <a:spLocks noGrp="1"/>
          </p:cNvSpPr>
          <p:nvPr>
            <p:ph type="ftr" sz="quarter" idx="11"/>
          </p:nvPr>
        </p:nvSpPr>
        <p:spPr/>
        <p:txBody>
          <a:bodyPr/>
          <a:lstStyle/>
          <a:p>
            <a:pPr>
              <a:defRPr/>
            </a:pPr>
            <a:r>
              <a:rPr lang="en-US"/>
              <a:t>Sets and Maps (31)</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14</a:t>
            </a:fld>
            <a:endParaRPr lang="en-US" dirty="0"/>
          </a:p>
        </p:txBody>
      </p:sp>
    </p:spTree>
    <p:extLst>
      <p:ext uri="{BB962C8B-B14F-4D97-AF65-F5344CB8AC3E}">
        <p14:creationId xmlns:p14="http://schemas.microsoft.com/office/powerpoint/2010/main" val="240944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Generating Hash Codes</a:t>
            </a:r>
          </a:p>
        </p:txBody>
      </p:sp>
      <p:sp>
        <p:nvSpPr>
          <p:cNvPr id="3" name="Content Placeholder 2"/>
          <p:cNvSpPr>
            <a:spLocks noGrp="1"/>
          </p:cNvSpPr>
          <p:nvPr>
            <p:ph sz="quarter" idx="1"/>
          </p:nvPr>
        </p:nvSpPr>
        <p:spPr/>
        <p:txBody>
          <a:bodyPr/>
          <a:lstStyle/>
          <a:p>
            <a:r>
              <a:rPr lang="en-US" dirty="0"/>
              <a:t>In most applications, a key will consist of strings of letters or digits (such as a Social Security Number, an email address, or a partial ID) rather than a single character.</a:t>
            </a:r>
          </a:p>
          <a:p>
            <a:pPr lvl="1"/>
            <a:r>
              <a:rPr lang="en-US" dirty="0"/>
              <a:t>The number of possible key values is much larger than the table size.</a:t>
            </a:r>
          </a:p>
          <a:p>
            <a:pPr lvl="1"/>
            <a:r>
              <a:rPr lang="en-US" dirty="0"/>
              <a:t>Generating good hash codes typically is an experimental process.</a:t>
            </a:r>
          </a:p>
          <a:p>
            <a:pPr lvl="1"/>
            <a:r>
              <a:rPr lang="en-US" dirty="0"/>
              <a:t>The goal is a random distribution of values.</a:t>
            </a:r>
          </a:p>
          <a:p>
            <a:pPr lvl="1"/>
            <a:r>
              <a:rPr lang="en-US" dirty="0"/>
              <a:t>Simple algorithms sometimes generate lots of </a:t>
            </a:r>
            <a:r>
              <a:rPr lang="en-US" b="1" dirty="0">
                <a:solidFill>
                  <a:srgbClr val="FF0000"/>
                </a:solidFill>
              </a:rPr>
              <a:t>collisions</a:t>
            </a:r>
            <a:r>
              <a:rPr lang="en-US" dirty="0"/>
              <a:t>.</a:t>
            </a:r>
          </a:p>
          <a:p>
            <a:r>
              <a:rPr lang="en-US" dirty="0"/>
              <a:t>Although the hash function result appears to be random and gives a random distribution of keys, keep in mind that the calculation is deterministic.</a:t>
            </a:r>
          </a:p>
          <a:p>
            <a:pPr lvl="1"/>
            <a:r>
              <a:rPr lang="en-US" dirty="0"/>
              <a:t>You always get the same hash code for a particular key.</a:t>
            </a:r>
          </a:p>
          <a:p>
            <a:pPr lvl="1"/>
            <a:r>
              <a:rPr lang="en-US" dirty="0"/>
              <a:t>If the object is not already present in the table, the probability that the table slot with this index is empty is proportional to how full the table is.</a:t>
            </a:r>
          </a:p>
          <a:p>
            <a:r>
              <a:rPr lang="en-US" dirty="0"/>
              <a:t>A good hash function should be relatively simple and efficient to compute -  doesn't make sense to use an </a:t>
            </a:r>
            <a:r>
              <a:rPr lang="en-US" i="1" dirty="0"/>
              <a:t>O</a:t>
            </a:r>
            <a:r>
              <a:rPr lang="en-US" dirty="0"/>
              <a:t>(n) hash function to avoid doing an </a:t>
            </a:r>
            <a:r>
              <a:rPr lang="en-US" i="1" dirty="0"/>
              <a:t>O</a:t>
            </a:r>
            <a:r>
              <a:rPr lang="en-US" dirty="0"/>
              <a:t>(n) search.</a:t>
            </a:r>
          </a:p>
        </p:txBody>
      </p:sp>
      <p:sp>
        <p:nvSpPr>
          <p:cNvPr id="4" name="Footer Placeholder 3"/>
          <p:cNvSpPr>
            <a:spLocks noGrp="1"/>
          </p:cNvSpPr>
          <p:nvPr>
            <p:ph type="ftr" sz="quarter" idx="11"/>
          </p:nvPr>
        </p:nvSpPr>
        <p:spPr/>
        <p:txBody>
          <a:bodyPr/>
          <a:lstStyle/>
          <a:p>
            <a:pPr>
              <a:defRPr/>
            </a:pPr>
            <a:r>
              <a:rPr lang="en-US"/>
              <a:t>Sets and Maps (31)</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15</a:t>
            </a:fld>
            <a:endParaRPr lang="en-US" dirty="0"/>
          </a:p>
        </p:txBody>
      </p:sp>
    </p:spTree>
    <p:extLst>
      <p:ext uri="{BB962C8B-B14F-4D97-AF65-F5344CB8AC3E}">
        <p14:creationId xmlns:p14="http://schemas.microsoft.com/office/powerpoint/2010/main" val="386786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Addressing</a:t>
            </a:r>
          </a:p>
        </p:txBody>
      </p:sp>
      <p:sp>
        <p:nvSpPr>
          <p:cNvPr id="3" name="Content Placeholder 2"/>
          <p:cNvSpPr>
            <a:spLocks noGrp="1"/>
          </p:cNvSpPr>
          <p:nvPr>
            <p:ph sz="quarter" idx="1"/>
          </p:nvPr>
        </p:nvSpPr>
        <p:spPr>
          <a:xfrm>
            <a:off x="528637" y="1295401"/>
            <a:ext cx="9844087" cy="5392443"/>
          </a:xfrm>
        </p:spPr>
        <p:txBody>
          <a:bodyPr/>
          <a:lstStyle/>
          <a:p>
            <a:r>
              <a:rPr lang="en-US" dirty="0"/>
              <a:t>One way to organize hash tables is called </a:t>
            </a:r>
            <a:r>
              <a:rPr lang="en-US" b="1" dirty="0">
                <a:solidFill>
                  <a:srgbClr val="FF0000"/>
                </a:solidFill>
              </a:rPr>
              <a:t>Open addressing</a:t>
            </a:r>
            <a:r>
              <a:rPr lang="en-US" b="1" dirty="0"/>
              <a:t>.</a:t>
            </a:r>
          </a:p>
          <a:p>
            <a:r>
              <a:rPr lang="en-US" dirty="0"/>
              <a:t>In open addressing, </a:t>
            </a:r>
            <a:r>
              <a:rPr lang="en-US" b="1" dirty="0">
                <a:solidFill>
                  <a:srgbClr val="FF0000"/>
                </a:solidFill>
              </a:rPr>
              <a:t>linear probing </a:t>
            </a:r>
            <a:r>
              <a:rPr lang="en-US" dirty="0"/>
              <a:t>is used to access an item (type </a:t>
            </a:r>
            <a:r>
              <a:rPr lang="en-US" dirty="0" err="1"/>
              <a:t>Entry_Type</a:t>
            </a:r>
            <a:r>
              <a:rPr lang="en-US" dirty="0"/>
              <a:t>*) in a hash table</a:t>
            </a:r>
          </a:p>
          <a:p>
            <a:pPr lvl="1"/>
            <a:r>
              <a:rPr lang="en-US" dirty="0"/>
              <a:t>If the index calculated for an item's key is occupied by an item with that key, we have found the item.</a:t>
            </a:r>
          </a:p>
          <a:p>
            <a:pPr lvl="1"/>
            <a:r>
              <a:rPr lang="en-US" dirty="0"/>
              <a:t>Else, increment the index by one (wrapping around as needed.)</a:t>
            </a:r>
          </a:p>
          <a:p>
            <a:pPr lvl="1"/>
            <a:r>
              <a:rPr lang="en-US" dirty="0"/>
              <a:t>Keep incrementing until you find the key or a NULL entry (if the table is not full).</a:t>
            </a:r>
          </a:p>
          <a:p>
            <a:r>
              <a:rPr lang="en-US" dirty="0"/>
              <a:t>How do you know when to stop searching if the table is full and you have not found the correct value?</a:t>
            </a:r>
          </a:p>
          <a:p>
            <a:pPr marL="630238" lvl="1" indent="-263525">
              <a:buSzPct val="100000"/>
              <a:buFont typeface="+mj-lt"/>
              <a:buAutoNum type="arabicPeriod"/>
            </a:pPr>
            <a:r>
              <a:rPr lang="en-US" dirty="0"/>
              <a:t>Stop when the index value for the next probe is the same as the hash code value for the object.</a:t>
            </a:r>
          </a:p>
          <a:p>
            <a:pPr marL="630238" lvl="1" indent="-263525">
              <a:buSzPct val="100000"/>
              <a:buFont typeface="+mj-lt"/>
              <a:buAutoNum type="arabicPeriod"/>
            </a:pPr>
            <a:r>
              <a:rPr lang="en-US" dirty="0"/>
              <a:t>Or ensure that the table is never full by increasing its size after an insertion when its load factor exceeds a specified threshold.</a:t>
            </a:r>
          </a:p>
        </p:txBody>
      </p:sp>
      <p:sp>
        <p:nvSpPr>
          <p:cNvPr id="4" name="Footer Placeholder 3"/>
          <p:cNvSpPr>
            <a:spLocks noGrp="1"/>
          </p:cNvSpPr>
          <p:nvPr>
            <p:ph type="ftr" sz="quarter" idx="11"/>
          </p:nvPr>
        </p:nvSpPr>
        <p:spPr/>
        <p:txBody>
          <a:bodyPr/>
          <a:lstStyle/>
          <a:p>
            <a:pPr>
              <a:defRPr/>
            </a:pPr>
            <a:r>
              <a:rPr lang="en-US"/>
              <a:t>Sets and Maps (31)</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16</a:t>
            </a:fld>
            <a:endParaRPr lang="en-US" dirty="0"/>
          </a:p>
        </p:txBody>
      </p:sp>
    </p:spTree>
    <p:extLst>
      <p:ext uri="{BB962C8B-B14F-4D97-AF65-F5344CB8AC3E}">
        <p14:creationId xmlns:p14="http://schemas.microsoft.com/office/powerpoint/2010/main" val="1266802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92678031"/>
              </p:ext>
            </p:extLst>
          </p:nvPr>
        </p:nvGraphicFramePr>
        <p:xfrm>
          <a:off x="5562601" y="1822450"/>
          <a:ext cx="4206240" cy="2219960"/>
        </p:xfrm>
        <a:graphic>
          <a:graphicData uri="http://schemas.openxmlformats.org/drawingml/2006/table">
            <a:tbl>
              <a:tblPr firstRow="1">
                <a:tableStyleId>{5C22544A-7EE6-4342-B048-85BDC9FD1C3A}</a:tableStyleId>
              </a:tblPr>
              <a:tblGrid>
                <a:gridCol w="1204418">
                  <a:extLst>
                    <a:ext uri="{9D8B030D-6E8A-4147-A177-3AD203B41FA5}">
                      <a16:colId xmlns:a16="http://schemas.microsoft.com/office/drawing/2014/main" val="20000"/>
                    </a:ext>
                  </a:extLst>
                </a:gridCol>
                <a:gridCol w="1354312">
                  <a:extLst>
                    <a:ext uri="{9D8B030D-6E8A-4147-A177-3AD203B41FA5}">
                      <a16:colId xmlns:a16="http://schemas.microsoft.com/office/drawing/2014/main" val="20001"/>
                    </a:ext>
                  </a:extLst>
                </a:gridCol>
                <a:gridCol w="1647510">
                  <a:extLst>
                    <a:ext uri="{9D8B030D-6E8A-4147-A177-3AD203B41FA5}">
                      <a16:colId xmlns:a16="http://schemas.microsoft.com/office/drawing/2014/main" val="20002"/>
                    </a:ext>
                  </a:extLst>
                </a:gridCol>
              </a:tblGrid>
              <a:tr h="287843">
                <a:tc>
                  <a:txBody>
                    <a:bodyPr/>
                    <a:lstStyle/>
                    <a:p>
                      <a:r>
                        <a:rPr lang="en-US" dirty="0"/>
                        <a:t>Name</a:t>
                      </a:r>
                    </a:p>
                  </a:txBody>
                  <a:tcPr/>
                </a:tc>
                <a:tc>
                  <a:txBody>
                    <a:bodyPr/>
                    <a:lstStyle/>
                    <a:p>
                      <a:r>
                        <a:rPr lang="en-US" dirty="0" err="1"/>
                        <a:t>hash_fcn</a:t>
                      </a:r>
                      <a:r>
                        <a:rPr lang="en-US" dirty="0"/>
                        <a:t>()</a:t>
                      </a:r>
                    </a:p>
                  </a:txBody>
                  <a:tcPr/>
                </a:tc>
                <a:tc>
                  <a:txBody>
                    <a:bodyPr/>
                    <a:lstStyle/>
                    <a:p>
                      <a:r>
                        <a:rPr lang="en-US" sz="1600" dirty="0" err="1"/>
                        <a:t>hash_fcn</a:t>
                      </a:r>
                      <a:r>
                        <a:rPr lang="en-US" sz="1600" dirty="0"/>
                        <a:t>()%5</a:t>
                      </a:r>
                    </a:p>
                  </a:txBody>
                  <a:tcPr/>
                </a:tc>
                <a:extLst>
                  <a:ext uri="{0D108BD9-81ED-4DB2-BD59-A6C34878D82A}">
                    <a16:rowId xmlns:a16="http://schemas.microsoft.com/office/drawing/2014/main" val="10000"/>
                  </a:ext>
                </a:extLst>
              </a:tr>
              <a:tr h="370840">
                <a:tc>
                  <a:txBody>
                    <a:bodyPr/>
                    <a:lstStyle/>
                    <a:p>
                      <a:r>
                        <a:rPr lang="en-US" sz="1600" dirty="0">
                          <a:latin typeface="Courier New" pitchFamily="49" charset="0"/>
                          <a:cs typeface="Courier New" pitchFamily="49" charset="0"/>
                        </a:rPr>
                        <a:t>"Tom"</a:t>
                      </a:r>
                    </a:p>
                  </a:txBody>
                  <a:tcPr/>
                </a:tc>
                <a:tc>
                  <a:txBody>
                    <a:bodyPr/>
                    <a:lstStyle/>
                    <a:p>
                      <a:r>
                        <a:rPr lang="en-US" dirty="0"/>
                        <a:t>84274</a:t>
                      </a:r>
                    </a:p>
                  </a:txBody>
                  <a:tcPr/>
                </a:tc>
                <a:tc>
                  <a:txBody>
                    <a:bodyPr/>
                    <a:lstStyle/>
                    <a:p>
                      <a:pPr algn="ctr"/>
                      <a:r>
                        <a:rPr lang="en-US" dirty="0"/>
                        <a:t>4</a:t>
                      </a:r>
                    </a:p>
                  </a:txBody>
                  <a:tcPr/>
                </a:tc>
                <a:extLst>
                  <a:ext uri="{0D108BD9-81ED-4DB2-BD59-A6C34878D82A}">
                    <a16:rowId xmlns:a16="http://schemas.microsoft.com/office/drawing/2014/main" val="10001"/>
                  </a:ext>
                </a:extLst>
              </a:tr>
              <a:tr h="370840">
                <a:tc>
                  <a:txBody>
                    <a:bodyPr/>
                    <a:lstStyle/>
                    <a:p>
                      <a:r>
                        <a:rPr lang="en-US" sz="1600" dirty="0">
                          <a:latin typeface="Courier New" pitchFamily="49" charset="0"/>
                          <a:cs typeface="Courier New" pitchFamily="49" charset="0"/>
                        </a:rPr>
                        <a:t>"Abe"</a:t>
                      </a:r>
                    </a:p>
                  </a:txBody>
                  <a:tcPr/>
                </a:tc>
                <a:tc>
                  <a:txBody>
                    <a:bodyPr/>
                    <a:lstStyle/>
                    <a:p>
                      <a:r>
                        <a:rPr lang="en-US" dirty="0"/>
                        <a:t>65604</a:t>
                      </a:r>
                    </a:p>
                  </a:txBody>
                  <a:tcPr/>
                </a:tc>
                <a:tc>
                  <a:txBody>
                    <a:bodyPr/>
                    <a:lstStyle/>
                    <a:p>
                      <a:pPr algn="ctr"/>
                      <a:r>
                        <a:rPr lang="en-US" dirty="0"/>
                        <a:t>4</a:t>
                      </a:r>
                    </a:p>
                  </a:txBody>
                  <a:tcPr/>
                </a:tc>
                <a:extLst>
                  <a:ext uri="{0D108BD9-81ED-4DB2-BD59-A6C34878D82A}">
                    <a16:rowId xmlns:a16="http://schemas.microsoft.com/office/drawing/2014/main" val="10002"/>
                  </a:ext>
                </a:extLst>
              </a:tr>
              <a:tr h="370840">
                <a:tc>
                  <a:txBody>
                    <a:bodyPr/>
                    <a:lstStyle/>
                    <a:p>
                      <a:r>
                        <a:rPr lang="en-US" sz="1600" dirty="0">
                          <a:latin typeface="Courier New" pitchFamily="49" charset="0"/>
                          <a:cs typeface="Courier New" pitchFamily="49" charset="0"/>
                        </a:rPr>
                        <a:t>"Harry"</a:t>
                      </a:r>
                    </a:p>
                  </a:txBody>
                  <a:tcPr/>
                </a:tc>
                <a:tc>
                  <a:txBody>
                    <a:bodyPr/>
                    <a:lstStyle/>
                    <a:p>
                      <a:r>
                        <a:rPr lang="en-US" dirty="0"/>
                        <a:t>69496448</a:t>
                      </a:r>
                    </a:p>
                  </a:txBody>
                  <a:tcPr/>
                </a:tc>
                <a:tc>
                  <a:txBody>
                    <a:bodyPr/>
                    <a:lstStyle/>
                    <a:p>
                      <a:pPr algn="ctr"/>
                      <a:r>
                        <a:rPr lang="en-US" dirty="0"/>
                        <a:t>3</a:t>
                      </a:r>
                    </a:p>
                  </a:txBody>
                  <a:tcPr/>
                </a:tc>
                <a:extLst>
                  <a:ext uri="{0D108BD9-81ED-4DB2-BD59-A6C34878D82A}">
                    <a16:rowId xmlns:a16="http://schemas.microsoft.com/office/drawing/2014/main" val="10003"/>
                  </a:ext>
                </a:extLst>
              </a:tr>
              <a:tr h="370840">
                <a:tc>
                  <a:txBody>
                    <a:bodyPr/>
                    <a:lstStyle/>
                    <a:p>
                      <a:r>
                        <a:rPr lang="en-US" sz="1600" dirty="0">
                          <a:latin typeface="Courier New" pitchFamily="49" charset="0"/>
                          <a:cs typeface="Courier New" pitchFamily="49" charset="0"/>
                        </a:rPr>
                        <a:t>"Sam"</a:t>
                      </a:r>
                    </a:p>
                  </a:txBody>
                  <a:tcPr/>
                </a:tc>
                <a:tc>
                  <a:txBody>
                    <a:bodyPr/>
                    <a:lstStyle/>
                    <a:p>
                      <a:r>
                        <a:rPr lang="en-US" dirty="0"/>
                        <a:t>82879</a:t>
                      </a:r>
                    </a:p>
                  </a:txBody>
                  <a:tcPr/>
                </a:tc>
                <a:tc>
                  <a:txBody>
                    <a:bodyPr/>
                    <a:lstStyle/>
                    <a:p>
                      <a:pPr algn="ctr"/>
                      <a:r>
                        <a:rPr lang="en-US" dirty="0"/>
                        <a:t>4</a:t>
                      </a:r>
                    </a:p>
                  </a:txBody>
                  <a:tcPr/>
                </a:tc>
                <a:extLst>
                  <a:ext uri="{0D108BD9-81ED-4DB2-BD59-A6C34878D82A}">
                    <a16:rowId xmlns:a16="http://schemas.microsoft.com/office/drawing/2014/main" val="10004"/>
                  </a:ext>
                </a:extLst>
              </a:tr>
              <a:tr h="370840">
                <a:tc>
                  <a:txBody>
                    <a:bodyPr/>
                    <a:lstStyle/>
                    <a:p>
                      <a:r>
                        <a:rPr lang="en-US" sz="1600" dirty="0">
                          <a:latin typeface="Courier New" pitchFamily="49" charset="0"/>
                          <a:cs typeface="Courier New" pitchFamily="49" charset="0"/>
                        </a:rPr>
                        <a:t>"Pete"</a:t>
                      </a:r>
                    </a:p>
                  </a:txBody>
                  <a:tcPr/>
                </a:tc>
                <a:tc>
                  <a:txBody>
                    <a:bodyPr/>
                    <a:lstStyle/>
                    <a:p>
                      <a:r>
                        <a:rPr lang="en-US" dirty="0"/>
                        <a:t>2484038</a:t>
                      </a:r>
                    </a:p>
                  </a:txBody>
                  <a:tcPr/>
                </a:tc>
                <a:tc>
                  <a:txBody>
                    <a:bodyPr/>
                    <a:lstStyle/>
                    <a:p>
                      <a:pPr algn="ctr"/>
                      <a:r>
                        <a:rPr lang="en-US" dirty="0"/>
                        <a:t>3</a:t>
                      </a:r>
                    </a:p>
                  </a:txBody>
                  <a:tcPr/>
                </a:tc>
                <a:extLst>
                  <a:ext uri="{0D108BD9-81ED-4DB2-BD59-A6C34878D82A}">
                    <a16:rowId xmlns:a16="http://schemas.microsoft.com/office/drawing/2014/main" val="10005"/>
                  </a:ext>
                </a:extLst>
              </a:tr>
            </a:tbl>
          </a:graphicData>
        </a:graphic>
      </p:graphicFrame>
      <p:grpSp>
        <p:nvGrpSpPr>
          <p:cNvPr id="85024" name="Group 15"/>
          <p:cNvGrpSpPr>
            <a:grpSpLocks/>
          </p:cNvGrpSpPr>
          <p:nvPr/>
        </p:nvGrpSpPr>
        <p:grpSpPr bwMode="auto">
          <a:xfrm>
            <a:off x="2857501" y="3260725"/>
            <a:ext cx="1584325" cy="1587500"/>
            <a:chOff x="5273854" y="4006334"/>
            <a:chExt cx="1584146" cy="1588532"/>
          </a:xfrm>
        </p:grpSpPr>
        <p:grpSp>
          <p:nvGrpSpPr>
            <p:cNvPr id="85031" name="Group 9"/>
            <p:cNvGrpSpPr>
              <a:grpSpLocks/>
            </p:cNvGrpSpPr>
            <p:nvPr/>
          </p:nvGrpSpPr>
          <p:grpSpPr bwMode="auto">
            <a:xfrm>
              <a:off x="5715000" y="4038600"/>
              <a:ext cx="1143000" cy="1524000"/>
              <a:chOff x="4343400" y="4343400"/>
              <a:chExt cx="1143000" cy="1524000"/>
            </a:xfrm>
          </p:grpSpPr>
          <p:sp>
            <p:nvSpPr>
              <p:cNvPr id="5" name="Rectangle 4"/>
              <p:cNvSpPr/>
              <p:nvPr/>
            </p:nvSpPr>
            <p:spPr>
              <a:xfrm>
                <a:off x="4343529" y="4342905"/>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6" name="Rectangle 5"/>
              <p:cNvSpPr/>
              <p:nvPr/>
            </p:nvSpPr>
            <p:spPr>
              <a:xfrm>
                <a:off x="4343529" y="4647903"/>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7" name="Rectangle 6"/>
              <p:cNvSpPr/>
              <p:nvPr/>
            </p:nvSpPr>
            <p:spPr>
              <a:xfrm>
                <a:off x="4343529" y="4952901"/>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8" name="Rectangle 7"/>
              <p:cNvSpPr/>
              <p:nvPr/>
            </p:nvSpPr>
            <p:spPr>
              <a:xfrm>
                <a:off x="4343529" y="5257899"/>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9" name="Rectangle 8"/>
              <p:cNvSpPr/>
              <p:nvPr/>
            </p:nvSpPr>
            <p:spPr>
              <a:xfrm>
                <a:off x="4343529" y="5562897"/>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grpSp>
        <p:sp>
          <p:nvSpPr>
            <p:cNvPr id="85032" name="TextBox 10"/>
            <p:cNvSpPr txBox="1">
              <a:spLocks noChangeArrowheads="1"/>
            </p:cNvSpPr>
            <p:nvPr/>
          </p:nvSpPr>
          <p:spPr bwMode="auto">
            <a:xfrm>
              <a:off x="5273854" y="4006334"/>
              <a:ext cx="441146" cy="369332"/>
            </a:xfrm>
            <a:prstGeom prst="rect">
              <a:avLst/>
            </a:prstGeom>
            <a:noFill/>
            <a:ln w="9525">
              <a:noFill/>
              <a:miter lim="800000"/>
              <a:headEnd/>
              <a:tailEnd/>
            </a:ln>
          </p:spPr>
          <p:txBody>
            <a:bodyPr wrap="none">
              <a:spAutoFit/>
            </a:bodyPr>
            <a:lstStyle/>
            <a:p>
              <a:r>
                <a:rPr lang="en-US"/>
                <a:t>[0]</a:t>
              </a:r>
            </a:p>
          </p:txBody>
        </p:sp>
        <p:sp>
          <p:nvSpPr>
            <p:cNvPr id="85033" name="TextBox 11"/>
            <p:cNvSpPr txBox="1">
              <a:spLocks noChangeArrowheads="1"/>
            </p:cNvSpPr>
            <p:nvPr/>
          </p:nvSpPr>
          <p:spPr bwMode="auto">
            <a:xfrm>
              <a:off x="5273854" y="4311134"/>
              <a:ext cx="441146" cy="369332"/>
            </a:xfrm>
            <a:prstGeom prst="rect">
              <a:avLst/>
            </a:prstGeom>
            <a:noFill/>
            <a:ln w="9525">
              <a:noFill/>
              <a:miter lim="800000"/>
              <a:headEnd/>
              <a:tailEnd/>
            </a:ln>
          </p:spPr>
          <p:txBody>
            <a:bodyPr wrap="none">
              <a:spAutoFit/>
            </a:bodyPr>
            <a:lstStyle/>
            <a:p>
              <a:r>
                <a:rPr lang="en-US"/>
                <a:t>[1]</a:t>
              </a:r>
            </a:p>
          </p:txBody>
        </p:sp>
        <p:sp>
          <p:nvSpPr>
            <p:cNvPr id="85034" name="TextBox 12"/>
            <p:cNvSpPr txBox="1">
              <a:spLocks noChangeArrowheads="1"/>
            </p:cNvSpPr>
            <p:nvPr/>
          </p:nvSpPr>
          <p:spPr bwMode="auto">
            <a:xfrm>
              <a:off x="5273854" y="4615934"/>
              <a:ext cx="441146" cy="369332"/>
            </a:xfrm>
            <a:prstGeom prst="rect">
              <a:avLst/>
            </a:prstGeom>
            <a:noFill/>
            <a:ln w="9525">
              <a:noFill/>
              <a:miter lim="800000"/>
              <a:headEnd/>
              <a:tailEnd/>
            </a:ln>
          </p:spPr>
          <p:txBody>
            <a:bodyPr wrap="none">
              <a:spAutoFit/>
            </a:bodyPr>
            <a:lstStyle/>
            <a:p>
              <a:r>
                <a:rPr lang="en-US"/>
                <a:t>[2]</a:t>
              </a:r>
            </a:p>
          </p:txBody>
        </p:sp>
        <p:sp>
          <p:nvSpPr>
            <p:cNvPr id="85035" name="TextBox 13"/>
            <p:cNvSpPr txBox="1">
              <a:spLocks noChangeArrowheads="1"/>
            </p:cNvSpPr>
            <p:nvPr/>
          </p:nvSpPr>
          <p:spPr bwMode="auto">
            <a:xfrm>
              <a:off x="5273854" y="4920734"/>
              <a:ext cx="441146" cy="369332"/>
            </a:xfrm>
            <a:prstGeom prst="rect">
              <a:avLst/>
            </a:prstGeom>
            <a:noFill/>
            <a:ln w="9525">
              <a:noFill/>
              <a:miter lim="800000"/>
              <a:headEnd/>
              <a:tailEnd/>
            </a:ln>
          </p:spPr>
          <p:txBody>
            <a:bodyPr wrap="none">
              <a:spAutoFit/>
            </a:bodyPr>
            <a:lstStyle/>
            <a:p>
              <a:r>
                <a:rPr lang="en-US"/>
                <a:t>[3]</a:t>
              </a:r>
            </a:p>
          </p:txBody>
        </p:sp>
        <p:sp>
          <p:nvSpPr>
            <p:cNvPr id="85036" name="TextBox 14"/>
            <p:cNvSpPr txBox="1">
              <a:spLocks noChangeArrowheads="1"/>
            </p:cNvSpPr>
            <p:nvPr/>
          </p:nvSpPr>
          <p:spPr bwMode="auto">
            <a:xfrm>
              <a:off x="5273854" y="5225534"/>
              <a:ext cx="441146" cy="369332"/>
            </a:xfrm>
            <a:prstGeom prst="rect">
              <a:avLst/>
            </a:prstGeom>
            <a:noFill/>
            <a:ln w="9525">
              <a:noFill/>
              <a:miter lim="800000"/>
              <a:headEnd/>
              <a:tailEnd/>
            </a:ln>
          </p:spPr>
          <p:txBody>
            <a:bodyPr wrap="none">
              <a:spAutoFit/>
            </a:bodyPr>
            <a:lstStyle/>
            <a:p>
              <a:r>
                <a:rPr lang="en-US"/>
                <a:t>[4]</a:t>
              </a:r>
            </a:p>
          </p:txBody>
        </p:sp>
      </p:grpSp>
      <p:sp>
        <p:nvSpPr>
          <p:cNvPr id="17" name="TextBox 16"/>
          <p:cNvSpPr txBox="1">
            <a:spLocks noChangeArrowheads="1"/>
          </p:cNvSpPr>
          <p:nvPr/>
        </p:nvSpPr>
        <p:spPr bwMode="auto">
          <a:xfrm>
            <a:off x="1676400" y="1949450"/>
            <a:ext cx="598488" cy="369888"/>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Tom</a:t>
            </a:r>
          </a:p>
        </p:txBody>
      </p:sp>
      <p:sp>
        <p:nvSpPr>
          <p:cNvPr id="85026" name="TextBox 17"/>
          <p:cNvSpPr txBox="1">
            <a:spLocks noChangeArrowheads="1"/>
          </p:cNvSpPr>
          <p:nvPr/>
        </p:nvSpPr>
        <p:spPr bwMode="auto">
          <a:xfrm>
            <a:off x="2299159" y="1949450"/>
            <a:ext cx="598241" cy="369332"/>
          </a:xfrm>
          <a:prstGeom prst="rect">
            <a:avLst/>
          </a:prstGeom>
          <a:noFill/>
          <a:ln w="9525">
            <a:noFill/>
            <a:miter lim="800000"/>
            <a:headEnd/>
            <a:tailEnd/>
          </a:ln>
        </p:spPr>
        <p:txBody>
          <a:bodyPr wrap="none">
            <a:spAutoFit/>
          </a:bodyPr>
          <a:lstStyle/>
          <a:p>
            <a:r>
              <a:rPr lang="en-US" sz="1800" dirty="0">
                <a:latin typeface="Courier New" pitchFamily="49" charset="0"/>
                <a:cs typeface="Courier New" pitchFamily="49" charset="0"/>
              </a:rPr>
              <a:t>Abe</a:t>
            </a:r>
            <a:endParaRPr lang="en-US" dirty="0">
              <a:latin typeface="Courier New" pitchFamily="49" charset="0"/>
              <a:cs typeface="Courier New" pitchFamily="49" charset="0"/>
            </a:endParaRPr>
          </a:p>
        </p:txBody>
      </p:sp>
      <p:sp>
        <p:nvSpPr>
          <p:cNvPr id="85027" name="TextBox 18"/>
          <p:cNvSpPr txBox="1">
            <a:spLocks noChangeArrowheads="1"/>
          </p:cNvSpPr>
          <p:nvPr/>
        </p:nvSpPr>
        <p:spPr bwMode="auto">
          <a:xfrm>
            <a:off x="2921671" y="1949450"/>
            <a:ext cx="873125" cy="369888"/>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Harry</a:t>
            </a:r>
          </a:p>
        </p:txBody>
      </p:sp>
      <p:sp>
        <p:nvSpPr>
          <p:cNvPr id="85028" name="TextBox 19"/>
          <p:cNvSpPr txBox="1">
            <a:spLocks noChangeArrowheads="1"/>
          </p:cNvSpPr>
          <p:nvPr/>
        </p:nvSpPr>
        <p:spPr bwMode="auto">
          <a:xfrm>
            <a:off x="3819067" y="1949450"/>
            <a:ext cx="598487" cy="369888"/>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Sam</a:t>
            </a:r>
          </a:p>
        </p:txBody>
      </p:sp>
      <p:sp>
        <p:nvSpPr>
          <p:cNvPr id="85029" name="TextBox 20"/>
          <p:cNvSpPr txBox="1">
            <a:spLocks noChangeArrowheads="1"/>
          </p:cNvSpPr>
          <p:nvPr/>
        </p:nvSpPr>
        <p:spPr bwMode="auto">
          <a:xfrm>
            <a:off x="4441825" y="1949450"/>
            <a:ext cx="736600" cy="369888"/>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Pete</a:t>
            </a:r>
          </a:p>
        </p:txBody>
      </p:sp>
      <p:sp>
        <p:nvSpPr>
          <p:cNvPr id="22" name="TextBox 21"/>
          <p:cNvSpPr txBox="1">
            <a:spLocks noChangeArrowheads="1"/>
          </p:cNvSpPr>
          <p:nvPr/>
        </p:nvSpPr>
        <p:spPr bwMode="auto">
          <a:xfrm>
            <a:off x="3502025" y="4479925"/>
            <a:ext cx="598488"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Tom</a:t>
            </a:r>
          </a:p>
        </p:txBody>
      </p:sp>
      <p:sp>
        <p:nvSpPr>
          <p:cNvPr id="2" name="Footer Placeholder 1"/>
          <p:cNvSpPr>
            <a:spLocks noGrp="1"/>
          </p:cNvSpPr>
          <p:nvPr>
            <p:ph type="ftr" sz="quarter" idx="11"/>
          </p:nvPr>
        </p:nvSpPr>
        <p:spPr/>
        <p:txBody>
          <a:bodyPr/>
          <a:lstStyle/>
          <a:p>
            <a:pPr>
              <a:defRPr/>
            </a:pPr>
            <a:r>
              <a:rPr lang="en-US"/>
              <a:t>Sets and Maps (31)</a:t>
            </a:r>
            <a:endParaRPr lang="en-US" dirty="0"/>
          </a:p>
        </p:txBody>
      </p:sp>
      <p:sp>
        <p:nvSpPr>
          <p:cNvPr id="3" name="Slide Number Placeholder 2"/>
          <p:cNvSpPr>
            <a:spLocks noGrp="1"/>
          </p:cNvSpPr>
          <p:nvPr>
            <p:ph type="sldNum" sz="quarter" idx="12"/>
          </p:nvPr>
        </p:nvSpPr>
        <p:spPr/>
        <p:txBody>
          <a:bodyPr/>
          <a:lstStyle/>
          <a:p>
            <a:pPr>
              <a:defRPr/>
            </a:pPr>
            <a:fld id="{0D7B5496-982B-480A-8085-B08F2CA91C21}" type="slidenum">
              <a:rPr lang="en-US" smtClean="0"/>
              <a:pPr>
                <a:defRPr/>
              </a:pPr>
              <a:t>17</a:t>
            </a:fld>
            <a:endParaRPr lang="en-US" dirty="0"/>
          </a:p>
        </p:txBody>
      </p:sp>
      <p:sp>
        <p:nvSpPr>
          <p:cNvPr id="10" name="Title 9"/>
          <p:cNvSpPr>
            <a:spLocks noGrp="1"/>
          </p:cNvSpPr>
          <p:nvPr>
            <p:ph type="title"/>
          </p:nvPr>
        </p:nvSpPr>
        <p:spPr/>
        <p:txBody>
          <a:bodyPr/>
          <a:lstStyle/>
          <a:p>
            <a:r>
              <a:rPr lang="en-US" dirty="0"/>
              <a:t>Hash Code Insertion Example</a:t>
            </a:r>
          </a:p>
        </p:txBody>
      </p:sp>
    </p:spTree>
    <p:extLst>
      <p:ext uri="{BB962C8B-B14F-4D97-AF65-F5344CB8AC3E}">
        <p14:creationId xmlns:p14="http://schemas.microsoft.com/office/powerpoint/2010/main" val="3900875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path" presetSubtype="0" accel="50000" decel="50000" fill="hold" grpId="0" nodeType="clickEffect">
                                  <p:stCondLst>
                                    <p:cond delay="0"/>
                                  </p:stCondLst>
                                  <p:childTnLst>
                                    <p:animMotion origin="layout" path="M -0.0092 0.00925 L -0.0118 0.16189 C -0.01389 0.19473 -0.00364 0.23127 0.01459 0.26295 C 0.03472 0.29741 0.05781 0.31915 0.08195 0.32563 L 0.19375 0.36356 " pathEditMode="relative" rAng="-2239124" ptsTypes="FffFF">
                                      <p:cBhvr>
                                        <p:cTn id="6" dur="2000" fill="hold"/>
                                        <p:tgtEl>
                                          <p:spTgt spid="17"/>
                                        </p:tgtEl>
                                        <p:attrNameLst>
                                          <p:attrName>ppt_x</p:attrName>
                                          <p:attrName>ppt_y</p:attrName>
                                        </p:attrNameLst>
                                      </p:cBhvr>
                                      <p:rCtr x="6302" y="21623"/>
                                    </p:animMotion>
                                  </p:childTnLst>
                                  <p:subTnLst>
                                    <p:set>
                                      <p:cBhvr override="childStyle">
                                        <p:cTn dur="1" fill="hold" display="0" masterRel="sameClick" afterEffect="1">
                                          <p:stCondLst>
                                            <p:cond evt="end" delay="0">
                                              <p:tn val="5"/>
                                            </p:cond>
                                          </p:stCondLst>
                                        </p:cTn>
                                        <p:tgtEl>
                                          <p:spTgt spid="17"/>
                                        </p:tgtEl>
                                        <p:attrNameLst>
                                          <p:attrName>style.visibility</p:attrName>
                                        </p:attrNameLst>
                                      </p:cBhvr>
                                      <p:to>
                                        <p:strVal val="hidden"/>
                                      </p:to>
                                    </p:set>
                                  </p:subTnLst>
                                </p:cTn>
                              </p:par>
                            </p:childTnLst>
                          </p:cTn>
                        </p:par>
                        <p:par>
                          <p:cTn id="7" fill="hold">
                            <p:stCondLst>
                              <p:cond delay="2000"/>
                            </p:stCondLst>
                            <p:childTnLst>
                              <p:par>
                                <p:cTn id="8" presetID="1" presetClass="entr" presetSubtype="0" fill="hold" grpId="0" nodeType="afterEffect">
                                  <p:stCondLst>
                                    <p:cond delay="0"/>
                                  </p:stCondLst>
                                  <p:childTnLst>
                                    <p:set>
                                      <p:cBhvr>
                                        <p:cTn id="9"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048" name="Group 15"/>
          <p:cNvGrpSpPr>
            <a:grpSpLocks/>
          </p:cNvGrpSpPr>
          <p:nvPr/>
        </p:nvGrpSpPr>
        <p:grpSpPr bwMode="auto">
          <a:xfrm>
            <a:off x="2857501" y="3260725"/>
            <a:ext cx="1584325" cy="1587500"/>
            <a:chOff x="5273854" y="4006334"/>
            <a:chExt cx="1584146" cy="1588532"/>
          </a:xfrm>
        </p:grpSpPr>
        <p:grpSp>
          <p:nvGrpSpPr>
            <p:cNvPr id="86055" name="Group 9"/>
            <p:cNvGrpSpPr>
              <a:grpSpLocks/>
            </p:cNvGrpSpPr>
            <p:nvPr/>
          </p:nvGrpSpPr>
          <p:grpSpPr bwMode="auto">
            <a:xfrm>
              <a:off x="5715000" y="4038600"/>
              <a:ext cx="1143000" cy="1524000"/>
              <a:chOff x="4343400" y="4343400"/>
              <a:chExt cx="1143000" cy="1524000"/>
            </a:xfrm>
          </p:grpSpPr>
          <p:sp>
            <p:nvSpPr>
              <p:cNvPr id="5" name="Rectangle 4"/>
              <p:cNvSpPr/>
              <p:nvPr/>
            </p:nvSpPr>
            <p:spPr>
              <a:xfrm>
                <a:off x="4343529" y="4342905"/>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6" name="Rectangle 5"/>
              <p:cNvSpPr/>
              <p:nvPr/>
            </p:nvSpPr>
            <p:spPr>
              <a:xfrm>
                <a:off x="4343529" y="4647903"/>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7" name="Rectangle 6"/>
              <p:cNvSpPr/>
              <p:nvPr/>
            </p:nvSpPr>
            <p:spPr>
              <a:xfrm>
                <a:off x="4343529" y="4952901"/>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8" name="Rectangle 7"/>
              <p:cNvSpPr/>
              <p:nvPr/>
            </p:nvSpPr>
            <p:spPr>
              <a:xfrm>
                <a:off x="4343529" y="5257899"/>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9" name="Rectangle 8"/>
              <p:cNvSpPr/>
              <p:nvPr/>
            </p:nvSpPr>
            <p:spPr>
              <a:xfrm>
                <a:off x="4343529" y="5562897"/>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grpSp>
        <p:sp>
          <p:nvSpPr>
            <p:cNvPr id="86056" name="TextBox 10"/>
            <p:cNvSpPr txBox="1">
              <a:spLocks noChangeArrowheads="1"/>
            </p:cNvSpPr>
            <p:nvPr/>
          </p:nvSpPr>
          <p:spPr bwMode="auto">
            <a:xfrm>
              <a:off x="5273854" y="4006334"/>
              <a:ext cx="441146" cy="369332"/>
            </a:xfrm>
            <a:prstGeom prst="rect">
              <a:avLst/>
            </a:prstGeom>
            <a:noFill/>
            <a:ln w="9525">
              <a:noFill/>
              <a:miter lim="800000"/>
              <a:headEnd/>
              <a:tailEnd/>
            </a:ln>
          </p:spPr>
          <p:txBody>
            <a:bodyPr wrap="none">
              <a:spAutoFit/>
            </a:bodyPr>
            <a:lstStyle/>
            <a:p>
              <a:r>
                <a:rPr lang="en-US"/>
                <a:t>[0]</a:t>
              </a:r>
            </a:p>
          </p:txBody>
        </p:sp>
        <p:sp>
          <p:nvSpPr>
            <p:cNvPr id="86057" name="TextBox 11"/>
            <p:cNvSpPr txBox="1">
              <a:spLocks noChangeArrowheads="1"/>
            </p:cNvSpPr>
            <p:nvPr/>
          </p:nvSpPr>
          <p:spPr bwMode="auto">
            <a:xfrm>
              <a:off x="5273854" y="4311134"/>
              <a:ext cx="441146" cy="369332"/>
            </a:xfrm>
            <a:prstGeom prst="rect">
              <a:avLst/>
            </a:prstGeom>
            <a:noFill/>
            <a:ln w="9525">
              <a:noFill/>
              <a:miter lim="800000"/>
              <a:headEnd/>
              <a:tailEnd/>
            </a:ln>
          </p:spPr>
          <p:txBody>
            <a:bodyPr wrap="none">
              <a:spAutoFit/>
            </a:bodyPr>
            <a:lstStyle/>
            <a:p>
              <a:r>
                <a:rPr lang="en-US"/>
                <a:t>[1]</a:t>
              </a:r>
            </a:p>
          </p:txBody>
        </p:sp>
        <p:sp>
          <p:nvSpPr>
            <p:cNvPr id="86058" name="TextBox 12"/>
            <p:cNvSpPr txBox="1">
              <a:spLocks noChangeArrowheads="1"/>
            </p:cNvSpPr>
            <p:nvPr/>
          </p:nvSpPr>
          <p:spPr bwMode="auto">
            <a:xfrm>
              <a:off x="5273854" y="4615934"/>
              <a:ext cx="441146" cy="369332"/>
            </a:xfrm>
            <a:prstGeom prst="rect">
              <a:avLst/>
            </a:prstGeom>
            <a:noFill/>
            <a:ln w="9525">
              <a:noFill/>
              <a:miter lim="800000"/>
              <a:headEnd/>
              <a:tailEnd/>
            </a:ln>
          </p:spPr>
          <p:txBody>
            <a:bodyPr wrap="none">
              <a:spAutoFit/>
            </a:bodyPr>
            <a:lstStyle/>
            <a:p>
              <a:r>
                <a:rPr lang="en-US"/>
                <a:t>[2]</a:t>
              </a:r>
            </a:p>
          </p:txBody>
        </p:sp>
        <p:sp>
          <p:nvSpPr>
            <p:cNvPr id="86059" name="TextBox 13"/>
            <p:cNvSpPr txBox="1">
              <a:spLocks noChangeArrowheads="1"/>
            </p:cNvSpPr>
            <p:nvPr/>
          </p:nvSpPr>
          <p:spPr bwMode="auto">
            <a:xfrm>
              <a:off x="5273854" y="4920734"/>
              <a:ext cx="441146" cy="369332"/>
            </a:xfrm>
            <a:prstGeom prst="rect">
              <a:avLst/>
            </a:prstGeom>
            <a:noFill/>
            <a:ln w="9525">
              <a:noFill/>
              <a:miter lim="800000"/>
              <a:headEnd/>
              <a:tailEnd/>
            </a:ln>
          </p:spPr>
          <p:txBody>
            <a:bodyPr wrap="none">
              <a:spAutoFit/>
            </a:bodyPr>
            <a:lstStyle/>
            <a:p>
              <a:r>
                <a:rPr lang="en-US"/>
                <a:t>[3]</a:t>
              </a:r>
            </a:p>
          </p:txBody>
        </p:sp>
        <p:sp>
          <p:nvSpPr>
            <p:cNvPr id="86060" name="TextBox 14"/>
            <p:cNvSpPr txBox="1">
              <a:spLocks noChangeArrowheads="1"/>
            </p:cNvSpPr>
            <p:nvPr/>
          </p:nvSpPr>
          <p:spPr bwMode="auto">
            <a:xfrm>
              <a:off x="5273854" y="5225534"/>
              <a:ext cx="441146" cy="369332"/>
            </a:xfrm>
            <a:prstGeom prst="rect">
              <a:avLst/>
            </a:prstGeom>
            <a:noFill/>
            <a:ln w="9525">
              <a:noFill/>
              <a:miter lim="800000"/>
              <a:headEnd/>
              <a:tailEnd/>
            </a:ln>
          </p:spPr>
          <p:txBody>
            <a:bodyPr wrap="none">
              <a:spAutoFit/>
            </a:bodyPr>
            <a:lstStyle/>
            <a:p>
              <a:r>
                <a:rPr lang="en-US"/>
                <a:t>[4]</a:t>
              </a:r>
            </a:p>
          </p:txBody>
        </p:sp>
      </p:grpSp>
      <p:sp>
        <p:nvSpPr>
          <p:cNvPr id="17" name="TextBox 16"/>
          <p:cNvSpPr txBox="1">
            <a:spLocks noChangeArrowheads="1"/>
          </p:cNvSpPr>
          <p:nvPr/>
        </p:nvSpPr>
        <p:spPr bwMode="auto">
          <a:xfrm>
            <a:off x="2103438" y="4479925"/>
            <a:ext cx="598241" cy="369332"/>
          </a:xfrm>
          <a:prstGeom prst="rect">
            <a:avLst/>
          </a:prstGeom>
          <a:noFill/>
          <a:ln w="9525">
            <a:noFill/>
            <a:miter lim="800000"/>
            <a:headEnd/>
            <a:tailEnd/>
          </a:ln>
        </p:spPr>
        <p:txBody>
          <a:bodyPr wrap="none">
            <a:spAutoFit/>
          </a:bodyPr>
          <a:lstStyle/>
          <a:p>
            <a:r>
              <a:rPr lang="en-US" dirty="0">
                <a:latin typeface="Courier New" pitchFamily="49" charset="0"/>
                <a:cs typeface="Courier New" pitchFamily="49" charset="0"/>
              </a:rPr>
              <a:t>Abe</a:t>
            </a:r>
          </a:p>
        </p:txBody>
      </p:sp>
      <p:sp>
        <p:nvSpPr>
          <p:cNvPr id="18" name="TextBox 17"/>
          <p:cNvSpPr txBox="1">
            <a:spLocks noChangeArrowheads="1"/>
          </p:cNvSpPr>
          <p:nvPr/>
        </p:nvSpPr>
        <p:spPr bwMode="auto">
          <a:xfrm>
            <a:off x="2274888" y="1949450"/>
            <a:ext cx="598241" cy="369332"/>
          </a:xfrm>
          <a:prstGeom prst="rect">
            <a:avLst/>
          </a:prstGeom>
          <a:noFill/>
          <a:ln w="9525">
            <a:noFill/>
            <a:miter lim="800000"/>
            <a:headEnd/>
            <a:tailEnd/>
          </a:ln>
        </p:spPr>
        <p:txBody>
          <a:bodyPr wrap="none">
            <a:spAutoFit/>
          </a:bodyPr>
          <a:lstStyle/>
          <a:p>
            <a:r>
              <a:rPr lang="en-US" dirty="0">
                <a:latin typeface="Courier New" pitchFamily="49" charset="0"/>
                <a:cs typeface="Courier New" pitchFamily="49" charset="0"/>
              </a:rPr>
              <a:t>Abe</a:t>
            </a:r>
          </a:p>
        </p:txBody>
      </p:sp>
      <p:sp>
        <p:nvSpPr>
          <p:cNvPr id="86051" name="TextBox 18"/>
          <p:cNvSpPr txBox="1">
            <a:spLocks noChangeArrowheads="1"/>
          </p:cNvSpPr>
          <p:nvPr/>
        </p:nvSpPr>
        <p:spPr bwMode="auto">
          <a:xfrm>
            <a:off x="2905490" y="1949450"/>
            <a:ext cx="873125" cy="369888"/>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Harry</a:t>
            </a:r>
          </a:p>
        </p:txBody>
      </p:sp>
      <p:sp>
        <p:nvSpPr>
          <p:cNvPr id="86052" name="TextBox 19"/>
          <p:cNvSpPr txBox="1">
            <a:spLocks noChangeArrowheads="1"/>
          </p:cNvSpPr>
          <p:nvPr/>
        </p:nvSpPr>
        <p:spPr bwMode="auto">
          <a:xfrm>
            <a:off x="3810976" y="1949450"/>
            <a:ext cx="598487" cy="369888"/>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Sam</a:t>
            </a:r>
          </a:p>
        </p:txBody>
      </p:sp>
      <p:sp>
        <p:nvSpPr>
          <p:cNvPr id="86053" name="TextBox 20"/>
          <p:cNvSpPr txBox="1">
            <a:spLocks noChangeArrowheads="1"/>
          </p:cNvSpPr>
          <p:nvPr/>
        </p:nvSpPr>
        <p:spPr bwMode="auto">
          <a:xfrm>
            <a:off x="4441825" y="1949450"/>
            <a:ext cx="736600" cy="369888"/>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Pete</a:t>
            </a:r>
          </a:p>
        </p:txBody>
      </p:sp>
      <p:sp>
        <p:nvSpPr>
          <p:cNvPr id="86054" name="TextBox 21"/>
          <p:cNvSpPr txBox="1">
            <a:spLocks noChangeArrowheads="1"/>
          </p:cNvSpPr>
          <p:nvPr/>
        </p:nvSpPr>
        <p:spPr bwMode="auto">
          <a:xfrm>
            <a:off x="3502025" y="4479925"/>
            <a:ext cx="598488"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Tom</a:t>
            </a:r>
          </a:p>
        </p:txBody>
      </p:sp>
      <p:sp>
        <p:nvSpPr>
          <p:cNvPr id="3" name="Footer Placeholder 2"/>
          <p:cNvSpPr>
            <a:spLocks noGrp="1"/>
          </p:cNvSpPr>
          <p:nvPr>
            <p:ph type="ftr" sz="quarter" idx="11"/>
          </p:nvPr>
        </p:nvSpPr>
        <p:spPr/>
        <p:txBody>
          <a:bodyPr/>
          <a:lstStyle/>
          <a:p>
            <a:pPr>
              <a:defRPr/>
            </a:pPr>
            <a:r>
              <a:rPr lang="en-US"/>
              <a:t>Sets and Maps (31)</a:t>
            </a:r>
            <a:endParaRPr lang="en-US" dirty="0"/>
          </a:p>
        </p:txBody>
      </p:sp>
      <p:sp>
        <p:nvSpPr>
          <p:cNvPr id="10" name="Slide Number Placeholder 9"/>
          <p:cNvSpPr>
            <a:spLocks noGrp="1"/>
          </p:cNvSpPr>
          <p:nvPr>
            <p:ph type="sldNum" sz="quarter" idx="12"/>
          </p:nvPr>
        </p:nvSpPr>
        <p:spPr/>
        <p:txBody>
          <a:bodyPr/>
          <a:lstStyle/>
          <a:p>
            <a:pPr>
              <a:defRPr/>
            </a:pPr>
            <a:fld id="{0D7B5496-982B-480A-8085-B08F2CA91C21}" type="slidenum">
              <a:rPr lang="en-US" smtClean="0"/>
              <a:pPr>
                <a:defRPr/>
              </a:pPr>
              <a:t>18</a:t>
            </a:fld>
            <a:endParaRPr lang="en-US" dirty="0"/>
          </a:p>
        </p:txBody>
      </p:sp>
      <p:sp>
        <p:nvSpPr>
          <p:cNvPr id="11" name="Title 10"/>
          <p:cNvSpPr>
            <a:spLocks noGrp="1"/>
          </p:cNvSpPr>
          <p:nvPr>
            <p:ph type="title"/>
          </p:nvPr>
        </p:nvSpPr>
        <p:spPr/>
        <p:txBody>
          <a:bodyPr/>
          <a:lstStyle/>
          <a:p>
            <a:r>
              <a:rPr lang="en-US" dirty="0"/>
              <a:t>Hash Code Insertion Example</a:t>
            </a:r>
          </a:p>
        </p:txBody>
      </p:sp>
      <p:graphicFrame>
        <p:nvGraphicFramePr>
          <p:cNvPr id="26" name="Table 25"/>
          <p:cNvGraphicFramePr>
            <a:graphicFrameLocks noGrp="1"/>
          </p:cNvGraphicFramePr>
          <p:nvPr>
            <p:extLst>
              <p:ext uri="{D42A27DB-BD31-4B8C-83A1-F6EECF244321}">
                <p14:modId xmlns:p14="http://schemas.microsoft.com/office/powerpoint/2010/main" val="1398875533"/>
              </p:ext>
            </p:extLst>
          </p:nvPr>
        </p:nvGraphicFramePr>
        <p:xfrm>
          <a:off x="5562601" y="1822450"/>
          <a:ext cx="4206240" cy="2219960"/>
        </p:xfrm>
        <a:graphic>
          <a:graphicData uri="http://schemas.openxmlformats.org/drawingml/2006/table">
            <a:tbl>
              <a:tblPr firstRow="1">
                <a:tableStyleId>{5C22544A-7EE6-4342-B048-85BDC9FD1C3A}</a:tableStyleId>
              </a:tblPr>
              <a:tblGrid>
                <a:gridCol w="1204418">
                  <a:extLst>
                    <a:ext uri="{9D8B030D-6E8A-4147-A177-3AD203B41FA5}">
                      <a16:colId xmlns:a16="http://schemas.microsoft.com/office/drawing/2014/main" val="20000"/>
                    </a:ext>
                  </a:extLst>
                </a:gridCol>
                <a:gridCol w="1354312">
                  <a:extLst>
                    <a:ext uri="{9D8B030D-6E8A-4147-A177-3AD203B41FA5}">
                      <a16:colId xmlns:a16="http://schemas.microsoft.com/office/drawing/2014/main" val="20001"/>
                    </a:ext>
                  </a:extLst>
                </a:gridCol>
                <a:gridCol w="1647510">
                  <a:extLst>
                    <a:ext uri="{9D8B030D-6E8A-4147-A177-3AD203B41FA5}">
                      <a16:colId xmlns:a16="http://schemas.microsoft.com/office/drawing/2014/main" val="20002"/>
                    </a:ext>
                  </a:extLst>
                </a:gridCol>
              </a:tblGrid>
              <a:tr h="287843">
                <a:tc>
                  <a:txBody>
                    <a:bodyPr/>
                    <a:lstStyle/>
                    <a:p>
                      <a:r>
                        <a:rPr lang="en-US" dirty="0"/>
                        <a:t>Name</a:t>
                      </a:r>
                    </a:p>
                  </a:txBody>
                  <a:tcPr/>
                </a:tc>
                <a:tc>
                  <a:txBody>
                    <a:bodyPr/>
                    <a:lstStyle/>
                    <a:p>
                      <a:r>
                        <a:rPr lang="en-US" dirty="0" err="1"/>
                        <a:t>hash_fcn</a:t>
                      </a:r>
                      <a:r>
                        <a:rPr lang="en-US" dirty="0"/>
                        <a:t>()</a:t>
                      </a:r>
                    </a:p>
                  </a:txBody>
                  <a:tcPr/>
                </a:tc>
                <a:tc>
                  <a:txBody>
                    <a:bodyPr/>
                    <a:lstStyle/>
                    <a:p>
                      <a:r>
                        <a:rPr lang="en-US" sz="1600" dirty="0" err="1"/>
                        <a:t>hash_fcn</a:t>
                      </a:r>
                      <a:r>
                        <a:rPr lang="en-US" sz="1600" dirty="0"/>
                        <a:t>()%5</a:t>
                      </a:r>
                    </a:p>
                  </a:txBody>
                  <a:tcPr/>
                </a:tc>
                <a:extLst>
                  <a:ext uri="{0D108BD9-81ED-4DB2-BD59-A6C34878D82A}">
                    <a16:rowId xmlns:a16="http://schemas.microsoft.com/office/drawing/2014/main" val="10000"/>
                  </a:ext>
                </a:extLst>
              </a:tr>
              <a:tr h="370840">
                <a:tc>
                  <a:txBody>
                    <a:bodyPr/>
                    <a:lstStyle/>
                    <a:p>
                      <a:r>
                        <a:rPr lang="en-US" sz="1600" dirty="0">
                          <a:latin typeface="Courier New" pitchFamily="49" charset="0"/>
                          <a:cs typeface="Courier New" pitchFamily="49" charset="0"/>
                        </a:rPr>
                        <a:t>"Tom"</a:t>
                      </a:r>
                    </a:p>
                  </a:txBody>
                  <a:tcPr/>
                </a:tc>
                <a:tc>
                  <a:txBody>
                    <a:bodyPr/>
                    <a:lstStyle/>
                    <a:p>
                      <a:r>
                        <a:rPr lang="en-US" dirty="0"/>
                        <a:t>84274</a:t>
                      </a:r>
                    </a:p>
                  </a:txBody>
                  <a:tcPr/>
                </a:tc>
                <a:tc>
                  <a:txBody>
                    <a:bodyPr/>
                    <a:lstStyle/>
                    <a:p>
                      <a:pPr algn="ctr"/>
                      <a:r>
                        <a:rPr lang="en-US" dirty="0"/>
                        <a:t>4</a:t>
                      </a:r>
                    </a:p>
                  </a:txBody>
                  <a:tcPr/>
                </a:tc>
                <a:extLst>
                  <a:ext uri="{0D108BD9-81ED-4DB2-BD59-A6C34878D82A}">
                    <a16:rowId xmlns:a16="http://schemas.microsoft.com/office/drawing/2014/main" val="10001"/>
                  </a:ext>
                </a:extLst>
              </a:tr>
              <a:tr h="370840">
                <a:tc>
                  <a:txBody>
                    <a:bodyPr/>
                    <a:lstStyle/>
                    <a:p>
                      <a:r>
                        <a:rPr lang="en-US" sz="1600" dirty="0">
                          <a:latin typeface="Courier New" pitchFamily="49" charset="0"/>
                          <a:cs typeface="Courier New" pitchFamily="49" charset="0"/>
                        </a:rPr>
                        <a:t>"Abe"</a:t>
                      </a:r>
                    </a:p>
                  </a:txBody>
                  <a:tcPr/>
                </a:tc>
                <a:tc>
                  <a:txBody>
                    <a:bodyPr/>
                    <a:lstStyle/>
                    <a:p>
                      <a:r>
                        <a:rPr lang="en-US" dirty="0"/>
                        <a:t>65604</a:t>
                      </a:r>
                    </a:p>
                  </a:txBody>
                  <a:tcPr/>
                </a:tc>
                <a:tc>
                  <a:txBody>
                    <a:bodyPr/>
                    <a:lstStyle/>
                    <a:p>
                      <a:pPr algn="ctr"/>
                      <a:r>
                        <a:rPr lang="en-US" dirty="0"/>
                        <a:t>4</a:t>
                      </a:r>
                    </a:p>
                  </a:txBody>
                  <a:tcPr/>
                </a:tc>
                <a:extLst>
                  <a:ext uri="{0D108BD9-81ED-4DB2-BD59-A6C34878D82A}">
                    <a16:rowId xmlns:a16="http://schemas.microsoft.com/office/drawing/2014/main" val="10002"/>
                  </a:ext>
                </a:extLst>
              </a:tr>
              <a:tr h="370840">
                <a:tc>
                  <a:txBody>
                    <a:bodyPr/>
                    <a:lstStyle/>
                    <a:p>
                      <a:r>
                        <a:rPr lang="en-US" sz="1600" dirty="0">
                          <a:latin typeface="Courier New" pitchFamily="49" charset="0"/>
                          <a:cs typeface="Courier New" pitchFamily="49" charset="0"/>
                        </a:rPr>
                        <a:t>"Harry"</a:t>
                      </a:r>
                    </a:p>
                  </a:txBody>
                  <a:tcPr/>
                </a:tc>
                <a:tc>
                  <a:txBody>
                    <a:bodyPr/>
                    <a:lstStyle/>
                    <a:p>
                      <a:r>
                        <a:rPr lang="en-US" dirty="0"/>
                        <a:t>69496448</a:t>
                      </a:r>
                    </a:p>
                  </a:txBody>
                  <a:tcPr/>
                </a:tc>
                <a:tc>
                  <a:txBody>
                    <a:bodyPr/>
                    <a:lstStyle/>
                    <a:p>
                      <a:pPr algn="ctr"/>
                      <a:r>
                        <a:rPr lang="en-US" dirty="0"/>
                        <a:t>3</a:t>
                      </a:r>
                    </a:p>
                  </a:txBody>
                  <a:tcPr/>
                </a:tc>
                <a:extLst>
                  <a:ext uri="{0D108BD9-81ED-4DB2-BD59-A6C34878D82A}">
                    <a16:rowId xmlns:a16="http://schemas.microsoft.com/office/drawing/2014/main" val="10003"/>
                  </a:ext>
                </a:extLst>
              </a:tr>
              <a:tr h="370840">
                <a:tc>
                  <a:txBody>
                    <a:bodyPr/>
                    <a:lstStyle/>
                    <a:p>
                      <a:r>
                        <a:rPr lang="en-US" sz="1600" dirty="0">
                          <a:latin typeface="Courier New" pitchFamily="49" charset="0"/>
                          <a:cs typeface="Courier New" pitchFamily="49" charset="0"/>
                        </a:rPr>
                        <a:t>"Sam"</a:t>
                      </a:r>
                    </a:p>
                  </a:txBody>
                  <a:tcPr/>
                </a:tc>
                <a:tc>
                  <a:txBody>
                    <a:bodyPr/>
                    <a:lstStyle/>
                    <a:p>
                      <a:r>
                        <a:rPr lang="en-US" dirty="0"/>
                        <a:t>82879</a:t>
                      </a:r>
                    </a:p>
                  </a:txBody>
                  <a:tcPr/>
                </a:tc>
                <a:tc>
                  <a:txBody>
                    <a:bodyPr/>
                    <a:lstStyle/>
                    <a:p>
                      <a:pPr algn="ctr"/>
                      <a:r>
                        <a:rPr lang="en-US" dirty="0"/>
                        <a:t>4</a:t>
                      </a:r>
                    </a:p>
                  </a:txBody>
                  <a:tcPr/>
                </a:tc>
                <a:extLst>
                  <a:ext uri="{0D108BD9-81ED-4DB2-BD59-A6C34878D82A}">
                    <a16:rowId xmlns:a16="http://schemas.microsoft.com/office/drawing/2014/main" val="10004"/>
                  </a:ext>
                </a:extLst>
              </a:tr>
              <a:tr h="370840">
                <a:tc>
                  <a:txBody>
                    <a:bodyPr/>
                    <a:lstStyle/>
                    <a:p>
                      <a:r>
                        <a:rPr lang="en-US" sz="1600" dirty="0">
                          <a:latin typeface="Courier New" pitchFamily="49" charset="0"/>
                          <a:cs typeface="Courier New" pitchFamily="49" charset="0"/>
                        </a:rPr>
                        <a:t>"Pete"</a:t>
                      </a:r>
                    </a:p>
                  </a:txBody>
                  <a:tcPr/>
                </a:tc>
                <a:tc>
                  <a:txBody>
                    <a:bodyPr/>
                    <a:lstStyle/>
                    <a:p>
                      <a:r>
                        <a:rPr lang="en-US" dirty="0"/>
                        <a:t>2484038</a:t>
                      </a:r>
                    </a:p>
                  </a:txBody>
                  <a:tcPr/>
                </a:tc>
                <a:tc>
                  <a:txBody>
                    <a:bodyPr/>
                    <a:lstStyle/>
                    <a:p>
                      <a:pPr algn="ctr"/>
                      <a:r>
                        <a:rPr lang="en-US" dirty="0"/>
                        <a:t>3</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6789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path" presetSubtype="0" accel="50000" decel="50000" fill="hold" grpId="0" nodeType="withEffect">
                                  <p:stCondLst>
                                    <p:cond delay="0"/>
                                  </p:stCondLst>
                                  <p:childTnLst>
                                    <p:animMotion origin="layout" path="M -0.02239 -3.31175E-6 L -0.0368 0.09783 C -0.0401 0.11818 -0.04166 0.14894 -0.04166 0.18109 C -0.04166 0.21786 -0.0401 0.24723 -0.0368 0.26758 L -0.02239 0.36633 " pathEditMode="relative" rAng="0" ptsTypes="FffFF">
                                      <p:cBhvr>
                                        <p:cTn id="6" dur="2000" fill="hold"/>
                                        <p:tgtEl>
                                          <p:spTgt spid="18"/>
                                        </p:tgtEl>
                                        <p:attrNameLst>
                                          <p:attrName>ppt_x</p:attrName>
                                          <p:attrName>ppt_y</p:attrName>
                                        </p:attrNameLst>
                                      </p:cBhvr>
                                      <p:rCtr x="-972" y="18316"/>
                                    </p:animMotion>
                                  </p:childTnLst>
                                  <p:subTnLst>
                                    <p:set>
                                      <p:cBhvr override="childStyle">
                                        <p:cTn dur="1" fill="hold" display="0" masterRel="sameClick" afterEffect="1">
                                          <p:stCondLst>
                                            <p:cond evt="end" delay="0">
                                              <p:tn val="5"/>
                                            </p:cond>
                                          </p:stCondLst>
                                        </p:cTn>
                                        <p:tgtEl>
                                          <p:spTgt spid="18"/>
                                        </p:tgtEl>
                                        <p:attrNameLst>
                                          <p:attrName>style.visibility</p:attrName>
                                        </p:attrNameLst>
                                      </p:cBhvr>
                                      <p:to>
                                        <p:strVal val="hidden"/>
                                      </p:to>
                                    </p:set>
                                  </p:subTnLst>
                                </p:cTn>
                              </p:par>
                            </p:childTnLst>
                          </p:cTn>
                        </p:par>
                        <p:par>
                          <p:cTn id="7" fill="hold">
                            <p:stCondLst>
                              <p:cond delay="2000"/>
                            </p:stCondLst>
                            <p:childTnLst>
                              <p:par>
                                <p:cTn id="8" presetID="1" presetClass="entr" presetSubtype="0" fill="hold" grpId="0" nodeType="afterEffect">
                                  <p:stCondLst>
                                    <p:cond delay="0"/>
                                  </p:stCondLst>
                                  <p:childTnLst>
                                    <p:set>
                                      <p:cBhvr>
                                        <p:cTn id="9"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072" name="Group 15"/>
          <p:cNvGrpSpPr>
            <a:grpSpLocks/>
          </p:cNvGrpSpPr>
          <p:nvPr/>
        </p:nvGrpSpPr>
        <p:grpSpPr bwMode="auto">
          <a:xfrm>
            <a:off x="2857501" y="3260725"/>
            <a:ext cx="1584325" cy="1587500"/>
            <a:chOff x="5273854" y="4006334"/>
            <a:chExt cx="1584146" cy="1588532"/>
          </a:xfrm>
        </p:grpSpPr>
        <p:grpSp>
          <p:nvGrpSpPr>
            <p:cNvPr id="87079" name="Group 9"/>
            <p:cNvGrpSpPr>
              <a:grpSpLocks/>
            </p:cNvGrpSpPr>
            <p:nvPr/>
          </p:nvGrpSpPr>
          <p:grpSpPr bwMode="auto">
            <a:xfrm>
              <a:off x="5715000" y="4038600"/>
              <a:ext cx="1143000" cy="1524000"/>
              <a:chOff x="4343400" y="4343400"/>
              <a:chExt cx="1143000" cy="1524000"/>
            </a:xfrm>
          </p:grpSpPr>
          <p:sp>
            <p:nvSpPr>
              <p:cNvPr id="5" name="Rectangle 4"/>
              <p:cNvSpPr/>
              <p:nvPr/>
            </p:nvSpPr>
            <p:spPr>
              <a:xfrm>
                <a:off x="4343529" y="4342905"/>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6" name="Rectangle 5"/>
              <p:cNvSpPr/>
              <p:nvPr/>
            </p:nvSpPr>
            <p:spPr>
              <a:xfrm>
                <a:off x="4343529" y="4647903"/>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7" name="Rectangle 6"/>
              <p:cNvSpPr/>
              <p:nvPr/>
            </p:nvSpPr>
            <p:spPr>
              <a:xfrm>
                <a:off x="4343529" y="4952901"/>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8" name="Rectangle 7"/>
              <p:cNvSpPr/>
              <p:nvPr/>
            </p:nvSpPr>
            <p:spPr>
              <a:xfrm>
                <a:off x="4343529" y="5257899"/>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9" name="Rectangle 8"/>
              <p:cNvSpPr/>
              <p:nvPr/>
            </p:nvSpPr>
            <p:spPr>
              <a:xfrm>
                <a:off x="4343529" y="5562897"/>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grpSp>
        <p:sp>
          <p:nvSpPr>
            <p:cNvPr id="87080" name="TextBox 10"/>
            <p:cNvSpPr txBox="1">
              <a:spLocks noChangeArrowheads="1"/>
            </p:cNvSpPr>
            <p:nvPr/>
          </p:nvSpPr>
          <p:spPr bwMode="auto">
            <a:xfrm>
              <a:off x="5273854" y="4006334"/>
              <a:ext cx="441146" cy="369332"/>
            </a:xfrm>
            <a:prstGeom prst="rect">
              <a:avLst/>
            </a:prstGeom>
            <a:noFill/>
            <a:ln w="9525">
              <a:noFill/>
              <a:miter lim="800000"/>
              <a:headEnd/>
              <a:tailEnd/>
            </a:ln>
          </p:spPr>
          <p:txBody>
            <a:bodyPr wrap="none">
              <a:spAutoFit/>
            </a:bodyPr>
            <a:lstStyle/>
            <a:p>
              <a:r>
                <a:rPr lang="en-US"/>
                <a:t>[0]</a:t>
              </a:r>
            </a:p>
          </p:txBody>
        </p:sp>
        <p:sp>
          <p:nvSpPr>
            <p:cNvPr id="87081" name="TextBox 11"/>
            <p:cNvSpPr txBox="1">
              <a:spLocks noChangeArrowheads="1"/>
            </p:cNvSpPr>
            <p:nvPr/>
          </p:nvSpPr>
          <p:spPr bwMode="auto">
            <a:xfrm>
              <a:off x="5273854" y="4311134"/>
              <a:ext cx="441146" cy="369332"/>
            </a:xfrm>
            <a:prstGeom prst="rect">
              <a:avLst/>
            </a:prstGeom>
            <a:noFill/>
            <a:ln w="9525">
              <a:noFill/>
              <a:miter lim="800000"/>
              <a:headEnd/>
              <a:tailEnd/>
            </a:ln>
          </p:spPr>
          <p:txBody>
            <a:bodyPr wrap="none">
              <a:spAutoFit/>
            </a:bodyPr>
            <a:lstStyle/>
            <a:p>
              <a:r>
                <a:rPr lang="en-US"/>
                <a:t>[1]</a:t>
              </a:r>
            </a:p>
          </p:txBody>
        </p:sp>
        <p:sp>
          <p:nvSpPr>
            <p:cNvPr id="87082" name="TextBox 12"/>
            <p:cNvSpPr txBox="1">
              <a:spLocks noChangeArrowheads="1"/>
            </p:cNvSpPr>
            <p:nvPr/>
          </p:nvSpPr>
          <p:spPr bwMode="auto">
            <a:xfrm>
              <a:off x="5273854" y="4615934"/>
              <a:ext cx="441146" cy="369332"/>
            </a:xfrm>
            <a:prstGeom prst="rect">
              <a:avLst/>
            </a:prstGeom>
            <a:noFill/>
            <a:ln w="9525">
              <a:noFill/>
              <a:miter lim="800000"/>
              <a:headEnd/>
              <a:tailEnd/>
            </a:ln>
          </p:spPr>
          <p:txBody>
            <a:bodyPr wrap="none">
              <a:spAutoFit/>
            </a:bodyPr>
            <a:lstStyle/>
            <a:p>
              <a:r>
                <a:rPr lang="en-US"/>
                <a:t>[2]</a:t>
              </a:r>
            </a:p>
          </p:txBody>
        </p:sp>
        <p:sp>
          <p:nvSpPr>
            <p:cNvPr id="87083" name="TextBox 13"/>
            <p:cNvSpPr txBox="1">
              <a:spLocks noChangeArrowheads="1"/>
            </p:cNvSpPr>
            <p:nvPr/>
          </p:nvSpPr>
          <p:spPr bwMode="auto">
            <a:xfrm>
              <a:off x="5273854" y="4920734"/>
              <a:ext cx="441146" cy="369332"/>
            </a:xfrm>
            <a:prstGeom prst="rect">
              <a:avLst/>
            </a:prstGeom>
            <a:noFill/>
            <a:ln w="9525">
              <a:noFill/>
              <a:miter lim="800000"/>
              <a:headEnd/>
              <a:tailEnd/>
            </a:ln>
          </p:spPr>
          <p:txBody>
            <a:bodyPr wrap="none">
              <a:spAutoFit/>
            </a:bodyPr>
            <a:lstStyle/>
            <a:p>
              <a:r>
                <a:rPr lang="en-US"/>
                <a:t>[3]</a:t>
              </a:r>
            </a:p>
          </p:txBody>
        </p:sp>
        <p:sp>
          <p:nvSpPr>
            <p:cNvPr id="87084" name="TextBox 14"/>
            <p:cNvSpPr txBox="1">
              <a:spLocks noChangeArrowheads="1"/>
            </p:cNvSpPr>
            <p:nvPr/>
          </p:nvSpPr>
          <p:spPr bwMode="auto">
            <a:xfrm>
              <a:off x="5273854" y="5225534"/>
              <a:ext cx="441146" cy="369332"/>
            </a:xfrm>
            <a:prstGeom prst="rect">
              <a:avLst/>
            </a:prstGeom>
            <a:noFill/>
            <a:ln w="9525">
              <a:noFill/>
              <a:miter lim="800000"/>
              <a:headEnd/>
              <a:tailEnd/>
            </a:ln>
          </p:spPr>
          <p:txBody>
            <a:bodyPr wrap="none">
              <a:spAutoFit/>
            </a:bodyPr>
            <a:lstStyle/>
            <a:p>
              <a:r>
                <a:rPr lang="en-US"/>
                <a:t>[4]</a:t>
              </a:r>
            </a:p>
          </p:txBody>
        </p:sp>
      </p:grpSp>
      <p:sp>
        <p:nvSpPr>
          <p:cNvPr id="17" name="TextBox 16"/>
          <p:cNvSpPr txBox="1">
            <a:spLocks noChangeArrowheads="1"/>
          </p:cNvSpPr>
          <p:nvPr/>
        </p:nvSpPr>
        <p:spPr bwMode="auto">
          <a:xfrm>
            <a:off x="2103438" y="4479925"/>
            <a:ext cx="598241" cy="369332"/>
          </a:xfrm>
          <a:prstGeom prst="rect">
            <a:avLst/>
          </a:prstGeom>
          <a:noFill/>
          <a:ln w="9525">
            <a:noFill/>
            <a:miter lim="800000"/>
            <a:headEnd/>
            <a:tailEnd/>
          </a:ln>
        </p:spPr>
        <p:txBody>
          <a:bodyPr wrap="none">
            <a:spAutoFit/>
          </a:bodyPr>
          <a:lstStyle/>
          <a:p>
            <a:r>
              <a:rPr lang="en-US" dirty="0">
                <a:latin typeface="Courier New" pitchFamily="49" charset="0"/>
                <a:cs typeface="Courier New" pitchFamily="49" charset="0"/>
              </a:rPr>
              <a:t>Abe</a:t>
            </a:r>
          </a:p>
        </p:txBody>
      </p:sp>
      <p:sp>
        <p:nvSpPr>
          <p:cNvPr id="87077" name="TextBox 21"/>
          <p:cNvSpPr txBox="1">
            <a:spLocks noChangeArrowheads="1"/>
          </p:cNvSpPr>
          <p:nvPr/>
        </p:nvSpPr>
        <p:spPr bwMode="auto">
          <a:xfrm>
            <a:off x="3502025" y="4479925"/>
            <a:ext cx="598488"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Tom</a:t>
            </a:r>
          </a:p>
        </p:txBody>
      </p:sp>
      <p:sp>
        <p:nvSpPr>
          <p:cNvPr id="23" name="TextBox 22"/>
          <p:cNvSpPr txBox="1">
            <a:spLocks noChangeArrowheads="1"/>
          </p:cNvSpPr>
          <p:nvPr/>
        </p:nvSpPr>
        <p:spPr bwMode="auto">
          <a:xfrm>
            <a:off x="3502025" y="3260725"/>
            <a:ext cx="598241" cy="369332"/>
          </a:xfrm>
          <a:prstGeom prst="rect">
            <a:avLst/>
          </a:prstGeom>
          <a:noFill/>
          <a:ln w="9525">
            <a:noFill/>
            <a:miter lim="800000"/>
            <a:headEnd/>
            <a:tailEnd/>
          </a:ln>
        </p:spPr>
        <p:txBody>
          <a:bodyPr wrap="none">
            <a:spAutoFit/>
          </a:bodyPr>
          <a:lstStyle/>
          <a:p>
            <a:r>
              <a:rPr lang="en-US" dirty="0">
                <a:latin typeface="Courier New" pitchFamily="49" charset="0"/>
                <a:cs typeface="Courier New" pitchFamily="49" charset="0"/>
              </a:rPr>
              <a:t>Abe</a:t>
            </a:r>
          </a:p>
        </p:txBody>
      </p:sp>
      <p:sp>
        <p:nvSpPr>
          <p:cNvPr id="3" name="Footer Placeholder 2"/>
          <p:cNvSpPr>
            <a:spLocks noGrp="1"/>
          </p:cNvSpPr>
          <p:nvPr>
            <p:ph type="ftr" sz="quarter" idx="11"/>
          </p:nvPr>
        </p:nvSpPr>
        <p:spPr/>
        <p:txBody>
          <a:bodyPr/>
          <a:lstStyle/>
          <a:p>
            <a:pPr>
              <a:defRPr/>
            </a:pPr>
            <a:r>
              <a:rPr lang="en-US"/>
              <a:t>Sets and Maps (31)</a:t>
            </a:r>
            <a:endParaRPr lang="en-US" dirty="0"/>
          </a:p>
        </p:txBody>
      </p:sp>
      <p:sp>
        <p:nvSpPr>
          <p:cNvPr id="10" name="Slide Number Placeholder 9"/>
          <p:cNvSpPr>
            <a:spLocks noGrp="1"/>
          </p:cNvSpPr>
          <p:nvPr>
            <p:ph type="sldNum" sz="quarter" idx="12"/>
          </p:nvPr>
        </p:nvSpPr>
        <p:spPr/>
        <p:txBody>
          <a:bodyPr/>
          <a:lstStyle/>
          <a:p>
            <a:pPr>
              <a:defRPr/>
            </a:pPr>
            <a:fld id="{0D7B5496-982B-480A-8085-B08F2CA91C21}" type="slidenum">
              <a:rPr lang="en-US" smtClean="0"/>
              <a:pPr>
                <a:defRPr/>
              </a:pPr>
              <a:t>19</a:t>
            </a:fld>
            <a:endParaRPr lang="en-US" dirty="0"/>
          </a:p>
        </p:txBody>
      </p:sp>
      <p:sp>
        <p:nvSpPr>
          <p:cNvPr id="11" name="Title 10"/>
          <p:cNvSpPr>
            <a:spLocks noGrp="1"/>
          </p:cNvSpPr>
          <p:nvPr>
            <p:ph type="title"/>
          </p:nvPr>
        </p:nvSpPr>
        <p:spPr/>
        <p:txBody>
          <a:bodyPr/>
          <a:lstStyle/>
          <a:p>
            <a:r>
              <a:rPr lang="en-US" dirty="0"/>
              <a:t>Hash Code Insertion Example</a:t>
            </a:r>
          </a:p>
        </p:txBody>
      </p:sp>
      <p:graphicFrame>
        <p:nvGraphicFramePr>
          <p:cNvPr id="25" name="Table 24"/>
          <p:cNvGraphicFramePr>
            <a:graphicFrameLocks noGrp="1"/>
          </p:cNvGraphicFramePr>
          <p:nvPr>
            <p:extLst>
              <p:ext uri="{D42A27DB-BD31-4B8C-83A1-F6EECF244321}">
                <p14:modId xmlns:p14="http://schemas.microsoft.com/office/powerpoint/2010/main" val="63189899"/>
              </p:ext>
            </p:extLst>
          </p:nvPr>
        </p:nvGraphicFramePr>
        <p:xfrm>
          <a:off x="5562601" y="1822450"/>
          <a:ext cx="4206240" cy="2219960"/>
        </p:xfrm>
        <a:graphic>
          <a:graphicData uri="http://schemas.openxmlformats.org/drawingml/2006/table">
            <a:tbl>
              <a:tblPr firstRow="1">
                <a:tableStyleId>{5C22544A-7EE6-4342-B048-85BDC9FD1C3A}</a:tableStyleId>
              </a:tblPr>
              <a:tblGrid>
                <a:gridCol w="1204418">
                  <a:extLst>
                    <a:ext uri="{9D8B030D-6E8A-4147-A177-3AD203B41FA5}">
                      <a16:colId xmlns:a16="http://schemas.microsoft.com/office/drawing/2014/main" val="20000"/>
                    </a:ext>
                  </a:extLst>
                </a:gridCol>
                <a:gridCol w="1354312">
                  <a:extLst>
                    <a:ext uri="{9D8B030D-6E8A-4147-A177-3AD203B41FA5}">
                      <a16:colId xmlns:a16="http://schemas.microsoft.com/office/drawing/2014/main" val="20001"/>
                    </a:ext>
                  </a:extLst>
                </a:gridCol>
                <a:gridCol w="1647510">
                  <a:extLst>
                    <a:ext uri="{9D8B030D-6E8A-4147-A177-3AD203B41FA5}">
                      <a16:colId xmlns:a16="http://schemas.microsoft.com/office/drawing/2014/main" val="20002"/>
                    </a:ext>
                  </a:extLst>
                </a:gridCol>
              </a:tblGrid>
              <a:tr h="287843">
                <a:tc>
                  <a:txBody>
                    <a:bodyPr/>
                    <a:lstStyle/>
                    <a:p>
                      <a:r>
                        <a:rPr lang="en-US" dirty="0"/>
                        <a:t>Name</a:t>
                      </a:r>
                    </a:p>
                  </a:txBody>
                  <a:tcPr/>
                </a:tc>
                <a:tc>
                  <a:txBody>
                    <a:bodyPr/>
                    <a:lstStyle/>
                    <a:p>
                      <a:r>
                        <a:rPr lang="en-US" dirty="0" err="1"/>
                        <a:t>hash_fcn</a:t>
                      </a:r>
                      <a:r>
                        <a:rPr lang="en-US" dirty="0"/>
                        <a:t>()</a:t>
                      </a:r>
                    </a:p>
                  </a:txBody>
                  <a:tcPr/>
                </a:tc>
                <a:tc>
                  <a:txBody>
                    <a:bodyPr/>
                    <a:lstStyle/>
                    <a:p>
                      <a:r>
                        <a:rPr lang="en-US" sz="1600" dirty="0" err="1"/>
                        <a:t>hash_fcn</a:t>
                      </a:r>
                      <a:r>
                        <a:rPr lang="en-US" sz="1600" dirty="0"/>
                        <a:t>()%5</a:t>
                      </a:r>
                    </a:p>
                  </a:txBody>
                  <a:tcPr/>
                </a:tc>
                <a:extLst>
                  <a:ext uri="{0D108BD9-81ED-4DB2-BD59-A6C34878D82A}">
                    <a16:rowId xmlns:a16="http://schemas.microsoft.com/office/drawing/2014/main" val="10000"/>
                  </a:ext>
                </a:extLst>
              </a:tr>
              <a:tr h="370840">
                <a:tc>
                  <a:txBody>
                    <a:bodyPr/>
                    <a:lstStyle/>
                    <a:p>
                      <a:r>
                        <a:rPr lang="en-US" sz="1600" dirty="0">
                          <a:latin typeface="Courier New" pitchFamily="49" charset="0"/>
                          <a:cs typeface="Courier New" pitchFamily="49" charset="0"/>
                        </a:rPr>
                        <a:t>"Tom"</a:t>
                      </a:r>
                    </a:p>
                  </a:txBody>
                  <a:tcPr/>
                </a:tc>
                <a:tc>
                  <a:txBody>
                    <a:bodyPr/>
                    <a:lstStyle/>
                    <a:p>
                      <a:r>
                        <a:rPr lang="en-US" dirty="0"/>
                        <a:t>84274</a:t>
                      </a:r>
                    </a:p>
                  </a:txBody>
                  <a:tcPr/>
                </a:tc>
                <a:tc>
                  <a:txBody>
                    <a:bodyPr/>
                    <a:lstStyle/>
                    <a:p>
                      <a:pPr algn="ctr"/>
                      <a:r>
                        <a:rPr lang="en-US" dirty="0"/>
                        <a:t>4</a:t>
                      </a:r>
                    </a:p>
                  </a:txBody>
                  <a:tcPr/>
                </a:tc>
                <a:extLst>
                  <a:ext uri="{0D108BD9-81ED-4DB2-BD59-A6C34878D82A}">
                    <a16:rowId xmlns:a16="http://schemas.microsoft.com/office/drawing/2014/main" val="10001"/>
                  </a:ext>
                </a:extLst>
              </a:tr>
              <a:tr h="370840">
                <a:tc>
                  <a:txBody>
                    <a:bodyPr/>
                    <a:lstStyle/>
                    <a:p>
                      <a:r>
                        <a:rPr lang="en-US" sz="1600" dirty="0">
                          <a:latin typeface="Courier New" pitchFamily="49" charset="0"/>
                          <a:cs typeface="Courier New" pitchFamily="49" charset="0"/>
                        </a:rPr>
                        <a:t>"Abe"</a:t>
                      </a:r>
                    </a:p>
                  </a:txBody>
                  <a:tcPr/>
                </a:tc>
                <a:tc>
                  <a:txBody>
                    <a:bodyPr/>
                    <a:lstStyle/>
                    <a:p>
                      <a:r>
                        <a:rPr lang="en-US" dirty="0"/>
                        <a:t>65604</a:t>
                      </a:r>
                    </a:p>
                  </a:txBody>
                  <a:tcPr/>
                </a:tc>
                <a:tc>
                  <a:txBody>
                    <a:bodyPr/>
                    <a:lstStyle/>
                    <a:p>
                      <a:pPr algn="ctr"/>
                      <a:r>
                        <a:rPr lang="en-US" dirty="0"/>
                        <a:t>4</a:t>
                      </a:r>
                    </a:p>
                  </a:txBody>
                  <a:tcPr/>
                </a:tc>
                <a:extLst>
                  <a:ext uri="{0D108BD9-81ED-4DB2-BD59-A6C34878D82A}">
                    <a16:rowId xmlns:a16="http://schemas.microsoft.com/office/drawing/2014/main" val="10002"/>
                  </a:ext>
                </a:extLst>
              </a:tr>
              <a:tr h="370840">
                <a:tc>
                  <a:txBody>
                    <a:bodyPr/>
                    <a:lstStyle/>
                    <a:p>
                      <a:r>
                        <a:rPr lang="en-US" sz="1600" dirty="0">
                          <a:latin typeface="Courier New" pitchFamily="49" charset="0"/>
                          <a:cs typeface="Courier New" pitchFamily="49" charset="0"/>
                        </a:rPr>
                        <a:t>"Harry"</a:t>
                      </a:r>
                    </a:p>
                  </a:txBody>
                  <a:tcPr/>
                </a:tc>
                <a:tc>
                  <a:txBody>
                    <a:bodyPr/>
                    <a:lstStyle/>
                    <a:p>
                      <a:r>
                        <a:rPr lang="en-US" dirty="0"/>
                        <a:t>69496448</a:t>
                      </a:r>
                    </a:p>
                  </a:txBody>
                  <a:tcPr/>
                </a:tc>
                <a:tc>
                  <a:txBody>
                    <a:bodyPr/>
                    <a:lstStyle/>
                    <a:p>
                      <a:pPr algn="ctr"/>
                      <a:r>
                        <a:rPr lang="en-US" dirty="0"/>
                        <a:t>3</a:t>
                      </a:r>
                    </a:p>
                  </a:txBody>
                  <a:tcPr/>
                </a:tc>
                <a:extLst>
                  <a:ext uri="{0D108BD9-81ED-4DB2-BD59-A6C34878D82A}">
                    <a16:rowId xmlns:a16="http://schemas.microsoft.com/office/drawing/2014/main" val="10003"/>
                  </a:ext>
                </a:extLst>
              </a:tr>
              <a:tr h="370840">
                <a:tc>
                  <a:txBody>
                    <a:bodyPr/>
                    <a:lstStyle/>
                    <a:p>
                      <a:r>
                        <a:rPr lang="en-US" sz="1600" dirty="0">
                          <a:latin typeface="Courier New" pitchFamily="49" charset="0"/>
                          <a:cs typeface="Courier New" pitchFamily="49" charset="0"/>
                        </a:rPr>
                        <a:t>"Sam"</a:t>
                      </a:r>
                    </a:p>
                  </a:txBody>
                  <a:tcPr/>
                </a:tc>
                <a:tc>
                  <a:txBody>
                    <a:bodyPr/>
                    <a:lstStyle/>
                    <a:p>
                      <a:r>
                        <a:rPr lang="en-US" dirty="0"/>
                        <a:t>82879</a:t>
                      </a:r>
                    </a:p>
                  </a:txBody>
                  <a:tcPr/>
                </a:tc>
                <a:tc>
                  <a:txBody>
                    <a:bodyPr/>
                    <a:lstStyle/>
                    <a:p>
                      <a:pPr algn="ctr"/>
                      <a:r>
                        <a:rPr lang="en-US" dirty="0"/>
                        <a:t>4</a:t>
                      </a:r>
                    </a:p>
                  </a:txBody>
                  <a:tcPr/>
                </a:tc>
                <a:extLst>
                  <a:ext uri="{0D108BD9-81ED-4DB2-BD59-A6C34878D82A}">
                    <a16:rowId xmlns:a16="http://schemas.microsoft.com/office/drawing/2014/main" val="10004"/>
                  </a:ext>
                </a:extLst>
              </a:tr>
              <a:tr h="370840">
                <a:tc>
                  <a:txBody>
                    <a:bodyPr/>
                    <a:lstStyle/>
                    <a:p>
                      <a:r>
                        <a:rPr lang="en-US" sz="1600" dirty="0">
                          <a:latin typeface="Courier New" pitchFamily="49" charset="0"/>
                          <a:cs typeface="Courier New" pitchFamily="49" charset="0"/>
                        </a:rPr>
                        <a:t>"Pete"</a:t>
                      </a:r>
                    </a:p>
                  </a:txBody>
                  <a:tcPr/>
                </a:tc>
                <a:tc>
                  <a:txBody>
                    <a:bodyPr/>
                    <a:lstStyle/>
                    <a:p>
                      <a:r>
                        <a:rPr lang="en-US" dirty="0"/>
                        <a:t>2484038</a:t>
                      </a:r>
                    </a:p>
                  </a:txBody>
                  <a:tcPr/>
                </a:tc>
                <a:tc>
                  <a:txBody>
                    <a:bodyPr/>
                    <a:lstStyle/>
                    <a:p>
                      <a:pPr algn="ctr"/>
                      <a:r>
                        <a:rPr lang="en-US" dirty="0"/>
                        <a:t>3</a:t>
                      </a:r>
                    </a:p>
                  </a:txBody>
                  <a:tcPr/>
                </a:tc>
                <a:extLst>
                  <a:ext uri="{0D108BD9-81ED-4DB2-BD59-A6C34878D82A}">
                    <a16:rowId xmlns:a16="http://schemas.microsoft.com/office/drawing/2014/main" val="10005"/>
                  </a:ext>
                </a:extLst>
              </a:tr>
            </a:tbl>
          </a:graphicData>
        </a:graphic>
      </p:graphicFrame>
      <p:sp>
        <p:nvSpPr>
          <p:cNvPr id="24" name="TextBox 18">
            <a:extLst>
              <a:ext uri="{FF2B5EF4-FFF2-40B4-BE49-F238E27FC236}">
                <a16:creationId xmlns:a16="http://schemas.microsoft.com/office/drawing/2014/main" id="{500EB845-F1F1-4A90-A2B5-12291F6AA79D}"/>
              </a:ext>
            </a:extLst>
          </p:cNvPr>
          <p:cNvSpPr txBox="1">
            <a:spLocks noChangeArrowheads="1"/>
          </p:cNvSpPr>
          <p:nvPr/>
        </p:nvSpPr>
        <p:spPr bwMode="auto">
          <a:xfrm>
            <a:off x="2905490" y="1949450"/>
            <a:ext cx="873125" cy="369888"/>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Harry</a:t>
            </a:r>
          </a:p>
        </p:txBody>
      </p:sp>
      <p:sp>
        <p:nvSpPr>
          <p:cNvPr id="26" name="TextBox 19">
            <a:extLst>
              <a:ext uri="{FF2B5EF4-FFF2-40B4-BE49-F238E27FC236}">
                <a16:creationId xmlns:a16="http://schemas.microsoft.com/office/drawing/2014/main" id="{655BB131-1709-4DB8-B09A-3E81E4108995}"/>
              </a:ext>
            </a:extLst>
          </p:cNvPr>
          <p:cNvSpPr txBox="1">
            <a:spLocks noChangeArrowheads="1"/>
          </p:cNvSpPr>
          <p:nvPr/>
        </p:nvSpPr>
        <p:spPr bwMode="auto">
          <a:xfrm>
            <a:off x="3810976" y="1949450"/>
            <a:ext cx="598487" cy="369888"/>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Sam</a:t>
            </a:r>
          </a:p>
        </p:txBody>
      </p:sp>
      <p:sp>
        <p:nvSpPr>
          <p:cNvPr id="27" name="TextBox 20">
            <a:extLst>
              <a:ext uri="{FF2B5EF4-FFF2-40B4-BE49-F238E27FC236}">
                <a16:creationId xmlns:a16="http://schemas.microsoft.com/office/drawing/2014/main" id="{4DC11451-847A-4778-BB30-AB4AE9BCE438}"/>
              </a:ext>
            </a:extLst>
          </p:cNvPr>
          <p:cNvSpPr txBox="1">
            <a:spLocks noChangeArrowheads="1"/>
          </p:cNvSpPr>
          <p:nvPr/>
        </p:nvSpPr>
        <p:spPr bwMode="auto">
          <a:xfrm>
            <a:off x="4441825" y="1949450"/>
            <a:ext cx="736600" cy="369888"/>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Pete</a:t>
            </a:r>
          </a:p>
        </p:txBody>
      </p:sp>
    </p:spTree>
    <p:extLst>
      <p:ext uri="{BB962C8B-B14F-4D97-AF65-F5344CB8AC3E}">
        <p14:creationId xmlns:p14="http://schemas.microsoft.com/office/powerpoint/2010/main" val="1926294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path" presetSubtype="0" accel="50000" decel="50000" fill="hold" grpId="0" nodeType="withEffect">
                                  <p:stCondLst>
                                    <p:cond delay="0"/>
                                  </p:stCondLst>
                                  <p:childTnLst>
                                    <p:animMotion origin="layout" path="M 0.00747 0.00879 L -0.00538 -0.09967 C -0.0092 -0.12303 -0.00399 -0.14569 0.00729 -0.16235 C 0.02014 -0.18085 0.03611 -0.18917 0.05347 -0.1864 L 0.13559 -0.17923 " pathEditMode="relative" rAng="2529034" ptsTypes="FffFF">
                                      <p:cBhvr>
                                        <p:cTn id="6" dur="2000" fill="hold"/>
                                        <p:tgtEl>
                                          <p:spTgt spid="17"/>
                                        </p:tgtEl>
                                        <p:attrNameLst>
                                          <p:attrName>ppt_x</p:attrName>
                                          <p:attrName>ppt_y</p:attrName>
                                        </p:attrNameLst>
                                      </p:cBhvr>
                                      <p:rCtr x="3194" y="-13275"/>
                                    </p:animMotion>
                                  </p:childTnLst>
                                  <p:subTnLst>
                                    <p:set>
                                      <p:cBhvr override="childStyle">
                                        <p:cTn dur="1" fill="hold" display="0" masterRel="sameClick" afterEffect="1">
                                          <p:stCondLst>
                                            <p:cond evt="end" delay="0">
                                              <p:tn val="5"/>
                                            </p:cond>
                                          </p:stCondLst>
                                        </p:cTn>
                                        <p:tgtEl>
                                          <p:spTgt spid="17"/>
                                        </p:tgtEl>
                                        <p:attrNameLst>
                                          <p:attrName>style.visibility</p:attrName>
                                        </p:attrNameLst>
                                      </p:cBhvr>
                                      <p:to>
                                        <p:strVal val="hidden"/>
                                      </p:to>
                                    </p:set>
                                  </p:subTnLst>
                                </p:cTn>
                              </p:par>
                            </p:childTnLst>
                          </p:cTn>
                        </p:par>
                        <p:par>
                          <p:cTn id="7" fill="hold">
                            <p:stCondLst>
                              <p:cond delay="2000"/>
                            </p:stCondLst>
                            <p:childTnLst>
                              <p:par>
                                <p:cTn id="8" presetID="1" presetClass="entr" presetSubtype="0" fill="hold" grpId="0" nodeType="afterEffect">
                                  <p:stCondLst>
                                    <p:cond delay="0"/>
                                  </p:stCondLst>
                                  <p:childTnLst>
                                    <p:set>
                                      <p:cBhvr>
                                        <p:cTn id="9"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78EB7EE-94C6-4FB6-94DB-A3131BF5B763}"/>
              </a:ext>
            </a:extLst>
          </p:cNvPr>
          <p:cNvPicPr>
            <a:picLocks noChangeAspect="1"/>
          </p:cNvPicPr>
          <p:nvPr/>
        </p:nvPicPr>
        <p:blipFill>
          <a:blip r:embed="rId2"/>
          <a:stretch>
            <a:fillRect/>
          </a:stretch>
        </p:blipFill>
        <p:spPr>
          <a:xfrm>
            <a:off x="687129" y="1235121"/>
            <a:ext cx="6699504" cy="5569135"/>
          </a:xfrm>
          <a:prstGeom prst="rect">
            <a:avLst/>
          </a:prstGeom>
        </p:spPr>
      </p:pic>
      <p:sp>
        <p:nvSpPr>
          <p:cNvPr id="2" name="Title 1"/>
          <p:cNvSpPr>
            <a:spLocks noGrp="1"/>
          </p:cNvSpPr>
          <p:nvPr>
            <p:ph type="title"/>
          </p:nvPr>
        </p:nvSpPr>
        <p:spPr/>
        <p:txBody>
          <a:bodyPr/>
          <a:lstStyle/>
          <a:p>
            <a:r>
              <a:rPr lang="en-US" dirty="0"/>
              <a:t>Attendance Quiz #30</a:t>
            </a:r>
          </a:p>
        </p:txBody>
      </p:sp>
      <p:sp>
        <p:nvSpPr>
          <p:cNvPr id="4" name="Footer Placeholder 3"/>
          <p:cNvSpPr>
            <a:spLocks noGrp="1"/>
          </p:cNvSpPr>
          <p:nvPr>
            <p:ph type="ftr" sz="quarter" idx="11"/>
          </p:nvPr>
        </p:nvSpPr>
        <p:spPr/>
        <p:txBody>
          <a:bodyPr/>
          <a:lstStyle/>
          <a:p>
            <a:pPr>
              <a:defRPr/>
            </a:pPr>
            <a:r>
              <a:rPr lang="en-US"/>
              <a:t>Sets and Maps (31)</a:t>
            </a:r>
            <a:endParaRPr lang="en-US" dirty="0"/>
          </a:p>
        </p:txBody>
      </p:sp>
      <p:sp>
        <p:nvSpPr>
          <p:cNvPr id="5" name="Slide Number Placeholder 4"/>
          <p:cNvSpPr>
            <a:spLocks noGrp="1"/>
          </p:cNvSpPr>
          <p:nvPr>
            <p:ph type="sldNum" sz="quarter" idx="12"/>
          </p:nvPr>
        </p:nvSpPr>
        <p:spPr/>
        <p:txBody>
          <a:bodyPr/>
          <a:lstStyle/>
          <a:p>
            <a:pPr>
              <a:defRPr/>
            </a:pPr>
            <a:fld id="{F59D9B86-AB8B-404F-8D86-C97B35C4C67E}" type="slidenum">
              <a:rPr lang="en-US" smtClean="0"/>
              <a:pPr>
                <a:defRPr/>
              </a:pPr>
              <a:t>2</a:t>
            </a:fld>
            <a:endParaRPr lang="en-US" dirty="0"/>
          </a:p>
        </p:txBody>
      </p:sp>
    </p:spTree>
    <p:extLst>
      <p:ext uri="{BB962C8B-B14F-4D97-AF65-F5344CB8AC3E}">
        <p14:creationId xmlns:p14="http://schemas.microsoft.com/office/powerpoint/2010/main" val="4195508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096" name="Group 15"/>
          <p:cNvGrpSpPr>
            <a:grpSpLocks/>
          </p:cNvGrpSpPr>
          <p:nvPr/>
        </p:nvGrpSpPr>
        <p:grpSpPr bwMode="auto">
          <a:xfrm>
            <a:off x="2857501" y="3260725"/>
            <a:ext cx="1584325" cy="1587500"/>
            <a:chOff x="5273854" y="4006334"/>
            <a:chExt cx="1584146" cy="1588532"/>
          </a:xfrm>
        </p:grpSpPr>
        <p:grpSp>
          <p:nvGrpSpPr>
            <p:cNvPr id="88103" name="Group 9"/>
            <p:cNvGrpSpPr>
              <a:grpSpLocks/>
            </p:cNvGrpSpPr>
            <p:nvPr/>
          </p:nvGrpSpPr>
          <p:grpSpPr bwMode="auto">
            <a:xfrm>
              <a:off x="5715000" y="4038600"/>
              <a:ext cx="1143000" cy="1524000"/>
              <a:chOff x="4343400" y="4343400"/>
              <a:chExt cx="1143000" cy="1524000"/>
            </a:xfrm>
          </p:grpSpPr>
          <p:sp>
            <p:nvSpPr>
              <p:cNvPr id="5" name="Rectangle 4"/>
              <p:cNvSpPr/>
              <p:nvPr/>
            </p:nvSpPr>
            <p:spPr>
              <a:xfrm>
                <a:off x="4343529" y="4342905"/>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6" name="Rectangle 5"/>
              <p:cNvSpPr/>
              <p:nvPr/>
            </p:nvSpPr>
            <p:spPr>
              <a:xfrm>
                <a:off x="4343529" y="4647903"/>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7" name="Rectangle 6"/>
              <p:cNvSpPr/>
              <p:nvPr/>
            </p:nvSpPr>
            <p:spPr>
              <a:xfrm>
                <a:off x="4343529" y="4952901"/>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8" name="Rectangle 7"/>
              <p:cNvSpPr/>
              <p:nvPr/>
            </p:nvSpPr>
            <p:spPr>
              <a:xfrm>
                <a:off x="4343529" y="5257899"/>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9" name="Rectangle 8"/>
              <p:cNvSpPr/>
              <p:nvPr/>
            </p:nvSpPr>
            <p:spPr>
              <a:xfrm>
                <a:off x="4343529" y="5562897"/>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grpSp>
        <p:sp>
          <p:nvSpPr>
            <p:cNvPr id="88104" name="TextBox 10"/>
            <p:cNvSpPr txBox="1">
              <a:spLocks noChangeArrowheads="1"/>
            </p:cNvSpPr>
            <p:nvPr/>
          </p:nvSpPr>
          <p:spPr bwMode="auto">
            <a:xfrm>
              <a:off x="5273854" y="4006334"/>
              <a:ext cx="441146" cy="369332"/>
            </a:xfrm>
            <a:prstGeom prst="rect">
              <a:avLst/>
            </a:prstGeom>
            <a:noFill/>
            <a:ln w="9525">
              <a:noFill/>
              <a:miter lim="800000"/>
              <a:headEnd/>
              <a:tailEnd/>
            </a:ln>
          </p:spPr>
          <p:txBody>
            <a:bodyPr wrap="none">
              <a:spAutoFit/>
            </a:bodyPr>
            <a:lstStyle/>
            <a:p>
              <a:r>
                <a:rPr lang="en-US"/>
                <a:t>[0]</a:t>
              </a:r>
            </a:p>
          </p:txBody>
        </p:sp>
        <p:sp>
          <p:nvSpPr>
            <p:cNvPr id="88105" name="TextBox 11"/>
            <p:cNvSpPr txBox="1">
              <a:spLocks noChangeArrowheads="1"/>
            </p:cNvSpPr>
            <p:nvPr/>
          </p:nvSpPr>
          <p:spPr bwMode="auto">
            <a:xfrm>
              <a:off x="5273854" y="4311134"/>
              <a:ext cx="441146" cy="369332"/>
            </a:xfrm>
            <a:prstGeom prst="rect">
              <a:avLst/>
            </a:prstGeom>
            <a:noFill/>
            <a:ln w="9525">
              <a:noFill/>
              <a:miter lim="800000"/>
              <a:headEnd/>
              <a:tailEnd/>
            </a:ln>
          </p:spPr>
          <p:txBody>
            <a:bodyPr wrap="none">
              <a:spAutoFit/>
            </a:bodyPr>
            <a:lstStyle/>
            <a:p>
              <a:r>
                <a:rPr lang="en-US"/>
                <a:t>[1]</a:t>
              </a:r>
            </a:p>
          </p:txBody>
        </p:sp>
        <p:sp>
          <p:nvSpPr>
            <p:cNvPr id="88106" name="TextBox 12"/>
            <p:cNvSpPr txBox="1">
              <a:spLocks noChangeArrowheads="1"/>
            </p:cNvSpPr>
            <p:nvPr/>
          </p:nvSpPr>
          <p:spPr bwMode="auto">
            <a:xfrm>
              <a:off x="5273854" y="4615934"/>
              <a:ext cx="441146" cy="369332"/>
            </a:xfrm>
            <a:prstGeom prst="rect">
              <a:avLst/>
            </a:prstGeom>
            <a:noFill/>
            <a:ln w="9525">
              <a:noFill/>
              <a:miter lim="800000"/>
              <a:headEnd/>
              <a:tailEnd/>
            </a:ln>
          </p:spPr>
          <p:txBody>
            <a:bodyPr wrap="none">
              <a:spAutoFit/>
            </a:bodyPr>
            <a:lstStyle/>
            <a:p>
              <a:r>
                <a:rPr lang="en-US"/>
                <a:t>[2]</a:t>
              </a:r>
            </a:p>
          </p:txBody>
        </p:sp>
        <p:sp>
          <p:nvSpPr>
            <p:cNvPr id="88107" name="TextBox 13"/>
            <p:cNvSpPr txBox="1">
              <a:spLocks noChangeArrowheads="1"/>
            </p:cNvSpPr>
            <p:nvPr/>
          </p:nvSpPr>
          <p:spPr bwMode="auto">
            <a:xfrm>
              <a:off x="5273854" y="4920734"/>
              <a:ext cx="441146" cy="369332"/>
            </a:xfrm>
            <a:prstGeom prst="rect">
              <a:avLst/>
            </a:prstGeom>
            <a:noFill/>
            <a:ln w="9525">
              <a:noFill/>
              <a:miter lim="800000"/>
              <a:headEnd/>
              <a:tailEnd/>
            </a:ln>
          </p:spPr>
          <p:txBody>
            <a:bodyPr wrap="none">
              <a:spAutoFit/>
            </a:bodyPr>
            <a:lstStyle/>
            <a:p>
              <a:r>
                <a:rPr lang="en-US"/>
                <a:t>[3]</a:t>
              </a:r>
            </a:p>
          </p:txBody>
        </p:sp>
        <p:sp>
          <p:nvSpPr>
            <p:cNvPr id="88108" name="TextBox 14"/>
            <p:cNvSpPr txBox="1">
              <a:spLocks noChangeArrowheads="1"/>
            </p:cNvSpPr>
            <p:nvPr/>
          </p:nvSpPr>
          <p:spPr bwMode="auto">
            <a:xfrm>
              <a:off x="5273854" y="5225534"/>
              <a:ext cx="441146" cy="369332"/>
            </a:xfrm>
            <a:prstGeom prst="rect">
              <a:avLst/>
            </a:prstGeom>
            <a:noFill/>
            <a:ln w="9525">
              <a:noFill/>
              <a:miter lim="800000"/>
              <a:headEnd/>
              <a:tailEnd/>
            </a:ln>
          </p:spPr>
          <p:txBody>
            <a:bodyPr wrap="none">
              <a:spAutoFit/>
            </a:bodyPr>
            <a:lstStyle/>
            <a:p>
              <a:r>
                <a:rPr lang="en-US"/>
                <a:t>[4]</a:t>
              </a:r>
            </a:p>
          </p:txBody>
        </p:sp>
      </p:grpSp>
      <p:sp>
        <p:nvSpPr>
          <p:cNvPr id="17" name="TextBox 16"/>
          <p:cNvSpPr txBox="1">
            <a:spLocks noChangeArrowheads="1"/>
          </p:cNvSpPr>
          <p:nvPr/>
        </p:nvSpPr>
        <p:spPr bwMode="auto">
          <a:xfrm>
            <a:off x="3363913" y="4175125"/>
            <a:ext cx="874712"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Harry</a:t>
            </a:r>
          </a:p>
        </p:txBody>
      </p:sp>
      <p:sp>
        <p:nvSpPr>
          <p:cNvPr id="19" name="TextBox 18"/>
          <p:cNvSpPr txBox="1">
            <a:spLocks noChangeArrowheads="1"/>
          </p:cNvSpPr>
          <p:nvPr/>
        </p:nvSpPr>
        <p:spPr bwMode="auto">
          <a:xfrm>
            <a:off x="2902629" y="1949450"/>
            <a:ext cx="873125" cy="369888"/>
          </a:xfrm>
          <a:prstGeom prst="rect">
            <a:avLst/>
          </a:prstGeom>
          <a:noFill/>
          <a:ln w="9525">
            <a:noFill/>
            <a:miter lim="800000"/>
            <a:headEnd/>
            <a:tailEnd/>
          </a:ln>
        </p:spPr>
        <p:txBody>
          <a:bodyPr wrap="none">
            <a:spAutoFit/>
          </a:bodyPr>
          <a:lstStyle/>
          <a:p>
            <a:r>
              <a:rPr lang="en-US" dirty="0">
                <a:latin typeface="Courier New" pitchFamily="49" charset="0"/>
                <a:cs typeface="Courier New" pitchFamily="49" charset="0"/>
              </a:rPr>
              <a:t>Harry</a:t>
            </a:r>
          </a:p>
        </p:txBody>
      </p:sp>
      <p:sp>
        <p:nvSpPr>
          <p:cNvPr id="88099" name="TextBox 19"/>
          <p:cNvSpPr txBox="1">
            <a:spLocks noChangeArrowheads="1"/>
          </p:cNvSpPr>
          <p:nvPr/>
        </p:nvSpPr>
        <p:spPr bwMode="auto">
          <a:xfrm>
            <a:off x="3809546" y="1949450"/>
            <a:ext cx="598487" cy="369888"/>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Sam</a:t>
            </a:r>
          </a:p>
        </p:txBody>
      </p:sp>
      <p:sp>
        <p:nvSpPr>
          <p:cNvPr id="88100" name="TextBox 20"/>
          <p:cNvSpPr txBox="1">
            <a:spLocks noChangeArrowheads="1"/>
          </p:cNvSpPr>
          <p:nvPr/>
        </p:nvSpPr>
        <p:spPr bwMode="auto">
          <a:xfrm>
            <a:off x="4441825" y="1949450"/>
            <a:ext cx="736600" cy="369888"/>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Pete</a:t>
            </a:r>
          </a:p>
        </p:txBody>
      </p:sp>
      <p:sp>
        <p:nvSpPr>
          <p:cNvPr id="88101" name="TextBox 21"/>
          <p:cNvSpPr txBox="1">
            <a:spLocks noChangeArrowheads="1"/>
          </p:cNvSpPr>
          <p:nvPr/>
        </p:nvSpPr>
        <p:spPr bwMode="auto">
          <a:xfrm>
            <a:off x="3502025" y="4479925"/>
            <a:ext cx="598488"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Tom</a:t>
            </a:r>
          </a:p>
        </p:txBody>
      </p:sp>
      <p:sp>
        <p:nvSpPr>
          <p:cNvPr id="88102" name="TextBox 22"/>
          <p:cNvSpPr txBox="1">
            <a:spLocks noChangeArrowheads="1"/>
          </p:cNvSpPr>
          <p:nvPr/>
        </p:nvSpPr>
        <p:spPr bwMode="auto">
          <a:xfrm>
            <a:off x="3502025" y="3260725"/>
            <a:ext cx="598241" cy="369332"/>
          </a:xfrm>
          <a:prstGeom prst="rect">
            <a:avLst/>
          </a:prstGeom>
          <a:noFill/>
          <a:ln w="9525">
            <a:noFill/>
            <a:miter lim="800000"/>
            <a:headEnd/>
            <a:tailEnd/>
          </a:ln>
        </p:spPr>
        <p:txBody>
          <a:bodyPr wrap="none">
            <a:spAutoFit/>
          </a:bodyPr>
          <a:lstStyle/>
          <a:p>
            <a:r>
              <a:rPr lang="en-US" sz="1800" dirty="0">
                <a:latin typeface="Courier New" pitchFamily="49" charset="0"/>
                <a:cs typeface="Courier New" pitchFamily="49" charset="0"/>
              </a:rPr>
              <a:t>Abe</a:t>
            </a:r>
            <a:endParaRPr lang="en-US" dirty="0">
              <a:latin typeface="Courier New" pitchFamily="49" charset="0"/>
              <a:cs typeface="Courier New" pitchFamily="49" charset="0"/>
            </a:endParaRPr>
          </a:p>
        </p:txBody>
      </p:sp>
      <p:sp>
        <p:nvSpPr>
          <p:cNvPr id="3" name="Footer Placeholder 2"/>
          <p:cNvSpPr>
            <a:spLocks noGrp="1"/>
          </p:cNvSpPr>
          <p:nvPr>
            <p:ph type="ftr" sz="quarter" idx="11"/>
          </p:nvPr>
        </p:nvSpPr>
        <p:spPr/>
        <p:txBody>
          <a:bodyPr/>
          <a:lstStyle/>
          <a:p>
            <a:pPr>
              <a:defRPr/>
            </a:pPr>
            <a:r>
              <a:rPr lang="en-US"/>
              <a:t>Sets and Maps (31)</a:t>
            </a:r>
            <a:endParaRPr lang="en-US" dirty="0"/>
          </a:p>
        </p:txBody>
      </p:sp>
      <p:sp>
        <p:nvSpPr>
          <p:cNvPr id="10" name="Slide Number Placeholder 9"/>
          <p:cNvSpPr>
            <a:spLocks noGrp="1"/>
          </p:cNvSpPr>
          <p:nvPr>
            <p:ph type="sldNum" sz="quarter" idx="12"/>
          </p:nvPr>
        </p:nvSpPr>
        <p:spPr/>
        <p:txBody>
          <a:bodyPr/>
          <a:lstStyle/>
          <a:p>
            <a:pPr>
              <a:defRPr/>
            </a:pPr>
            <a:fld id="{0D7B5496-982B-480A-8085-B08F2CA91C21}" type="slidenum">
              <a:rPr lang="en-US" smtClean="0"/>
              <a:pPr>
                <a:defRPr/>
              </a:pPr>
              <a:t>20</a:t>
            </a:fld>
            <a:endParaRPr lang="en-US" dirty="0"/>
          </a:p>
        </p:txBody>
      </p:sp>
      <p:sp>
        <p:nvSpPr>
          <p:cNvPr id="11" name="Title 10"/>
          <p:cNvSpPr>
            <a:spLocks noGrp="1"/>
          </p:cNvSpPr>
          <p:nvPr>
            <p:ph type="title"/>
          </p:nvPr>
        </p:nvSpPr>
        <p:spPr/>
        <p:txBody>
          <a:bodyPr/>
          <a:lstStyle/>
          <a:p>
            <a:r>
              <a:rPr lang="en-US" dirty="0"/>
              <a:t>Hash Code Insertion Example</a:t>
            </a:r>
          </a:p>
        </p:txBody>
      </p:sp>
      <p:graphicFrame>
        <p:nvGraphicFramePr>
          <p:cNvPr id="25" name="Table 24"/>
          <p:cNvGraphicFramePr>
            <a:graphicFrameLocks noGrp="1"/>
          </p:cNvGraphicFramePr>
          <p:nvPr>
            <p:extLst>
              <p:ext uri="{D42A27DB-BD31-4B8C-83A1-F6EECF244321}">
                <p14:modId xmlns:p14="http://schemas.microsoft.com/office/powerpoint/2010/main" val="840388631"/>
              </p:ext>
            </p:extLst>
          </p:nvPr>
        </p:nvGraphicFramePr>
        <p:xfrm>
          <a:off x="5562601" y="1822450"/>
          <a:ext cx="4206240" cy="2219960"/>
        </p:xfrm>
        <a:graphic>
          <a:graphicData uri="http://schemas.openxmlformats.org/drawingml/2006/table">
            <a:tbl>
              <a:tblPr firstRow="1">
                <a:tableStyleId>{5C22544A-7EE6-4342-B048-85BDC9FD1C3A}</a:tableStyleId>
              </a:tblPr>
              <a:tblGrid>
                <a:gridCol w="1204418">
                  <a:extLst>
                    <a:ext uri="{9D8B030D-6E8A-4147-A177-3AD203B41FA5}">
                      <a16:colId xmlns:a16="http://schemas.microsoft.com/office/drawing/2014/main" val="20000"/>
                    </a:ext>
                  </a:extLst>
                </a:gridCol>
                <a:gridCol w="1354312">
                  <a:extLst>
                    <a:ext uri="{9D8B030D-6E8A-4147-A177-3AD203B41FA5}">
                      <a16:colId xmlns:a16="http://schemas.microsoft.com/office/drawing/2014/main" val="20001"/>
                    </a:ext>
                  </a:extLst>
                </a:gridCol>
                <a:gridCol w="1647510">
                  <a:extLst>
                    <a:ext uri="{9D8B030D-6E8A-4147-A177-3AD203B41FA5}">
                      <a16:colId xmlns:a16="http://schemas.microsoft.com/office/drawing/2014/main" val="20002"/>
                    </a:ext>
                  </a:extLst>
                </a:gridCol>
              </a:tblGrid>
              <a:tr h="287843">
                <a:tc>
                  <a:txBody>
                    <a:bodyPr/>
                    <a:lstStyle/>
                    <a:p>
                      <a:r>
                        <a:rPr lang="en-US" dirty="0"/>
                        <a:t>Name</a:t>
                      </a:r>
                    </a:p>
                  </a:txBody>
                  <a:tcPr/>
                </a:tc>
                <a:tc>
                  <a:txBody>
                    <a:bodyPr/>
                    <a:lstStyle/>
                    <a:p>
                      <a:r>
                        <a:rPr lang="en-US" dirty="0" err="1"/>
                        <a:t>hash_fcn</a:t>
                      </a:r>
                      <a:r>
                        <a:rPr lang="en-US" dirty="0"/>
                        <a:t>()</a:t>
                      </a:r>
                    </a:p>
                  </a:txBody>
                  <a:tcPr/>
                </a:tc>
                <a:tc>
                  <a:txBody>
                    <a:bodyPr/>
                    <a:lstStyle/>
                    <a:p>
                      <a:r>
                        <a:rPr lang="en-US" sz="1600" dirty="0" err="1"/>
                        <a:t>hash_fcn</a:t>
                      </a:r>
                      <a:r>
                        <a:rPr lang="en-US" sz="1600" dirty="0"/>
                        <a:t>()%5</a:t>
                      </a:r>
                    </a:p>
                  </a:txBody>
                  <a:tcPr/>
                </a:tc>
                <a:extLst>
                  <a:ext uri="{0D108BD9-81ED-4DB2-BD59-A6C34878D82A}">
                    <a16:rowId xmlns:a16="http://schemas.microsoft.com/office/drawing/2014/main" val="10000"/>
                  </a:ext>
                </a:extLst>
              </a:tr>
              <a:tr h="370840">
                <a:tc>
                  <a:txBody>
                    <a:bodyPr/>
                    <a:lstStyle/>
                    <a:p>
                      <a:r>
                        <a:rPr lang="en-US" sz="1600" dirty="0">
                          <a:latin typeface="Courier New" pitchFamily="49" charset="0"/>
                          <a:cs typeface="Courier New" pitchFamily="49" charset="0"/>
                        </a:rPr>
                        <a:t>"Tom"</a:t>
                      </a:r>
                    </a:p>
                  </a:txBody>
                  <a:tcPr/>
                </a:tc>
                <a:tc>
                  <a:txBody>
                    <a:bodyPr/>
                    <a:lstStyle/>
                    <a:p>
                      <a:r>
                        <a:rPr lang="en-US" dirty="0"/>
                        <a:t>84274</a:t>
                      </a:r>
                    </a:p>
                  </a:txBody>
                  <a:tcPr/>
                </a:tc>
                <a:tc>
                  <a:txBody>
                    <a:bodyPr/>
                    <a:lstStyle/>
                    <a:p>
                      <a:pPr algn="ctr"/>
                      <a:r>
                        <a:rPr lang="en-US" dirty="0"/>
                        <a:t>4</a:t>
                      </a:r>
                    </a:p>
                  </a:txBody>
                  <a:tcPr/>
                </a:tc>
                <a:extLst>
                  <a:ext uri="{0D108BD9-81ED-4DB2-BD59-A6C34878D82A}">
                    <a16:rowId xmlns:a16="http://schemas.microsoft.com/office/drawing/2014/main" val="10001"/>
                  </a:ext>
                </a:extLst>
              </a:tr>
              <a:tr h="370840">
                <a:tc>
                  <a:txBody>
                    <a:bodyPr/>
                    <a:lstStyle/>
                    <a:p>
                      <a:r>
                        <a:rPr lang="en-US" sz="1600" dirty="0">
                          <a:latin typeface="Courier New" pitchFamily="49" charset="0"/>
                          <a:cs typeface="Courier New" pitchFamily="49" charset="0"/>
                        </a:rPr>
                        <a:t>"Abe"</a:t>
                      </a:r>
                    </a:p>
                  </a:txBody>
                  <a:tcPr/>
                </a:tc>
                <a:tc>
                  <a:txBody>
                    <a:bodyPr/>
                    <a:lstStyle/>
                    <a:p>
                      <a:r>
                        <a:rPr lang="en-US" dirty="0"/>
                        <a:t>65604</a:t>
                      </a:r>
                    </a:p>
                  </a:txBody>
                  <a:tcPr/>
                </a:tc>
                <a:tc>
                  <a:txBody>
                    <a:bodyPr/>
                    <a:lstStyle/>
                    <a:p>
                      <a:pPr algn="ctr"/>
                      <a:r>
                        <a:rPr lang="en-US" dirty="0"/>
                        <a:t>4</a:t>
                      </a:r>
                    </a:p>
                  </a:txBody>
                  <a:tcPr/>
                </a:tc>
                <a:extLst>
                  <a:ext uri="{0D108BD9-81ED-4DB2-BD59-A6C34878D82A}">
                    <a16:rowId xmlns:a16="http://schemas.microsoft.com/office/drawing/2014/main" val="10002"/>
                  </a:ext>
                </a:extLst>
              </a:tr>
              <a:tr h="370840">
                <a:tc>
                  <a:txBody>
                    <a:bodyPr/>
                    <a:lstStyle/>
                    <a:p>
                      <a:r>
                        <a:rPr lang="en-US" sz="1600" dirty="0">
                          <a:latin typeface="Courier New" pitchFamily="49" charset="0"/>
                          <a:cs typeface="Courier New" pitchFamily="49" charset="0"/>
                        </a:rPr>
                        <a:t>"Harry"</a:t>
                      </a:r>
                    </a:p>
                  </a:txBody>
                  <a:tcPr/>
                </a:tc>
                <a:tc>
                  <a:txBody>
                    <a:bodyPr/>
                    <a:lstStyle/>
                    <a:p>
                      <a:r>
                        <a:rPr lang="en-US" dirty="0"/>
                        <a:t>69496448</a:t>
                      </a:r>
                    </a:p>
                  </a:txBody>
                  <a:tcPr/>
                </a:tc>
                <a:tc>
                  <a:txBody>
                    <a:bodyPr/>
                    <a:lstStyle/>
                    <a:p>
                      <a:pPr algn="ctr"/>
                      <a:r>
                        <a:rPr lang="en-US" dirty="0"/>
                        <a:t>3</a:t>
                      </a:r>
                    </a:p>
                  </a:txBody>
                  <a:tcPr/>
                </a:tc>
                <a:extLst>
                  <a:ext uri="{0D108BD9-81ED-4DB2-BD59-A6C34878D82A}">
                    <a16:rowId xmlns:a16="http://schemas.microsoft.com/office/drawing/2014/main" val="10003"/>
                  </a:ext>
                </a:extLst>
              </a:tr>
              <a:tr h="370840">
                <a:tc>
                  <a:txBody>
                    <a:bodyPr/>
                    <a:lstStyle/>
                    <a:p>
                      <a:r>
                        <a:rPr lang="en-US" sz="1600" dirty="0">
                          <a:latin typeface="Courier New" pitchFamily="49" charset="0"/>
                          <a:cs typeface="Courier New" pitchFamily="49" charset="0"/>
                        </a:rPr>
                        <a:t>"Sam"</a:t>
                      </a:r>
                    </a:p>
                  </a:txBody>
                  <a:tcPr/>
                </a:tc>
                <a:tc>
                  <a:txBody>
                    <a:bodyPr/>
                    <a:lstStyle/>
                    <a:p>
                      <a:r>
                        <a:rPr lang="en-US" dirty="0"/>
                        <a:t>82879</a:t>
                      </a:r>
                    </a:p>
                  </a:txBody>
                  <a:tcPr/>
                </a:tc>
                <a:tc>
                  <a:txBody>
                    <a:bodyPr/>
                    <a:lstStyle/>
                    <a:p>
                      <a:pPr algn="ctr"/>
                      <a:r>
                        <a:rPr lang="en-US" dirty="0"/>
                        <a:t>4</a:t>
                      </a:r>
                    </a:p>
                  </a:txBody>
                  <a:tcPr/>
                </a:tc>
                <a:extLst>
                  <a:ext uri="{0D108BD9-81ED-4DB2-BD59-A6C34878D82A}">
                    <a16:rowId xmlns:a16="http://schemas.microsoft.com/office/drawing/2014/main" val="10004"/>
                  </a:ext>
                </a:extLst>
              </a:tr>
              <a:tr h="370840">
                <a:tc>
                  <a:txBody>
                    <a:bodyPr/>
                    <a:lstStyle/>
                    <a:p>
                      <a:r>
                        <a:rPr lang="en-US" sz="1600" dirty="0">
                          <a:latin typeface="Courier New" pitchFamily="49" charset="0"/>
                          <a:cs typeface="Courier New" pitchFamily="49" charset="0"/>
                        </a:rPr>
                        <a:t>"Pete"</a:t>
                      </a:r>
                    </a:p>
                  </a:txBody>
                  <a:tcPr/>
                </a:tc>
                <a:tc>
                  <a:txBody>
                    <a:bodyPr/>
                    <a:lstStyle/>
                    <a:p>
                      <a:r>
                        <a:rPr lang="en-US" dirty="0"/>
                        <a:t>2484038</a:t>
                      </a:r>
                    </a:p>
                  </a:txBody>
                  <a:tcPr/>
                </a:tc>
                <a:tc>
                  <a:txBody>
                    <a:bodyPr/>
                    <a:lstStyle/>
                    <a:p>
                      <a:pPr algn="ctr"/>
                      <a:r>
                        <a:rPr lang="en-US" dirty="0"/>
                        <a:t>3</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25620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path" presetSubtype="0" accel="50000" decel="50000" fill="hold" grpId="0" nodeType="withEffect">
                                  <p:stCondLst>
                                    <p:cond delay="0"/>
                                  </p:stCondLst>
                                  <p:childTnLst>
                                    <p:animMotion origin="layout" path="M 0.00145 0.00139 L -0.03631 0.09329 C -0.04383 0.1132 -0.04658 0.1412 -0.04383 0.16898 C -0.04195 0.20046 -0.03284 0.22523 -0.02126 0.2412 L 0.03039 0.32014 " pathEditMode="relative" rAng="21180000" ptsTypes="AAAAA">
                                      <p:cBhvr>
                                        <p:cTn id="6" dur="2000" fill="hold"/>
                                        <p:tgtEl>
                                          <p:spTgt spid="19"/>
                                        </p:tgtEl>
                                        <p:attrNameLst>
                                          <p:attrName>ppt_x</p:attrName>
                                          <p:attrName>ppt_y</p:attrName>
                                        </p:attrNameLst>
                                      </p:cBhvr>
                                      <p:rCtr x="-1432" y="16505"/>
                                    </p:animMotion>
                                  </p:childTnLst>
                                  <p:subTnLst>
                                    <p:set>
                                      <p:cBhvr override="childStyle">
                                        <p:cTn dur="1" fill="hold" display="0" masterRel="sameClick" afterEffect="1">
                                          <p:stCondLst>
                                            <p:cond evt="end" delay="0">
                                              <p:tn val="5"/>
                                            </p:cond>
                                          </p:stCondLst>
                                        </p:cTn>
                                        <p:tgtEl>
                                          <p:spTgt spid="19"/>
                                        </p:tgtEl>
                                        <p:attrNameLst>
                                          <p:attrName>style.visibility</p:attrName>
                                        </p:attrNameLst>
                                      </p:cBhvr>
                                      <p:to>
                                        <p:strVal val="hidden"/>
                                      </p:to>
                                    </p:set>
                                  </p:subTnLst>
                                </p:cTn>
                              </p:par>
                            </p:childTnLst>
                          </p:cTn>
                        </p:par>
                        <p:par>
                          <p:cTn id="7" fill="hold">
                            <p:stCondLst>
                              <p:cond delay="2000"/>
                            </p:stCondLst>
                            <p:childTnLst>
                              <p:par>
                                <p:cTn id="8" presetID="1" presetClass="entr" presetSubtype="0" fill="hold" grpId="0" nodeType="afterEffect">
                                  <p:stCondLst>
                                    <p:cond delay="0"/>
                                  </p:stCondLst>
                                  <p:childTnLst>
                                    <p:set>
                                      <p:cBhvr>
                                        <p:cTn id="9"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9120" name="Group 15"/>
          <p:cNvGrpSpPr>
            <a:grpSpLocks/>
          </p:cNvGrpSpPr>
          <p:nvPr/>
        </p:nvGrpSpPr>
        <p:grpSpPr bwMode="auto">
          <a:xfrm>
            <a:off x="2857501" y="3260725"/>
            <a:ext cx="1584325" cy="1587500"/>
            <a:chOff x="5273854" y="4006334"/>
            <a:chExt cx="1584146" cy="1588532"/>
          </a:xfrm>
        </p:grpSpPr>
        <p:grpSp>
          <p:nvGrpSpPr>
            <p:cNvPr id="89127" name="Group 9"/>
            <p:cNvGrpSpPr>
              <a:grpSpLocks/>
            </p:cNvGrpSpPr>
            <p:nvPr/>
          </p:nvGrpSpPr>
          <p:grpSpPr bwMode="auto">
            <a:xfrm>
              <a:off x="5715000" y="4038600"/>
              <a:ext cx="1143000" cy="1524000"/>
              <a:chOff x="4343400" y="4343400"/>
              <a:chExt cx="1143000" cy="1524000"/>
            </a:xfrm>
          </p:grpSpPr>
          <p:sp>
            <p:nvSpPr>
              <p:cNvPr id="5" name="Rectangle 4"/>
              <p:cNvSpPr/>
              <p:nvPr/>
            </p:nvSpPr>
            <p:spPr>
              <a:xfrm>
                <a:off x="4343529" y="4342905"/>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6" name="Rectangle 5"/>
              <p:cNvSpPr/>
              <p:nvPr/>
            </p:nvSpPr>
            <p:spPr>
              <a:xfrm>
                <a:off x="4343529" y="4647903"/>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7" name="Rectangle 6"/>
              <p:cNvSpPr/>
              <p:nvPr/>
            </p:nvSpPr>
            <p:spPr>
              <a:xfrm>
                <a:off x="4343529" y="4952901"/>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8" name="Rectangle 7"/>
              <p:cNvSpPr/>
              <p:nvPr/>
            </p:nvSpPr>
            <p:spPr>
              <a:xfrm>
                <a:off x="4343529" y="5257899"/>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9" name="Rectangle 8"/>
              <p:cNvSpPr/>
              <p:nvPr/>
            </p:nvSpPr>
            <p:spPr>
              <a:xfrm>
                <a:off x="4343529" y="5562897"/>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grpSp>
        <p:sp>
          <p:nvSpPr>
            <p:cNvPr id="89128" name="TextBox 10"/>
            <p:cNvSpPr txBox="1">
              <a:spLocks noChangeArrowheads="1"/>
            </p:cNvSpPr>
            <p:nvPr/>
          </p:nvSpPr>
          <p:spPr bwMode="auto">
            <a:xfrm>
              <a:off x="5273854" y="4006334"/>
              <a:ext cx="441146" cy="369332"/>
            </a:xfrm>
            <a:prstGeom prst="rect">
              <a:avLst/>
            </a:prstGeom>
            <a:noFill/>
            <a:ln w="9525">
              <a:noFill/>
              <a:miter lim="800000"/>
              <a:headEnd/>
              <a:tailEnd/>
            </a:ln>
          </p:spPr>
          <p:txBody>
            <a:bodyPr wrap="none">
              <a:spAutoFit/>
            </a:bodyPr>
            <a:lstStyle/>
            <a:p>
              <a:r>
                <a:rPr lang="en-US"/>
                <a:t>[0]</a:t>
              </a:r>
            </a:p>
          </p:txBody>
        </p:sp>
        <p:sp>
          <p:nvSpPr>
            <p:cNvPr id="89129" name="TextBox 11"/>
            <p:cNvSpPr txBox="1">
              <a:spLocks noChangeArrowheads="1"/>
            </p:cNvSpPr>
            <p:nvPr/>
          </p:nvSpPr>
          <p:spPr bwMode="auto">
            <a:xfrm>
              <a:off x="5273854" y="4311134"/>
              <a:ext cx="441146" cy="369332"/>
            </a:xfrm>
            <a:prstGeom prst="rect">
              <a:avLst/>
            </a:prstGeom>
            <a:noFill/>
            <a:ln w="9525">
              <a:noFill/>
              <a:miter lim="800000"/>
              <a:headEnd/>
              <a:tailEnd/>
            </a:ln>
          </p:spPr>
          <p:txBody>
            <a:bodyPr wrap="none">
              <a:spAutoFit/>
            </a:bodyPr>
            <a:lstStyle/>
            <a:p>
              <a:r>
                <a:rPr lang="en-US"/>
                <a:t>[1]</a:t>
              </a:r>
            </a:p>
          </p:txBody>
        </p:sp>
        <p:sp>
          <p:nvSpPr>
            <p:cNvPr id="89130" name="TextBox 12"/>
            <p:cNvSpPr txBox="1">
              <a:spLocks noChangeArrowheads="1"/>
            </p:cNvSpPr>
            <p:nvPr/>
          </p:nvSpPr>
          <p:spPr bwMode="auto">
            <a:xfrm>
              <a:off x="5273854" y="4615934"/>
              <a:ext cx="441146" cy="369332"/>
            </a:xfrm>
            <a:prstGeom prst="rect">
              <a:avLst/>
            </a:prstGeom>
            <a:noFill/>
            <a:ln w="9525">
              <a:noFill/>
              <a:miter lim="800000"/>
              <a:headEnd/>
              <a:tailEnd/>
            </a:ln>
          </p:spPr>
          <p:txBody>
            <a:bodyPr wrap="none">
              <a:spAutoFit/>
            </a:bodyPr>
            <a:lstStyle/>
            <a:p>
              <a:r>
                <a:rPr lang="en-US"/>
                <a:t>[2]</a:t>
              </a:r>
            </a:p>
          </p:txBody>
        </p:sp>
        <p:sp>
          <p:nvSpPr>
            <p:cNvPr id="89131" name="TextBox 13"/>
            <p:cNvSpPr txBox="1">
              <a:spLocks noChangeArrowheads="1"/>
            </p:cNvSpPr>
            <p:nvPr/>
          </p:nvSpPr>
          <p:spPr bwMode="auto">
            <a:xfrm>
              <a:off x="5273854" y="4920734"/>
              <a:ext cx="441146" cy="369332"/>
            </a:xfrm>
            <a:prstGeom prst="rect">
              <a:avLst/>
            </a:prstGeom>
            <a:noFill/>
            <a:ln w="9525">
              <a:noFill/>
              <a:miter lim="800000"/>
              <a:headEnd/>
              <a:tailEnd/>
            </a:ln>
          </p:spPr>
          <p:txBody>
            <a:bodyPr wrap="none">
              <a:spAutoFit/>
            </a:bodyPr>
            <a:lstStyle/>
            <a:p>
              <a:r>
                <a:rPr lang="en-US"/>
                <a:t>[3]</a:t>
              </a:r>
            </a:p>
          </p:txBody>
        </p:sp>
        <p:sp>
          <p:nvSpPr>
            <p:cNvPr id="89132" name="TextBox 14"/>
            <p:cNvSpPr txBox="1">
              <a:spLocks noChangeArrowheads="1"/>
            </p:cNvSpPr>
            <p:nvPr/>
          </p:nvSpPr>
          <p:spPr bwMode="auto">
            <a:xfrm>
              <a:off x="5273854" y="5225534"/>
              <a:ext cx="441146" cy="369332"/>
            </a:xfrm>
            <a:prstGeom prst="rect">
              <a:avLst/>
            </a:prstGeom>
            <a:noFill/>
            <a:ln w="9525">
              <a:noFill/>
              <a:miter lim="800000"/>
              <a:headEnd/>
              <a:tailEnd/>
            </a:ln>
          </p:spPr>
          <p:txBody>
            <a:bodyPr wrap="none">
              <a:spAutoFit/>
            </a:bodyPr>
            <a:lstStyle/>
            <a:p>
              <a:r>
                <a:rPr lang="en-US"/>
                <a:t>[4]</a:t>
              </a:r>
            </a:p>
          </p:txBody>
        </p:sp>
      </p:grpSp>
      <p:sp>
        <p:nvSpPr>
          <p:cNvPr id="89121" name="TextBox 16"/>
          <p:cNvSpPr txBox="1">
            <a:spLocks noChangeArrowheads="1"/>
          </p:cNvSpPr>
          <p:nvPr/>
        </p:nvSpPr>
        <p:spPr bwMode="auto">
          <a:xfrm>
            <a:off x="3363913" y="4175125"/>
            <a:ext cx="874712"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Harry</a:t>
            </a:r>
          </a:p>
        </p:txBody>
      </p:sp>
      <p:sp>
        <p:nvSpPr>
          <p:cNvPr id="19" name="TextBox 18"/>
          <p:cNvSpPr txBox="1">
            <a:spLocks noChangeArrowheads="1"/>
          </p:cNvSpPr>
          <p:nvPr/>
        </p:nvSpPr>
        <p:spPr bwMode="auto">
          <a:xfrm>
            <a:off x="2259014" y="4479925"/>
            <a:ext cx="598487"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Sam</a:t>
            </a:r>
          </a:p>
        </p:txBody>
      </p:sp>
      <p:sp>
        <p:nvSpPr>
          <p:cNvPr id="20" name="TextBox 19"/>
          <p:cNvSpPr txBox="1">
            <a:spLocks noChangeArrowheads="1"/>
          </p:cNvSpPr>
          <p:nvPr/>
        </p:nvSpPr>
        <p:spPr bwMode="auto">
          <a:xfrm>
            <a:off x="3797528" y="1949450"/>
            <a:ext cx="598487" cy="369888"/>
          </a:xfrm>
          <a:prstGeom prst="rect">
            <a:avLst/>
          </a:prstGeom>
          <a:noFill/>
          <a:ln w="9525">
            <a:noFill/>
            <a:miter lim="800000"/>
            <a:headEnd/>
            <a:tailEnd/>
          </a:ln>
        </p:spPr>
        <p:txBody>
          <a:bodyPr wrap="none">
            <a:spAutoFit/>
          </a:bodyPr>
          <a:lstStyle/>
          <a:p>
            <a:r>
              <a:rPr lang="en-US" dirty="0">
                <a:latin typeface="Courier New" pitchFamily="49" charset="0"/>
                <a:cs typeface="Courier New" pitchFamily="49" charset="0"/>
              </a:rPr>
              <a:t>Sam</a:t>
            </a:r>
          </a:p>
        </p:txBody>
      </p:sp>
      <p:sp>
        <p:nvSpPr>
          <p:cNvPr id="89124" name="TextBox 20"/>
          <p:cNvSpPr txBox="1">
            <a:spLocks noChangeArrowheads="1"/>
          </p:cNvSpPr>
          <p:nvPr/>
        </p:nvSpPr>
        <p:spPr bwMode="auto">
          <a:xfrm>
            <a:off x="4441825" y="1949450"/>
            <a:ext cx="736600" cy="369888"/>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Pete</a:t>
            </a:r>
          </a:p>
        </p:txBody>
      </p:sp>
      <p:sp>
        <p:nvSpPr>
          <p:cNvPr id="89125" name="TextBox 21"/>
          <p:cNvSpPr txBox="1">
            <a:spLocks noChangeArrowheads="1"/>
          </p:cNvSpPr>
          <p:nvPr/>
        </p:nvSpPr>
        <p:spPr bwMode="auto">
          <a:xfrm>
            <a:off x="3502025" y="4479925"/>
            <a:ext cx="598488"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Tom</a:t>
            </a:r>
          </a:p>
        </p:txBody>
      </p:sp>
      <p:sp>
        <p:nvSpPr>
          <p:cNvPr id="89126" name="TextBox 22"/>
          <p:cNvSpPr txBox="1">
            <a:spLocks noChangeArrowheads="1"/>
          </p:cNvSpPr>
          <p:nvPr/>
        </p:nvSpPr>
        <p:spPr bwMode="auto">
          <a:xfrm>
            <a:off x="3502025" y="3260725"/>
            <a:ext cx="598241" cy="369332"/>
          </a:xfrm>
          <a:prstGeom prst="rect">
            <a:avLst/>
          </a:prstGeom>
          <a:noFill/>
          <a:ln w="9525">
            <a:noFill/>
            <a:miter lim="800000"/>
            <a:headEnd/>
            <a:tailEnd/>
          </a:ln>
        </p:spPr>
        <p:txBody>
          <a:bodyPr wrap="none">
            <a:spAutoFit/>
          </a:bodyPr>
          <a:lstStyle/>
          <a:p>
            <a:r>
              <a:rPr lang="en-US" sz="1800" dirty="0">
                <a:latin typeface="Courier New" pitchFamily="49" charset="0"/>
                <a:cs typeface="Courier New" pitchFamily="49" charset="0"/>
              </a:rPr>
              <a:t>Abe</a:t>
            </a:r>
            <a:endParaRPr lang="en-US" dirty="0">
              <a:latin typeface="Courier New" pitchFamily="49" charset="0"/>
              <a:cs typeface="Courier New" pitchFamily="49" charset="0"/>
            </a:endParaRPr>
          </a:p>
        </p:txBody>
      </p:sp>
      <p:sp>
        <p:nvSpPr>
          <p:cNvPr id="3" name="Footer Placeholder 2"/>
          <p:cNvSpPr>
            <a:spLocks noGrp="1"/>
          </p:cNvSpPr>
          <p:nvPr>
            <p:ph type="ftr" sz="quarter" idx="11"/>
          </p:nvPr>
        </p:nvSpPr>
        <p:spPr/>
        <p:txBody>
          <a:bodyPr/>
          <a:lstStyle/>
          <a:p>
            <a:pPr>
              <a:defRPr/>
            </a:pPr>
            <a:r>
              <a:rPr lang="en-US"/>
              <a:t>Sets and Maps (31)</a:t>
            </a:r>
            <a:endParaRPr lang="en-US" dirty="0"/>
          </a:p>
        </p:txBody>
      </p:sp>
      <p:sp>
        <p:nvSpPr>
          <p:cNvPr id="10" name="Slide Number Placeholder 9"/>
          <p:cNvSpPr>
            <a:spLocks noGrp="1"/>
          </p:cNvSpPr>
          <p:nvPr>
            <p:ph type="sldNum" sz="quarter" idx="12"/>
          </p:nvPr>
        </p:nvSpPr>
        <p:spPr/>
        <p:txBody>
          <a:bodyPr/>
          <a:lstStyle/>
          <a:p>
            <a:pPr>
              <a:defRPr/>
            </a:pPr>
            <a:fld id="{0D7B5496-982B-480A-8085-B08F2CA91C21}" type="slidenum">
              <a:rPr lang="en-US" smtClean="0"/>
              <a:pPr>
                <a:defRPr/>
              </a:pPr>
              <a:t>21</a:t>
            </a:fld>
            <a:endParaRPr lang="en-US" dirty="0"/>
          </a:p>
        </p:txBody>
      </p:sp>
      <p:sp>
        <p:nvSpPr>
          <p:cNvPr id="11" name="Title 10"/>
          <p:cNvSpPr>
            <a:spLocks noGrp="1"/>
          </p:cNvSpPr>
          <p:nvPr>
            <p:ph type="title"/>
          </p:nvPr>
        </p:nvSpPr>
        <p:spPr/>
        <p:txBody>
          <a:bodyPr/>
          <a:lstStyle/>
          <a:p>
            <a:r>
              <a:rPr lang="en-US" dirty="0"/>
              <a:t>Hash Code Insertion Example</a:t>
            </a:r>
          </a:p>
        </p:txBody>
      </p:sp>
      <p:graphicFrame>
        <p:nvGraphicFramePr>
          <p:cNvPr id="25" name="Table 24"/>
          <p:cNvGraphicFramePr>
            <a:graphicFrameLocks noGrp="1"/>
          </p:cNvGraphicFramePr>
          <p:nvPr>
            <p:extLst>
              <p:ext uri="{D42A27DB-BD31-4B8C-83A1-F6EECF244321}">
                <p14:modId xmlns:p14="http://schemas.microsoft.com/office/powerpoint/2010/main" val="2440661733"/>
              </p:ext>
            </p:extLst>
          </p:nvPr>
        </p:nvGraphicFramePr>
        <p:xfrm>
          <a:off x="5562601" y="1822450"/>
          <a:ext cx="4206240" cy="2219960"/>
        </p:xfrm>
        <a:graphic>
          <a:graphicData uri="http://schemas.openxmlformats.org/drawingml/2006/table">
            <a:tbl>
              <a:tblPr firstRow="1">
                <a:tableStyleId>{5C22544A-7EE6-4342-B048-85BDC9FD1C3A}</a:tableStyleId>
              </a:tblPr>
              <a:tblGrid>
                <a:gridCol w="1204418">
                  <a:extLst>
                    <a:ext uri="{9D8B030D-6E8A-4147-A177-3AD203B41FA5}">
                      <a16:colId xmlns:a16="http://schemas.microsoft.com/office/drawing/2014/main" val="20000"/>
                    </a:ext>
                  </a:extLst>
                </a:gridCol>
                <a:gridCol w="1354312">
                  <a:extLst>
                    <a:ext uri="{9D8B030D-6E8A-4147-A177-3AD203B41FA5}">
                      <a16:colId xmlns:a16="http://schemas.microsoft.com/office/drawing/2014/main" val="20001"/>
                    </a:ext>
                  </a:extLst>
                </a:gridCol>
                <a:gridCol w="1647510">
                  <a:extLst>
                    <a:ext uri="{9D8B030D-6E8A-4147-A177-3AD203B41FA5}">
                      <a16:colId xmlns:a16="http://schemas.microsoft.com/office/drawing/2014/main" val="20002"/>
                    </a:ext>
                  </a:extLst>
                </a:gridCol>
              </a:tblGrid>
              <a:tr h="287843">
                <a:tc>
                  <a:txBody>
                    <a:bodyPr/>
                    <a:lstStyle/>
                    <a:p>
                      <a:r>
                        <a:rPr lang="en-US" dirty="0"/>
                        <a:t>Name</a:t>
                      </a:r>
                    </a:p>
                  </a:txBody>
                  <a:tcPr/>
                </a:tc>
                <a:tc>
                  <a:txBody>
                    <a:bodyPr/>
                    <a:lstStyle/>
                    <a:p>
                      <a:r>
                        <a:rPr lang="en-US" dirty="0" err="1"/>
                        <a:t>hash_fcn</a:t>
                      </a:r>
                      <a:r>
                        <a:rPr lang="en-US" dirty="0"/>
                        <a:t>()</a:t>
                      </a:r>
                    </a:p>
                  </a:txBody>
                  <a:tcPr/>
                </a:tc>
                <a:tc>
                  <a:txBody>
                    <a:bodyPr/>
                    <a:lstStyle/>
                    <a:p>
                      <a:r>
                        <a:rPr lang="en-US" sz="1600" dirty="0" err="1"/>
                        <a:t>hash_fcn</a:t>
                      </a:r>
                      <a:r>
                        <a:rPr lang="en-US" sz="1600" dirty="0"/>
                        <a:t>()%5</a:t>
                      </a:r>
                    </a:p>
                  </a:txBody>
                  <a:tcPr/>
                </a:tc>
                <a:extLst>
                  <a:ext uri="{0D108BD9-81ED-4DB2-BD59-A6C34878D82A}">
                    <a16:rowId xmlns:a16="http://schemas.microsoft.com/office/drawing/2014/main" val="10000"/>
                  </a:ext>
                </a:extLst>
              </a:tr>
              <a:tr h="370840">
                <a:tc>
                  <a:txBody>
                    <a:bodyPr/>
                    <a:lstStyle/>
                    <a:p>
                      <a:r>
                        <a:rPr lang="en-US" sz="1600" dirty="0">
                          <a:latin typeface="Courier New" pitchFamily="49" charset="0"/>
                          <a:cs typeface="Courier New" pitchFamily="49" charset="0"/>
                        </a:rPr>
                        <a:t>"Tom"</a:t>
                      </a:r>
                    </a:p>
                  </a:txBody>
                  <a:tcPr/>
                </a:tc>
                <a:tc>
                  <a:txBody>
                    <a:bodyPr/>
                    <a:lstStyle/>
                    <a:p>
                      <a:r>
                        <a:rPr lang="en-US" dirty="0"/>
                        <a:t>84274</a:t>
                      </a:r>
                    </a:p>
                  </a:txBody>
                  <a:tcPr/>
                </a:tc>
                <a:tc>
                  <a:txBody>
                    <a:bodyPr/>
                    <a:lstStyle/>
                    <a:p>
                      <a:pPr algn="ctr"/>
                      <a:r>
                        <a:rPr lang="en-US" dirty="0"/>
                        <a:t>4</a:t>
                      </a:r>
                    </a:p>
                  </a:txBody>
                  <a:tcPr/>
                </a:tc>
                <a:extLst>
                  <a:ext uri="{0D108BD9-81ED-4DB2-BD59-A6C34878D82A}">
                    <a16:rowId xmlns:a16="http://schemas.microsoft.com/office/drawing/2014/main" val="10001"/>
                  </a:ext>
                </a:extLst>
              </a:tr>
              <a:tr h="370840">
                <a:tc>
                  <a:txBody>
                    <a:bodyPr/>
                    <a:lstStyle/>
                    <a:p>
                      <a:r>
                        <a:rPr lang="en-US" sz="1600" dirty="0">
                          <a:latin typeface="Courier New" pitchFamily="49" charset="0"/>
                          <a:cs typeface="Courier New" pitchFamily="49" charset="0"/>
                        </a:rPr>
                        <a:t>"Abe"</a:t>
                      </a:r>
                    </a:p>
                  </a:txBody>
                  <a:tcPr/>
                </a:tc>
                <a:tc>
                  <a:txBody>
                    <a:bodyPr/>
                    <a:lstStyle/>
                    <a:p>
                      <a:r>
                        <a:rPr lang="en-US" dirty="0"/>
                        <a:t>65604</a:t>
                      </a:r>
                    </a:p>
                  </a:txBody>
                  <a:tcPr/>
                </a:tc>
                <a:tc>
                  <a:txBody>
                    <a:bodyPr/>
                    <a:lstStyle/>
                    <a:p>
                      <a:pPr algn="ctr"/>
                      <a:r>
                        <a:rPr lang="en-US" dirty="0"/>
                        <a:t>4</a:t>
                      </a:r>
                    </a:p>
                  </a:txBody>
                  <a:tcPr/>
                </a:tc>
                <a:extLst>
                  <a:ext uri="{0D108BD9-81ED-4DB2-BD59-A6C34878D82A}">
                    <a16:rowId xmlns:a16="http://schemas.microsoft.com/office/drawing/2014/main" val="10002"/>
                  </a:ext>
                </a:extLst>
              </a:tr>
              <a:tr h="370840">
                <a:tc>
                  <a:txBody>
                    <a:bodyPr/>
                    <a:lstStyle/>
                    <a:p>
                      <a:r>
                        <a:rPr lang="en-US" sz="1600" dirty="0">
                          <a:latin typeface="Courier New" pitchFamily="49" charset="0"/>
                          <a:cs typeface="Courier New" pitchFamily="49" charset="0"/>
                        </a:rPr>
                        <a:t>"Harry"</a:t>
                      </a:r>
                    </a:p>
                  </a:txBody>
                  <a:tcPr/>
                </a:tc>
                <a:tc>
                  <a:txBody>
                    <a:bodyPr/>
                    <a:lstStyle/>
                    <a:p>
                      <a:r>
                        <a:rPr lang="en-US" dirty="0"/>
                        <a:t>69496448</a:t>
                      </a:r>
                    </a:p>
                  </a:txBody>
                  <a:tcPr/>
                </a:tc>
                <a:tc>
                  <a:txBody>
                    <a:bodyPr/>
                    <a:lstStyle/>
                    <a:p>
                      <a:pPr algn="ctr"/>
                      <a:r>
                        <a:rPr lang="en-US" dirty="0"/>
                        <a:t>3</a:t>
                      </a:r>
                    </a:p>
                  </a:txBody>
                  <a:tcPr/>
                </a:tc>
                <a:extLst>
                  <a:ext uri="{0D108BD9-81ED-4DB2-BD59-A6C34878D82A}">
                    <a16:rowId xmlns:a16="http://schemas.microsoft.com/office/drawing/2014/main" val="10003"/>
                  </a:ext>
                </a:extLst>
              </a:tr>
              <a:tr h="370840">
                <a:tc>
                  <a:txBody>
                    <a:bodyPr/>
                    <a:lstStyle/>
                    <a:p>
                      <a:r>
                        <a:rPr lang="en-US" sz="1600" dirty="0">
                          <a:latin typeface="Courier New" pitchFamily="49" charset="0"/>
                          <a:cs typeface="Courier New" pitchFamily="49" charset="0"/>
                        </a:rPr>
                        <a:t>"Sam"</a:t>
                      </a:r>
                    </a:p>
                  </a:txBody>
                  <a:tcPr/>
                </a:tc>
                <a:tc>
                  <a:txBody>
                    <a:bodyPr/>
                    <a:lstStyle/>
                    <a:p>
                      <a:r>
                        <a:rPr lang="en-US" dirty="0"/>
                        <a:t>82879</a:t>
                      </a:r>
                    </a:p>
                  </a:txBody>
                  <a:tcPr/>
                </a:tc>
                <a:tc>
                  <a:txBody>
                    <a:bodyPr/>
                    <a:lstStyle/>
                    <a:p>
                      <a:pPr algn="ctr"/>
                      <a:r>
                        <a:rPr lang="en-US" dirty="0"/>
                        <a:t>4</a:t>
                      </a:r>
                    </a:p>
                  </a:txBody>
                  <a:tcPr/>
                </a:tc>
                <a:extLst>
                  <a:ext uri="{0D108BD9-81ED-4DB2-BD59-A6C34878D82A}">
                    <a16:rowId xmlns:a16="http://schemas.microsoft.com/office/drawing/2014/main" val="10004"/>
                  </a:ext>
                </a:extLst>
              </a:tr>
              <a:tr h="370840">
                <a:tc>
                  <a:txBody>
                    <a:bodyPr/>
                    <a:lstStyle/>
                    <a:p>
                      <a:r>
                        <a:rPr lang="en-US" sz="1600" dirty="0">
                          <a:latin typeface="Courier New" pitchFamily="49" charset="0"/>
                          <a:cs typeface="Courier New" pitchFamily="49" charset="0"/>
                        </a:rPr>
                        <a:t>"Pete"</a:t>
                      </a:r>
                    </a:p>
                  </a:txBody>
                  <a:tcPr/>
                </a:tc>
                <a:tc>
                  <a:txBody>
                    <a:bodyPr/>
                    <a:lstStyle/>
                    <a:p>
                      <a:r>
                        <a:rPr lang="en-US" dirty="0"/>
                        <a:t>2484038</a:t>
                      </a:r>
                    </a:p>
                  </a:txBody>
                  <a:tcPr/>
                </a:tc>
                <a:tc>
                  <a:txBody>
                    <a:bodyPr/>
                    <a:lstStyle/>
                    <a:p>
                      <a:pPr algn="ctr"/>
                      <a:r>
                        <a:rPr lang="en-US" dirty="0"/>
                        <a:t>3</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56496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path" presetSubtype="0" accel="50000" decel="50000" fill="hold" grpId="0" nodeType="withEffect">
                                  <p:stCondLst>
                                    <p:cond delay="0"/>
                                  </p:stCondLst>
                                  <p:childTnLst>
                                    <p:animMotion origin="layout" path="M -0.01244 -0.01597 L -0.08188 0.06551 C -0.09664 0.08264 -0.11415 0.11134 -0.12948 0.14514 C -0.14641 0.18241 -0.15726 0.21528 -0.1616 0.24074 L -0.18243 0.36204 " pathEditMode="relative" rAng="1860000" ptsTypes="AAAAA">
                                      <p:cBhvr>
                                        <p:cTn id="6" dur="2000" fill="hold"/>
                                        <p:tgtEl>
                                          <p:spTgt spid="20"/>
                                        </p:tgtEl>
                                        <p:attrNameLst>
                                          <p:attrName>ppt_x</p:attrName>
                                          <p:attrName>ppt_y</p:attrName>
                                        </p:attrNameLst>
                                      </p:cBhvr>
                                      <p:rCtr x="-9606" y="17824"/>
                                    </p:animMotion>
                                  </p:childTnLst>
                                  <p:subTnLst>
                                    <p:set>
                                      <p:cBhvr override="childStyle">
                                        <p:cTn dur="1" fill="hold" display="0" masterRel="sameClick" afterEffect="1">
                                          <p:stCondLst>
                                            <p:cond evt="end" delay="0">
                                              <p:tn val="5"/>
                                            </p:cond>
                                          </p:stCondLst>
                                        </p:cTn>
                                        <p:tgtEl>
                                          <p:spTgt spid="20"/>
                                        </p:tgtEl>
                                        <p:attrNameLst>
                                          <p:attrName>style.visibility</p:attrName>
                                        </p:attrNameLst>
                                      </p:cBhvr>
                                      <p:to>
                                        <p:strVal val="hidden"/>
                                      </p:to>
                                    </p:set>
                                  </p:subTnLst>
                                </p:cTn>
                              </p:par>
                            </p:childTnLst>
                          </p:cTn>
                        </p:par>
                        <p:par>
                          <p:cTn id="7" fill="hold">
                            <p:stCondLst>
                              <p:cond delay="2000"/>
                            </p:stCondLst>
                            <p:childTnLst>
                              <p:par>
                                <p:cTn id="8" presetID="1" presetClass="entr" presetSubtype="0" fill="hold" grpId="0" nodeType="afterEffect">
                                  <p:stCondLst>
                                    <p:cond delay="0"/>
                                  </p:stCondLst>
                                  <p:childTnLst>
                                    <p:set>
                                      <p:cBhvr>
                                        <p:cTn id="9"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144" name="Group 15"/>
          <p:cNvGrpSpPr>
            <a:grpSpLocks/>
          </p:cNvGrpSpPr>
          <p:nvPr/>
        </p:nvGrpSpPr>
        <p:grpSpPr bwMode="auto">
          <a:xfrm>
            <a:off x="2857501" y="3260725"/>
            <a:ext cx="1584325" cy="1587500"/>
            <a:chOff x="5273854" y="4006334"/>
            <a:chExt cx="1584146" cy="1588532"/>
          </a:xfrm>
        </p:grpSpPr>
        <p:grpSp>
          <p:nvGrpSpPr>
            <p:cNvPr id="90151" name="Group 9"/>
            <p:cNvGrpSpPr>
              <a:grpSpLocks/>
            </p:cNvGrpSpPr>
            <p:nvPr/>
          </p:nvGrpSpPr>
          <p:grpSpPr bwMode="auto">
            <a:xfrm>
              <a:off x="5715000" y="4038600"/>
              <a:ext cx="1143000" cy="1524000"/>
              <a:chOff x="4343400" y="4343400"/>
              <a:chExt cx="1143000" cy="1524000"/>
            </a:xfrm>
          </p:grpSpPr>
          <p:sp>
            <p:nvSpPr>
              <p:cNvPr id="5" name="Rectangle 4"/>
              <p:cNvSpPr/>
              <p:nvPr/>
            </p:nvSpPr>
            <p:spPr>
              <a:xfrm>
                <a:off x="4343529" y="4342905"/>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6" name="Rectangle 5"/>
              <p:cNvSpPr/>
              <p:nvPr/>
            </p:nvSpPr>
            <p:spPr>
              <a:xfrm>
                <a:off x="4343529" y="4647903"/>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7" name="Rectangle 6"/>
              <p:cNvSpPr/>
              <p:nvPr/>
            </p:nvSpPr>
            <p:spPr>
              <a:xfrm>
                <a:off x="4343529" y="4952901"/>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8" name="Rectangle 7"/>
              <p:cNvSpPr/>
              <p:nvPr/>
            </p:nvSpPr>
            <p:spPr>
              <a:xfrm>
                <a:off x="4343529" y="5257899"/>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9" name="Rectangle 8"/>
              <p:cNvSpPr/>
              <p:nvPr/>
            </p:nvSpPr>
            <p:spPr>
              <a:xfrm>
                <a:off x="4343529" y="5562897"/>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grpSp>
        <p:sp>
          <p:nvSpPr>
            <p:cNvPr id="90152" name="TextBox 10"/>
            <p:cNvSpPr txBox="1">
              <a:spLocks noChangeArrowheads="1"/>
            </p:cNvSpPr>
            <p:nvPr/>
          </p:nvSpPr>
          <p:spPr bwMode="auto">
            <a:xfrm>
              <a:off x="5273854" y="4006334"/>
              <a:ext cx="441146" cy="369332"/>
            </a:xfrm>
            <a:prstGeom prst="rect">
              <a:avLst/>
            </a:prstGeom>
            <a:noFill/>
            <a:ln w="9525">
              <a:noFill/>
              <a:miter lim="800000"/>
              <a:headEnd/>
              <a:tailEnd/>
            </a:ln>
          </p:spPr>
          <p:txBody>
            <a:bodyPr wrap="none">
              <a:spAutoFit/>
            </a:bodyPr>
            <a:lstStyle/>
            <a:p>
              <a:r>
                <a:rPr lang="en-US"/>
                <a:t>[0]</a:t>
              </a:r>
            </a:p>
          </p:txBody>
        </p:sp>
        <p:sp>
          <p:nvSpPr>
            <p:cNvPr id="90153" name="TextBox 11"/>
            <p:cNvSpPr txBox="1">
              <a:spLocks noChangeArrowheads="1"/>
            </p:cNvSpPr>
            <p:nvPr/>
          </p:nvSpPr>
          <p:spPr bwMode="auto">
            <a:xfrm>
              <a:off x="5273854" y="4311134"/>
              <a:ext cx="441146" cy="369332"/>
            </a:xfrm>
            <a:prstGeom prst="rect">
              <a:avLst/>
            </a:prstGeom>
            <a:noFill/>
            <a:ln w="9525">
              <a:noFill/>
              <a:miter lim="800000"/>
              <a:headEnd/>
              <a:tailEnd/>
            </a:ln>
          </p:spPr>
          <p:txBody>
            <a:bodyPr wrap="none">
              <a:spAutoFit/>
            </a:bodyPr>
            <a:lstStyle/>
            <a:p>
              <a:r>
                <a:rPr lang="en-US"/>
                <a:t>[1]</a:t>
              </a:r>
            </a:p>
          </p:txBody>
        </p:sp>
        <p:sp>
          <p:nvSpPr>
            <p:cNvPr id="90154" name="TextBox 12"/>
            <p:cNvSpPr txBox="1">
              <a:spLocks noChangeArrowheads="1"/>
            </p:cNvSpPr>
            <p:nvPr/>
          </p:nvSpPr>
          <p:spPr bwMode="auto">
            <a:xfrm>
              <a:off x="5273854" y="4615934"/>
              <a:ext cx="441146" cy="369332"/>
            </a:xfrm>
            <a:prstGeom prst="rect">
              <a:avLst/>
            </a:prstGeom>
            <a:noFill/>
            <a:ln w="9525">
              <a:noFill/>
              <a:miter lim="800000"/>
              <a:headEnd/>
              <a:tailEnd/>
            </a:ln>
          </p:spPr>
          <p:txBody>
            <a:bodyPr wrap="none">
              <a:spAutoFit/>
            </a:bodyPr>
            <a:lstStyle/>
            <a:p>
              <a:r>
                <a:rPr lang="en-US"/>
                <a:t>[2]</a:t>
              </a:r>
            </a:p>
          </p:txBody>
        </p:sp>
        <p:sp>
          <p:nvSpPr>
            <p:cNvPr id="90155" name="TextBox 13"/>
            <p:cNvSpPr txBox="1">
              <a:spLocks noChangeArrowheads="1"/>
            </p:cNvSpPr>
            <p:nvPr/>
          </p:nvSpPr>
          <p:spPr bwMode="auto">
            <a:xfrm>
              <a:off x="5273854" y="4920734"/>
              <a:ext cx="441146" cy="369332"/>
            </a:xfrm>
            <a:prstGeom prst="rect">
              <a:avLst/>
            </a:prstGeom>
            <a:noFill/>
            <a:ln w="9525">
              <a:noFill/>
              <a:miter lim="800000"/>
              <a:headEnd/>
              <a:tailEnd/>
            </a:ln>
          </p:spPr>
          <p:txBody>
            <a:bodyPr wrap="none">
              <a:spAutoFit/>
            </a:bodyPr>
            <a:lstStyle/>
            <a:p>
              <a:r>
                <a:rPr lang="en-US"/>
                <a:t>[3]</a:t>
              </a:r>
            </a:p>
          </p:txBody>
        </p:sp>
        <p:sp>
          <p:nvSpPr>
            <p:cNvPr id="90156" name="TextBox 14"/>
            <p:cNvSpPr txBox="1">
              <a:spLocks noChangeArrowheads="1"/>
            </p:cNvSpPr>
            <p:nvPr/>
          </p:nvSpPr>
          <p:spPr bwMode="auto">
            <a:xfrm>
              <a:off x="5273854" y="5225534"/>
              <a:ext cx="441146" cy="369332"/>
            </a:xfrm>
            <a:prstGeom prst="rect">
              <a:avLst/>
            </a:prstGeom>
            <a:noFill/>
            <a:ln w="9525">
              <a:noFill/>
              <a:miter lim="800000"/>
              <a:headEnd/>
              <a:tailEnd/>
            </a:ln>
          </p:spPr>
          <p:txBody>
            <a:bodyPr wrap="none">
              <a:spAutoFit/>
            </a:bodyPr>
            <a:lstStyle/>
            <a:p>
              <a:r>
                <a:rPr lang="en-US"/>
                <a:t>[4]</a:t>
              </a:r>
            </a:p>
          </p:txBody>
        </p:sp>
      </p:grpSp>
      <p:sp>
        <p:nvSpPr>
          <p:cNvPr id="90145" name="TextBox 16"/>
          <p:cNvSpPr txBox="1">
            <a:spLocks noChangeArrowheads="1"/>
          </p:cNvSpPr>
          <p:nvPr/>
        </p:nvSpPr>
        <p:spPr bwMode="auto">
          <a:xfrm>
            <a:off x="3363913" y="4175125"/>
            <a:ext cx="874712"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Harry</a:t>
            </a:r>
          </a:p>
        </p:txBody>
      </p:sp>
      <p:sp>
        <p:nvSpPr>
          <p:cNvPr id="19" name="TextBox 18"/>
          <p:cNvSpPr txBox="1">
            <a:spLocks noChangeArrowheads="1"/>
          </p:cNvSpPr>
          <p:nvPr/>
        </p:nvSpPr>
        <p:spPr bwMode="auto">
          <a:xfrm>
            <a:off x="2259014" y="4479925"/>
            <a:ext cx="598487"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Sam</a:t>
            </a:r>
          </a:p>
        </p:txBody>
      </p:sp>
      <p:sp>
        <p:nvSpPr>
          <p:cNvPr id="90147" name="TextBox 20"/>
          <p:cNvSpPr txBox="1">
            <a:spLocks noChangeArrowheads="1"/>
          </p:cNvSpPr>
          <p:nvPr/>
        </p:nvSpPr>
        <p:spPr bwMode="auto">
          <a:xfrm>
            <a:off x="4441825" y="1949450"/>
            <a:ext cx="736600" cy="369888"/>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Pete</a:t>
            </a:r>
          </a:p>
        </p:txBody>
      </p:sp>
      <p:sp>
        <p:nvSpPr>
          <p:cNvPr id="90148" name="TextBox 21"/>
          <p:cNvSpPr txBox="1">
            <a:spLocks noChangeArrowheads="1"/>
          </p:cNvSpPr>
          <p:nvPr/>
        </p:nvSpPr>
        <p:spPr bwMode="auto">
          <a:xfrm>
            <a:off x="3502025" y="4479925"/>
            <a:ext cx="598488"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Tom</a:t>
            </a:r>
          </a:p>
        </p:txBody>
      </p:sp>
      <p:sp>
        <p:nvSpPr>
          <p:cNvPr id="90149" name="TextBox 22"/>
          <p:cNvSpPr txBox="1">
            <a:spLocks noChangeArrowheads="1"/>
          </p:cNvSpPr>
          <p:nvPr/>
        </p:nvSpPr>
        <p:spPr bwMode="auto">
          <a:xfrm>
            <a:off x="3502025" y="3260725"/>
            <a:ext cx="598241" cy="369332"/>
          </a:xfrm>
          <a:prstGeom prst="rect">
            <a:avLst/>
          </a:prstGeom>
          <a:noFill/>
          <a:ln w="9525">
            <a:noFill/>
            <a:miter lim="800000"/>
            <a:headEnd/>
            <a:tailEnd/>
          </a:ln>
        </p:spPr>
        <p:txBody>
          <a:bodyPr wrap="none">
            <a:spAutoFit/>
          </a:bodyPr>
          <a:lstStyle/>
          <a:p>
            <a:r>
              <a:rPr lang="en-US" sz="1800" dirty="0">
                <a:latin typeface="Courier New" pitchFamily="49" charset="0"/>
                <a:cs typeface="Courier New" pitchFamily="49" charset="0"/>
              </a:rPr>
              <a:t>Abe</a:t>
            </a:r>
            <a:endParaRPr lang="en-US" dirty="0">
              <a:latin typeface="Courier New" pitchFamily="49" charset="0"/>
              <a:cs typeface="Courier New" pitchFamily="49" charset="0"/>
            </a:endParaRPr>
          </a:p>
        </p:txBody>
      </p:sp>
      <p:sp>
        <p:nvSpPr>
          <p:cNvPr id="24" name="TextBox 23"/>
          <p:cNvSpPr txBox="1">
            <a:spLocks noChangeArrowheads="1"/>
          </p:cNvSpPr>
          <p:nvPr/>
        </p:nvSpPr>
        <p:spPr bwMode="auto">
          <a:xfrm>
            <a:off x="2259014" y="3260725"/>
            <a:ext cx="598487"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Sam</a:t>
            </a:r>
          </a:p>
        </p:txBody>
      </p:sp>
      <p:sp>
        <p:nvSpPr>
          <p:cNvPr id="3" name="Footer Placeholder 2"/>
          <p:cNvSpPr>
            <a:spLocks noGrp="1"/>
          </p:cNvSpPr>
          <p:nvPr>
            <p:ph type="ftr" sz="quarter" idx="11"/>
          </p:nvPr>
        </p:nvSpPr>
        <p:spPr/>
        <p:txBody>
          <a:bodyPr/>
          <a:lstStyle/>
          <a:p>
            <a:pPr>
              <a:defRPr/>
            </a:pPr>
            <a:r>
              <a:rPr lang="en-US"/>
              <a:t>Sets and Maps (31)</a:t>
            </a:r>
            <a:endParaRPr lang="en-US" dirty="0"/>
          </a:p>
        </p:txBody>
      </p:sp>
      <p:sp>
        <p:nvSpPr>
          <p:cNvPr id="10" name="Slide Number Placeholder 9"/>
          <p:cNvSpPr>
            <a:spLocks noGrp="1"/>
          </p:cNvSpPr>
          <p:nvPr>
            <p:ph type="sldNum" sz="quarter" idx="12"/>
          </p:nvPr>
        </p:nvSpPr>
        <p:spPr/>
        <p:txBody>
          <a:bodyPr/>
          <a:lstStyle/>
          <a:p>
            <a:pPr>
              <a:defRPr/>
            </a:pPr>
            <a:fld id="{0D7B5496-982B-480A-8085-B08F2CA91C21}" type="slidenum">
              <a:rPr lang="en-US" smtClean="0"/>
              <a:pPr>
                <a:defRPr/>
              </a:pPr>
              <a:t>22</a:t>
            </a:fld>
            <a:endParaRPr lang="en-US" dirty="0"/>
          </a:p>
        </p:txBody>
      </p:sp>
      <p:sp>
        <p:nvSpPr>
          <p:cNvPr id="11" name="Title 10"/>
          <p:cNvSpPr>
            <a:spLocks noGrp="1"/>
          </p:cNvSpPr>
          <p:nvPr>
            <p:ph type="title"/>
          </p:nvPr>
        </p:nvSpPr>
        <p:spPr/>
        <p:txBody>
          <a:bodyPr/>
          <a:lstStyle/>
          <a:p>
            <a:r>
              <a:rPr lang="en-US" dirty="0"/>
              <a:t>Hash Code Insertion Example</a:t>
            </a:r>
          </a:p>
        </p:txBody>
      </p:sp>
      <p:graphicFrame>
        <p:nvGraphicFramePr>
          <p:cNvPr id="25" name="Table 24"/>
          <p:cNvGraphicFramePr>
            <a:graphicFrameLocks noGrp="1"/>
          </p:cNvGraphicFramePr>
          <p:nvPr>
            <p:extLst>
              <p:ext uri="{D42A27DB-BD31-4B8C-83A1-F6EECF244321}">
                <p14:modId xmlns:p14="http://schemas.microsoft.com/office/powerpoint/2010/main" val="1740326788"/>
              </p:ext>
            </p:extLst>
          </p:nvPr>
        </p:nvGraphicFramePr>
        <p:xfrm>
          <a:off x="5562601" y="1822450"/>
          <a:ext cx="4206240" cy="2219960"/>
        </p:xfrm>
        <a:graphic>
          <a:graphicData uri="http://schemas.openxmlformats.org/drawingml/2006/table">
            <a:tbl>
              <a:tblPr firstRow="1">
                <a:tableStyleId>{5C22544A-7EE6-4342-B048-85BDC9FD1C3A}</a:tableStyleId>
              </a:tblPr>
              <a:tblGrid>
                <a:gridCol w="1204418">
                  <a:extLst>
                    <a:ext uri="{9D8B030D-6E8A-4147-A177-3AD203B41FA5}">
                      <a16:colId xmlns:a16="http://schemas.microsoft.com/office/drawing/2014/main" val="20000"/>
                    </a:ext>
                  </a:extLst>
                </a:gridCol>
                <a:gridCol w="1354312">
                  <a:extLst>
                    <a:ext uri="{9D8B030D-6E8A-4147-A177-3AD203B41FA5}">
                      <a16:colId xmlns:a16="http://schemas.microsoft.com/office/drawing/2014/main" val="20001"/>
                    </a:ext>
                  </a:extLst>
                </a:gridCol>
                <a:gridCol w="1647510">
                  <a:extLst>
                    <a:ext uri="{9D8B030D-6E8A-4147-A177-3AD203B41FA5}">
                      <a16:colId xmlns:a16="http://schemas.microsoft.com/office/drawing/2014/main" val="20002"/>
                    </a:ext>
                  </a:extLst>
                </a:gridCol>
              </a:tblGrid>
              <a:tr h="287843">
                <a:tc>
                  <a:txBody>
                    <a:bodyPr/>
                    <a:lstStyle/>
                    <a:p>
                      <a:r>
                        <a:rPr lang="en-US" dirty="0"/>
                        <a:t>Name</a:t>
                      </a:r>
                    </a:p>
                  </a:txBody>
                  <a:tcPr/>
                </a:tc>
                <a:tc>
                  <a:txBody>
                    <a:bodyPr/>
                    <a:lstStyle/>
                    <a:p>
                      <a:r>
                        <a:rPr lang="en-US" dirty="0" err="1"/>
                        <a:t>hash_fcn</a:t>
                      </a:r>
                      <a:r>
                        <a:rPr lang="en-US" dirty="0"/>
                        <a:t>()</a:t>
                      </a:r>
                    </a:p>
                  </a:txBody>
                  <a:tcPr/>
                </a:tc>
                <a:tc>
                  <a:txBody>
                    <a:bodyPr/>
                    <a:lstStyle/>
                    <a:p>
                      <a:r>
                        <a:rPr lang="en-US" sz="1600" dirty="0" err="1"/>
                        <a:t>hash_fcn</a:t>
                      </a:r>
                      <a:r>
                        <a:rPr lang="en-US" sz="1600" dirty="0"/>
                        <a:t>()%5</a:t>
                      </a:r>
                    </a:p>
                  </a:txBody>
                  <a:tcPr/>
                </a:tc>
                <a:extLst>
                  <a:ext uri="{0D108BD9-81ED-4DB2-BD59-A6C34878D82A}">
                    <a16:rowId xmlns:a16="http://schemas.microsoft.com/office/drawing/2014/main" val="10000"/>
                  </a:ext>
                </a:extLst>
              </a:tr>
              <a:tr h="370840">
                <a:tc>
                  <a:txBody>
                    <a:bodyPr/>
                    <a:lstStyle/>
                    <a:p>
                      <a:r>
                        <a:rPr lang="en-US" sz="1600" dirty="0">
                          <a:latin typeface="Courier New" pitchFamily="49" charset="0"/>
                          <a:cs typeface="Courier New" pitchFamily="49" charset="0"/>
                        </a:rPr>
                        <a:t>"Tom"</a:t>
                      </a:r>
                    </a:p>
                  </a:txBody>
                  <a:tcPr/>
                </a:tc>
                <a:tc>
                  <a:txBody>
                    <a:bodyPr/>
                    <a:lstStyle/>
                    <a:p>
                      <a:r>
                        <a:rPr lang="en-US" dirty="0"/>
                        <a:t>84274</a:t>
                      </a:r>
                    </a:p>
                  </a:txBody>
                  <a:tcPr/>
                </a:tc>
                <a:tc>
                  <a:txBody>
                    <a:bodyPr/>
                    <a:lstStyle/>
                    <a:p>
                      <a:pPr algn="ctr"/>
                      <a:r>
                        <a:rPr lang="en-US" dirty="0"/>
                        <a:t>4</a:t>
                      </a:r>
                    </a:p>
                  </a:txBody>
                  <a:tcPr/>
                </a:tc>
                <a:extLst>
                  <a:ext uri="{0D108BD9-81ED-4DB2-BD59-A6C34878D82A}">
                    <a16:rowId xmlns:a16="http://schemas.microsoft.com/office/drawing/2014/main" val="10001"/>
                  </a:ext>
                </a:extLst>
              </a:tr>
              <a:tr h="370840">
                <a:tc>
                  <a:txBody>
                    <a:bodyPr/>
                    <a:lstStyle/>
                    <a:p>
                      <a:r>
                        <a:rPr lang="en-US" sz="1600" dirty="0">
                          <a:latin typeface="Courier New" pitchFamily="49" charset="0"/>
                          <a:cs typeface="Courier New" pitchFamily="49" charset="0"/>
                        </a:rPr>
                        <a:t>"Abe"</a:t>
                      </a:r>
                    </a:p>
                  </a:txBody>
                  <a:tcPr/>
                </a:tc>
                <a:tc>
                  <a:txBody>
                    <a:bodyPr/>
                    <a:lstStyle/>
                    <a:p>
                      <a:r>
                        <a:rPr lang="en-US" dirty="0"/>
                        <a:t>65604</a:t>
                      </a:r>
                    </a:p>
                  </a:txBody>
                  <a:tcPr/>
                </a:tc>
                <a:tc>
                  <a:txBody>
                    <a:bodyPr/>
                    <a:lstStyle/>
                    <a:p>
                      <a:pPr algn="ctr"/>
                      <a:r>
                        <a:rPr lang="en-US" dirty="0"/>
                        <a:t>4</a:t>
                      </a:r>
                    </a:p>
                  </a:txBody>
                  <a:tcPr/>
                </a:tc>
                <a:extLst>
                  <a:ext uri="{0D108BD9-81ED-4DB2-BD59-A6C34878D82A}">
                    <a16:rowId xmlns:a16="http://schemas.microsoft.com/office/drawing/2014/main" val="10002"/>
                  </a:ext>
                </a:extLst>
              </a:tr>
              <a:tr h="370840">
                <a:tc>
                  <a:txBody>
                    <a:bodyPr/>
                    <a:lstStyle/>
                    <a:p>
                      <a:r>
                        <a:rPr lang="en-US" sz="1600" dirty="0">
                          <a:latin typeface="Courier New" pitchFamily="49" charset="0"/>
                          <a:cs typeface="Courier New" pitchFamily="49" charset="0"/>
                        </a:rPr>
                        <a:t>"Harry"</a:t>
                      </a:r>
                    </a:p>
                  </a:txBody>
                  <a:tcPr/>
                </a:tc>
                <a:tc>
                  <a:txBody>
                    <a:bodyPr/>
                    <a:lstStyle/>
                    <a:p>
                      <a:r>
                        <a:rPr lang="en-US" dirty="0"/>
                        <a:t>69496448</a:t>
                      </a:r>
                    </a:p>
                  </a:txBody>
                  <a:tcPr/>
                </a:tc>
                <a:tc>
                  <a:txBody>
                    <a:bodyPr/>
                    <a:lstStyle/>
                    <a:p>
                      <a:pPr algn="ctr"/>
                      <a:r>
                        <a:rPr lang="en-US" dirty="0"/>
                        <a:t>3</a:t>
                      </a:r>
                    </a:p>
                  </a:txBody>
                  <a:tcPr/>
                </a:tc>
                <a:extLst>
                  <a:ext uri="{0D108BD9-81ED-4DB2-BD59-A6C34878D82A}">
                    <a16:rowId xmlns:a16="http://schemas.microsoft.com/office/drawing/2014/main" val="10003"/>
                  </a:ext>
                </a:extLst>
              </a:tr>
              <a:tr h="370840">
                <a:tc>
                  <a:txBody>
                    <a:bodyPr/>
                    <a:lstStyle/>
                    <a:p>
                      <a:r>
                        <a:rPr lang="en-US" sz="1600" dirty="0">
                          <a:latin typeface="Courier New" pitchFamily="49" charset="0"/>
                          <a:cs typeface="Courier New" pitchFamily="49" charset="0"/>
                        </a:rPr>
                        <a:t>"Sam"</a:t>
                      </a:r>
                    </a:p>
                  </a:txBody>
                  <a:tcPr/>
                </a:tc>
                <a:tc>
                  <a:txBody>
                    <a:bodyPr/>
                    <a:lstStyle/>
                    <a:p>
                      <a:r>
                        <a:rPr lang="en-US" dirty="0"/>
                        <a:t>82879</a:t>
                      </a:r>
                    </a:p>
                  </a:txBody>
                  <a:tcPr/>
                </a:tc>
                <a:tc>
                  <a:txBody>
                    <a:bodyPr/>
                    <a:lstStyle/>
                    <a:p>
                      <a:pPr algn="ctr"/>
                      <a:r>
                        <a:rPr lang="en-US" dirty="0"/>
                        <a:t>4</a:t>
                      </a:r>
                    </a:p>
                  </a:txBody>
                  <a:tcPr/>
                </a:tc>
                <a:extLst>
                  <a:ext uri="{0D108BD9-81ED-4DB2-BD59-A6C34878D82A}">
                    <a16:rowId xmlns:a16="http://schemas.microsoft.com/office/drawing/2014/main" val="10004"/>
                  </a:ext>
                </a:extLst>
              </a:tr>
              <a:tr h="370840">
                <a:tc>
                  <a:txBody>
                    <a:bodyPr/>
                    <a:lstStyle/>
                    <a:p>
                      <a:r>
                        <a:rPr lang="en-US" sz="1600" dirty="0">
                          <a:latin typeface="Courier New" pitchFamily="49" charset="0"/>
                          <a:cs typeface="Courier New" pitchFamily="49" charset="0"/>
                        </a:rPr>
                        <a:t>"Pete"</a:t>
                      </a:r>
                    </a:p>
                  </a:txBody>
                  <a:tcPr/>
                </a:tc>
                <a:tc>
                  <a:txBody>
                    <a:bodyPr/>
                    <a:lstStyle/>
                    <a:p>
                      <a:r>
                        <a:rPr lang="en-US" dirty="0"/>
                        <a:t>2484038</a:t>
                      </a:r>
                    </a:p>
                  </a:txBody>
                  <a:tcPr/>
                </a:tc>
                <a:tc>
                  <a:txBody>
                    <a:bodyPr/>
                    <a:lstStyle/>
                    <a:p>
                      <a:pPr algn="ctr"/>
                      <a:r>
                        <a:rPr lang="en-US" dirty="0"/>
                        <a:t>3</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3949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path" presetSubtype="0" accel="50000" decel="50000" fill="hold" grpId="0" nodeType="withEffect">
                                  <p:stCondLst>
                                    <p:cond delay="0"/>
                                  </p:stCondLst>
                                  <p:childTnLst>
                                    <p:animMotion origin="layout" path="M 2.5E-6 -3.45976E-6 L -0.03993 -0.04532 C -0.04896 -0.05481 -0.054 -0.06891 -0.054 -0.08372 C -0.054 -0.1006 -0.04896 -0.11424 -0.03993 -0.12372 L 2.5E-6 -0.16882 " pathEditMode="relative" rAng="0" ptsTypes="FffFF">
                                      <p:cBhvr>
                                        <p:cTn id="6" dur="2000" fill="hold"/>
                                        <p:tgtEl>
                                          <p:spTgt spid="19"/>
                                        </p:tgtEl>
                                        <p:attrNameLst>
                                          <p:attrName>ppt_x</p:attrName>
                                          <p:attrName>ppt_y</p:attrName>
                                        </p:attrNameLst>
                                      </p:cBhvr>
                                      <p:rCtr x="-2708" y="-8441"/>
                                    </p:animMotion>
                                  </p:childTnLst>
                                  <p:subTnLst>
                                    <p:set>
                                      <p:cBhvr override="childStyle">
                                        <p:cTn dur="1" fill="hold" display="0" masterRel="sameClick" afterEffect="1">
                                          <p:stCondLst>
                                            <p:cond evt="end" delay="0">
                                              <p:tn val="5"/>
                                            </p:cond>
                                          </p:stCondLst>
                                        </p:cTn>
                                        <p:tgtEl>
                                          <p:spTgt spid="19"/>
                                        </p:tgtEl>
                                        <p:attrNameLst>
                                          <p:attrName>style.visibility</p:attrName>
                                        </p:attrNameLst>
                                      </p:cBhvr>
                                      <p:to>
                                        <p:strVal val="hidden"/>
                                      </p:to>
                                    </p:set>
                                  </p:subTnLst>
                                </p:cTn>
                              </p:par>
                            </p:childTnLst>
                          </p:cTn>
                        </p:par>
                        <p:par>
                          <p:cTn id="7" fill="hold">
                            <p:stCondLst>
                              <p:cond delay="2000"/>
                            </p:stCondLst>
                            <p:childTnLst>
                              <p:par>
                                <p:cTn id="8" presetID="1" presetClass="entr" presetSubtype="0" fill="hold" grpId="0" nodeType="afterEffect">
                                  <p:stCondLst>
                                    <p:cond delay="0"/>
                                  </p:stCondLst>
                                  <p:childTnLst>
                                    <p:set>
                                      <p:cBhvr>
                                        <p:cTn id="9"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1168" name="Group 15"/>
          <p:cNvGrpSpPr>
            <a:grpSpLocks/>
          </p:cNvGrpSpPr>
          <p:nvPr/>
        </p:nvGrpSpPr>
        <p:grpSpPr bwMode="auto">
          <a:xfrm>
            <a:off x="2857501" y="3260725"/>
            <a:ext cx="1584325" cy="1587500"/>
            <a:chOff x="5273854" y="4006334"/>
            <a:chExt cx="1584146" cy="1588532"/>
          </a:xfrm>
        </p:grpSpPr>
        <p:grpSp>
          <p:nvGrpSpPr>
            <p:cNvPr id="91175" name="Group 9"/>
            <p:cNvGrpSpPr>
              <a:grpSpLocks/>
            </p:cNvGrpSpPr>
            <p:nvPr/>
          </p:nvGrpSpPr>
          <p:grpSpPr bwMode="auto">
            <a:xfrm>
              <a:off x="5715000" y="4038600"/>
              <a:ext cx="1143000" cy="1524000"/>
              <a:chOff x="4343400" y="4343400"/>
              <a:chExt cx="1143000" cy="1524000"/>
            </a:xfrm>
          </p:grpSpPr>
          <p:sp>
            <p:nvSpPr>
              <p:cNvPr id="5" name="Rectangle 4"/>
              <p:cNvSpPr/>
              <p:nvPr/>
            </p:nvSpPr>
            <p:spPr>
              <a:xfrm>
                <a:off x="4343529" y="4342905"/>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6" name="Rectangle 5"/>
              <p:cNvSpPr/>
              <p:nvPr/>
            </p:nvSpPr>
            <p:spPr>
              <a:xfrm>
                <a:off x="4343529" y="4647903"/>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7" name="Rectangle 6"/>
              <p:cNvSpPr/>
              <p:nvPr/>
            </p:nvSpPr>
            <p:spPr>
              <a:xfrm>
                <a:off x="4343529" y="4952901"/>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8" name="Rectangle 7"/>
              <p:cNvSpPr/>
              <p:nvPr/>
            </p:nvSpPr>
            <p:spPr>
              <a:xfrm>
                <a:off x="4343529" y="5257899"/>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9" name="Rectangle 8"/>
              <p:cNvSpPr/>
              <p:nvPr/>
            </p:nvSpPr>
            <p:spPr>
              <a:xfrm>
                <a:off x="4343529" y="5562897"/>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grpSp>
        <p:sp>
          <p:nvSpPr>
            <p:cNvPr id="91176" name="TextBox 10"/>
            <p:cNvSpPr txBox="1">
              <a:spLocks noChangeArrowheads="1"/>
            </p:cNvSpPr>
            <p:nvPr/>
          </p:nvSpPr>
          <p:spPr bwMode="auto">
            <a:xfrm>
              <a:off x="5273854" y="4006334"/>
              <a:ext cx="441146" cy="369332"/>
            </a:xfrm>
            <a:prstGeom prst="rect">
              <a:avLst/>
            </a:prstGeom>
            <a:noFill/>
            <a:ln w="9525">
              <a:noFill/>
              <a:miter lim="800000"/>
              <a:headEnd/>
              <a:tailEnd/>
            </a:ln>
          </p:spPr>
          <p:txBody>
            <a:bodyPr wrap="none">
              <a:spAutoFit/>
            </a:bodyPr>
            <a:lstStyle/>
            <a:p>
              <a:r>
                <a:rPr lang="en-US"/>
                <a:t>[0]</a:t>
              </a:r>
            </a:p>
          </p:txBody>
        </p:sp>
        <p:sp>
          <p:nvSpPr>
            <p:cNvPr id="91177" name="TextBox 11"/>
            <p:cNvSpPr txBox="1">
              <a:spLocks noChangeArrowheads="1"/>
            </p:cNvSpPr>
            <p:nvPr/>
          </p:nvSpPr>
          <p:spPr bwMode="auto">
            <a:xfrm>
              <a:off x="5273854" y="4311134"/>
              <a:ext cx="441146" cy="369332"/>
            </a:xfrm>
            <a:prstGeom prst="rect">
              <a:avLst/>
            </a:prstGeom>
            <a:noFill/>
            <a:ln w="9525">
              <a:noFill/>
              <a:miter lim="800000"/>
              <a:headEnd/>
              <a:tailEnd/>
            </a:ln>
          </p:spPr>
          <p:txBody>
            <a:bodyPr wrap="none">
              <a:spAutoFit/>
            </a:bodyPr>
            <a:lstStyle/>
            <a:p>
              <a:r>
                <a:rPr lang="en-US"/>
                <a:t>[1]</a:t>
              </a:r>
            </a:p>
          </p:txBody>
        </p:sp>
        <p:sp>
          <p:nvSpPr>
            <p:cNvPr id="91178" name="TextBox 12"/>
            <p:cNvSpPr txBox="1">
              <a:spLocks noChangeArrowheads="1"/>
            </p:cNvSpPr>
            <p:nvPr/>
          </p:nvSpPr>
          <p:spPr bwMode="auto">
            <a:xfrm>
              <a:off x="5273854" y="4615934"/>
              <a:ext cx="441146" cy="369332"/>
            </a:xfrm>
            <a:prstGeom prst="rect">
              <a:avLst/>
            </a:prstGeom>
            <a:noFill/>
            <a:ln w="9525">
              <a:noFill/>
              <a:miter lim="800000"/>
              <a:headEnd/>
              <a:tailEnd/>
            </a:ln>
          </p:spPr>
          <p:txBody>
            <a:bodyPr wrap="none">
              <a:spAutoFit/>
            </a:bodyPr>
            <a:lstStyle/>
            <a:p>
              <a:r>
                <a:rPr lang="en-US"/>
                <a:t>[2]</a:t>
              </a:r>
            </a:p>
          </p:txBody>
        </p:sp>
        <p:sp>
          <p:nvSpPr>
            <p:cNvPr id="91179" name="TextBox 13"/>
            <p:cNvSpPr txBox="1">
              <a:spLocks noChangeArrowheads="1"/>
            </p:cNvSpPr>
            <p:nvPr/>
          </p:nvSpPr>
          <p:spPr bwMode="auto">
            <a:xfrm>
              <a:off x="5273854" y="4920734"/>
              <a:ext cx="441146" cy="369332"/>
            </a:xfrm>
            <a:prstGeom prst="rect">
              <a:avLst/>
            </a:prstGeom>
            <a:noFill/>
            <a:ln w="9525">
              <a:noFill/>
              <a:miter lim="800000"/>
              <a:headEnd/>
              <a:tailEnd/>
            </a:ln>
          </p:spPr>
          <p:txBody>
            <a:bodyPr wrap="none">
              <a:spAutoFit/>
            </a:bodyPr>
            <a:lstStyle/>
            <a:p>
              <a:r>
                <a:rPr lang="en-US"/>
                <a:t>[3]</a:t>
              </a:r>
            </a:p>
          </p:txBody>
        </p:sp>
        <p:sp>
          <p:nvSpPr>
            <p:cNvPr id="91180" name="TextBox 14"/>
            <p:cNvSpPr txBox="1">
              <a:spLocks noChangeArrowheads="1"/>
            </p:cNvSpPr>
            <p:nvPr/>
          </p:nvSpPr>
          <p:spPr bwMode="auto">
            <a:xfrm>
              <a:off x="5273854" y="5225534"/>
              <a:ext cx="441146" cy="369332"/>
            </a:xfrm>
            <a:prstGeom prst="rect">
              <a:avLst/>
            </a:prstGeom>
            <a:noFill/>
            <a:ln w="9525">
              <a:noFill/>
              <a:miter lim="800000"/>
              <a:headEnd/>
              <a:tailEnd/>
            </a:ln>
          </p:spPr>
          <p:txBody>
            <a:bodyPr wrap="none">
              <a:spAutoFit/>
            </a:bodyPr>
            <a:lstStyle/>
            <a:p>
              <a:r>
                <a:rPr lang="en-US"/>
                <a:t>[4]</a:t>
              </a:r>
            </a:p>
          </p:txBody>
        </p:sp>
      </p:grpSp>
      <p:sp>
        <p:nvSpPr>
          <p:cNvPr id="91169" name="TextBox 16"/>
          <p:cNvSpPr txBox="1">
            <a:spLocks noChangeArrowheads="1"/>
          </p:cNvSpPr>
          <p:nvPr/>
        </p:nvSpPr>
        <p:spPr bwMode="auto">
          <a:xfrm>
            <a:off x="3363913" y="4175125"/>
            <a:ext cx="874712"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Harry</a:t>
            </a:r>
          </a:p>
        </p:txBody>
      </p:sp>
      <p:sp>
        <p:nvSpPr>
          <p:cNvPr id="19" name="TextBox 18"/>
          <p:cNvSpPr txBox="1">
            <a:spLocks noChangeArrowheads="1"/>
          </p:cNvSpPr>
          <p:nvPr/>
        </p:nvSpPr>
        <p:spPr bwMode="auto">
          <a:xfrm>
            <a:off x="3502025" y="3565525"/>
            <a:ext cx="598488"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Sam</a:t>
            </a:r>
          </a:p>
        </p:txBody>
      </p:sp>
      <p:sp>
        <p:nvSpPr>
          <p:cNvPr id="91171" name="TextBox 20"/>
          <p:cNvSpPr txBox="1">
            <a:spLocks noChangeArrowheads="1"/>
          </p:cNvSpPr>
          <p:nvPr/>
        </p:nvSpPr>
        <p:spPr bwMode="auto">
          <a:xfrm>
            <a:off x="4441825" y="1949450"/>
            <a:ext cx="736600" cy="369888"/>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Pete</a:t>
            </a:r>
          </a:p>
        </p:txBody>
      </p:sp>
      <p:sp>
        <p:nvSpPr>
          <p:cNvPr id="91172" name="TextBox 21"/>
          <p:cNvSpPr txBox="1">
            <a:spLocks noChangeArrowheads="1"/>
          </p:cNvSpPr>
          <p:nvPr/>
        </p:nvSpPr>
        <p:spPr bwMode="auto">
          <a:xfrm>
            <a:off x="3502025" y="4479925"/>
            <a:ext cx="598488"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Tom</a:t>
            </a:r>
          </a:p>
        </p:txBody>
      </p:sp>
      <p:sp>
        <p:nvSpPr>
          <p:cNvPr id="91173" name="TextBox 22"/>
          <p:cNvSpPr txBox="1">
            <a:spLocks noChangeArrowheads="1"/>
          </p:cNvSpPr>
          <p:nvPr/>
        </p:nvSpPr>
        <p:spPr bwMode="auto">
          <a:xfrm>
            <a:off x="3502025" y="3260725"/>
            <a:ext cx="598241" cy="369332"/>
          </a:xfrm>
          <a:prstGeom prst="rect">
            <a:avLst/>
          </a:prstGeom>
          <a:noFill/>
          <a:ln w="9525">
            <a:noFill/>
            <a:miter lim="800000"/>
            <a:headEnd/>
            <a:tailEnd/>
          </a:ln>
        </p:spPr>
        <p:txBody>
          <a:bodyPr wrap="none">
            <a:spAutoFit/>
          </a:bodyPr>
          <a:lstStyle/>
          <a:p>
            <a:r>
              <a:rPr lang="en-US" sz="1800" dirty="0">
                <a:latin typeface="Courier New" pitchFamily="49" charset="0"/>
                <a:cs typeface="Courier New" pitchFamily="49" charset="0"/>
              </a:rPr>
              <a:t>Abe</a:t>
            </a:r>
            <a:endParaRPr lang="en-US" dirty="0">
              <a:latin typeface="Courier New" pitchFamily="49" charset="0"/>
              <a:cs typeface="Courier New" pitchFamily="49" charset="0"/>
            </a:endParaRPr>
          </a:p>
        </p:txBody>
      </p:sp>
      <p:sp>
        <p:nvSpPr>
          <p:cNvPr id="24" name="TextBox 23"/>
          <p:cNvSpPr txBox="1">
            <a:spLocks noChangeArrowheads="1"/>
          </p:cNvSpPr>
          <p:nvPr/>
        </p:nvSpPr>
        <p:spPr bwMode="auto">
          <a:xfrm>
            <a:off x="2259014" y="3260725"/>
            <a:ext cx="598487"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Sam</a:t>
            </a:r>
          </a:p>
        </p:txBody>
      </p:sp>
      <p:sp>
        <p:nvSpPr>
          <p:cNvPr id="3" name="Footer Placeholder 2"/>
          <p:cNvSpPr>
            <a:spLocks noGrp="1"/>
          </p:cNvSpPr>
          <p:nvPr>
            <p:ph type="ftr" sz="quarter" idx="11"/>
          </p:nvPr>
        </p:nvSpPr>
        <p:spPr/>
        <p:txBody>
          <a:bodyPr/>
          <a:lstStyle/>
          <a:p>
            <a:pPr>
              <a:defRPr/>
            </a:pPr>
            <a:r>
              <a:rPr lang="en-US"/>
              <a:t>Sets and Maps (31)</a:t>
            </a:r>
            <a:endParaRPr lang="en-US" dirty="0"/>
          </a:p>
        </p:txBody>
      </p:sp>
      <p:sp>
        <p:nvSpPr>
          <p:cNvPr id="10" name="Slide Number Placeholder 9"/>
          <p:cNvSpPr>
            <a:spLocks noGrp="1"/>
          </p:cNvSpPr>
          <p:nvPr>
            <p:ph type="sldNum" sz="quarter" idx="12"/>
          </p:nvPr>
        </p:nvSpPr>
        <p:spPr/>
        <p:txBody>
          <a:bodyPr/>
          <a:lstStyle/>
          <a:p>
            <a:pPr>
              <a:defRPr/>
            </a:pPr>
            <a:fld id="{0D7B5496-982B-480A-8085-B08F2CA91C21}" type="slidenum">
              <a:rPr lang="en-US" smtClean="0"/>
              <a:pPr>
                <a:defRPr/>
              </a:pPr>
              <a:t>23</a:t>
            </a:fld>
            <a:endParaRPr lang="en-US" dirty="0"/>
          </a:p>
        </p:txBody>
      </p:sp>
      <p:sp>
        <p:nvSpPr>
          <p:cNvPr id="11" name="Title 10"/>
          <p:cNvSpPr>
            <a:spLocks noGrp="1"/>
          </p:cNvSpPr>
          <p:nvPr>
            <p:ph type="title"/>
          </p:nvPr>
        </p:nvSpPr>
        <p:spPr/>
        <p:txBody>
          <a:bodyPr/>
          <a:lstStyle/>
          <a:p>
            <a:r>
              <a:rPr lang="en-US" dirty="0"/>
              <a:t>Hash Code Insertion Example</a:t>
            </a:r>
          </a:p>
        </p:txBody>
      </p:sp>
      <p:graphicFrame>
        <p:nvGraphicFramePr>
          <p:cNvPr id="25" name="Table 24"/>
          <p:cNvGraphicFramePr>
            <a:graphicFrameLocks noGrp="1"/>
          </p:cNvGraphicFramePr>
          <p:nvPr>
            <p:extLst>
              <p:ext uri="{D42A27DB-BD31-4B8C-83A1-F6EECF244321}">
                <p14:modId xmlns:p14="http://schemas.microsoft.com/office/powerpoint/2010/main" val="2541118978"/>
              </p:ext>
            </p:extLst>
          </p:nvPr>
        </p:nvGraphicFramePr>
        <p:xfrm>
          <a:off x="5562601" y="1822450"/>
          <a:ext cx="4206240" cy="2219960"/>
        </p:xfrm>
        <a:graphic>
          <a:graphicData uri="http://schemas.openxmlformats.org/drawingml/2006/table">
            <a:tbl>
              <a:tblPr firstRow="1">
                <a:tableStyleId>{5C22544A-7EE6-4342-B048-85BDC9FD1C3A}</a:tableStyleId>
              </a:tblPr>
              <a:tblGrid>
                <a:gridCol w="1204418">
                  <a:extLst>
                    <a:ext uri="{9D8B030D-6E8A-4147-A177-3AD203B41FA5}">
                      <a16:colId xmlns:a16="http://schemas.microsoft.com/office/drawing/2014/main" val="20000"/>
                    </a:ext>
                  </a:extLst>
                </a:gridCol>
                <a:gridCol w="1354312">
                  <a:extLst>
                    <a:ext uri="{9D8B030D-6E8A-4147-A177-3AD203B41FA5}">
                      <a16:colId xmlns:a16="http://schemas.microsoft.com/office/drawing/2014/main" val="20001"/>
                    </a:ext>
                  </a:extLst>
                </a:gridCol>
                <a:gridCol w="1647510">
                  <a:extLst>
                    <a:ext uri="{9D8B030D-6E8A-4147-A177-3AD203B41FA5}">
                      <a16:colId xmlns:a16="http://schemas.microsoft.com/office/drawing/2014/main" val="20002"/>
                    </a:ext>
                  </a:extLst>
                </a:gridCol>
              </a:tblGrid>
              <a:tr h="287843">
                <a:tc>
                  <a:txBody>
                    <a:bodyPr/>
                    <a:lstStyle/>
                    <a:p>
                      <a:r>
                        <a:rPr lang="en-US" dirty="0"/>
                        <a:t>Name</a:t>
                      </a:r>
                    </a:p>
                  </a:txBody>
                  <a:tcPr/>
                </a:tc>
                <a:tc>
                  <a:txBody>
                    <a:bodyPr/>
                    <a:lstStyle/>
                    <a:p>
                      <a:r>
                        <a:rPr lang="en-US" dirty="0" err="1"/>
                        <a:t>hash_fcn</a:t>
                      </a:r>
                      <a:r>
                        <a:rPr lang="en-US" dirty="0"/>
                        <a:t>()</a:t>
                      </a:r>
                    </a:p>
                  </a:txBody>
                  <a:tcPr/>
                </a:tc>
                <a:tc>
                  <a:txBody>
                    <a:bodyPr/>
                    <a:lstStyle/>
                    <a:p>
                      <a:r>
                        <a:rPr lang="en-US" sz="1600" dirty="0" err="1"/>
                        <a:t>hash_fcn</a:t>
                      </a:r>
                      <a:r>
                        <a:rPr lang="en-US" sz="1600" dirty="0"/>
                        <a:t>()%5</a:t>
                      </a:r>
                    </a:p>
                  </a:txBody>
                  <a:tcPr/>
                </a:tc>
                <a:extLst>
                  <a:ext uri="{0D108BD9-81ED-4DB2-BD59-A6C34878D82A}">
                    <a16:rowId xmlns:a16="http://schemas.microsoft.com/office/drawing/2014/main" val="10000"/>
                  </a:ext>
                </a:extLst>
              </a:tr>
              <a:tr h="370840">
                <a:tc>
                  <a:txBody>
                    <a:bodyPr/>
                    <a:lstStyle/>
                    <a:p>
                      <a:r>
                        <a:rPr lang="en-US" sz="1600" dirty="0">
                          <a:latin typeface="Courier New" pitchFamily="49" charset="0"/>
                          <a:cs typeface="Courier New" pitchFamily="49" charset="0"/>
                        </a:rPr>
                        <a:t>"Tom"</a:t>
                      </a:r>
                    </a:p>
                  </a:txBody>
                  <a:tcPr/>
                </a:tc>
                <a:tc>
                  <a:txBody>
                    <a:bodyPr/>
                    <a:lstStyle/>
                    <a:p>
                      <a:r>
                        <a:rPr lang="en-US" dirty="0"/>
                        <a:t>84274</a:t>
                      </a:r>
                    </a:p>
                  </a:txBody>
                  <a:tcPr/>
                </a:tc>
                <a:tc>
                  <a:txBody>
                    <a:bodyPr/>
                    <a:lstStyle/>
                    <a:p>
                      <a:pPr algn="ctr"/>
                      <a:r>
                        <a:rPr lang="en-US" dirty="0"/>
                        <a:t>4</a:t>
                      </a:r>
                    </a:p>
                  </a:txBody>
                  <a:tcPr/>
                </a:tc>
                <a:extLst>
                  <a:ext uri="{0D108BD9-81ED-4DB2-BD59-A6C34878D82A}">
                    <a16:rowId xmlns:a16="http://schemas.microsoft.com/office/drawing/2014/main" val="10001"/>
                  </a:ext>
                </a:extLst>
              </a:tr>
              <a:tr h="370840">
                <a:tc>
                  <a:txBody>
                    <a:bodyPr/>
                    <a:lstStyle/>
                    <a:p>
                      <a:r>
                        <a:rPr lang="en-US" sz="1600" dirty="0">
                          <a:latin typeface="Courier New" pitchFamily="49" charset="0"/>
                          <a:cs typeface="Courier New" pitchFamily="49" charset="0"/>
                        </a:rPr>
                        <a:t>"Abe"</a:t>
                      </a:r>
                    </a:p>
                  </a:txBody>
                  <a:tcPr/>
                </a:tc>
                <a:tc>
                  <a:txBody>
                    <a:bodyPr/>
                    <a:lstStyle/>
                    <a:p>
                      <a:r>
                        <a:rPr lang="en-US" dirty="0"/>
                        <a:t>65604</a:t>
                      </a:r>
                    </a:p>
                  </a:txBody>
                  <a:tcPr/>
                </a:tc>
                <a:tc>
                  <a:txBody>
                    <a:bodyPr/>
                    <a:lstStyle/>
                    <a:p>
                      <a:pPr algn="ctr"/>
                      <a:r>
                        <a:rPr lang="en-US" dirty="0"/>
                        <a:t>4</a:t>
                      </a:r>
                    </a:p>
                  </a:txBody>
                  <a:tcPr/>
                </a:tc>
                <a:extLst>
                  <a:ext uri="{0D108BD9-81ED-4DB2-BD59-A6C34878D82A}">
                    <a16:rowId xmlns:a16="http://schemas.microsoft.com/office/drawing/2014/main" val="10002"/>
                  </a:ext>
                </a:extLst>
              </a:tr>
              <a:tr h="370840">
                <a:tc>
                  <a:txBody>
                    <a:bodyPr/>
                    <a:lstStyle/>
                    <a:p>
                      <a:r>
                        <a:rPr lang="en-US" sz="1600" dirty="0">
                          <a:latin typeface="Courier New" pitchFamily="49" charset="0"/>
                          <a:cs typeface="Courier New" pitchFamily="49" charset="0"/>
                        </a:rPr>
                        <a:t>"Harry"</a:t>
                      </a:r>
                    </a:p>
                  </a:txBody>
                  <a:tcPr/>
                </a:tc>
                <a:tc>
                  <a:txBody>
                    <a:bodyPr/>
                    <a:lstStyle/>
                    <a:p>
                      <a:r>
                        <a:rPr lang="en-US" dirty="0"/>
                        <a:t>69496448</a:t>
                      </a:r>
                    </a:p>
                  </a:txBody>
                  <a:tcPr/>
                </a:tc>
                <a:tc>
                  <a:txBody>
                    <a:bodyPr/>
                    <a:lstStyle/>
                    <a:p>
                      <a:pPr algn="ctr"/>
                      <a:r>
                        <a:rPr lang="en-US" dirty="0"/>
                        <a:t>3</a:t>
                      </a:r>
                    </a:p>
                  </a:txBody>
                  <a:tcPr/>
                </a:tc>
                <a:extLst>
                  <a:ext uri="{0D108BD9-81ED-4DB2-BD59-A6C34878D82A}">
                    <a16:rowId xmlns:a16="http://schemas.microsoft.com/office/drawing/2014/main" val="10003"/>
                  </a:ext>
                </a:extLst>
              </a:tr>
              <a:tr h="370840">
                <a:tc>
                  <a:txBody>
                    <a:bodyPr/>
                    <a:lstStyle/>
                    <a:p>
                      <a:r>
                        <a:rPr lang="en-US" sz="1600" dirty="0">
                          <a:latin typeface="Courier New" pitchFamily="49" charset="0"/>
                          <a:cs typeface="Courier New" pitchFamily="49" charset="0"/>
                        </a:rPr>
                        <a:t>"Sam"</a:t>
                      </a:r>
                    </a:p>
                  </a:txBody>
                  <a:tcPr/>
                </a:tc>
                <a:tc>
                  <a:txBody>
                    <a:bodyPr/>
                    <a:lstStyle/>
                    <a:p>
                      <a:r>
                        <a:rPr lang="en-US" dirty="0"/>
                        <a:t>82879</a:t>
                      </a:r>
                    </a:p>
                  </a:txBody>
                  <a:tcPr/>
                </a:tc>
                <a:tc>
                  <a:txBody>
                    <a:bodyPr/>
                    <a:lstStyle/>
                    <a:p>
                      <a:pPr algn="ctr"/>
                      <a:r>
                        <a:rPr lang="en-US" dirty="0"/>
                        <a:t>4</a:t>
                      </a:r>
                    </a:p>
                  </a:txBody>
                  <a:tcPr/>
                </a:tc>
                <a:extLst>
                  <a:ext uri="{0D108BD9-81ED-4DB2-BD59-A6C34878D82A}">
                    <a16:rowId xmlns:a16="http://schemas.microsoft.com/office/drawing/2014/main" val="10004"/>
                  </a:ext>
                </a:extLst>
              </a:tr>
              <a:tr h="370840">
                <a:tc>
                  <a:txBody>
                    <a:bodyPr/>
                    <a:lstStyle/>
                    <a:p>
                      <a:r>
                        <a:rPr lang="en-US" sz="1600" dirty="0">
                          <a:latin typeface="Courier New" pitchFamily="49" charset="0"/>
                          <a:cs typeface="Courier New" pitchFamily="49" charset="0"/>
                        </a:rPr>
                        <a:t>"Pete"</a:t>
                      </a:r>
                    </a:p>
                  </a:txBody>
                  <a:tcPr/>
                </a:tc>
                <a:tc>
                  <a:txBody>
                    <a:bodyPr/>
                    <a:lstStyle/>
                    <a:p>
                      <a:r>
                        <a:rPr lang="en-US" dirty="0"/>
                        <a:t>2484038</a:t>
                      </a:r>
                    </a:p>
                  </a:txBody>
                  <a:tcPr/>
                </a:tc>
                <a:tc>
                  <a:txBody>
                    <a:bodyPr/>
                    <a:lstStyle/>
                    <a:p>
                      <a:pPr algn="ctr"/>
                      <a:r>
                        <a:rPr lang="en-US" dirty="0"/>
                        <a:t>3</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7614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path" presetSubtype="0" accel="50000" decel="50000" fill="hold" grpId="0" nodeType="withEffect">
                                  <p:stCondLst>
                                    <p:cond delay="0"/>
                                  </p:stCondLst>
                                  <p:childTnLst>
                                    <p:animMotion origin="layout" path="M 4.72222E-6 4.49584E-6 L 0.02447 0.03284 C 0.02916 0.04116 0.03767 0.04856 0.04739 0.05272 C 0.05833 0.05735 0.06805 0.05735 0.07552 0.0555 L 0.11024 0.04717 " pathEditMode="relative" rAng="1070690" ptsTypes="FffFF">
                                      <p:cBhvr>
                                        <p:cTn id="6" dur="2000" fill="hold"/>
                                        <p:tgtEl>
                                          <p:spTgt spid="24"/>
                                        </p:tgtEl>
                                        <p:attrNameLst>
                                          <p:attrName>ppt_x</p:attrName>
                                          <p:attrName>ppt_y</p:attrName>
                                        </p:attrNameLst>
                                      </p:cBhvr>
                                      <p:rCtr x="5156" y="3816"/>
                                    </p:animMotion>
                                  </p:childTnLst>
                                  <p:subTnLst>
                                    <p:set>
                                      <p:cBhvr override="childStyle">
                                        <p:cTn dur="1" fill="hold" display="0" masterRel="sameClick" afterEffect="1">
                                          <p:stCondLst>
                                            <p:cond evt="end" delay="0">
                                              <p:tn val="5"/>
                                            </p:cond>
                                          </p:stCondLst>
                                        </p:cTn>
                                        <p:tgtEl>
                                          <p:spTgt spid="24"/>
                                        </p:tgtEl>
                                        <p:attrNameLst>
                                          <p:attrName>style.visibility</p:attrName>
                                        </p:attrNameLst>
                                      </p:cBhvr>
                                      <p:to>
                                        <p:strVal val="hidden"/>
                                      </p:to>
                                    </p:set>
                                  </p:subTnLst>
                                </p:cTn>
                              </p:par>
                            </p:childTnLst>
                          </p:cTn>
                        </p:par>
                        <p:par>
                          <p:cTn id="7" fill="hold">
                            <p:stCondLst>
                              <p:cond delay="2000"/>
                            </p:stCondLst>
                            <p:childTnLst>
                              <p:par>
                                <p:cTn id="8" presetID="1" presetClass="entr" presetSubtype="0" fill="hold" grpId="0" nodeType="afterEffect">
                                  <p:stCondLst>
                                    <p:cond delay="0"/>
                                  </p:stCondLst>
                                  <p:childTnLst>
                                    <p:set>
                                      <p:cBhvr>
                                        <p:cTn id="9"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92" name="Group 15"/>
          <p:cNvGrpSpPr>
            <a:grpSpLocks/>
          </p:cNvGrpSpPr>
          <p:nvPr/>
        </p:nvGrpSpPr>
        <p:grpSpPr bwMode="auto">
          <a:xfrm>
            <a:off x="2857501" y="3260725"/>
            <a:ext cx="1584325" cy="1587500"/>
            <a:chOff x="5273854" y="4006334"/>
            <a:chExt cx="1584146" cy="1588532"/>
          </a:xfrm>
        </p:grpSpPr>
        <p:grpSp>
          <p:nvGrpSpPr>
            <p:cNvPr id="92199" name="Group 9"/>
            <p:cNvGrpSpPr>
              <a:grpSpLocks/>
            </p:cNvGrpSpPr>
            <p:nvPr/>
          </p:nvGrpSpPr>
          <p:grpSpPr bwMode="auto">
            <a:xfrm>
              <a:off x="5715000" y="4038600"/>
              <a:ext cx="1143000" cy="1524000"/>
              <a:chOff x="4343400" y="4343400"/>
              <a:chExt cx="1143000" cy="1524000"/>
            </a:xfrm>
          </p:grpSpPr>
          <p:sp>
            <p:nvSpPr>
              <p:cNvPr id="5" name="Rectangle 4"/>
              <p:cNvSpPr/>
              <p:nvPr/>
            </p:nvSpPr>
            <p:spPr>
              <a:xfrm>
                <a:off x="4343529" y="4342905"/>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6" name="Rectangle 5"/>
              <p:cNvSpPr/>
              <p:nvPr/>
            </p:nvSpPr>
            <p:spPr>
              <a:xfrm>
                <a:off x="4343529" y="4647903"/>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7" name="Rectangle 6"/>
              <p:cNvSpPr/>
              <p:nvPr/>
            </p:nvSpPr>
            <p:spPr>
              <a:xfrm>
                <a:off x="4343529" y="4952901"/>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8" name="Rectangle 7"/>
              <p:cNvSpPr/>
              <p:nvPr/>
            </p:nvSpPr>
            <p:spPr>
              <a:xfrm>
                <a:off x="4343529" y="5257899"/>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9" name="Rectangle 8"/>
              <p:cNvSpPr/>
              <p:nvPr/>
            </p:nvSpPr>
            <p:spPr>
              <a:xfrm>
                <a:off x="4343529" y="5562897"/>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grpSp>
        <p:sp>
          <p:nvSpPr>
            <p:cNvPr id="92200" name="TextBox 10"/>
            <p:cNvSpPr txBox="1">
              <a:spLocks noChangeArrowheads="1"/>
            </p:cNvSpPr>
            <p:nvPr/>
          </p:nvSpPr>
          <p:spPr bwMode="auto">
            <a:xfrm>
              <a:off x="5273854" y="4006334"/>
              <a:ext cx="441146" cy="369332"/>
            </a:xfrm>
            <a:prstGeom prst="rect">
              <a:avLst/>
            </a:prstGeom>
            <a:noFill/>
            <a:ln w="9525">
              <a:noFill/>
              <a:miter lim="800000"/>
              <a:headEnd/>
              <a:tailEnd/>
            </a:ln>
          </p:spPr>
          <p:txBody>
            <a:bodyPr wrap="none">
              <a:spAutoFit/>
            </a:bodyPr>
            <a:lstStyle/>
            <a:p>
              <a:r>
                <a:rPr lang="en-US"/>
                <a:t>[0]</a:t>
              </a:r>
            </a:p>
          </p:txBody>
        </p:sp>
        <p:sp>
          <p:nvSpPr>
            <p:cNvPr id="92201" name="TextBox 11"/>
            <p:cNvSpPr txBox="1">
              <a:spLocks noChangeArrowheads="1"/>
            </p:cNvSpPr>
            <p:nvPr/>
          </p:nvSpPr>
          <p:spPr bwMode="auto">
            <a:xfrm>
              <a:off x="5273854" y="4311134"/>
              <a:ext cx="441146" cy="369332"/>
            </a:xfrm>
            <a:prstGeom prst="rect">
              <a:avLst/>
            </a:prstGeom>
            <a:noFill/>
            <a:ln w="9525">
              <a:noFill/>
              <a:miter lim="800000"/>
              <a:headEnd/>
              <a:tailEnd/>
            </a:ln>
          </p:spPr>
          <p:txBody>
            <a:bodyPr wrap="none">
              <a:spAutoFit/>
            </a:bodyPr>
            <a:lstStyle/>
            <a:p>
              <a:r>
                <a:rPr lang="en-US"/>
                <a:t>[1]</a:t>
              </a:r>
            </a:p>
          </p:txBody>
        </p:sp>
        <p:sp>
          <p:nvSpPr>
            <p:cNvPr id="92202" name="TextBox 12"/>
            <p:cNvSpPr txBox="1">
              <a:spLocks noChangeArrowheads="1"/>
            </p:cNvSpPr>
            <p:nvPr/>
          </p:nvSpPr>
          <p:spPr bwMode="auto">
            <a:xfrm>
              <a:off x="5273854" y="4615934"/>
              <a:ext cx="441146" cy="369332"/>
            </a:xfrm>
            <a:prstGeom prst="rect">
              <a:avLst/>
            </a:prstGeom>
            <a:noFill/>
            <a:ln w="9525">
              <a:noFill/>
              <a:miter lim="800000"/>
              <a:headEnd/>
              <a:tailEnd/>
            </a:ln>
          </p:spPr>
          <p:txBody>
            <a:bodyPr wrap="none">
              <a:spAutoFit/>
            </a:bodyPr>
            <a:lstStyle/>
            <a:p>
              <a:r>
                <a:rPr lang="en-US"/>
                <a:t>[2]</a:t>
              </a:r>
            </a:p>
          </p:txBody>
        </p:sp>
        <p:sp>
          <p:nvSpPr>
            <p:cNvPr id="92203" name="TextBox 13"/>
            <p:cNvSpPr txBox="1">
              <a:spLocks noChangeArrowheads="1"/>
            </p:cNvSpPr>
            <p:nvPr/>
          </p:nvSpPr>
          <p:spPr bwMode="auto">
            <a:xfrm>
              <a:off x="5273854" y="4920734"/>
              <a:ext cx="441146" cy="369332"/>
            </a:xfrm>
            <a:prstGeom prst="rect">
              <a:avLst/>
            </a:prstGeom>
            <a:noFill/>
            <a:ln w="9525">
              <a:noFill/>
              <a:miter lim="800000"/>
              <a:headEnd/>
              <a:tailEnd/>
            </a:ln>
          </p:spPr>
          <p:txBody>
            <a:bodyPr wrap="none">
              <a:spAutoFit/>
            </a:bodyPr>
            <a:lstStyle/>
            <a:p>
              <a:r>
                <a:rPr lang="en-US"/>
                <a:t>[3]</a:t>
              </a:r>
            </a:p>
          </p:txBody>
        </p:sp>
        <p:sp>
          <p:nvSpPr>
            <p:cNvPr id="92204" name="TextBox 14"/>
            <p:cNvSpPr txBox="1">
              <a:spLocks noChangeArrowheads="1"/>
            </p:cNvSpPr>
            <p:nvPr/>
          </p:nvSpPr>
          <p:spPr bwMode="auto">
            <a:xfrm>
              <a:off x="5273854" y="5225534"/>
              <a:ext cx="441146" cy="369332"/>
            </a:xfrm>
            <a:prstGeom prst="rect">
              <a:avLst/>
            </a:prstGeom>
            <a:noFill/>
            <a:ln w="9525">
              <a:noFill/>
              <a:miter lim="800000"/>
              <a:headEnd/>
              <a:tailEnd/>
            </a:ln>
          </p:spPr>
          <p:txBody>
            <a:bodyPr wrap="none">
              <a:spAutoFit/>
            </a:bodyPr>
            <a:lstStyle/>
            <a:p>
              <a:r>
                <a:rPr lang="en-US"/>
                <a:t>[4]</a:t>
              </a:r>
            </a:p>
          </p:txBody>
        </p:sp>
      </p:grpSp>
      <p:sp>
        <p:nvSpPr>
          <p:cNvPr id="92193" name="TextBox 16"/>
          <p:cNvSpPr txBox="1">
            <a:spLocks noChangeArrowheads="1"/>
          </p:cNvSpPr>
          <p:nvPr/>
        </p:nvSpPr>
        <p:spPr bwMode="auto">
          <a:xfrm>
            <a:off x="3363913" y="4175125"/>
            <a:ext cx="874712"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Harry</a:t>
            </a:r>
          </a:p>
        </p:txBody>
      </p:sp>
      <p:sp>
        <p:nvSpPr>
          <p:cNvPr id="92194" name="TextBox 18"/>
          <p:cNvSpPr txBox="1">
            <a:spLocks noChangeArrowheads="1"/>
          </p:cNvSpPr>
          <p:nvPr/>
        </p:nvSpPr>
        <p:spPr bwMode="auto">
          <a:xfrm>
            <a:off x="3502025" y="3565525"/>
            <a:ext cx="598488"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Sam</a:t>
            </a:r>
          </a:p>
        </p:txBody>
      </p:sp>
      <p:sp>
        <p:nvSpPr>
          <p:cNvPr id="21" name="TextBox 20"/>
          <p:cNvSpPr txBox="1">
            <a:spLocks noChangeArrowheads="1"/>
          </p:cNvSpPr>
          <p:nvPr/>
        </p:nvSpPr>
        <p:spPr bwMode="auto">
          <a:xfrm>
            <a:off x="4441825" y="1949450"/>
            <a:ext cx="736600" cy="369888"/>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Pete</a:t>
            </a:r>
          </a:p>
        </p:txBody>
      </p:sp>
      <p:sp>
        <p:nvSpPr>
          <p:cNvPr id="92196" name="TextBox 21"/>
          <p:cNvSpPr txBox="1">
            <a:spLocks noChangeArrowheads="1"/>
          </p:cNvSpPr>
          <p:nvPr/>
        </p:nvSpPr>
        <p:spPr bwMode="auto">
          <a:xfrm>
            <a:off x="3502025" y="4479925"/>
            <a:ext cx="598488"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Tom</a:t>
            </a:r>
          </a:p>
        </p:txBody>
      </p:sp>
      <p:sp>
        <p:nvSpPr>
          <p:cNvPr id="92197" name="TextBox 22"/>
          <p:cNvSpPr txBox="1">
            <a:spLocks noChangeArrowheads="1"/>
          </p:cNvSpPr>
          <p:nvPr/>
        </p:nvSpPr>
        <p:spPr bwMode="auto">
          <a:xfrm>
            <a:off x="3502025" y="3260725"/>
            <a:ext cx="598241" cy="369332"/>
          </a:xfrm>
          <a:prstGeom prst="rect">
            <a:avLst/>
          </a:prstGeom>
          <a:noFill/>
          <a:ln w="9525">
            <a:noFill/>
            <a:miter lim="800000"/>
            <a:headEnd/>
            <a:tailEnd/>
          </a:ln>
        </p:spPr>
        <p:txBody>
          <a:bodyPr wrap="none">
            <a:spAutoFit/>
          </a:bodyPr>
          <a:lstStyle/>
          <a:p>
            <a:r>
              <a:rPr lang="en-US" sz="1800" dirty="0">
                <a:latin typeface="Courier New" pitchFamily="49" charset="0"/>
                <a:cs typeface="Courier New" pitchFamily="49" charset="0"/>
              </a:rPr>
              <a:t>Abe</a:t>
            </a:r>
            <a:endParaRPr lang="en-US" dirty="0">
              <a:latin typeface="Courier New" pitchFamily="49" charset="0"/>
              <a:cs typeface="Courier New" pitchFamily="49" charset="0"/>
            </a:endParaRPr>
          </a:p>
        </p:txBody>
      </p:sp>
      <p:sp>
        <p:nvSpPr>
          <p:cNvPr id="24" name="TextBox 23"/>
          <p:cNvSpPr txBox="1">
            <a:spLocks noChangeArrowheads="1"/>
          </p:cNvSpPr>
          <p:nvPr/>
        </p:nvSpPr>
        <p:spPr bwMode="auto">
          <a:xfrm>
            <a:off x="2120900" y="4175125"/>
            <a:ext cx="736600"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Pete</a:t>
            </a:r>
          </a:p>
        </p:txBody>
      </p:sp>
      <p:sp>
        <p:nvSpPr>
          <p:cNvPr id="3" name="Footer Placeholder 2"/>
          <p:cNvSpPr>
            <a:spLocks noGrp="1"/>
          </p:cNvSpPr>
          <p:nvPr>
            <p:ph type="ftr" sz="quarter" idx="11"/>
          </p:nvPr>
        </p:nvSpPr>
        <p:spPr/>
        <p:txBody>
          <a:bodyPr/>
          <a:lstStyle/>
          <a:p>
            <a:pPr>
              <a:defRPr/>
            </a:pPr>
            <a:r>
              <a:rPr lang="en-US"/>
              <a:t>Sets and Maps (31)</a:t>
            </a:r>
            <a:endParaRPr lang="en-US" dirty="0"/>
          </a:p>
        </p:txBody>
      </p:sp>
      <p:sp>
        <p:nvSpPr>
          <p:cNvPr id="10" name="Slide Number Placeholder 9"/>
          <p:cNvSpPr>
            <a:spLocks noGrp="1"/>
          </p:cNvSpPr>
          <p:nvPr>
            <p:ph type="sldNum" sz="quarter" idx="12"/>
          </p:nvPr>
        </p:nvSpPr>
        <p:spPr/>
        <p:txBody>
          <a:bodyPr/>
          <a:lstStyle/>
          <a:p>
            <a:pPr>
              <a:defRPr/>
            </a:pPr>
            <a:fld id="{0D7B5496-982B-480A-8085-B08F2CA91C21}" type="slidenum">
              <a:rPr lang="en-US" smtClean="0"/>
              <a:pPr>
                <a:defRPr/>
              </a:pPr>
              <a:t>24</a:t>
            </a:fld>
            <a:endParaRPr lang="en-US" dirty="0"/>
          </a:p>
        </p:txBody>
      </p:sp>
      <p:sp>
        <p:nvSpPr>
          <p:cNvPr id="11" name="Title 10"/>
          <p:cNvSpPr>
            <a:spLocks noGrp="1"/>
          </p:cNvSpPr>
          <p:nvPr>
            <p:ph type="title"/>
          </p:nvPr>
        </p:nvSpPr>
        <p:spPr/>
        <p:txBody>
          <a:bodyPr/>
          <a:lstStyle/>
          <a:p>
            <a:r>
              <a:rPr lang="en-US" dirty="0"/>
              <a:t>Hash Code Insertion Example</a:t>
            </a:r>
          </a:p>
        </p:txBody>
      </p:sp>
      <p:graphicFrame>
        <p:nvGraphicFramePr>
          <p:cNvPr id="25" name="Table 24"/>
          <p:cNvGraphicFramePr>
            <a:graphicFrameLocks noGrp="1"/>
          </p:cNvGraphicFramePr>
          <p:nvPr>
            <p:extLst>
              <p:ext uri="{D42A27DB-BD31-4B8C-83A1-F6EECF244321}">
                <p14:modId xmlns:p14="http://schemas.microsoft.com/office/powerpoint/2010/main" val="2790068192"/>
              </p:ext>
            </p:extLst>
          </p:nvPr>
        </p:nvGraphicFramePr>
        <p:xfrm>
          <a:off x="5562601" y="1822450"/>
          <a:ext cx="4206240" cy="2219960"/>
        </p:xfrm>
        <a:graphic>
          <a:graphicData uri="http://schemas.openxmlformats.org/drawingml/2006/table">
            <a:tbl>
              <a:tblPr firstRow="1">
                <a:tableStyleId>{5C22544A-7EE6-4342-B048-85BDC9FD1C3A}</a:tableStyleId>
              </a:tblPr>
              <a:tblGrid>
                <a:gridCol w="1204418">
                  <a:extLst>
                    <a:ext uri="{9D8B030D-6E8A-4147-A177-3AD203B41FA5}">
                      <a16:colId xmlns:a16="http://schemas.microsoft.com/office/drawing/2014/main" val="20000"/>
                    </a:ext>
                  </a:extLst>
                </a:gridCol>
                <a:gridCol w="1354312">
                  <a:extLst>
                    <a:ext uri="{9D8B030D-6E8A-4147-A177-3AD203B41FA5}">
                      <a16:colId xmlns:a16="http://schemas.microsoft.com/office/drawing/2014/main" val="20001"/>
                    </a:ext>
                  </a:extLst>
                </a:gridCol>
                <a:gridCol w="1647510">
                  <a:extLst>
                    <a:ext uri="{9D8B030D-6E8A-4147-A177-3AD203B41FA5}">
                      <a16:colId xmlns:a16="http://schemas.microsoft.com/office/drawing/2014/main" val="20002"/>
                    </a:ext>
                  </a:extLst>
                </a:gridCol>
              </a:tblGrid>
              <a:tr h="287843">
                <a:tc>
                  <a:txBody>
                    <a:bodyPr/>
                    <a:lstStyle/>
                    <a:p>
                      <a:r>
                        <a:rPr lang="en-US" dirty="0"/>
                        <a:t>Name</a:t>
                      </a:r>
                    </a:p>
                  </a:txBody>
                  <a:tcPr/>
                </a:tc>
                <a:tc>
                  <a:txBody>
                    <a:bodyPr/>
                    <a:lstStyle/>
                    <a:p>
                      <a:r>
                        <a:rPr lang="en-US" dirty="0" err="1"/>
                        <a:t>hash_fcn</a:t>
                      </a:r>
                      <a:r>
                        <a:rPr lang="en-US" dirty="0"/>
                        <a:t>()</a:t>
                      </a:r>
                    </a:p>
                  </a:txBody>
                  <a:tcPr/>
                </a:tc>
                <a:tc>
                  <a:txBody>
                    <a:bodyPr/>
                    <a:lstStyle/>
                    <a:p>
                      <a:r>
                        <a:rPr lang="en-US" sz="1600" dirty="0" err="1"/>
                        <a:t>hash_fcn</a:t>
                      </a:r>
                      <a:r>
                        <a:rPr lang="en-US" sz="1600" dirty="0"/>
                        <a:t>()%5</a:t>
                      </a:r>
                    </a:p>
                  </a:txBody>
                  <a:tcPr/>
                </a:tc>
                <a:extLst>
                  <a:ext uri="{0D108BD9-81ED-4DB2-BD59-A6C34878D82A}">
                    <a16:rowId xmlns:a16="http://schemas.microsoft.com/office/drawing/2014/main" val="10000"/>
                  </a:ext>
                </a:extLst>
              </a:tr>
              <a:tr h="370840">
                <a:tc>
                  <a:txBody>
                    <a:bodyPr/>
                    <a:lstStyle/>
                    <a:p>
                      <a:r>
                        <a:rPr lang="en-US" sz="1600" dirty="0">
                          <a:latin typeface="Courier New" pitchFamily="49" charset="0"/>
                          <a:cs typeface="Courier New" pitchFamily="49" charset="0"/>
                        </a:rPr>
                        <a:t>"Tom"</a:t>
                      </a:r>
                    </a:p>
                  </a:txBody>
                  <a:tcPr/>
                </a:tc>
                <a:tc>
                  <a:txBody>
                    <a:bodyPr/>
                    <a:lstStyle/>
                    <a:p>
                      <a:r>
                        <a:rPr lang="en-US" dirty="0"/>
                        <a:t>84274</a:t>
                      </a:r>
                    </a:p>
                  </a:txBody>
                  <a:tcPr/>
                </a:tc>
                <a:tc>
                  <a:txBody>
                    <a:bodyPr/>
                    <a:lstStyle/>
                    <a:p>
                      <a:pPr algn="ctr"/>
                      <a:r>
                        <a:rPr lang="en-US" dirty="0"/>
                        <a:t>4</a:t>
                      </a:r>
                    </a:p>
                  </a:txBody>
                  <a:tcPr/>
                </a:tc>
                <a:extLst>
                  <a:ext uri="{0D108BD9-81ED-4DB2-BD59-A6C34878D82A}">
                    <a16:rowId xmlns:a16="http://schemas.microsoft.com/office/drawing/2014/main" val="10001"/>
                  </a:ext>
                </a:extLst>
              </a:tr>
              <a:tr h="370840">
                <a:tc>
                  <a:txBody>
                    <a:bodyPr/>
                    <a:lstStyle/>
                    <a:p>
                      <a:r>
                        <a:rPr lang="en-US" sz="1600" dirty="0">
                          <a:latin typeface="Courier New" pitchFamily="49" charset="0"/>
                          <a:cs typeface="Courier New" pitchFamily="49" charset="0"/>
                        </a:rPr>
                        <a:t>"Abe"</a:t>
                      </a:r>
                    </a:p>
                  </a:txBody>
                  <a:tcPr/>
                </a:tc>
                <a:tc>
                  <a:txBody>
                    <a:bodyPr/>
                    <a:lstStyle/>
                    <a:p>
                      <a:r>
                        <a:rPr lang="en-US" dirty="0"/>
                        <a:t>65604</a:t>
                      </a:r>
                    </a:p>
                  </a:txBody>
                  <a:tcPr/>
                </a:tc>
                <a:tc>
                  <a:txBody>
                    <a:bodyPr/>
                    <a:lstStyle/>
                    <a:p>
                      <a:pPr algn="ctr"/>
                      <a:r>
                        <a:rPr lang="en-US" dirty="0"/>
                        <a:t>4</a:t>
                      </a:r>
                    </a:p>
                  </a:txBody>
                  <a:tcPr/>
                </a:tc>
                <a:extLst>
                  <a:ext uri="{0D108BD9-81ED-4DB2-BD59-A6C34878D82A}">
                    <a16:rowId xmlns:a16="http://schemas.microsoft.com/office/drawing/2014/main" val="10002"/>
                  </a:ext>
                </a:extLst>
              </a:tr>
              <a:tr h="370840">
                <a:tc>
                  <a:txBody>
                    <a:bodyPr/>
                    <a:lstStyle/>
                    <a:p>
                      <a:r>
                        <a:rPr lang="en-US" sz="1600" dirty="0">
                          <a:latin typeface="Courier New" pitchFamily="49" charset="0"/>
                          <a:cs typeface="Courier New" pitchFamily="49" charset="0"/>
                        </a:rPr>
                        <a:t>"Harry"</a:t>
                      </a:r>
                    </a:p>
                  </a:txBody>
                  <a:tcPr/>
                </a:tc>
                <a:tc>
                  <a:txBody>
                    <a:bodyPr/>
                    <a:lstStyle/>
                    <a:p>
                      <a:r>
                        <a:rPr lang="en-US" dirty="0"/>
                        <a:t>69496448</a:t>
                      </a:r>
                    </a:p>
                  </a:txBody>
                  <a:tcPr/>
                </a:tc>
                <a:tc>
                  <a:txBody>
                    <a:bodyPr/>
                    <a:lstStyle/>
                    <a:p>
                      <a:pPr algn="ctr"/>
                      <a:r>
                        <a:rPr lang="en-US" dirty="0"/>
                        <a:t>3</a:t>
                      </a:r>
                    </a:p>
                  </a:txBody>
                  <a:tcPr/>
                </a:tc>
                <a:extLst>
                  <a:ext uri="{0D108BD9-81ED-4DB2-BD59-A6C34878D82A}">
                    <a16:rowId xmlns:a16="http://schemas.microsoft.com/office/drawing/2014/main" val="10003"/>
                  </a:ext>
                </a:extLst>
              </a:tr>
              <a:tr h="370840">
                <a:tc>
                  <a:txBody>
                    <a:bodyPr/>
                    <a:lstStyle/>
                    <a:p>
                      <a:r>
                        <a:rPr lang="en-US" sz="1600" dirty="0">
                          <a:latin typeface="Courier New" pitchFamily="49" charset="0"/>
                          <a:cs typeface="Courier New" pitchFamily="49" charset="0"/>
                        </a:rPr>
                        <a:t>"Sam"</a:t>
                      </a:r>
                    </a:p>
                  </a:txBody>
                  <a:tcPr/>
                </a:tc>
                <a:tc>
                  <a:txBody>
                    <a:bodyPr/>
                    <a:lstStyle/>
                    <a:p>
                      <a:r>
                        <a:rPr lang="en-US" dirty="0"/>
                        <a:t>82879</a:t>
                      </a:r>
                    </a:p>
                  </a:txBody>
                  <a:tcPr/>
                </a:tc>
                <a:tc>
                  <a:txBody>
                    <a:bodyPr/>
                    <a:lstStyle/>
                    <a:p>
                      <a:pPr algn="ctr"/>
                      <a:r>
                        <a:rPr lang="en-US" dirty="0"/>
                        <a:t>4</a:t>
                      </a:r>
                    </a:p>
                  </a:txBody>
                  <a:tcPr/>
                </a:tc>
                <a:extLst>
                  <a:ext uri="{0D108BD9-81ED-4DB2-BD59-A6C34878D82A}">
                    <a16:rowId xmlns:a16="http://schemas.microsoft.com/office/drawing/2014/main" val="10004"/>
                  </a:ext>
                </a:extLst>
              </a:tr>
              <a:tr h="370840">
                <a:tc>
                  <a:txBody>
                    <a:bodyPr/>
                    <a:lstStyle/>
                    <a:p>
                      <a:r>
                        <a:rPr lang="en-US" sz="1600" dirty="0">
                          <a:latin typeface="Courier New" pitchFamily="49" charset="0"/>
                          <a:cs typeface="Courier New" pitchFamily="49" charset="0"/>
                        </a:rPr>
                        <a:t>"Pete"</a:t>
                      </a:r>
                    </a:p>
                  </a:txBody>
                  <a:tcPr/>
                </a:tc>
                <a:tc>
                  <a:txBody>
                    <a:bodyPr/>
                    <a:lstStyle/>
                    <a:p>
                      <a:r>
                        <a:rPr lang="en-US" dirty="0"/>
                        <a:t>2484038</a:t>
                      </a:r>
                    </a:p>
                  </a:txBody>
                  <a:tcPr/>
                </a:tc>
                <a:tc>
                  <a:txBody>
                    <a:bodyPr/>
                    <a:lstStyle/>
                    <a:p>
                      <a:pPr algn="ctr"/>
                      <a:r>
                        <a:rPr lang="en-US" dirty="0"/>
                        <a:t>3</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32843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path" presetSubtype="0" accel="50000" decel="50000" fill="hold" grpId="0" nodeType="withEffect">
                                  <p:stCondLst>
                                    <p:cond delay="0"/>
                                  </p:stCondLst>
                                  <p:childTnLst>
                                    <p:animMotion origin="layout" path="M -1.66667E-6 -3.31175E-6 L -0.10729 0.0229 C -0.12951 0.02729 -0.15538 0.04695 -0.17587 0.0747 C -0.19878 0.10546 -0.21215 0.13714 -0.2151 0.16813 L -0.23403 0.31221 " pathEditMode="relative" rAng="2699663" ptsTypes="FffFF">
                                      <p:cBhvr>
                                        <p:cTn id="6" dur="2000" fill="hold"/>
                                        <p:tgtEl>
                                          <p:spTgt spid="21"/>
                                        </p:tgtEl>
                                        <p:attrNameLst>
                                          <p:attrName>ppt_x</p:attrName>
                                          <p:attrName>ppt_y</p:attrName>
                                        </p:attrNameLst>
                                      </p:cBhvr>
                                      <p:rCtr x="-14705" y="11610"/>
                                    </p:animMotion>
                                  </p:childTnLst>
                                  <p:subTnLst>
                                    <p:set>
                                      <p:cBhvr override="childStyle">
                                        <p:cTn dur="1" fill="hold" display="0" masterRel="sameClick" afterEffect="1">
                                          <p:stCondLst>
                                            <p:cond evt="end" delay="0">
                                              <p:tn val="5"/>
                                            </p:cond>
                                          </p:stCondLst>
                                        </p:cTn>
                                        <p:tgtEl>
                                          <p:spTgt spid="21"/>
                                        </p:tgtEl>
                                        <p:attrNameLst>
                                          <p:attrName>style.visibility</p:attrName>
                                        </p:attrNameLst>
                                      </p:cBhvr>
                                      <p:to>
                                        <p:strVal val="hidden"/>
                                      </p:to>
                                    </p:set>
                                  </p:subTnLst>
                                </p:cTn>
                              </p:par>
                            </p:childTnLst>
                          </p:cTn>
                        </p:par>
                        <p:par>
                          <p:cTn id="7" fill="hold">
                            <p:stCondLst>
                              <p:cond delay="2000"/>
                            </p:stCondLst>
                            <p:childTnLst>
                              <p:par>
                                <p:cTn id="8" presetID="1" presetClass="entr" presetSubtype="0" fill="hold" grpId="0" nodeType="afterEffect">
                                  <p:stCondLst>
                                    <p:cond delay="0"/>
                                  </p:stCondLst>
                                  <p:childTnLst>
                                    <p:set>
                                      <p:cBhvr>
                                        <p:cTn id="9"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216" name="Group 15"/>
          <p:cNvGrpSpPr>
            <a:grpSpLocks/>
          </p:cNvGrpSpPr>
          <p:nvPr/>
        </p:nvGrpSpPr>
        <p:grpSpPr bwMode="auto">
          <a:xfrm>
            <a:off x="2857501" y="3260725"/>
            <a:ext cx="1584325" cy="1587500"/>
            <a:chOff x="5273854" y="4006334"/>
            <a:chExt cx="1584146" cy="1588532"/>
          </a:xfrm>
        </p:grpSpPr>
        <p:grpSp>
          <p:nvGrpSpPr>
            <p:cNvPr id="93222" name="Group 9"/>
            <p:cNvGrpSpPr>
              <a:grpSpLocks/>
            </p:cNvGrpSpPr>
            <p:nvPr/>
          </p:nvGrpSpPr>
          <p:grpSpPr bwMode="auto">
            <a:xfrm>
              <a:off x="5715000" y="4038600"/>
              <a:ext cx="1143000" cy="1524000"/>
              <a:chOff x="4343400" y="4343400"/>
              <a:chExt cx="1143000" cy="1524000"/>
            </a:xfrm>
          </p:grpSpPr>
          <p:sp>
            <p:nvSpPr>
              <p:cNvPr id="5" name="Rectangle 4"/>
              <p:cNvSpPr/>
              <p:nvPr/>
            </p:nvSpPr>
            <p:spPr>
              <a:xfrm>
                <a:off x="4343529" y="4342905"/>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6" name="Rectangle 5"/>
              <p:cNvSpPr/>
              <p:nvPr/>
            </p:nvSpPr>
            <p:spPr>
              <a:xfrm>
                <a:off x="4343529" y="4647903"/>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7" name="Rectangle 6"/>
              <p:cNvSpPr/>
              <p:nvPr/>
            </p:nvSpPr>
            <p:spPr>
              <a:xfrm>
                <a:off x="4343529" y="4952901"/>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8" name="Rectangle 7"/>
              <p:cNvSpPr/>
              <p:nvPr/>
            </p:nvSpPr>
            <p:spPr>
              <a:xfrm>
                <a:off x="4343529" y="5257899"/>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9" name="Rectangle 8"/>
              <p:cNvSpPr/>
              <p:nvPr/>
            </p:nvSpPr>
            <p:spPr>
              <a:xfrm>
                <a:off x="4343529" y="5562897"/>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grpSp>
        <p:sp>
          <p:nvSpPr>
            <p:cNvPr id="93223" name="TextBox 10"/>
            <p:cNvSpPr txBox="1">
              <a:spLocks noChangeArrowheads="1"/>
            </p:cNvSpPr>
            <p:nvPr/>
          </p:nvSpPr>
          <p:spPr bwMode="auto">
            <a:xfrm>
              <a:off x="5273854" y="4006334"/>
              <a:ext cx="441146" cy="369332"/>
            </a:xfrm>
            <a:prstGeom prst="rect">
              <a:avLst/>
            </a:prstGeom>
            <a:noFill/>
            <a:ln w="9525">
              <a:noFill/>
              <a:miter lim="800000"/>
              <a:headEnd/>
              <a:tailEnd/>
            </a:ln>
          </p:spPr>
          <p:txBody>
            <a:bodyPr wrap="none">
              <a:spAutoFit/>
            </a:bodyPr>
            <a:lstStyle/>
            <a:p>
              <a:r>
                <a:rPr lang="en-US"/>
                <a:t>[0]</a:t>
              </a:r>
            </a:p>
          </p:txBody>
        </p:sp>
        <p:sp>
          <p:nvSpPr>
            <p:cNvPr id="93224" name="TextBox 11"/>
            <p:cNvSpPr txBox="1">
              <a:spLocks noChangeArrowheads="1"/>
            </p:cNvSpPr>
            <p:nvPr/>
          </p:nvSpPr>
          <p:spPr bwMode="auto">
            <a:xfrm>
              <a:off x="5273854" y="4311134"/>
              <a:ext cx="441146" cy="369332"/>
            </a:xfrm>
            <a:prstGeom prst="rect">
              <a:avLst/>
            </a:prstGeom>
            <a:noFill/>
            <a:ln w="9525">
              <a:noFill/>
              <a:miter lim="800000"/>
              <a:headEnd/>
              <a:tailEnd/>
            </a:ln>
          </p:spPr>
          <p:txBody>
            <a:bodyPr wrap="none">
              <a:spAutoFit/>
            </a:bodyPr>
            <a:lstStyle/>
            <a:p>
              <a:r>
                <a:rPr lang="en-US"/>
                <a:t>[1]</a:t>
              </a:r>
            </a:p>
          </p:txBody>
        </p:sp>
        <p:sp>
          <p:nvSpPr>
            <p:cNvPr id="93225" name="TextBox 12"/>
            <p:cNvSpPr txBox="1">
              <a:spLocks noChangeArrowheads="1"/>
            </p:cNvSpPr>
            <p:nvPr/>
          </p:nvSpPr>
          <p:spPr bwMode="auto">
            <a:xfrm>
              <a:off x="5273854" y="4615934"/>
              <a:ext cx="441146" cy="369332"/>
            </a:xfrm>
            <a:prstGeom prst="rect">
              <a:avLst/>
            </a:prstGeom>
            <a:noFill/>
            <a:ln w="9525">
              <a:noFill/>
              <a:miter lim="800000"/>
              <a:headEnd/>
              <a:tailEnd/>
            </a:ln>
          </p:spPr>
          <p:txBody>
            <a:bodyPr wrap="none">
              <a:spAutoFit/>
            </a:bodyPr>
            <a:lstStyle/>
            <a:p>
              <a:r>
                <a:rPr lang="en-US"/>
                <a:t>[2]</a:t>
              </a:r>
            </a:p>
          </p:txBody>
        </p:sp>
        <p:sp>
          <p:nvSpPr>
            <p:cNvPr id="93226" name="TextBox 13"/>
            <p:cNvSpPr txBox="1">
              <a:spLocks noChangeArrowheads="1"/>
            </p:cNvSpPr>
            <p:nvPr/>
          </p:nvSpPr>
          <p:spPr bwMode="auto">
            <a:xfrm>
              <a:off x="5273854" y="4920734"/>
              <a:ext cx="441146" cy="369332"/>
            </a:xfrm>
            <a:prstGeom prst="rect">
              <a:avLst/>
            </a:prstGeom>
            <a:noFill/>
            <a:ln w="9525">
              <a:noFill/>
              <a:miter lim="800000"/>
              <a:headEnd/>
              <a:tailEnd/>
            </a:ln>
          </p:spPr>
          <p:txBody>
            <a:bodyPr wrap="none">
              <a:spAutoFit/>
            </a:bodyPr>
            <a:lstStyle/>
            <a:p>
              <a:r>
                <a:rPr lang="en-US"/>
                <a:t>[3]</a:t>
              </a:r>
            </a:p>
          </p:txBody>
        </p:sp>
        <p:sp>
          <p:nvSpPr>
            <p:cNvPr id="93227" name="TextBox 14"/>
            <p:cNvSpPr txBox="1">
              <a:spLocks noChangeArrowheads="1"/>
            </p:cNvSpPr>
            <p:nvPr/>
          </p:nvSpPr>
          <p:spPr bwMode="auto">
            <a:xfrm>
              <a:off x="5273854" y="5225534"/>
              <a:ext cx="441146" cy="369332"/>
            </a:xfrm>
            <a:prstGeom prst="rect">
              <a:avLst/>
            </a:prstGeom>
            <a:noFill/>
            <a:ln w="9525">
              <a:noFill/>
              <a:miter lim="800000"/>
              <a:headEnd/>
              <a:tailEnd/>
            </a:ln>
          </p:spPr>
          <p:txBody>
            <a:bodyPr wrap="none">
              <a:spAutoFit/>
            </a:bodyPr>
            <a:lstStyle/>
            <a:p>
              <a:r>
                <a:rPr lang="en-US"/>
                <a:t>[4]</a:t>
              </a:r>
            </a:p>
          </p:txBody>
        </p:sp>
      </p:grpSp>
      <p:sp>
        <p:nvSpPr>
          <p:cNvPr id="93217" name="TextBox 16"/>
          <p:cNvSpPr txBox="1">
            <a:spLocks noChangeArrowheads="1"/>
          </p:cNvSpPr>
          <p:nvPr/>
        </p:nvSpPr>
        <p:spPr bwMode="auto">
          <a:xfrm>
            <a:off x="3363913" y="4175125"/>
            <a:ext cx="874712"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Harry</a:t>
            </a:r>
          </a:p>
        </p:txBody>
      </p:sp>
      <p:sp>
        <p:nvSpPr>
          <p:cNvPr id="93218" name="TextBox 18"/>
          <p:cNvSpPr txBox="1">
            <a:spLocks noChangeArrowheads="1"/>
          </p:cNvSpPr>
          <p:nvPr/>
        </p:nvSpPr>
        <p:spPr bwMode="auto">
          <a:xfrm>
            <a:off x="3502025" y="3565525"/>
            <a:ext cx="598488"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Sam</a:t>
            </a:r>
          </a:p>
        </p:txBody>
      </p:sp>
      <p:sp>
        <p:nvSpPr>
          <p:cNvPr id="93219" name="TextBox 21"/>
          <p:cNvSpPr txBox="1">
            <a:spLocks noChangeArrowheads="1"/>
          </p:cNvSpPr>
          <p:nvPr/>
        </p:nvSpPr>
        <p:spPr bwMode="auto">
          <a:xfrm>
            <a:off x="3502025" y="4479925"/>
            <a:ext cx="598488"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Tom</a:t>
            </a:r>
          </a:p>
        </p:txBody>
      </p:sp>
      <p:sp>
        <p:nvSpPr>
          <p:cNvPr id="93220" name="TextBox 22"/>
          <p:cNvSpPr txBox="1">
            <a:spLocks noChangeArrowheads="1"/>
          </p:cNvSpPr>
          <p:nvPr/>
        </p:nvSpPr>
        <p:spPr bwMode="auto">
          <a:xfrm>
            <a:off x="3502025" y="3260725"/>
            <a:ext cx="598241" cy="369332"/>
          </a:xfrm>
          <a:prstGeom prst="rect">
            <a:avLst/>
          </a:prstGeom>
          <a:noFill/>
          <a:ln w="9525">
            <a:noFill/>
            <a:miter lim="800000"/>
            <a:headEnd/>
            <a:tailEnd/>
          </a:ln>
        </p:spPr>
        <p:txBody>
          <a:bodyPr wrap="none">
            <a:spAutoFit/>
          </a:bodyPr>
          <a:lstStyle/>
          <a:p>
            <a:r>
              <a:rPr lang="en-US" sz="1800" dirty="0">
                <a:latin typeface="Courier New" pitchFamily="49" charset="0"/>
                <a:cs typeface="Courier New" pitchFamily="49" charset="0"/>
              </a:rPr>
              <a:t>Abe</a:t>
            </a:r>
            <a:endParaRPr lang="en-US" dirty="0">
              <a:latin typeface="Courier New" pitchFamily="49" charset="0"/>
              <a:cs typeface="Courier New" pitchFamily="49" charset="0"/>
            </a:endParaRPr>
          </a:p>
        </p:txBody>
      </p:sp>
      <p:sp>
        <p:nvSpPr>
          <p:cNvPr id="93221" name="TextBox 23"/>
          <p:cNvSpPr txBox="1">
            <a:spLocks noChangeArrowheads="1"/>
          </p:cNvSpPr>
          <p:nvPr/>
        </p:nvSpPr>
        <p:spPr bwMode="auto">
          <a:xfrm>
            <a:off x="2120900" y="4479925"/>
            <a:ext cx="736600"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Pete</a:t>
            </a:r>
          </a:p>
        </p:txBody>
      </p:sp>
      <p:sp>
        <p:nvSpPr>
          <p:cNvPr id="3" name="Footer Placeholder 2"/>
          <p:cNvSpPr>
            <a:spLocks noGrp="1"/>
          </p:cNvSpPr>
          <p:nvPr>
            <p:ph type="ftr" sz="quarter" idx="11"/>
          </p:nvPr>
        </p:nvSpPr>
        <p:spPr/>
        <p:txBody>
          <a:bodyPr/>
          <a:lstStyle/>
          <a:p>
            <a:pPr>
              <a:defRPr/>
            </a:pPr>
            <a:r>
              <a:rPr lang="en-US"/>
              <a:t>Sets and Maps (31)</a:t>
            </a:r>
            <a:endParaRPr lang="en-US" dirty="0"/>
          </a:p>
        </p:txBody>
      </p:sp>
      <p:sp>
        <p:nvSpPr>
          <p:cNvPr id="10" name="Slide Number Placeholder 9"/>
          <p:cNvSpPr>
            <a:spLocks noGrp="1"/>
          </p:cNvSpPr>
          <p:nvPr>
            <p:ph type="sldNum" sz="quarter" idx="12"/>
          </p:nvPr>
        </p:nvSpPr>
        <p:spPr/>
        <p:txBody>
          <a:bodyPr/>
          <a:lstStyle/>
          <a:p>
            <a:pPr>
              <a:defRPr/>
            </a:pPr>
            <a:fld id="{0D7B5496-982B-480A-8085-B08F2CA91C21}" type="slidenum">
              <a:rPr lang="en-US" smtClean="0"/>
              <a:pPr>
                <a:defRPr/>
              </a:pPr>
              <a:t>25</a:t>
            </a:fld>
            <a:endParaRPr lang="en-US" dirty="0"/>
          </a:p>
        </p:txBody>
      </p:sp>
      <p:sp>
        <p:nvSpPr>
          <p:cNvPr id="11" name="Title 10"/>
          <p:cNvSpPr>
            <a:spLocks noGrp="1"/>
          </p:cNvSpPr>
          <p:nvPr>
            <p:ph type="title"/>
          </p:nvPr>
        </p:nvSpPr>
        <p:spPr/>
        <p:txBody>
          <a:bodyPr/>
          <a:lstStyle/>
          <a:p>
            <a:r>
              <a:rPr lang="en-US" dirty="0"/>
              <a:t>Hash Code Insertion Example</a:t>
            </a:r>
          </a:p>
        </p:txBody>
      </p:sp>
      <p:graphicFrame>
        <p:nvGraphicFramePr>
          <p:cNvPr id="24" name="Table 23"/>
          <p:cNvGraphicFramePr>
            <a:graphicFrameLocks noGrp="1"/>
          </p:cNvGraphicFramePr>
          <p:nvPr>
            <p:extLst>
              <p:ext uri="{D42A27DB-BD31-4B8C-83A1-F6EECF244321}">
                <p14:modId xmlns:p14="http://schemas.microsoft.com/office/powerpoint/2010/main" val="1517937783"/>
              </p:ext>
            </p:extLst>
          </p:nvPr>
        </p:nvGraphicFramePr>
        <p:xfrm>
          <a:off x="5562601" y="1822450"/>
          <a:ext cx="4206240" cy="2219960"/>
        </p:xfrm>
        <a:graphic>
          <a:graphicData uri="http://schemas.openxmlformats.org/drawingml/2006/table">
            <a:tbl>
              <a:tblPr firstRow="1">
                <a:tableStyleId>{5C22544A-7EE6-4342-B048-85BDC9FD1C3A}</a:tableStyleId>
              </a:tblPr>
              <a:tblGrid>
                <a:gridCol w="1204418">
                  <a:extLst>
                    <a:ext uri="{9D8B030D-6E8A-4147-A177-3AD203B41FA5}">
                      <a16:colId xmlns:a16="http://schemas.microsoft.com/office/drawing/2014/main" val="20000"/>
                    </a:ext>
                  </a:extLst>
                </a:gridCol>
                <a:gridCol w="1354312">
                  <a:extLst>
                    <a:ext uri="{9D8B030D-6E8A-4147-A177-3AD203B41FA5}">
                      <a16:colId xmlns:a16="http://schemas.microsoft.com/office/drawing/2014/main" val="20001"/>
                    </a:ext>
                  </a:extLst>
                </a:gridCol>
                <a:gridCol w="1647510">
                  <a:extLst>
                    <a:ext uri="{9D8B030D-6E8A-4147-A177-3AD203B41FA5}">
                      <a16:colId xmlns:a16="http://schemas.microsoft.com/office/drawing/2014/main" val="20002"/>
                    </a:ext>
                  </a:extLst>
                </a:gridCol>
              </a:tblGrid>
              <a:tr h="287843">
                <a:tc>
                  <a:txBody>
                    <a:bodyPr/>
                    <a:lstStyle/>
                    <a:p>
                      <a:r>
                        <a:rPr lang="en-US" dirty="0"/>
                        <a:t>Name</a:t>
                      </a:r>
                    </a:p>
                  </a:txBody>
                  <a:tcPr/>
                </a:tc>
                <a:tc>
                  <a:txBody>
                    <a:bodyPr/>
                    <a:lstStyle/>
                    <a:p>
                      <a:r>
                        <a:rPr lang="en-US" dirty="0" err="1"/>
                        <a:t>hash_fcn</a:t>
                      </a:r>
                      <a:r>
                        <a:rPr lang="en-US" dirty="0"/>
                        <a:t>()</a:t>
                      </a:r>
                    </a:p>
                  </a:txBody>
                  <a:tcPr/>
                </a:tc>
                <a:tc>
                  <a:txBody>
                    <a:bodyPr/>
                    <a:lstStyle/>
                    <a:p>
                      <a:r>
                        <a:rPr lang="en-US" sz="1600" dirty="0" err="1"/>
                        <a:t>hash_fcn</a:t>
                      </a:r>
                      <a:r>
                        <a:rPr lang="en-US" sz="1600" dirty="0"/>
                        <a:t>()%5</a:t>
                      </a:r>
                    </a:p>
                  </a:txBody>
                  <a:tcPr/>
                </a:tc>
                <a:extLst>
                  <a:ext uri="{0D108BD9-81ED-4DB2-BD59-A6C34878D82A}">
                    <a16:rowId xmlns:a16="http://schemas.microsoft.com/office/drawing/2014/main" val="10000"/>
                  </a:ext>
                </a:extLst>
              </a:tr>
              <a:tr h="370840">
                <a:tc>
                  <a:txBody>
                    <a:bodyPr/>
                    <a:lstStyle/>
                    <a:p>
                      <a:r>
                        <a:rPr lang="en-US" sz="1600" dirty="0">
                          <a:latin typeface="Courier New" pitchFamily="49" charset="0"/>
                          <a:cs typeface="Courier New" pitchFamily="49" charset="0"/>
                        </a:rPr>
                        <a:t>"Tom"</a:t>
                      </a:r>
                    </a:p>
                  </a:txBody>
                  <a:tcPr/>
                </a:tc>
                <a:tc>
                  <a:txBody>
                    <a:bodyPr/>
                    <a:lstStyle/>
                    <a:p>
                      <a:r>
                        <a:rPr lang="en-US" dirty="0"/>
                        <a:t>84274</a:t>
                      </a:r>
                    </a:p>
                  </a:txBody>
                  <a:tcPr/>
                </a:tc>
                <a:tc>
                  <a:txBody>
                    <a:bodyPr/>
                    <a:lstStyle/>
                    <a:p>
                      <a:pPr algn="ctr"/>
                      <a:r>
                        <a:rPr lang="en-US" dirty="0"/>
                        <a:t>4</a:t>
                      </a:r>
                    </a:p>
                  </a:txBody>
                  <a:tcPr/>
                </a:tc>
                <a:extLst>
                  <a:ext uri="{0D108BD9-81ED-4DB2-BD59-A6C34878D82A}">
                    <a16:rowId xmlns:a16="http://schemas.microsoft.com/office/drawing/2014/main" val="10001"/>
                  </a:ext>
                </a:extLst>
              </a:tr>
              <a:tr h="370840">
                <a:tc>
                  <a:txBody>
                    <a:bodyPr/>
                    <a:lstStyle/>
                    <a:p>
                      <a:r>
                        <a:rPr lang="en-US" sz="1600" dirty="0">
                          <a:latin typeface="Courier New" pitchFamily="49" charset="0"/>
                          <a:cs typeface="Courier New" pitchFamily="49" charset="0"/>
                        </a:rPr>
                        <a:t>"Abe"</a:t>
                      </a:r>
                    </a:p>
                  </a:txBody>
                  <a:tcPr/>
                </a:tc>
                <a:tc>
                  <a:txBody>
                    <a:bodyPr/>
                    <a:lstStyle/>
                    <a:p>
                      <a:r>
                        <a:rPr lang="en-US" dirty="0"/>
                        <a:t>65604</a:t>
                      </a:r>
                    </a:p>
                  </a:txBody>
                  <a:tcPr/>
                </a:tc>
                <a:tc>
                  <a:txBody>
                    <a:bodyPr/>
                    <a:lstStyle/>
                    <a:p>
                      <a:pPr algn="ctr"/>
                      <a:r>
                        <a:rPr lang="en-US" dirty="0"/>
                        <a:t>4</a:t>
                      </a:r>
                    </a:p>
                  </a:txBody>
                  <a:tcPr/>
                </a:tc>
                <a:extLst>
                  <a:ext uri="{0D108BD9-81ED-4DB2-BD59-A6C34878D82A}">
                    <a16:rowId xmlns:a16="http://schemas.microsoft.com/office/drawing/2014/main" val="10002"/>
                  </a:ext>
                </a:extLst>
              </a:tr>
              <a:tr h="370840">
                <a:tc>
                  <a:txBody>
                    <a:bodyPr/>
                    <a:lstStyle/>
                    <a:p>
                      <a:r>
                        <a:rPr lang="en-US" sz="1600" dirty="0">
                          <a:latin typeface="Courier New" pitchFamily="49" charset="0"/>
                          <a:cs typeface="Courier New" pitchFamily="49" charset="0"/>
                        </a:rPr>
                        <a:t>"Harry"</a:t>
                      </a:r>
                    </a:p>
                  </a:txBody>
                  <a:tcPr/>
                </a:tc>
                <a:tc>
                  <a:txBody>
                    <a:bodyPr/>
                    <a:lstStyle/>
                    <a:p>
                      <a:r>
                        <a:rPr lang="en-US" dirty="0"/>
                        <a:t>69496448</a:t>
                      </a:r>
                    </a:p>
                  </a:txBody>
                  <a:tcPr/>
                </a:tc>
                <a:tc>
                  <a:txBody>
                    <a:bodyPr/>
                    <a:lstStyle/>
                    <a:p>
                      <a:pPr algn="ctr"/>
                      <a:r>
                        <a:rPr lang="en-US" dirty="0"/>
                        <a:t>3</a:t>
                      </a:r>
                    </a:p>
                  </a:txBody>
                  <a:tcPr/>
                </a:tc>
                <a:extLst>
                  <a:ext uri="{0D108BD9-81ED-4DB2-BD59-A6C34878D82A}">
                    <a16:rowId xmlns:a16="http://schemas.microsoft.com/office/drawing/2014/main" val="10003"/>
                  </a:ext>
                </a:extLst>
              </a:tr>
              <a:tr h="370840">
                <a:tc>
                  <a:txBody>
                    <a:bodyPr/>
                    <a:lstStyle/>
                    <a:p>
                      <a:r>
                        <a:rPr lang="en-US" sz="1600" dirty="0">
                          <a:latin typeface="Courier New" pitchFamily="49" charset="0"/>
                          <a:cs typeface="Courier New" pitchFamily="49" charset="0"/>
                        </a:rPr>
                        <a:t>"Sam"</a:t>
                      </a:r>
                    </a:p>
                  </a:txBody>
                  <a:tcPr/>
                </a:tc>
                <a:tc>
                  <a:txBody>
                    <a:bodyPr/>
                    <a:lstStyle/>
                    <a:p>
                      <a:r>
                        <a:rPr lang="en-US" dirty="0"/>
                        <a:t>82879</a:t>
                      </a:r>
                    </a:p>
                  </a:txBody>
                  <a:tcPr/>
                </a:tc>
                <a:tc>
                  <a:txBody>
                    <a:bodyPr/>
                    <a:lstStyle/>
                    <a:p>
                      <a:pPr algn="ctr"/>
                      <a:r>
                        <a:rPr lang="en-US" dirty="0"/>
                        <a:t>4</a:t>
                      </a:r>
                    </a:p>
                  </a:txBody>
                  <a:tcPr/>
                </a:tc>
                <a:extLst>
                  <a:ext uri="{0D108BD9-81ED-4DB2-BD59-A6C34878D82A}">
                    <a16:rowId xmlns:a16="http://schemas.microsoft.com/office/drawing/2014/main" val="10004"/>
                  </a:ext>
                </a:extLst>
              </a:tr>
              <a:tr h="370840">
                <a:tc>
                  <a:txBody>
                    <a:bodyPr/>
                    <a:lstStyle/>
                    <a:p>
                      <a:r>
                        <a:rPr lang="en-US" sz="1600" dirty="0">
                          <a:latin typeface="Courier New" pitchFamily="49" charset="0"/>
                          <a:cs typeface="Courier New" pitchFamily="49" charset="0"/>
                        </a:rPr>
                        <a:t>"Pete"</a:t>
                      </a:r>
                    </a:p>
                  </a:txBody>
                  <a:tcPr/>
                </a:tc>
                <a:tc>
                  <a:txBody>
                    <a:bodyPr/>
                    <a:lstStyle/>
                    <a:p>
                      <a:r>
                        <a:rPr lang="en-US" dirty="0"/>
                        <a:t>2484038</a:t>
                      </a:r>
                    </a:p>
                  </a:txBody>
                  <a:tcPr/>
                </a:tc>
                <a:tc>
                  <a:txBody>
                    <a:bodyPr/>
                    <a:lstStyle/>
                    <a:p>
                      <a:pPr algn="ctr"/>
                      <a:r>
                        <a:rPr lang="en-US" dirty="0"/>
                        <a:t>3</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17596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240" name="Group 15"/>
          <p:cNvGrpSpPr>
            <a:grpSpLocks/>
          </p:cNvGrpSpPr>
          <p:nvPr/>
        </p:nvGrpSpPr>
        <p:grpSpPr bwMode="auto">
          <a:xfrm>
            <a:off x="2857501" y="3260725"/>
            <a:ext cx="1584325" cy="1587500"/>
            <a:chOff x="5273854" y="4006334"/>
            <a:chExt cx="1584146" cy="1588532"/>
          </a:xfrm>
        </p:grpSpPr>
        <p:grpSp>
          <p:nvGrpSpPr>
            <p:cNvPr id="94246" name="Group 9"/>
            <p:cNvGrpSpPr>
              <a:grpSpLocks/>
            </p:cNvGrpSpPr>
            <p:nvPr/>
          </p:nvGrpSpPr>
          <p:grpSpPr bwMode="auto">
            <a:xfrm>
              <a:off x="5715000" y="4038600"/>
              <a:ext cx="1143000" cy="1524000"/>
              <a:chOff x="4343400" y="4343400"/>
              <a:chExt cx="1143000" cy="1524000"/>
            </a:xfrm>
          </p:grpSpPr>
          <p:sp>
            <p:nvSpPr>
              <p:cNvPr id="5" name="Rectangle 4"/>
              <p:cNvSpPr/>
              <p:nvPr/>
            </p:nvSpPr>
            <p:spPr>
              <a:xfrm>
                <a:off x="4343529" y="4342905"/>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6" name="Rectangle 5"/>
              <p:cNvSpPr/>
              <p:nvPr/>
            </p:nvSpPr>
            <p:spPr>
              <a:xfrm>
                <a:off x="4343529" y="4647903"/>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7" name="Rectangle 6"/>
              <p:cNvSpPr/>
              <p:nvPr/>
            </p:nvSpPr>
            <p:spPr>
              <a:xfrm>
                <a:off x="4343529" y="4952901"/>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8" name="Rectangle 7"/>
              <p:cNvSpPr/>
              <p:nvPr/>
            </p:nvSpPr>
            <p:spPr>
              <a:xfrm>
                <a:off x="4343529" y="5257899"/>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9" name="Rectangle 8"/>
              <p:cNvSpPr/>
              <p:nvPr/>
            </p:nvSpPr>
            <p:spPr>
              <a:xfrm>
                <a:off x="4343529" y="5562897"/>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grpSp>
        <p:sp>
          <p:nvSpPr>
            <p:cNvPr id="94247" name="TextBox 10"/>
            <p:cNvSpPr txBox="1">
              <a:spLocks noChangeArrowheads="1"/>
            </p:cNvSpPr>
            <p:nvPr/>
          </p:nvSpPr>
          <p:spPr bwMode="auto">
            <a:xfrm>
              <a:off x="5273854" y="4006334"/>
              <a:ext cx="441146" cy="369332"/>
            </a:xfrm>
            <a:prstGeom prst="rect">
              <a:avLst/>
            </a:prstGeom>
            <a:noFill/>
            <a:ln w="9525">
              <a:noFill/>
              <a:miter lim="800000"/>
              <a:headEnd/>
              <a:tailEnd/>
            </a:ln>
          </p:spPr>
          <p:txBody>
            <a:bodyPr wrap="none">
              <a:spAutoFit/>
            </a:bodyPr>
            <a:lstStyle/>
            <a:p>
              <a:r>
                <a:rPr lang="en-US"/>
                <a:t>[0]</a:t>
              </a:r>
            </a:p>
          </p:txBody>
        </p:sp>
        <p:sp>
          <p:nvSpPr>
            <p:cNvPr id="94248" name="TextBox 11"/>
            <p:cNvSpPr txBox="1">
              <a:spLocks noChangeArrowheads="1"/>
            </p:cNvSpPr>
            <p:nvPr/>
          </p:nvSpPr>
          <p:spPr bwMode="auto">
            <a:xfrm>
              <a:off x="5273854" y="4311134"/>
              <a:ext cx="441146" cy="369332"/>
            </a:xfrm>
            <a:prstGeom prst="rect">
              <a:avLst/>
            </a:prstGeom>
            <a:noFill/>
            <a:ln w="9525">
              <a:noFill/>
              <a:miter lim="800000"/>
              <a:headEnd/>
              <a:tailEnd/>
            </a:ln>
          </p:spPr>
          <p:txBody>
            <a:bodyPr wrap="none">
              <a:spAutoFit/>
            </a:bodyPr>
            <a:lstStyle/>
            <a:p>
              <a:r>
                <a:rPr lang="en-US"/>
                <a:t>[1]</a:t>
              </a:r>
            </a:p>
          </p:txBody>
        </p:sp>
        <p:sp>
          <p:nvSpPr>
            <p:cNvPr id="94249" name="TextBox 12"/>
            <p:cNvSpPr txBox="1">
              <a:spLocks noChangeArrowheads="1"/>
            </p:cNvSpPr>
            <p:nvPr/>
          </p:nvSpPr>
          <p:spPr bwMode="auto">
            <a:xfrm>
              <a:off x="5273854" y="4615934"/>
              <a:ext cx="441146" cy="369332"/>
            </a:xfrm>
            <a:prstGeom prst="rect">
              <a:avLst/>
            </a:prstGeom>
            <a:noFill/>
            <a:ln w="9525">
              <a:noFill/>
              <a:miter lim="800000"/>
              <a:headEnd/>
              <a:tailEnd/>
            </a:ln>
          </p:spPr>
          <p:txBody>
            <a:bodyPr wrap="none">
              <a:spAutoFit/>
            </a:bodyPr>
            <a:lstStyle/>
            <a:p>
              <a:r>
                <a:rPr lang="en-US"/>
                <a:t>[2]</a:t>
              </a:r>
            </a:p>
          </p:txBody>
        </p:sp>
        <p:sp>
          <p:nvSpPr>
            <p:cNvPr id="94250" name="TextBox 13"/>
            <p:cNvSpPr txBox="1">
              <a:spLocks noChangeArrowheads="1"/>
            </p:cNvSpPr>
            <p:nvPr/>
          </p:nvSpPr>
          <p:spPr bwMode="auto">
            <a:xfrm>
              <a:off x="5273854" y="4920734"/>
              <a:ext cx="441146" cy="369332"/>
            </a:xfrm>
            <a:prstGeom prst="rect">
              <a:avLst/>
            </a:prstGeom>
            <a:noFill/>
            <a:ln w="9525">
              <a:noFill/>
              <a:miter lim="800000"/>
              <a:headEnd/>
              <a:tailEnd/>
            </a:ln>
          </p:spPr>
          <p:txBody>
            <a:bodyPr wrap="none">
              <a:spAutoFit/>
            </a:bodyPr>
            <a:lstStyle/>
            <a:p>
              <a:r>
                <a:rPr lang="en-US"/>
                <a:t>[3]</a:t>
              </a:r>
            </a:p>
          </p:txBody>
        </p:sp>
        <p:sp>
          <p:nvSpPr>
            <p:cNvPr id="94251" name="TextBox 14"/>
            <p:cNvSpPr txBox="1">
              <a:spLocks noChangeArrowheads="1"/>
            </p:cNvSpPr>
            <p:nvPr/>
          </p:nvSpPr>
          <p:spPr bwMode="auto">
            <a:xfrm>
              <a:off x="5273854" y="5225534"/>
              <a:ext cx="441146" cy="369332"/>
            </a:xfrm>
            <a:prstGeom prst="rect">
              <a:avLst/>
            </a:prstGeom>
            <a:noFill/>
            <a:ln w="9525">
              <a:noFill/>
              <a:miter lim="800000"/>
              <a:headEnd/>
              <a:tailEnd/>
            </a:ln>
          </p:spPr>
          <p:txBody>
            <a:bodyPr wrap="none">
              <a:spAutoFit/>
            </a:bodyPr>
            <a:lstStyle/>
            <a:p>
              <a:r>
                <a:rPr lang="en-US"/>
                <a:t>[4]</a:t>
              </a:r>
            </a:p>
          </p:txBody>
        </p:sp>
      </p:grpSp>
      <p:sp>
        <p:nvSpPr>
          <p:cNvPr id="94241" name="TextBox 16"/>
          <p:cNvSpPr txBox="1">
            <a:spLocks noChangeArrowheads="1"/>
          </p:cNvSpPr>
          <p:nvPr/>
        </p:nvSpPr>
        <p:spPr bwMode="auto">
          <a:xfrm>
            <a:off x="3363913" y="4175125"/>
            <a:ext cx="874712"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Harry</a:t>
            </a:r>
          </a:p>
        </p:txBody>
      </p:sp>
      <p:sp>
        <p:nvSpPr>
          <p:cNvPr id="94242" name="TextBox 18"/>
          <p:cNvSpPr txBox="1">
            <a:spLocks noChangeArrowheads="1"/>
          </p:cNvSpPr>
          <p:nvPr/>
        </p:nvSpPr>
        <p:spPr bwMode="auto">
          <a:xfrm>
            <a:off x="3502025" y="3565525"/>
            <a:ext cx="598488"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Sam</a:t>
            </a:r>
          </a:p>
        </p:txBody>
      </p:sp>
      <p:sp>
        <p:nvSpPr>
          <p:cNvPr id="94243" name="TextBox 21"/>
          <p:cNvSpPr txBox="1">
            <a:spLocks noChangeArrowheads="1"/>
          </p:cNvSpPr>
          <p:nvPr/>
        </p:nvSpPr>
        <p:spPr bwMode="auto">
          <a:xfrm>
            <a:off x="3502025" y="4479925"/>
            <a:ext cx="598488"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Tom</a:t>
            </a:r>
          </a:p>
        </p:txBody>
      </p:sp>
      <p:sp>
        <p:nvSpPr>
          <p:cNvPr id="94244" name="TextBox 22"/>
          <p:cNvSpPr txBox="1">
            <a:spLocks noChangeArrowheads="1"/>
          </p:cNvSpPr>
          <p:nvPr/>
        </p:nvSpPr>
        <p:spPr bwMode="auto">
          <a:xfrm>
            <a:off x="3502025" y="3260725"/>
            <a:ext cx="598241" cy="369332"/>
          </a:xfrm>
          <a:prstGeom prst="rect">
            <a:avLst/>
          </a:prstGeom>
          <a:noFill/>
          <a:ln w="9525">
            <a:noFill/>
            <a:miter lim="800000"/>
            <a:headEnd/>
            <a:tailEnd/>
          </a:ln>
        </p:spPr>
        <p:txBody>
          <a:bodyPr wrap="none">
            <a:spAutoFit/>
          </a:bodyPr>
          <a:lstStyle/>
          <a:p>
            <a:r>
              <a:rPr lang="en-US" sz="1800" dirty="0">
                <a:latin typeface="Courier New" pitchFamily="49" charset="0"/>
                <a:cs typeface="Courier New" pitchFamily="49" charset="0"/>
              </a:rPr>
              <a:t>Abe</a:t>
            </a:r>
            <a:endParaRPr lang="en-US" dirty="0">
              <a:latin typeface="Courier New" pitchFamily="49" charset="0"/>
              <a:cs typeface="Courier New" pitchFamily="49" charset="0"/>
            </a:endParaRPr>
          </a:p>
        </p:txBody>
      </p:sp>
      <p:sp>
        <p:nvSpPr>
          <p:cNvPr id="94245" name="TextBox 23"/>
          <p:cNvSpPr txBox="1">
            <a:spLocks noChangeArrowheads="1"/>
          </p:cNvSpPr>
          <p:nvPr/>
        </p:nvSpPr>
        <p:spPr bwMode="auto">
          <a:xfrm>
            <a:off x="2120900" y="3260725"/>
            <a:ext cx="736600"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Pete</a:t>
            </a:r>
          </a:p>
        </p:txBody>
      </p:sp>
      <p:sp>
        <p:nvSpPr>
          <p:cNvPr id="3" name="Footer Placeholder 2"/>
          <p:cNvSpPr>
            <a:spLocks noGrp="1"/>
          </p:cNvSpPr>
          <p:nvPr>
            <p:ph type="ftr" sz="quarter" idx="11"/>
          </p:nvPr>
        </p:nvSpPr>
        <p:spPr/>
        <p:txBody>
          <a:bodyPr/>
          <a:lstStyle/>
          <a:p>
            <a:pPr>
              <a:defRPr/>
            </a:pPr>
            <a:r>
              <a:rPr lang="en-US"/>
              <a:t>Sets and Maps (31)</a:t>
            </a:r>
            <a:endParaRPr lang="en-US" dirty="0"/>
          </a:p>
        </p:txBody>
      </p:sp>
      <p:sp>
        <p:nvSpPr>
          <p:cNvPr id="10" name="Slide Number Placeholder 9"/>
          <p:cNvSpPr>
            <a:spLocks noGrp="1"/>
          </p:cNvSpPr>
          <p:nvPr>
            <p:ph type="sldNum" sz="quarter" idx="12"/>
          </p:nvPr>
        </p:nvSpPr>
        <p:spPr/>
        <p:txBody>
          <a:bodyPr/>
          <a:lstStyle/>
          <a:p>
            <a:pPr>
              <a:defRPr/>
            </a:pPr>
            <a:fld id="{0D7B5496-982B-480A-8085-B08F2CA91C21}" type="slidenum">
              <a:rPr lang="en-US" smtClean="0"/>
              <a:pPr>
                <a:defRPr/>
              </a:pPr>
              <a:t>26</a:t>
            </a:fld>
            <a:endParaRPr lang="en-US" dirty="0"/>
          </a:p>
        </p:txBody>
      </p:sp>
      <p:sp>
        <p:nvSpPr>
          <p:cNvPr id="11" name="Title 10"/>
          <p:cNvSpPr>
            <a:spLocks noGrp="1"/>
          </p:cNvSpPr>
          <p:nvPr>
            <p:ph type="title"/>
          </p:nvPr>
        </p:nvSpPr>
        <p:spPr/>
        <p:txBody>
          <a:bodyPr/>
          <a:lstStyle/>
          <a:p>
            <a:r>
              <a:rPr lang="en-US" dirty="0"/>
              <a:t>Hash Code Insertion Example</a:t>
            </a:r>
          </a:p>
        </p:txBody>
      </p:sp>
      <p:graphicFrame>
        <p:nvGraphicFramePr>
          <p:cNvPr id="24" name="Table 23"/>
          <p:cNvGraphicFramePr>
            <a:graphicFrameLocks noGrp="1"/>
          </p:cNvGraphicFramePr>
          <p:nvPr>
            <p:extLst>
              <p:ext uri="{D42A27DB-BD31-4B8C-83A1-F6EECF244321}">
                <p14:modId xmlns:p14="http://schemas.microsoft.com/office/powerpoint/2010/main" val="3038185804"/>
              </p:ext>
            </p:extLst>
          </p:nvPr>
        </p:nvGraphicFramePr>
        <p:xfrm>
          <a:off x="5562601" y="1822450"/>
          <a:ext cx="4206240" cy="2219960"/>
        </p:xfrm>
        <a:graphic>
          <a:graphicData uri="http://schemas.openxmlformats.org/drawingml/2006/table">
            <a:tbl>
              <a:tblPr firstRow="1">
                <a:tableStyleId>{5C22544A-7EE6-4342-B048-85BDC9FD1C3A}</a:tableStyleId>
              </a:tblPr>
              <a:tblGrid>
                <a:gridCol w="1204418">
                  <a:extLst>
                    <a:ext uri="{9D8B030D-6E8A-4147-A177-3AD203B41FA5}">
                      <a16:colId xmlns:a16="http://schemas.microsoft.com/office/drawing/2014/main" val="20000"/>
                    </a:ext>
                  </a:extLst>
                </a:gridCol>
                <a:gridCol w="1354312">
                  <a:extLst>
                    <a:ext uri="{9D8B030D-6E8A-4147-A177-3AD203B41FA5}">
                      <a16:colId xmlns:a16="http://schemas.microsoft.com/office/drawing/2014/main" val="20001"/>
                    </a:ext>
                  </a:extLst>
                </a:gridCol>
                <a:gridCol w="1647510">
                  <a:extLst>
                    <a:ext uri="{9D8B030D-6E8A-4147-A177-3AD203B41FA5}">
                      <a16:colId xmlns:a16="http://schemas.microsoft.com/office/drawing/2014/main" val="20002"/>
                    </a:ext>
                  </a:extLst>
                </a:gridCol>
              </a:tblGrid>
              <a:tr h="287843">
                <a:tc>
                  <a:txBody>
                    <a:bodyPr/>
                    <a:lstStyle/>
                    <a:p>
                      <a:r>
                        <a:rPr lang="en-US" dirty="0"/>
                        <a:t>Name</a:t>
                      </a:r>
                    </a:p>
                  </a:txBody>
                  <a:tcPr/>
                </a:tc>
                <a:tc>
                  <a:txBody>
                    <a:bodyPr/>
                    <a:lstStyle/>
                    <a:p>
                      <a:r>
                        <a:rPr lang="en-US" dirty="0" err="1"/>
                        <a:t>hash_fcn</a:t>
                      </a:r>
                      <a:r>
                        <a:rPr lang="en-US" dirty="0"/>
                        <a:t>()</a:t>
                      </a:r>
                    </a:p>
                  </a:txBody>
                  <a:tcPr/>
                </a:tc>
                <a:tc>
                  <a:txBody>
                    <a:bodyPr/>
                    <a:lstStyle/>
                    <a:p>
                      <a:r>
                        <a:rPr lang="en-US" sz="1600" dirty="0" err="1"/>
                        <a:t>hash_fcn</a:t>
                      </a:r>
                      <a:r>
                        <a:rPr lang="en-US" sz="1600" dirty="0"/>
                        <a:t>()%5</a:t>
                      </a:r>
                    </a:p>
                  </a:txBody>
                  <a:tcPr/>
                </a:tc>
                <a:extLst>
                  <a:ext uri="{0D108BD9-81ED-4DB2-BD59-A6C34878D82A}">
                    <a16:rowId xmlns:a16="http://schemas.microsoft.com/office/drawing/2014/main" val="10000"/>
                  </a:ext>
                </a:extLst>
              </a:tr>
              <a:tr h="370840">
                <a:tc>
                  <a:txBody>
                    <a:bodyPr/>
                    <a:lstStyle/>
                    <a:p>
                      <a:r>
                        <a:rPr lang="en-US" sz="1600" dirty="0">
                          <a:latin typeface="Courier New" pitchFamily="49" charset="0"/>
                          <a:cs typeface="Courier New" pitchFamily="49" charset="0"/>
                        </a:rPr>
                        <a:t>"Tom"</a:t>
                      </a:r>
                    </a:p>
                  </a:txBody>
                  <a:tcPr/>
                </a:tc>
                <a:tc>
                  <a:txBody>
                    <a:bodyPr/>
                    <a:lstStyle/>
                    <a:p>
                      <a:r>
                        <a:rPr lang="en-US" dirty="0"/>
                        <a:t>84274</a:t>
                      </a:r>
                    </a:p>
                  </a:txBody>
                  <a:tcPr/>
                </a:tc>
                <a:tc>
                  <a:txBody>
                    <a:bodyPr/>
                    <a:lstStyle/>
                    <a:p>
                      <a:pPr algn="ctr"/>
                      <a:r>
                        <a:rPr lang="en-US" dirty="0"/>
                        <a:t>4</a:t>
                      </a:r>
                    </a:p>
                  </a:txBody>
                  <a:tcPr/>
                </a:tc>
                <a:extLst>
                  <a:ext uri="{0D108BD9-81ED-4DB2-BD59-A6C34878D82A}">
                    <a16:rowId xmlns:a16="http://schemas.microsoft.com/office/drawing/2014/main" val="10001"/>
                  </a:ext>
                </a:extLst>
              </a:tr>
              <a:tr h="370840">
                <a:tc>
                  <a:txBody>
                    <a:bodyPr/>
                    <a:lstStyle/>
                    <a:p>
                      <a:r>
                        <a:rPr lang="en-US" sz="1600" dirty="0">
                          <a:latin typeface="Courier New" pitchFamily="49" charset="0"/>
                          <a:cs typeface="Courier New" pitchFamily="49" charset="0"/>
                        </a:rPr>
                        <a:t>"Abe"</a:t>
                      </a:r>
                    </a:p>
                  </a:txBody>
                  <a:tcPr/>
                </a:tc>
                <a:tc>
                  <a:txBody>
                    <a:bodyPr/>
                    <a:lstStyle/>
                    <a:p>
                      <a:r>
                        <a:rPr lang="en-US" dirty="0"/>
                        <a:t>65604</a:t>
                      </a:r>
                    </a:p>
                  </a:txBody>
                  <a:tcPr/>
                </a:tc>
                <a:tc>
                  <a:txBody>
                    <a:bodyPr/>
                    <a:lstStyle/>
                    <a:p>
                      <a:pPr algn="ctr"/>
                      <a:r>
                        <a:rPr lang="en-US" dirty="0"/>
                        <a:t>4</a:t>
                      </a:r>
                    </a:p>
                  </a:txBody>
                  <a:tcPr/>
                </a:tc>
                <a:extLst>
                  <a:ext uri="{0D108BD9-81ED-4DB2-BD59-A6C34878D82A}">
                    <a16:rowId xmlns:a16="http://schemas.microsoft.com/office/drawing/2014/main" val="10002"/>
                  </a:ext>
                </a:extLst>
              </a:tr>
              <a:tr h="370840">
                <a:tc>
                  <a:txBody>
                    <a:bodyPr/>
                    <a:lstStyle/>
                    <a:p>
                      <a:r>
                        <a:rPr lang="en-US" sz="1600" dirty="0">
                          <a:latin typeface="Courier New" pitchFamily="49" charset="0"/>
                          <a:cs typeface="Courier New" pitchFamily="49" charset="0"/>
                        </a:rPr>
                        <a:t>"Harry"</a:t>
                      </a:r>
                    </a:p>
                  </a:txBody>
                  <a:tcPr/>
                </a:tc>
                <a:tc>
                  <a:txBody>
                    <a:bodyPr/>
                    <a:lstStyle/>
                    <a:p>
                      <a:r>
                        <a:rPr lang="en-US" dirty="0"/>
                        <a:t>69496448</a:t>
                      </a:r>
                    </a:p>
                  </a:txBody>
                  <a:tcPr/>
                </a:tc>
                <a:tc>
                  <a:txBody>
                    <a:bodyPr/>
                    <a:lstStyle/>
                    <a:p>
                      <a:pPr algn="ctr"/>
                      <a:r>
                        <a:rPr lang="en-US" dirty="0"/>
                        <a:t>3</a:t>
                      </a:r>
                    </a:p>
                  </a:txBody>
                  <a:tcPr/>
                </a:tc>
                <a:extLst>
                  <a:ext uri="{0D108BD9-81ED-4DB2-BD59-A6C34878D82A}">
                    <a16:rowId xmlns:a16="http://schemas.microsoft.com/office/drawing/2014/main" val="10003"/>
                  </a:ext>
                </a:extLst>
              </a:tr>
              <a:tr h="370840">
                <a:tc>
                  <a:txBody>
                    <a:bodyPr/>
                    <a:lstStyle/>
                    <a:p>
                      <a:r>
                        <a:rPr lang="en-US" sz="1600" dirty="0">
                          <a:latin typeface="Courier New" pitchFamily="49" charset="0"/>
                          <a:cs typeface="Courier New" pitchFamily="49" charset="0"/>
                        </a:rPr>
                        <a:t>"Sam"</a:t>
                      </a:r>
                    </a:p>
                  </a:txBody>
                  <a:tcPr/>
                </a:tc>
                <a:tc>
                  <a:txBody>
                    <a:bodyPr/>
                    <a:lstStyle/>
                    <a:p>
                      <a:r>
                        <a:rPr lang="en-US" dirty="0"/>
                        <a:t>82879</a:t>
                      </a:r>
                    </a:p>
                  </a:txBody>
                  <a:tcPr/>
                </a:tc>
                <a:tc>
                  <a:txBody>
                    <a:bodyPr/>
                    <a:lstStyle/>
                    <a:p>
                      <a:pPr algn="ctr"/>
                      <a:r>
                        <a:rPr lang="en-US" dirty="0"/>
                        <a:t>4</a:t>
                      </a:r>
                    </a:p>
                  </a:txBody>
                  <a:tcPr/>
                </a:tc>
                <a:extLst>
                  <a:ext uri="{0D108BD9-81ED-4DB2-BD59-A6C34878D82A}">
                    <a16:rowId xmlns:a16="http://schemas.microsoft.com/office/drawing/2014/main" val="10004"/>
                  </a:ext>
                </a:extLst>
              </a:tr>
              <a:tr h="370840">
                <a:tc>
                  <a:txBody>
                    <a:bodyPr/>
                    <a:lstStyle/>
                    <a:p>
                      <a:r>
                        <a:rPr lang="en-US" sz="1600" dirty="0">
                          <a:latin typeface="Courier New" pitchFamily="49" charset="0"/>
                          <a:cs typeface="Courier New" pitchFamily="49" charset="0"/>
                        </a:rPr>
                        <a:t>"Pete"</a:t>
                      </a:r>
                    </a:p>
                  </a:txBody>
                  <a:tcPr/>
                </a:tc>
                <a:tc>
                  <a:txBody>
                    <a:bodyPr/>
                    <a:lstStyle/>
                    <a:p>
                      <a:r>
                        <a:rPr lang="en-US" dirty="0"/>
                        <a:t>2484038</a:t>
                      </a:r>
                    </a:p>
                  </a:txBody>
                  <a:tcPr/>
                </a:tc>
                <a:tc>
                  <a:txBody>
                    <a:bodyPr/>
                    <a:lstStyle/>
                    <a:p>
                      <a:pPr algn="ctr"/>
                      <a:r>
                        <a:rPr lang="en-US" dirty="0"/>
                        <a:t>3</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42637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5264" name="Group 15"/>
          <p:cNvGrpSpPr>
            <a:grpSpLocks/>
          </p:cNvGrpSpPr>
          <p:nvPr/>
        </p:nvGrpSpPr>
        <p:grpSpPr bwMode="auto">
          <a:xfrm>
            <a:off x="2857501" y="3260725"/>
            <a:ext cx="1584325" cy="1587500"/>
            <a:chOff x="5273854" y="4006334"/>
            <a:chExt cx="1584146" cy="1588532"/>
          </a:xfrm>
        </p:grpSpPr>
        <p:grpSp>
          <p:nvGrpSpPr>
            <p:cNvPr id="95270" name="Group 9"/>
            <p:cNvGrpSpPr>
              <a:grpSpLocks/>
            </p:cNvGrpSpPr>
            <p:nvPr/>
          </p:nvGrpSpPr>
          <p:grpSpPr bwMode="auto">
            <a:xfrm>
              <a:off x="5715000" y="4038600"/>
              <a:ext cx="1143000" cy="1524000"/>
              <a:chOff x="4343400" y="4343400"/>
              <a:chExt cx="1143000" cy="1524000"/>
            </a:xfrm>
          </p:grpSpPr>
          <p:sp>
            <p:nvSpPr>
              <p:cNvPr id="5" name="Rectangle 4"/>
              <p:cNvSpPr/>
              <p:nvPr/>
            </p:nvSpPr>
            <p:spPr>
              <a:xfrm>
                <a:off x="4343529" y="4342905"/>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6" name="Rectangle 5"/>
              <p:cNvSpPr/>
              <p:nvPr/>
            </p:nvSpPr>
            <p:spPr>
              <a:xfrm>
                <a:off x="4343529" y="4647903"/>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7" name="Rectangle 6"/>
              <p:cNvSpPr/>
              <p:nvPr/>
            </p:nvSpPr>
            <p:spPr>
              <a:xfrm>
                <a:off x="4343529" y="4952901"/>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8" name="Rectangle 7"/>
              <p:cNvSpPr/>
              <p:nvPr/>
            </p:nvSpPr>
            <p:spPr>
              <a:xfrm>
                <a:off x="4343529" y="5257899"/>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9" name="Rectangle 8"/>
              <p:cNvSpPr/>
              <p:nvPr/>
            </p:nvSpPr>
            <p:spPr>
              <a:xfrm>
                <a:off x="4343529" y="5562897"/>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grpSp>
        <p:sp>
          <p:nvSpPr>
            <p:cNvPr id="95271" name="TextBox 10"/>
            <p:cNvSpPr txBox="1">
              <a:spLocks noChangeArrowheads="1"/>
            </p:cNvSpPr>
            <p:nvPr/>
          </p:nvSpPr>
          <p:spPr bwMode="auto">
            <a:xfrm>
              <a:off x="5273854" y="4006334"/>
              <a:ext cx="441146" cy="369332"/>
            </a:xfrm>
            <a:prstGeom prst="rect">
              <a:avLst/>
            </a:prstGeom>
            <a:noFill/>
            <a:ln w="9525">
              <a:noFill/>
              <a:miter lim="800000"/>
              <a:headEnd/>
              <a:tailEnd/>
            </a:ln>
          </p:spPr>
          <p:txBody>
            <a:bodyPr wrap="none">
              <a:spAutoFit/>
            </a:bodyPr>
            <a:lstStyle/>
            <a:p>
              <a:r>
                <a:rPr lang="en-US"/>
                <a:t>[0]</a:t>
              </a:r>
            </a:p>
          </p:txBody>
        </p:sp>
        <p:sp>
          <p:nvSpPr>
            <p:cNvPr id="95272" name="TextBox 11"/>
            <p:cNvSpPr txBox="1">
              <a:spLocks noChangeArrowheads="1"/>
            </p:cNvSpPr>
            <p:nvPr/>
          </p:nvSpPr>
          <p:spPr bwMode="auto">
            <a:xfrm>
              <a:off x="5273854" y="4311134"/>
              <a:ext cx="441146" cy="369332"/>
            </a:xfrm>
            <a:prstGeom prst="rect">
              <a:avLst/>
            </a:prstGeom>
            <a:noFill/>
            <a:ln w="9525">
              <a:noFill/>
              <a:miter lim="800000"/>
              <a:headEnd/>
              <a:tailEnd/>
            </a:ln>
          </p:spPr>
          <p:txBody>
            <a:bodyPr wrap="none">
              <a:spAutoFit/>
            </a:bodyPr>
            <a:lstStyle/>
            <a:p>
              <a:r>
                <a:rPr lang="en-US"/>
                <a:t>[1]</a:t>
              </a:r>
            </a:p>
          </p:txBody>
        </p:sp>
        <p:sp>
          <p:nvSpPr>
            <p:cNvPr id="95273" name="TextBox 12"/>
            <p:cNvSpPr txBox="1">
              <a:spLocks noChangeArrowheads="1"/>
            </p:cNvSpPr>
            <p:nvPr/>
          </p:nvSpPr>
          <p:spPr bwMode="auto">
            <a:xfrm>
              <a:off x="5273854" y="4615934"/>
              <a:ext cx="441146" cy="369332"/>
            </a:xfrm>
            <a:prstGeom prst="rect">
              <a:avLst/>
            </a:prstGeom>
            <a:noFill/>
            <a:ln w="9525">
              <a:noFill/>
              <a:miter lim="800000"/>
              <a:headEnd/>
              <a:tailEnd/>
            </a:ln>
          </p:spPr>
          <p:txBody>
            <a:bodyPr wrap="none">
              <a:spAutoFit/>
            </a:bodyPr>
            <a:lstStyle/>
            <a:p>
              <a:r>
                <a:rPr lang="en-US"/>
                <a:t>[2]</a:t>
              </a:r>
            </a:p>
          </p:txBody>
        </p:sp>
        <p:sp>
          <p:nvSpPr>
            <p:cNvPr id="95274" name="TextBox 13"/>
            <p:cNvSpPr txBox="1">
              <a:spLocks noChangeArrowheads="1"/>
            </p:cNvSpPr>
            <p:nvPr/>
          </p:nvSpPr>
          <p:spPr bwMode="auto">
            <a:xfrm>
              <a:off x="5273854" y="4920734"/>
              <a:ext cx="441146" cy="369332"/>
            </a:xfrm>
            <a:prstGeom prst="rect">
              <a:avLst/>
            </a:prstGeom>
            <a:noFill/>
            <a:ln w="9525">
              <a:noFill/>
              <a:miter lim="800000"/>
              <a:headEnd/>
              <a:tailEnd/>
            </a:ln>
          </p:spPr>
          <p:txBody>
            <a:bodyPr wrap="none">
              <a:spAutoFit/>
            </a:bodyPr>
            <a:lstStyle/>
            <a:p>
              <a:r>
                <a:rPr lang="en-US"/>
                <a:t>[3]</a:t>
              </a:r>
            </a:p>
          </p:txBody>
        </p:sp>
        <p:sp>
          <p:nvSpPr>
            <p:cNvPr id="95275" name="TextBox 14"/>
            <p:cNvSpPr txBox="1">
              <a:spLocks noChangeArrowheads="1"/>
            </p:cNvSpPr>
            <p:nvPr/>
          </p:nvSpPr>
          <p:spPr bwMode="auto">
            <a:xfrm>
              <a:off x="5273854" y="5225534"/>
              <a:ext cx="441146" cy="369332"/>
            </a:xfrm>
            <a:prstGeom prst="rect">
              <a:avLst/>
            </a:prstGeom>
            <a:noFill/>
            <a:ln w="9525">
              <a:noFill/>
              <a:miter lim="800000"/>
              <a:headEnd/>
              <a:tailEnd/>
            </a:ln>
          </p:spPr>
          <p:txBody>
            <a:bodyPr wrap="none">
              <a:spAutoFit/>
            </a:bodyPr>
            <a:lstStyle/>
            <a:p>
              <a:r>
                <a:rPr lang="en-US"/>
                <a:t>[4]</a:t>
              </a:r>
            </a:p>
          </p:txBody>
        </p:sp>
      </p:grpSp>
      <p:sp>
        <p:nvSpPr>
          <p:cNvPr id="95265" name="TextBox 16"/>
          <p:cNvSpPr txBox="1">
            <a:spLocks noChangeArrowheads="1"/>
          </p:cNvSpPr>
          <p:nvPr/>
        </p:nvSpPr>
        <p:spPr bwMode="auto">
          <a:xfrm>
            <a:off x="3363913" y="4175125"/>
            <a:ext cx="874712"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Harry</a:t>
            </a:r>
          </a:p>
        </p:txBody>
      </p:sp>
      <p:sp>
        <p:nvSpPr>
          <p:cNvPr id="95266" name="TextBox 18"/>
          <p:cNvSpPr txBox="1">
            <a:spLocks noChangeArrowheads="1"/>
          </p:cNvSpPr>
          <p:nvPr/>
        </p:nvSpPr>
        <p:spPr bwMode="auto">
          <a:xfrm>
            <a:off x="3502025" y="3565525"/>
            <a:ext cx="598488"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Sam</a:t>
            </a:r>
          </a:p>
        </p:txBody>
      </p:sp>
      <p:sp>
        <p:nvSpPr>
          <p:cNvPr id="95267" name="TextBox 21"/>
          <p:cNvSpPr txBox="1">
            <a:spLocks noChangeArrowheads="1"/>
          </p:cNvSpPr>
          <p:nvPr/>
        </p:nvSpPr>
        <p:spPr bwMode="auto">
          <a:xfrm>
            <a:off x="3502025" y="4479925"/>
            <a:ext cx="598488"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Tom</a:t>
            </a:r>
          </a:p>
        </p:txBody>
      </p:sp>
      <p:sp>
        <p:nvSpPr>
          <p:cNvPr id="95268" name="TextBox 22"/>
          <p:cNvSpPr txBox="1">
            <a:spLocks noChangeArrowheads="1"/>
          </p:cNvSpPr>
          <p:nvPr/>
        </p:nvSpPr>
        <p:spPr bwMode="auto">
          <a:xfrm>
            <a:off x="3502025" y="3260725"/>
            <a:ext cx="598241" cy="369332"/>
          </a:xfrm>
          <a:prstGeom prst="rect">
            <a:avLst/>
          </a:prstGeom>
          <a:noFill/>
          <a:ln w="9525">
            <a:noFill/>
            <a:miter lim="800000"/>
            <a:headEnd/>
            <a:tailEnd/>
          </a:ln>
        </p:spPr>
        <p:txBody>
          <a:bodyPr wrap="none">
            <a:spAutoFit/>
          </a:bodyPr>
          <a:lstStyle/>
          <a:p>
            <a:r>
              <a:rPr lang="en-US" sz="1800" dirty="0">
                <a:latin typeface="Courier New" pitchFamily="49" charset="0"/>
                <a:cs typeface="Courier New" pitchFamily="49" charset="0"/>
              </a:rPr>
              <a:t>Abe</a:t>
            </a:r>
            <a:endParaRPr lang="en-US" dirty="0">
              <a:latin typeface="Courier New" pitchFamily="49" charset="0"/>
              <a:cs typeface="Courier New" pitchFamily="49" charset="0"/>
            </a:endParaRPr>
          </a:p>
        </p:txBody>
      </p:sp>
      <p:sp>
        <p:nvSpPr>
          <p:cNvPr id="95269" name="TextBox 23"/>
          <p:cNvSpPr txBox="1">
            <a:spLocks noChangeArrowheads="1"/>
          </p:cNvSpPr>
          <p:nvPr/>
        </p:nvSpPr>
        <p:spPr bwMode="auto">
          <a:xfrm>
            <a:off x="2120900" y="3565525"/>
            <a:ext cx="736600"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Pete</a:t>
            </a:r>
          </a:p>
        </p:txBody>
      </p:sp>
      <p:sp>
        <p:nvSpPr>
          <p:cNvPr id="3" name="Footer Placeholder 2"/>
          <p:cNvSpPr>
            <a:spLocks noGrp="1"/>
          </p:cNvSpPr>
          <p:nvPr>
            <p:ph type="ftr" sz="quarter" idx="11"/>
          </p:nvPr>
        </p:nvSpPr>
        <p:spPr/>
        <p:txBody>
          <a:bodyPr/>
          <a:lstStyle/>
          <a:p>
            <a:pPr>
              <a:defRPr/>
            </a:pPr>
            <a:r>
              <a:rPr lang="en-US"/>
              <a:t>Sets and Maps (31)</a:t>
            </a:r>
            <a:endParaRPr lang="en-US" dirty="0"/>
          </a:p>
        </p:txBody>
      </p:sp>
      <p:sp>
        <p:nvSpPr>
          <p:cNvPr id="10" name="Slide Number Placeholder 9"/>
          <p:cNvSpPr>
            <a:spLocks noGrp="1"/>
          </p:cNvSpPr>
          <p:nvPr>
            <p:ph type="sldNum" sz="quarter" idx="12"/>
          </p:nvPr>
        </p:nvSpPr>
        <p:spPr/>
        <p:txBody>
          <a:bodyPr/>
          <a:lstStyle/>
          <a:p>
            <a:pPr>
              <a:defRPr/>
            </a:pPr>
            <a:fld id="{0D7B5496-982B-480A-8085-B08F2CA91C21}" type="slidenum">
              <a:rPr lang="en-US" smtClean="0"/>
              <a:pPr>
                <a:defRPr/>
              </a:pPr>
              <a:t>27</a:t>
            </a:fld>
            <a:endParaRPr lang="en-US" dirty="0"/>
          </a:p>
        </p:txBody>
      </p:sp>
      <p:sp>
        <p:nvSpPr>
          <p:cNvPr id="11" name="Title 10"/>
          <p:cNvSpPr>
            <a:spLocks noGrp="1"/>
          </p:cNvSpPr>
          <p:nvPr>
            <p:ph type="title"/>
          </p:nvPr>
        </p:nvSpPr>
        <p:spPr/>
        <p:txBody>
          <a:bodyPr/>
          <a:lstStyle/>
          <a:p>
            <a:r>
              <a:rPr lang="en-US" dirty="0"/>
              <a:t>Hash Code Insertion Example</a:t>
            </a:r>
          </a:p>
        </p:txBody>
      </p:sp>
      <p:graphicFrame>
        <p:nvGraphicFramePr>
          <p:cNvPr id="24" name="Table 23"/>
          <p:cNvGraphicFramePr>
            <a:graphicFrameLocks noGrp="1"/>
          </p:cNvGraphicFramePr>
          <p:nvPr>
            <p:extLst>
              <p:ext uri="{D42A27DB-BD31-4B8C-83A1-F6EECF244321}">
                <p14:modId xmlns:p14="http://schemas.microsoft.com/office/powerpoint/2010/main" val="499700161"/>
              </p:ext>
            </p:extLst>
          </p:nvPr>
        </p:nvGraphicFramePr>
        <p:xfrm>
          <a:off x="5562601" y="1822450"/>
          <a:ext cx="4206240" cy="2219960"/>
        </p:xfrm>
        <a:graphic>
          <a:graphicData uri="http://schemas.openxmlformats.org/drawingml/2006/table">
            <a:tbl>
              <a:tblPr firstRow="1">
                <a:tableStyleId>{5C22544A-7EE6-4342-B048-85BDC9FD1C3A}</a:tableStyleId>
              </a:tblPr>
              <a:tblGrid>
                <a:gridCol w="1204418">
                  <a:extLst>
                    <a:ext uri="{9D8B030D-6E8A-4147-A177-3AD203B41FA5}">
                      <a16:colId xmlns:a16="http://schemas.microsoft.com/office/drawing/2014/main" val="20000"/>
                    </a:ext>
                  </a:extLst>
                </a:gridCol>
                <a:gridCol w="1354312">
                  <a:extLst>
                    <a:ext uri="{9D8B030D-6E8A-4147-A177-3AD203B41FA5}">
                      <a16:colId xmlns:a16="http://schemas.microsoft.com/office/drawing/2014/main" val="20001"/>
                    </a:ext>
                  </a:extLst>
                </a:gridCol>
                <a:gridCol w="1647510">
                  <a:extLst>
                    <a:ext uri="{9D8B030D-6E8A-4147-A177-3AD203B41FA5}">
                      <a16:colId xmlns:a16="http://schemas.microsoft.com/office/drawing/2014/main" val="20002"/>
                    </a:ext>
                  </a:extLst>
                </a:gridCol>
              </a:tblGrid>
              <a:tr h="287843">
                <a:tc>
                  <a:txBody>
                    <a:bodyPr/>
                    <a:lstStyle/>
                    <a:p>
                      <a:r>
                        <a:rPr lang="en-US" dirty="0"/>
                        <a:t>Name</a:t>
                      </a:r>
                    </a:p>
                  </a:txBody>
                  <a:tcPr/>
                </a:tc>
                <a:tc>
                  <a:txBody>
                    <a:bodyPr/>
                    <a:lstStyle/>
                    <a:p>
                      <a:r>
                        <a:rPr lang="en-US" dirty="0" err="1"/>
                        <a:t>hash_fcn</a:t>
                      </a:r>
                      <a:r>
                        <a:rPr lang="en-US" dirty="0"/>
                        <a:t>()</a:t>
                      </a:r>
                    </a:p>
                  </a:txBody>
                  <a:tcPr/>
                </a:tc>
                <a:tc>
                  <a:txBody>
                    <a:bodyPr/>
                    <a:lstStyle/>
                    <a:p>
                      <a:r>
                        <a:rPr lang="en-US" sz="1600" dirty="0" err="1"/>
                        <a:t>hash_fcn</a:t>
                      </a:r>
                      <a:r>
                        <a:rPr lang="en-US" sz="1600" dirty="0"/>
                        <a:t>()%5</a:t>
                      </a:r>
                    </a:p>
                  </a:txBody>
                  <a:tcPr/>
                </a:tc>
                <a:extLst>
                  <a:ext uri="{0D108BD9-81ED-4DB2-BD59-A6C34878D82A}">
                    <a16:rowId xmlns:a16="http://schemas.microsoft.com/office/drawing/2014/main" val="10000"/>
                  </a:ext>
                </a:extLst>
              </a:tr>
              <a:tr h="370840">
                <a:tc>
                  <a:txBody>
                    <a:bodyPr/>
                    <a:lstStyle/>
                    <a:p>
                      <a:r>
                        <a:rPr lang="en-US" sz="1600" dirty="0">
                          <a:latin typeface="Courier New" pitchFamily="49" charset="0"/>
                          <a:cs typeface="Courier New" pitchFamily="49" charset="0"/>
                        </a:rPr>
                        <a:t>"Tom"</a:t>
                      </a:r>
                    </a:p>
                  </a:txBody>
                  <a:tcPr/>
                </a:tc>
                <a:tc>
                  <a:txBody>
                    <a:bodyPr/>
                    <a:lstStyle/>
                    <a:p>
                      <a:r>
                        <a:rPr lang="en-US" dirty="0"/>
                        <a:t>84274</a:t>
                      </a:r>
                    </a:p>
                  </a:txBody>
                  <a:tcPr/>
                </a:tc>
                <a:tc>
                  <a:txBody>
                    <a:bodyPr/>
                    <a:lstStyle/>
                    <a:p>
                      <a:pPr algn="ctr"/>
                      <a:r>
                        <a:rPr lang="en-US" dirty="0"/>
                        <a:t>4</a:t>
                      </a:r>
                    </a:p>
                  </a:txBody>
                  <a:tcPr/>
                </a:tc>
                <a:extLst>
                  <a:ext uri="{0D108BD9-81ED-4DB2-BD59-A6C34878D82A}">
                    <a16:rowId xmlns:a16="http://schemas.microsoft.com/office/drawing/2014/main" val="10001"/>
                  </a:ext>
                </a:extLst>
              </a:tr>
              <a:tr h="370840">
                <a:tc>
                  <a:txBody>
                    <a:bodyPr/>
                    <a:lstStyle/>
                    <a:p>
                      <a:r>
                        <a:rPr lang="en-US" sz="1600" dirty="0">
                          <a:latin typeface="Courier New" pitchFamily="49" charset="0"/>
                          <a:cs typeface="Courier New" pitchFamily="49" charset="0"/>
                        </a:rPr>
                        <a:t>"Abe"</a:t>
                      </a:r>
                    </a:p>
                  </a:txBody>
                  <a:tcPr/>
                </a:tc>
                <a:tc>
                  <a:txBody>
                    <a:bodyPr/>
                    <a:lstStyle/>
                    <a:p>
                      <a:r>
                        <a:rPr lang="en-US" dirty="0"/>
                        <a:t>65604</a:t>
                      </a:r>
                    </a:p>
                  </a:txBody>
                  <a:tcPr/>
                </a:tc>
                <a:tc>
                  <a:txBody>
                    <a:bodyPr/>
                    <a:lstStyle/>
                    <a:p>
                      <a:pPr algn="ctr"/>
                      <a:r>
                        <a:rPr lang="en-US" dirty="0"/>
                        <a:t>4</a:t>
                      </a:r>
                    </a:p>
                  </a:txBody>
                  <a:tcPr/>
                </a:tc>
                <a:extLst>
                  <a:ext uri="{0D108BD9-81ED-4DB2-BD59-A6C34878D82A}">
                    <a16:rowId xmlns:a16="http://schemas.microsoft.com/office/drawing/2014/main" val="10002"/>
                  </a:ext>
                </a:extLst>
              </a:tr>
              <a:tr h="370840">
                <a:tc>
                  <a:txBody>
                    <a:bodyPr/>
                    <a:lstStyle/>
                    <a:p>
                      <a:r>
                        <a:rPr lang="en-US" sz="1600" dirty="0">
                          <a:latin typeface="Courier New" pitchFamily="49" charset="0"/>
                          <a:cs typeface="Courier New" pitchFamily="49" charset="0"/>
                        </a:rPr>
                        <a:t>"Harry"</a:t>
                      </a:r>
                    </a:p>
                  </a:txBody>
                  <a:tcPr/>
                </a:tc>
                <a:tc>
                  <a:txBody>
                    <a:bodyPr/>
                    <a:lstStyle/>
                    <a:p>
                      <a:r>
                        <a:rPr lang="en-US" dirty="0"/>
                        <a:t>69496448</a:t>
                      </a:r>
                    </a:p>
                  </a:txBody>
                  <a:tcPr/>
                </a:tc>
                <a:tc>
                  <a:txBody>
                    <a:bodyPr/>
                    <a:lstStyle/>
                    <a:p>
                      <a:pPr algn="ctr"/>
                      <a:r>
                        <a:rPr lang="en-US" dirty="0"/>
                        <a:t>3</a:t>
                      </a:r>
                    </a:p>
                  </a:txBody>
                  <a:tcPr/>
                </a:tc>
                <a:extLst>
                  <a:ext uri="{0D108BD9-81ED-4DB2-BD59-A6C34878D82A}">
                    <a16:rowId xmlns:a16="http://schemas.microsoft.com/office/drawing/2014/main" val="10003"/>
                  </a:ext>
                </a:extLst>
              </a:tr>
              <a:tr h="370840">
                <a:tc>
                  <a:txBody>
                    <a:bodyPr/>
                    <a:lstStyle/>
                    <a:p>
                      <a:r>
                        <a:rPr lang="en-US" sz="1600" dirty="0">
                          <a:latin typeface="Courier New" pitchFamily="49" charset="0"/>
                          <a:cs typeface="Courier New" pitchFamily="49" charset="0"/>
                        </a:rPr>
                        <a:t>"Sam"</a:t>
                      </a:r>
                    </a:p>
                  </a:txBody>
                  <a:tcPr/>
                </a:tc>
                <a:tc>
                  <a:txBody>
                    <a:bodyPr/>
                    <a:lstStyle/>
                    <a:p>
                      <a:r>
                        <a:rPr lang="en-US" dirty="0"/>
                        <a:t>82879</a:t>
                      </a:r>
                    </a:p>
                  </a:txBody>
                  <a:tcPr/>
                </a:tc>
                <a:tc>
                  <a:txBody>
                    <a:bodyPr/>
                    <a:lstStyle/>
                    <a:p>
                      <a:pPr algn="ctr"/>
                      <a:r>
                        <a:rPr lang="en-US" dirty="0"/>
                        <a:t>4</a:t>
                      </a:r>
                    </a:p>
                  </a:txBody>
                  <a:tcPr/>
                </a:tc>
                <a:extLst>
                  <a:ext uri="{0D108BD9-81ED-4DB2-BD59-A6C34878D82A}">
                    <a16:rowId xmlns:a16="http://schemas.microsoft.com/office/drawing/2014/main" val="10004"/>
                  </a:ext>
                </a:extLst>
              </a:tr>
              <a:tr h="370840">
                <a:tc>
                  <a:txBody>
                    <a:bodyPr/>
                    <a:lstStyle/>
                    <a:p>
                      <a:r>
                        <a:rPr lang="en-US" sz="1600" dirty="0">
                          <a:latin typeface="Courier New" pitchFamily="49" charset="0"/>
                          <a:cs typeface="Courier New" pitchFamily="49" charset="0"/>
                        </a:rPr>
                        <a:t>"Pete"</a:t>
                      </a:r>
                    </a:p>
                  </a:txBody>
                  <a:tcPr/>
                </a:tc>
                <a:tc>
                  <a:txBody>
                    <a:bodyPr/>
                    <a:lstStyle/>
                    <a:p>
                      <a:r>
                        <a:rPr lang="en-US" dirty="0"/>
                        <a:t>2484038</a:t>
                      </a:r>
                    </a:p>
                  </a:txBody>
                  <a:tcPr/>
                </a:tc>
                <a:tc>
                  <a:txBody>
                    <a:bodyPr/>
                    <a:lstStyle/>
                    <a:p>
                      <a:pPr algn="ctr"/>
                      <a:r>
                        <a:rPr lang="en-US" dirty="0"/>
                        <a:t>3</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682852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288" name="Group 15"/>
          <p:cNvGrpSpPr>
            <a:grpSpLocks/>
          </p:cNvGrpSpPr>
          <p:nvPr/>
        </p:nvGrpSpPr>
        <p:grpSpPr bwMode="auto">
          <a:xfrm>
            <a:off x="2857501" y="3260725"/>
            <a:ext cx="1584325" cy="1587500"/>
            <a:chOff x="5273854" y="4006334"/>
            <a:chExt cx="1584146" cy="1588532"/>
          </a:xfrm>
        </p:grpSpPr>
        <p:grpSp>
          <p:nvGrpSpPr>
            <p:cNvPr id="96296" name="Group 9"/>
            <p:cNvGrpSpPr>
              <a:grpSpLocks/>
            </p:cNvGrpSpPr>
            <p:nvPr/>
          </p:nvGrpSpPr>
          <p:grpSpPr bwMode="auto">
            <a:xfrm>
              <a:off x="5715000" y="4038600"/>
              <a:ext cx="1143000" cy="1524000"/>
              <a:chOff x="4343400" y="4343400"/>
              <a:chExt cx="1143000" cy="1524000"/>
            </a:xfrm>
          </p:grpSpPr>
          <p:sp>
            <p:nvSpPr>
              <p:cNvPr id="5" name="Rectangle 4"/>
              <p:cNvSpPr/>
              <p:nvPr/>
            </p:nvSpPr>
            <p:spPr>
              <a:xfrm>
                <a:off x="4343529" y="4342905"/>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6" name="Rectangle 5"/>
              <p:cNvSpPr/>
              <p:nvPr/>
            </p:nvSpPr>
            <p:spPr>
              <a:xfrm>
                <a:off x="4343529" y="4647903"/>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7" name="Rectangle 6"/>
              <p:cNvSpPr/>
              <p:nvPr/>
            </p:nvSpPr>
            <p:spPr>
              <a:xfrm>
                <a:off x="4343529" y="4952901"/>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8" name="Rectangle 7"/>
              <p:cNvSpPr/>
              <p:nvPr/>
            </p:nvSpPr>
            <p:spPr>
              <a:xfrm>
                <a:off x="4343529" y="5257899"/>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9" name="Rectangle 8"/>
              <p:cNvSpPr/>
              <p:nvPr/>
            </p:nvSpPr>
            <p:spPr>
              <a:xfrm>
                <a:off x="4343529" y="5562897"/>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grpSp>
        <p:sp>
          <p:nvSpPr>
            <p:cNvPr id="96297" name="TextBox 10"/>
            <p:cNvSpPr txBox="1">
              <a:spLocks noChangeArrowheads="1"/>
            </p:cNvSpPr>
            <p:nvPr/>
          </p:nvSpPr>
          <p:spPr bwMode="auto">
            <a:xfrm>
              <a:off x="5273854" y="4006334"/>
              <a:ext cx="441146" cy="369332"/>
            </a:xfrm>
            <a:prstGeom prst="rect">
              <a:avLst/>
            </a:prstGeom>
            <a:noFill/>
            <a:ln w="9525">
              <a:noFill/>
              <a:miter lim="800000"/>
              <a:headEnd/>
              <a:tailEnd/>
            </a:ln>
          </p:spPr>
          <p:txBody>
            <a:bodyPr wrap="none">
              <a:spAutoFit/>
            </a:bodyPr>
            <a:lstStyle/>
            <a:p>
              <a:r>
                <a:rPr lang="en-US"/>
                <a:t>[0]</a:t>
              </a:r>
            </a:p>
          </p:txBody>
        </p:sp>
        <p:sp>
          <p:nvSpPr>
            <p:cNvPr id="96298" name="TextBox 11"/>
            <p:cNvSpPr txBox="1">
              <a:spLocks noChangeArrowheads="1"/>
            </p:cNvSpPr>
            <p:nvPr/>
          </p:nvSpPr>
          <p:spPr bwMode="auto">
            <a:xfrm>
              <a:off x="5273854" y="4311134"/>
              <a:ext cx="441146" cy="369332"/>
            </a:xfrm>
            <a:prstGeom prst="rect">
              <a:avLst/>
            </a:prstGeom>
            <a:noFill/>
            <a:ln w="9525">
              <a:noFill/>
              <a:miter lim="800000"/>
              <a:headEnd/>
              <a:tailEnd/>
            </a:ln>
          </p:spPr>
          <p:txBody>
            <a:bodyPr wrap="none">
              <a:spAutoFit/>
            </a:bodyPr>
            <a:lstStyle/>
            <a:p>
              <a:r>
                <a:rPr lang="en-US"/>
                <a:t>[1]</a:t>
              </a:r>
            </a:p>
          </p:txBody>
        </p:sp>
        <p:sp>
          <p:nvSpPr>
            <p:cNvPr id="96299" name="TextBox 12"/>
            <p:cNvSpPr txBox="1">
              <a:spLocks noChangeArrowheads="1"/>
            </p:cNvSpPr>
            <p:nvPr/>
          </p:nvSpPr>
          <p:spPr bwMode="auto">
            <a:xfrm>
              <a:off x="5273854" y="4615934"/>
              <a:ext cx="441146" cy="369332"/>
            </a:xfrm>
            <a:prstGeom prst="rect">
              <a:avLst/>
            </a:prstGeom>
            <a:noFill/>
            <a:ln w="9525">
              <a:noFill/>
              <a:miter lim="800000"/>
              <a:headEnd/>
              <a:tailEnd/>
            </a:ln>
          </p:spPr>
          <p:txBody>
            <a:bodyPr wrap="none">
              <a:spAutoFit/>
            </a:bodyPr>
            <a:lstStyle/>
            <a:p>
              <a:r>
                <a:rPr lang="en-US"/>
                <a:t>[2]</a:t>
              </a:r>
            </a:p>
          </p:txBody>
        </p:sp>
        <p:sp>
          <p:nvSpPr>
            <p:cNvPr id="96300" name="TextBox 13"/>
            <p:cNvSpPr txBox="1">
              <a:spLocks noChangeArrowheads="1"/>
            </p:cNvSpPr>
            <p:nvPr/>
          </p:nvSpPr>
          <p:spPr bwMode="auto">
            <a:xfrm>
              <a:off x="5273854" y="4920734"/>
              <a:ext cx="441146" cy="369332"/>
            </a:xfrm>
            <a:prstGeom prst="rect">
              <a:avLst/>
            </a:prstGeom>
            <a:noFill/>
            <a:ln w="9525">
              <a:noFill/>
              <a:miter lim="800000"/>
              <a:headEnd/>
              <a:tailEnd/>
            </a:ln>
          </p:spPr>
          <p:txBody>
            <a:bodyPr wrap="none">
              <a:spAutoFit/>
            </a:bodyPr>
            <a:lstStyle/>
            <a:p>
              <a:r>
                <a:rPr lang="en-US"/>
                <a:t>[3]</a:t>
              </a:r>
            </a:p>
          </p:txBody>
        </p:sp>
        <p:sp>
          <p:nvSpPr>
            <p:cNvPr id="96301" name="TextBox 14"/>
            <p:cNvSpPr txBox="1">
              <a:spLocks noChangeArrowheads="1"/>
            </p:cNvSpPr>
            <p:nvPr/>
          </p:nvSpPr>
          <p:spPr bwMode="auto">
            <a:xfrm>
              <a:off x="5273854" y="5225534"/>
              <a:ext cx="441146" cy="369332"/>
            </a:xfrm>
            <a:prstGeom prst="rect">
              <a:avLst/>
            </a:prstGeom>
            <a:noFill/>
            <a:ln w="9525">
              <a:noFill/>
              <a:miter lim="800000"/>
              <a:headEnd/>
              <a:tailEnd/>
            </a:ln>
          </p:spPr>
          <p:txBody>
            <a:bodyPr wrap="none">
              <a:spAutoFit/>
            </a:bodyPr>
            <a:lstStyle/>
            <a:p>
              <a:r>
                <a:rPr lang="en-US"/>
                <a:t>[4]</a:t>
              </a:r>
            </a:p>
          </p:txBody>
        </p:sp>
      </p:grpSp>
      <p:sp>
        <p:nvSpPr>
          <p:cNvPr id="96289" name="TextBox 16"/>
          <p:cNvSpPr txBox="1">
            <a:spLocks noChangeArrowheads="1"/>
          </p:cNvSpPr>
          <p:nvPr/>
        </p:nvSpPr>
        <p:spPr bwMode="auto">
          <a:xfrm>
            <a:off x="3363913" y="4175125"/>
            <a:ext cx="874712"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Harry</a:t>
            </a:r>
          </a:p>
        </p:txBody>
      </p:sp>
      <p:sp>
        <p:nvSpPr>
          <p:cNvPr id="96290" name="TextBox 18"/>
          <p:cNvSpPr txBox="1">
            <a:spLocks noChangeArrowheads="1"/>
          </p:cNvSpPr>
          <p:nvPr/>
        </p:nvSpPr>
        <p:spPr bwMode="auto">
          <a:xfrm>
            <a:off x="3502025" y="3565525"/>
            <a:ext cx="598488"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Sam</a:t>
            </a:r>
          </a:p>
        </p:txBody>
      </p:sp>
      <p:sp>
        <p:nvSpPr>
          <p:cNvPr id="96291" name="TextBox 21"/>
          <p:cNvSpPr txBox="1">
            <a:spLocks noChangeArrowheads="1"/>
          </p:cNvSpPr>
          <p:nvPr/>
        </p:nvSpPr>
        <p:spPr bwMode="auto">
          <a:xfrm>
            <a:off x="3502025" y="4479925"/>
            <a:ext cx="598488"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Tom</a:t>
            </a:r>
          </a:p>
        </p:txBody>
      </p:sp>
      <p:sp>
        <p:nvSpPr>
          <p:cNvPr id="96292" name="TextBox 22"/>
          <p:cNvSpPr txBox="1">
            <a:spLocks noChangeArrowheads="1"/>
          </p:cNvSpPr>
          <p:nvPr/>
        </p:nvSpPr>
        <p:spPr bwMode="auto">
          <a:xfrm>
            <a:off x="3502025" y="3260725"/>
            <a:ext cx="598241" cy="369332"/>
          </a:xfrm>
          <a:prstGeom prst="rect">
            <a:avLst/>
          </a:prstGeom>
          <a:noFill/>
          <a:ln w="9525">
            <a:noFill/>
            <a:miter lim="800000"/>
            <a:headEnd/>
            <a:tailEnd/>
          </a:ln>
        </p:spPr>
        <p:txBody>
          <a:bodyPr wrap="none">
            <a:spAutoFit/>
          </a:bodyPr>
          <a:lstStyle/>
          <a:p>
            <a:r>
              <a:rPr lang="en-US" sz="1800" dirty="0">
                <a:latin typeface="Courier New" pitchFamily="49" charset="0"/>
                <a:cs typeface="Courier New" pitchFamily="49" charset="0"/>
              </a:rPr>
              <a:t>Abe</a:t>
            </a:r>
            <a:endParaRPr lang="en-US" dirty="0">
              <a:latin typeface="Courier New" pitchFamily="49" charset="0"/>
              <a:cs typeface="Courier New" pitchFamily="49" charset="0"/>
            </a:endParaRPr>
          </a:p>
        </p:txBody>
      </p:sp>
      <p:sp>
        <p:nvSpPr>
          <p:cNvPr id="24" name="TextBox 23"/>
          <p:cNvSpPr txBox="1">
            <a:spLocks noChangeArrowheads="1"/>
          </p:cNvSpPr>
          <p:nvPr/>
        </p:nvSpPr>
        <p:spPr bwMode="auto">
          <a:xfrm>
            <a:off x="2120900" y="3565525"/>
            <a:ext cx="736600"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Pete</a:t>
            </a:r>
          </a:p>
        </p:txBody>
      </p:sp>
      <p:sp>
        <p:nvSpPr>
          <p:cNvPr id="21" name="TextBox 20"/>
          <p:cNvSpPr txBox="1">
            <a:spLocks noChangeArrowheads="1"/>
          </p:cNvSpPr>
          <p:nvPr/>
        </p:nvSpPr>
        <p:spPr bwMode="auto">
          <a:xfrm>
            <a:off x="3433763" y="3870325"/>
            <a:ext cx="735012" cy="368300"/>
          </a:xfrm>
          <a:prstGeom prst="rect">
            <a:avLst/>
          </a:prstGeom>
          <a:noFill/>
          <a:ln w="9525">
            <a:noFill/>
            <a:miter lim="800000"/>
            <a:headEnd/>
            <a:tailEnd/>
          </a:ln>
        </p:spPr>
        <p:txBody>
          <a:bodyPr wrap="none">
            <a:spAutoFit/>
          </a:bodyPr>
          <a:lstStyle/>
          <a:p>
            <a:r>
              <a:rPr lang="en-US">
                <a:latin typeface="Courier New" pitchFamily="49" charset="0"/>
                <a:cs typeface="Courier New" pitchFamily="49" charset="0"/>
              </a:rPr>
              <a:t>Pete</a:t>
            </a:r>
          </a:p>
        </p:txBody>
      </p:sp>
      <p:sp>
        <p:nvSpPr>
          <p:cNvPr id="3" name="Rectangle 2"/>
          <p:cNvSpPr/>
          <p:nvPr/>
        </p:nvSpPr>
        <p:spPr>
          <a:xfrm>
            <a:off x="5105400" y="4479926"/>
            <a:ext cx="4267200" cy="16160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dirty="0"/>
              <a:t>Retrieval of "Tom" or "Harry" takes one step, O(1)</a:t>
            </a:r>
          </a:p>
          <a:p>
            <a:pPr algn="ctr">
              <a:defRPr/>
            </a:pPr>
            <a:endParaRPr lang="en-US" dirty="0"/>
          </a:p>
          <a:p>
            <a:pPr algn="ctr">
              <a:defRPr/>
            </a:pPr>
            <a:r>
              <a:rPr lang="en-US" dirty="0"/>
              <a:t>Because of collisions, retrieval of the others requires a linear search</a:t>
            </a:r>
          </a:p>
        </p:txBody>
      </p:sp>
      <p:sp>
        <p:nvSpPr>
          <p:cNvPr id="10" name="Footer Placeholder 9"/>
          <p:cNvSpPr>
            <a:spLocks noGrp="1"/>
          </p:cNvSpPr>
          <p:nvPr>
            <p:ph type="ftr" sz="quarter" idx="11"/>
          </p:nvPr>
        </p:nvSpPr>
        <p:spPr/>
        <p:txBody>
          <a:bodyPr/>
          <a:lstStyle/>
          <a:p>
            <a:pPr>
              <a:defRPr/>
            </a:pPr>
            <a:r>
              <a:rPr lang="en-US"/>
              <a:t>Sets and Maps (31)</a:t>
            </a:r>
            <a:endParaRPr lang="en-US" dirty="0"/>
          </a:p>
        </p:txBody>
      </p:sp>
      <p:sp>
        <p:nvSpPr>
          <p:cNvPr id="11" name="Slide Number Placeholder 10"/>
          <p:cNvSpPr>
            <a:spLocks noGrp="1"/>
          </p:cNvSpPr>
          <p:nvPr>
            <p:ph type="sldNum" sz="quarter" idx="12"/>
          </p:nvPr>
        </p:nvSpPr>
        <p:spPr/>
        <p:txBody>
          <a:bodyPr/>
          <a:lstStyle/>
          <a:p>
            <a:pPr>
              <a:defRPr/>
            </a:pPr>
            <a:fld id="{0D7B5496-982B-480A-8085-B08F2CA91C21}" type="slidenum">
              <a:rPr lang="en-US" smtClean="0"/>
              <a:pPr>
                <a:defRPr/>
              </a:pPr>
              <a:t>28</a:t>
            </a:fld>
            <a:endParaRPr lang="en-US" dirty="0"/>
          </a:p>
        </p:txBody>
      </p:sp>
      <p:sp>
        <p:nvSpPr>
          <p:cNvPr id="12" name="Title 11"/>
          <p:cNvSpPr>
            <a:spLocks noGrp="1"/>
          </p:cNvSpPr>
          <p:nvPr>
            <p:ph type="title"/>
          </p:nvPr>
        </p:nvSpPr>
        <p:spPr/>
        <p:txBody>
          <a:bodyPr/>
          <a:lstStyle/>
          <a:p>
            <a:r>
              <a:rPr lang="en-US" dirty="0"/>
              <a:t>Hash Code Insertion Example</a:t>
            </a:r>
          </a:p>
        </p:txBody>
      </p:sp>
      <p:graphicFrame>
        <p:nvGraphicFramePr>
          <p:cNvPr id="26" name="Table 25"/>
          <p:cNvGraphicFramePr>
            <a:graphicFrameLocks noGrp="1"/>
          </p:cNvGraphicFramePr>
          <p:nvPr>
            <p:extLst>
              <p:ext uri="{D42A27DB-BD31-4B8C-83A1-F6EECF244321}">
                <p14:modId xmlns:p14="http://schemas.microsoft.com/office/powerpoint/2010/main" val="16643160"/>
              </p:ext>
            </p:extLst>
          </p:nvPr>
        </p:nvGraphicFramePr>
        <p:xfrm>
          <a:off x="5562601" y="1822450"/>
          <a:ext cx="4206240" cy="2219960"/>
        </p:xfrm>
        <a:graphic>
          <a:graphicData uri="http://schemas.openxmlformats.org/drawingml/2006/table">
            <a:tbl>
              <a:tblPr firstRow="1">
                <a:tableStyleId>{5C22544A-7EE6-4342-B048-85BDC9FD1C3A}</a:tableStyleId>
              </a:tblPr>
              <a:tblGrid>
                <a:gridCol w="1204418">
                  <a:extLst>
                    <a:ext uri="{9D8B030D-6E8A-4147-A177-3AD203B41FA5}">
                      <a16:colId xmlns:a16="http://schemas.microsoft.com/office/drawing/2014/main" val="20000"/>
                    </a:ext>
                  </a:extLst>
                </a:gridCol>
                <a:gridCol w="1354312">
                  <a:extLst>
                    <a:ext uri="{9D8B030D-6E8A-4147-A177-3AD203B41FA5}">
                      <a16:colId xmlns:a16="http://schemas.microsoft.com/office/drawing/2014/main" val="20001"/>
                    </a:ext>
                  </a:extLst>
                </a:gridCol>
                <a:gridCol w="1647510">
                  <a:extLst>
                    <a:ext uri="{9D8B030D-6E8A-4147-A177-3AD203B41FA5}">
                      <a16:colId xmlns:a16="http://schemas.microsoft.com/office/drawing/2014/main" val="20002"/>
                    </a:ext>
                  </a:extLst>
                </a:gridCol>
              </a:tblGrid>
              <a:tr h="287843">
                <a:tc>
                  <a:txBody>
                    <a:bodyPr/>
                    <a:lstStyle/>
                    <a:p>
                      <a:r>
                        <a:rPr lang="en-US" dirty="0"/>
                        <a:t>Name</a:t>
                      </a:r>
                    </a:p>
                  </a:txBody>
                  <a:tcPr/>
                </a:tc>
                <a:tc>
                  <a:txBody>
                    <a:bodyPr/>
                    <a:lstStyle/>
                    <a:p>
                      <a:r>
                        <a:rPr lang="en-US" dirty="0" err="1"/>
                        <a:t>hash_fcn</a:t>
                      </a:r>
                      <a:r>
                        <a:rPr lang="en-US" dirty="0"/>
                        <a:t>()</a:t>
                      </a:r>
                    </a:p>
                  </a:txBody>
                  <a:tcPr/>
                </a:tc>
                <a:tc>
                  <a:txBody>
                    <a:bodyPr/>
                    <a:lstStyle/>
                    <a:p>
                      <a:r>
                        <a:rPr lang="en-US" sz="1600" dirty="0" err="1"/>
                        <a:t>hash_fcn</a:t>
                      </a:r>
                      <a:r>
                        <a:rPr lang="en-US" sz="1600" dirty="0"/>
                        <a:t>()%5</a:t>
                      </a:r>
                    </a:p>
                  </a:txBody>
                  <a:tcPr/>
                </a:tc>
                <a:extLst>
                  <a:ext uri="{0D108BD9-81ED-4DB2-BD59-A6C34878D82A}">
                    <a16:rowId xmlns:a16="http://schemas.microsoft.com/office/drawing/2014/main" val="10000"/>
                  </a:ext>
                </a:extLst>
              </a:tr>
              <a:tr h="370840">
                <a:tc>
                  <a:txBody>
                    <a:bodyPr/>
                    <a:lstStyle/>
                    <a:p>
                      <a:r>
                        <a:rPr lang="en-US" sz="1600" dirty="0">
                          <a:latin typeface="Courier New" pitchFamily="49" charset="0"/>
                          <a:cs typeface="Courier New" pitchFamily="49" charset="0"/>
                        </a:rPr>
                        <a:t>"Tom"</a:t>
                      </a:r>
                    </a:p>
                  </a:txBody>
                  <a:tcPr/>
                </a:tc>
                <a:tc>
                  <a:txBody>
                    <a:bodyPr/>
                    <a:lstStyle/>
                    <a:p>
                      <a:r>
                        <a:rPr lang="en-US" dirty="0"/>
                        <a:t>84274</a:t>
                      </a:r>
                    </a:p>
                  </a:txBody>
                  <a:tcPr/>
                </a:tc>
                <a:tc>
                  <a:txBody>
                    <a:bodyPr/>
                    <a:lstStyle/>
                    <a:p>
                      <a:pPr algn="ctr"/>
                      <a:r>
                        <a:rPr lang="en-US" dirty="0"/>
                        <a:t>4</a:t>
                      </a:r>
                    </a:p>
                  </a:txBody>
                  <a:tcPr/>
                </a:tc>
                <a:extLst>
                  <a:ext uri="{0D108BD9-81ED-4DB2-BD59-A6C34878D82A}">
                    <a16:rowId xmlns:a16="http://schemas.microsoft.com/office/drawing/2014/main" val="10001"/>
                  </a:ext>
                </a:extLst>
              </a:tr>
              <a:tr h="370840">
                <a:tc>
                  <a:txBody>
                    <a:bodyPr/>
                    <a:lstStyle/>
                    <a:p>
                      <a:r>
                        <a:rPr lang="en-US" sz="1600" dirty="0">
                          <a:latin typeface="Courier New" pitchFamily="49" charset="0"/>
                          <a:cs typeface="Courier New" pitchFamily="49" charset="0"/>
                        </a:rPr>
                        <a:t>"Abe"</a:t>
                      </a:r>
                    </a:p>
                  </a:txBody>
                  <a:tcPr/>
                </a:tc>
                <a:tc>
                  <a:txBody>
                    <a:bodyPr/>
                    <a:lstStyle/>
                    <a:p>
                      <a:r>
                        <a:rPr lang="en-US" dirty="0"/>
                        <a:t>65604</a:t>
                      </a:r>
                    </a:p>
                  </a:txBody>
                  <a:tcPr/>
                </a:tc>
                <a:tc>
                  <a:txBody>
                    <a:bodyPr/>
                    <a:lstStyle/>
                    <a:p>
                      <a:pPr algn="ctr"/>
                      <a:r>
                        <a:rPr lang="en-US" dirty="0"/>
                        <a:t>4</a:t>
                      </a:r>
                    </a:p>
                  </a:txBody>
                  <a:tcPr/>
                </a:tc>
                <a:extLst>
                  <a:ext uri="{0D108BD9-81ED-4DB2-BD59-A6C34878D82A}">
                    <a16:rowId xmlns:a16="http://schemas.microsoft.com/office/drawing/2014/main" val="10002"/>
                  </a:ext>
                </a:extLst>
              </a:tr>
              <a:tr h="370840">
                <a:tc>
                  <a:txBody>
                    <a:bodyPr/>
                    <a:lstStyle/>
                    <a:p>
                      <a:r>
                        <a:rPr lang="en-US" sz="1600" dirty="0">
                          <a:latin typeface="Courier New" pitchFamily="49" charset="0"/>
                          <a:cs typeface="Courier New" pitchFamily="49" charset="0"/>
                        </a:rPr>
                        <a:t>"Harry"</a:t>
                      </a:r>
                    </a:p>
                  </a:txBody>
                  <a:tcPr/>
                </a:tc>
                <a:tc>
                  <a:txBody>
                    <a:bodyPr/>
                    <a:lstStyle/>
                    <a:p>
                      <a:r>
                        <a:rPr lang="en-US" dirty="0"/>
                        <a:t>69496448</a:t>
                      </a:r>
                    </a:p>
                  </a:txBody>
                  <a:tcPr/>
                </a:tc>
                <a:tc>
                  <a:txBody>
                    <a:bodyPr/>
                    <a:lstStyle/>
                    <a:p>
                      <a:pPr algn="ctr"/>
                      <a:r>
                        <a:rPr lang="en-US" dirty="0"/>
                        <a:t>3</a:t>
                      </a:r>
                    </a:p>
                  </a:txBody>
                  <a:tcPr/>
                </a:tc>
                <a:extLst>
                  <a:ext uri="{0D108BD9-81ED-4DB2-BD59-A6C34878D82A}">
                    <a16:rowId xmlns:a16="http://schemas.microsoft.com/office/drawing/2014/main" val="10003"/>
                  </a:ext>
                </a:extLst>
              </a:tr>
              <a:tr h="370840">
                <a:tc>
                  <a:txBody>
                    <a:bodyPr/>
                    <a:lstStyle/>
                    <a:p>
                      <a:r>
                        <a:rPr lang="en-US" sz="1600" dirty="0">
                          <a:latin typeface="Courier New" pitchFamily="49" charset="0"/>
                          <a:cs typeface="Courier New" pitchFamily="49" charset="0"/>
                        </a:rPr>
                        <a:t>"Sam"</a:t>
                      </a:r>
                    </a:p>
                  </a:txBody>
                  <a:tcPr/>
                </a:tc>
                <a:tc>
                  <a:txBody>
                    <a:bodyPr/>
                    <a:lstStyle/>
                    <a:p>
                      <a:r>
                        <a:rPr lang="en-US" dirty="0"/>
                        <a:t>82879</a:t>
                      </a:r>
                    </a:p>
                  </a:txBody>
                  <a:tcPr/>
                </a:tc>
                <a:tc>
                  <a:txBody>
                    <a:bodyPr/>
                    <a:lstStyle/>
                    <a:p>
                      <a:pPr algn="ctr"/>
                      <a:r>
                        <a:rPr lang="en-US" dirty="0"/>
                        <a:t>4</a:t>
                      </a:r>
                    </a:p>
                  </a:txBody>
                  <a:tcPr/>
                </a:tc>
                <a:extLst>
                  <a:ext uri="{0D108BD9-81ED-4DB2-BD59-A6C34878D82A}">
                    <a16:rowId xmlns:a16="http://schemas.microsoft.com/office/drawing/2014/main" val="10004"/>
                  </a:ext>
                </a:extLst>
              </a:tr>
              <a:tr h="370840">
                <a:tc>
                  <a:txBody>
                    <a:bodyPr/>
                    <a:lstStyle/>
                    <a:p>
                      <a:r>
                        <a:rPr lang="en-US" sz="1600" dirty="0">
                          <a:latin typeface="Courier New" pitchFamily="49" charset="0"/>
                          <a:cs typeface="Courier New" pitchFamily="49" charset="0"/>
                        </a:rPr>
                        <a:t>"Pete"</a:t>
                      </a:r>
                    </a:p>
                  </a:txBody>
                  <a:tcPr/>
                </a:tc>
                <a:tc>
                  <a:txBody>
                    <a:bodyPr/>
                    <a:lstStyle/>
                    <a:p>
                      <a:r>
                        <a:rPr lang="en-US" dirty="0"/>
                        <a:t>2484038</a:t>
                      </a:r>
                    </a:p>
                  </a:txBody>
                  <a:tcPr/>
                </a:tc>
                <a:tc>
                  <a:txBody>
                    <a:bodyPr/>
                    <a:lstStyle/>
                    <a:p>
                      <a:pPr algn="ctr"/>
                      <a:r>
                        <a:rPr lang="en-US" dirty="0"/>
                        <a:t>3</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51444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path" presetSubtype="0" accel="50000" decel="50000" fill="hold" grpId="0" nodeType="withEffect">
                                  <p:stCondLst>
                                    <p:cond delay="0"/>
                                  </p:stCondLst>
                                  <p:childTnLst>
                                    <p:animMotion origin="layout" path="M -2.22222E-6 -0.00023 L 0.02952 0.05227 C 0.03559 0.06383 0.04636 0.07285 0.05851 0.07725 C 0.07257 0.08233 0.0849 0.08141 0.09445 0.07586 L 0.14011 0.05111 " pathEditMode="relative" rAng="920454" ptsTypes="FffFF">
                                      <p:cBhvr>
                                        <p:cTn id="6" dur="2000" fill="hold"/>
                                        <p:tgtEl>
                                          <p:spTgt spid="24"/>
                                        </p:tgtEl>
                                        <p:attrNameLst>
                                          <p:attrName>ppt_x</p:attrName>
                                          <p:attrName>ppt_y</p:attrName>
                                        </p:attrNameLst>
                                      </p:cBhvr>
                                      <p:rCtr x="6458" y="5157"/>
                                    </p:animMotion>
                                  </p:childTnLst>
                                  <p:subTnLst>
                                    <p:set>
                                      <p:cBhvr override="childStyle">
                                        <p:cTn dur="1" fill="hold" display="0" masterRel="sameClick" afterEffect="1">
                                          <p:stCondLst>
                                            <p:cond evt="end" delay="0">
                                              <p:tn val="5"/>
                                            </p:cond>
                                          </p:stCondLst>
                                        </p:cTn>
                                        <p:tgtEl>
                                          <p:spTgt spid="24"/>
                                        </p:tgtEl>
                                        <p:attrNameLst>
                                          <p:attrName>style.visibility</p:attrName>
                                        </p:attrNameLst>
                                      </p:cBhvr>
                                      <p:to>
                                        <p:strVal val="hidden"/>
                                      </p:to>
                                    </p:set>
                                  </p:subTnLst>
                                </p:cTn>
                              </p:par>
                            </p:childTnLst>
                          </p:cTn>
                        </p:par>
                        <p:par>
                          <p:cTn id="7" fill="hold">
                            <p:stCondLst>
                              <p:cond delay="2000"/>
                            </p:stCondLst>
                            <p:childTnLst>
                              <p:par>
                                <p:cTn id="8" presetID="1" presetClass="entr" presetSubtype="0" fill="hold" grpId="0" nodeType="afterEffect">
                                  <p:stCondLst>
                                    <p:cond delay="0"/>
                                  </p:stCondLst>
                                  <p:childTnLst>
                                    <p:set>
                                      <p:cBhvr>
                                        <p:cTn id="9" dur="1" fill="hold">
                                          <p:stCondLst>
                                            <p:cond delay="0"/>
                                          </p:stCondLst>
                                        </p:cTn>
                                        <p:tgtEl>
                                          <p:spTgt spid="21"/>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1" grpId="0"/>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11839028"/>
              </p:ext>
            </p:extLst>
          </p:nvPr>
        </p:nvGraphicFramePr>
        <p:xfrm>
          <a:off x="1447800" y="1676400"/>
          <a:ext cx="4419600" cy="2219960"/>
        </p:xfrm>
        <a:graphic>
          <a:graphicData uri="http://schemas.openxmlformats.org/drawingml/2006/table">
            <a:tbl>
              <a:tblPr firstRow="1">
                <a:tableStyleId>{5C22544A-7EE6-4342-B048-85BDC9FD1C3A}</a:tableStyleId>
              </a:tblPr>
              <a:tblGrid>
                <a:gridCol w="1160780">
                  <a:extLst>
                    <a:ext uri="{9D8B030D-6E8A-4147-A177-3AD203B41FA5}">
                      <a16:colId xmlns:a16="http://schemas.microsoft.com/office/drawing/2014/main" val="20000"/>
                    </a:ext>
                  </a:extLst>
                </a:gridCol>
                <a:gridCol w="150622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tblGrid>
              <a:tr h="167640">
                <a:tc>
                  <a:txBody>
                    <a:bodyPr/>
                    <a:lstStyle/>
                    <a:p>
                      <a:r>
                        <a:rPr lang="en-US" dirty="0"/>
                        <a:t>Name</a:t>
                      </a:r>
                    </a:p>
                  </a:txBody>
                  <a:tcPr/>
                </a:tc>
                <a:tc>
                  <a:txBody>
                    <a:bodyPr/>
                    <a:lstStyle/>
                    <a:p>
                      <a:r>
                        <a:rPr lang="en-US" dirty="0" err="1"/>
                        <a:t>hash_fcn</a:t>
                      </a:r>
                      <a:r>
                        <a:rPr lang="en-US" dirty="0"/>
                        <a:t>()</a:t>
                      </a:r>
                    </a:p>
                  </a:txBody>
                  <a:tcPr/>
                </a:tc>
                <a:tc>
                  <a:txBody>
                    <a:bodyPr/>
                    <a:lstStyle/>
                    <a:p>
                      <a:r>
                        <a:rPr lang="en-US" sz="1600" dirty="0" err="1"/>
                        <a:t>hash_fcn</a:t>
                      </a:r>
                      <a:r>
                        <a:rPr lang="en-US" sz="1600" dirty="0"/>
                        <a:t>()%11</a:t>
                      </a:r>
                    </a:p>
                  </a:txBody>
                  <a:tcPr/>
                </a:tc>
                <a:extLst>
                  <a:ext uri="{0D108BD9-81ED-4DB2-BD59-A6C34878D82A}">
                    <a16:rowId xmlns:a16="http://schemas.microsoft.com/office/drawing/2014/main" val="10000"/>
                  </a:ext>
                </a:extLst>
              </a:tr>
              <a:tr h="370840">
                <a:tc>
                  <a:txBody>
                    <a:bodyPr/>
                    <a:lstStyle/>
                    <a:p>
                      <a:r>
                        <a:rPr lang="en-US" sz="1600" dirty="0">
                          <a:latin typeface="Courier New" pitchFamily="49" charset="0"/>
                          <a:cs typeface="Courier New" pitchFamily="49" charset="0"/>
                        </a:rPr>
                        <a:t>"Tom"</a:t>
                      </a:r>
                    </a:p>
                  </a:txBody>
                  <a:tcPr/>
                </a:tc>
                <a:tc>
                  <a:txBody>
                    <a:bodyPr/>
                    <a:lstStyle/>
                    <a:p>
                      <a:r>
                        <a:rPr lang="en-US" dirty="0"/>
                        <a:t>84274</a:t>
                      </a:r>
                    </a:p>
                  </a:txBody>
                  <a:tcPr/>
                </a:tc>
                <a:tc>
                  <a:txBody>
                    <a:bodyPr/>
                    <a:lstStyle/>
                    <a:p>
                      <a:pPr algn="ctr"/>
                      <a:r>
                        <a:rPr lang="en-US" dirty="0"/>
                        <a:t>3</a:t>
                      </a:r>
                    </a:p>
                  </a:txBody>
                  <a:tcPr/>
                </a:tc>
                <a:extLst>
                  <a:ext uri="{0D108BD9-81ED-4DB2-BD59-A6C34878D82A}">
                    <a16:rowId xmlns:a16="http://schemas.microsoft.com/office/drawing/2014/main" val="10001"/>
                  </a:ext>
                </a:extLst>
              </a:tr>
              <a:tr h="370840">
                <a:tc>
                  <a:txBody>
                    <a:bodyPr/>
                    <a:lstStyle/>
                    <a:p>
                      <a:r>
                        <a:rPr lang="en-US" sz="1600" dirty="0">
                          <a:latin typeface="Courier New" pitchFamily="49" charset="0"/>
                          <a:cs typeface="Courier New" pitchFamily="49" charset="0"/>
                        </a:rPr>
                        <a:t>"Abe"</a:t>
                      </a:r>
                    </a:p>
                  </a:txBody>
                  <a:tcPr/>
                </a:tc>
                <a:tc>
                  <a:txBody>
                    <a:bodyPr/>
                    <a:lstStyle/>
                    <a:p>
                      <a:r>
                        <a:rPr lang="en-US" dirty="0"/>
                        <a:t>65604</a:t>
                      </a:r>
                    </a:p>
                  </a:txBody>
                  <a:tcPr/>
                </a:tc>
                <a:tc>
                  <a:txBody>
                    <a:bodyPr/>
                    <a:lstStyle/>
                    <a:p>
                      <a:pPr algn="ctr"/>
                      <a:r>
                        <a:rPr lang="en-US" dirty="0"/>
                        <a:t>0</a:t>
                      </a:r>
                    </a:p>
                  </a:txBody>
                  <a:tcPr/>
                </a:tc>
                <a:extLst>
                  <a:ext uri="{0D108BD9-81ED-4DB2-BD59-A6C34878D82A}">
                    <a16:rowId xmlns:a16="http://schemas.microsoft.com/office/drawing/2014/main" val="10002"/>
                  </a:ext>
                </a:extLst>
              </a:tr>
              <a:tr h="370840">
                <a:tc>
                  <a:txBody>
                    <a:bodyPr/>
                    <a:lstStyle/>
                    <a:p>
                      <a:r>
                        <a:rPr lang="en-US" sz="1600" dirty="0">
                          <a:latin typeface="Courier New" pitchFamily="49" charset="0"/>
                          <a:cs typeface="Courier New" pitchFamily="49" charset="0"/>
                        </a:rPr>
                        <a:t>"Harry"</a:t>
                      </a:r>
                    </a:p>
                  </a:txBody>
                  <a:tcPr/>
                </a:tc>
                <a:tc>
                  <a:txBody>
                    <a:bodyPr/>
                    <a:lstStyle/>
                    <a:p>
                      <a:r>
                        <a:rPr lang="en-US" dirty="0"/>
                        <a:t>69496448</a:t>
                      </a:r>
                    </a:p>
                  </a:txBody>
                  <a:tcPr/>
                </a:tc>
                <a:tc>
                  <a:txBody>
                    <a:bodyPr/>
                    <a:lstStyle/>
                    <a:p>
                      <a:pPr algn="ctr"/>
                      <a:r>
                        <a:rPr lang="en-US" dirty="0"/>
                        <a:t>10</a:t>
                      </a:r>
                    </a:p>
                  </a:txBody>
                  <a:tcPr/>
                </a:tc>
                <a:extLst>
                  <a:ext uri="{0D108BD9-81ED-4DB2-BD59-A6C34878D82A}">
                    <a16:rowId xmlns:a16="http://schemas.microsoft.com/office/drawing/2014/main" val="10003"/>
                  </a:ext>
                </a:extLst>
              </a:tr>
              <a:tr h="370840">
                <a:tc>
                  <a:txBody>
                    <a:bodyPr/>
                    <a:lstStyle/>
                    <a:p>
                      <a:r>
                        <a:rPr lang="en-US" sz="1600" dirty="0">
                          <a:latin typeface="Courier New" pitchFamily="49" charset="0"/>
                          <a:cs typeface="Courier New" pitchFamily="49" charset="0"/>
                        </a:rPr>
                        <a:t>"Sam"</a:t>
                      </a:r>
                    </a:p>
                  </a:txBody>
                  <a:tcPr/>
                </a:tc>
                <a:tc>
                  <a:txBody>
                    <a:bodyPr/>
                    <a:lstStyle/>
                    <a:p>
                      <a:r>
                        <a:rPr lang="en-US" dirty="0"/>
                        <a:t>82879</a:t>
                      </a:r>
                    </a:p>
                  </a:txBody>
                  <a:tcPr/>
                </a:tc>
                <a:tc>
                  <a:txBody>
                    <a:bodyPr/>
                    <a:lstStyle/>
                    <a:p>
                      <a:pPr algn="ctr"/>
                      <a:r>
                        <a:rPr lang="en-US" dirty="0"/>
                        <a:t>5</a:t>
                      </a:r>
                    </a:p>
                  </a:txBody>
                  <a:tcPr/>
                </a:tc>
                <a:extLst>
                  <a:ext uri="{0D108BD9-81ED-4DB2-BD59-A6C34878D82A}">
                    <a16:rowId xmlns:a16="http://schemas.microsoft.com/office/drawing/2014/main" val="10004"/>
                  </a:ext>
                </a:extLst>
              </a:tr>
              <a:tr h="370840">
                <a:tc>
                  <a:txBody>
                    <a:bodyPr/>
                    <a:lstStyle/>
                    <a:p>
                      <a:r>
                        <a:rPr lang="en-US" sz="1600" dirty="0">
                          <a:latin typeface="Courier New" pitchFamily="49" charset="0"/>
                          <a:cs typeface="Courier New" pitchFamily="49" charset="0"/>
                        </a:rPr>
                        <a:t>"Pete"</a:t>
                      </a:r>
                    </a:p>
                  </a:txBody>
                  <a:tcPr/>
                </a:tc>
                <a:tc>
                  <a:txBody>
                    <a:bodyPr/>
                    <a:lstStyle/>
                    <a:p>
                      <a:r>
                        <a:rPr lang="en-US" dirty="0"/>
                        <a:t>2484038</a:t>
                      </a:r>
                    </a:p>
                  </a:txBody>
                  <a:tcPr/>
                </a:tc>
                <a:tc>
                  <a:txBody>
                    <a:bodyPr/>
                    <a:lstStyle/>
                    <a:p>
                      <a:pPr algn="ctr"/>
                      <a:r>
                        <a:rPr lang="en-US" dirty="0"/>
                        <a:t>7</a:t>
                      </a:r>
                    </a:p>
                  </a:txBody>
                  <a:tcPr/>
                </a:tc>
                <a:extLst>
                  <a:ext uri="{0D108BD9-81ED-4DB2-BD59-A6C34878D82A}">
                    <a16:rowId xmlns:a16="http://schemas.microsoft.com/office/drawing/2014/main" val="10005"/>
                  </a:ext>
                </a:extLst>
              </a:tr>
            </a:tbl>
          </a:graphicData>
        </a:graphic>
      </p:graphicFrame>
      <p:grpSp>
        <p:nvGrpSpPr>
          <p:cNvPr id="97312" name="Group 15"/>
          <p:cNvGrpSpPr>
            <a:grpSpLocks/>
          </p:cNvGrpSpPr>
          <p:nvPr/>
        </p:nvGrpSpPr>
        <p:grpSpPr bwMode="auto">
          <a:xfrm>
            <a:off x="6477001" y="1752600"/>
            <a:ext cx="1584325" cy="1589088"/>
            <a:chOff x="5273854" y="4006334"/>
            <a:chExt cx="1584146" cy="1588532"/>
          </a:xfrm>
        </p:grpSpPr>
        <p:grpSp>
          <p:nvGrpSpPr>
            <p:cNvPr id="97327" name="Group 9"/>
            <p:cNvGrpSpPr>
              <a:grpSpLocks/>
            </p:cNvGrpSpPr>
            <p:nvPr/>
          </p:nvGrpSpPr>
          <p:grpSpPr bwMode="auto">
            <a:xfrm>
              <a:off x="5715000" y="4038600"/>
              <a:ext cx="1143000" cy="1524000"/>
              <a:chOff x="4343400" y="4343400"/>
              <a:chExt cx="1143000" cy="1524000"/>
            </a:xfrm>
          </p:grpSpPr>
          <p:sp>
            <p:nvSpPr>
              <p:cNvPr id="5" name="Rectangle 4"/>
              <p:cNvSpPr/>
              <p:nvPr/>
            </p:nvSpPr>
            <p:spPr>
              <a:xfrm>
                <a:off x="4343529" y="4342873"/>
                <a:ext cx="1142871" cy="30469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6" name="Rectangle 5"/>
              <p:cNvSpPr/>
              <p:nvPr/>
            </p:nvSpPr>
            <p:spPr>
              <a:xfrm>
                <a:off x="4343529" y="4647567"/>
                <a:ext cx="1142871" cy="30469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7" name="Rectangle 6"/>
              <p:cNvSpPr/>
              <p:nvPr/>
            </p:nvSpPr>
            <p:spPr>
              <a:xfrm>
                <a:off x="4343529" y="4952260"/>
                <a:ext cx="1142871" cy="306281"/>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8" name="Rectangle 7"/>
              <p:cNvSpPr/>
              <p:nvPr/>
            </p:nvSpPr>
            <p:spPr>
              <a:xfrm>
                <a:off x="4343529" y="5258541"/>
                <a:ext cx="1142871" cy="30469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9" name="Rectangle 8"/>
              <p:cNvSpPr/>
              <p:nvPr/>
            </p:nvSpPr>
            <p:spPr>
              <a:xfrm>
                <a:off x="4343529" y="5563234"/>
                <a:ext cx="1142871" cy="30469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grpSp>
        <p:sp>
          <p:nvSpPr>
            <p:cNvPr id="97328" name="TextBox 10"/>
            <p:cNvSpPr txBox="1">
              <a:spLocks noChangeArrowheads="1"/>
            </p:cNvSpPr>
            <p:nvPr/>
          </p:nvSpPr>
          <p:spPr bwMode="auto">
            <a:xfrm>
              <a:off x="5273854" y="4006334"/>
              <a:ext cx="441146" cy="369332"/>
            </a:xfrm>
            <a:prstGeom prst="rect">
              <a:avLst/>
            </a:prstGeom>
            <a:noFill/>
            <a:ln w="9525">
              <a:noFill/>
              <a:miter lim="800000"/>
              <a:headEnd/>
              <a:tailEnd/>
            </a:ln>
          </p:spPr>
          <p:txBody>
            <a:bodyPr wrap="none">
              <a:spAutoFit/>
            </a:bodyPr>
            <a:lstStyle/>
            <a:p>
              <a:r>
                <a:rPr lang="en-US"/>
                <a:t>[0]</a:t>
              </a:r>
            </a:p>
          </p:txBody>
        </p:sp>
        <p:sp>
          <p:nvSpPr>
            <p:cNvPr id="97329" name="TextBox 11"/>
            <p:cNvSpPr txBox="1">
              <a:spLocks noChangeArrowheads="1"/>
            </p:cNvSpPr>
            <p:nvPr/>
          </p:nvSpPr>
          <p:spPr bwMode="auto">
            <a:xfrm>
              <a:off x="5273854" y="4311134"/>
              <a:ext cx="441146" cy="369332"/>
            </a:xfrm>
            <a:prstGeom prst="rect">
              <a:avLst/>
            </a:prstGeom>
            <a:noFill/>
            <a:ln w="9525">
              <a:noFill/>
              <a:miter lim="800000"/>
              <a:headEnd/>
              <a:tailEnd/>
            </a:ln>
          </p:spPr>
          <p:txBody>
            <a:bodyPr wrap="none">
              <a:spAutoFit/>
            </a:bodyPr>
            <a:lstStyle/>
            <a:p>
              <a:r>
                <a:rPr lang="en-US"/>
                <a:t>[1]</a:t>
              </a:r>
            </a:p>
          </p:txBody>
        </p:sp>
        <p:sp>
          <p:nvSpPr>
            <p:cNvPr id="97330" name="TextBox 12"/>
            <p:cNvSpPr txBox="1">
              <a:spLocks noChangeArrowheads="1"/>
            </p:cNvSpPr>
            <p:nvPr/>
          </p:nvSpPr>
          <p:spPr bwMode="auto">
            <a:xfrm>
              <a:off x="5273854" y="4615934"/>
              <a:ext cx="441146" cy="369332"/>
            </a:xfrm>
            <a:prstGeom prst="rect">
              <a:avLst/>
            </a:prstGeom>
            <a:noFill/>
            <a:ln w="9525">
              <a:noFill/>
              <a:miter lim="800000"/>
              <a:headEnd/>
              <a:tailEnd/>
            </a:ln>
          </p:spPr>
          <p:txBody>
            <a:bodyPr wrap="none">
              <a:spAutoFit/>
            </a:bodyPr>
            <a:lstStyle/>
            <a:p>
              <a:r>
                <a:rPr lang="en-US"/>
                <a:t>[2]</a:t>
              </a:r>
            </a:p>
          </p:txBody>
        </p:sp>
        <p:sp>
          <p:nvSpPr>
            <p:cNvPr id="97331" name="TextBox 13"/>
            <p:cNvSpPr txBox="1">
              <a:spLocks noChangeArrowheads="1"/>
            </p:cNvSpPr>
            <p:nvPr/>
          </p:nvSpPr>
          <p:spPr bwMode="auto">
            <a:xfrm>
              <a:off x="5273854" y="4920734"/>
              <a:ext cx="441146" cy="369332"/>
            </a:xfrm>
            <a:prstGeom prst="rect">
              <a:avLst/>
            </a:prstGeom>
            <a:noFill/>
            <a:ln w="9525">
              <a:noFill/>
              <a:miter lim="800000"/>
              <a:headEnd/>
              <a:tailEnd/>
            </a:ln>
          </p:spPr>
          <p:txBody>
            <a:bodyPr wrap="none">
              <a:spAutoFit/>
            </a:bodyPr>
            <a:lstStyle/>
            <a:p>
              <a:r>
                <a:rPr lang="en-US"/>
                <a:t>[3]</a:t>
              </a:r>
            </a:p>
          </p:txBody>
        </p:sp>
        <p:sp>
          <p:nvSpPr>
            <p:cNvPr id="97332" name="TextBox 14"/>
            <p:cNvSpPr txBox="1">
              <a:spLocks noChangeArrowheads="1"/>
            </p:cNvSpPr>
            <p:nvPr/>
          </p:nvSpPr>
          <p:spPr bwMode="auto">
            <a:xfrm>
              <a:off x="5273854" y="5225534"/>
              <a:ext cx="441146" cy="369332"/>
            </a:xfrm>
            <a:prstGeom prst="rect">
              <a:avLst/>
            </a:prstGeom>
            <a:noFill/>
            <a:ln w="9525">
              <a:noFill/>
              <a:miter lim="800000"/>
              <a:headEnd/>
              <a:tailEnd/>
            </a:ln>
          </p:spPr>
          <p:txBody>
            <a:bodyPr wrap="none">
              <a:spAutoFit/>
            </a:bodyPr>
            <a:lstStyle/>
            <a:p>
              <a:r>
                <a:rPr lang="en-US"/>
                <a:t>[4]</a:t>
              </a:r>
            </a:p>
          </p:txBody>
        </p:sp>
      </p:grpSp>
      <p:grpSp>
        <p:nvGrpSpPr>
          <p:cNvPr id="97313" name="Group 16"/>
          <p:cNvGrpSpPr>
            <a:grpSpLocks/>
          </p:cNvGrpSpPr>
          <p:nvPr/>
        </p:nvGrpSpPr>
        <p:grpSpPr bwMode="auto">
          <a:xfrm>
            <a:off x="6477001" y="3265488"/>
            <a:ext cx="1584325" cy="1587500"/>
            <a:chOff x="5273854" y="4006334"/>
            <a:chExt cx="1584146" cy="1588532"/>
          </a:xfrm>
        </p:grpSpPr>
        <p:grpSp>
          <p:nvGrpSpPr>
            <p:cNvPr id="97316" name="Group 17"/>
            <p:cNvGrpSpPr>
              <a:grpSpLocks/>
            </p:cNvGrpSpPr>
            <p:nvPr/>
          </p:nvGrpSpPr>
          <p:grpSpPr bwMode="auto">
            <a:xfrm>
              <a:off x="5715000" y="4038600"/>
              <a:ext cx="1143000" cy="1524000"/>
              <a:chOff x="4343400" y="4343400"/>
              <a:chExt cx="1143000" cy="1524000"/>
            </a:xfrm>
          </p:grpSpPr>
          <p:sp>
            <p:nvSpPr>
              <p:cNvPr id="24" name="Rectangle 23"/>
              <p:cNvSpPr/>
              <p:nvPr/>
            </p:nvSpPr>
            <p:spPr>
              <a:xfrm>
                <a:off x="4343529" y="4342905"/>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25" name="Rectangle 24"/>
              <p:cNvSpPr/>
              <p:nvPr/>
            </p:nvSpPr>
            <p:spPr>
              <a:xfrm>
                <a:off x="4343529" y="4647903"/>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26" name="Rectangle 25"/>
              <p:cNvSpPr/>
              <p:nvPr/>
            </p:nvSpPr>
            <p:spPr>
              <a:xfrm>
                <a:off x="4343529" y="4952901"/>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27" name="Rectangle 26"/>
              <p:cNvSpPr/>
              <p:nvPr/>
            </p:nvSpPr>
            <p:spPr>
              <a:xfrm>
                <a:off x="4343529" y="5257899"/>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28" name="Rectangle 27"/>
              <p:cNvSpPr/>
              <p:nvPr/>
            </p:nvSpPr>
            <p:spPr>
              <a:xfrm>
                <a:off x="4343529" y="5562897"/>
                <a:ext cx="1142871" cy="30499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grpSp>
        <p:sp>
          <p:nvSpPr>
            <p:cNvPr id="97317" name="TextBox 18"/>
            <p:cNvSpPr txBox="1">
              <a:spLocks noChangeArrowheads="1"/>
            </p:cNvSpPr>
            <p:nvPr/>
          </p:nvSpPr>
          <p:spPr bwMode="auto">
            <a:xfrm>
              <a:off x="5273854" y="4006334"/>
              <a:ext cx="441146" cy="369332"/>
            </a:xfrm>
            <a:prstGeom prst="rect">
              <a:avLst/>
            </a:prstGeom>
            <a:noFill/>
            <a:ln w="9525">
              <a:noFill/>
              <a:miter lim="800000"/>
              <a:headEnd/>
              <a:tailEnd/>
            </a:ln>
          </p:spPr>
          <p:txBody>
            <a:bodyPr wrap="none">
              <a:spAutoFit/>
            </a:bodyPr>
            <a:lstStyle/>
            <a:p>
              <a:r>
                <a:rPr lang="en-US"/>
                <a:t>[5]</a:t>
              </a:r>
            </a:p>
          </p:txBody>
        </p:sp>
        <p:sp>
          <p:nvSpPr>
            <p:cNvPr id="97318" name="TextBox 19"/>
            <p:cNvSpPr txBox="1">
              <a:spLocks noChangeArrowheads="1"/>
            </p:cNvSpPr>
            <p:nvPr/>
          </p:nvSpPr>
          <p:spPr bwMode="auto">
            <a:xfrm>
              <a:off x="5273854" y="4311134"/>
              <a:ext cx="441146" cy="369332"/>
            </a:xfrm>
            <a:prstGeom prst="rect">
              <a:avLst/>
            </a:prstGeom>
            <a:noFill/>
            <a:ln w="9525">
              <a:noFill/>
              <a:miter lim="800000"/>
              <a:headEnd/>
              <a:tailEnd/>
            </a:ln>
          </p:spPr>
          <p:txBody>
            <a:bodyPr wrap="none">
              <a:spAutoFit/>
            </a:bodyPr>
            <a:lstStyle/>
            <a:p>
              <a:r>
                <a:rPr lang="en-US"/>
                <a:t>[6]</a:t>
              </a:r>
            </a:p>
          </p:txBody>
        </p:sp>
        <p:sp>
          <p:nvSpPr>
            <p:cNvPr id="97319" name="TextBox 20"/>
            <p:cNvSpPr txBox="1">
              <a:spLocks noChangeArrowheads="1"/>
            </p:cNvSpPr>
            <p:nvPr/>
          </p:nvSpPr>
          <p:spPr bwMode="auto">
            <a:xfrm>
              <a:off x="5273854" y="4615934"/>
              <a:ext cx="441146" cy="369332"/>
            </a:xfrm>
            <a:prstGeom prst="rect">
              <a:avLst/>
            </a:prstGeom>
            <a:noFill/>
            <a:ln w="9525">
              <a:noFill/>
              <a:miter lim="800000"/>
              <a:headEnd/>
              <a:tailEnd/>
            </a:ln>
          </p:spPr>
          <p:txBody>
            <a:bodyPr wrap="none">
              <a:spAutoFit/>
            </a:bodyPr>
            <a:lstStyle/>
            <a:p>
              <a:r>
                <a:rPr lang="en-US"/>
                <a:t>[7]</a:t>
              </a:r>
            </a:p>
          </p:txBody>
        </p:sp>
        <p:sp>
          <p:nvSpPr>
            <p:cNvPr id="97320" name="TextBox 21"/>
            <p:cNvSpPr txBox="1">
              <a:spLocks noChangeArrowheads="1"/>
            </p:cNvSpPr>
            <p:nvPr/>
          </p:nvSpPr>
          <p:spPr bwMode="auto">
            <a:xfrm>
              <a:off x="5273854" y="4920734"/>
              <a:ext cx="441146" cy="369332"/>
            </a:xfrm>
            <a:prstGeom prst="rect">
              <a:avLst/>
            </a:prstGeom>
            <a:noFill/>
            <a:ln w="9525">
              <a:noFill/>
              <a:miter lim="800000"/>
              <a:headEnd/>
              <a:tailEnd/>
            </a:ln>
          </p:spPr>
          <p:txBody>
            <a:bodyPr wrap="none">
              <a:spAutoFit/>
            </a:bodyPr>
            <a:lstStyle/>
            <a:p>
              <a:r>
                <a:rPr lang="en-US"/>
                <a:t>[8]</a:t>
              </a:r>
            </a:p>
          </p:txBody>
        </p:sp>
        <p:sp>
          <p:nvSpPr>
            <p:cNvPr id="97321" name="TextBox 22"/>
            <p:cNvSpPr txBox="1">
              <a:spLocks noChangeArrowheads="1"/>
            </p:cNvSpPr>
            <p:nvPr/>
          </p:nvSpPr>
          <p:spPr bwMode="auto">
            <a:xfrm>
              <a:off x="5273854" y="5225534"/>
              <a:ext cx="441146" cy="369332"/>
            </a:xfrm>
            <a:prstGeom prst="rect">
              <a:avLst/>
            </a:prstGeom>
            <a:noFill/>
            <a:ln w="9525">
              <a:noFill/>
              <a:miter lim="800000"/>
              <a:headEnd/>
              <a:tailEnd/>
            </a:ln>
          </p:spPr>
          <p:txBody>
            <a:bodyPr wrap="none">
              <a:spAutoFit/>
            </a:bodyPr>
            <a:lstStyle/>
            <a:p>
              <a:r>
                <a:rPr lang="en-US"/>
                <a:t>[9]</a:t>
              </a:r>
            </a:p>
          </p:txBody>
        </p:sp>
      </p:grpSp>
      <p:sp>
        <p:nvSpPr>
          <p:cNvPr id="36" name="Rectangle 35"/>
          <p:cNvSpPr/>
          <p:nvPr/>
        </p:nvSpPr>
        <p:spPr>
          <a:xfrm>
            <a:off x="6918325" y="4814888"/>
            <a:ext cx="1143000" cy="304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a:solidFill>
                <a:schemeClr val="tx1"/>
              </a:solidFill>
              <a:latin typeface="Courier New" pitchFamily="49" charset="0"/>
              <a:cs typeface="Courier New" pitchFamily="49" charset="0"/>
            </a:endParaRPr>
          </a:p>
        </p:txBody>
      </p:sp>
      <p:sp>
        <p:nvSpPr>
          <p:cNvPr id="97315" name="TextBox 30"/>
          <p:cNvSpPr txBox="1">
            <a:spLocks noChangeArrowheads="1"/>
          </p:cNvSpPr>
          <p:nvPr/>
        </p:nvSpPr>
        <p:spPr bwMode="auto">
          <a:xfrm>
            <a:off x="6364288" y="4783138"/>
            <a:ext cx="569912" cy="368300"/>
          </a:xfrm>
          <a:prstGeom prst="rect">
            <a:avLst/>
          </a:prstGeom>
          <a:noFill/>
          <a:ln w="9525">
            <a:noFill/>
            <a:miter lim="800000"/>
            <a:headEnd/>
            <a:tailEnd/>
          </a:ln>
        </p:spPr>
        <p:txBody>
          <a:bodyPr wrap="none">
            <a:spAutoFit/>
          </a:bodyPr>
          <a:lstStyle/>
          <a:p>
            <a:r>
              <a:rPr lang="en-US"/>
              <a:t>[10]</a:t>
            </a:r>
          </a:p>
        </p:txBody>
      </p:sp>
      <p:sp>
        <p:nvSpPr>
          <p:cNvPr id="3" name="Footer Placeholder 2"/>
          <p:cNvSpPr>
            <a:spLocks noGrp="1"/>
          </p:cNvSpPr>
          <p:nvPr>
            <p:ph type="ftr" sz="quarter" idx="11"/>
          </p:nvPr>
        </p:nvSpPr>
        <p:spPr/>
        <p:txBody>
          <a:bodyPr/>
          <a:lstStyle/>
          <a:p>
            <a:pPr>
              <a:defRPr/>
            </a:pPr>
            <a:r>
              <a:rPr lang="en-US"/>
              <a:t>Sets and Maps (31)</a:t>
            </a:r>
            <a:endParaRPr lang="en-US" dirty="0"/>
          </a:p>
        </p:txBody>
      </p:sp>
      <p:sp>
        <p:nvSpPr>
          <p:cNvPr id="10" name="Slide Number Placeholder 9"/>
          <p:cNvSpPr>
            <a:spLocks noGrp="1"/>
          </p:cNvSpPr>
          <p:nvPr>
            <p:ph type="sldNum" sz="quarter" idx="12"/>
          </p:nvPr>
        </p:nvSpPr>
        <p:spPr/>
        <p:txBody>
          <a:bodyPr/>
          <a:lstStyle/>
          <a:p>
            <a:pPr>
              <a:defRPr/>
            </a:pPr>
            <a:fld id="{0D7B5496-982B-480A-8085-B08F2CA91C21}" type="slidenum">
              <a:rPr lang="en-US" smtClean="0"/>
              <a:pPr>
                <a:defRPr/>
              </a:pPr>
              <a:t>29</a:t>
            </a:fld>
            <a:endParaRPr lang="en-US" dirty="0"/>
          </a:p>
        </p:txBody>
      </p:sp>
      <p:sp>
        <p:nvSpPr>
          <p:cNvPr id="11" name="Title 10"/>
          <p:cNvSpPr>
            <a:spLocks noGrp="1"/>
          </p:cNvSpPr>
          <p:nvPr>
            <p:ph type="title"/>
          </p:nvPr>
        </p:nvSpPr>
        <p:spPr/>
        <p:txBody>
          <a:bodyPr/>
          <a:lstStyle/>
          <a:p>
            <a:r>
              <a:rPr lang="en-US" dirty="0"/>
              <a:t>Hash Code Insertion Example</a:t>
            </a:r>
          </a:p>
        </p:txBody>
      </p:sp>
      <p:grpSp>
        <p:nvGrpSpPr>
          <p:cNvPr id="12" name="Group 11">
            <a:extLst>
              <a:ext uri="{FF2B5EF4-FFF2-40B4-BE49-F238E27FC236}">
                <a16:creationId xmlns:a16="http://schemas.microsoft.com/office/drawing/2014/main" id="{1C6C1DEB-5B55-45D0-A9BA-F25723AFE360}"/>
              </a:ext>
            </a:extLst>
          </p:cNvPr>
          <p:cNvGrpSpPr/>
          <p:nvPr/>
        </p:nvGrpSpPr>
        <p:grpSpPr>
          <a:xfrm>
            <a:off x="7002463" y="1764481"/>
            <a:ext cx="968828" cy="3376979"/>
            <a:chOff x="7002463" y="1764481"/>
            <a:chExt cx="968828" cy="3376979"/>
          </a:xfrm>
        </p:grpSpPr>
        <p:sp>
          <p:nvSpPr>
            <p:cNvPr id="33" name="TextBox 32">
              <a:extLst>
                <a:ext uri="{FF2B5EF4-FFF2-40B4-BE49-F238E27FC236}">
                  <a16:creationId xmlns:a16="http://schemas.microsoft.com/office/drawing/2014/main" id="{DC02EB7E-5DB8-4C25-88DB-C18F05F76978}"/>
                </a:ext>
              </a:extLst>
            </p:cNvPr>
            <p:cNvSpPr txBox="1"/>
            <p:nvPr/>
          </p:nvSpPr>
          <p:spPr>
            <a:xfrm>
              <a:off x="7002463" y="2656260"/>
              <a:ext cx="968828" cy="369332"/>
            </a:xfrm>
            <a:prstGeom prst="rect">
              <a:avLst/>
            </a:prstGeom>
            <a:noFill/>
          </p:spPr>
          <p:txBody>
            <a:bodyPr wrap="square">
              <a:spAutoFit/>
            </a:bodyPr>
            <a:lstStyle/>
            <a:p>
              <a:pPr algn="ctr"/>
              <a:r>
                <a:rPr lang="en-US" sz="1800" dirty="0">
                  <a:latin typeface="Courier New" pitchFamily="49" charset="0"/>
                  <a:cs typeface="Courier New" pitchFamily="49" charset="0"/>
                </a:rPr>
                <a:t>Tom</a:t>
              </a:r>
              <a:endParaRPr lang="en-US" dirty="0"/>
            </a:p>
          </p:txBody>
        </p:sp>
        <p:sp>
          <p:nvSpPr>
            <p:cNvPr id="34" name="TextBox 33">
              <a:extLst>
                <a:ext uri="{FF2B5EF4-FFF2-40B4-BE49-F238E27FC236}">
                  <a16:creationId xmlns:a16="http://schemas.microsoft.com/office/drawing/2014/main" id="{8B25623C-B57E-46DC-B724-C59A6EE231C5}"/>
                </a:ext>
              </a:extLst>
            </p:cNvPr>
            <p:cNvSpPr txBox="1"/>
            <p:nvPr/>
          </p:nvSpPr>
          <p:spPr>
            <a:xfrm>
              <a:off x="7002463" y="1764481"/>
              <a:ext cx="968828" cy="369332"/>
            </a:xfrm>
            <a:prstGeom prst="rect">
              <a:avLst/>
            </a:prstGeom>
            <a:noFill/>
          </p:spPr>
          <p:txBody>
            <a:bodyPr wrap="square">
              <a:spAutoFit/>
            </a:bodyPr>
            <a:lstStyle/>
            <a:p>
              <a:pPr algn="ctr"/>
              <a:r>
                <a:rPr lang="en-US" sz="1800" dirty="0">
                  <a:latin typeface="Courier New" pitchFamily="49" charset="0"/>
                  <a:cs typeface="Courier New" pitchFamily="49" charset="0"/>
                </a:rPr>
                <a:t>Abe</a:t>
              </a:r>
              <a:endParaRPr lang="en-US" dirty="0"/>
            </a:p>
          </p:txBody>
        </p:sp>
        <p:sp>
          <p:nvSpPr>
            <p:cNvPr id="35" name="TextBox 34">
              <a:extLst>
                <a:ext uri="{FF2B5EF4-FFF2-40B4-BE49-F238E27FC236}">
                  <a16:creationId xmlns:a16="http://schemas.microsoft.com/office/drawing/2014/main" id="{6B75AF46-EA9A-46B5-B99F-7C6F2A71AA41}"/>
                </a:ext>
              </a:extLst>
            </p:cNvPr>
            <p:cNvSpPr txBox="1"/>
            <p:nvPr/>
          </p:nvSpPr>
          <p:spPr>
            <a:xfrm>
              <a:off x="7002463" y="4772128"/>
              <a:ext cx="968828" cy="369332"/>
            </a:xfrm>
            <a:prstGeom prst="rect">
              <a:avLst/>
            </a:prstGeom>
            <a:noFill/>
          </p:spPr>
          <p:txBody>
            <a:bodyPr wrap="square">
              <a:spAutoFit/>
            </a:bodyPr>
            <a:lstStyle/>
            <a:p>
              <a:pPr algn="ctr"/>
              <a:r>
                <a:rPr lang="en-US" sz="1800" dirty="0">
                  <a:latin typeface="Courier New" pitchFamily="49" charset="0"/>
                  <a:cs typeface="Courier New" pitchFamily="49" charset="0"/>
                </a:rPr>
                <a:t>Harry</a:t>
              </a:r>
              <a:endParaRPr lang="en-US" dirty="0"/>
            </a:p>
          </p:txBody>
        </p:sp>
        <p:sp>
          <p:nvSpPr>
            <p:cNvPr id="37" name="TextBox 36">
              <a:extLst>
                <a:ext uri="{FF2B5EF4-FFF2-40B4-BE49-F238E27FC236}">
                  <a16:creationId xmlns:a16="http://schemas.microsoft.com/office/drawing/2014/main" id="{E9494C37-F3E3-4233-814D-B9A9E2E3B8B5}"/>
                </a:ext>
              </a:extLst>
            </p:cNvPr>
            <p:cNvSpPr txBox="1"/>
            <p:nvPr/>
          </p:nvSpPr>
          <p:spPr>
            <a:xfrm>
              <a:off x="7002463" y="3266184"/>
              <a:ext cx="968828" cy="369332"/>
            </a:xfrm>
            <a:prstGeom prst="rect">
              <a:avLst/>
            </a:prstGeom>
            <a:noFill/>
          </p:spPr>
          <p:txBody>
            <a:bodyPr wrap="square">
              <a:spAutoFit/>
            </a:bodyPr>
            <a:lstStyle/>
            <a:p>
              <a:pPr algn="ctr"/>
              <a:r>
                <a:rPr lang="en-US" sz="1800" dirty="0">
                  <a:latin typeface="Courier New" pitchFamily="49" charset="0"/>
                  <a:cs typeface="Courier New" pitchFamily="49" charset="0"/>
                </a:rPr>
                <a:t>Sam</a:t>
              </a:r>
              <a:endParaRPr lang="en-US" dirty="0"/>
            </a:p>
          </p:txBody>
        </p:sp>
        <p:sp>
          <p:nvSpPr>
            <p:cNvPr id="38" name="TextBox 37">
              <a:extLst>
                <a:ext uri="{FF2B5EF4-FFF2-40B4-BE49-F238E27FC236}">
                  <a16:creationId xmlns:a16="http://schemas.microsoft.com/office/drawing/2014/main" id="{22E5F788-941D-4BF9-B0C5-9265B23AE15B}"/>
                </a:ext>
              </a:extLst>
            </p:cNvPr>
            <p:cNvSpPr txBox="1"/>
            <p:nvPr/>
          </p:nvSpPr>
          <p:spPr>
            <a:xfrm>
              <a:off x="7002463" y="3874572"/>
              <a:ext cx="968828" cy="369332"/>
            </a:xfrm>
            <a:prstGeom prst="rect">
              <a:avLst/>
            </a:prstGeom>
            <a:noFill/>
          </p:spPr>
          <p:txBody>
            <a:bodyPr wrap="square">
              <a:spAutoFit/>
            </a:bodyPr>
            <a:lstStyle/>
            <a:p>
              <a:pPr algn="ctr"/>
              <a:r>
                <a:rPr lang="en-US" sz="1800" dirty="0">
                  <a:latin typeface="Courier New" pitchFamily="49" charset="0"/>
                  <a:cs typeface="Courier New" pitchFamily="49" charset="0"/>
                </a:rPr>
                <a:t>Pete</a:t>
              </a:r>
              <a:endParaRPr lang="en-US" dirty="0"/>
            </a:p>
          </p:txBody>
        </p:sp>
      </p:grpSp>
      <p:sp>
        <p:nvSpPr>
          <p:cNvPr id="39" name="Rectangle 38">
            <a:extLst>
              <a:ext uri="{FF2B5EF4-FFF2-40B4-BE49-F238E27FC236}">
                <a16:creationId xmlns:a16="http://schemas.microsoft.com/office/drawing/2014/main" id="{497113B2-7876-40B2-A4F1-396F87C20171}"/>
              </a:ext>
            </a:extLst>
          </p:cNvPr>
          <p:cNvSpPr/>
          <p:nvPr/>
        </p:nvSpPr>
        <p:spPr>
          <a:xfrm>
            <a:off x="1447800" y="4364038"/>
            <a:ext cx="4419600" cy="134007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dirty="0"/>
              <a:t>The best way to reduce the possibility of collision (and reduce linear search retrieval time because of collisions) is to increase the table size</a:t>
            </a:r>
          </a:p>
        </p:txBody>
      </p:sp>
      <p:sp>
        <p:nvSpPr>
          <p:cNvPr id="40" name="Rectangle 3">
            <a:extLst>
              <a:ext uri="{FF2B5EF4-FFF2-40B4-BE49-F238E27FC236}">
                <a16:creationId xmlns:a16="http://schemas.microsoft.com/office/drawing/2014/main" id="{09A7F97B-5D51-4CD2-B90B-4F1066217BF0}"/>
              </a:ext>
            </a:extLst>
          </p:cNvPr>
          <p:cNvSpPr>
            <a:spLocks noGrp="1" noChangeArrowheads="1"/>
          </p:cNvSpPr>
          <p:nvPr>
            <p:ph sz="quarter" idx="1"/>
          </p:nvPr>
        </p:nvSpPr>
        <p:spPr>
          <a:xfrm>
            <a:off x="906689" y="5944451"/>
            <a:ext cx="9713688" cy="820843"/>
          </a:xfrm>
        </p:spPr>
        <p:txBody>
          <a:bodyPr/>
          <a:lstStyle/>
          <a:p>
            <a:pPr eaLnBrk="1" hangingPunct="1"/>
            <a:r>
              <a:rPr lang="en-US" dirty="0"/>
              <a:t>You cannot traverse a hash table in a meaningful way since the sequence of stored values is arbitrary.</a:t>
            </a:r>
          </a:p>
        </p:txBody>
      </p:sp>
    </p:spTree>
    <p:extLst>
      <p:ext uri="{BB962C8B-B14F-4D97-AF65-F5344CB8AC3E}">
        <p14:creationId xmlns:p14="http://schemas.microsoft.com/office/powerpoint/2010/main" val="170925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
                                            <p:txEl>
                                              <p:pRg st="0" end="0"/>
                                            </p:txEl>
                                          </p:spTgt>
                                        </p:tgtEl>
                                        <p:attrNameLst>
                                          <p:attrName>style.visibility</p:attrName>
                                        </p:attrNameLst>
                                      </p:cBhvr>
                                      <p:to>
                                        <p:strVal val="visible"/>
                                      </p:to>
                                    </p:set>
                                    <p:animEffect transition="in" filter="fade">
                                      <p:cBhvr>
                                        <p:cTn id="17" dur="500"/>
                                        <p:tgtEl>
                                          <p:spTgt spid="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 #31: Equality vs Equivalence</a:t>
            </a:r>
          </a:p>
        </p:txBody>
      </p:sp>
      <p:sp>
        <p:nvSpPr>
          <p:cNvPr id="3" name="Footer Placeholder 2"/>
          <p:cNvSpPr>
            <a:spLocks noGrp="1"/>
          </p:cNvSpPr>
          <p:nvPr>
            <p:ph type="ftr" sz="quarter" idx="11"/>
          </p:nvPr>
        </p:nvSpPr>
        <p:spPr/>
        <p:txBody>
          <a:bodyPr/>
          <a:lstStyle/>
          <a:p>
            <a:pPr>
              <a:defRPr/>
            </a:pPr>
            <a:r>
              <a:rPr lang="en-US"/>
              <a:t>Sets and Maps (31)</a:t>
            </a:r>
            <a:endParaRPr lang="en-US" dirty="0"/>
          </a:p>
        </p:txBody>
      </p:sp>
      <p:sp>
        <p:nvSpPr>
          <p:cNvPr id="6" name="Slide Number Placeholder 5"/>
          <p:cNvSpPr>
            <a:spLocks noGrp="1"/>
          </p:cNvSpPr>
          <p:nvPr>
            <p:ph type="sldNum" sz="quarter" idx="12"/>
          </p:nvPr>
        </p:nvSpPr>
        <p:spPr/>
        <p:txBody>
          <a:bodyPr/>
          <a:lstStyle/>
          <a:p>
            <a:pPr>
              <a:defRPr/>
            </a:pPr>
            <a:fld id="{0D7B5496-982B-480A-8085-B08F2CA91C21}" type="slidenum">
              <a:rPr lang="en-US" smtClean="0"/>
              <a:pPr>
                <a:defRPr/>
              </a:pPr>
              <a:t>3</a:t>
            </a:fld>
            <a:endParaRPr lang="en-US" dirty="0"/>
          </a:p>
        </p:txBody>
      </p:sp>
      <p:sp>
        <p:nvSpPr>
          <p:cNvPr id="4" name="Content Placeholder 3"/>
          <p:cNvSpPr>
            <a:spLocks noGrp="1"/>
          </p:cNvSpPr>
          <p:nvPr>
            <p:ph sz="quarter" idx="1"/>
          </p:nvPr>
        </p:nvSpPr>
        <p:spPr>
          <a:xfrm>
            <a:off x="514350" y="1295401"/>
            <a:ext cx="9978066" cy="5333999"/>
          </a:xfrm>
        </p:spPr>
        <p:txBody>
          <a:bodyPr/>
          <a:lstStyle/>
          <a:p>
            <a:r>
              <a:rPr lang="en-US" dirty="0"/>
              <a:t>STL is packed in comparisons of objects to see if they have the same value.</a:t>
            </a:r>
          </a:p>
          <a:p>
            <a:pPr lvl="1"/>
            <a:r>
              <a:rPr lang="en-US" sz="1800" dirty="0"/>
              <a:t>Find – locate the first object of a particular value in a specified range.</a:t>
            </a:r>
          </a:p>
          <a:p>
            <a:pPr lvl="1"/>
            <a:r>
              <a:rPr lang="en-US" sz="1800" dirty="0"/>
              <a:t>Insert – add a new element to a set if not already in the set.</a:t>
            </a:r>
          </a:p>
          <a:p>
            <a:r>
              <a:rPr lang="en-US" dirty="0"/>
              <a:t>When are values "the same"?</a:t>
            </a:r>
          </a:p>
          <a:p>
            <a:pPr lvl="1"/>
            <a:r>
              <a:rPr lang="en-US" sz="1800" dirty="0"/>
              <a:t>Find's definition of "the same" is </a:t>
            </a:r>
            <a:r>
              <a:rPr lang="en-US" sz="1800" b="1" dirty="0">
                <a:solidFill>
                  <a:srgbClr val="FF0000"/>
                </a:solidFill>
              </a:rPr>
              <a:t>equality</a:t>
            </a:r>
            <a:r>
              <a:rPr lang="en-US" sz="1800" dirty="0"/>
              <a:t>, which is based on operator==.</a:t>
            </a:r>
          </a:p>
          <a:p>
            <a:pPr lvl="1"/>
            <a:r>
              <a:rPr lang="en-US" sz="1800" dirty="0"/>
              <a:t>Set insert's definition of "the same" is </a:t>
            </a:r>
            <a:r>
              <a:rPr lang="en-US" sz="1800" b="1" dirty="0">
                <a:solidFill>
                  <a:srgbClr val="FF0000"/>
                </a:solidFill>
              </a:rPr>
              <a:t>equivalence</a:t>
            </a:r>
            <a:r>
              <a:rPr lang="en-US" sz="1800" dirty="0"/>
              <a:t>, which is based on operator&lt;.</a:t>
            </a:r>
          </a:p>
          <a:p>
            <a:r>
              <a:rPr lang="en-US" dirty="0"/>
              <a:t>Equal (operator==) returns true if "x == y", else false.</a:t>
            </a:r>
          </a:p>
          <a:p>
            <a:r>
              <a:rPr lang="en-US" dirty="0"/>
              <a:t>Equivalence (operator&lt;) is based on the relative ordering of object values and returns true if neither object precedes the other, else false (</a:t>
            </a:r>
            <a:r>
              <a:rPr lang="en-US" dirty="0" err="1"/>
              <a:t>ie</a:t>
            </a:r>
            <a:r>
              <a:rPr lang="en-US" dirty="0"/>
              <a:t>. </a:t>
            </a:r>
            <a:r>
              <a:rPr lang="en-US" sz="2000" b="1" dirty="0">
                <a:latin typeface="Consolas" panose="020B0609020204030204" pitchFamily="49" charset="0"/>
              </a:rPr>
              <a:t>!(w1 &lt; w2) &amp;&amp; !(w2 &lt; w1)</a:t>
            </a:r>
            <a:r>
              <a:rPr lang="en-US" dirty="0"/>
              <a:t>).</a:t>
            </a:r>
          </a:p>
        </p:txBody>
      </p:sp>
      <p:sp>
        <p:nvSpPr>
          <p:cNvPr id="5" name="TextBox 4">
            <a:extLst>
              <a:ext uri="{FF2B5EF4-FFF2-40B4-BE49-F238E27FC236}">
                <a16:creationId xmlns:a16="http://schemas.microsoft.com/office/drawing/2014/main" id="{D899C8BB-5791-499B-A436-4B7946BA5D5B}"/>
              </a:ext>
            </a:extLst>
          </p:cNvPr>
          <p:cNvSpPr txBox="1"/>
          <p:nvPr/>
        </p:nvSpPr>
        <p:spPr>
          <a:xfrm>
            <a:off x="837282" y="5693027"/>
            <a:ext cx="9210101" cy="784830"/>
          </a:xfrm>
          <a:prstGeom prst="rect">
            <a:avLst/>
          </a:prstGeom>
          <a:noFill/>
        </p:spPr>
        <p:txBody>
          <a:bodyPr wrap="square" rtlCol="0">
            <a:spAutoFit/>
          </a:bodyPr>
          <a:lstStyle/>
          <a:p>
            <a:pPr algn="ctr"/>
            <a:r>
              <a:rPr lang="en-US" sz="2000" dirty="0">
                <a:latin typeface="Comic Sans MS" panose="030F0702030302020204" pitchFamily="66" charset="0"/>
              </a:rPr>
              <a:t>Since a Dog is </a:t>
            </a:r>
            <a:r>
              <a:rPr lang="en-US" sz="2000" b="1" u="sng" dirty="0">
                <a:latin typeface="Comic Sans MS" panose="030F0702030302020204" pitchFamily="66" charset="0"/>
              </a:rPr>
              <a:t>not less than</a:t>
            </a:r>
            <a:r>
              <a:rPr lang="en-US" sz="2000" b="1" dirty="0">
                <a:latin typeface="Comic Sans MS" panose="030F0702030302020204" pitchFamily="66" charset="0"/>
              </a:rPr>
              <a:t> </a:t>
            </a:r>
            <a:r>
              <a:rPr lang="en-US" sz="2000" dirty="0">
                <a:latin typeface="Comic Sans MS" panose="030F0702030302020204" pitchFamily="66" charset="0"/>
              </a:rPr>
              <a:t>a Cat </a:t>
            </a:r>
            <a:r>
              <a:rPr lang="en-US" sz="2000" b="1" u="sng" dirty="0">
                <a:latin typeface="Comic Sans MS" panose="030F0702030302020204" pitchFamily="66" charset="0"/>
              </a:rPr>
              <a:t>and</a:t>
            </a:r>
            <a:r>
              <a:rPr lang="en-US" sz="2000" dirty="0">
                <a:latin typeface="Comic Sans MS" panose="030F0702030302020204" pitchFamily="66" charset="0"/>
              </a:rPr>
              <a:t> a Cat is </a:t>
            </a:r>
            <a:r>
              <a:rPr lang="en-US" sz="2000" b="1" u="sng" dirty="0">
                <a:latin typeface="Comic Sans MS" panose="030F0702030302020204" pitchFamily="66" charset="0"/>
              </a:rPr>
              <a:t>not less than</a:t>
            </a:r>
            <a:r>
              <a:rPr lang="en-US" sz="2000" dirty="0">
                <a:latin typeface="Comic Sans MS" panose="030F0702030302020204" pitchFamily="66" charset="0"/>
              </a:rPr>
              <a:t> a Dog, then</a:t>
            </a:r>
          </a:p>
          <a:p>
            <a:pPr algn="ctr">
              <a:spcBef>
                <a:spcPts val="600"/>
              </a:spcBef>
            </a:pPr>
            <a:r>
              <a:rPr lang="en-US" sz="2000" dirty="0">
                <a:latin typeface="Comic Sans MS" panose="030F0702030302020204" pitchFamily="66" charset="0"/>
              </a:rPr>
              <a:t>A Dog and a Cat are considered equivalent (as an mammal).</a:t>
            </a:r>
          </a:p>
        </p:txBody>
      </p:sp>
    </p:spTree>
    <p:extLst>
      <p:ext uri="{BB962C8B-B14F-4D97-AF65-F5344CB8AC3E}">
        <p14:creationId xmlns:p14="http://schemas.microsoft.com/office/powerpoint/2010/main" val="281836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500"/>
                                        <p:tgtEl>
                                          <p:spTgt spid="4">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500"/>
                                        <p:tgtEl>
                                          <p:spTgt spid="4">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fade">
                                      <p:cBhvr>
                                        <p:cTn id="29" dur="500"/>
                                        <p:tgtEl>
                                          <p:spTgt spid="4">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fade">
                                      <p:cBhvr>
                                        <p:cTn id="34" dur="500"/>
                                        <p:tgtEl>
                                          <p:spTgt spid="4">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029200" y="1371600"/>
          <a:ext cx="1828800" cy="5029200"/>
        </p:xfrm>
        <a:graphic>
          <a:graphicData uri="http://schemas.openxmlformats.org/drawingml/2006/table">
            <a:tbl>
              <a:tblPr bandRow="1">
                <a:tableStyleId>{5C22544A-7EE6-4342-B048-85BDC9FD1C3A}</a:tableStyleId>
              </a:tblPr>
              <a:tblGrid>
                <a:gridCol w="4572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tblGrid>
              <a:tr h="370840">
                <a:tc>
                  <a:txBody>
                    <a:bodyPr/>
                    <a:lstStyle/>
                    <a:p>
                      <a:pPr algn="r"/>
                      <a:r>
                        <a:rPr lang="en-US" dirty="0"/>
                        <a:t>0</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algn="r"/>
                      <a:r>
                        <a:rPr lang="en-US" dirty="0"/>
                        <a:t>1</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r"/>
                      <a:r>
                        <a:rPr lang="en-US" dirty="0"/>
                        <a:t>2</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algn="r"/>
                      <a:r>
                        <a:rPr lang="en-US" dirty="0"/>
                        <a:t>3</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algn="r"/>
                      <a:r>
                        <a:rPr lang="en-US" dirty="0"/>
                        <a:t>4</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pPr algn="r"/>
                      <a:r>
                        <a:rPr lang="en-US" dirty="0"/>
                        <a:t>5</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pPr algn="r"/>
                      <a:r>
                        <a:rPr lang="en-US" dirty="0"/>
                        <a:t>6</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pPr algn="r"/>
                      <a:r>
                        <a:rPr lang="en-US" dirty="0"/>
                        <a:t>7</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pPr algn="r"/>
                      <a:r>
                        <a:rPr lang="en-US" dirty="0"/>
                        <a:t>8</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pPr algn="r"/>
                      <a:r>
                        <a:rPr lang="en-US" dirty="0"/>
                        <a:t>9</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70840">
                <a:tc>
                  <a:txBody>
                    <a:bodyPr/>
                    <a:lstStyle/>
                    <a:p>
                      <a:pPr algn="r"/>
                      <a:r>
                        <a:rPr lang="en-US" dirty="0"/>
                        <a:t>10</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bl>
          </a:graphicData>
        </a:graphic>
      </p:graphicFrame>
      <p:sp>
        <p:nvSpPr>
          <p:cNvPr id="3" name="TextBox 2"/>
          <p:cNvSpPr txBox="1"/>
          <p:nvPr/>
        </p:nvSpPr>
        <p:spPr>
          <a:xfrm>
            <a:off x="1295400" y="1371601"/>
            <a:ext cx="3200400" cy="3631763"/>
          </a:xfrm>
          <a:prstGeom prst="rect">
            <a:avLst/>
          </a:prstGeom>
          <a:noFill/>
        </p:spPr>
        <p:txBody>
          <a:bodyPr wrap="square" rtlCol="0">
            <a:spAutoFit/>
          </a:bodyPr>
          <a:lstStyle/>
          <a:p>
            <a:r>
              <a:rPr lang="en-US" sz="2000" dirty="0"/>
              <a:t>h(28) = 28</a:t>
            </a:r>
          </a:p>
          <a:p>
            <a:pPr>
              <a:spcBef>
                <a:spcPts val="1200"/>
              </a:spcBef>
            </a:pPr>
            <a:r>
              <a:rPr lang="en-US" sz="2000" dirty="0"/>
              <a:t>h(47) = 47</a:t>
            </a:r>
          </a:p>
          <a:p>
            <a:pPr>
              <a:spcBef>
                <a:spcPts val="1200"/>
              </a:spcBef>
            </a:pPr>
            <a:r>
              <a:rPr lang="en-US" sz="2000" dirty="0"/>
              <a:t>h(20) = 20</a:t>
            </a:r>
          </a:p>
          <a:p>
            <a:pPr>
              <a:spcBef>
                <a:spcPts val="1200"/>
              </a:spcBef>
            </a:pPr>
            <a:r>
              <a:rPr lang="en-US" sz="2000" dirty="0"/>
              <a:t>h(36) = 36</a:t>
            </a:r>
          </a:p>
          <a:p>
            <a:pPr>
              <a:spcBef>
                <a:spcPts val="1200"/>
              </a:spcBef>
            </a:pPr>
            <a:r>
              <a:rPr lang="en-US" sz="2000" dirty="0"/>
              <a:t>h(43) = 43</a:t>
            </a:r>
          </a:p>
          <a:p>
            <a:pPr>
              <a:spcBef>
                <a:spcPts val="1200"/>
              </a:spcBef>
            </a:pPr>
            <a:r>
              <a:rPr lang="en-US" sz="2000" dirty="0"/>
              <a:t>h(23) = 23</a:t>
            </a:r>
          </a:p>
          <a:p>
            <a:pPr>
              <a:spcBef>
                <a:spcPts val="1200"/>
              </a:spcBef>
            </a:pPr>
            <a:r>
              <a:rPr lang="en-US" sz="2000" dirty="0"/>
              <a:t>h(25) = 25</a:t>
            </a:r>
          </a:p>
          <a:p>
            <a:pPr>
              <a:spcBef>
                <a:spcPts val="1200"/>
              </a:spcBef>
            </a:pPr>
            <a:r>
              <a:rPr lang="en-US" sz="2000" dirty="0"/>
              <a:t>h(54) = 54</a:t>
            </a:r>
          </a:p>
        </p:txBody>
      </p:sp>
      <p:sp>
        <p:nvSpPr>
          <p:cNvPr id="4" name="TextBox 3"/>
          <p:cNvSpPr txBox="1"/>
          <p:nvPr/>
        </p:nvSpPr>
        <p:spPr>
          <a:xfrm>
            <a:off x="1295400" y="152401"/>
            <a:ext cx="8534400" cy="646331"/>
          </a:xfrm>
          <a:prstGeom prst="rect">
            <a:avLst/>
          </a:prstGeom>
          <a:noFill/>
        </p:spPr>
        <p:txBody>
          <a:bodyPr wrap="square" rtlCol="0">
            <a:spAutoFit/>
          </a:bodyPr>
          <a:lstStyle/>
          <a:p>
            <a:r>
              <a:rPr lang="en-US" dirty="0"/>
              <a:t>Given the hash function values to the right, fill in the hashed table values using a) linear probing, and b) quadratic probing.</a:t>
            </a:r>
          </a:p>
        </p:txBody>
      </p:sp>
      <p:sp>
        <p:nvSpPr>
          <p:cNvPr id="8" name="Rectangle 7"/>
          <p:cNvSpPr/>
          <p:nvPr/>
        </p:nvSpPr>
        <p:spPr>
          <a:xfrm>
            <a:off x="4809272" y="806761"/>
            <a:ext cx="2353529" cy="461665"/>
          </a:xfrm>
          <a:prstGeom prst="rect">
            <a:avLst/>
          </a:prstGeom>
        </p:spPr>
        <p:txBody>
          <a:bodyPr wrap="none">
            <a:spAutoFit/>
          </a:bodyPr>
          <a:lstStyle/>
          <a:p>
            <a:r>
              <a:rPr lang="en-US" sz="2400" b="1" u="sng" dirty="0">
                <a:solidFill>
                  <a:srgbClr val="FF0000"/>
                </a:solidFill>
              </a:rPr>
              <a:t>Linear Probing</a:t>
            </a:r>
          </a:p>
        </p:txBody>
      </p:sp>
      <p:grpSp>
        <p:nvGrpSpPr>
          <p:cNvPr id="31" name="Group 30">
            <a:extLst>
              <a:ext uri="{FF2B5EF4-FFF2-40B4-BE49-F238E27FC236}">
                <a16:creationId xmlns:a16="http://schemas.microsoft.com/office/drawing/2014/main" id="{4045B83E-8972-47C5-8BF5-1DEFC51FDCAD}"/>
              </a:ext>
            </a:extLst>
          </p:cNvPr>
          <p:cNvGrpSpPr/>
          <p:nvPr/>
        </p:nvGrpSpPr>
        <p:grpSpPr>
          <a:xfrm>
            <a:off x="2649337" y="1398640"/>
            <a:ext cx="3761035" cy="3562356"/>
            <a:chOff x="1734936" y="1398640"/>
            <a:chExt cx="3761035" cy="3562356"/>
          </a:xfrm>
        </p:grpSpPr>
        <p:sp>
          <p:nvSpPr>
            <p:cNvPr id="15" name="Rectangle 14">
              <a:extLst>
                <a:ext uri="{FF2B5EF4-FFF2-40B4-BE49-F238E27FC236}">
                  <a16:creationId xmlns:a16="http://schemas.microsoft.com/office/drawing/2014/main" id="{241A7573-851E-4B1A-A5A9-B1B662EA8AC1}"/>
                </a:ext>
              </a:extLst>
            </p:cNvPr>
            <p:cNvSpPr/>
            <p:nvPr/>
          </p:nvSpPr>
          <p:spPr>
            <a:xfrm>
              <a:off x="1734936" y="4591664"/>
              <a:ext cx="1656223" cy="369332"/>
            </a:xfrm>
            <a:prstGeom prst="rect">
              <a:avLst/>
            </a:prstGeom>
          </p:spPr>
          <p:txBody>
            <a:bodyPr wrap="none">
              <a:spAutoFit/>
            </a:bodyPr>
            <a:lstStyle/>
            <a:p>
              <a:r>
                <a:rPr lang="en-US" dirty="0">
                  <a:latin typeface="Comic Sans MS" panose="030F0702030302020204" pitchFamily="66" charset="0"/>
                </a:rPr>
                <a:t>% 11 = 10 </a:t>
              </a:r>
              <a:r>
                <a:rPr lang="en-US" dirty="0">
                  <a:latin typeface="Comic Sans MS" panose="030F0702030302020204" pitchFamily="66" charset="0"/>
                  <a:sym typeface="Wingdings" panose="05000000000000000000" pitchFamily="2" charset="2"/>
                </a:rPr>
                <a:t> 0</a:t>
              </a:r>
              <a:endParaRPr lang="en-US" dirty="0">
                <a:latin typeface="Comic Sans MS" panose="030F0702030302020204" pitchFamily="66" charset="0"/>
              </a:endParaRPr>
            </a:p>
          </p:txBody>
        </p:sp>
        <p:sp>
          <p:nvSpPr>
            <p:cNvPr id="16" name="Rectangle 15">
              <a:extLst>
                <a:ext uri="{FF2B5EF4-FFF2-40B4-BE49-F238E27FC236}">
                  <a16:creationId xmlns:a16="http://schemas.microsoft.com/office/drawing/2014/main" id="{C37088AC-0808-4E64-B22D-BB24DA1A847C}"/>
                </a:ext>
              </a:extLst>
            </p:cNvPr>
            <p:cNvSpPr/>
            <p:nvPr/>
          </p:nvSpPr>
          <p:spPr>
            <a:xfrm>
              <a:off x="4997115" y="1398640"/>
              <a:ext cx="498856" cy="400110"/>
            </a:xfrm>
            <a:prstGeom prst="rect">
              <a:avLst/>
            </a:prstGeom>
          </p:spPr>
          <p:txBody>
            <a:bodyPr wrap="none">
              <a:spAutoFit/>
            </a:bodyPr>
            <a:lstStyle/>
            <a:p>
              <a:pPr algn="ctr"/>
              <a:r>
                <a:rPr lang="en-US" sz="2000" b="1" dirty="0">
                  <a:latin typeface="Comic Sans MS" panose="030F0702030302020204" pitchFamily="66" charset="0"/>
                </a:rPr>
                <a:t>54</a:t>
              </a:r>
            </a:p>
          </p:txBody>
        </p:sp>
      </p:grpSp>
      <p:grpSp>
        <p:nvGrpSpPr>
          <p:cNvPr id="29" name="Group 28">
            <a:extLst>
              <a:ext uri="{FF2B5EF4-FFF2-40B4-BE49-F238E27FC236}">
                <a16:creationId xmlns:a16="http://schemas.microsoft.com/office/drawing/2014/main" id="{E897C231-DC16-4B4E-B136-122458C2AA25}"/>
              </a:ext>
            </a:extLst>
          </p:cNvPr>
          <p:cNvGrpSpPr/>
          <p:nvPr/>
        </p:nvGrpSpPr>
        <p:grpSpPr>
          <a:xfrm>
            <a:off x="2649336" y="1859702"/>
            <a:ext cx="3761034" cy="2189000"/>
            <a:chOff x="1734936" y="1859702"/>
            <a:chExt cx="3761034" cy="2189000"/>
          </a:xfrm>
        </p:grpSpPr>
        <p:sp>
          <p:nvSpPr>
            <p:cNvPr id="13" name="Rectangle 12">
              <a:extLst>
                <a:ext uri="{FF2B5EF4-FFF2-40B4-BE49-F238E27FC236}">
                  <a16:creationId xmlns:a16="http://schemas.microsoft.com/office/drawing/2014/main" id="{09BE6558-31B8-42C1-8BA0-C74E8CBB78B4}"/>
                </a:ext>
              </a:extLst>
            </p:cNvPr>
            <p:cNvSpPr/>
            <p:nvPr/>
          </p:nvSpPr>
          <p:spPr>
            <a:xfrm>
              <a:off x="1734936" y="3679370"/>
              <a:ext cx="1010213" cy="369332"/>
            </a:xfrm>
            <a:prstGeom prst="rect">
              <a:avLst/>
            </a:prstGeom>
          </p:spPr>
          <p:txBody>
            <a:bodyPr wrap="none">
              <a:spAutoFit/>
            </a:bodyPr>
            <a:lstStyle/>
            <a:p>
              <a:r>
                <a:rPr lang="en-US" dirty="0">
                  <a:latin typeface="Comic Sans MS" panose="030F0702030302020204" pitchFamily="66" charset="0"/>
                </a:rPr>
                <a:t>% 11 = 1</a:t>
              </a:r>
            </a:p>
          </p:txBody>
        </p:sp>
        <p:sp>
          <p:nvSpPr>
            <p:cNvPr id="17" name="Rectangle 16">
              <a:extLst>
                <a:ext uri="{FF2B5EF4-FFF2-40B4-BE49-F238E27FC236}">
                  <a16:creationId xmlns:a16="http://schemas.microsoft.com/office/drawing/2014/main" id="{3570BA40-A626-4A87-9884-E7984ABEFE7A}"/>
                </a:ext>
              </a:extLst>
            </p:cNvPr>
            <p:cNvSpPr/>
            <p:nvPr/>
          </p:nvSpPr>
          <p:spPr>
            <a:xfrm>
              <a:off x="4997115" y="1859702"/>
              <a:ext cx="498855" cy="400110"/>
            </a:xfrm>
            <a:prstGeom prst="rect">
              <a:avLst/>
            </a:prstGeom>
          </p:spPr>
          <p:txBody>
            <a:bodyPr wrap="none">
              <a:spAutoFit/>
            </a:bodyPr>
            <a:lstStyle/>
            <a:p>
              <a:pPr algn="ctr"/>
              <a:r>
                <a:rPr lang="en-US" sz="2000" b="1" dirty="0">
                  <a:latin typeface="Comic Sans MS" panose="030F0702030302020204" pitchFamily="66" charset="0"/>
                </a:rPr>
                <a:t>23</a:t>
              </a:r>
            </a:p>
          </p:txBody>
        </p:sp>
      </p:grpSp>
      <p:grpSp>
        <p:nvGrpSpPr>
          <p:cNvPr id="25" name="Group 24">
            <a:extLst>
              <a:ext uri="{FF2B5EF4-FFF2-40B4-BE49-F238E27FC236}">
                <a16:creationId xmlns:a16="http://schemas.microsoft.com/office/drawing/2014/main" id="{85F263AC-AC9C-4735-9025-BFDD1D84CF37}"/>
              </a:ext>
            </a:extLst>
          </p:cNvPr>
          <p:cNvGrpSpPr/>
          <p:nvPr/>
        </p:nvGrpSpPr>
        <p:grpSpPr>
          <a:xfrm>
            <a:off x="2649336" y="1854787"/>
            <a:ext cx="3761034" cy="1316037"/>
            <a:chOff x="1734936" y="1854786"/>
            <a:chExt cx="3761034" cy="1316037"/>
          </a:xfrm>
        </p:grpSpPr>
        <p:sp>
          <p:nvSpPr>
            <p:cNvPr id="9" name="Rectangle 8">
              <a:extLst>
                <a:ext uri="{FF2B5EF4-FFF2-40B4-BE49-F238E27FC236}">
                  <a16:creationId xmlns:a16="http://schemas.microsoft.com/office/drawing/2014/main" id="{289627F6-DBF1-42CA-A545-48E9986DCFC0}"/>
                </a:ext>
              </a:extLst>
            </p:cNvPr>
            <p:cNvSpPr/>
            <p:nvPr/>
          </p:nvSpPr>
          <p:spPr>
            <a:xfrm>
              <a:off x="1734936" y="1854786"/>
              <a:ext cx="1084464" cy="369332"/>
            </a:xfrm>
            <a:prstGeom prst="rect">
              <a:avLst/>
            </a:prstGeom>
          </p:spPr>
          <p:txBody>
            <a:bodyPr wrap="none">
              <a:spAutoFit/>
            </a:bodyPr>
            <a:lstStyle/>
            <a:p>
              <a:r>
                <a:rPr lang="en-US" dirty="0">
                  <a:latin typeface="Comic Sans MS" panose="030F0702030302020204" pitchFamily="66" charset="0"/>
                </a:rPr>
                <a:t>% 11 = 3</a:t>
              </a:r>
            </a:p>
          </p:txBody>
        </p:sp>
        <p:sp>
          <p:nvSpPr>
            <p:cNvPr id="18" name="Rectangle 17">
              <a:extLst>
                <a:ext uri="{FF2B5EF4-FFF2-40B4-BE49-F238E27FC236}">
                  <a16:creationId xmlns:a16="http://schemas.microsoft.com/office/drawing/2014/main" id="{0B54B046-7611-4618-8547-B34E9AF1B932}"/>
                </a:ext>
              </a:extLst>
            </p:cNvPr>
            <p:cNvSpPr/>
            <p:nvPr/>
          </p:nvSpPr>
          <p:spPr>
            <a:xfrm>
              <a:off x="4997115" y="2770713"/>
              <a:ext cx="498855" cy="400110"/>
            </a:xfrm>
            <a:prstGeom prst="rect">
              <a:avLst/>
            </a:prstGeom>
          </p:spPr>
          <p:txBody>
            <a:bodyPr wrap="none">
              <a:spAutoFit/>
            </a:bodyPr>
            <a:lstStyle/>
            <a:p>
              <a:pPr algn="ctr"/>
              <a:r>
                <a:rPr lang="en-US" sz="2000" b="1" dirty="0">
                  <a:latin typeface="Comic Sans MS" panose="030F0702030302020204" pitchFamily="66" charset="0"/>
                </a:rPr>
                <a:t>47</a:t>
              </a:r>
            </a:p>
          </p:txBody>
        </p:sp>
      </p:grpSp>
      <p:grpSp>
        <p:nvGrpSpPr>
          <p:cNvPr id="27" name="Group 26">
            <a:extLst>
              <a:ext uri="{FF2B5EF4-FFF2-40B4-BE49-F238E27FC236}">
                <a16:creationId xmlns:a16="http://schemas.microsoft.com/office/drawing/2014/main" id="{36879ECA-8576-4C6C-9F23-7234D64C79CA}"/>
              </a:ext>
            </a:extLst>
          </p:cNvPr>
          <p:cNvGrpSpPr/>
          <p:nvPr/>
        </p:nvGrpSpPr>
        <p:grpSpPr>
          <a:xfrm>
            <a:off x="2649336" y="2767079"/>
            <a:ext cx="3761034" cy="861977"/>
            <a:chOff x="1734936" y="2767078"/>
            <a:chExt cx="3761034" cy="861977"/>
          </a:xfrm>
        </p:grpSpPr>
        <p:sp>
          <p:nvSpPr>
            <p:cNvPr id="11" name="Rectangle 10">
              <a:extLst>
                <a:ext uri="{FF2B5EF4-FFF2-40B4-BE49-F238E27FC236}">
                  <a16:creationId xmlns:a16="http://schemas.microsoft.com/office/drawing/2014/main" id="{AA7DDBE5-5759-4C62-8661-E6E5C2738CD6}"/>
                </a:ext>
              </a:extLst>
            </p:cNvPr>
            <p:cNvSpPr/>
            <p:nvPr/>
          </p:nvSpPr>
          <p:spPr>
            <a:xfrm>
              <a:off x="1734936" y="2767078"/>
              <a:ext cx="1552028" cy="369332"/>
            </a:xfrm>
            <a:prstGeom prst="rect">
              <a:avLst/>
            </a:prstGeom>
          </p:spPr>
          <p:txBody>
            <a:bodyPr wrap="none">
              <a:spAutoFit/>
            </a:bodyPr>
            <a:lstStyle/>
            <a:p>
              <a:r>
                <a:rPr lang="en-US" dirty="0">
                  <a:latin typeface="Comic Sans MS" panose="030F0702030302020204" pitchFamily="66" charset="0"/>
                </a:rPr>
                <a:t>% 11 = 3 </a:t>
              </a:r>
              <a:r>
                <a:rPr lang="en-US" dirty="0">
                  <a:latin typeface="Comic Sans MS" panose="030F0702030302020204" pitchFamily="66" charset="0"/>
                  <a:sym typeface="Wingdings" panose="05000000000000000000" pitchFamily="2" charset="2"/>
                </a:rPr>
                <a:t> 4</a:t>
              </a:r>
              <a:endParaRPr lang="en-US" dirty="0">
                <a:latin typeface="Comic Sans MS" panose="030F0702030302020204" pitchFamily="66" charset="0"/>
              </a:endParaRPr>
            </a:p>
          </p:txBody>
        </p:sp>
        <p:sp>
          <p:nvSpPr>
            <p:cNvPr id="19" name="Rectangle 18">
              <a:extLst>
                <a:ext uri="{FF2B5EF4-FFF2-40B4-BE49-F238E27FC236}">
                  <a16:creationId xmlns:a16="http://schemas.microsoft.com/office/drawing/2014/main" id="{8E3890F2-81F4-423D-AE53-DBE54C41AA94}"/>
                </a:ext>
              </a:extLst>
            </p:cNvPr>
            <p:cNvSpPr/>
            <p:nvPr/>
          </p:nvSpPr>
          <p:spPr>
            <a:xfrm>
              <a:off x="4997115" y="3228945"/>
              <a:ext cx="498855" cy="400110"/>
            </a:xfrm>
            <a:prstGeom prst="rect">
              <a:avLst/>
            </a:prstGeom>
          </p:spPr>
          <p:txBody>
            <a:bodyPr wrap="none">
              <a:spAutoFit/>
            </a:bodyPr>
            <a:lstStyle/>
            <a:p>
              <a:pPr algn="ctr"/>
              <a:r>
                <a:rPr lang="en-US" sz="2000" b="1" dirty="0">
                  <a:latin typeface="Comic Sans MS" panose="030F0702030302020204" pitchFamily="66" charset="0"/>
                </a:rPr>
                <a:t>36</a:t>
              </a:r>
            </a:p>
          </p:txBody>
        </p:sp>
      </p:grpSp>
      <p:grpSp>
        <p:nvGrpSpPr>
          <p:cNvPr id="30" name="Group 29">
            <a:extLst>
              <a:ext uri="{FF2B5EF4-FFF2-40B4-BE49-F238E27FC236}">
                <a16:creationId xmlns:a16="http://schemas.microsoft.com/office/drawing/2014/main" id="{2CF6CDE0-E240-4E21-A75F-FDB3DB788083}"/>
              </a:ext>
            </a:extLst>
          </p:cNvPr>
          <p:cNvGrpSpPr/>
          <p:nvPr/>
        </p:nvGrpSpPr>
        <p:grpSpPr>
          <a:xfrm>
            <a:off x="2649336" y="3685092"/>
            <a:ext cx="3761034" cy="819757"/>
            <a:chOff x="1734936" y="3685091"/>
            <a:chExt cx="3761034" cy="819757"/>
          </a:xfrm>
        </p:grpSpPr>
        <p:sp>
          <p:nvSpPr>
            <p:cNvPr id="14" name="Rectangle 13">
              <a:extLst>
                <a:ext uri="{FF2B5EF4-FFF2-40B4-BE49-F238E27FC236}">
                  <a16:creationId xmlns:a16="http://schemas.microsoft.com/office/drawing/2014/main" id="{46ADBA16-3565-44F0-9D3F-C9D651D63DEB}"/>
                </a:ext>
              </a:extLst>
            </p:cNvPr>
            <p:cNvSpPr/>
            <p:nvPr/>
          </p:nvSpPr>
          <p:spPr>
            <a:xfrm>
              <a:off x="1734936" y="4135516"/>
              <a:ext cx="1552028" cy="369332"/>
            </a:xfrm>
            <a:prstGeom prst="rect">
              <a:avLst/>
            </a:prstGeom>
          </p:spPr>
          <p:txBody>
            <a:bodyPr wrap="none">
              <a:spAutoFit/>
            </a:bodyPr>
            <a:lstStyle/>
            <a:p>
              <a:r>
                <a:rPr lang="en-US" dirty="0">
                  <a:latin typeface="Comic Sans MS" panose="030F0702030302020204" pitchFamily="66" charset="0"/>
                </a:rPr>
                <a:t>% 11 = 3 </a:t>
              </a:r>
              <a:r>
                <a:rPr lang="en-US" dirty="0">
                  <a:latin typeface="Comic Sans MS" panose="030F0702030302020204" pitchFamily="66" charset="0"/>
                  <a:sym typeface="Wingdings" panose="05000000000000000000" pitchFamily="2" charset="2"/>
                </a:rPr>
                <a:t> 5</a:t>
              </a:r>
              <a:endParaRPr lang="en-US" dirty="0">
                <a:latin typeface="Comic Sans MS" panose="030F0702030302020204" pitchFamily="66" charset="0"/>
              </a:endParaRPr>
            </a:p>
          </p:txBody>
        </p:sp>
        <p:sp>
          <p:nvSpPr>
            <p:cNvPr id="20" name="Rectangle 19">
              <a:extLst>
                <a:ext uri="{FF2B5EF4-FFF2-40B4-BE49-F238E27FC236}">
                  <a16:creationId xmlns:a16="http://schemas.microsoft.com/office/drawing/2014/main" id="{2035B93D-22BC-426D-AC96-7DE28BA654DE}"/>
                </a:ext>
              </a:extLst>
            </p:cNvPr>
            <p:cNvSpPr/>
            <p:nvPr/>
          </p:nvSpPr>
          <p:spPr>
            <a:xfrm>
              <a:off x="4997115" y="3685091"/>
              <a:ext cx="498855" cy="400110"/>
            </a:xfrm>
            <a:prstGeom prst="rect">
              <a:avLst/>
            </a:prstGeom>
          </p:spPr>
          <p:txBody>
            <a:bodyPr wrap="none">
              <a:spAutoFit/>
            </a:bodyPr>
            <a:lstStyle/>
            <a:p>
              <a:pPr algn="ctr"/>
              <a:r>
                <a:rPr lang="en-US" sz="2000" b="1" dirty="0">
                  <a:latin typeface="Comic Sans MS" panose="030F0702030302020204" pitchFamily="66" charset="0"/>
                </a:rPr>
                <a:t>25</a:t>
              </a:r>
            </a:p>
          </p:txBody>
        </p:sp>
      </p:grpSp>
      <p:grpSp>
        <p:nvGrpSpPr>
          <p:cNvPr id="24" name="Group 23">
            <a:extLst>
              <a:ext uri="{FF2B5EF4-FFF2-40B4-BE49-F238E27FC236}">
                <a16:creationId xmlns:a16="http://schemas.microsoft.com/office/drawing/2014/main" id="{2E1121EB-6822-4EE1-B0D6-8F86CCA6B892}"/>
              </a:ext>
            </a:extLst>
          </p:cNvPr>
          <p:cNvGrpSpPr/>
          <p:nvPr/>
        </p:nvGrpSpPr>
        <p:grpSpPr>
          <a:xfrm>
            <a:off x="2649336" y="1398641"/>
            <a:ext cx="3761034" cy="3143915"/>
            <a:chOff x="1734936" y="1398640"/>
            <a:chExt cx="3761034" cy="3143915"/>
          </a:xfrm>
        </p:grpSpPr>
        <p:sp>
          <p:nvSpPr>
            <p:cNvPr id="6" name="Rectangle 5">
              <a:extLst>
                <a:ext uri="{FF2B5EF4-FFF2-40B4-BE49-F238E27FC236}">
                  <a16:creationId xmlns:a16="http://schemas.microsoft.com/office/drawing/2014/main" id="{534E5C63-3794-4E49-AA00-E0BD9EAF8B36}"/>
                </a:ext>
              </a:extLst>
            </p:cNvPr>
            <p:cNvSpPr/>
            <p:nvPr/>
          </p:nvSpPr>
          <p:spPr>
            <a:xfrm>
              <a:off x="1734936" y="1398640"/>
              <a:ext cx="1084464" cy="369332"/>
            </a:xfrm>
            <a:prstGeom prst="rect">
              <a:avLst/>
            </a:prstGeom>
          </p:spPr>
          <p:txBody>
            <a:bodyPr wrap="none">
              <a:spAutoFit/>
            </a:bodyPr>
            <a:lstStyle/>
            <a:p>
              <a:r>
                <a:rPr lang="en-US" dirty="0">
                  <a:latin typeface="Comic Sans MS" panose="030F0702030302020204" pitchFamily="66" charset="0"/>
                </a:rPr>
                <a:t>% 11 = 6</a:t>
              </a:r>
            </a:p>
          </p:txBody>
        </p:sp>
        <p:sp>
          <p:nvSpPr>
            <p:cNvPr id="21" name="Rectangle 20">
              <a:extLst>
                <a:ext uri="{FF2B5EF4-FFF2-40B4-BE49-F238E27FC236}">
                  <a16:creationId xmlns:a16="http://schemas.microsoft.com/office/drawing/2014/main" id="{3BE77D6B-99BC-4196-AB61-79918351E426}"/>
                </a:ext>
              </a:extLst>
            </p:cNvPr>
            <p:cNvSpPr/>
            <p:nvPr/>
          </p:nvSpPr>
          <p:spPr>
            <a:xfrm>
              <a:off x="4997115" y="4142445"/>
              <a:ext cx="498855" cy="400110"/>
            </a:xfrm>
            <a:prstGeom prst="rect">
              <a:avLst/>
            </a:prstGeom>
          </p:spPr>
          <p:txBody>
            <a:bodyPr wrap="none">
              <a:spAutoFit/>
            </a:bodyPr>
            <a:lstStyle/>
            <a:p>
              <a:pPr algn="ctr"/>
              <a:r>
                <a:rPr lang="en-US" sz="2000" b="1" dirty="0">
                  <a:latin typeface="Comic Sans MS" panose="030F0702030302020204" pitchFamily="66" charset="0"/>
                </a:rPr>
                <a:t>28</a:t>
              </a:r>
            </a:p>
          </p:txBody>
        </p:sp>
      </p:grpSp>
      <p:grpSp>
        <p:nvGrpSpPr>
          <p:cNvPr id="26" name="Group 25">
            <a:extLst>
              <a:ext uri="{FF2B5EF4-FFF2-40B4-BE49-F238E27FC236}">
                <a16:creationId xmlns:a16="http://schemas.microsoft.com/office/drawing/2014/main" id="{EBC1B450-620D-43C6-81BA-FD5DA5A4B654}"/>
              </a:ext>
            </a:extLst>
          </p:cNvPr>
          <p:cNvGrpSpPr/>
          <p:nvPr/>
        </p:nvGrpSpPr>
        <p:grpSpPr>
          <a:xfrm>
            <a:off x="2649336" y="2310933"/>
            <a:ext cx="3761034" cy="3605631"/>
            <a:chOff x="1734936" y="2310932"/>
            <a:chExt cx="3761034" cy="3605631"/>
          </a:xfrm>
        </p:grpSpPr>
        <p:sp>
          <p:nvSpPr>
            <p:cNvPr id="10" name="Rectangle 9">
              <a:extLst>
                <a:ext uri="{FF2B5EF4-FFF2-40B4-BE49-F238E27FC236}">
                  <a16:creationId xmlns:a16="http://schemas.microsoft.com/office/drawing/2014/main" id="{16DCD126-0ACE-4A59-AC39-2CE8E5BB4A4A}"/>
                </a:ext>
              </a:extLst>
            </p:cNvPr>
            <p:cNvSpPr/>
            <p:nvPr/>
          </p:nvSpPr>
          <p:spPr>
            <a:xfrm>
              <a:off x="1734936" y="2310932"/>
              <a:ext cx="1084464" cy="369332"/>
            </a:xfrm>
            <a:prstGeom prst="rect">
              <a:avLst/>
            </a:prstGeom>
          </p:spPr>
          <p:txBody>
            <a:bodyPr wrap="none">
              <a:spAutoFit/>
            </a:bodyPr>
            <a:lstStyle/>
            <a:p>
              <a:r>
                <a:rPr lang="en-US" dirty="0">
                  <a:latin typeface="Comic Sans MS" panose="030F0702030302020204" pitchFamily="66" charset="0"/>
                </a:rPr>
                <a:t>% 11 = 9</a:t>
              </a:r>
            </a:p>
          </p:txBody>
        </p:sp>
        <p:sp>
          <p:nvSpPr>
            <p:cNvPr id="22" name="Rectangle 21">
              <a:extLst>
                <a:ext uri="{FF2B5EF4-FFF2-40B4-BE49-F238E27FC236}">
                  <a16:creationId xmlns:a16="http://schemas.microsoft.com/office/drawing/2014/main" id="{9E513A02-4173-4849-A471-646B89E08C88}"/>
                </a:ext>
              </a:extLst>
            </p:cNvPr>
            <p:cNvSpPr/>
            <p:nvPr/>
          </p:nvSpPr>
          <p:spPr>
            <a:xfrm>
              <a:off x="4997115" y="5516453"/>
              <a:ext cx="498855" cy="400110"/>
            </a:xfrm>
            <a:prstGeom prst="rect">
              <a:avLst/>
            </a:prstGeom>
          </p:spPr>
          <p:txBody>
            <a:bodyPr wrap="none">
              <a:spAutoFit/>
            </a:bodyPr>
            <a:lstStyle/>
            <a:p>
              <a:pPr algn="ctr"/>
              <a:r>
                <a:rPr lang="en-US" sz="2000" b="1" dirty="0">
                  <a:latin typeface="Comic Sans MS" panose="030F0702030302020204" pitchFamily="66" charset="0"/>
                </a:rPr>
                <a:t>20</a:t>
              </a:r>
            </a:p>
          </p:txBody>
        </p:sp>
      </p:grpSp>
      <p:grpSp>
        <p:nvGrpSpPr>
          <p:cNvPr id="28" name="Group 27">
            <a:extLst>
              <a:ext uri="{FF2B5EF4-FFF2-40B4-BE49-F238E27FC236}">
                <a16:creationId xmlns:a16="http://schemas.microsoft.com/office/drawing/2014/main" id="{2A63D650-6B71-4BD0-8275-59A7A9E8FFD1}"/>
              </a:ext>
            </a:extLst>
          </p:cNvPr>
          <p:cNvGrpSpPr/>
          <p:nvPr/>
        </p:nvGrpSpPr>
        <p:grpSpPr>
          <a:xfrm>
            <a:off x="2649336" y="3223225"/>
            <a:ext cx="3761034" cy="3144569"/>
            <a:chOff x="1734936" y="3223224"/>
            <a:chExt cx="3761034" cy="3144569"/>
          </a:xfrm>
        </p:grpSpPr>
        <p:sp>
          <p:nvSpPr>
            <p:cNvPr id="12" name="Rectangle 11">
              <a:extLst>
                <a:ext uri="{FF2B5EF4-FFF2-40B4-BE49-F238E27FC236}">
                  <a16:creationId xmlns:a16="http://schemas.microsoft.com/office/drawing/2014/main" id="{A1130E0B-1FEC-4DCC-8F77-5C90D1D46728}"/>
                </a:ext>
              </a:extLst>
            </p:cNvPr>
            <p:cNvSpPr/>
            <p:nvPr/>
          </p:nvSpPr>
          <p:spPr>
            <a:xfrm>
              <a:off x="1734936" y="3223224"/>
              <a:ext cx="1151277" cy="369332"/>
            </a:xfrm>
            <a:prstGeom prst="rect">
              <a:avLst/>
            </a:prstGeom>
          </p:spPr>
          <p:txBody>
            <a:bodyPr wrap="none">
              <a:spAutoFit/>
            </a:bodyPr>
            <a:lstStyle/>
            <a:p>
              <a:r>
                <a:rPr lang="en-US" dirty="0">
                  <a:latin typeface="Comic Sans MS" panose="030F0702030302020204" pitchFamily="66" charset="0"/>
                </a:rPr>
                <a:t>% 11 = 10</a:t>
              </a:r>
            </a:p>
          </p:txBody>
        </p:sp>
        <p:sp>
          <p:nvSpPr>
            <p:cNvPr id="23" name="Rectangle 22">
              <a:extLst>
                <a:ext uri="{FF2B5EF4-FFF2-40B4-BE49-F238E27FC236}">
                  <a16:creationId xmlns:a16="http://schemas.microsoft.com/office/drawing/2014/main" id="{6ACD4074-DFCF-4B0B-AF3A-F36A343303F0}"/>
                </a:ext>
              </a:extLst>
            </p:cNvPr>
            <p:cNvSpPr/>
            <p:nvPr/>
          </p:nvSpPr>
          <p:spPr>
            <a:xfrm>
              <a:off x="4997115" y="5967683"/>
              <a:ext cx="498855" cy="400110"/>
            </a:xfrm>
            <a:prstGeom prst="rect">
              <a:avLst/>
            </a:prstGeom>
          </p:spPr>
          <p:txBody>
            <a:bodyPr wrap="none">
              <a:spAutoFit/>
            </a:bodyPr>
            <a:lstStyle/>
            <a:p>
              <a:pPr algn="ctr"/>
              <a:r>
                <a:rPr lang="en-US" sz="2000" b="1" dirty="0">
                  <a:latin typeface="Comic Sans MS" panose="030F0702030302020204" pitchFamily="66" charset="0"/>
                </a:rPr>
                <a:t>43</a:t>
              </a:r>
            </a:p>
          </p:txBody>
        </p:sp>
      </p:grpSp>
    </p:spTree>
    <p:extLst>
      <p:ext uri="{BB962C8B-B14F-4D97-AF65-F5344CB8AC3E}">
        <p14:creationId xmlns:p14="http://schemas.microsoft.com/office/powerpoint/2010/main" val="438257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left)">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ipe(left)">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left)">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wipe(left)">
                                      <p:cBhvr>
                                        <p:cTn id="32" dur="500"/>
                                        <p:tgtEl>
                                          <p:spTgt spid="2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wipe(left)">
                                      <p:cBhvr>
                                        <p:cTn id="37" dur="5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wipe(left)">
                                      <p:cBhvr>
                                        <p:cTn id="4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9.3, pgs. 530-541</a:t>
            </a:r>
          </a:p>
        </p:txBody>
      </p:sp>
      <p:sp>
        <p:nvSpPr>
          <p:cNvPr id="7" name="Content Placeholder 2"/>
          <p:cNvSpPr txBox="1">
            <a:spLocks/>
          </p:cNvSpPr>
          <p:nvPr/>
        </p:nvSpPr>
        <p:spPr bwMode="auto">
          <a:xfrm>
            <a:off x="1219200" y="304800"/>
            <a:ext cx="5181600" cy="518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0" algn="l" rtl="0" eaLnBrk="1" fontAlgn="base" hangingPunct="1">
              <a:spcBef>
                <a:spcPts val="700"/>
              </a:spcBef>
              <a:spcAft>
                <a:spcPct val="0"/>
              </a:spcAft>
              <a:buClr>
                <a:srgbClr val="333399"/>
              </a:buClr>
              <a:buSzPct val="80000"/>
              <a:buFont typeface="Arial" panose="020B0604020202020204" pitchFamily="34" charset="0"/>
              <a:buNone/>
              <a:defRPr sz="2600" kern="1200">
                <a:solidFill>
                  <a:srgbClr val="FFFFFF"/>
                </a:solidFill>
                <a:latin typeface="+mn-lt"/>
                <a:ea typeface="+mn-ea"/>
                <a:cs typeface="+mn-cs"/>
              </a:defRPr>
            </a:lvl1pPr>
            <a:lvl2pPr marL="457200" indent="0" algn="ctr" rtl="0" eaLnBrk="1" fontAlgn="base" hangingPunct="1">
              <a:spcBef>
                <a:spcPts val="550"/>
              </a:spcBef>
              <a:spcAft>
                <a:spcPct val="0"/>
              </a:spcAft>
              <a:buClr>
                <a:srgbClr val="FF0000"/>
              </a:buClr>
              <a:buSzPct val="80000"/>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spcBef>
                <a:spcPts val="500"/>
              </a:spcBef>
              <a:spcAft>
                <a:spcPct val="0"/>
              </a:spcAft>
              <a:buClr>
                <a:srgbClr val="333399"/>
              </a:buClr>
              <a:buSzPct val="80000"/>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spcBef>
                <a:spcPts val="400"/>
              </a:spcBef>
              <a:spcAft>
                <a:spcPct val="0"/>
              </a:spcAft>
              <a:buClr>
                <a:srgbClr val="333399"/>
              </a:buClr>
              <a:buSzPct val="80000"/>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spcBef>
                <a:spcPts val="400"/>
              </a:spcBef>
              <a:spcAft>
                <a:spcPct val="0"/>
              </a:spcAft>
              <a:buClr>
                <a:srgbClr val="333399"/>
              </a:buClr>
              <a:buSzPct val="80000"/>
              <a:buFont typeface="Arial" panose="020B0604020202020204" pitchFamily="34" charset="0"/>
              <a:buNone/>
              <a:defRPr sz="14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sz="2000" dirty="0"/>
              <a:t>9.3 Hash Tables </a:t>
            </a:r>
          </a:p>
          <a:p>
            <a:pPr algn="ctr"/>
            <a:r>
              <a:rPr lang="en-US" sz="1800" dirty="0"/>
              <a:t>Reducing Collisions by Expanding the Table Size</a:t>
            </a:r>
          </a:p>
          <a:p>
            <a:pPr algn="ctr"/>
            <a:r>
              <a:rPr lang="en-US" sz="1800" dirty="0"/>
              <a:t>Reducing Collisions Using Quadratic Probing</a:t>
            </a:r>
          </a:p>
        </p:txBody>
      </p:sp>
      <p:sp>
        <p:nvSpPr>
          <p:cNvPr id="5" name="Slide Number Placeholder 4"/>
          <p:cNvSpPr>
            <a:spLocks noGrp="1"/>
          </p:cNvSpPr>
          <p:nvPr>
            <p:ph type="sldNum" sz="quarter" idx="12"/>
          </p:nvPr>
        </p:nvSpPr>
        <p:spPr/>
        <p:txBody>
          <a:bodyPr/>
          <a:lstStyle/>
          <a:p>
            <a:pPr>
              <a:defRPr/>
            </a:pPr>
            <a:fld id="{A0C1462C-D640-45B3-901B-F425AA5C3674}" type="slidenum">
              <a:rPr lang="en-US" smtClean="0"/>
              <a:pPr>
                <a:defRPr/>
              </a:pPr>
              <a:t>31</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1" y="2057401"/>
            <a:ext cx="3193371" cy="2211705"/>
          </a:xfrm>
          <a:prstGeom prst="rect">
            <a:avLst/>
          </a:prstGeom>
        </p:spPr>
      </p:pic>
    </p:spTree>
    <p:extLst>
      <p:ext uri="{BB962C8B-B14F-4D97-AF65-F5344CB8AC3E}">
        <p14:creationId xmlns:p14="http://schemas.microsoft.com/office/powerpoint/2010/main" val="15874668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Quadratic Probing</a:t>
            </a:r>
          </a:p>
        </p:txBody>
      </p:sp>
      <p:sp>
        <p:nvSpPr>
          <p:cNvPr id="3" name="Content Placeholder 2"/>
          <p:cNvSpPr>
            <a:spLocks noGrp="1"/>
          </p:cNvSpPr>
          <p:nvPr>
            <p:ph sz="quarter" idx="1"/>
          </p:nvPr>
        </p:nvSpPr>
        <p:spPr>
          <a:xfrm>
            <a:off x="514349" y="1295401"/>
            <a:ext cx="9978067" cy="1981200"/>
          </a:xfrm>
        </p:spPr>
        <p:txBody>
          <a:bodyPr/>
          <a:lstStyle/>
          <a:p>
            <a:r>
              <a:rPr lang="en-US" sz="2000" b="1" dirty="0">
                <a:solidFill>
                  <a:srgbClr val="FF0000"/>
                </a:solidFill>
              </a:rPr>
              <a:t>Linear probing </a:t>
            </a:r>
            <a:r>
              <a:rPr lang="en-US" sz="2000" dirty="0"/>
              <a:t>tends to form clusters of keys in the hash table, causing longer search chains.</a:t>
            </a:r>
          </a:p>
          <a:p>
            <a:r>
              <a:rPr lang="en-US" sz="2000" b="1" dirty="0">
                <a:solidFill>
                  <a:srgbClr val="FF0000"/>
                </a:solidFill>
              </a:rPr>
              <a:t>Quadratic probing </a:t>
            </a:r>
            <a:r>
              <a:rPr lang="en-US" sz="2000" dirty="0"/>
              <a:t>can reduce the effect of clustering.</a:t>
            </a:r>
          </a:p>
          <a:p>
            <a:pPr lvl="1"/>
            <a:r>
              <a:rPr lang="en-US" sz="1600" dirty="0"/>
              <a:t>Resolve collisions with a quadratic series (</a:t>
            </a:r>
            <a:r>
              <a:rPr lang="pt-BR" sz="1600" dirty="0"/>
              <a:t>H+1</a:t>
            </a:r>
            <a:r>
              <a:rPr lang="pt-BR" sz="1600" baseline="30000" dirty="0"/>
              <a:t>2</a:t>
            </a:r>
            <a:r>
              <a:rPr lang="pt-BR" sz="1600" dirty="0"/>
              <a:t>, H+2</a:t>
            </a:r>
            <a:r>
              <a:rPr lang="pt-BR" sz="1600" baseline="30000" dirty="0"/>
              <a:t>2</a:t>
            </a:r>
            <a:r>
              <a:rPr lang="pt-BR" sz="1600" dirty="0"/>
              <a:t>, H+3</a:t>
            </a:r>
            <a:r>
              <a:rPr lang="pt-BR" sz="1600" baseline="30000" dirty="0"/>
              <a:t>2</a:t>
            </a:r>
            <a:r>
              <a:rPr lang="pt-BR" sz="1600" dirty="0"/>
              <a:t>, H+4</a:t>
            </a:r>
            <a:r>
              <a:rPr lang="pt-BR" sz="1600" baseline="30000" dirty="0"/>
              <a:t>2</a:t>
            </a:r>
            <a:r>
              <a:rPr lang="pt-BR" sz="1600" dirty="0"/>
              <a:t>}, ..., H+k</a:t>
            </a:r>
            <a:r>
              <a:rPr lang="pt-BR" sz="1600" baseline="30000" dirty="0"/>
              <a:t>2</a:t>
            </a:r>
            <a:r>
              <a:rPr lang="en-US" sz="1600" dirty="0"/>
              <a:t>)</a:t>
            </a:r>
          </a:p>
          <a:p>
            <a:pPr lvl="1"/>
            <a:r>
              <a:rPr lang="en-US" sz="1600" dirty="0"/>
              <a:t>For example, if an item has a hash code of 5, successive values of index will be </a:t>
            </a:r>
            <a:br>
              <a:rPr lang="en-US" sz="1600" dirty="0"/>
            </a:br>
            <a:r>
              <a:rPr lang="en-US" sz="1600" dirty="0"/>
              <a:t>6 </a:t>
            </a:r>
            <a:r>
              <a:rPr lang="en-US" sz="1400" dirty="0"/>
              <a:t>(5+1)</a:t>
            </a:r>
            <a:r>
              <a:rPr lang="en-US" sz="1600" dirty="0"/>
              <a:t>, 9 </a:t>
            </a:r>
            <a:r>
              <a:rPr lang="en-US" sz="1400" dirty="0"/>
              <a:t>(5+4)</a:t>
            </a:r>
            <a:r>
              <a:rPr lang="en-US" sz="1600" dirty="0"/>
              <a:t>, 14 </a:t>
            </a:r>
            <a:r>
              <a:rPr lang="en-US" sz="1400" dirty="0"/>
              <a:t>(5+9)</a:t>
            </a:r>
            <a:r>
              <a:rPr lang="en-US" sz="1600" dirty="0"/>
              <a:t>, 21 </a:t>
            </a:r>
            <a:r>
              <a:rPr lang="en-US" sz="1400" dirty="0"/>
              <a:t>(5 +16)</a:t>
            </a:r>
            <a:r>
              <a:rPr lang="en-US" sz="1600" dirty="0"/>
              <a:t>, . . .</a:t>
            </a:r>
          </a:p>
          <a:p>
            <a:endParaRPr lang="en-US" sz="2000" dirty="0"/>
          </a:p>
          <a:p>
            <a:endParaRPr lang="en-US" sz="2000" dirty="0"/>
          </a:p>
        </p:txBody>
      </p:sp>
      <p:sp>
        <p:nvSpPr>
          <p:cNvPr id="4" name="Footer Placeholder 3"/>
          <p:cNvSpPr>
            <a:spLocks noGrp="1"/>
          </p:cNvSpPr>
          <p:nvPr>
            <p:ph type="ftr" sz="quarter" idx="11"/>
          </p:nvPr>
        </p:nvSpPr>
        <p:spPr/>
        <p:txBody>
          <a:bodyPr/>
          <a:lstStyle/>
          <a:p>
            <a:pPr>
              <a:defRPr/>
            </a:pPr>
            <a:r>
              <a:rPr lang="en-US"/>
              <a:t>Sets and Maps (31)</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32</a:t>
            </a:fld>
            <a:endParaRPr lang="en-US" dirty="0"/>
          </a:p>
        </p:txBody>
      </p:sp>
      <p:graphicFrame>
        <p:nvGraphicFramePr>
          <p:cNvPr id="7" name="Table 7">
            <a:extLst>
              <a:ext uri="{FF2B5EF4-FFF2-40B4-BE49-F238E27FC236}">
                <a16:creationId xmlns:a16="http://schemas.microsoft.com/office/drawing/2014/main" id="{C2DFF05C-96DD-4076-9F4F-7ECB6781EFEE}"/>
              </a:ext>
            </a:extLst>
          </p:cNvPr>
          <p:cNvGraphicFramePr>
            <a:graphicFrameLocks noGrp="1"/>
          </p:cNvGraphicFramePr>
          <p:nvPr/>
        </p:nvGraphicFramePr>
        <p:xfrm>
          <a:off x="1366764" y="4114800"/>
          <a:ext cx="3814836" cy="2225040"/>
        </p:xfrm>
        <a:graphic>
          <a:graphicData uri="http://schemas.openxmlformats.org/drawingml/2006/table">
            <a:tbl>
              <a:tblPr firstRow="1" bandRow="1">
                <a:tableStyleId>{5C22544A-7EE6-4342-B048-85BDC9FD1C3A}</a:tableStyleId>
              </a:tblPr>
              <a:tblGrid>
                <a:gridCol w="1271612">
                  <a:extLst>
                    <a:ext uri="{9D8B030D-6E8A-4147-A177-3AD203B41FA5}">
                      <a16:colId xmlns:a16="http://schemas.microsoft.com/office/drawing/2014/main" val="491304578"/>
                    </a:ext>
                  </a:extLst>
                </a:gridCol>
                <a:gridCol w="1271612">
                  <a:extLst>
                    <a:ext uri="{9D8B030D-6E8A-4147-A177-3AD203B41FA5}">
                      <a16:colId xmlns:a16="http://schemas.microsoft.com/office/drawing/2014/main" val="3411232377"/>
                    </a:ext>
                  </a:extLst>
                </a:gridCol>
                <a:gridCol w="1271612">
                  <a:extLst>
                    <a:ext uri="{9D8B030D-6E8A-4147-A177-3AD203B41FA5}">
                      <a16:colId xmlns:a16="http://schemas.microsoft.com/office/drawing/2014/main" val="1946876617"/>
                    </a:ext>
                  </a:extLst>
                </a:gridCol>
              </a:tblGrid>
              <a:tr h="370840">
                <a:tc>
                  <a:txBody>
                    <a:bodyPr/>
                    <a:lstStyle/>
                    <a:p>
                      <a:pPr algn="ctr"/>
                      <a:r>
                        <a:rPr lang="en-US" dirty="0"/>
                        <a:t>Insert</a:t>
                      </a:r>
                    </a:p>
                  </a:txBody>
                  <a:tcPr/>
                </a:tc>
                <a:tc>
                  <a:txBody>
                    <a:bodyPr/>
                    <a:lstStyle/>
                    <a:p>
                      <a:pPr algn="ctr"/>
                      <a:r>
                        <a:rPr lang="en-US" dirty="0"/>
                        <a:t>Hash</a:t>
                      </a:r>
                    </a:p>
                  </a:txBody>
                  <a:tcPr/>
                </a:tc>
                <a:tc>
                  <a:txBody>
                    <a:bodyPr/>
                    <a:lstStyle/>
                    <a:p>
                      <a:pPr algn="ctr"/>
                      <a:r>
                        <a:rPr lang="en-US" dirty="0"/>
                        <a:t>Probes</a:t>
                      </a:r>
                    </a:p>
                  </a:txBody>
                  <a:tcPr/>
                </a:tc>
                <a:extLst>
                  <a:ext uri="{0D108BD9-81ED-4DB2-BD59-A6C34878D82A}">
                    <a16:rowId xmlns:a16="http://schemas.microsoft.com/office/drawing/2014/main" val="2551089029"/>
                  </a:ext>
                </a:extLst>
              </a:tr>
              <a:tr h="370840">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749139350"/>
                  </a:ext>
                </a:extLst>
              </a:tr>
              <a:tr h="37084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888720138"/>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21334709"/>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509744980"/>
                  </a:ext>
                </a:extLst>
              </a:tr>
              <a:tr h="37084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190730821"/>
                  </a:ext>
                </a:extLst>
              </a:tr>
            </a:tbl>
          </a:graphicData>
        </a:graphic>
      </p:graphicFrame>
      <p:graphicFrame>
        <p:nvGraphicFramePr>
          <p:cNvPr id="9" name="Table 9">
            <a:extLst>
              <a:ext uri="{FF2B5EF4-FFF2-40B4-BE49-F238E27FC236}">
                <a16:creationId xmlns:a16="http://schemas.microsoft.com/office/drawing/2014/main" id="{8007DF97-B428-4BBC-8711-7E20FA445E21}"/>
              </a:ext>
            </a:extLst>
          </p:cNvPr>
          <p:cNvGraphicFramePr>
            <a:graphicFrameLocks noGrp="1"/>
          </p:cNvGraphicFramePr>
          <p:nvPr/>
        </p:nvGraphicFramePr>
        <p:xfrm>
          <a:off x="6096000" y="3557057"/>
          <a:ext cx="1752600" cy="3130785"/>
        </p:xfrm>
        <a:graphic>
          <a:graphicData uri="http://schemas.openxmlformats.org/drawingml/2006/table">
            <a:tbl>
              <a:tblPr firstRow="1" bandRow="1">
                <a:tableStyleId>{2D5ABB26-0587-4C30-8999-92F81FD0307C}</a:tableStyleId>
              </a:tblPr>
              <a:tblGrid>
                <a:gridCol w="876300">
                  <a:extLst>
                    <a:ext uri="{9D8B030D-6E8A-4147-A177-3AD203B41FA5}">
                      <a16:colId xmlns:a16="http://schemas.microsoft.com/office/drawing/2014/main" val="977117325"/>
                    </a:ext>
                  </a:extLst>
                </a:gridCol>
                <a:gridCol w="876300">
                  <a:extLst>
                    <a:ext uri="{9D8B030D-6E8A-4147-A177-3AD203B41FA5}">
                      <a16:colId xmlns:a16="http://schemas.microsoft.com/office/drawing/2014/main" val="1821361507"/>
                    </a:ext>
                  </a:extLst>
                </a:gridCol>
              </a:tblGrid>
              <a:tr h="447255">
                <a:tc>
                  <a:txBody>
                    <a:bodyPr/>
                    <a:lstStyle/>
                    <a:p>
                      <a:pPr algn="r"/>
                      <a:r>
                        <a:rPr lang="en-US" dirty="0"/>
                        <a:t>0</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6281518"/>
                  </a:ext>
                </a:extLst>
              </a:tr>
              <a:tr h="447255">
                <a:tc>
                  <a:txBody>
                    <a:bodyPr/>
                    <a:lstStyle/>
                    <a:p>
                      <a:pPr algn="r"/>
                      <a:r>
                        <a:rPr lang="en-US" dirty="0"/>
                        <a:t>1</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1916545"/>
                  </a:ext>
                </a:extLst>
              </a:tr>
              <a:tr h="447255">
                <a:tc>
                  <a:txBody>
                    <a:bodyPr/>
                    <a:lstStyle/>
                    <a:p>
                      <a:pPr algn="r"/>
                      <a:r>
                        <a:rPr lang="en-US" dirty="0"/>
                        <a:t>2</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5564570"/>
                  </a:ext>
                </a:extLst>
              </a:tr>
              <a:tr h="447255">
                <a:tc>
                  <a:txBody>
                    <a:bodyPr/>
                    <a:lstStyle/>
                    <a:p>
                      <a:pPr algn="r"/>
                      <a:r>
                        <a:rPr lang="en-US" dirty="0"/>
                        <a:t>3</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2319184"/>
                  </a:ext>
                </a:extLst>
              </a:tr>
              <a:tr h="447255">
                <a:tc>
                  <a:txBody>
                    <a:bodyPr/>
                    <a:lstStyle/>
                    <a:p>
                      <a:pPr algn="r"/>
                      <a:r>
                        <a:rPr lang="en-US" dirty="0"/>
                        <a:t>4</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7014627"/>
                  </a:ext>
                </a:extLst>
              </a:tr>
              <a:tr h="447255">
                <a:tc>
                  <a:txBody>
                    <a:bodyPr/>
                    <a:lstStyle/>
                    <a:p>
                      <a:pPr algn="r"/>
                      <a:r>
                        <a:rPr lang="en-US" dirty="0"/>
                        <a:t>5</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2361467"/>
                  </a:ext>
                </a:extLst>
              </a:tr>
              <a:tr h="447255">
                <a:tc>
                  <a:txBody>
                    <a:bodyPr/>
                    <a:lstStyle/>
                    <a:p>
                      <a:pPr algn="r"/>
                      <a:r>
                        <a:rPr lang="en-US" dirty="0"/>
                        <a:t>6</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485236"/>
                  </a:ext>
                </a:extLst>
              </a:tr>
            </a:tbl>
          </a:graphicData>
        </a:graphic>
      </p:graphicFrame>
      <p:sp>
        <p:nvSpPr>
          <p:cNvPr id="11" name="TextBox 10">
            <a:extLst>
              <a:ext uri="{FF2B5EF4-FFF2-40B4-BE49-F238E27FC236}">
                <a16:creationId xmlns:a16="http://schemas.microsoft.com/office/drawing/2014/main" id="{1C6A28E5-ED6C-40B7-A035-1DAD3A330922}"/>
              </a:ext>
            </a:extLst>
          </p:cNvPr>
          <p:cNvSpPr txBox="1"/>
          <p:nvPr/>
        </p:nvSpPr>
        <p:spPr>
          <a:xfrm>
            <a:off x="1538415" y="4487142"/>
            <a:ext cx="898398" cy="369332"/>
          </a:xfrm>
          <a:prstGeom prst="rect">
            <a:avLst/>
          </a:prstGeom>
          <a:noFill/>
        </p:spPr>
        <p:txBody>
          <a:bodyPr wrap="square" rtlCol="0">
            <a:spAutoFit/>
          </a:bodyPr>
          <a:lstStyle/>
          <a:p>
            <a:pPr algn="ctr"/>
            <a:r>
              <a:rPr lang="en-US" dirty="0"/>
              <a:t>76</a:t>
            </a:r>
          </a:p>
        </p:txBody>
      </p:sp>
      <p:sp>
        <p:nvSpPr>
          <p:cNvPr id="13" name="TextBox 12">
            <a:extLst>
              <a:ext uri="{FF2B5EF4-FFF2-40B4-BE49-F238E27FC236}">
                <a16:creationId xmlns:a16="http://schemas.microsoft.com/office/drawing/2014/main" id="{5F4F4174-1857-412C-A219-561EC3FAD01F}"/>
              </a:ext>
            </a:extLst>
          </p:cNvPr>
          <p:cNvSpPr txBox="1"/>
          <p:nvPr/>
        </p:nvSpPr>
        <p:spPr>
          <a:xfrm>
            <a:off x="2633690" y="4487142"/>
            <a:ext cx="1280985" cy="369332"/>
          </a:xfrm>
          <a:prstGeom prst="rect">
            <a:avLst/>
          </a:prstGeom>
          <a:noFill/>
        </p:spPr>
        <p:txBody>
          <a:bodyPr wrap="square" rtlCol="0">
            <a:spAutoFit/>
          </a:bodyPr>
          <a:lstStyle/>
          <a:p>
            <a:pPr algn="ctr"/>
            <a:r>
              <a:rPr lang="en-US" dirty="0"/>
              <a:t>76%7 = 6</a:t>
            </a:r>
          </a:p>
        </p:txBody>
      </p:sp>
      <p:sp>
        <p:nvSpPr>
          <p:cNvPr id="14" name="TextBox 13">
            <a:extLst>
              <a:ext uri="{FF2B5EF4-FFF2-40B4-BE49-F238E27FC236}">
                <a16:creationId xmlns:a16="http://schemas.microsoft.com/office/drawing/2014/main" id="{F0D32058-DA64-4809-819B-E3A7143E01F7}"/>
              </a:ext>
            </a:extLst>
          </p:cNvPr>
          <p:cNvSpPr txBox="1"/>
          <p:nvPr/>
        </p:nvSpPr>
        <p:spPr>
          <a:xfrm>
            <a:off x="3900615" y="4487142"/>
            <a:ext cx="1280985" cy="369332"/>
          </a:xfrm>
          <a:prstGeom prst="rect">
            <a:avLst/>
          </a:prstGeom>
          <a:noFill/>
        </p:spPr>
        <p:txBody>
          <a:bodyPr wrap="square" rtlCol="0">
            <a:spAutoFit/>
          </a:bodyPr>
          <a:lstStyle/>
          <a:p>
            <a:pPr algn="ctr"/>
            <a:r>
              <a:rPr lang="en-US" dirty="0"/>
              <a:t>1</a:t>
            </a:r>
          </a:p>
        </p:txBody>
      </p:sp>
      <p:sp>
        <p:nvSpPr>
          <p:cNvPr id="15" name="TextBox 14">
            <a:extLst>
              <a:ext uri="{FF2B5EF4-FFF2-40B4-BE49-F238E27FC236}">
                <a16:creationId xmlns:a16="http://schemas.microsoft.com/office/drawing/2014/main" id="{2269EA71-F4C1-4556-9F48-65A3E3206633}"/>
              </a:ext>
            </a:extLst>
          </p:cNvPr>
          <p:cNvSpPr txBox="1"/>
          <p:nvPr/>
        </p:nvSpPr>
        <p:spPr>
          <a:xfrm>
            <a:off x="6950202" y="6278058"/>
            <a:ext cx="898398" cy="369332"/>
          </a:xfrm>
          <a:prstGeom prst="rect">
            <a:avLst/>
          </a:prstGeom>
          <a:noFill/>
        </p:spPr>
        <p:txBody>
          <a:bodyPr wrap="square" rtlCol="0">
            <a:spAutoFit/>
          </a:bodyPr>
          <a:lstStyle/>
          <a:p>
            <a:pPr algn="ctr"/>
            <a:r>
              <a:rPr lang="en-US" dirty="0"/>
              <a:t>76</a:t>
            </a:r>
          </a:p>
        </p:txBody>
      </p:sp>
      <p:sp>
        <p:nvSpPr>
          <p:cNvPr id="16" name="TextBox 15">
            <a:extLst>
              <a:ext uri="{FF2B5EF4-FFF2-40B4-BE49-F238E27FC236}">
                <a16:creationId xmlns:a16="http://schemas.microsoft.com/office/drawing/2014/main" id="{D3BD6F29-C8D1-497A-82D5-B94A8BB6369C}"/>
              </a:ext>
            </a:extLst>
          </p:cNvPr>
          <p:cNvSpPr txBox="1"/>
          <p:nvPr/>
        </p:nvSpPr>
        <p:spPr>
          <a:xfrm>
            <a:off x="1524000" y="4858398"/>
            <a:ext cx="898398" cy="369332"/>
          </a:xfrm>
          <a:prstGeom prst="rect">
            <a:avLst/>
          </a:prstGeom>
          <a:noFill/>
        </p:spPr>
        <p:txBody>
          <a:bodyPr wrap="square" rtlCol="0">
            <a:spAutoFit/>
          </a:bodyPr>
          <a:lstStyle/>
          <a:p>
            <a:pPr algn="ctr"/>
            <a:r>
              <a:rPr lang="en-US" dirty="0"/>
              <a:t>40</a:t>
            </a:r>
          </a:p>
        </p:txBody>
      </p:sp>
      <p:sp>
        <p:nvSpPr>
          <p:cNvPr id="17" name="TextBox 16">
            <a:extLst>
              <a:ext uri="{FF2B5EF4-FFF2-40B4-BE49-F238E27FC236}">
                <a16:creationId xmlns:a16="http://schemas.microsoft.com/office/drawing/2014/main" id="{6743DB6E-3458-4C96-85D3-8099B6F3CB97}"/>
              </a:ext>
            </a:extLst>
          </p:cNvPr>
          <p:cNvSpPr txBox="1"/>
          <p:nvPr/>
        </p:nvSpPr>
        <p:spPr>
          <a:xfrm>
            <a:off x="2619275" y="4858398"/>
            <a:ext cx="1280985" cy="369332"/>
          </a:xfrm>
          <a:prstGeom prst="rect">
            <a:avLst/>
          </a:prstGeom>
          <a:noFill/>
        </p:spPr>
        <p:txBody>
          <a:bodyPr wrap="square" rtlCol="0">
            <a:spAutoFit/>
          </a:bodyPr>
          <a:lstStyle/>
          <a:p>
            <a:pPr algn="ctr"/>
            <a:r>
              <a:rPr lang="en-US" dirty="0"/>
              <a:t>40%7 = 5</a:t>
            </a:r>
          </a:p>
        </p:txBody>
      </p:sp>
      <p:sp>
        <p:nvSpPr>
          <p:cNvPr id="18" name="TextBox 17">
            <a:extLst>
              <a:ext uri="{FF2B5EF4-FFF2-40B4-BE49-F238E27FC236}">
                <a16:creationId xmlns:a16="http://schemas.microsoft.com/office/drawing/2014/main" id="{4AB87191-9E45-4A48-816B-5FE62C85B630}"/>
              </a:ext>
            </a:extLst>
          </p:cNvPr>
          <p:cNvSpPr txBox="1"/>
          <p:nvPr/>
        </p:nvSpPr>
        <p:spPr>
          <a:xfrm>
            <a:off x="3886200" y="4858398"/>
            <a:ext cx="1280985" cy="369332"/>
          </a:xfrm>
          <a:prstGeom prst="rect">
            <a:avLst/>
          </a:prstGeom>
          <a:noFill/>
        </p:spPr>
        <p:txBody>
          <a:bodyPr wrap="square" rtlCol="0">
            <a:spAutoFit/>
          </a:bodyPr>
          <a:lstStyle/>
          <a:p>
            <a:pPr algn="ctr"/>
            <a:r>
              <a:rPr lang="en-US" dirty="0"/>
              <a:t>1</a:t>
            </a:r>
          </a:p>
        </p:txBody>
      </p:sp>
      <p:sp>
        <p:nvSpPr>
          <p:cNvPr id="19" name="TextBox 18">
            <a:extLst>
              <a:ext uri="{FF2B5EF4-FFF2-40B4-BE49-F238E27FC236}">
                <a16:creationId xmlns:a16="http://schemas.microsoft.com/office/drawing/2014/main" id="{0433EDDE-EA74-4A7F-9D2A-CDC0E5636676}"/>
              </a:ext>
            </a:extLst>
          </p:cNvPr>
          <p:cNvSpPr txBox="1"/>
          <p:nvPr/>
        </p:nvSpPr>
        <p:spPr>
          <a:xfrm>
            <a:off x="6950202" y="5837651"/>
            <a:ext cx="898398" cy="369332"/>
          </a:xfrm>
          <a:prstGeom prst="rect">
            <a:avLst/>
          </a:prstGeom>
          <a:noFill/>
        </p:spPr>
        <p:txBody>
          <a:bodyPr wrap="square" rtlCol="0">
            <a:spAutoFit/>
          </a:bodyPr>
          <a:lstStyle/>
          <a:p>
            <a:pPr algn="ctr"/>
            <a:r>
              <a:rPr lang="en-US" dirty="0"/>
              <a:t>40</a:t>
            </a:r>
          </a:p>
        </p:txBody>
      </p:sp>
      <p:sp>
        <p:nvSpPr>
          <p:cNvPr id="20" name="TextBox 19">
            <a:extLst>
              <a:ext uri="{FF2B5EF4-FFF2-40B4-BE49-F238E27FC236}">
                <a16:creationId xmlns:a16="http://schemas.microsoft.com/office/drawing/2014/main" id="{5C0216AF-FE96-4ED7-8D35-7350E89693D2}"/>
              </a:ext>
            </a:extLst>
          </p:cNvPr>
          <p:cNvSpPr txBox="1"/>
          <p:nvPr/>
        </p:nvSpPr>
        <p:spPr>
          <a:xfrm>
            <a:off x="1524000" y="5229654"/>
            <a:ext cx="898398" cy="369332"/>
          </a:xfrm>
          <a:prstGeom prst="rect">
            <a:avLst/>
          </a:prstGeom>
          <a:noFill/>
        </p:spPr>
        <p:txBody>
          <a:bodyPr wrap="square" rtlCol="0">
            <a:spAutoFit/>
          </a:bodyPr>
          <a:lstStyle/>
          <a:p>
            <a:pPr algn="ctr"/>
            <a:r>
              <a:rPr lang="en-US" dirty="0"/>
              <a:t>48</a:t>
            </a:r>
          </a:p>
        </p:txBody>
      </p:sp>
      <p:sp>
        <p:nvSpPr>
          <p:cNvPr id="21" name="TextBox 20">
            <a:extLst>
              <a:ext uri="{FF2B5EF4-FFF2-40B4-BE49-F238E27FC236}">
                <a16:creationId xmlns:a16="http://schemas.microsoft.com/office/drawing/2014/main" id="{9EC7E0EC-F7FD-44EC-8EE8-568C360BADC3}"/>
              </a:ext>
            </a:extLst>
          </p:cNvPr>
          <p:cNvSpPr txBox="1"/>
          <p:nvPr/>
        </p:nvSpPr>
        <p:spPr>
          <a:xfrm>
            <a:off x="2619275" y="5229654"/>
            <a:ext cx="1280985" cy="369332"/>
          </a:xfrm>
          <a:prstGeom prst="rect">
            <a:avLst/>
          </a:prstGeom>
          <a:noFill/>
        </p:spPr>
        <p:txBody>
          <a:bodyPr wrap="square" rtlCol="0">
            <a:spAutoFit/>
          </a:bodyPr>
          <a:lstStyle/>
          <a:p>
            <a:pPr algn="ctr"/>
            <a:r>
              <a:rPr lang="en-US" dirty="0"/>
              <a:t>48%7 = 6</a:t>
            </a:r>
          </a:p>
        </p:txBody>
      </p:sp>
      <p:sp>
        <p:nvSpPr>
          <p:cNvPr id="22" name="TextBox 21">
            <a:extLst>
              <a:ext uri="{FF2B5EF4-FFF2-40B4-BE49-F238E27FC236}">
                <a16:creationId xmlns:a16="http://schemas.microsoft.com/office/drawing/2014/main" id="{CBDE44B5-FB56-468F-AE70-EE505A65528B}"/>
              </a:ext>
            </a:extLst>
          </p:cNvPr>
          <p:cNvSpPr txBox="1"/>
          <p:nvPr/>
        </p:nvSpPr>
        <p:spPr>
          <a:xfrm>
            <a:off x="3886200" y="5229654"/>
            <a:ext cx="1280985" cy="369332"/>
          </a:xfrm>
          <a:prstGeom prst="rect">
            <a:avLst/>
          </a:prstGeom>
          <a:noFill/>
        </p:spPr>
        <p:txBody>
          <a:bodyPr wrap="square" rtlCol="0">
            <a:spAutoFit/>
          </a:bodyPr>
          <a:lstStyle/>
          <a:p>
            <a:pPr algn="ctr"/>
            <a:r>
              <a:rPr lang="en-US" dirty="0"/>
              <a:t>2</a:t>
            </a:r>
          </a:p>
        </p:txBody>
      </p:sp>
      <p:sp>
        <p:nvSpPr>
          <p:cNvPr id="23" name="TextBox 22">
            <a:extLst>
              <a:ext uri="{FF2B5EF4-FFF2-40B4-BE49-F238E27FC236}">
                <a16:creationId xmlns:a16="http://schemas.microsoft.com/office/drawing/2014/main" id="{7E752C02-58DF-4439-8935-7C5339098C89}"/>
              </a:ext>
            </a:extLst>
          </p:cNvPr>
          <p:cNvSpPr txBox="1"/>
          <p:nvPr/>
        </p:nvSpPr>
        <p:spPr>
          <a:xfrm>
            <a:off x="6950202" y="3591114"/>
            <a:ext cx="898398" cy="369332"/>
          </a:xfrm>
          <a:prstGeom prst="rect">
            <a:avLst/>
          </a:prstGeom>
          <a:noFill/>
        </p:spPr>
        <p:txBody>
          <a:bodyPr wrap="square" rtlCol="0">
            <a:spAutoFit/>
          </a:bodyPr>
          <a:lstStyle/>
          <a:p>
            <a:pPr algn="ctr"/>
            <a:r>
              <a:rPr lang="en-US" dirty="0"/>
              <a:t>48</a:t>
            </a:r>
          </a:p>
        </p:txBody>
      </p:sp>
      <p:sp>
        <p:nvSpPr>
          <p:cNvPr id="24" name="TextBox 23">
            <a:extLst>
              <a:ext uri="{FF2B5EF4-FFF2-40B4-BE49-F238E27FC236}">
                <a16:creationId xmlns:a16="http://schemas.microsoft.com/office/drawing/2014/main" id="{7A16E3A7-B882-44A2-B5B8-6D8F193239D9}"/>
              </a:ext>
            </a:extLst>
          </p:cNvPr>
          <p:cNvSpPr txBox="1"/>
          <p:nvPr/>
        </p:nvSpPr>
        <p:spPr>
          <a:xfrm>
            <a:off x="1524000" y="5600910"/>
            <a:ext cx="898398" cy="369332"/>
          </a:xfrm>
          <a:prstGeom prst="rect">
            <a:avLst/>
          </a:prstGeom>
          <a:noFill/>
        </p:spPr>
        <p:txBody>
          <a:bodyPr wrap="square" rtlCol="0">
            <a:spAutoFit/>
          </a:bodyPr>
          <a:lstStyle/>
          <a:p>
            <a:pPr algn="ctr"/>
            <a:r>
              <a:rPr lang="en-US" dirty="0"/>
              <a:t>12</a:t>
            </a:r>
          </a:p>
        </p:txBody>
      </p:sp>
      <p:sp>
        <p:nvSpPr>
          <p:cNvPr id="25" name="TextBox 24">
            <a:extLst>
              <a:ext uri="{FF2B5EF4-FFF2-40B4-BE49-F238E27FC236}">
                <a16:creationId xmlns:a16="http://schemas.microsoft.com/office/drawing/2014/main" id="{7D075F45-8BEB-4360-9F1F-2814D2040D84}"/>
              </a:ext>
            </a:extLst>
          </p:cNvPr>
          <p:cNvSpPr txBox="1"/>
          <p:nvPr/>
        </p:nvSpPr>
        <p:spPr>
          <a:xfrm>
            <a:off x="2619275" y="5600910"/>
            <a:ext cx="1280985" cy="369332"/>
          </a:xfrm>
          <a:prstGeom prst="rect">
            <a:avLst/>
          </a:prstGeom>
          <a:noFill/>
        </p:spPr>
        <p:txBody>
          <a:bodyPr wrap="square" rtlCol="0">
            <a:spAutoFit/>
          </a:bodyPr>
          <a:lstStyle/>
          <a:p>
            <a:pPr algn="ctr"/>
            <a:r>
              <a:rPr lang="en-US" dirty="0"/>
              <a:t>12%7 = 5</a:t>
            </a:r>
          </a:p>
        </p:txBody>
      </p:sp>
      <p:sp>
        <p:nvSpPr>
          <p:cNvPr id="26" name="TextBox 25">
            <a:extLst>
              <a:ext uri="{FF2B5EF4-FFF2-40B4-BE49-F238E27FC236}">
                <a16:creationId xmlns:a16="http://schemas.microsoft.com/office/drawing/2014/main" id="{4FA911D4-1C75-4E39-82E5-6DBC2F96249E}"/>
              </a:ext>
            </a:extLst>
          </p:cNvPr>
          <p:cNvSpPr txBox="1"/>
          <p:nvPr/>
        </p:nvSpPr>
        <p:spPr>
          <a:xfrm>
            <a:off x="3886200" y="5600910"/>
            <a:ext cx="1280985" cy="369332"/>
          </a:xfrm>
          <a:prstGeom prst="rect">
            <a:avLst/>
          </a:prstGeom>
          <a:noFill/>
        </p:spPr>
        <p:txBody>
          <a:bodyPr wrap="square" rtlCol="0">
            <a:spAutoFit/>
          </a:bodyPr>
          <a:lstStyle/>
          <a:p>
            <a:pPr algn="ctr"/>
            <a:r>
              <a:rPr lang="en-US" dirty="0"/>
              <a:t>3</a:t>
            </a:r>
          </a:p>
        </p:txBody>
      </p:sp>
      <p:sp>
        <p:nvSpPr>
          <p:cNvPr id="27" name="TextBox 26">
            <a:extLst>
              <a:ext uri="{FF2B5EF4-FFF2-40B4-BE49-F238E27FC236}">
                <a16:creationId xmlns:a16="http://schemas.microsoft.com/office/drawing/2014/main" id="{EA4A3906-4635-41D6-B2F4-6D970896EAA5}"/>
              </a:ext>
            </a:extLst>
          </p:cNvPr>
          <p:cNvSpPr txBox="1"/>
          <p:nvPr/>
        </p:nvSpPr>
        <p:spPr>
          <a:xfrm>
            <a:off x="6950202" y="4487142"/>
            <a:ext cx="898398" cy="369332"/>
          </a:xfrm>
          <a:prstGeom prst="rect">
            <a:avLst/>
          </a:prstGeom>
          <a:noFill/>
        </p:spPr>
        <p:txBody>
          <a:bodyPr wrap="square" rtlCol="0">
            <a:spAutoFit/>
          </a:bodyPr>
          <a:lstStyle/>
          <a:p>
            <a:pPr algn="ctr"/>
            <a:r>
              <a:rPr lang="en-US" dirty="0"/>
              <a:t>12</a:t>
            </a:r>
          </a:p>
        </p:txBody>
      </p:sp>
      <p:sp>
        <p:nvSpPr>
          <p:cNvPr id="28" name="TextBox 27">
            <a:extLst>
              <a:ext uri="{FF2B5EF4-FFF2-40B4-BE49-F238E27FC236}">
                <a16:creationId xmlns:a16="http://schemas.microsoft.com/office/drawing/2014/main" id="{B57599AC-4E1F-44F2-B95E-0135AF5486E5}"/>
              </a:ext>
            </a:extLst>
          </p:cNvPr>
          <p:cNvSpPr txBox="1"/>
          <p:nvPr/>
        </p:nvSpPr>
        <p:spPr>
          <a:xfrm>
            <a:off x="1524000" y="5972166"/>
            <a:ext cx="898398" cy="369332"/>
          </a:xfrm>
          <a:prstGeom prst="rect">
            <a:avLst/>
          </a:prstGeom>
          <a:noFill/>
        </p:spPr>
        <p:txBody>
          <a:bodyPr wrap="square" rtlCol="0">
            <a:spAutoFit/>
          </a:bodyPr>
          <a:lstStyle/>
          <a:p>
            <a:pPr algn="ctr"/>
            <a:r>
              <a:rPr lang="en-US" dirty="0"/>
              <a:t>55</a:t>
            </a:r>
          </a:p>
        </p:txBody>
      </p:sp>
      <p:sp>
        <p:nvSpPr>
          <p:cNvPr id="29" name="TextBox 28">
            <a:extLst>
              <a:ext uri="{FF2B5EF4-FFF2-40B4-BE49-F238E27FC236}">
                <a16:creationId xmlns:a16="http://schemas.microsoft.com/office/drawing/2014/main" id="{891C9A9F-6654-4166-9267-C6B117EBA0AA}"/>
              </a:ext>
            </a:extLst>
          </p:cNvPr>
          <p:cNvSpPr txBox="1"/>
          <p:nvPr/>
        </p:nvSpPr>
        <p:spPr>
          <a:xfrm>
            <a:off x="2619275" y="5972166"/>
            <a:ext cx="1280985" cy="369332"/>
          </a:xfrm>
          <a:prstGeom prst="rect">
            <a:avLst/>
          </a:prstGeom>
          <a:noFill/>
        </p:spPr>
        <p:txBody>
          <a:bodyPr wrap="square" rtlCol="0">
            <a:spAutoFit/>
          </a:bodyPr>
          <a:lstStyle/>
          <a:p>
            <a:pPr algn="ctr"/>
            <a:r>
              <a:rPr lang="en-US" dirty="0"/>
              <a:t>55%7 = 6</a:t>
            </a:r>
          </a:p>
        </p:txBody>
      </p:sp>
      <p:sp>
        <p:nvSpPr>
          <p:cNvPr id="30" name="TextBox 29">
            <a:extLst>
              <a:ext uri="{FF2B5EF4-FFF2-40B4-BE49-F238E27FC236}">
                <a16:creationId xmlns:a16="http://schemas.microsoft.com/office/drawing/2014/main" id="{65A090BA-B070-406C-A4BD-172A99F6112F}"/>
              </a:ext>
            </a:extLst>
          </p:cNvPr>
          <p:cNvSpPr txBox="1"/>
          <p:nvPr/>
        </p:nvSpPr>
        <p:spPr>
          <a:xfrm>
            <a:off x="3886200" y="5972166"/>
            <a:ext cx="1280985" cy="369332"/>
          </a:xfrm>
          <a:prstGeom prst="rect">
            <a:avLst/>
          </a:prstGeom>
          <a:noFill/>
        </p:spPr>
        <p:txBody>
          <a:bodyPr wrap="square" rtlCol="0">
            <a:spAutoFit/>
          </a:bodyPr>
          <a:lstStyle/>
          <a:p>
            <a:pPr algn="ctr"/>
            <a:r>
              <a:rPr lang="en-US" dirty="0"/>
              <a:t>3</a:t>
            </a:r>
          </a:p>
        </p:txBody>
      </p:sp>
      <p:sp>
        <p:nvSpPr>
          <p:cNvPr id="31" name="TextBox 30">
            <a:extLst>
              <a:ext uri="{FF2B5EF4-FFF2-40B4-BE49-F238E27FC236}">
                <a16:creationId xmlns:a16="http://schemas.microsoft.com/office/drawing/2014/main" id="{5DAFC29A-60ED-490D-8BE6-D566CFF0A98B}"/>
              </a:ext>
            </a:extLst>
          </p:cNvPr>
          <p:cNvSpPr txBox="1"/>
          <p:nvPr/>
        </p:nvSpPr>
        <p:spPr>
          <a:xfrm>
            <a:off x="6950202" y="4937782"/>
            <a:ext cx="898398" cy="369332"/>
          </a:xfrm>
          <a:prstGeom prst="rect">
            <a:avLst/>
          </a:prstGeom>
          <a:noFill/>
        </p:spPr>
        <p:txBody>
          <a:bodyPr wrap="square" rtlCol="0">
            <a:spAutoFit/>
          </a:bodyPr>
          <a:lstStyle/>
          <a:p>
            <a:pPr algn="ctr"/>
            <a:r>
              <a:rPr lang="en-US" dirty="0"/>
              <a:t>55</a:t>
            </a:r>
          </a:p>
        </p:txBody>
      </p:sp>
      <p:sp>
        <p:nvSpPr>
          <p:cNvPr id="32" name="TextBox 31">
            <a:extLst>
              <a:ext uri="{FF2B5EF4-FFF2-40B4-BE49-F238E27FC236}">
                <a16:creationId xmlns:a16="http://schemas.microsoft.com/office/drawing/2014/main" id="{B51CAA41-1EDD-4011-BCDC-A6F62A33C40D}"/>
              </a:ext>
            </a:extLst>
          </p:cNvPr>
          <p:cNvSpPr txBox="1"/>
          <p:nvPr/>
        </p:nvSpPr>
        <p:spPr>
          <a:xfrm>
            <a:off x="1366764" y="3595576"/>
            <a:ext cx="1986036" cy="369332"/>
          </a:xfrm>
          <a:prstGeom prst="rect">
            <a:avLst/>
          </a:prstGeom>
          <a:noFill/>
        </p:spPr>
        <p:txBody>
          <a:bodyPr wrap="square" rtlCol="0">
            <a:spAutoFit/>
          </a:bodyPr>
          <a:lstStyle/>
          <a:p>
            <a:pPr algn="ctr"/>
            <a:r>
              <a:rPr lang="en-US" dirty="0"/>
              <a:t>Capacity = 7</a:t>
            </a:r>
          </a:p>
        </p:txBody>
      </p:sp>
      <p:sp>
        <p:nvSpPr>
          <p:cNvPr id="33" name="Right Arrow 5">
            <a:extLst>
              <a:ext uri="{FF2B5EF4-FFF2-40B4-BE49-F238E27FC236}">
                <a16:creationId xmlns:a16="http://schemas.microsoft.com/office/drawing/2014/main" id="{73B85A51-3012-41F8-B9CB-F9998DB41CBA}"/>
              </a:ext>
            </a:extLst>
          </p:cNvPr>
          <p:cNvSpPr/>
          <p:nvPr/>
        </p:nvSpPr>
        <p:spPr>
          <a:xfrm>
            <a:off x="6400801" y="6358815"/>
            <a:ext cx="277091" cy="20781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Arrow 5">
            <a:extLst>
              <a:ext uri="{FF2B5EF4-FFF2-40B4-BE49-F238E27FC236}">
                <a16:creationId xmlns:a16="http://schemas.microsoft.com/office/drawing/2014/main" id="{502484A8-623D-4F2F-9A7D-0822ABA8C4FF}"/>
              </a:ext>
            </a:extLst>
          </p:cNvPr>
          <p:cNvSpPr/>
          <p:nvPr/>
        </p:nvSpPr>
        <p:spPr>
          <a:xfrm>
            <a:off x="6400801" y="5907299"/>
            <a:ext cx="277091" cy="20781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Arrow 5">
            <a:extLst>
              <a:ext uri="{FF2B5EF4-FFF2-40B4-BE49-F238E27FC236}">
                <a16:creationId xmlns:a16="http://schemas.microsoft.com/office/drawing/2014/main" id="{75F5D271-DA5D-4843-AFB0-BAEDDEA81455}"/>
              </a:ext>
            </a:extLst>
          </p:cNvPr>
          <p:cNvSpPr/>
          <p:nvPr/>
        </p:nvSpPr>
        <p:spPr>
          <a:xfrm>
            <a:off x="6400801" y="6339840"/>
            <a:ext cx="277091" cy="20781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Arrow 5">
            <a:extLst>
              <a:ext uri="{FF2B5EF4-FFF2-40B4-BE49-F238E27FC236}">
                <a16:creationId xmlns:a16="http://schemas.microsoft.com/office/drawing/2014/main" id="{CE091802-CAFA-4211-9818-3C5C6B975103}"/>
              </a:ext>
            </a:extLst>
          </p:cNvPr>
          <p:cNvSpPr/>
          <p:nvPr/>
        </p:nvSpPr>
        <p:spPr>
          <a:xfrm>
            <a:off x="6400801" y="3670326"/>
            <a:ext cx="277091" cy="20781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5">
            <a:extLst>
              <a:ext uri="{FF2B5EF4-FFF2-40B4-BE49-F238E27FC236}">
                <a16:creationId xmlns:a16="http://schemas.microsoft.com/office/drawing/2014/main" id="{64B7A420-A964-4A53-9D8F-D59352AA9291}"/>
              </a:ext>
            </a:extLst>
          </p:cNvPr>
          <p:cNvSpPr/>
          <p:nvPr/>
        </p:nvSpPr>
        <p:spPr>
          <a:xfrm>
            <a:off x="6400801" y="6336370"/>
            <a:ext cx="277091" cy="20781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ight Arrow 5">
            <a:extLst>
              <a:ext uri="{FF2B5EF4-FFF2-40B4-BE49-F238E27FC236}">
                <a16:creationId xmlns:a16="http://schemas.microsoft.com/office/drawing/2014/main" id="{4F590987-281F-41C9-8373-DA2F209B4D12}"/>
              </a:ext>
            </a:extLst>
          </p:cNvPr>
          <p:cNvSpPr/>
          <p:nvPr/>
        </p:nvSpPr>
        <p:spPr>
          <a:xfrm>
            <a:off x="6400801" y="5921548"/>
            <a:ext cx="277091" cy="20781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ight Arrow 5">
            <a:extLst>
              <a:ext uri="{FF2B5EF4-FFF2-40B4-BE49-F238E27FC236}">
                <a16:creationId xmlns:a16="http://schemas.microsoft.com/office/drawing/2014/main" id="{75ED066D-2366-44A8-8800-A314941655BF}"/>
              </a:ext>
            </a:extLst>
          </p:cNvPr>
          <p:cNvSpPr/>
          <p:nvPr/>
        </p:nvSpPr>
        <p:spPr>
          <a:xfrm>
            <a:off x="6400801" y="6332900"/>
            <a:ext cx="277091" cy="20781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ight Arrow 5">
            <a:extLst>
              <a:ext uri="{FF2B5EF4-FFF2-40B4-BE49-F238E27FC236}">
                <a16:creationId xmlns:a16="http://schemas.microsoft.com/office/drawing/2014/main" id="{BB83406F-6509-4ECA-B6CB-1D68774FE965}"/>
              </a:ext>
            </a:extLst>
          </p:cNvPr>
          <p:cNvSpPr/>
          <p:nvPr/>
        </p:nvSpPr>
        <p:spPr>
          <a:xfrm>
            <a:off x="6400801" y="4591300"/>
            <a:ext cx="277091" cy="20781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ight Arrow 5">
            <a:extLst>
              <a:ext uri="{FF2B5EF4-FFF2-40B4-BE49-F238E27FC236}">
                <a16:creationId xmlns:a16="http://schemas.microsoft.com/office/drawing/2014/main" id="{CE245EED-1A94-4B5D-8BA6-B0A17B492FE3}"/>
              </a:ext>
            </a:extLst>
          </p:cNvPr>
          <p:cNvSpPr/>
          <p:nvPr/>
        </p:nvSpPr>
        <p:spPr>
          <a:xfrm>
            <a:off x="6400801" y="3670326"/>
            <a:ext cx="277091" cy="20781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ight Arrow 5">
            <a:extLst>
              <a:ext uri="{FF2B5EF4-FFF2-40B4-BE49-F238E27FC236}">
                <a16:creationId xmlns:a16="http://schemas.microsoft.com/office/drawing/2014/main" id="{5F5E229A-AAFF-4F21-8396-8B60CE5B58EC}"/>
              </a:ext>
            </a:extLst>
          </p:cNvPr>
          <p:cNvSpPr/>
          <p:nvPr/>
        </p:nvSpPr>
        <p:spPr>
          <a:xfrm>
            <a:off x="6400801" y="5009592"/>
            <a:ext cx="277091" cy="20781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3131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500"/>
                                        <p:tgtEl>
                                          <p:spTgt spid="32"/>
                                        </p:tgtEl>
                                      </p:cBhvr>
                                    </p:animEffect>
                                  </p:childTnLst>
                                </p:cTn>
                              </p:par>
                              <p:par>
                                <p:cTn id="24" presetID="10" presetClass="entr" presetSubtype="0"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par>
                                <p:cTn id="27" presetID="10"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par>
                          <p:cTn id="40" fill="hold">
                            <p:stCondLst>
                              <p:cond delay="500"/>
                            </p:stCondLst>
                            <p:childTnLst>
                              <p:par>
                                <p:cTn id="41" presetID="10" presetClass="entr" presetSubtype="0" fill="hold" grpId="0" nodeType="after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fade">
                                      <p:cBhvr>
                                        <p:cTn id="43" dur="500"/>
                                        <p:tgtEl>
                                          <p:spTgt spid="33"/>
                                        </p:tgtEl>
                                      </p:cBhvr>
                                    </p:animEffect>
                                  </p:childTnLst>
                                  <p:subTnLst>
                                    <p:set>
                                      <p:cBhvr override="childStyle">
                                        <p:cTn dur="1" fill="hold" display="0" masterRel="nextClick" afterEffect="1"/>
                                        <p:tgtEl>
                                          <p:spTgt spid="33"/>
                                        </p:tgtEl>
                                        <p:attrNameLst>
                                          <p:attrName>style.visibility</p:attrName>
                                        </p:attrNameLst>
                                      </p:cBhvr>
                                      <p:to>
                                        <p:strVal val="hidden"/>
                                      </p:to>
                                    </p:set>
                                  </p:sub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500"/>
                                        <p:tgtEl>
                                          <p:spTgt spid="15"/>
                                        </p:tgtEl>
                                      </p:cBhvr>
                                    </p:animEffect>
                                  </p:childTnLst>
                                </p:cTn>
                              </p:par>
                            </p:childTnLst>
                          </p:cTn>
                        </p:par>
                        <p:par>
                          <p:cTn id="49" fill="hold">
                            <p:stCondLst>
                              <p:cond delay="500"/>
                            </p:stCondLst>
                            <p:childTnLst>
                              <p:par>
                                <p:cTn id="50" presetID="10" presetClass="entr" presetSubtype="0" fill="hold" grpId="0" nodeType="after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500"/>
                                        <p:tgtEl>
                                          <p:spTgt spid="17"/>
                                        </p:tgtEl>
                                      </p:cBhvr>
                                    </p:animEffect>
                                  </p:childTnLst>
                                </p:cTn>
                              </p:par>
                            </p:childTnLst>
                          </p:cTn>
                        </p:par>
                        <p:par>
                          <p:cTn id="63" fill="hold">
                            <p:stCondLst>
                              <p:cond delay="500"/>
                            </p:stCondLst>
                            <p:childTnLst>
                              <p:par>
                                <p:cTn id="64" presetID="10" presetClass="entr" presetSubtype="0" fill="hold" grpId="0" nodeType="afterEffect">
                                  <p:stCondLst>
                                    <p:cond delay="0"/>
                                  </p:stCondLst>
                                  <p:childTnLst>
                                    <p:set>
                                      <p:cBhvr>
                                        <p:cTn id="65" dur="1" fill="hold">
                                          <p:stCondLst>
                                            <p:cond delay="0"/>
                                          </p:stCondLst>
                                        </p:cTn>
                                        <p:tgtEl>
                                          <p:spTgt spid="34"/>
                                        </p:tgtEl>
                                        <p:attrNameLst>
                                          <p:attrName>style.visibility</p:attrName>
                                        </p:attrNameLst>
                                      </p:cBhvr>
                                      <p:to>
                                        <p:strVal val="visible"/>
                                      </p:to>
                                    </p:set>
                                    <p:animEffect transition="in" filter="fade">
                                      <p:cBhvr>
                                        <p:cTn id="66" dur="500"/>
                                        <p:tgtEl>
                                          <p:spTgt spid="34"/>
                                        </p:tgtEl>
                                      </p:cBhvr>
                                    </p:animEffect>
                                  </p:childTnLst>
                                  <p:subTnLst>
                                    <p:set>
                                      <p:cBhvr override="childStyle">
                                        <p:cTn dur="1" fill="hold" display="0" masterRel="nextClick" afterEffect="1"/>
                                        <p:tgtEl>
                                          <p:spTgt spid="34"/>
                                        </p:tgtEl>
                                        <p:attrNameLst>
                                          <p:attrName>style.visibility</p:attrName>
                                        </p:attrNameLst>
                                      </p:cBhvr>
                                      <p:to>
                                        <p:strVal val="hidden"/>
                                      </p:to>
                                    </p:set>
                                  </p:sub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fade">
                                      <p:cBhvr>
                                        <p:cTn id="71" dur="500"/>
                                        <p:tgtEl>
                                          <p:spTgt spid="19"/>
                                        </p:tgtEl>
                                      </p:cBhvr>
                                    </p:animEffect>
                                  </p:childTnLst>
                                </p:cTn>
                              </p:par>
                            </p:childTnLst>
                          </p:cTn>
                        </p:par>
                        <p:par>
                          <p:cTn id="72" fill="hold">
                            <p:stCondLst>
                              <p:cond delay="500"/>
                            </p:stCondLst>
                            <p:childTnLst>
                              <p:par>
                                <p:cTn id="73" presetID="10" presetClass="entr" presetSubtype="0" fill="hold" grpId="0" nodeType="after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fade">
                                      <p:cBhvr>
                                        <p:cTn id="75" dur="500"/>
                                        <p:tgtEl>
                                          <p:spTgt spid="18"/>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20"/>
                                        </p:tgtEl>
                                        <p:attrNameLst>
                                          <p:attrName>style.visibility</p:attrName>
                                        </p:attrNameLst>
                                      </p:cBhvr>
                                      <p:to>
                                        <p:strVal val="visible"/>
                                      </p:to>
                                    </p:set>
                                    <p:animEffect transition="in" filter="fade">
                                      <p:cBhvr>
                                        <p:cTn id="80" dur="500"/>
                                        <p:tgtEl>
                                          <p:spTgt spid="20"/>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21"/>
                                        </p:tgtEl>
                                        <p:attrNameLst>
                                          <p:attrName>style.visibility</p:attrName>
                                        </p:attrNameLst>
                                      </p:cBhvr>
                                      <p:to>
                                        <p:strVal val="visible"/>
                                      </p:to>
                                    </p:set>
                                    <p:animEffect transition="in" filter="fade">
                                      <p:cBhvr>
                                        <p:cTn id="85" dur="500"/>
                                        <p:tgtEl>
                                          <p:spTgt spid="21"/>
                                        </p:tgtEl>
                                      </p:cBhvr>
                                    </p:animEffect>
                                  </p:childTnLst>
                                </p:cTn>
                              </p:par>
                            </p:childTnLst>
                          </p:cTn>
                        </p:par>
                        <p:par>
                          <p:cTn id="86" fill="hold">
                            <p:stCondLst>
                              <p:cond delay="500"/>
                            </p:stCondLst>
                            <p:childTnLst>
                              <p:par>
                                <p:cTn id="87" presetID="10" presetClass="entr" presetSubtype="0" fill="hold" grpId="0" nodeType="after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fade">
                                      <p:cBhvr>
                                        <p:cTn id="89" dur="500"/>
                                        <p:tgtEl>
                                          <p:spTgt spid="37"/>
                                        </p:tgtEl>
                                      </p:cBhvr>
                                    </p:animEffect>
                                  </p:childTnLst>
                                  <p:subTnLst>
                                    <p:set>
                                      <p:cBhvr override="childStyle">
                                        <p:cTn dur="1" fill="hold" display="0" masterRel="nextClick" afterEffect="1"/>
                                        <p:tgtEl>
                                          <p:spTgt spid="37"/>
                                        </p:tgtEl>
                                        <p:attrNameLst>
                                          <p:attrName>style.visibility</p:attrName>
                                        </p:attrNameLst>
                                      </p:cBhvr>
                                      <p:to>
                                        <p:strVal val="hidden"/>
                                      </p:to>
                                    </p:set>
                                  </p:sub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36"/>
                                        </p:tgtEl>
                                        <p:attrNameLst>
                                          <p:attrName>style.visibility</p:attrName>
                                        </p:attrNameLst>
                                      </p:cBhvr>
                                      <p:to>
                                        <p:strVal val="visible"/>
                                      </p:to>
                                    </p:set>
                                    <p:animEffect transition="in" filter="fade">
                                      <p:cBhvr>
                                        <p:cTn id="94" dur="500"/>
                                        <p:tgtEl>
                                          <p:spTgt spid="36"/>
                                        </p:tgtEl>
                                      </p:cBhvr>
                                    </p:animEffect>
                                  </p:childTnLst>
                                  <p:subTnLst>
                                    <p:set>
                                      <p:cBhvr override="childStyle">
                                        <p:cTn dur="1" fill="hold" display="0" masterRel="nextClick" afterEffect="1"/>
                                        <p:tgtEl>
                                          <p:spTgt spid="36"/>
                                        </p:tgtEl>
                                        <p:attrNameLst>
                                          <p:attrName>style.visibility</p:attrName>
                                        </p:attrNameLst>
                                      </p:cBhvr>
                                      <p:to>
                                        <p:strVal val="hidden"/>
                                      </p:to>
                                    </p:set>
                                  </p:sub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fade">
                                      <p:cBhvr>
                                        <p:cTn id="99" dur="500"/>
                                        <p:tgtEl>
                                          <p:spTgt spid="23"/>
                                        </p:tgtEl>
                                      </p:cBhvr>
                                    </p:animEffect>
                                  </p:childTnLst>
                                </p:cTn>
                              </p:par>
                            </p:childTnLst>
                          </p:cTn>
                        </p:par>
                        <p:par>
                          <p:cTn id="100" fill="hold">
                            <p:stCondLst>
                              <p:cond delay="500"/>
                            </p:stCondLst>
                            <p:childTnLst>
                              <p:par>
                                <p:cTn id="101" presetID="10" presetClass="entr" presetSubtype="0" fill="hold" grpId="0" nodeType="afterEffect">
                                  <p:stCondLst>
                                    <p:cond delay="0"/>
                                  </p:stCondLst>
                                  <p:childTnLst>
                                    <p:set>
                                      <p:cBhvr>
                                        <p:cTn id="102" dur="1" fill="hold">
                                          <p:stCondLst>
                                            <p:cond delay="0"/>
                                          </p:stCondLst>
                                        </p:cTn>
                                        <p:tgtEl>
                                          <p:spTgt spid="22"/>
                                        </p:tgtEl>
                                        <p:attrNameLst>
                                          <p:attrName>style.visibility</p:attrName>
                                        </p:attrNameLst>
                                      </p:cBhvr>
                                      <p:to>
                                        <p:strVal val="visible"/>
                                      </p:to>
                                    </p:set>
                                    <p:animEffect transition="in" filter="fade">
                                      <p:cBhvr>
                                        <p:cTn id="103" dur="500"/>
                                        <p:tgtEl>
                                          <p:spTgt spid="22"/>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24"/>
                                        </p:tgtEl>
                                        <p:attrNameLst>
                                          <p:attrName>style.visibility</p:attrName>
                                        </p:attrNameLst>
                                      </p:cBhvr>
                                      <p:to>
                                        <p:strVal val="visible"/>
                                      </p:to>
                                    </p:set>
                                    <p:animEffect transition="in" filter="fade">
                                      <p:cBhvr>
                                        <p:cTn id="108" dur="500"/>
                                        <p:tgtEl>
                                          <p:spTgt spid="24"/>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25"/>
                                        </p:tgtEl>
                                        <p:attrNameLst>
                                          <p:attrName>style.visibility</p:attrName>
                                        </p:attrNameLst>
                                      </p:cBhvr>
                                      <p:to>
                                        <p:strVal val="visible"/>
                                      </p:to>
                                    </p:set>
                                    <p:animEffect transition="in" filter="fade">
                                      <p:cBhvr>
                                        <p:cTn id="113" dur="500"/>
                                        <p:tgtEl>
                                          <p:spTgt spid="25"/>
                                        </p:tgtEl>
                                      </p:cBhvr>
                                    </p:animEffect>
                                  </p:childTnLst>
                                </p:cTn>
                              </p:par>
                            </p:childTnLst>
                          </p:cTn>
                        </p:par>
                        <p:par>
                          <p:cTn id="114" fill="hold">
                            <p:stCondLst>
                              <p:cond delay="500"/>
                            </p:stCondLst>
                            <p:childTnLst>
                              <p:par>
                                <p:cTn id="115" presetID="10" presetClass="entr" presetSubtype="0" fill="hold" grpId="0" nodeType="afterEffect">
                                  <p:stCondLst>
                                    <p:cond delay="0"/>
                                  </p:stCondLst>
                                  <p:childTnLst>
                                    <p:set>
                                      <p:cBhvr>
                                        <p:cTn id="116" dur="1" fill="hold">
                                          <p:stCondLst>
                                            <p:cond delay="0"/>
                                          </p:stCondLst>
                                        </p:cTn>
                                        <p:tgtEl>
                                          <p:spTgt spid="38"/>
                                        </p:tgtEl>
                                        <p:attrNameLst>
                                          <p:attrName>style.visibility</p:attrName>
                                        </p:attrNameLst>
                                      </p:cBhvr>
                                      <p:to>
                                        <p:strVal val="visible"/>
                                      </p:to>
                                    </p:set>
                                    <p:animEffect transition="in" filter="fade">
                                      <p:cBhvr>
                                        <p:cTn id="117" dur="500"/>
                                        <p:tgtEl>
                                          <p:spTgt spid="38"/>
                                        </p:tgtEl>
                                      </p:cBhvr>
                                    </p:animEffect>
                                  </p:childTnLst>
                                  <p:subTnLst>
                                    <p:set>
                                      <p:cBhvr override="childStyle">
                                        <p:cTn dur="1" fill="hold" display="0" masterRel="nextClick" afterEffect="1"/>
                                        <p:tgtEl>
                                          <p:spTgt spid="38"/>
                                        </p:tgtEl>
                                        <p:attrNameLst>
                                          <p:attrName>style.visibility</p:attrName>
                                        </p:attrNameLst>
                                      </p:cBhvr>
                                      <p:to>
                                        <p:strVal val="hidden"/>
                                      </p:to>
                                    </p:set>
                                  </p:sub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39"/>
                                        </p:tgtEl>
                                        <p:attrNameLst>
                                          <p:attrName>style.visibility</p:attrName>
                                        </p:attrNameLst>
                                      </p:cBhvr>
                                      <p:to>
                                        <p:strVal val="visible"/>
                                      </p:to>
                                    </p:set>
                                    <p:animEffect transition="in" filter="fade">
                                      <p:cBhvr>
                                        <p:cTn id="122" dur="500"/>
                                        <p:tgtEl>
                                          <p:spTgt spid="39"/>
                                        </p:tgtEl>
                                      </p:cBhvr>
                                    </p:animEffect>
                                  </p:childTnLst>
                                  <p:subTnLst>
                                    <p:set>
                                      <p:cBhvr override="childStyle">
                                        <p:cTn dur="1" fill="hold" display="0" masterRel="nextClick" afterEffect="1"/>
                                        <p:tgtEl>
                                          <p:spTgt spid="39"/>
                                        </p:tgtEl>
                                        <p:attrNameLst>
                                          <p:attrName>style.visibility</p:attrName>
                                        </p:attrNameLst>
                                      </p:cBhvr>
                                      <p:to>
                                        <p:strVal val="hidden"/>
                                      </p:to>
                                    </p:set>
                                  </p:sub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40"/>
                                        </p:tgtEl>
                                        <p:attrNameLst>
                                          <p:attrName>style.visibility</p:attrName>
                                        </p:attrNameLst>
                                      </p:cBhvr>
                                      <p:to>
                                        <p:strVal val="visible"/>
                                      </p:to>
                                    </p:set>
                                    <p:animEffect transition="in" filter="fade">
                                      <p:cBhvr>
                                        <p:cTn id="127" dur="500"/>
                                        <p:tgtEl>
                                          <p:spTgt spid="40"/>
                                        </p:tgtEl>
                                      </p:cBhvr>
                                    </p:animEffect>
                                  </p:childTnLst>
                                  <p:subTnLst>
                                    <p:set>
                                      <p:cBhvr override="childStyle">
                                        <p:cTn dur="1" fill="hold" display="0" masterRel="nextClick" afterEffect="1"/>
                                        <p:tgtEl>
                                          <p:spTgt spid="40"/>
                                        </p:tgtEl>
                                        <p:attrNameLst>
                                          <p:attrName>style.visibility</p:attrName>
                                        </p:attrNameLst>
                                      </p:cBhvr>
                                      <p:to>
                                        <p:strVal val="hidden"/>
                                      </p:to>
                                    </p:set>
                                  </p:sub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27"/>
                                        </p:tgtEl>
                                        <p:attrNameLst>
                                          <p:attrName>style.visibility</p:attrName>
                                        </p:attrNameLst>
                                      </p:cBhvr>
                                      <p:to>
                                        <p:strVal val="visible"/>
                                      </p:to>
                                    </p:set>
                                    <p:animEffect transition="in" filter="fade">
                                      <p:cBhvr>
                                        <p:cTn id="132" dur="500"/>
                                        <p:tgtEl>
                                          <p:spTgt spid="27"/>
                                        </p:tgtEl>
                                      </p:cBhvr>
                                    </p:animEffect>
                                  </p:childTnLst>
                                </p:cTn>
                              </p:par>
                            </p:childTnLst>
                          </p:cTn>
                        </p:par>
                        <p:par>
                          <p:cTn id="133" fill="hold">
                            <p:stCondLst>
                              <p:cond delay="500"/>
                            </p:stCondLst>
                            <p:childTnLst>
                              <p:par>
                                <p:cTn id="134" presetID="10" presetClass="entr" presetSubtype="0" fill="hold" grpId="0" nodeType="afterEffect">
                                  <p:stCondLst>
                                    <p:cond delay="0"/>
                                  </p:stCondLst>
                                  <p:childTnLst>
                                    <p:set>
                                      <p:cBhvr>
                                        <p:cTn id="135" dur="1" fill="hold">
                                          <p:stCondLst>
                                            <p:cond delay="0"/>
                                          </p:stCondLst>
                                        </p:cTn>
                                        <p:tgtEl>
                                          <p:spTgt spid="26"/>
                                        </p:tgtEl>
                                        <p:attrNameLst>
                                          <p:attrName>style.visibility</p:attrName>
                                        </p:attrNameLst>
                                      </p:cBhvr>
                                      <p:to>
                                        <p:strVal val="visible"/>
                                      </p:to>
                                    </p:set>
                                    <p:animEffect transition="in" filter="fade">
                                      <p:cBhvr>
                                        <p:cTn id="136" dur="500"/>
                                        <p:tgtEl>
                                          <p:spTgt spid="26"/>
                                        </p:tgtEl>
                                      </p:cBhvr>
                                    </p:animEffect>
                                  </p:childTnLst>
                                </p:cTn>
                              </p:par>
                            </p:childTnLst>
                          </p:cTn>
                        </p:par>
                      </p:childTnLst>
                    </p:cTn>
                  </p:par>
                  <p:par>
                    <p:cTn id="137" fill="hold">
                      <p:stCondLst>
                        <p:cond delay="indefinite"/>
                      </p:stCondLst>
                      <p:childTnLst>
                        <p:par>
                          <p:cTn id="138" fill="hold">
                            <p:stCondLst>
                              <p:cond delay="0"/>
                            </p:stCondLst>
                            <p:childTnLst>
                              <p:par>
                                <p:cTn id="139" presetID="10" presetClass="entr" presetSubtype="0" fill="hold" grpId="0" nodeType="clickEffect">
                                  <p:stCondLst>
                                    <p:cond delay="0"/>
                                  </p:stCondLst>
                                  <p:childTnLst>
                                    <p:set>
                                      <p:cBhvr>
                                        <p:cTn id="140" dur="1" fill="hold">
                                          <p:stCondLst>
                                            <p:cond delay="0"/>
                                          </p:stCondLst>
                                        </p:cTn>
                                        <p:tgtEl>
                                          <p:spTgt spid="28"/>
                                        </p:tgtEl>
                                        <p:attrNameLst>
                                          <p:attrName>style.visibility</p:attrName>
                                        </p:attrNameLst>
                                      </p:cBhvr>
                                      <p:to>
                                        <p:strVal val="visible"/>
                                      </p:to>
                                    </p:set>
                                    <p:animEffect transition="in" filter="fade">
                                      <p:cBhvr>
                                        <p:cTn id="141" dur="500"/>
                                        <p:tgtEl>
                                          <p:spTgt spid="28"/>
                                        </p:tgtEl>
                                      </p:cBhvr>
                                    </p:animEffect>
                                  </p:childTnLst>
                                </p:cTn>
                              </p:par>
                            </p:childTnLst>
                          </p:cTn>
                        </p:par>
                      </p:childTnLst>
                    </p:cTn>
                  </p:par>
                  <p:par>
                    <p:cTn id="142" fill="hold">
                      <p:stCondLst>
                        <p:cond delay="indefinite"/>
                      </p:stCondLst>
                      <p:childTnLst>
                        <p:par>
                          <p:cTn id="143" fill="hold">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29"/>
                                        </p:tgtEl>
                                        <p:attrNameLst>
                                          <p:attrName>style.visibility</p:attrName>
                                        </p:attrNameLst>
                                      </p:cBhvr>
                                      <p:to>
                                        <p:strVal val="visible"/>
                                      </p:to>
                                    </p:set>
                                    <p:animEffect transition="in" filter="fade">
                                      <p:cBhvr>
                                        <p:cTn id="146" dur="500"/>
                                        <p:tgtEl>
                                          <p:spTgt spid="29"/>
                                        </p:tgtEl>
                                      </p:cBhvr>
                                    </p:animEffect>
                                  </p:childTnLst>
                                </p:cTn>
                              </p:par>
                            </p:childTnLst>
                          </p:cTn>
                        </p:par>
                        <p:par>
                          <p:cTn id="147" fill="hold">
                            <p:stCondLst>
                              <p:cond delay="500"/>
                            </p:stCondLst>
                            <p:childTnLst>
                              <p:par>
                                <p:cTn id="148" presetID="10" presetClass="entr" presetSubtype="0" fill="hold" grpId="0" nodeType="afterEffect">
                                  <p:stCondLst>
                                    <p:cond delay="0"/>
                                  </p:stCondLst>
                                  <p:childTnLst>
                                    <p:set>
                                      <p:cBhvr>
                                        <p:cTn id="149" dur="1" fill="hold">
                                          <p:stCondLst>
                                            <p:cond delay="0"/>
                                          </p:stCondLst>
                                        </p:cTn>
                                        <p:tgtEl>
                                          <p:spTgt spid="35"/>
                                        </p:tgtEl>
                                        <p:attrNameLst>
                                          <p:attrName>style.visibility</p:attrName>
                                        </p:attrNameLst>
                                      </p:cBhvr>
                                      <p:to>
                                        <p:strVal val="visible"/>
                                      </p:to>
                                    </p:set>
                                    <p:animEffect transition="in" filter="fade">
                                      <p:cBhvr>
                                        <p:cTn id="150" dur="500"/>
                                        <p:tgtEl>
                                          <p:spTgt spid="35"/>
                                        </p:tgtEl>
                                      </p:cBhvr>
                                    </p:animEffect>
                                  </p:childTnLst>
                                  <p:subTnLst>
                                    <p:set>
                                      <p:cBhvr override="childStyle">
                                        <p:cTn dur="1" fill="hold" display="0" masterRel="nextClick" afterEffect="1"/>
                                        <p:tgtEl>
                                          <p:spTgt spid="35"/>
                                        </p:tgtEl>
                                        <p:attrNameLst>
                                          <p:attrName>style.visibility</p:attrName>
                                        </p:attrNameLst>
                                      </p:cBhvr>
                                      <p:to>
                                        <p:strVal val="hidden"/>
                                      </p:to>
                                    </p:set>
                                  </p:subTnLst>
                                </p:cTn>
                              </p:par>
                            </p:childTnLst>
                          </p:cTn>
                        </p:par>
                      </p:childTnLst>
                    </p:cTn>
                  </p:par>
                  <p:par>
                    <p:cTn id="151" fill="hold">
                      <p:stCondLst>
                        <p:cond delay="indefinite"/>
                      </p:stCondLst>
                      <p:childTnLst>
                        <p:par>
                          <p:cTn id="152" fill="hold">
                            <p:stCondLst>
                              <p:cond delay="0"/>
                            </p:stCondLst>
                            <p:childTnLst>
                              <p:par>
                                <p:cTn id="153" presetID="10" presetClass="entr" presetSubtype="0" fill="hold" grpId="0" nodeType="clickEffect">
                                  <p:stCondLst>
                                    <p:cond delay="0"/>
                                  </p:stCondLst>
                                  <p:childTnLst>
                                    <p:set>
                                      <p:cBhvr>
                                        <p:cTn id="154" dur="1" fill="hold">
                                          <p:stCondLst>
                                            <p:cond delay="0"/>
                                          </p:stCondLst>
                                        </p:cTn>
                                        <p:tgtEl>
                                          <p:spTgt spid="41"/>
                                        </p:tgtEl>
                                        <p:attrNameLst>
                                          <p:attrName>style.visibility</p:attrName>
                                        </p:attrNameLst>
                                      </p:cBhvr>
                                      <p:to>
                                        <p:strVal val="visible"/>
                                      </p:to>
                                    </p:set>
                                    <p:animEffect transition="in" filter="fade">
                                      <p:cBhvr>
                                        <p:cTn id="155" dur="500"/>
                                        <p:tgtEl>
                                          <p:spTgt spid="41"/>
                                        </p:tgtEl>
                                      </p:cBhvr>
                                    </p:animEffect>
                                  </p:childTnLst>
                                  <p:subTnLst>
                                    <p:set>
                                      <p:cBhvr override="childStyle">
                                        <p:cTn dur="1" fill="hold" display="0" masterRel="nextClick" afterEffect="1"/>
                                        <p:tgtEl>
                                          <p:spTgt spid="41"/>
                                        </p:tgtEl>
                                        <p:attrNameLst>
                                          <p:attrName>style.visibility</p:attrName>
                                        </p:attrNameLst>
                                      </p:cBhvr>
                                      <p:to>
                                        <p:strVal val="hidden"/>
                                      </p:to>
                                    </p:set>
                                  </p:subTnLst>
                                </p:cTn>
                              </p:par>
                            </p:childTnLst>
                          </p:cTn>
                        </p:par>
                      </p:childTnLst>
                    </p:cTn>
                  </p:par>
                  <p:par>
                    <p:cTn id="156" fill="hold">
                      <p:stCondLst>
                        <p:cond delay="indefinite"/>
                      </p:stCondLst>
                      <p:childTnLst>
                        <p:par>
                          <p:cTn id="157" fill="hold">
                            <p:stCondLst>
                              <p:cond delay="0"/>
                            </p:stCondLst>
                            <p:childTnLst>
                              <p:par>
                                <p:cTn id="158" presetID="10" presetClass="entr" presetSubtype="0" fill="hold" grpId="0" nodeType="clickEffect">
                                  <p:stCondLst>
                                    <p:cond delay="0"/>
                                  </p:stCondLst>
                                  <p:childTnLst>
                                    <p:set>
                                      <p:cBhvr>
                                        <p:cTn id="159" dur="1" fill="hold">
                                          <p:stCondLst>
                                            <p:cond delay="0"/>
                                          </p:stCondLst>
                                        </p:cTn>
                                        <p:tgtEl>
                                          <p:spTgt spid="42"/>
                                        </p:tgtEl>
                                        <p:attrNameLst>
                                          <p:attrName>style.visibility</p:attrName>
                                        </p:attrNameLst>
                                      </p:cBhvr>
                                      <p:to>
                                        <p:strVal val="visible"/>
                                      </p:to>
                                    </p:set>
                                    <p:animEffect transition="in" filter="fade">
                                      <p:cBhvr>
                                        <p:cTn id="160" dur="500"/>
                                        <p:tgtEl>
                                          <p:spTgt spid="42"/>
                                        </p:tgtEl>
                                      </p:cBhvr>
                                    </p:animEffect>
                                  </p:childTnLst>
                                  <p:subTnLst>
                                    <p:set>
                                      <p:cBhvr override="childStyle">
                                        <p:cTn dur="1" fill="hold" display="0" masterRel="nextClick" afterEffect="1"/>
                                        <p:tgtEl>
                                          <p:spTgt spid="42"/>
                                        </p:tgtEl>
                                        <p:attrNameLst>
                                          <p:attrName>style.visibility</p:attrName>
                                        </p:attrNameLst>
                                      </p:cBhvr>
                                      <p:to>
                                        <p:strVal val="hidden"/>
                                      </p:to>
                                    </p:set>
                                  </p:subTnLst>
                                </p:cTn>
                              </p:par>
                            </p:childTnLst>
                          </p:cTn>
                        </p:par>
                      </p:childTnLst>
                    </p:cTn>
                  </p:par>
                  <p:par>
                    <p:cTn id="161" fill="hold">
                      <p:stCondLst>
                        <p:cond delay="indefinite"/>
                      </p:stCondLst>
                      <p:childTnLst>
                        <p:par>
                          <p:cTn id="162" fill="hold">
                            <p:stCondLst>
                              <p:cond delay="0"/>
                            </p:stCondLst>
                            <p:childTnLst>
                              <p:par>
                                <p:cTn id="163" presetID="10" presetClass="entr" presetSubtype="0" fill="hold" grpId="0" nodeType="clickEffect">
                                  <p:stCondLst>
                                    <p:cond delay="0"/>
                                  </p:stCondLst>
                                  <p:childTnLst>
                                    <p:set>
                                      <p:cBhvr>
                                        <p:cTn id="164" dur="1" fill="hold">
                                          <p:stCondLst>
                                            <p:cond delay="0"/>
                                          </p:stCondLst>
                                        </p:cTn>
                                        <p:tgtEl>
                                          <p:spTgt spid="31"/>
                                        </p:tgtEl>
                                        <p:attrNameLst>
                                          <p:attrName>style.visibility</p:attrName>
                                        </p:attrNameLst>
                                      </p:cBhvr>
                                      <p:to>
                                        <p:strVal val="visible"/>
                                      </p:to>
                                    </p:set>
                                    <p:animEffect transition="in" filter="fade">
                                      <p:cBhvr>
                                        <p:cTn id="165" dur="500"/>
                                        <p:tgtEl>
                                          <p:spTgt spid="31"/>
                                        </p:tgtEl>
                                      </p:cBhvr>
                                    </p:animEffect>
                                  </p:childTnLst>
                                </p:cTn>
                              </p:par>
                            </p:childTnLst>
                          </p:cTn>
                        </p:par>
                        <p:par>
                          <p:cTn id="166" fill="hold">
                            <p:stCondLst>
                              <p:cond delay="500"/>
                            </p:stCondLst>
                            <p:childTnLst>
                              <p:par>
                                <p:cTn id="167" presetID="10" presetClass="entr" presetSubtype="0" fill="hold" grpId="0" nodeType="afterEffect">
                                  <p:stCondLst>
                                    <p:cond delay="0"/>
                                  </p:stCondLst>
                                  <p:childTnLst>
                                    <p:set>
                                      <p:cBhvr>
                                        <p:cTn id="168" dur="1" fill="hold">
                                          <p:stCondLst>
                                            <p:cond delay="0"/>
                                          </p:stCondLst>
                                        </p:cTn>
                                        <p:tgtEl>
                                          <p:spTgt spid="30"/>
                                        </p:tgtEl>
                                        <p:attrNameLst>
                                          <p:attrName>style.visibility</p:attrName>
                                        </p:attrNameLst>
                                      </p:cBhvr>
                                      <p:to>
                                        <p:strVal val="visible"/>
                                      </p:to>
                                    </p:set>
                                    <p:animEffect transition="in" filter="fade">
                                      <p:cBhvr>
                                        <p:cTn id="16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029200" y="1371600"/>
          <a:ext cx="1828800" cy="5029200"/>
        </p:xfrm>
        <a:graphic>
          <a:graphicData uri="http://schemas.openxmlformats.org/drawingml/2006/table">
            <a:tbl>
              <a:tblPr bandRow="1">
                <a:tableStyleId>{5C22544A-7EE6-4342-B048-85BDC9FD1C3A}</a:tableStyleId>
              </a:tblPr>
              <a:tblGrid>
                <a:gridCol w="4572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tblGrid>
              <a:tr h="370840">
                <a:tc>
                  <a:txBody>
                    <a:bodyPr/>
                    <a:lstStyle/>
                    <a:p>
                      <a:pPr algn="r"/>
                      <a:r>
                        <a:rPr lang="en-US" dirty="0"/>
                        <a:t>0</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2400" dirty="0"/>
                        <a:t>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algn="r"/>
                      <a:r>
                        <a:rPr lang="en-US" dirty="0"/>
                        <a:t>1</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2400"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r"/>
                      <a:r>
                        <a:rPr lang="en-US" dirty="0"/>
                        <a:t>2</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algn="r"/>
                      <a:r>
                        <a:rPr lang="en-US" dirty="0"/>
                        <a:t>3</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2400" dirty="0"/>
                        <a:t>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algn="r"/>
                      <a:r>
                        <a:rPr lang="en-US" dirty="0"/>
                        <a:t>4</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2400" dirty="0"/>
                        <a:t>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pPr algn="r"/>
                      <a:r>
                        <a:rPr lang="en-US" dirty="0"/>
                        <a:t>5</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2400"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pPr algn="r"/>
                      <a:r>
                        <a:rPr lang="en-US" dirty="0"/>
                        <a:t>6</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2400"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pPr algn="r"/>
                      <a:r>
                        <a:rPr lang="en-US" dirty="0"/>
                        <a:t>7</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pPr algn="r"/>
                      <a:r>
                        <a:rPr lang="en-US" dirty="0"/>
                        <a:t>8</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pPr algn="r"/>
                      <a:r>
                        <a:rPr lang="en-US" dirty="0"/>
                        <a:t>9</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2400"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70840">
                <a:tc>
                  <a:txBody>
                    <a:bodyPr/>
                    <a:lstStyle/>
                    <a:p>
                      <a:pPr algn="r"/>
                      <a:r>
                        <a:rPr lang="en-US" dirty="0"/>
                        <a:t>10</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2400" dirty="0"/>
                        <a:t>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bl>
          </a:graphicData>
        </a:graphic>
      </p:graphicFrame>
      <p:sp>
        <p:nvSpPr>
          <p:cNvPr id="3" name="TextBox 2"/>
          <p:cNvSpPr txBox="1"/>
          <p:nvPr/>
        </p:nvSpPr>
        <p:spPr>
          <a:xfrm>
            <a:off x="1295400" y="1008180"/>
            <a:ext cx="3200400" cy="2554545"/>
          </a:xfrm>
          <a:prstGeom prst="rect">
            <a:avLst/>
          </a:prstGeom>
          <a:noFill/>
        </p:spPr>
        <p:txBody>
          <a:bodyPr wrap="square" rtlCol="0">
            <a:spAutoFit/>
          </a:bodyPr>
          <a:lstStyle/>
          <a:p>
            <a:r>
              <a:rPr lang="en-US" sz="2000" dirty="0"/>
              <a:t>h(28) = 28 % 11 = 6</a:t>
            </a:r>
          </a:p>
          <a:p>
            <a:r>
              <a:rPr lang="en-US" sz="2000" dirty="0"/>
              <a:t>h(47) = 47 % 11 = 3</a:t>
            </a:r>
          </a:p>
          <a:p>
            <a:r>
              <a:rPr lang="en-US" sz="2000" dirty="0"/>
              <a:t>h(20) = 20 % 11 = 9</a:t>
            </a:r>
          </a:p>
          <a:p>
            <a:r>
              <a:rPr lang="en-US" sz="2000" dirty="0"/>
              <a:t>h(36) = 36 % 11 = 3 -&gt; 4</a:t>
            </a:r>
          </a:p>
          <a:p>
            <a:r>
              <a:rPr lang="en-US" sz="2000" dirty="0"/>
              <a:t>h(43) = 43 % 11 = 10</a:t>
            </a:r>
          </a:p>
          <a:p>
            <a:r>
              <a:rPr lang="en-US" sz="2000" dirty="0"/>
              <a:t>h(23) = 23 % 11 = 1</a:t>
            </a:r>
          </a:p>
          <a:p>
            <a:r>
              <a:rPr lang="en-US" sz="2000" dirty="0"/>
              <a:t>h(25) = 25 % 11 = 3 -&gt; 5</a:t>
            </a:r>
          </a:p>
          <a:p>
            <a:r>
              <a:rPr lang="en-US" sz="2000" dirty="0"/>
              <a:t>h(54) = 54 % 11 = 10 -&gt; 0</a:t>
            </a:r>
          </a:p>
        </p:txBody>
      </p:sp>
      <p:graphicFrame>
        <p:nvGraphicFramePr>
          <p:cNvPr id="5" name="Table 4"/>
          <p:cNvGraphicFramePr>
            <a:graphicFrameLocks noGrp="1"/>
          </p:cNvGraphicFramePr>
          <p:nvPr>
            <p:extLst>
              <p:ext uri="{D42A27DB-BD31-4B8C-83A1-F6EECF244321}">
                <p14:modId xmlns:p14="http://schemas.microsoft.com/office/powerpoint/2010/main" val="921404700"/>
              </p:ext>
            </p:extLst>
          </p:nvPr>
        </p:nvGraphicFramePr>
        <p:xfrm>
          <a:off x="7543800" y="1371600"/>
          <a:ext cx="1828800" cy="5029200"/>
        </p:xfrm>
        <a:graphic>
          <a:graphicData uri="http://schemas.openxmlformats.org/drawingml/2006/table">
            <a:tbl>
              <a:tblPr bandRow="1">
                <a:tableStyleId>{5C22544A-7EE6-4342-B048-85BDC9FD1C3A}</a:tableStyleId>
              </a:tblPr>
              <a:tblGrid>
                <a:gridCol w="4572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tblGrid>
              <a:tr h="370840">
                <a:tc>
                  <a:txBody>
                    <a:bodyPr/>
                    <a:lstStyle/>
                    <a:p>
                      <a:pPr algn="r"/>
                      <a:r>
                        <a:rPr lang="en-US" dirty="0"/>
                        <a:t>0</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algn="r"/>
                      <a:r>
                        <a:rPr lang="en-US" dirty="0"/>
                        <a:t>1</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r"/>
                      <a:r>
                        <a:rPr lang="en-US" dirty="0"/>
                        <a:t>2</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algn="r"/>
                      <a:r>
                        <a:rPr lang="en-US" dirty="0"/>
                        <a:t>3</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algn="r"/>
                      <a:r>
                        <a:rPr lang="en-US" dirty="0"/>
                        <a:t>4</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pPr algn="r"/>
                      <a:r>
                        <a:rPr lang="en-US" dirty="0"/>
                        <a:t>5</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pPr algn="r"/>
                      <a:r>
                        <a:rPr lang="en-US" dirty="0"/>
                        <a:t>6</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pPr algn="r"/>
                      <a:r>
                        <a:rPr lang="en-US" dirty="0"/>
                        <a:t>7</a:t>
                      </a:r>
                    </a:p>
                  </a:txBody>
                  <a:tcPr>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pPr algn="r"/>
                      <a:r>
                        <a:rPr lang="en-US" dirty="0"/>
                        <a:t>8</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pPr algn="r"/>
                      <a:r>
                        <a:rPr lang="en-US" dirty="0"/>
                        <a:t>9</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70840">
                <a:tc>
                  <a:txBody>
                    <a:bodyPr/>
                    <a:lstStyle/>
                    <a:p>
                      <a:pPr algn="r"/>
                      <a:r>
                        <a:rPr lang="en-US" dirty="0"/>
                        <a:t>10</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bl>
          </a:graphicData>
        </a:graphic>
      </p:graphicFrame>
      <p:sp>
        <p:nvSpPr>
          <p:cNvPr id="6" name="TextBox 5"/>
          <p:cNvSpPr txBox="1"/>
          <p:nvPr/>
        </p:nvSpPr>
        <p:spPr>
          <a:xfrm>
            <a:off x="1295401" y="4191001"/>
            <a:ext cx="2545080" cy="2554545"/>
          </a:xfrm>
          <a:prstGeom prst="rect">
            <a:avLst/>
          </a:prstGeom>
          <a:noFill/>
        </p:spPr>
        <p:txBody>
          <a:bodyPr wrap="square" rtlCol="0">
            <a:spAutoFit/>
          </a:bodyPr>
          <a:lstStyle/>
          <a:p>
            <a:r>
              <a:rPr lang="en-US" sz="2000" dirty="0"/>
              <a:t>h(28) = 28 % 11 = 6</a:t>
            </a:r>
          </a:p>
          <a:p>
            <a:r>
              <a:rPr lang="en-US" sz="2000" dirty="0"/>
              <a:t>h(47) = 47 % 11 = 3</a:t>
            </a:r>
          </a:p>
          <a:p>
            <a:r>
              <a:rPr lang="en-US" sz="2000" dirty="0"/>
              <a:t>h(20) = 20 % 11 = 9</a:t>
            </a:r>
          </a:p>
          <a:p>
            <a:r>
              <a:rPr lang="en-US" sz="2000" dirty="0"/>
              <a:t>h(36) = 36 % 11 = 3</a:t>
            </a:r>
          </a:p>
          <a:p>
            <a:r>
              <a:rPr lang="en-US" sz="2000" dirty="0"/>
              <a:t>h(43) = 43 % 11 = 10</a:t>
            </a:r>
          </a:p>
          <a:p>
            <a:r>
              <a:rPr lang="en-US" sz="2000" dirty="0"/>
              <a:t>h(23) = 23 % 11 = 1</a:t>
            </a:r>
          </a:p>
          <a:p>
            <a:r>
              <a:rPr lang="en-US" sz="2000" dirty="0"/>
              <a:t>h(25) = 25 % 11 = 3</a:t>
            </a:r>
          </a:p>
          <a:p>
            <a:r>
              <a:rPr lang="en-US" sz="2000" dirty="0"/>
              <a:t>h(54) = 54 % 11 = 10</a:t>
            </a:r>
          </a:p>
        </p:txBody>
      </p:sp>
      <p:sp>
        <p:nvSpPr>
          <p:cNvPr id="7" name="Rectangle 6"/>
          <p:cNvSpPr/>
          <p:nvPr/>
        </p:nvSpPr>
        <p:spPr>
          <a:xfrm>
            <a:off x="7191910" y="806761"/>
            <a:ext cx="2866490" cy="461665"/>
          </a:xfrm>
          <a:prstGeom prst="rect">
            <a:avLst/>
          </a:prstGeom>
        </p:spPr>
        <p:txBody>
          <a:bodyPr wrap="none">
            <a:spAutoFit/>
          </a:bodyPr>
          <a:lstStyle/>
          <a:p>
            <a:r>
              <a:rPr lang="en-US" sz="2400" b="1" u="sng" dirty="0"/>
              <a:t>Quadratic Probing</a:t>
            </a:r>
          </a:p>
        </p:txBody>
      </p:sp>
      <p:sp>
        <p:nvSpPr>
          <p:cNvPr id="8" name="Rectangle 7"/>
          <p:cNvSpPr/>
          <p:nvPr/>
        </p:nvSpPr>
        <p:spPr>
          <a:xfrm>
            <a:off x="4809272" y="806761"/>
            <a:ext cx="2353529" cy="461665"/>
          </a:xfrm>
          <a:prstGeom prst="rect">
            <a:avLst/>
          </a:prstGeom>
        </p:spPr>
        <p:txBody>
          <a:bodyPr wrap="none">
            <a:spAutoFit/>
          </a:bodyPr>
          <a:lstStyle/>
          <a:p>
            <a:r>
              <a:rPr lang="en-US" sz="2400" b="1" u="sng" dirty="0"/>
              <a:t>Linear Probing</a:t>
            </a:r>
          </a:p>
        </p:txBody>
      </p:sp>
      <p:sp>
        <p:nvSpPr>
          <p:cNvPr id="9" name="TextBox 8">
            <a:extLst>
              <a:ext uri="{FF2B5EF4-FFF2-40B4-BE49-F238E27FC236}">
                <a16:creationId xmlns:a16="http://schemas.microsoft.com/office/drawing/2014/main" id="{93B8EA2C-BCAF-411E-AF85-38F969346A4A}"/>
              </a:ext>
            </a:extLst>
          </p:cNvPr>
          <p:cNvSpPr txBox="1"/>
          <p:nvPr/>
        </p:nvSpPr>
        <p:spPr>
          <a:xfrm>
            <a:off x="1295400" y="152400"/>
            <a:ext cx="8534400" cy="369332"/>
          </a:xfrm>
          <a:prstGeom prst="rect">
            <a:avLst/>
          </a:prstGeom>
          <a:noFill/>
        </p:spPr>
        <p:txBody>
          <a:bodyPr wrap="square" rtlCol="0">
            <a:spAutoFit/>
          </a:bodyPr>
          <a:lstStyle/>
          <a:p>
            <a:r>
              <a:rPr lang="en-US" dirty="0"/>
              <a:t>Given the hash function values to the right, fill in the hashed table values.</a:t>
            </a:r>
          </a:p>
        </p:txBody>
      </p:sp>
      <p:sp>
        <p:nvSpPr>
          <p:cNvPr id="10" name="Rectangle 9">
            <a:extLst>
              <a:ext uri="{FF2B5EF4-FFF2-40B4-BE49-F238E27FC236}">
                <a16:creationId xmlns:a16="http://schemas.microsoft.com/office/drawing/2014/main" id="{C285289F-BAA8-4CC8-B20E-8440C8151AB4}"/>
              </a:ext>
            </a:extLst>
          </p:cNvPr>
          <p:cNvSpPr/>
          <p:nvPr/>
        </p:nvSpPr>
        <p:spPr>
          <a:xfrm>
            <a:off x="1033980" y="625120"/>
            <a:ext cx="2069797" cy="369332"/>
          </a:xfrm>
          <a:prstGeom prst="rect">
            <a:avLst/>
          </a:prstGeom>
        </p:spPr>
        <p:txBody>
          <a:bodyPr wrap="none">
            <a:spAutoFit/>
          </a:bodyPr>
          <a:lstStyle/>
          <a:p>
            <a:r>
              <a:rPr lang="en-US" dirty="0"/>
              <a:t>a) </a:t>
            </a:r>
            <a:r>
              <a:rPr lang="en-US" b="1" u="sng" dirty="0"/>
              <a:t>Linear probing</a:t>
            </a:r>
          </a:p>
        </p:txBody>
      </p:sp>
      <p:sp>
        <p:nvSpPr>
          <p:cNvPr id="11" name="Rectangle 10">
            <a:extLst>
              <a:ext uri="{FF2B5EF4-FFF2-40B4-BE49-F238E27FC236}">
                <a16:creationId xmlns:a16="http://schemas.microsoft.com/office/drawing/2014/main" id="{BC4DC247-29D7-4435-8ADD-B27980D4109C}"/>
              </a:ext>
            </a:extLst>
          </p:cNvPr>
          <p:cNvSpPr/>
          <p:nvPr/>
        </p:nvSpPr>
        <p:spPr>
          <a:xfrm>
            <a:off x="1033979" y="3813852"/>
            <a:ext cx="2454518" cy="369332"/>
          </a:xfrm>
          <a:prstGeom prst="rect">
            <a:avLst/>
          </a:prstGeom>
        </p:spPr>
        <p:txBody>
          <a:bodyPr wrap="none">
            <a:spAutoFit/>
          </a:bodyPr>
          <a:lstStyle/>
          <a:p>
            <a:r>
              <a:rPr lang="en-US" dirty="0"/>
              <a:t>b) </a:t>
            </a:r>
            <a:r>
              <a:rPr lang="en-US" b="1" u="sng" dirty="0"/>
              <a:t>Quadratic probing</a:t>
            </a:r>
          </a:p>
        </p:txBody>
      </p:sp>
      <p:sp>
        <p:nvSpPr>
          <p:cNvPr id="15" name="TextBox 14">
            <a:extLst>
              <a:ext uri="{FF2B5EF4-FFF2-40B4-BE49-F238E27FC236}">
                <a16:creationId xmlns:a16="http://schemas.microsoft.com/office/drawing/2014/main" id="{AF851B43-6A7D-4DC5-83FA-CFC9209E2BD9}"/>
              </a:ext>
            </a:extLst>
          </p:cNvPr>
          <p:cNvSpPr txBox="1"/>
          <p:nvPr/>
        </p:nvSpPr>
        <p:spPr>
          <a:xfrm>
            <a:off x="8365158" y="4114408"/>
            <a:ext cx="685800" cy="461665"/>
          </a:xfrm>
          <a:prstGeom prst="rect">
            <a:avLst/>
          </a:prstGeom>
          <a:noFill/>
        </p:spPr>
        <p:txBody>
          <a:bodyPr wrap="square">
            <a:spAutoFit/>
          </a:bodyPr>
          <a:lstStyle/>
          <a:p>
            <a:pPr algn="ctr"/>
            <a:r>
              <a:rPr lang="en-US" sz="2400" dirty="0"/>
              <a:t>28</a:t>
            </a:r>
          </a:p>
        </p:txBody>
      </p:sp>
      <p:grpSp>
        <p:nvGrpSpPr>
          <p:cNvPr id="25" name="Group 24">
            <a:extLst>
              <a:ext uri="{FF2B5EF4-FFF2-40B4-BE49-F238E27FC236}">
                <a16:creationId xmlns:a16="http://schemas.microsoft.com/office/drawing/2014/main" id="{201B4EA6-A10B-418B-AF1E-AEA216430804}"/>
              </a:ext>
            </a:extLst>
          </p:cNvPr>
          <p:cNvGrpSpPr/>
          <p:nvPr/>
        </p:nvGrpSpPr>
        <p:grpSpPr>
          <a:xfrm>
            <a:off x="3594004" y="4575418"/>
            <a:ext cx="5456958" cy="1852875"/>
            <a:chOff x="3594004" y="4575418"/>
            <a:chExt cx="5456958" cy="1852875"/>
          </a:xfrm>
        </p:grpSpPr>
        <p:sp>
          <p:nvSpPr>
            <p:cNvPr id="13" name="TextBox 12">
              <a:extLst>
                <a:ext uri="{FF2B5EF4-FFF2-40B4-BE49-F238E27FC236}">
                  <a16:creationId xmlns:a16="http://schemas.microsoft.com/office/drawing/2014/main" id="{56278B3D-93CC-4874-A4D9-5A0562F0B5E4}"/>
                </a:ext>
              </a:extLst>
            </p:cNvPr>
            <p:cNvSpPr txBox="1"/>
            <p:nvPr/>
          </p:nvSpPr>
          <p:spPr>
            <a:xfrm>
              <a:off x="3594004" y="6028183"/>
              <a:ext cx="1329690" cy="400110"/>
            </a:xfrm>
            <a:prstGeom prst="rect">
              <a:avLst/>
            </a:prstGeom>
            <a:noFill/>
          </p:spPr>
          <p:txBody>
            <a:bodyPr wrap="square" rtlCol="0">
              <a:spAutoFit/>
            </a:bodyPr>
            <a:lstStyle/>
            <a:p>
              <a:r>
                <a:rPr lang="en-US" sz="2000" dirty="0"/>
                <a:t>-&gt; 4 -&gt; 7</a:t>
              </a:r>
            </a:p>
          </p:txBody>
        </p:sp>
        <p:sp>
          <p:nvSpPr>
            <p:cNvPr id="16" name="TextBox 15">
              <a:extLst>
                <a:ext uri="{FF2B5EF4-FFF2-40B4-BE49-F238E27FC236}">
                  <a16:creationId xmlns:a16="http://schemas.microsoft.com/office/drawing/2014/main" id="{D90AF8E4-EB90-4222-939D-FD301E0C6DC9}"/>
                </a:ext>
              </a:extLst>
            </p:cNvPr>
            <p:cNvSpPr txBox="1"/>
            <p:nvPr/>
          </p:nvSpPr>
          <p:spPr>
            <a:xfrm>
              <a:off x="8365162" y="4575418"/>
              <a:ext cx="685800" cy="461665"/>
            </a:xfrm>
            <a:prstGeom prst="rect">
              <a:avLst/>
            </a:prstGeom>
            <a:noFill/>
          </p:spPr>
          <p:txBody>
            <a:bodyPr wrap="square">
              <a:spAutoFit/>
            </a:bodyPr>
            <a:lstStyle/>
            <a:p>
              <a:pPr algn="ctr"/>
              <a:r>
                <a:rPr lang="en-US" sz="2400" dirty="0"/>
                <a:t>25</a:t>
              </a:r>
            </a:p>
          </p:txBody>
        </p:sp>
      </p:grpSp>
      <p:sp>
        <p:nvSpPr>
          <p:cNvPr id="17" name="TextBox 16">
            <a:extLst>
              <a:ext uri="{FF2B5EF4-FFF2-40B4-BE49-F238E27FC236}">
                <a16:creationId xmlns:a16="http://schemas.microsoft.com/office/drawing/2014/main" id="{BE8B0730-0BFA-4CE3-A9F7-7E942336910A}"/>
              </a:ext>
            </a:extLst>
          </p:cNvPr>
          <p:cNvSpPr txBox="1"/>
          <p:nvPr/>
        </p:nvSpPr>
        <p:spPr>
          <a:xfrm>
            <a:off x="8365158" y="5493628"/>
            <a:ext cx="685800" cy="461665"/>
          </a:xfrm>
          <a:prstGeom prst="rect">
            <a:avLst/>
          </a:prstGeom>
          <a:noFill/>
        </p:spPr>
        <p:txBody>
          <a:bodyPr wrap="square">
            <a:spAutoFit/>
          </a:bodyPr>
          <a:lstStyle/>
          <a:p>
            <a:pPr algn="ctr"/>
            <a:r>
              <a:rPr lang="en-US" sz="2400" dirty="0"/>
              <a:t>20</a:t>
            </a:r>
          </a:p>
        </p:txBody>
      </p:sp>
      <p:sp>
        <p:nvSpPr>
          <p:cNvPr id="18" name="TextBox 17">
            <a:extLst>
              <a:ext uri="{FF2B5EF4-FFF2-40B4-BE49-F238E27FC236}">
                <a16:creationId xmlns:a16="http://schemas.microsoft.com/office/drawing/2014/main" id="{47B13E44-0127-4401-875B-868E832312DC}"/>
              </a:ext>
            </a:extLst>
          </p:cNvPr>
          <p:cNvSpPr txBox="1"/>
          <p:nvPr/>
        </p:nvSpPr>
        <p:spPr>
          <a:xfrm>
            <a:off x="8365158" y="5943208"/>
            <a:ext cx="685800" cy="461665"/>
          </a:xfrm>
          <a:prstGeom prst="rect">
            <a:avLst/>
          </a:prstGeom>
          <a:noFill/>
        </p:spPr>
        <p:txBody>
          <a:bodyPr wrap="square">
            <a:spAutoFit/>
          </a:bodyPr>
          <a:lstStyle/>
          <a:p>
            <a:pPr algn="ctr"/>
            <a:r>
              <a:rPr lang="en-US" sz="2400" dirty="0"/>
              <a:t>43</a:t>
            </a:r>
          </a:p>
        </p:txBody>
      </p:sp>
      <p:grpSp>
        <p:nvGrpSpPr>
          <p:cNvPr id="26" name="Group 25">
            <a:extLst>
              <a:ext uri="{FF2B5EF4-FFF2-40B4-BE49-F238E27FC236}">
                <a16:creationId xmlns:a16="http://schemas.microsoft.com/office/drawing/2014/main" id="{9B937875-27E9-4B75-A37E-6302BFBD857C}"/>
              </a:ext>
            </a:extLst>
          </p:cNvPr>
          <p:cNvGrpSpPr/>
          <p:nvPr/>
        </p:nvGrpSpPr>
        <p:grpSpPr>
          <a:xfrm>
            <a:off x="3737611" y="1360897"/>
            <a:ext cx="5297309" cy="5352384"/>
            <a:chOff x="3737611" y="1360897"/>
            <a:chExt cx="5297309" cy="5352384"/>
          </a:xfrm>
        </p:grpSpPr>
        <p:sp>
          <p:nvSpPr>
            <p:cNvPr id="14" name="TextBox 13">
              <a:extLst>
                <a:ext uri="{FF2B5EF4-FFF2-40B4-BE49-F238E27FC236}">
                  <a16:creationId xmlns:a16="http://schemas.microsoft.com/office/drawing/2014/main" id="{55687A7F-625C-46A3-A128-3F11218AA5F8}"/>
                </a:ext>
              </a:extLst>
            </p:cNvPr>
            <p:cNvSpPr txBox="1"/>
            <p:nvPr/>
          </p:nvSpPr>
          <p:spPr>
            <a:xfrm>
              <a:off x="3737611" y="6313171"/>
              <a:ext cx="914399" cy="400110"/>
            </a:xfrm>
            <a:prstGeom prst="rect">
              <a:avLst/>
            </a:prstGeom>
            <a:noFill/>
          </p:spPr>
          <p:txBody>
            <a:bodyPr wrap="square" rtlCol="0">
              <a:spAutoFit/>
            </a:bodyPr>
            <a:lstStyle/>
            <a:p>
              <a:r>
                <a:rPr lang="en-US" sz="2000" dirty="0"/>
                <a:t>-&gt; 0</a:t>
              </a:r>
            </a:p>
          </p:txBody>
        </p:sp>
        <p:sp>
          <p:nvSpPr>
            <p:cNvPr id="19" name="TextBox 18">
              <a:extLst>
                <a:ext uri="{FF2B5EF4-FFF2-40B4-BE49-F238E27FC236}">
                  <a16:creationId xmlns:a16="http://schemas.microsoft.com/office/drawing/2014/main" id="{55217085-7BF8-48A9-B0E1-175C451A36F8}"/>
                </a:ext>
              </a:extLst>
            </p:cNvPr>
            <p:cNvSpPr txBox="1"/>
            <p:nvPr/>
          </p:nvSpPr>
          <p:spPr>
            <a:xfrm>
              <a:off x="8349120" y="1360897"/>
              <a:ext cx="685800" cy="461665"/>
            </a:xfrm>
            <a:prstGeom prst="rect">
              <a:avLst/>
            </a:prstGeom>
            <a:noFill/>
          </p:spPr>
          <p:txBody>
            <a:bodyPr wrap="square">
              <a:spAutoFit/>
            </a:bodyPr>
            <a:lstStyle/>
            <a:p>
              <a:pPr algn="ctr"/>
              <a:r>
                <a:rPr lang="en-US" sz="2400" dirty="0"/>
                <a:t>54</a:t>
              </a:r>
            </a:p>
          </p:txBody>
        </p:sp>
      </p:grpSp>
      <p:sp>
        <p:nvSpPr>
          <p:cNvPr id="20" name="TextBox 19">
            <a:extLst>
              <a:ext uri="{FF2B5EF4-FFF2-40B4-BE49-F238E27FC236}">
                <a16:creationId xmlns:a16="http://schemas.microsoft.com/office/drawing/2014/main" id="{071D4522-7D50-4551-8AD3-0C4C6D3D1A04}"/>
              </a:ext>
            </a:extLst>
          </p:cNvPr>
          <p:cNvSpPr txBox="1"/>
          <p:nvPr/>
        </p:nvSpPr>
        <p:spPr>
          <a:xfrm>
            <a:off x="8365158" y="1833337"/>
            <a:ext cx="685800" cy="461665"/>
          </a:xfrm>
          <a:prstGeom prst="rect">
            <a:avLst/>
          </a:prstGeom>
          <a:noFill/>
        </p:spPr>
        <p:txBody>
          <a:bodyPr wrap="square">
            <a:spAutoFit/>
          </a:bodyPr>
          <a:lstStyle/>
          <a:p>
            <a:pPr algn="ctr"/>
            <a:r>
              <a:rPr lang="en-US" sz="2400" dirty="0"/>
              <a:t>23</a:t>
            </a:r>
          </a:p>
        </p:txBody>
      </p:sp>
      <p:sp>
        <p:nvSpPr>
          <p:cNvPr id="21" name="TextBox 20">
            <a:extLst>
              <a:ext uri="{FF2B5EF4-FFF2-40B4-BE49-F238E27FC236}">
                <a16:creationId xmlns:a16="http://schemas.microsoft.com/office/drawing/2014/main" id="{279FAAEF-8943-4DBD-9F9D-E415F7FE3A36}"/>
              </a:ext>
            </a:extLst>
          </p:cNvPr>
          <p:cNvSpPr txBox="1"/>
          <p:nvPr/>
        </p:nvSpPr>
        <p:spPr>
          <a:xfrm>
            <a:off x="8365158" y="2728687"/>
            <a:ext cx="685800" cy="461665"/>
          </a:xfrm>
          <a:prstGeom prst="rect">
            <a:avLst/>
          </a:prstGeom>
          <a:noFill/>
        </p:spPr>
        <p:txBody>
          <a:bodyPr wrap="square">
            <a:spAutoFit/>
          </a:bodyPr>
          <a:lstStyle/>
          <a:p>
            <a:pPr algn="ctr"/>
            <a:r>
              <a:rPr lang="en-US" sz="2400" dirty="0"/>
              <a:t>47</a:t>
            </a:r>
          </a:p>
        </p:txBody>
      </p:sp>
      <p:grpSp>
        <p:nvGrpSpPr>
          <p:cNvPr id="24" name="Group 23">
            <a:extLst>
              <a:ext uri="{FF2B5EF4-FFF2-40B4-BE49-F238E27FC236}">
                <a16:creationId xmlns:a16="http://schemas.microsoft.com/office/drawing/2014/main" id="{FF370BB0-0063-43A1-904B-97E1B263119C}"/>
              </a:ext>
            </a:extLst>
          </p:cNvPr>
          <p:cNvGrpSpPr/>
          <p:nvPr/>
        </p:nvGrpSpPr>
        <p:grpSpPr>
          <a:xfrm>
            <a:off x="3585211" y="3194964"/>
            <a:ext cx="5481786" cy="2314357"/>
            <a:chOff x="3585211" y="3194964"/>
            <a:chExt cx="5481786" cy="2314357"/>
          </a:xfrm>
        </p:grpSpPr>
        <p:sp>
          <p:nvSpPr>
            <p:cNvPr id="12" name="TextBox 11">
              <a:extLst>
                <a:ext uri="{FF2B5EF4-FFF2-40B4-BE49-F238E27FC236}">
                  <a16:creationId xmlns:a16="http://schemas.microsoft.com/office/drawing/2014/main" id="{E8DDFD87-4129-426A-8722-03B626A25868}"/>
                </a:ext>
              </a:extLst>
            </p:cNvPr>
            <p:cNvSpPr txBox="1"/>
            <p:nvPr/>
          </p:nvSpPr>
          <p:spPr>
            <a:xfrm>
              <a:off x="3585211" y="5109211"/>
              <a:ext cx="941070" cy="400110"/>
            </a:xfrm>
            <a:prstGeom prst="rect">
              <a:avLst/>
            </a:prstGeom>
            <a:noFill/>
          </p:spPr>
          <p:txBody>
            <a:bodyPr wrap="square" rtlCol="0">
              <a:spAutoFit/>
            </a:bodyPr>
            <a:lstStyle/>
            <a:p>
              <a:r>
                <a:rPr lang="en-US" sz="2000" dirty="0"/>
                <a:t>-&gt; 4</a:t>
              </a:r>
            </a:p>
          </p:txBody>
        </p:sp>
        <p:sp>
          <p:nvSpPr>
            <p:cNvPr id="22" name="TextBox 21">
              <a:extLst>
                <a:ext uri="{FF2B5EF4-FFF2-40B4-BE49-F238E27FC236}">
                  <a16:creationId xmlns:a16="http://schemas.microsoft.com/office/drawing/2014/main" id="{6C5F50EF-CE4D-43CC-ABCE-77903AC8B193}"/>
                </a:ext>
              </a:extLst>
            </p:cNvPr>
            <p:cNvSpPr txBox="1"/>
            <p:nvPr/>
          </p:nvSpPr>
          <p:spPr>
            <a:xfrm>
              <a:off x="8381197" y="3194964"/>
              <a:ext cx="685800" cy="461665"/>
            </a:xfrm>
            <a:prstGeom prst="rect">
              <a:avLst/>
            </a:prstGeom>
            <a:noFill/>
          </p:spPr>
          <p:txBody>
            <a:bodyPr wrap="square">
              <a:spAutoFit/>
            </a:bodyPr>
            <a:lstStyle/>
            <a:p>
              <a:pPr algn="ctr"/>
              <a:r>
                <a:rPr lang="en-US" sz="2400" dirty="0"/>
                <a:t>36</a:t>
              </a:r>
            </a:p>
          </p:txBody>
        </p:sp>
      </p:grpSp>
    </p:spTree>
    <p:extLst>
      <p:ext uri="{BB962C8B-B14F-4D97-AF65-F5344CB8AC3E}">
        <p14:creationId xmlns:p14="http://schemas.microsoft.com/office/powerpoint/2010/main" val="3566799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8" grpId="0"/>
      <p:bldP spid="20" grpId="0"/>
      <p:bldP spid="2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Deleting an Item w/Open Addressing</a:t>
            </a:r>
          </a:p>
        </p:txBody>
      </p:sp>
      <p:sp>
        <p:nvSpPr>
          <p:cNvPr id="3" name="Content Placeholder 2"/>
          <p:cNvSpPr>
            <a:spLocks noGrp="1"/>
          </p:cNvSpPr>
          <p:nvPr>
            <p:ph sz="quarter" idx="1"/>
          </p:nvPr>
        </p:nvSpPr>
        <p:spPr>
          <a:xfrm>
            <a:off x="572492" y="1328057"/>
            <a:ext cx="6505575" cy="1868903"/>
          </a:xfrm>
        </p:spPr>
        <p:txBody>
          <a:bodyPr/>
          <a:lstStyle/>
          <a:p>
            <a:r>
              <a:rPr lang="en-US" dirty="0"/>
              <a:t>When an item is deleted, you cannot simply set its table entry to null.</a:t>
            </a:r>
          </a:p>
          <a:p>
            <a:r>
              <a:rPr lang="en-US" dirty="0"/>
              <a:t>If we search for an item that may have collided with the deleted item, we may conclude incorrectly that it is not in the table.</a:t>
            </a:r>
          </a:p>
        </p:txBody>
      </p:sp>
      <p:sp>
        <p:nvSpPr>
          <p:cNvPr id="4" name="Footer Placeholder 3"/>
          <p:cNvSpPr>
            <a:spLocks noGrp="1"/>
          </p:cNvSpPr>
          <p:nvPr>
            <p:ph type="ftr" sz="quarter" idx="11"/>
          </p:nvPr>
        </p:nvSpPr>
        <p:spPr/>
        <p:txBody>
          <a:bodyPr/>
          <a:lstStyle/>
          <a:p>
            <a:pPr>
              <a:defRPr/>
            </a:pPr>
            <a:r>
              <a:rPr lang="en-US"/>
              <a:t>Sets and Maps (31)</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34</a:t>
            </a:fld>
            <a:endParaRPr lang="en-US" dirty="0"/>
          </a:p>
        </p:txBody>
      </p:sp>
      <p:graphicFrame>
        <p:nvGraphicFramePr>
          <p:cNvPr id="6" name="Table 5">
            <a:extLst>
              <a:ext uri="{FF2B5EF4-FFF2-40B4-BE49-F238E27FC236}">
                <a16:creationId xmlns:a16="http://schemas.microsoft.com/office/drawing/2014/main" id="{3309662D-EDA3-4A76-B35D-636D6A61FFA2}"/>
              </a:ext>
            </a:extLst>
          </p:cNvPr>
          <p:cNvGraphicFramePr>
            <a:graphicFrameLocks noGrp="1"/>
          </p:cNvGraphicFramePr>
          <p:nvPr>
            <p:extLst>
              <p:ext uri="{D42A27DB-BD31-4B8C-83A1-F6EECF244321}">
                <p14:modId xmlns:p14="http://schemas.microsoft.com/office/powerpoint/2010/main" val="1615981093"/>
              </p:ext>
            </p:extLst>
          </p:nvPr>
        </p:nvGraphicFramePr>
        <p:xfrm>
          <a:off x="8831175" y="1371600"/>
          <a:ext cx="1828800" cy="5029200"/>
        </p:xfrm>
        <a:graphic>
          <a:graphicData uri="http://schemas.openxmlformats.org/drawingml/2006/table">
            <a:tbl>
              <a:tblPr bandRow="1">
                <a:tableStyleId>{5C22544A-7EE6-4342-B048-85BDC9FD1C3A}</a:tableStyleId>
              </a:tblPr>
              <a:tblGrid>
                <a:gridCol w="4572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tblGrid>
              <a:tr h="370840">
                <a:tc>
                  <a:txBody>
                    <a:bodyPr/>
                    <a:lstStyle/>
                    <a:p>
                      <a:pPr algn="r"/>
                      <a:r>
                        <a:rPr lang="en-US" dirty="0"/>
                        <a:t>0</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2400" dirty="0"/>
                        <a:t>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algn="r"/>
                      <a:r>
                        <a:rPr lang="en-US" dirty="0"/>
                        <a:t>1</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2400" dirty="0"/>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r"/>
                      <a:r>
                        <a:rPr lang="en-US" dirty="0"/>
                        <a:t>2</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algn="r"/>
                      <a:r>
                        <a:rPr lang="en-US" dirty="0"/>
                        <a:t>3</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2400" dirty="0"/>
                        <a:t>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algn="r"/>
                      <a:r>
                        <a:rPr lang="en-US" dirty="0"/>
                        <a:t>4</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2400" dirty="0"/>
                        <a:t>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pPr algn="r"/>
                      <a:r>
                        <a:rPr lang="en-US" dirty="0"/>
                        <a:t>5</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2400" dirty="0"/>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pPr algn="r"/>
                      <a:r>
                        <a:rPr lang="en-US" dirty="0"/>
                        <a:t>6</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2400"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0840">
                <a:tc>
                  <a:txBody>
                    <a:bodyPr/>
                    <a:lstStyle/>
                    <a:p>
                      <a:pPr algn="r"/>
                      <a:r>
                        <a:rPr lang="en-US" dirty="0"/>
                        <a:t>7</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0840">
                <a:tc>
                  <a:txBody>
                    <a:bodyPr/>
                    <a:lstStyle/>
                    <a:p>
                      <a:pPr algn="r"/>
                      <a:r>
                        <a:rPr lang="en-US" dirty="0"/>
                        <a:t>8</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pPr algn="r"/>
                      <a:r>
                        <a:rPr lang="en-US" dirty="0"/>
                        <a:t>9</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2400"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70840">
                <a:tc>
                  <a:txBody>
                    <a:bodyPr/>
                    <a:lstStyle/>
                    <a:p>
                      <a:pPr algn="r"/>
                      <a:r>
                        <a:rPr lang="en-US" dirty="0"/>
                        <a:t>10</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2400" dirty="0"/>
                        <a:t>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bl>
          </a:graphicData>
        </a:graphic>
      </p:graphicFrame>
      <p:sp>
        <p:nvSpPr>
          <p:cNvPr id="8" name="TextBox 7">
            <a:extLst>
              <a:ext uri="{FF2B5EF4-FFF2-40B4-BE49-F238E27FC236}">
                <a16:creationId xmlns:a16="http://schemas.microsoft.com/office/drawing/2014/main" id="{89548813-A522-4589-B02A-017F60C9B787}"/>
              </a:ext>
            </a:extLst>
          </p:cNvPr>
          <p:cNvSpPr txBox="1"/>
          <p:nvPr/>
        </p:nvSpPr>
        <p:spPr>
          <a:xfrm>
            <a:off x="7876673" y="2590618"/>
            <a:ext cx="1315453" cy="584775"/>
          </a:xfrm>
          <a:prstGeom prst="rect">
            <a:avLst/>
          </a:prstGeom>
          <a:noFill/>
        </p:spPr>
        <p:txBody>
          <a:bodyPr wrap="square">
            <a:spAutoFit/>
          </a:bodyPr>
          <a:lstStyle/>
          <a:p>
            <a:pPr algn="ctr"/>
            <a:r>
              <a:rPr lang="en-US" sz="2400" dirty="0"/>
              <a:t>28 </a:t>
            </a:r>
            <a:r>
              <a:rPr lang="en-US" sz="3200" b="1" dirty="0">
                <a:sym typeface="Symbol" panose="05050102010706020507" pitchFamily="18" charset="2"/>
              </a:rPr>
              <a:t></a:t>
            </a:r>
            <a:endParaRPr lang="en-US" sz="3200" b="1" dirty="0"/>
          </a:p>
        </p:txBody>
      </p:sp>
      <p:sp>
        <p:nvSpPr>
          <p:cNvPr id="11" name="Content Placeholder 2">
            <a:extLst>
              <a:ext uri="{FF2B5EF4-FFF2-40B4-BE49-F238E27FC236}">
                <a16:creationId xmlns:a16="http://schemas.microsoft.com/office/drawing/2014/main" id="{BC28EA5E-2A0E-4A46-BB6B-4B0985E4908B}"/>
              </a:ext>
            </a:extLst>
          </p:cNvPr>
          <p:cNvSpPr txBox="1">
            <a:spLocks/>
          </p:cNvSpPr>
          <p:nvPr/>
        </p:nvSpPr>
        <p:spPr bwMode="auto">
          <a:xfrm>
            <a:off x="580514" y="3196960"/>
            <a:ext cx="6505575" cy="7619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Instead, store a dummy value or mark the location as available, but previously occupied.</a:t>
            </a:r>
          </a:p>
        </p:txBody>
      </p:sp>
      <p:sp>
        <p:nvSpPr>
          <p:cNvPr id="12" name="TextBox 11">
            <a:extLst>
              <a:ext uri="{FF2B5EF4-FFF2-40B4-BE49-F238E27FC236}">
                <a16:creationId xmlns:a16="http://schemas.microsoft.com/office/drawing/2014/main" id="{9821FE10-F7A6-4BC9-87CF-060DBBCF3FA3}"/>
              </a:ext>
            </a:extLst>
          </p:cNvPr>
          <p:cNvSpPr txBox="1"/>
          <p:nvPr/>
        </p:nvSpPr>
        <p:spPr>
          <a:xfrm>
            <a:off x="9779935" y="2921167"/>
            <a:ext cx="581016" cy="1015663"/>
          </a:xfrm>
          <a:prstGeom prst="rect">
            <a:avLst/>
          </a:prstGeom>
          <a:noFill/>
        </p:spPr>
        <p:txBody>
          <a:bodyPr wrap="square" lIns="0" tIns="0" rIns="0" bIns="0" rtlCol="0">
            <a:spAutoFit/>
          </a:bodyPr>
          <a:lstStyle/>
          <a:p>
            <a:r>
              <a:rPr lang="en-US" sz="6600" dirty="0">
                <a:solidFill>
                  <a:srgbClr val="FF0000"/>
                </a:solidFill>
              </a:rPr>
              <a:t>×</a:t>
            </a:r>
          </a:p>
        </p:txBody>
      </p:sp>
      <p:sp>
        <p:nvSpPr>
          <p:cNvPr id="13" name="Rectangle 12">
            <a:extLst>
              <a:ext uri="{FF2B5EF4-FFF2-40B4-BE49-F238E27FC236}">
                <a16:creationId xmlns:a16="http://schemas.microsoft.com/office/drawing/2014/main" id="{1096E030-5197-455B-8D80-4A7E366E8F53}"/>
              </a:ext>
            </a:extLst>
          </p:cNvPr>
          <p:cNvSpPr/>
          <p:nvPr/>
        </p:nvSpPr>
        <p:spPr>
          <a:xfrm>
            <a:off x="9435595" y="3239148"/>
            <a:ext cx="109728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F99B65C-84E5-4CC8-AA12-4754DCFEDAC1}"/>
              </a:ext>
            </a:extLst>
          </p:cNvPr>
          <p:cNvSpPr txBox="1"/>
          <p:nvPr/>
        </p:nvSpPr>
        <p:spPr>
          <a:xfrm>
            <a:off x="9376217" y="3244004"/>
            <a:ext cx="1190517" cy="365760"/>
          </a:xfrm>
          <a:prstGeom prst="rect">
            <a:avLst/>
          </a:prstGeom>
          <a:solidFill>
            <a:schemeClr val="bg1"/>
          </a:solidFill>
        </p:spPr>
        <p:txBody>
          <a:bodyPr wrap="square">
            <a:spAutoFit/>
          </a:bodyPr>
          <a:lstStyle/>
          <a:p>
            <a:pPr algn="ctr"/>
            <a:r>
              <a:rPr lang="en-US" b="1" dirty="0"/>
              <a:t>deleted</a:t>
            </a:r>
          </a:p>
        </p:txBody>
      </p:sp>
      <p:sp>
        <p:nvSpPr>
          <p:cNvPr id="14" name="Content Placeholder 2">
            <a:extLst>
              <a:ext uri="{FF2B5EF4-FFF2-40B4-BE49-F238E27FC236}">
                <a16:creationId xmlns:a16="http://schemas.microsoft.com/office/drawing/2014/main" id="{B1B70606-9FBB-473E-930C-B1B70ABE60E0}"/>
              </a:ext>
            </a:extLst>
          </p:cNvPr>
          <p:cNvSpPr txBox="1">
            <a:spLocks/>
          </p:cNvSpPr>
          <p:nvPr/>
        </p:nvSpPr>
        <p:spPr bwMode="auto">
          <a:xfrm>
            <a:off x="580514" y="3958955"/>
            <a:ext cx="6505575" cy="24418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Deleted items reduce search efficiency which is partially mitigated if they are marked as available.</a:t>
            </a:r>
          </a:p>
          <a:p>
            <a:r>
              <a:rPr lang="en-US" dirty="0"/>
              <a:t>You cannot replace a deleted item with a new item until you verify that the new item is not in the table.</a:t>
            </a:r>
          </a:p>
        </p:txBody>
      </p:sp>
    </p:spTree>
    <p:extLst>
      <p:ext uri="{BB962C8B-B14F-4D97-AF65-F5344CB8AC3E}">
        <p14:creationId xmlns:p14="http://schemas.microsoft.com/office/powerpoint/2010/main" val="254803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animEffect transition="in" filter="fade">
                                      <p:cBhvr>
                                        <p:cTn id="27" dur="500"/>
                                        <p:tgtEl>
                                          <p:spTgt spid="11">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xEl>
                                              <p:pRg st="0" end="0"/>
                                            </p:txEl>
                                          </p:spTgt>
                                        </p:tgtEl>
                                        <p:attrNameLst>
                                          <p:attrName>style.visibility</p:attrName>
                                        </p:attrNameLst>
                                      </p:cBhvr>
                                      <p:to>
                                        <p:strVal val="visible"/>
                                      </p:to>
                                    </p:set>
                                    <p:animEffect transition="in" filter="fade">
                                      <p:cBhvr>
                                        <p:cTn id="37" dur="500"/>
                                        <p:tgtEl>
                                          <p:spTgt spid="1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xEl>
                                              <p:pRg st="1" end="1"/>
                                            </p:txEl>
                                          </p:spTgt>
                                        </p:tgtEl>
                                        <p:attrNameLst>
                                          <p:attrName>style.visibility</p:attrName>
                                        </p:attrNameLst>
                                      </p:cBhvr>
                                      <p:to>
                                        <p:strVal val="visible"/>
                                      </p:to>
                                    </p:set>
                                    <p:animEffect transition="in" filter="fade">
                                      <p:cBhvr>
                                        <p:cTn id="42"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build="p"/>
      <p:bldP spid="12" grpId="0"/>
      <p:bldP spid="13" grpId="0" animBg="1"/>
      <p:bldP spid="10" grpId="0" animBg="1"/>
      <p:bldP spid="14"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Rehashing</a:t>
            </a:r>
          </a:p>
        </p:txBody>
      </p:sp>
      <p:sp>
        <p:nvSpPr>
          <p:cNvPr id="3" name="Content Placeholder 2"/>
          <p:cNvSpPr>
            <a:spLocks noGrp="1"/>
          </p:cNvSpPr>
          <p:nvPr>
            <p:ph sz="quarter" idx="1"/>
          </p:nvPr>
        </p:nvSpPr>
        <p:spPr/>
        <p:txBody>
          <a:bodyPr/>
          <a:lstStyle/>
          <a:p>
            <a:r>
              <a:rPr lang="en-US" dirty="0"/>
              <a:t>To reduce collisions, use a prime number for the size of the table.</a:t>
            </a:r>
          </a:p>
          <a:p>
            <a:r>
              <a:rPr lang="en-US" dirty="0"/>
              <a:t>A fuller table results in more collisions, so, when a hash table becomes sufficiently full, a larger table should be allocated and the entries reinserted.</a:t>
            </a:r>
          </a:p>
          <a:p>
            <a:r>
              <a:rPr lang="en-US" dirty="0"/>
              <a:t>You must reinsert (</a:t>
            </a:r>
            <a:r>
              <a:rPr lang="en-US" b="1" dirty="0">
                <a:solidFill>
                  <a:srgbClr val="FF0000"/>
                </a:solidFill>
              </a:rPr>
              <a:t>rehash</a:t>
            </a:r>
            <a:r>
              <a:rPr lang="en-US" dirty="0"/>
              <a:t>) values into the new table; do not simply transfer values as some search chains which were wrapped may break.</a:t>
            </a:r>
          </a:p>
          <a:p>
            <a:r>
              <a:rPr lang="en-US" dirty="0"/>
              <a:t>Deleted items are not reinserted, which saves space and reduces the length of some search chains.</a:t>
            </a:r>
          </a:p>
          <a:p>
            <a:r>
              <a:rPr lang="en-US" dirty="0"/>
              <a:t>Algorithm for Rehashing</a:t>
            </a:r>
          </a:p>
          <a:p>
            <a:pPr marL="709613" lvl="1" indent="-342900">
              <a:buSzPct val="100000"/>
              <a:buFont typeface="+mj-lt"/>
              <a:buAutoNum type="arabicPeriod"/>
            </a:pPr>
            <a:r>
              <a:rPr lang="en-US" dirty="0"/>
              <a:t>Allocate a new hash table with twice the capacity of the original.</a:t>
            </a:r>
          </a:p>
          <a:p>
            <a:pPr marL="709613" lvl="1" indent="-342900">
              <a:buSzPct val="100000"/>
              <a:buFont typeface="+mj-lt"/>
              <a:buAutoNum type="arabicPeriod"/>
            </a:pPr>
            <a:r>
              <a:rPr lang="en-US" dirty="0"/>
              <a:t>Reinsert each old table entry that has not been deleted into the new hash table.</a:t>
            </a:r>
          </a:p>
          <a:p>
            <a:pPr marL="709613" lvl="1" indent="-342900">
              <a:buSzPct val="100000"/>
              <a:buFont typeface="+mj-lt"/>
              <a:buAutoNum type="arabicPeriod"/>
            </a:pPr>
            <a:r>
              <a:rPr lang="en-US" dirty="0"/>
              <a:t>Reference the new table instead of the original.</a:t>
            </a:r>
          </a:p>
        </p:txBody>
      </p:sp>
      <p:sp>
        <p:nvSpPr>
          <p:cNvPr id="4" name="Footer Placeholder 3"/>
          <p:cNvSpPr>
            <a:spLocks noGrp="1"/>
          </p:cNvSpPr>
          <p:nvPr>
            <p:ph type="ftr" sz="quarter" idx="11"/>
          </p:nvPr>
        </p:nvSpPr>
        <p:spPr/>
        <p:txBody>
          <a:bodyPr/>
          <a:lstStyle/>
          <a:p>
            <a:pPr>
              <a:defRPr/>
            </a:pPr>
            <a:r>
              <a:rPr lang="en-US"/>
              <a:t>Sets and Maps (31)</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35</a:t>
            </a:fld>
            <a:endParaRPr lang="en-US" dirty="0"/>
          </a:p>
        </p:txBody>
      </p:sp>
    </p:spTree>
    <p:extLst>
      <p:ext uri="{BB962C8B-B14F-4D97-AF65-F5344CB8AC3E}">
        <p14:creationId xmlns:p14="http://schemas.microsoft.com/office/powerpoint/2010/main" val="86797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onkey programmers">
            <a:extLst>
              <a:ext uri="{FF2B5EF4-FFF2-40B4-BE49-F238E27FC236}">
                <a16:creationId xmlns:a16="http://schemas.microsoft.com/office/drawing/2014/main" id="{541F3F45-3494-4844-B869-92B6B1BEC979}"/>
              </a:ext>
            </a:extLst>
          </p:cNvPr>
          <p:cNvPicPr>
            <a:picLocks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hought Bubble: Cloud 4">
            <a:extLst>
              <a:ext uri="{FF2B5EF4-FFF2-40B4-BE49-F238E27FC236}">
                <a16:creationId xmlns:a16="http://schemas.microsoft.com/office/drawing/2014/main" id="{8F3E42C3-0146-41D4-98D1-826C8870EFD0}"/>
              </a:ext>
            </a:extLst>
          </p:cNvPr>
          <p:cNvSpPr/>
          <p:nvPr/>
        </p:nvSpPr>
        <p:spPr>
          <a:xfrm>
            <a:off x="4434348" y="324464"/>
            <a:ext cx="2182761" cy="1229032"/>
          </a:xfrm>
          <a:prstGeom prst="cloudCallout">
            <a:avLst>
              <a:gd name="adj1" fmla="val 91605"/>
              <a:gd name="adj2" fmla="val 52100"/>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latin typeface="Comic Sans MS" panose="030F0702030302020204" pitchFamily="66" charset="0"/>
              </a:rPr>
              <a:t>Be Safe</a:t>
            </a:r>
          </a:p>
        </p:txBody>
      </p:sp>
      <p:pic>
        <p:nvPicPr>
          <p:cNvPr id="6" name="Picture 5">
            <a:extLst>
              <a:ext uri="{FF2B5EF4-FFF2-40B4-BE49-F238E27FC236}">
                <a16:creationId xmlns:a16="http://schemas.microsoft.com/office/drawing/2014/main" id="{7EDB1758-187B-4E58-A8B9-4D2448FA9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547633">
            <a:off x="7704102" y="1889526"/>
            <a:ext cx="1246948" cy="1051464"/>
          </a:xfrm>
          <a:prstGeom prst="rect">
            <a:avLst/>
          </a:prstGeom>
        </p:spPr>
      </p:pic>
    </p:spTree>
    <p:extLst>
      <p:ext uri="{BB962C8B-B14F-4D97-AF65-F5344CB8AC3E}">
        <p14:creationId xmlns:p14="http://schemas.microsoft.com/office/powerpoint/2010/main" val="2930598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9.2, pgs. 521-530</a:t>
            </a:r>
          </a:p>
        </p:txBody>
      </p:sp>
      <p:sp>
        <p:nvSpPr>
          <p:cNvPr id="7" name="Content Placeholder 2"/>
          <p:cNvSpPr txBox="1">
            <a:spLocks/>
          </p:cNvSpPr>
          <p:nvPr/>
        </p:nvSpPr>
        <p:spPr bwMode="auto">
          <a:xfrm>
            <a:off x="1219200" y="304800"/>
            <a:ext cx="5181600" cy="518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0" algn="l" rtl="0" eaLnBrk="1" fontAlgn="base" hangingPunct="1">
              <a:spcBef>
                <a:spcPts val="700"/>
              </a:spcBef>
              <a:spcAft>
                <a:spcPct val="0"/>
              </a:spcAft>
              <a:buClr>
                <a:srgbClr val="333399"/>
              </a:buClr>
              <a:buSzPct val="80000"/>
              <a:buFont typeface="Arial" panose="020B0604020202020204" pitchFamily="34" charset="0"/>
              <a:buNone/>
              <a:defRPr sz="2600" kern="1200">
                <a:solidFill>
                  <a:srgbClr val="FFFFFF"/>
                </a:solidFill>
                <a:latin typeface="+mn-lt"/>
                <a:ea typeface="+mn-ea"/>
                <a:cs typeface="+mn-cs"/>
              </a:defRPr>
            </a:lvl1pPr>
            <a:lvl2pPr marL="457200" indent="0" algn="ctr" rtl="0" eaLnBrk="1" fontAlgn="base" hangingPunct="1">
              <a:spcBef>
                <a:spcPts val="550"/>
              </a:spcBef>
              <a:spcAft>
                <a:spcPct val="0"/>
              </a:spcAft>
              <a:buClr>
                <a:srgbClr val="FF0000"/>
              </a:buClr>
              <a:buSzPct val="80000"/>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spcBef>
                <a:spcPts val="500"/>
              </a:spcBef>
              <a:spcAft>
                <a:spcPct val="0"/>
              </a:spcAft>
              <a:buClr>
                <a:srgbClr val="333399"/>
              </a:buClr>
              <a:buSzPct val="80000"/>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spcBef>
                <a:spcPts val="400"/>
              </a:spcBef>
              <a:spcAft>
                <a:spcPct val="0"/>
              </a:spcAft>
              <a:buClr>
                <a:srgbClr val="333399"/>
              </a:buClr>
              <a:buSzPct val="80000"/>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spcBef>
                <a:spcPts val="400"/>
              </a:spcBef>
              <a:spcAft>
                <a:spcPct val="0"/>
              </a:spcAft>
              <a:buClr>
                <a:srgbClr val="333399"/>
              </a:buClr>
              <a:buSzPct val="80000"/>
              <a:buFont typeface="Arial" panose="020B0604020202020204" pitchFamily="34" charset="0"/>
              <a:buNone/>
              <a:defRPr sz="14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sz="2400" dirty="0"/>
              <a:t>9.2 Maps and Multimaps</a:t>
            </a:r>
          </a:p>
          <a:p>
            <a:pPr algn="ctr"/>
            <a:r>
              <a:rPr lang="en-US" sz="2400" dirty="0"/>
              <a:t>The map Functions</a:t>
            </a:r>
          </a:p>
          <a:p>
            <a:pPr algn="ctr"/>
            <a:r>
              <a:rPr lang="en-US" sz="2400" dirty="0"/>
              <a:t>Defining the Compare Function</a:t>
            </a:r>
          </a:p>
          <a:p>
            <a:pPr algn="ctr"/>
            <a:r>
              <a:rPr lang="en-US" sz="2400" dirty="0"/>
              <a:t>The </a:t>
            </a:r>
            <a:r>
              <a:rPr lang="en-US" sz="2400" dirty="0" err="1"/>
              <a:t>multimap</a:t>
            </a:r>
            <a:endParaRPr lang="en-US" sz="2400" dirty="0"/>
          </a:p>
        </p:txBody>
      </p:sp>
      <p:sp>
        <p:nvSpPr>
          <p:cNvPr id="5" name="Slide Number Placeholder 4"/>
          <p:cNvSpPr>
            <a:spLocks noGrp="1"/>
          </p:cNvSpPr>
          <p:nvPr>
            <p:ph type="sldNum" sz="quarter" idx="12"/>
          </p:nvPr>
        </p:nvSpPr>
        <p:spPr/>
        <p:txBody>
          <a:bodyPr/>
          <a:lstStyle/>
          <a:p>
            <a:pPr>
              <a:defRPr/>
            </a:pPr>
            <a:fld id="{A0C1462C-D640-45B3-901B-F425AA5C3674}" type="slidenum">
              <a:rPr lang="en-US" smtClean="0"/>
              <a:pPr>
                <a:defRPr/>
              </a:pPr>
              <a:t>4</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2201" y="2252662"/>
            <a:ext cx="3571875" cy="1709738"/>
          </a:xfrm>
          <a:prstGeom prst="rect">
            <a:avLst/>
          </a:prstGeom>
        </p:spPr>
      </p:pic>
    </p:spTree>
    <p:extLst>
      <p:ext uri="{BB962C8B-B14F-4D97-AF65-F5344CB8AC3E}">
        <p14:creationId xmlns:p14="http://schemas.microsoft.com/office/powerpoint/2010/main" val="1187873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Maps</a:t>
            </a:r>
          </a:p>
        </p:txBody>
      </p:sp>
      <p:sp>
        <p:nvSpPr>
          <p:cNvPr id="3" name="Content Placeholder 2"/>
          <p:cNvSpPr>
            <a:spLocks noGrp="1"/>
          </p:cNvSpPr>
          <p:nvPr>
            <p:ph sz="quarter" idx="1"/>
          </p:nvPr>
        </p:nvSpPr>
        <p:spPr>
          <a:xfrm>
            <a:off x="485775" y="1295401"/>
            <a:ext cx="9978067" cy="767374"/>
          </a:xfrm>
        </p:spPr>
        <p:txBody>
          <a:bodyPr/>
          <a:lstStyle/>
          <a:p>
            <a:pPr>
              <a:defRPr/>
            </a:pPr>
            <a:r>
              <a:rPr lang="en-US" dirty="0"/>
              <a:t>A </a:t>
            </a:r>
            <a:r>
              <a:rPr lang="en-US" b="1" dirty="0">
                <a:solidFill>
                  <a:srgbClr val="FF0000"/>
                </a:solidFill>
                <a:latin typeface="Consolas" panose="020B0609020204030204" pitchFamily="49" charset="0"/>
                <a:cs typeface="Courier New" pitchFamily="49" charset="0"/>
              </a:rPr>
              <a:t>map</a:t>
            </a:r>
            <a:r>
              <a:rPr lang="en-US" dirty="0">
                <a:solidFill>
                  <a:srgbClr val="FF0000"/>
                </a:solidFill>
              </a:rPr>
              <a:t> </a:t>
            </a:r>
            <a:r>
              <a:rPr lang="en-US" dirty="0"/>
              <a:t>is effectively a </a:t>
            </a:r>
            <a:r>
              <a:rPr lang="en-US" b="1" dirty="0">
                <a:solidFill>
                  <a:srgbClr val="FF0000"/>
                </a:solidFill>
                <a:latin typeface="Consolas" panose="020B0609020204030204" pitchFamily="49" charset="0"/>
                <a:cs typeface="Courier New" pitchFamily="49" charset="0"/>
              </a:rPr>
              <a:t>set</a:t>
            </a:r>
            <a:r>
              <a:rPr lang="en-US" dirty="0"/>
              <a:t> of key-value </a:t>
            </a:r>
            <a:r>
              <a:rPr lang="en-US" b="1" dirty="0">
                <a:solidFill>
                  <a:srgbClr val="FF0000"/>
                </a:solidFill>
                <a:latin typeface="Consolas" panose="020B0609020204030204" pitchFamily="49" charset="0"/>
              </a:rPr>
              <a:t>pair</a:t>
            </a:r>
            <a:r>
              <a:rPr lang="en-US" dirty="0"/>
              <a:t>s whose values are accessed via the key (not key-value).</a:t>
            </a:r>
          </a:p>
        </p:txBody>
      </p:sp>
      <p:sp>
        <p:nvSpPr>
          <p:cNvPr id="4" name="Footer Placeholder 3"/>
          <p:cNvSpPr>
            <a:spLocks noGrp="1"/>
          </p:cNvSpPr>
          <p:nvPr>
            <p:ph type="ftr" sz="quarter" idx="11"/>
          </p:nvPr>
        </p:nvSpPr>
        <p:spPr/>
        <p:txBody>
          <a:bodyPr/>
          <a:lstStyle/>
          <a:p>
            <a:pPr>
              <a:defRPr/>
            </a:pPr>
            <a:r>
              <a:rPr lang="en-US"/>
              <a:t>Sets and Maps (31)</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5</a:t>
            </a:fld>
            <a:endParaRPr lang="en-US" dirty="0"/>
          </a:p>
        </p:txBody>
      </p:sp>
      <p:sp>
        <p:nvSpPr>
          <p:cNvPr id="6" name="Content Placeholder 2">
            <a:extLst>
              <a:ext uri="{FF2B5EF4-FFF2-40B4-BE49-F238E27FC236}">
                <a16:creationId xmlns:a16="http://schemas.microsoft.com/office/drawing/2014/main" id="{3B51DB63-5353-4D1D-B134-5D43CC22023D}"/>
              </a:ext>
            </a:extLst>
          </p:cNvPr>
          <p:cNvSpPr txBox="1">
            <a:spLocks/>
          </p:cNvSpPr>
          <p:nvPr/>
        </p:nvSpPr>
        <p:spPr bwMode="auto">
          <a:xfrm>
            <a:off x="487163" y="2055632"/>
            <a:ext cx="9978067" cy="44213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4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lvl="1">
              <a:defRPr/>
            </a:pPr>
            <a:r>
              <a:rPr lang="en-US" sz="1800" dirty="0"/>
              <a:t>STL </a:t>
            </a:r>
            <a:r>
              <a:rPr lang="en-US" sz="1800" b="1" dirty="0">
                <a:solidFill>
                  <a:srgbClr val="FF0000"/>
                </a:solidFill>
              </a:rPr>
              <a:t>map</a:t>
            </a:r>
            <a:r>
              <a:rPr lang="en-US" sz="1800" dirty="0"/>
              <a:t> keys are ordered (sorted) – iterators will return values in key sorted order.</a:t>
            </a:r>
          </a:p>
          <a:p>
            <a:pPr lvl="1">
              <a:defRPr/>
            </a:pPr>
            <a:r>
              <a:rPr lang="en-US" sz="1800" dirty="0"/>
              <a:t>STL </a:t>
            </a:r>
            <a:r>
              <a:rPr lang="en-US" sz="1800" b="1" dirty="0" err="1">
                <a:solidFill>
                  <a:srgbClr val="FF0000"/>
                </a:solidFill>
              </a:rPr>
              <a:t>unordered_map</a:t>
            </a:r>
            <a:r>
              <a:rPr lang="en-US" sz="1800" dirty="0"/>
              <a:t> keys are not in any particular order with respect to either their keys.</a:t>
            </a:r>
          </a:p>
          <a:p>
            <a:pPr>
              <a:defRPr/>
            </a:pPr>
            <a:r>
              <a:rPr lang="en-US" sz="2200" dirty="0"/>
              <a:t>The map is a template class that takes the following template parameters:</a:t>
            </a:r>
          </a:p>
          <a:p>
            <a:pPr lvl="1">
              <a:defRPr/>
            </a:pPr>
            <a:r>
              <a:rPr lang="en-US" sz="1800" b="1" dirty="0" err="1">
                <a:solidFill>
                  <a:srgbClr val="FF0000"/>
                </a:solidFill>
                <a:latin typeface="Consolas" panose="020B0609020204030204" pitchFamily="49" charset="0"/>
                <a:cs typeface="Courier New" pitchFamily="49" charset="0"/>
              </a:rPr>
              <a:t>Key_Type</a:t>
            </a:r>
            <a:r>
              <a:rPr lang="en-US" sz="1800" dirty="0"/>
              <a:t>: The type of the keys contained in the key set</a:t>
            </a:r>
          </a:p>
          <a:p>
            <a:pPr lvl="1">
              <a:defRPr/>
            </a:pPr>
            <a:r>
              <a:rPr lang="en-US" sz="1800" b="1" dirty="0" err="1">
                <a:solidFill>
                  <a:srgbClr val="FF0000"/>
                </a:solidFill>
                <a:latin typeface="Consolas" panose="020B0609020204030204" pitchFamily="49" charset="0"/>
                <a:cs typeface="Courier New" pitchFamily="49" charset="0"/>
              </a:rPr>
              <a:t>Value_Type</a:t>
            </a:r>
            <a:r>
              <a:rPr lang="en-US" sz="1800" dirty="0"/>
              <a:t>: The type of the values in the value set</a:t>
            </a:r>
          </a:p>
          <a:p>
            <a:pPr lvl="1">
              <a:defRPr/>
            </a:pPr>
            <a:r>
              <a:rPr lang="en-US" sz="1800" b="1" dirty="0">
                <a:solidFill>
                  <a:srgbClr val="FF0000"/>
                </a:solidFill>
                <a:latin typeface="Consolas" panose="020B0609020204030204" pitchFamily="49" charset="0"/>
                <a:cs typeface="Courier New" pitchFamily="49" charset="0"/>
              </a:rPr>
              <a:t>Compare</a:t>
            </a:r>
            <a:r>
              <a:rPr lang="en-US" sz="1800" dirty="0"/>
              <a:t>: A function class (functor) that determines the ordering of the keys (default is </a:t>
            </a:r>
            <a:r>
              <a:rPr lang="en-US" sz="1800" b="1" dirty="0" err="1">
                <a:latin typeface="Consolas" panose="020B0609020204030204" pitchFamily="49" charset="0"/>
              </a:rPr>
              <a:t>stl</a:t>
            </a:r>
            <a:r>
              <a:rPr lang="en-US" sz="1800" b="1" dirty="0">
                <a:latin typeface="Consolas" panose="020B0609020204030204" pitchFamily="49" charset="0"/>
              </a:rPr>
              <a:t>::less&lt;K&gt;</a:t>
            </a:r>
            <a:r>
              <a:rPr lang="en-US" sz="1800" dirty="0"/>
              <a:t> ).</a:t>
            </a:r>
            <a:endParaRPr lang="en-US" sz="1800" b="1" dirty="0">
              <a:latin typeface="Consolas" panose="020B0609020204030204" pitchFamily="49" charset="0"/>
            </a:endParaRPr>
          </a:p>
          <a:p>
            <a:pPr lvl="1">
              <a:defRPr/>
            </a:pPr>
            <a:r>
              <a:rPr lang="en-US" sz="1800" b="1" dirty="0">
                <a:solidFill>
                  <a:srgbClr val="FF0000"/>
                </a:solidFill>
                <a:latin typeface="Consolas" panose="020B0609020204030204" pitchFamily="49" charset="0"/>
                <a:cs typeface="Courier New" pitchFamily="49" charset="0"/>
              </a:rPr>
              <a:t>Allocator</a:t>
            </a:r>
            <a:r>
              <a:rPr lang="en-US" sz="1800" dirty="0"/>
              <a:t>: The memory allocator for key objects; we will use the library-supplied default</a:t>
            </a:r>
          </a:p>
        </p:txBody>
      </p:sp>
      <p:grpSp>
        <p:nvGrpSpPr>
          <p:cNvPr id="10" name="Group 9">
            <a:extLst>
              <a:ext uri="{FF2B5EF4-FFF2-40B4-BE49-F238E27FC236}">
                <a16:creationId xmlns:a16="http://schemas.microsoft.com/office/drawing/2014/main" id="{E4C7F1BE-BA5E-46CF-AFC4-0E433E9C1C6C}"/>
              </a:ext>
            </a:extLst>
          </p:cNvPr>
          <p:cNvGrpSpPr/>
          <p:nvPr/>
        </p:nvGrpSpPr>
        <p:grpSpPr>
          <a:xfrm>
            <a:off x="2895601" y="4970276"/>
            <a:ext cx="5364693" cy="1717568"/>
            <a:chOff x="538153" y="4670233"/>
            <a:chExt cx="5364693" cy="1717568"/>
          </a:xfrm>
        </p:grpSpPr>
        <p:pic>
          <p:nvPicPr>
            <p:cNvPr id="7" name="Picture 2" descr="C:\Documents and Settings\Administrator\My Documents\Koffman\PPTs\JPEGS\JWCL233_Koffman JPG files\ch07\w0173-nn.jpg">
              <a:extLst>
                <a:ext uri="{FF2B5EF4-FFF2-40B4-BE49-F238E27FC236}">
                  <a16:creationId xmlns:a16="http://schemas.microsoft.com/office/drawing/2014/main" id="{FA75B9B7-5D25-45AF-9976-ECA1812DFE92}"/>
                </a:ext>
              </a:extLst>
            </p:cNvPr>
            <p:cNvPicPr>
              <a:picLocks noChangeAspect="1" noChangeArrowheads="1"/>
            </p:cNvPicPr>
            <p:nvPr/>
          </p:nvPicPr>
          <p:blipFill>
            <a:blip r:embed="rId2"/>
            <a:srcRect/>
            <a:stretch>
              <a:fillRect/>
            </a:stretch>
          </p:blipFill>
          <p:spPr bwMode="auto">
            <a:xfrm>
              <a:off x="4449402" y="4756584"/>
              <a:ext cx="1453444" cy="1631217"/>
            </a:xfrm>
            <a:prstGeom prst="rect">
              <a:avLst/>
            </a:prstGeom>
            <a:noFill/>
            <a:ln w="9525">
              <a:noFill/>
              <a:miter lim="800000"/>
              <a:headEnd/>
              <a:tailEnd/>
            </a:ln>
          </p:spPr>
        </p:pic>
        <p:sp>
          <p:nvSpPr>
            <p:cNvPr id="9" name="TextBox 1">
              <a:extLst>
                <a:ext uri="{FF2B5EF4-FFF2-40B4-BE49-F238E27FC236}">
                  <a16:creationId xmlns:a16="http://schemas.microsoft.com/office/drawing/2014/main" id="{0C691116-D86D-4E58-A40A-7EFA8B58513B}"/>
                </a:ext>
              </a:extLst>
            </p:cNvPr>
            <p:cNvSpPr txBox="1">
              <a:spLocks noChangeArrowheads="1"/>
            </p:cNvSpPr>
            <p:nvPr/>
          </p:nvSpPr>
          <p:spPr bwMode="auto">
            <a:xfrm>
              <a:off x="538153" y="4670233"/>
              <a:ext cx="2438401" cy="1631216"/>
            </a:xfrm>
            <a:prstGeom prst="rect">
              <a:avLst/>
            </a:prstGeom>
            <a:solidFill>
              <a:schemeClr val="bg1"/>
            </a:solidFill>
            <a:ln w="9525">
              <a:noFill/>
              <a:miter lim="800000"/>
              <a:headEnd/>
              <a:tailEnd/>
            </a:ln>
          </p:spPr>
          <p:txBody>
            <a:bodyPr wrap="square">
              <a:spAutoFit/>
            </a:bodyPr>
            <a:lstStyle/>
            <a:p>
              <a:pPr marL="115888" indent="-115888" algn="ctr"/>
              <a:r>
                <a:rPr lang="en-US" sz="2000" b="1" dirty="0">
                  <a:latin typeface="Consolas" panose="020B0609020204030204" pitchFamily="49" charset="0"/>
                  <a:cs typeface="Consolas" panose="020B0609020204030204" pitchFamily="49" charset="0"/>
                </a:rPr>
                <a:t>(J, Jane)</a:t>
              </a:r>
            </a:p>
            <a:p>
              <a:pPr marL="115888" indent="-115888" algn="ctr"/>
              <a:r>
                <a:rPr lang="en-US" sz="2000" b="1" dirty="0">
                  <a:latin typeface="Consolas" panose="020B0609020204030204" pitchFamily="49" charset="0"/>
                  <a:cs typeface="Consolas" panose="020B0609020204030204" pitchFamily="49" charset="0"/>
                </a:rPr>
                <a:t>(B, Bill)</a:t>
              </a:r>
            </a:p>
            <a:p>
              <a:pPr marL="115888" indent="-115888" algn="ctr"/>
              <a:r>
                <a:rPr lang="en-US" sz="2000" b="1" dirty="0">
                  <a:latin typeface="Consolas" panose="020B0609020204030204" pitchFamily="49" charset="0"/>
                  <a:cs typeface="Consolas" panose="020B0609020204030204" pitchFamily="49" charset="0"/>
                </a:rPr>
                <a:t>(S, Sam)</a:t>
              </a:r>
            </a:p>
            <a:p>
              <a:pPr marL="115888" indent="-115888" algn="ctr"/>
              <a:r>
                <a:rPr lang="en-US" sz="2000" b="1" dirty="0">
                  <a:latin typeface="Consolas" panose="020B0609020204030204" pitchFamily="49" charset="0"/>
                  <a:cs typeface="Consolas" panose="020B0609020204030204" pitchFamily="49" charset="0"/>
                </a:rPr>
                <a:t>(B1, Bob)</a:t>
              </a:r>
            </a:p>
            <a:p>
              <a:pPr marL="115888" indent="-115888" algn="ctr"/>
              <a:r>
                <a:rPr lang="en-US" sz="2000" b="1" dirty="0">
                  <a:latin typeface="Consolas" panose="020B0609020204030204" pitchFamily="49" charset="0"/>
                  <a:cs typeface="Consolas" panose="020B0609020204030204" pitchFamily="49" charset="0"/>
                </a:rPr>
                <a:t>(B2,  Bill)</a:t>
              </a:r>
            </a:p>
          </p:txBody>
        </p:sp>
      </p:grpSp>
    </p:spTree>
    <p:extLst>
      <p:ext uri="{BB962C8B-B14F-4D97-AF65-F5344CB8AC3E}">
        <p14:creationId xmlns:p14="http://schemas.microsoft.com/office/powerpoint/2010/main" val="1854080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fade">
                                      <p:cBhvr>
                                        <p:cTn id="20" dur="500"/>
                                        <p:tgtEl>
                                          <p:spTgt spid="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fade">
                                      <p:cBhvr>
                                        <p:cTn id="25" dur="500"/>
                                        <p:tgtEl>
                                          <p:spTgt spid="6">
                                            <p:txEl>
                                              <p:pRg st="2" end="2"/>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500"/>
                                        <p:tgtEl>
                                          <p:spTgt spid="6">
                                            <p:txEl>
                                              <p:pRg st="3" end="3"/>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Effect transition="in" filter="fade">
                                      <p:cBhvr>
                                        <p:cTn id="31" dur="500"/>
                                        <p:tgtEl>
                                          <p:spTgt spid="6">
                                            <p:txEl>
                                              <p:pRg st="4" end="4"/>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
                                            <p:txEl>
                                              <p:pRg st="5" end="5"/>
                                            </p:txEl>
                                          </p:spTgt>
                                        </p:tgtEl>
                                        <p:attrNameLst>
                                          <p:attrName>style.visibility</p:attrName>
                                        </p:attrNameLst>
                                      </p:cBhvr>
                                      <p:to>
                                        <p:strVal val="visible"/>
                                      </p:to>
                                    </p:set>
                                    <p:animEffect transition="in" filter="fade">
                                      <p:cBhvr>
                                        <p:cTn id="34" dur="500"/>
                                        <p:tgtEl>
                                          <p:spTgt spid="6">
                                            <p:txEl>
                                              <p:pRg st="5" end="5"/>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Library Class </a:t>
            </a:r>
            <a:r>
              <a:rPr lang="en-US" sz="4000" dirty="0">
                <a:latin typeface="Courier New" pitchFamily="49" charset="0"/>
                <a:cs typeface="Courier New" pitchFamily="49" charset="0"/>
              </a:rPr>
              <a:t>pair</a:t>
            </a:r>
            <a:endParaRPr lang="en-US" dirty="0"/>
          </a:p>
        </p:txBody>
      </p:sp>
      <p:sp>
        <p:nvSpPr>
          <p:cNvPr id="4" name="Footer Placeholder 3"/>
          <p:cNvSpPr>
            <a:spLocks noGrp="1"/>
          </p:cNvSpPr>
          <p:nvPr>
            <p:ph type="ftr" sz="quarter" idx="11"/>
          </p:nvPr>
        </p:nvSpPr>
        <p:spPr/>
        <p:txBody>
          <a:bodyPr/>
          <a:lstStyle/>
          <a:p>
            <a:pPr>
              <a:defRPr/>
            </a:pPr>
            <a:r>
              <a:rPr lang="en-US"/>
              <a:t>Sets and Maps (31)</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6</a:t>
            </a:fld>
            <a:endParaRPr lang="en-US" dirty="0"/>
          </a:p>
        </p:txBody>
      </p:sp>
      <p:sp>
        <p:nvSpPr>
          <p:cNvPr id="7" name="TextBox 6"/>
          <p:cNvSpPr txBox="1"/>
          <p:nvPr/>
        </p:nvSpPr>
        <p:spPr>
          <a:xfrm>
            <a:off x="1752601" y="2503707"/>
            <a:ext cx="8012113" cy="4216539"/>
          </a:xfrm>
          <a:prstGeom prst="rect">
            <a:avLst/>
          </a:prstGeom>
          <a:noFill/>
        </p:spPr>
        <p:txBody>
          <a:bodyPr wrap="square" rtlCol="0">
            <a:spAutoFit/>
          </a:bodyPr>
          <a:lstStyle/>
          <a:p>
            <a:r>
              <a:rPr lang="en-US" sz="1400" b="1" dirty="0">
                <a:latin typeface="Consolas" panose="020B0609020204030204" pitchFamily="49" charset="0"/>
              </a:rPr>
              <a:t>template&lt;</a:t>
            </a:r>
            <a:r>
              <a:rPr lang="en-US" sz="1400" b="1" dirty="0" err="1">
                <a:latin typeface="Consolas" panose="020B0609020204030204" pitchFamily="49" charset="0"/>
              </a:rPr>
              <a:t>typename</a:t>
            </a:r>
            <a:r>
              <a:rPr lang="en-US" sz="1400" b="1" dirty="0">
                <a:latin typeface="Consolas" panose="020B0609020204030204" pitchFamily="49" charset="0"/>
              </a:rPr>
              <a:t> T1, </a:t>
            </a:r>
            <a:r>
              <a:rPr lang="en-US" sz="1400" b="1" dirty="0" err="1">
                <a:latin typeface="Consolas" panose="020B0609020204030204" pitchFamily="49" charset="0"/>
              </a:rPr>
              <a:t>typename</a:t>
            </a:r>
            <a:r>
              <a:rPr lang="en-US" sz="1400" b="1" dirty="0">
                <a:latin typeface="Consolas" panose="020B0609020204030204" pitchFamily="49" charset="0"/>
              </a:rPr>
              <a:t> T2&gt;</a:t>
            </a:r>
          </a:p>
          <a:p>
            <a:r>
              <a:rPr lang="en-US" sz="1400" b="1" dirty="0">
                <a:latin typeface="Consolas" panose="020B0609020204030204" pitchFamily="49" charset="0"/>
              </a:rPr>
              <a:t>struct pair</a:t>
            </a:r>
          </a:p>
          <a:p>
            <a:r>
              <a:rPr lang="en-US" sz="1400" b="1" dirty="0">
                <a:latin typeface="Consolas" panose="020B0609020204030204" pitchFamily="49" charset="0"/>
              </a:rPr>
              <a:t>{</a:t>
            </a:r>
          </a:p>
          <a:p>
            <a:r>
              <a:rPr lang="en-US" sz="1400" b="1" dirty="0">
                <a:latin typeface="Consolas" panose="020B0609020204030204" pitchFamily="49" charset="0"/>
              </a:rPr>
              <a:t>   T1 first;</a:t>
            </a:r>
          </a:p>
          <a:p>
            <a:r>
              <a:rPr lang="en-US" sz="1400" b="1" dirty="0">
                <a:latin typeface="Consolas" panose="020B0609020204030204" pitchFamily="49" charset="0"/>
              </a:rPr>
              <a:t>   T2 second;</a:t>
            </a:r>
          </a:p>
          <a:p>
            <a:endParaRPr lang="en-US" sz="800" b="1" dirty="0">
              <a:latin typeface="Consolas" panose="020B0609020204030204" pitchFamily="49" charset="0"/>
            </a:endParaRPr>
          </a:p>
          <a:p>
            <a:r>
              <a:rPr lang="en-US" sz="1400" b="1" dirty="0">
                <a:latin typeface="Consolas" panose="020B0609020204030204" pitchFamily="49" charset="0"/>
              </a:rPr>
              <a:t>   // Construct a pair from two values.</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pair(const T1&amp; x, const T2&amp; y)</a:t>
            </a:r>
            <a:r>
              <a:rPr lang="en-US" sz="1400" b="1" dirty="0">
                <a:latin typeface="Consolas" panose="020B0609020204030204" pitchFamily="49" charset="0"/>
              </a:rPr>
              <a:t> : first(x), second(y) {}</a:t>
            </a:r>
          </a:p>
          <a:p>
            <a:endParaRPr lang="en-US" sz="800" b="1" dirty="0">
              <a:latin typeface="Consolas" panose="020B0609020204030204" pitchFamily="49" charset="0"/>
            </a:endParaRPr>
          </a:p>
          <a:p>
            <a:r>
              <a:rPr lang="en-US" sz="1400" b="1" dirty="0">
                <a:latin typeface="Consolas" panose="020B0609020204030204" pitchFamily="49" charset="0"/>
              </a:rPr>
              <a:t>   // Construct a default pair.</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pair()</a:t>
            </a:r>
            <a:r>
              <a:rPr lang="en-US" sz="1400" b="1" dirty="0">
                <a:latin typeface="Consolas" panose="020B0609020204030204" pitchFamily="49" charset="0"/>
              </a:rPr>
              <a:t> : first(T1()), second(T2()) {}</a:t>
            </a:r>
          </a:p>
          <a:p>
            <a:endParaRPr lang="en-US" sz="800" b="1" dirty="0">
              <a:latin typeface="Consolas" panose="020B0609020204030204" pitchFamily="49" charset="0"/>
            </a:endParaRPr>
          </a:p>
          <a:p>
            <a:r>
              <a:rPr lang="en-US" sz="1400" b="1" dirty="0">
                <a:latin typeface="Consolas" panose="020B0609020204030204" pitchFamily="49" charset="0"/>
              </a:rPr>
              <a:t>   // Construct an assignable pair</a:t>
            </a:r>
          </a:p>
          <a:p>
            <a:r>
              <a:rPr lang="en-US" sz="1400" b="1" dirty="0">
                <a:latin typeface="Consolas" panose="020B0609020204030204" pitchFamily="49" charset="0"/>
              </a:rPr>
              <a:t>   template&lt;type Other_T1, type Other_T2&gt;</a:t>
            </a:r>
          </a:p>
          <a:p>
            <a:r>
              <a:rPr lang="en-US" sz="1400" b="1" dirty="0">
                <a:latin typeface="Consolas" panose="020B0609020204030204" pitchFamily="49" charset="0"/>
              </a:rPr>
              <a:t>   </a:t>
            </a:r>
            <a:r>
              <a:rPr lang="en-US" sz="1400" b="1" dirty="0">
                <a:solidFill>
                  <a:srgbClr val="FF0000"/>
                </a:solidFill>
                <a:latin typeface="Consolas" panose="020B0609020204030204" pitchFamily="49" charset="0"/>
              </a:rPr>
              <a:t>pair(const pair&lt;Other_T1, Other_T2&gt;&amp; other)</a:t>
            </a:r>
          </a:p>
          <a:p>
            <a:r>
              <a:rPr lang="en-US" sz="1400" b="1" dirty="0">
                <a:latin typeface="Consolas" panose="020B0609020204030204" pitchFamily="49" charset="0"/>
              </a:rPr>
              <a:t>   {</a:t>
            </a:r>
          </a:p>
          <a:p>
            <a:r>
              <a:rPr lang="en-US" sz="1400" b="1" dirty="0">
                <a:latin typeface="Consolas" panose="020B0609020204030204" pitchFamily="49" charset="0"/>
              </a:rPr>
              <a:t>      first = </a:t>
            </a:r>
            <a:r>
              <a:rPr lang="en-US" sz="1400" b="1" dirty="0" err="1">
                <a:latin typeface="Consolas" panose="020B0609020204030204" pitchFamily="49" charset="0"/>
              </a:rPr>
              <a:t>other.first</a:t>
            </a:r>
            <a:r>
              <a:rPr lang="en-US" sz="1400" b="1" dirty="0">
                <a:latin typeface="Consolas" panose="020B0609020204030204" pitchFamily="49" charset="0"/>
              </a:rPr>
              <a:t>;</a:t>
            </a:r>
          </a:p>
          <a:p>
            <a:r>
              <a:rPr lang="en-US" sz="1400" b="1" dirty="0">
                <a:latin typeface="Consolas" panose="020B0609020204030204" pitchFamily="49" charset="0"/>
              </a:rPr>
              <a:t>      second = </a:t>
            </a:r>
            <a:r>
              <a:rPr lang="en-US" sz="1400" b="1" dirty="0" err="1">
                <a:latin typeface="Consolas" panose="020B0609020204030204" pitchFamily="49" charset="0"/>
              </a:rPr>
              <a:t>other.second</a:t>
            </a:r>
            <a:r>
              <a:rPr lang="en-US" sz="1400" b="1" dirty="0">
                <a:latin typeface="Consolas" panose="020B0609020204030204" pitchFamily="49" charset="0"/>
              </a:rPr>
              <a:t>;</a:t>
            </a:r>
          </a:p>
          <a:p>
            <a:r>
              <a:rPr lang="en-US" sz="1400" b="1" dirty="0">
                <a:latin typeface="Consolas" panose="020B0609020204030204" pitchFamily="49" charset="0"/>
              </a:rPr>
              <a:t>   }</a:t>
            </a:r>
          </a:p>
          <a:p>
            <a:r>
              <a:rPr lang="en-US" sz="1400" b="1" dirty="0">
                <a:latin typeface="Consolas" panose="020B0609020204030204" pitchFamily="49" charset="0"/>
              </a:rPr>
              <a:t>};</a:t>
            </a:r>
          </a:p>
        </p:txBody>
      </p:sp>
      <p:sp>
        <p:nvSpPr>
          <p:cNvPr id="9" name="Content Placeholder 2"/>
          <p:cNvSpPr>
            <a:spLocks noGrp="1"/>
          </p:cNvSpPr>
          <p:nvPr>
            <p:ph sz="quarter" idx="1"/>
          </p:nvPr>
        </p:nvSpPr>
        <p:spPr>
          <a:xfrm>
            <a:off x="528637" y="1295401"/>
            <a:ext cx="9978067" cy="1208305"/>
          </a:xfrm>
        </p:spPr>
        <p:txBody>
          <a:bodyPr/>
          <a:lstStyle/>
          <a:p>
            <a:r>
              <a:rPr lang="en-US" dirty="0"/>
              <a:t>The C++ standard library defines the </a:t>
            </a:r>
            <a:r>
              <a:rPr lang="en-US" b="1" dirty="0">
                <a:latin typeface="Consolas" panose="020B0609020204030204" pitchFamily="49" charset="0"/>
                <a:cs typeface="Consolas" panose="020B0609020204030204" pitchFamily="49" charset="0"/>
              </a:rPr>
              <a:t>class pair</a:t>
            </a:r>
            <a:r>
              <a:rPr lang="en-US" dirty="0"/>
              <a:t> in the header &lt;utility&gt;.</a:t>
            </a:r>
          </a:p>
          <a:p>
            <a:pPr lvl="1"/>
            <a:r>
              <a:rPr lang="en-US" sz="1800" dirty="0"/>
              <a:t>This class is a simple grouping of two values typically of different types.</a:t>
            </a:r>
          </a:p>
          <a:p>
            <a:pPr lvl="1"/>
            <a:r>
              <a:rPr lang="en-US" sz="1800" dirty="0"/>
              <a:t>Since all of its members are public, it is declared as a struct.</a:t>
            </a:r>
          </a:p>
        </p:txBody>
      </p:sp>
    </p:spTree>
    <p:extLst>
      <p:ext uri="{BB962C8B-B14F-4D97-AF65-F5344CB8AC3E}">
        <p14:creationId xmlns:p14="http://schemas.microsoft.com/office/powerpoint/2010/main" val="4262928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Library Class </a:t>
            </a:r>
            <a:r>
              <a:rPr lang="en-US" sz="4000" dirty="0">
                <a:latin typeface="Courier New" pitchFamily="49" charset="0"/>
                <a:cs typeface="Courier New" pitchFamily="49" charset="0"/>
              </a:rPr>
              <a:t>pair</a:t>
            </a:r>
            <a:endParaRPr lang="en-US" dirty="0"/>
          </a:p>
        </p:txBody>
      </p:sp>
      <p:sp>
        <p:nvSpPr>
          <p:cNvPr id="4" name="Footer Placeholder 3"/>
          <p:cNvSpPr>
            <a:spLocks noGrp="1"/>
          </p:cNvSpPr>
          <p:nvPr>
            <p:ph type="ftr" sz="quarter" idx="11"/>
          </p:nvPr>
        </p:nvSpPr>
        <p:spPr/>
        <p:txBody>
          <a:bodyPr/>
          <a:lstStyle/>
          <a:p>
            <a:pPr>
              <a:defRPr/>
            </a:pPr>
            <a:r>
              <a:rPr lang="en-US"/>
              <a:t>Sets and Maps (31)</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7</a:t>
            </a:fld>
            <a:endParaRPr lang="en-US" dirty="0"/>
          </a:p>
        </p:txBody>
      </p:sp>
      <p:sp>
        <p:nvSpPr>
          <p:cNvPr id="7" name="TextBox 6"/>
          <p:cNvSpPr txBox="1"/>
          <p:nvPr/>
        </p:nvSpPr>
        <p:spPr>
          <a:xfrm>
            <a:off x="1725486" y="2057400"/>
            <a:ext cx="8256715" cy="1569660"/>
          </a:xfrm>
          <a:prstGeom prst="rect">
            <a:avLst/>
          </a:prstGeom>
          <a:noFill/>
        </p:spPr>
        <p:txBody>
          <a:bodyPr wrap="square" rtlCol="0">
            <a:spAutoFit/>
          </a:bodyPr>
          <a:lstStyle/>
          <a:p>
            <a:r>
              <a:rPr lang="en-US" sz="1600" b="1" dirty="0">
                <a:latin typeface="Consolas" panose="020B0609020204030204" pitchFamily="49" charset="0"/>
              </a:rPr>
              <a:t>/** Function to create a pair object */</a:t>
            </a:r>
          </a:p>
          <a:p>
            <a:r>
              <a:rPr lang="en-US" sz="1600" b="1" dirty="0">
                <a:latin typeface="Consolas" panose="020B0609020204030204" pitchFamily="49" charset="0"/>
              </a:rPr>
              <a:t>template&lt;</a:t>
            </a:r>
            <a:r>
              <a:rPr lang="en-US" sz="1600" b="1" dirty="0" err="1">
                <a:latin typeface="Consolas" panose="020B0609020204030204" pitchFamily="49" charset="0"/>
              </a:rPr>
              <a:t>typename</a:t>
            </a:r>
            <a:r>
              <a:rPr lang="en-US" sz="1600" b="1" dirty="0">
                <a:latin typeface="Consolas" panose="020B0609020204030204" pitchFamily="49" charset="0"/>
              </a:rPr>
              <a:t> T1, </a:t>
            </a:r>
            <a:r>
              <a:rPr lang="en-US" sz="1600" b="1" dirty="0" err="1">
                <a:latin typeface="Consolas" panose="020B0609020204030204" pitchFamily="49" charset="0"/>
              </a:rPr>
              <a:t>typename</a:t>
            </a:r>
            <a:r>
              <a:rPr lang="en-US" sz="1600" b="1" dirty="0">
                <a:latin typeface="Consolas" panose="020B0609020204030204" pitchFamily="49" charset="0"/>
              </a:rPr>
              <a:t> T2&gt;</a:t>
            </a:r>
          </a:p>
          <a:p>
            <a:r>
              <a:rPr lang="en-US" sz="1600" b="1" dirty="0" err="1">
                <a:solidFill>
                  <a:srgbClr val="FF0000"/>
                </a:solidFill>
                <a:latin typeface="Consolas" panose="020B0609020204030204" pitchFamily="49" charset="0"/>
              </a:rPr>
              <a:t>make_pair</a:t>
            </a:r>
            <a:r>
              <a:rPr lang="en-US" sz="1600" b="1" dirty="0">
                <a:solidFill>
                  <a:srgbClr val="FF0000"/>
                </a:solidFill>
                <a:latin typeface="Consolas" panose="020B0609020204030204" pitchFamily="49" charset="0"/>
              </a:rPr>
              <a:t>(const T1&amp; </a:t>
            </a:r>
            <a:r>
              <a:rPr lang="en-US" sz="1600" b="1" dirty="0" err="1">
                <a:solidFill>
                  <a:srgbClr val="FF0000"/>
                </a:solidFill>
                <a:latin typeface="Consolas" panose="020B0609020204030204" pitchFamily="49" charset="0"/>
              </a:rPr>
              <a:t>firstValue</a:t>
            </a:r>
            <a:r>
              <a:rPr lang="en-US" sz="1600" b="1" dirty="0">
                <a:solidFill>
                  <a:srgbClr val="FF0000"/>
                </a:solidFill>
                <a:latin typeface="Consolas" panose="020B0609020204030204" pitchFamily="49" charset="0"/>
              </a:rPr>
              <a:t>, const T2&amp; </a:t>
            </a:r>
            <a:r>
              <a:rPr lang="en-US" sz="1600" b="1" dirty="0" err="1">
                <a:solidFill>
                  <a:srgbClr val="FF0000"/>
                </a:solidFill>
                <a:latin typeface="Consolas" panose="020B0609020204030204" pitchFamily="49" charset="0"/>
              </a:rPr>
              <a:t>secondValue</a:t>
            </a:r>
            <a:r>
              <a:rPr lang="en-US" sz="1600" b="1" dirty="0">
                <a:solidFill>
                  <a:srgbClr val="FF0000"/>
                </a:solidFill>
                <a:latin typeface="Consolas" panose="020B0609020204030204" pitchFamily="49" charset="0"/>
              </a:rPr>
              <a:t>)</a:t>
            </a:r>
          </a:p>
          <a:p>
            <a:r>
              <a:rPr lang="en-US" sz="1600" b="1" dirty="0">
                <a:latin typeface="Consolas" panose="020B0609020204030204" pitchFamily="49" charset="0"/>
              </a:rPr>
              <a:t>{</a:t>
            </a:r>
          </a:p>
          <a:p>
            <a:r>
              <a:rPr lang="en-US" sz="1600" b="1" dirty="0">
                <a:latin typeface="Consolas" panose="020B0609020204030204" pitchFamily="49" charset="0"/>
              </a:rPr>
              <a:t>   return pair&lt;T1&amp;, T2&amp;&gt;(</a:t>
            </a:r>
            <a:r>
              <a:rPr lang="en-US" sz="1600" b="1" dirty="0" err="1">
                <a:latin typeface="Consolas" panose="020B0609020204030204" pitchFamily="49" charset="0"/>
              </a:rPr>
              <a:t>firstValue</a:t>
            </a:r>
            <a:r>
              <a:rPr lang="en-US" sz="1600" b="1" dirty="0">
                <a:latin typeface="Consolas" panose="020B0609020204030204" pitchFamily="49" charset="0"/>
              </a:rPr>
              <a:t>, </a:t>
            </a:r>
            <a:r>
              <a:rPr lang="en-US" sz="1600" b="1" dirty="0" err="1">
                <a:latin typeface="Consolas" panose="020B0609020204030204" pitchFamily="49" charset="0"/>
              </a:rPr>
              <a:t>secondValue</a:t>
            </a:r>
            <a:r>
              <a:rPr lang="en-US" sz="1600" b="1" dirty="0">
                <a:latin typeface="Consolas" panose="020B0609020204030204" pitchFamily="49" charset="0"/>
              </a:rPr>
              <a:t>);</a:t>
            </a:r>
          </a:p>
          <a:p>
            <a:r>
              <a:rPr lang="en-US" sz="1600" b="1" dirty="0">
                <a:latin typeface="Consolas" panose="020B0609020204030204" pitchFamily="49" charset="0"/>
              </a:rPr>
              <a:t>}</a:t>
            </a:r>
          </a:p>
        </p:txBody>
      </p:sp>
      <p:sp>
        <p:nvSpPr>
          <p:cNvPr id="10" name="Content Placeholder 2"/>
          <p:cNvSpPr>
            <a:spLocks noGrp="1"/>
          </p:cNvSpPr>
          <p:nvPr>
            <p:ph sz="quarter" idx="1"/>
          </p:nvPr>
        </p:nvSpPr>
        <p:spPr>
          <a:xfrm>
            <a:off x="514350" y="1295401"/>
            <a:ext cx="9978066" cy="742132"/>
          </a:xfrm>
        </p:spPr>
        <p:txBody>
          <a:bodyPr/>
          <a:lstStyle/>
          <a:p>
            <a:r>
              <a:rPr lang="en-US" dirty="0"/>
              <a:t>Pairs are used as the return type from functions that need to return two values, such as the element type for </a:t>
            </a:r>
            <a:r>
              <a:rPr lang="en-US" b="1" dirty="0">
                <a:latin typeface="Consolas" panose="020B0609020204030204" pitchFamily="49" charset="0"/>
                <a:cs typeface="Consolas" panose="020B0609020204030204" pitchFamily="49" charset="0"/>
              </a:rPr>
              <a:t>map</a:t>
            </a:r>
            <a:r>
              <a:rPr lang="en-US" dirty="0">
                <a:cs typeface="Consolas" panose="020B0609020204030204" pitchFamily="49" charset="0"/>
              </a:rPr>
              <a:t>s</a:t>
            </a:r>
            <a:r>
              <a:rPr lang="en-US" dirty="0">
                <a:latin typeface="Courier New" pitchFamily="49" charset="0"/>
                <a:cs typeface="Courier New" pitchFamily="49" charset="0"/>
              </a:rPr>
              <a:t>.</a:t>
            </a:r>
            <a:endParaRPr lang="en-US" dirty="0"/>
          </a:p>
        </p:txBody>
      </p:sp>
      <p:sp>
        <p:nvSpPr>
          <p:cNvPr id="8" name="TextBox 7">
            <a:extLst>
              <a:ext uri="{FF2B5EF4-FFF2-40B4-BE49-F238E27FC236}">
                <a16:creationId xmlns:a16="http://schemas.microsoft.com/office/drawing/2014/main" id="{CE0F9979-8BE4-4162-B825-E5C95834E361}"/>
              </a:ext>
            </a:extLst>
          </p:cNvPr>
          <p:cNvSpPr txBox="1"/>
          <p:nvPr/>
        </p:nvSpPr>
        <p:spPr>
          <a:xfrm>
            <a:off x="1723656" y="4661118"/>
            <a:ext cx="8256715" cy="1815882"/>
          </a:xfrm>
          <a:prstGeom prst="rect">
            <a:avLst/>
          </a:prstGeom>
          <a:noFill/>
        </p:spPr>
        <p:txBody>
          <a:bodyPr wrap="square" rtlCol="0">
            <a:spAutoFit/>
          </a:bodyPr>
          <a:lstStyle/>
          <a:p>
            <a:r>
              <a:rPr lang="en-US" sz="1600" b="1" dirty="0">
                <a:latin typeface="Consolas" panose="020B0609020204030204" pitchFamily="49" charset="0"/>
              </a:rPr>
              <a:t>/** Less-than operator */</a:t>
            </a:r>
          </a:p>
          <a:p>
            <a:r>
              <a:rPr lang="en-US" sz="1600" b="1" dirty="0">
                <a:latin typeface="Consolas" panose="020B0609020204030204" pitchFamily="49" charset="0"/>
              </a:rPr>
              <a:t>template&lt;</a:t>
            </a:r>
            <a:r>
              <a:rPr lang="en-US" sz="1600" b="1" dirty="0" err="1">
                <a:latin typeface="Consolas" panose="020B0609020204030204" pitchFamily="49" charset="0"/>
              </a:rPr>
              <a:t>typename</a:t>
            </a:r>
            <a:r>
              <a:rPr lang="en-US" sz="1600" b="1" dirty="0">
                <a:latin typeface="Consolas" panose="020B0609020204030204" pitchFamily="49" charset="0"/>
              </a:rPr>
              <a:t> T1, </a:t>
            </a:r>
            <a:r>
              <a:rPr lang="en-US" sz="1600" b="1" dirty="0" err="1">
                <a:latin typeface="Consolas" panose="020B0609020204030204" pitchFamily="49" charset="0"/>
              </a:rPr>
              <a:t>typename</a:t>
            </a:r>
            <a:r>
              <a:rPr lang="en-US" sz="1600" b="1" dirty="0">
                <a:latin typeface="Consolas" panose="020B0609020204030204" pitchFamily="49" charset="0"/>
              </a:rPr>
              <a:t> T2&gt;</a:t>
            </a:r>
          </a:p>
          <a:p>
            <a:r>
              <a:rPr lang="en-US" sz="1600" b="1" dirty="0">
                <a:solidFill>
                  <a:srgbClr val="FF0000"/>
                </a:solidFill>
                <a:latin typeface="Consolas" panose="020B0609020204030204" pitchFamily="49" charset="0"/>
              </a:rPr>
              <a:t>bool operator&lt;(pair&lt;T1, T2&gt;&amp; </a:t>
            </a:r>
            <a:r>
              <a:rPr lang="en-US" sz="1600" b="1" dirty="0" err="1">
                <a:solidFill>
                  <a:srgbClr val="FF0000"/>
                </a:solidFill>
                <a:latin typeface="Consolas" panose="020B0609020204030204" pitchFamily="49" charset="0"/>
              </a:rPr>
              <a:t>lhs</a:t>
            </a:r>
            <a:r>
              <a:rPr lang="en-US" sz="1600" b="1" dirty="0">
                <a:solidFill>
                  <a:srgbClr val="FF0000"/>
                </a:solidFill>
                <a:latin typeface="Consolas" panose="020B0609020204030204" pitchFamily="49" charset="0"/>
              </a:rPr>
              <a:t>, pair&lt;T1, T2&gt;&amp; </a:t>
            </a:r>
            <a:r>
              <a:rPr lang="en-US" sz="1600" b="1" dirty="0" err="1">
                <a:solidFill>
                  <a:srgbClr val="FF0000"/>
                </a:solidFill>
                <a:latin typeface="Consolas" panose="020B0609020204030204" pitchFamily="49" charset="0"/>
              </a:rPr>
              <a:t>rhs</a:t>
            </a:r>
            <a:r>
              <a:rPr lang="en-US" sz="1600" b="1" dirty="0">
                <a:solidFill>
                  <a:srgbClr val="FF0000"/>
                </a:solidFill>
                <a:latin typeface="Consolas" panose="020B0609020204030204" pitchFamily="49" charset="0"/>
              </a:rPr>
              <a:t>)</a:t>
            </a:r>
          </a:p>
          <a:p>
            <a:r>
              <a:rPr lang="en-US" sz="1600" b="1" dirty="0">
                <a:latin typeface="Consolas" panose="020B0609020204030204" pitchFamily="49" charset="0"/>
              </a:rPr>
              <a:t>{</a:t>
            </a:r>
          </a:p>
          <a:p>
            <a:r>
              <a:rPr lang="en-US" sz="1600" b="1" dirty="0">
                <a:latin typeface="Consolas" panose="020B0609020204030204" pitchFamily="49" charset="0"/>
              </a:rPr>
              <a:t>   return (</a:t>
            </a:r>
            <a:r>
              <a:rPr lang="en-US" sz="1600" b="1" dirty="0" err="1">
                <a:latin typeface="Consolas" panose="020B0609020204030204" pitchFamily="49" charset="0"/>
              </a:rPr>
              <a:t>lhs.first</a:t>
            </a:r>
            <a:r>
              <a:rPr lang="en-US" sz="1600" b="1" dirty="0">
                <a:latin typeface="Consolas" panose="020B0609020204030204" pitchFamily="49" charset="0"/>
              </a:rPr>
              <a:t> &lt; </a:t>
            </a:r>
            <a:r>
              <a:rPr lang="en-US" sz="1600" b="1" dirty="0" err="1">
                <a:latin typeface="Consolas" panose="020B0609020204030204" pitchFamily="49" charset="0"/>
              </a:rPr>
              <a:t>rhs.first</a:t>
            </a:r>
            <a:r>
              <a:rPr lang="en-US" sz="1600" b="1" dirty="0">
                <a:latin typeface="Consolas" panose="020B0609020204030204" pitchFamily="49" charset="0"/>
              </a:rPr>
              <a:t>) ||</a:t>
            </a:r>
          </a:p>
          <a:p>
            <a:r>
              <a:rPr lang="en-US" sz="1600" b="1" dirty="0">
                <a:latin typeface="Consolas" panose="020B0609020204030204" pitchFamily="49" charset="0"/>
              </a:rPr>
              <a:t>      (!(</a:t>
            </a:r>
            <a:r>
              <a:rPr lang="en-US" sz="1600" b="1" dirty="0" err="1">
                <a:latin typeface="Consolas" panose="020B0609020204030204" pitchFamily="49" charset="0"/>
              </a:rPr>
              <a:t>rhs.first</a:t>
            </a:r>
            <a:r>
              <a:rPr lang="en-US" sz="1600" b="1" dirty="0">
                <a:latin typeface="Consolas" panose="020B0609020204030204" pitchFamily="49" charset="0"/>
              </a:rPr>
              <a:t> &lt; </a:t>
            </a:r>
            <a:r>
              <a:rPr lang="en-US" sz="1600" b="1" dirty="0" err="1">
                <a:latin typeface="Consolas" panose="020B0609020204030204" pitchFamily="49" charset="0"/>
              </a:rPr>
              <a:t>lhs.first</a:t>
            </a:r>
            <a:r>
              <a:rPr lang="en-US" sz="1600" b="1" dirty="0">
                <a:latin typeface="Consolas" panose="020B0609020204030204" pitchFamily="49" charset="0"/>
              </a:rPr>
              <a:t>) &amp;&amp; (</a:t>
            </a:r>
            <a:r>
              <a:rPr lang="en-US" sz="1600" b="1" dirty="0" err="1">
                <a:latin typeface="Consolas" panose="020B0609020204030204" pitchFamily="49" charset="0"/>
              </a:rPr>
              <a:t>lhs.second</a:t>
            </a:r>
            <a:r>
              <a:rPr lang="en-US" sz="1600" b="1" dirty="0">
                <a:latin typeface="Consolas" panose="020B0609020204030204" pitchFamily="49" charset="0"/>
              </a:rPr>
              <a:t> &lt; </a:t>
            </a:r>
            <a:r>
              <a:rPr lang="en-US" sz="1600" b="1" dirty="0" err="1">
                <a:latin typeface="Consolas" panose="020B0609020204030204" pitchFamily="49" charset="0"/>
              </a:rPr>
              <a:t>rhs.second</a:t>
            </a:r>
            <a:r>
              <a:rPr lang="en-US" sz="1600" b="1" dirty="0">
                <a:latin typeface="Consolas" panose="020B0609020204030204" pitchFamily="49" charset="0"/>
              </a:rPr>
              <a:t>));</a:t>
            </a:r>
          </a:p>
          <a:p>
            <a:r>
              <a:rPr lang="en-US" sz="1600" b="1" dirty="0">
                <a:latin typeface="Consolas" panose="020B0609020204030204" pitchFamily="49" charset="0"/>
              </a:rPr>
              <a:t>}</a:t>
            </a:r>
          </a:p>
        </p:txBody>
      </p:sp>
      <p:sp>
        <p:nvSpPr>
          <p:cNvPr id="9" name="Content Placeholder 2">
            <a:extLst>
              <a:ext uri="{FF2B5EF4-FFF2-40B4-BE49-F238E27FC236}">
                <a16:creationId xmlns:a16="http://schemas.microsoft.com/office/drawing/2014/main" id="{9821E370-1676-4214-B0C9-352CAC5274A6}"/>
              </a:ext>
            </a:extLst>
          </p:cNvPr>
          <p:cNvSpPr txBox="1">
            <a:spLocks/>
          </p:cNvSpPr>
          <p:nvPr/>
        </p:nvSpPr>
        <p:spPr bwMode="auto">
          <a:xfrm>
            <a:off x="513928" y="4210868"/>
            <a:ext cx="9978066" cy="5135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4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200" dirty="0"/>
              <a:t>Comparing pair objects is needed for insertion in a </a:t>
            </a:r>
            <a:r>
              <a:rPr lang="en-US" sz="2200" b="1" dirty="0">
                <a:latin typeface="Consolas" panose="020B0609020204030204" pitchFamily="49" charset="0"/>
                <a:cs typeface="Consolas" panose="020B0609020204030204" pitchFamily="49" charset="0"/>
              </a:rPr>
              <a:t>map</a:t>
            </a:r>
            <a:r>
              <a:rPr lang="en-US" sz="2200" dirty="0">
                <a:latin typeface="Courier New" pitchFamily="49" charset="0"/>
                <a:cs typeface="Courier New" pitchFamily="49" charset="0"/>
              </a:rPr>
              <a:t>.</a:t>
            </a:r>
            <a:endParaRPr lang="en-US" sz="2200" dirty="0"/>
          </a:p>
        </p:txBody>
      </p:sp>
    </p:spTree>
    <p:extLst>
      <p:ext uri="{BB962C8B-B14F-4D97-AF65-F5344CB8AC3E}">
        <p14:creationId xmlns:p14="http://schemas.microsoft.com/office/powerpoint/2010/main" val="2728197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fade">
                                      <p:cBhvr>
                                        <p:cTn id="10" dur="500"/>
                                        <p:tgtEl>
                                          <p:spTgt spid="1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build="p"/>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the </a:t>
            </a:r>
            <a:r>
              <a:rPr lang="en-US" dirty="0">
                <a:latin typeface="Courier New" pitchFamily="49" charset="0"/>
                <a:cs typeface="Courier New" pitchFamily="49" charset="0"/>
              </a:rPr>
              <a:t>Compare</a:t>
            </a:r>
            <a:r>
              <a:rPr lang="en-US" dirty="0"/>
              <a:t> Function</a:t>
            </a:r>
          </a:p>
        </p:txBody>
      </p:sp>
      <p:sp>
        <p:nvSpPr>
          <p:cNvPr id="3" name="Content Placeholder 2"/>
          <p:cNvSpPr>
            <a:spLocks noGrp="1"/>
          </p:cNvSpPr>
          <p:nvPr>
            <p:ph sz="quarter" idx="1"/>
          </p:nvPr>
        </p:nvSpPr>
        <p:spPr>
          <a:xfrm>
            <a:off x="514350" y="1295400"/>
            <a:ext cx="10337264" cy="2474440"/>
          </a:xfrm>
        </p:spPr>
        <p:txBody>
          <a:bodyPr/>
          <a:lstStyle/>
          <a:p>
            <a:r>
              <a:rPr lang="en-US" dirty="0"/>
              <a:t>The default Compare template parameter is the </a:t>
            </a:r>
            <a:r>
              <a:rPr lang="en-US" b="1" dirty="0" err="1">
                <a:latin typeface="Consolas" panose="020B0609020204030204" pitchFamily="49" charset="0"/>
              </a:rPr>
              <a:t>Key_Type</a:t>
            </a:r>
            <a:r>
              <a:rPr lang="en-US" dirty="0" err="1"/>
              <a:t>’s</a:t>
            </a:r>
            <a:r>
              <a:rPr lang="en-US" dirty="0"/>
              <a:t> less-than operator.</a:t>
            </a:r>
          </a:p>
          <a:p>
            <a:pPr lvl="1"/>
            <a:r>
              <a:rPr lang="en-US" sz="1800" dirty="0"/>
              <a:t>If </a:t>
            </a:r>
            <a:r>
              <a:rPr lang="en-US" sz="1800" dirty="0" err="1"/>
              <a:t>Key_Type</a:t>
            </a:r>
            <a:r>
              <a:rPr lang="en-US" sz="1800" dirty="0"/>
              <a:t> is a primitive type or the string class, the &lt; operator is defined.</a:t>
            </a:r>
          </a:p>
          <a:p>
            <a:pPr lvl="1">
              <a:spcBef>
                <a:spcPts val="600"/>
              </a:spcBef>
            </a:pPr>
            <a:r>
              <a:rPr lang="en-US" sz="1800" dirty="0"/>
              <a:t>All other types must define a less-than function pointer or class functor.</a:t>
            </a:r>
          </a:p>
          <a:p>
            <a:pPr>
              <a:defRPr/>
            </a:pPr>
            <a:r>
              <a:rPr lang="en-US" dirty="0"/>
              <a:t>Let us assume that we want to use the class </a:t>
            </a:r>
            <a:r>
              <a:rPr lang="en-US" b="1" dirty="0">
                <a:latin typeface="Consolas" panose="020B0609020204030204" pitchFamily="49" charset="0"/>
                <a:cs typeface="Courier New" pitchFamily="49" charset="0"/>
              </a:rPr>
              <a:t>Person</a:t>
            </a:r>
            <a:r>
              <a:rPr lang="en-US" dirty="0"/>
              <a:t>, with data fields </a:t>
            </a:r>
            <a:r>
              <a:rPr lang="en-US" b="1" dirty="0" err="1">
                <a:latin typeface="Consolas" panose="020B0609020204030204" pitchFamily="49" charset="0"/>
                <a:cs typeface="Courier New" pitchFamily="49" charset="0"/>
              </a:rPr>
              <a:t>family_name</a:t>
            </a:r>
            <a:r>
              <a:rPr lang="en-US" dirty="0"/>
              <a:t> and </a:t>
            </a:r>
            <a:r>
              <a:rPr lang="en-US" b="1" dirty="0" err="1">
                <a:latin typeface="Consolas" panose="020B0609020204030204" pitchFamily="49" charset="0"/>
                <a:cs typeface="Courier New" pitchFamily="49" charset="0"/>
              </a:rPr>
              <a:t>given_name</a:t>
            </a:r>
            <a:r>
              <a:rPr lang="en-US" dirty="0"/>
              <a:t> to be the key in a map.</a:t>
            </a:r>
          </a:p>
          <a:p>
            <a:pPr lvl="1">
              <a:defRPr/>
            </a:pPr>
            <a:r>
              <a:rPr lang="en-US" sz="1800" dirty="0"/>
              <a:t>The </a:t>
            </a:r>
            <a:r>
              <a:rPr lang="en-US" sz="1800" b="1" dirty="0" err="1">
                <a:latin typeface="Consolas" panose="020B0609020204030204" pitchFamily="49" charset="0"/>
                <a:cs typeface="Courier New" pitchFamily="49" charset="0"/>
              </a:rPr>
              <a:t>family_name</a:t>
            </a:r>
            <a:r>
              <a:rPr lang="en-US" sz="1800" dirty="0"/>
              <a:t> should determine the ordering of </a:t>
            </a:r>
            <a:r>
              <a:rPr lang="en-US" sz="1800" b="1" dirty="0">
                <a:latin typeface="Consolas" panose="020B0609020204030204" pitchFamily="49" charset="0"/>
                <a:cs typeface="Courier New" pitchFamily="49" charset="0"/>
              </a:rPr>
              <a:t>Person</a:t>
            </a:r>
            <a:r>
              <a:rPr lang="en-US" sz="1800" dirty="0"/>
              <a:t> objects.</a:t>
            </a:r>
          </a:p>
          <a:p>
            <a:pPr lvl="1">
              <a:spcBef>
                <a:spcPts val="600"/>
              </a:spcBef>
              <a:defRPr/>
            </a:pPr>
            <a:r>
              <a:rPr lang="en-US" sz="1800" dirty="0"/>
              <a:t>If two </a:t>
            </a:r>
            <a:r>
              <a:rPr lang="en-US" sz="1800" b="1" dirty="0">
                <a:latin typeface="Consolas" panose="020B0609020204030204" pitchFamily="49" charset="0"/>
                <a:cs typeface="Courier New" pitchFamily="49" charset="0"/>
              </a:rPr>
              <a:t>Person</a:t>
            </a:r>
            <a:r>
              <a:rPr lang="en-US" sz="1800" dirty="0"/>
              <a:t> objects have the same </a:t>
            </a:r>
            <a:r>
              <a:rPr lang="en-US" sz="1800" b="1" dirty="0" err="1">
                <a:latin typeface="Consolas" panose="020B0609020204030204" pitchFamily="49" charset="0"/>
                <a:cs typeface="Courier New" pitchFamily="49" charset="0"/>
              </a:rPr>
              <a:t>family_name</a:t>
            </a:r>
            <a:r>
              <a:rPr lang="en-US" sz="1800" dirty="0"/>
              <a:t>, then we need to use the </a:t>
            </a:r>
            <a:r>
              <a:rPr lang="en-US" sz="1800" b="1" dirty="0" err="1">
                <a:latin typeface="Consolas" panose="020B0609020204030204" pitchFamily="49" charset="0"/>
                <a:cs typeface="Courier New" pitchFamily="49" charset="0"/>
              </a:rPr>
              <a:t>given_name</a:t>
            </a:r>
            <a:r>
              <a:rPr lang="en-US" sz="1800" dirty="0"/>
              <a:t>.</a:t>
            </a:r>
          </a:p>
          <a:p>
            <a:pPr marL="284416" indent="0">
              <a:buNone/>
              <a:defRPr/>
            </a:pPr>
            <a:endParaRPr lang="en-US" sz="1333" b="1" dirty="0">
              <a:latin typeface="Consolas" panose="020B0609020204030204" pitchFamily="49" charset="0"/>
              <a:cs typeface="Courier New" pitchFamily="49" charset="0"/>
            </a:endParaRPr>
          </a:p>
        </p:txBody>
      </p:sp>
      <p:sp>
        <p:nvSpPr>
          <p:cNvPr id="4" name="Footer Placeholder 3"/>
          <p:cNvSpPr>
            <a:spLocks noGrp="1"/>
          </p:cNvSpPr>
          <p:nvPr>
            <p:ph type="ftr" sz="quarter" idx="11"/>
          </p:nvPr>
        </p:nvSpPr>
        <p:spPr/>
        <p:txBody>
          <a:bodyPr/>
          <a:lstStyle/>
          <a:p>
            <a:pPr defTabSz="761970">
              <a:defRPr/>
            </a:pPr>
            <a:r>
              <a:rPr lang="en-US">
                <a:solidFill>
                  <a:prstClr val="white"/>
                </a:solidFill>
                <a:latin typeface="Arial"/>
              </a:rPr>
              <a:t>Sets and Maps (31)</a:t>
            </a:r>
            <a:endParaRPr lang="en-US" dirty="0">
              <a:solidFill>
                <a:prstClr val="white"/>
              </a:solidFill>
              <a:latin typeface="Arial"/>
            </a:endParaRPr>
          </a:p>
        </p:txBody>
      </p:sp>
      <p:sp>
        <p:nvSpPr>
          <p:cNvPr id="5" name="Slide Number Placeholder 4"/>
          <p:cNvSpPr>
            <a:spLocks noGrp="1"/>
          </p:cNvSpPr>
          <p:nvPr>
            <p:ph type="sldNum" sz="quarter" idx="12"/>
          </p:nvPr>
        </p:nvSpPr>
        <p:spPr/>
        <p:txBody>
          <a:bodyPr/>
          <a:lstStyle/>
          <a:p>
            <a:pPr defTabSz="761970">
              <a:defRPr/>
            </a:pPr>
            <a:fld id="{0D7B5496-982B-480A-8085-B08F2CA91C21}" type="slidenum">
              <a:rPr lang="en-US">
                <a:latin typeface="Arial"/>
              </a:rPr>
              <a:pPr defTabSz="761970">
                <a:defRPr/>
              </a:pPr>
              <a:t>8</a:t>
            </a:fld>
            <a:endParaRPr lang="en-US" dirty="0">
              <a:latin typeface="Arial"/>
            </a:endParaRPr>
          </a:p>
        </p:txBody>
      </p:sp>
      <p:sp>
        <p:nvSpPr>
          <p:cNvPr id="7" name="TextBox 6">
            <a:extLst>
              <a:ext uri="{FF2B5EF4-FFF2-40B4-BE49-F238E27FC236}">
                <a16:creationId xmlns:a16="http://schemas.microsoft.com/office/drawing/2014/main" id="{C7AB31B9-451F-4392-866E-3CC3A1359095}"/>
              </a:ext>
            </a:extLst>
          </p:cNvPr>
          <p:cNvSpPr txBox="1"/>
          <p:nvPr/>
        </p:nvSpPr>
        <p:spPr>
          <a:xfrm>
            <a:off x="958466" y="4150310"/>
            <a:ext cx="9893148" cy="2308324"/>
          </a:xfrm>
          <a:prstGeom prst="rect">
            <a:avLst/>
          </a:prstGeom>
          <a:noFill/>
        </p:spPr>
        <p:txBody>
          <a:bodyPr wrap="square">
            <a:spAutoFit/>
          </a:bodyPr>
          <a:lstStyle/>
          <a:p>
            <a:pPr marL="284416" defTabSz="761970">
              <a:defRPr/>
            </a:pPr>
            <a:r>
              <a:rPr lang="en-US" sz="1600" b="1" dirty="0">
                <a:solidFill>
                  <a:prstClr val="black"/>
                </a:solidFill>
                <a:latin typeface="Consolas" panose="020B0609020204030204" pitchFamily="49" charset="0"/>
                <a:cs typeface="Courier New" pitchFamily="49" charset="0"/>
              </a:rPr>
              <a:t>struct </a:t>
            </a:r>
            <a:r>
              <a:rPr lang="en-US" sz="1600" b="1" dirty="0" err="1">
                <a:solidFill>
                  <a:prstClr val="black"/>
                </a:solidFill>
                <a:latin typeface="Consolas" panose="020B0609020204030204" pitchFamily="49" charset="0"/>
                <a:cs typeface="Courier New" pitchFamily="49" charset="0"/>
              </a:rPr>
              <a:t>Compare_Person</a:t>
            </a:r>
            <a:endParaRPr lang="en-US" sz="1600" b="1" dirty="0">
              <a:solidFill>
                <a:prstClr val="black"/>
              </a:solidFill>
              <a:latin typeface="Consolas" panose="020B0609020204030204" pitchFamily="49" charset="0"/>
              <a:cs typeface="Courier New" pitchFamily="49" charset="0"/>
            </a:endParaRPr>
          </a:p>
          <a:p>
            <a:pPr marL="284416" defTabSz="761970">
              <a:defRPr/>
            </a:pPr>
            <a:r>
              <a:rPr lang="en-US" sz="1600" b="1" dirty="0">
                <a:solidFill>
                  <a:prstClr val="black"/>
                </a:solidFill>
                <a:latin typeface="Consolas" panose="020B0609020204030204" pitchFamily="49" charset="0"/>
                <a:cs typeface="Courier New" pitchFamily="49" charset="0"/>
              </a:rPr>
              <a:t>{</a:t>
            </a:r>
          </a:p>
          <a:p>
            <a:pPr marL="284416" defTabSz="761970">
              <a:defRPr/>
            </a:pPr>
            <a:r>
              <a:rPr lang="en-US" sz="1600" b="1" dirty="0">
                <a:solidFill>
                  <a:prstClr val="black"/>
                </a:solidFill>
                <a:latin typeface="Consolas" panose="020B0609020204030204" pitchFamily="49" charset="0"/>
                <a:cs typeface="Courier New" pitchFamily="49" charset="0"/>
              </a:rPr>
              <a:t>   </a:t>
            </a:r>
            <a:r>
              <a:rPr lang="en-US" sz="1600" b="1" dirty="0">
                <a:solidFill>
                  <a:srgbClr val="FF0000"/>
                </a:solidFill>
                <a:latin typeface="Consolas" panose="020B0609020204030204" pitchFamily="49" charset="0"/>
                <a:cs typeface="Courier New" pitchFamily="49" charset="0"/>
              </a:rPr>
              <a:t>bool operator()(const Person&amp; </a:t>
            </a:r>
            <a:r>
              <a:rPr lang="en-US" sz="1600" b="1" dirty="0" err="1">
                <a:solidFill>
                  <a:srgbClr val="FF0000"/>
                </a:solidFill>
                <a:latin typeface="Consolas" panose="020B0609020204030204" pitchFamily="49" charset="0"/>
                <a:cs typeface="Courier New" pitchFamily="49" charset="0"/>
              </a:rPr>
              <a:t>lhs</a:t>
            </a:r>
            <a:r>
              <a:rPr lang="en-US" sz="1600" b="1" dirty="0">
                <a:solidFill>
                  <a:srgbClr val="FF0000"/>
                </a:solidFill>
                <a:latin typeface="Consolas" panose="020B0609020204030204" pitchFamily="49" charset="0"/>
                <a:cs typeface="Courier New" pitchFamily="49" charset="0"/>
              </a:rPr>
              <a:t>, const Person&amp; </a:t>
            </a:r>
            <a:r>
              <a:rPr lang="en-US" sz="1600" b="1" dirty="0" err="1">
                <a:solidFill>
                  <a:srgbClr val="FF0000"/>
                </a:solidFill>
                <a:latin typeface="Consolas" panose="020B0609020204030204" pitchFamily="49" charset="0"/>
                <a:cs typeface="Courier New" pitchFamily="49" charset="0"/>
              </a:rPr>
              <a:t>rhs</a:t>
            </a:r>
            <a:r>
              <a:rPr lang="en-US" sz="1600" b="1" dirty="0">
                <a:solidFill>
                  <a:srgbClr val="FF0000"/>
                </a:solidFill>
                <a:latin typeface="Consolas" panose="020B0609020204030204" pitchFamily="49" charset="0"/>
                <a:cs typeface="Courier New" pitchFamily="49" charset="0"/>
              </a:rPr>
              <a:t>)</a:t>
            </a:r>
          </a:p>
          <a:p>
            <a:pPr marL="284416" defTabSz="761970">
              <a:defRPr/>
            </a:pPr>
            <a:r>
              <a:rPr lang="en-US" sz="1600" b="1" dirty="0">
                <a:solidFill>
                  <a:prstClr val="black"/>
                </a:solidFill>
                <a:latin typeface="Consolas" panose="020B0609020204030204" pitchFamily="49" charset="0"/>
                <a:cs typeface="Courier New" pitchFamily="49" charset="0"/>
              </a:rPr>
              <a:t>   {</a:t>
            </a:r>
          </a:p>
          <a:p>
            <a:pPr marL="284416" defTabSz="761970">
              <a:defRPr/>
            </a:pPr>
            <a:r>
              <a:rPr lang="en-US" sz="1600" b="1" dirty="0">
                <a:solidFill>
                  <a:prstClr val="black"/>
                </a:solidFill>
                <a:latin typeface="Consolas" panose="020B0609020204030204" pitchFamily="49" charset="0"/>
                <a:cs typeface="Courier New" pitchFamily="49" charset="0"/>
              </a:rPr>
              <a:t>      if (</a:t>
            </a:r>
            <a:r>
              <a:rPr lang="en-US" sz="1600" b="1" dirty="0" err="1">
                <a:solidFill>
                  <a:prstClr val="black"/>
                </a:solidFill>
                <a:latin typeface="Consolas" panose="020B0609020204030204" pitchFamily="49" charset="0"/>
                <a:cs typeface="Courier New" pitchFamily="49" charset="0"/>
              </a:rPr>
              <a:t>lhs.family_name</a:t>
            </a:r>
            <a:r>
              <a:rPr lang="en-US" sz="1600" b="1" dirty="0">
                <a:solidFill>
                  <a:prstClr val="black"/>
                </a:solidFill>
                <a:latin typeface="Consolas" panose="020B0609020204030204" pitchFamily="49" charset="0"/>
                <a:cs typeface="Courier New" pitchFamily="49" charset="0"/>
              </a:rPr>
              <a:t> &lt; </a:t>
            </a:r>
            <a:r>
              <a:rPr lang="en-US" sz="1600" b="1" dirty="0" err="1">
                <a:solidFill>
                  <a:prstClr val="black"/>
                </a:solidFill>
                <a:latin typeface="Consolas" panose="020B0609020204030204" pitchFamily="49" charset="0"/>
                <a:cs typeface="Courier New" pitchFamily="49" charset="0"/>
              </a:rPr>
              <a:t>rhs.family_name</a:t>
            </a:r>
            <a:r>
              <a:rPr lang="en-US" sz="1600" b="1" dirty="0">
                <a:solidFill>
                  <a:prstClr val="black"/>
                </a:solidFill>
                <a:latin typeface="Consolas" panose="020B0609020204030204" pitchFamily="49" charset="0"/>
                <a:cs typeface="Courier New" pitchFamily="49" charset="0"/>
              </a:rPr>
              <a:t>) return true;</a:t>
            </a:r>
          </a:p>
          <a:p>
            <a:pPr marL="284416" defTabSz="761970">
              <a:defRPr/>
            </a:pPr>
            <a:r>
              <a:rPr lang="en-US" sz="1600" b="1" dirty="0">
                <a:solidFill>
                  <a:prstClr val="black"/>
                </a:solidFill>
                <a:latin typeface="Consolas" panose="020B0609020204030204" pitchFamily="49" charset="0"/>
                <a:cs typeface="Courier New" pitchFamily="49" charset="0"/>
              </a:rPr>
              <a:t>      return ((</a:t>
            </a:r>
            <a:r>
              <a:rPr lang="en-US" sz="1600" b="1" dirty="0" err="1">
                <a:solidFill>
                  <a:prstClr val="black"/>
                </a:solidFill>
                <a:latin typeface="Consolas" panose="020B0609020204030204" pitchFamily="49" charset="0"/>
                <a:cs typeface="Courier New" pitchFamily="49" charset="0"/>
              </a:rPr>
              <a:t>lhs.family_name</a:t>
            </a:r>
            <a:r>
              <a:rPr lang="en-US" sz="1600" b="1" dirty="0">
                <a:solidFill>
                  <a:prstClr val="black"/>
                </a:solidFill>
                <a:latin typeface="Consolas" panose="020B0609020204030204" pitchFamily="49" charset="0"/>
                <a:cs typeface="Courier New" pitchFamily="49" charset="0"/>
              </a:rPr>
              <a:t> == </a:t>
            </a:r>
            <a:r>
              <a:rPr lang="en-US" sz="1600" b="1" dirty="0" err="1">
                <a:solidFill>
                  <a:prstClr val="black"/>
                </a:solidFill>
                <a:latin typeface="Consolas" panose="020B0609020204030204" pitchFamily="49" charset="0"/>
                <a:cs typeface="Courier New" pitchFamily="49" charset="0"/>
              </a:rPr>
              <a:t>rhs.family_name</a:t>
            </a:r>
            <a:r>
              <a:rPr lang="en-US" sz="1600" b="1" dirty="0">
                <a:solidFill>
                  <a:prstClr val="black"/>
                </a:solidFill>
                <a:latin typeface="Consolas" panose="020B0609020204030204" pitchFamily="49" charset="0"/>
                <a:cs typeface="Courier New" pitchFamily="49" charset="0"/>
              </a:rPr>
              <a:t>) &amp;&amp;</a:t>
            </a:r>
          </a:p>
          <a:p>
            <a:pPr marL="284416" defTabSz="761970">
              <a:defRPr/>
            </a:pPr>
            <a:r>
              <a:rPr lang="en-US" sz="1600" b="1" dirty="0">
                <a:solidFill>
                  <a:prstClr val="black"/>
                </a:solidFill>
                <a:latin typeface="Consolas" panose="020B0609020204030204" pitchFamily="49" charset="0"/>
                <a:cs typeface="Courier New" pitchFamily="49" charset="0"/>
              </a:rPr>
              <a:t>              (</a:t>
            </a:r>
            <a:r>
              <a:rPr lang="en-US" sz="1600" b="1" dirty="0" err="1">
                <a:solidFill>
                  <a:prstClr val="black"/>
                </a:solidFill>
                <a:latin typeface="Consolas" panose="020B0609020204030204" pitchFamily="49" charset="0"/>
                <a:cs typeface="Courier New" pitchFamily="49" charset="0"/>
              </a:rPr>
              <a:t>lhs.given_name</a:t>
            </a:r>
            <a:r>
              <a:rPr lang="en-US" sz="1600" b="1" dirty="0">
                <a:solidFill>
                  <a:prstClr val="black"/>
                </a:solidFill>
                <a:latin typeface="Consolas" panose="020B0609020204030204" pitchFamily="49" charset="0"/>
                <a:cs typeface="Courier New" pitchFamily="49" charset="0"/>
              </a:rPr>
              <a:t> &lt; </a:t>
            </a:r>
            <a:r>
              <a:rPr lang="en-US" sz="1600" b="1" dirty="0" err="1">
                <a:solidFill>
                  <a:prstClr val="black"/>
                </a:solidFill>
                <a:latin typeface="Consolas" panose="020B0609020204030204" pitchFamily="49" charset="0"/>
                <a:cs typeface="Courier New" pitchFamily="49" charset="0"/>
              </a:rPr>
              <a:t>rhs.given_name</a:t>
            </a:r>
            <a:r>
              <a:rPr lang="en-US" sz="1600" b="1" dirty="0">
                <a:solidFill>
                  <a:prstClr val="black"/>
                </a:solidFill>
                <a:latin typeface="Consolas" panose="020B0609020204030204" pitchFamily="49" charset="0"/>
                <a:cs typeface="Courier New" pitchFamily="49" charset="0"/>
              </a:rPr>
              <a:t>));</a:t>
            </a:r>
          </a:p>
          <a:p>
            <a:pPr marL="284416" defTabSz="761970">
              <a:defRPr/>
            </a:pPr>
            <a:r>
              <a:rPr lang="en-US" sz="1600" b="1" dirty="0">
                <a:solidFill>
                  <a:prstClr val="black"/>
                </a:solidFill>
                <a:latin typeface="Consolas" panose="020B0609020204030204" pitchFamily="49" charset="0"/>
                <a:cs typeface="Courier New" pitchFamily="49" charset="0"/>
              </a:rPr>
              <a:t>   }</a:t>
            </a:r>
          </a:p>
          <a:p>
            <a:pPr marL="284416" defTabSz="761970">
              <a:defRPr/>
            </a:pPr>
            <a:r>
              <a:rPr lang="en-US" sz="1600" b="1" dirty="0">
                <a:solidFill>
                  <a:prstClr val="black"/>
                </a:solidFill>
                <a:latin typeface="Consolas" panose="020B0609020204030204" pitchFamily="49" charset="0"/>
                <a:cs typeface="Courier New" pitchFamily="49" charset="0"/>
              </a:rPr>
              <a:t>}</a:t>
            </a:r>
            <a:endParaRPr lang="en-US" sz="1600" dirty="0">
              <a:solidFill>
                <a:prstClr val="black"/>
              </a:solidFill>
              <a:latin typeface="Arial"/>
            </a:endParaRPr>
          </a:p>
        </p:txBody>
      </p:sp>
    </p:spTree>
    <p:extLst>
      <p:ext uri="{BB962C8B-B14F-4D97-AF65-F5344CB8AC3E}">
        <p14:creationId xmlns:p14="http://schemas.microsoft.com/office/powerpoint/2010/main" val="1030244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9.3, pgs. 530-541</a:t>
            </a:r>
          </a:p>
        </p:txBody>
      </p:sp>
      <p:sp>
        <p:nvSpPr>
          <p:cNvPr id="7" name="Content Placeholder 2"/>
          <p:cNvSpPr txBox="1">
            <a:spLocks/>
          </p:cNvSpPr>
          <p:nvPr/>
        </p:nvSpPr>
        <p:spPr bwMode="auto">
          <a:xfrm>
            <a:off x="1219200" y="304800"/>
            <a:ext cx="5181600" cy="518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0" algn="l" rtl="0" eaLnBrk="1" fontAlgn="base" hangingPunct="1">
              <a:spcBef>
                <a:spcPts val="700"/>
              </a:spcBef>
              <a:spcAft>
                <a:spcPct val="0"/>
              </a:spcAft>
              <a:buClr>
                <a:srgbClr val="333399"/>
              </a:buClr>
              <a:buSzPct val="80000"/>
              <a:buFont typeface="Arial" panose="020B0604020202020204" pitchFamily="34" charset="0"/>
              <a:buNone/>
              <a:defRPr sz="2600" kern="1200">
                <a:solidFill>
                  <a:srgbClr val="FFFFFF"/>
                </a:solidFill>
                <a:latin typeface="+mn-lt"/>
                <a:ea typeface="+mn-ea"/>
                <a:cs typeface="+mn-cs"/>
              </a:defRPr>
            </a:lvl1pPr>
            <a:lvl2pPr marL="457200" indent="0" algn="ctr" rtl="0" eaLnBrk="1" fontAlgn="base" hangingPunct="1">
              <a:spcBef>
                <a:spcPts val="550"/>
              </a:spcBef>
              <a:spcAft>
                <a:spcPct val="0"/>
              </a:spcAft>
              <a:buClr>
                <a:srgbClr val="FF0000"/>
              </a:buClr>
              <a:buSzPct val="80000"/>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spcBef>
                <a:spcPts val="500"/>
              </a:spcBef>
              <a:spcAft>
                <a:spcPct val="0"/>
              </a:spcAft>
              <a:buClr>
                <a:srgbClr val="333399"/>
              </a:buClr>
              <a:buSzPct val="80000"/>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spcBef>
                <a:spcPts val="400"/>
              </a:spcBef>
              <a:spcAft>
                <a:spcPct val="0"/>
              </a:spcAft>
              <a:buClr>
                <a:srgbClr val="333399"/>
              </a:buClr>
              <a:buSzPct val="80000"/>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spcBef>
                <a:spcPts val="400"/>
              </a:spcBef>
              <a:spcAft>
                <a:spcPct val="0"/>
              </a:spcAft>
              <a:buClr>
                <a:srgbClr val="333399"/>
              </a:buClr>
              <a:buSzPct val="80000"/>
              <a:buFont typeface="Arial" panose="020B0604020202020204" pitchFamily="34" charset="0"/>
              <a:buNone/>
              <a:defRPr sz="14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sz="2000" dirty="0"/>
              <a:t>9.3 Hash Tables </a:t>
            </a:r>
          </a:p>
          <a:p>
            <a:pPr algn="ctr"/>
            <a:r>
              <a:rPr lang="en-US" sz="1800" dirty="0"/>
              <a:t>Hash Codes and Index Calculation</a:t>
            </a:r>
          </a:p>
          <a:p>
            <a:pPr algn="ctr"/>
            <a:r>
              <a:rPr lang="en-US" sz="1800" dirty="0"/>
              <a:t>Functions for Generating Hash Codes </a:t>
            </a:r>
          </a:p>
          <a:p>
            <a:pPr algn="ctr"/>
            <a:r>
              <a:rPr lang="en-US" sz="1800" dirty="0"/>
              <a:t>Open Addressing</a:t>
            </a:r>
          </a:p>
          <a:p>
            <a:pPr algn="ctr"/>
            <a:r>
              <a:rPr lang="en-US" sz="1800" dirty="0"/>
              <a:t>Open Addressing</a:t>
            </a:r>
          </a:p>
          <a:p>
            <a:pPr algn="ctr"/>
            <a:r>
              <a:rPr lang="en-US" sz="1800" dirty="0"/>
              <a:t>Traversing a Hash Table</a:t>
            </a:r>
          </a:p>
          <a:p>
            <a:pPr algn="ctr"/>
            <a:r>
              <a:rPr lang="en-US" sz="1800" dirty="0"/>
              <a:t>Deleting an Item Using Open Addressing</a:t>
            </a:r>
          </a:p>
          <a:p>
            <a:pPr algn="ctr"/>
            <a:r>
              <a:rPr lang="en-US" sz="1800" dirty="0"/>
              <a:t>Reducing Collisions by Expanding the Table Size</a:t>
            </a:r>
          </a:p>
          <a:p>
            <a:pPr algn="ctr"/>
            <a:r>
              <a:rPr lang="en-US" sz="1800" dirty="0"/>
              <a:t>Reducing Collisions Using Quadratic Probing</a:t>
            </a:r>
          </a:p>
          <a:p>
            <a:pPr algn="ctr"/>
            <a:r>
              <a:rPr lang="en-US" sz="1800" dirty="0"/>
              <a:t>Problems with Quadratic Probing</a:t>
            </a:r>
          </a:p>
          <a:p>
            <a:pPr algn="ctr"/>
            <a:r>
              <a:rPr lang="en-US" sz="1800" dirty="0"/>
              <a:t>Chaining</a:t>
            </a:r>
          </a:p>
          <a:p>
            <a:pPr algn="ctr"/>
            <a:r>
              <a:rPr lang="en-US" sz="1800" dirty="0"/>
              <a:t>Performance of Hash Tables</a:t>
            </a:r>
          </a:p>
        </p:txBody>
      </p:sp>
      <p:sp>
        <p:nvSpPr>
          <p:cNvPr id="5" name="Slide Number Placeholder 4"/>
          <p:cNvSpPr>
            <a:spLocks noGrp="1"/>
          </p:cNvSpPr>
          <p:nvPr>
            <p:ph type="sldNum" sz="quarter" idx="12"/>
          </p:nvPr>
        </p:nvSpPr>
        <p:spPr/>
        <p:txBody>
          <a:bodyPr/>
          <a:lstStyle/>
          <a:p>
            <a:pPr>
              <a:defRPr/>
            </a:pPr>
            <a:fld id="{A0C1462C-D640-45B3-901B-F425AA5C3674}" type="slidenum">
              <a:rPr lang="en-US" smtClean="0"/>
              <a:pPr>
                <a:defRPr/>
              </a:pPr>
              <a:t>9</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1" y="2057401"/>
            <a:ext cx="3193371" cy="2211705"/>
          </a:xfrm>
          <a:prstGeom prst="rect">
            <a:avLst/>
          </a:prstGeom>
        </p:spPr>
      </p:pic>
    </p:spTree>
    <p:extLst>
      <p:ext uri="{BB962C8B-B14F-4D97-AF65-F5344CB8AC3E}">
        <p14:creationId xmlns:p14="http://schemas.microsoft.com/office/powerpoint/2010/main" val="79060332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S 235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3006</TotalTime>
  <Words>3717</Words>
  <Application>Microsoft Office PowerPoint</Application>
  <PresentationFormat>Custom</PresentationFormat>
  <Paragraphs>828</Paragraphs>
  <Slides>36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Calibri</vt:lpstr>
      <vt:lpstr>Comic Sans MS</vt:lpstr>
      <vt:lpstr>Consolas</vt:lpstr>
      <vt:lpstr>Courier New</vt:lpstr>
      <vt:lpstr>Tw Cen MT</vt:lpstr>
      <vt:lpstr>Wingdings</vt:lpstr>
      <vt:lpstr>CS 235 Theme</vt:lpstr>
      <vt:lpstr>PowerPoint Presentation</vt:lpstr>
      <vt:lpstr>Attendance Quiz #30</vt:lpstr>
      <vt:lpstr>Tip #31: Equality vs Equivalence</vt:lpstr>
      <vt:lpstr>PowerPoint Presentation</vt:lpstr>
      <vt:lpstr>Maps</vt:lpstr>
      <vt:lpstr>Standard Library Class pair</vt:lpstr>
      <vt:lpstr>Standard Library Class pair</vt:lpstr>
      <vt:lpstr>Defining the Compare Function</vt:lpstr>
      <vt:lpstr>PowerPoint Presentation</vt:lpstr>
      <vt:lpstr>Ordered / Unordered Sets and Maps</vt:lpstr>
      <vt:lpstr>Hash Codes and Index Calculation</vt:lpstr>
      <vt:lpstr>Hash Codes and Index Calculation</vt:lpstr>
      <vt:lpstr>Hash Codes and Index Calculation</vt:lpstr>
      <vt:lpstr>Generating Hash Codes</vt:lpstr>
      <vt:lpstr>Generating Hash Codes</vt:lpstr>
      <vt:lpstr>Open Addressing</vt:lpstr>
      <vt:lpstr>Hash Code Insertion Example</vt:lpstr>
      <vt:lpstr>Hash Code Insertion Example</vt:lpstr>
      <vt:lpstr>Hash Code Insertion Example</vt:lpstr>
      <vt:lpstr>Hash Code Insertion Example</vt:lpstr>
      <vt:lpstr>Hash Code Insertion Example</vt:lpstr>
      <vt:lpstr>Hash Code Insertion Example</vt:lpstr>
      <vt:lpstr>Hash Code Insertion Example</vt:lpstr>
      <vt:lpstr>Hash Code Insertion Example</vt:lpstr>
      <vt:lpstr>Hash Code Insertion Example</vt:lpstr>
      <vt:lpstr>Hash Code Insertion Example</vt:lpstr>
      <vt:lpstr>Hash Code Insertion Example</vt:lpstr>
      <vt:lpstr>Hash Code Insertion Example</vt:lpstr>
      <vt:lpstr>Hash Code Insertion Example</vt:lpstr>
      <vt:lpstr>PowerPoint Presentation</vt:lpstr>
      <vt:lpstr>PowerPoint Presentation</vt:lpstr>
      <vt:lpstr>Quadratic Probing</vt:lpstr>
      <vt:lpstr>PowerPoint Presentation</vt:lpstr>
      <vt:lpstr>Deleting an Item w/Open Addressing</vt:lpstr>
      <vt:lpstr>Rehashing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Roper</dc:creator>
  <cp:lastModifiedBy>Paul Roper</cp:lastModifiedBy>
  <cp:revision>95</cp:revision>
  <cp:lastPrinted>2021-03-24T19:47:24Z</cp:lastPrinted>
  <dcterms:created xsi:type="dcterms:W3CDTF">2020-07-19T21:27:39Z</dcterms:created>
  <dcterms:modified xsi:type="dcterms:W3CDTF">2022-03-31T17:26:23Z</dcterms:modified>
</cp:coreProperties>
</file>