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729" r:id="rId2"/>
    <p:sldId id="2092" r:id="rId3"/>
    <p:sldId id="3558" r:id="rId4"/>
    <p:sldId id="1944" r:id="rId5"/>
    <p:sldId id="3835" r:id="rId6"/>
    <p:sldId id="2117" r:id="rId7"/>
    <p:sldId id="2107" r:id="rId8"/>
    <p:sldId id="2174" r:id="rId9"/>
    <p:sldId id="2168" r:id="rId10"/>
    <p:sldId id="3974" r:id="rId11"/>
    <p:sldId id="3976" r:id="rId12"/>
    <p:sldId id="2119" r:id="rId13"/>
    <p:sldId id="3975" r:id="rId14"/>
    <p:sldId id="3973" r:id="rId15"/>
    <p:sldId id="2162" r:id="rId16"/>
    <p:sldId id="2201" r:id="rId17"/>
    <p:sldId id="2198" r:id="rId18"/>
    <p:sldId id="2121" r:id="rId19"/>
    <p:sldId id="2196" r:id="rId20"/>
    <p:sldId id="3895" r:id="rId21"/>
    <p:sldId id="2175" r:id="rId22"/>
    <p:sldId id="2145" r:id="rId23"/>
    <p:sldId id="2158" r:id="rId24"/>
    <p:sldId id="2122" r:id="rId25"/>
    <p:sldId id="2123" r:id="rId26"/>
    <p:sldId id="2165" r:id="rId27"/>
    <p:sldId id="2135" r:id="rId28"/>
    <p:sldId id="3876" r:id="rId2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3" d="100"/>
          <a:sy n="93" d="100"/>
        </p:scale>
        <p:origin x="85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5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9577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25158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196FDB-3CC6-42EF-BC8D-1EBAD307372B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E41AD2-F21E-48AF-BACD-482F84EAF44B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9160656" cy="6858000"/>
            </a:xfrm>
          </p:grpSpPr>
          <p:pic>
            <p:nvPicPr>
              <p:cNvPr id="5" name="Picture 4" descr="A computer sitting on top of a table&#10;&#10;Description automatically generated">
                <a:extLst>
                  <a:ext uri="{FF2B5EF4-FFF2-40B4-BE49-F238E27FC236}">
                    <a16:creationId xmlns:a16="http://schemas.microsoft.com/office/drawing/2014/main" id="{668D8DC0-A0F8-40ED-B870-9E0CA2A34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60656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FADBB5E-58B4-47C2-9131-A0E5349A0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466">
                <a:off x="3443599" y="4781389"/>
                <a:ext cx="534372" cy="79380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0EFB37-F136-49CE-8728-0FE4FBE7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760">
              <a:off x="8664010" y="4991662"/>
              <a:ext cx="640080" cy="793805"/>
            </a:xfrm>
            <a:prstGeom prst="rect">
              <a:avLst/>
            </a:prstGeom>
          </p:spPr>
        </p:pic>
      </p:grpSp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31DB76-3BBD-42A2-BDDC-88897F22788E}"/>
              </a:ext>
            </a:extLst>
          </p:cNvPr>
          <p:cNvSpPr txBox="1"/>
          <p:nvPr/>
        </p:nvSpPr>
        <p:spPr>
          <a:xfrm>
            <a:off x="276226" y="121639"/>
            <a:ext cx="48005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CS 235 Data Structures</a:t>
            </a:r>
          </a:p>
          <a:p>
            <a:pPr algn="ctr" fontAlgn="base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 Maps and Sets (30)</a:t>
            </a:r>
          </a:p>
          <a:p>
            <a:pPr algn="ctr" fontAlgn="base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Chapter 9.1, pgs. 512-521 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899B-91F7-41D1-9897-1D81FBAC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Life Examples Of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A16E6-988F-4134-B7E7-498F016F6B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set is a collection of well-defined objects.</a:t>
            </a:r>
          </a:p>
          <a:p>
            <a:pPr lvl="1"/>
            <a:r>
              <a:rPr lang="en-US" dirty="0"/>
              <a:t>Sets are the term used in mathematics for a collection of objects.</a:t>
            </a:r>
          </a:p>
          <a:p>
            <a:pPr lvl="1"/>
            <a:r>
              <a:rPr lang="en-US" dirty="0"/>
              <a:t>We all have a group of some objects, collection of our favorite things, sets of books, a list of cities and countries in our life...</a:t>
            </a:r>
          </a:p>
          <a:p>
            <a:r>
              <a:rPr lang="en-US" dirty="0"/>
              <a:t>Sets in our daily live:</a:t>
            </a:r>
          </a:p>
          <a:p>
            <a:pPr lvl="1"/>
            <a:r>
              <a:rPr lang="en-US" dirty="0"/>
              <a:t>Kitchen: Plates are kept separate from bowls and cups. Sets of similar utensils are kept separately.</a:t>
            </a:r>
          </a:p>
          <a:p>
            <a:pPr lvl="1"/>
            <a:r>
              <a:rPr lang="en-US" dirty="0"/>
              <a:t>School Bags: Sets of notebooks and textbooks are kept separately.</a:t>
            </a:r>
          </a:p>
          <a:p>
            <a:pPr lvl="1"/>
            <a:r>
              <a:rPr lang="en-US" dirty="0"/>
              <a:t>Shopping Malls: Clothing and food courts shops are on different floors.</a:t>
            </a:r>
          </a:p>
          <a:p>
            <a:pPr lvl="1"/>
            <a:r>
              <a:rPr lang="en-US" dirty="0"/>
              <a:t>Playlists: Different playlists for rock songs, classical or any other genre.</a:t>
            </a:r>
          </a:p>
          <a:p>
            <a:pPr lvl="1"/>
            <a:r>
              <a:rPr lang="en-US" dirty="0"/>
              <a:t>Rules: There are disciplinary rules, rules for leave, hostel rules, timing rules.</a:t>
            </a:r>
          </a:p>
          <a:p>
            <a:pPr lvl="1"/>
            <a:r>
              <a:rPr lang="en-US" dirty="0"/>
              <a:t>House of Representatives: Members belonging to various departments have to sit separately from other departments (</a:t>
            </a:r>
            <a:r>
              <a:rPr lang="en-US" dirty="0" err="1"/>
              <a:t>ie</a:t>
            </a:r>
            <a:r>
              <a:rPr lang="en-US" dirty="0"/>
              <a:t>, the legal and finance departments don't sit intermixed with each other).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A6398-42BF-4FAF-88EC-6ACBC2BDA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6F9E7-F23A-428A-A39F-256C6AAD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2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867" y="1433689"/>
            <a:ext cx="9866489" cy="531607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Sequential containers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Searching for a particular value in a sequential container is generally O(n).  (An exception is a binary search for a sorted object, which is O(log n).)</a:t>
            </a:r>
          </a:p>
          <a:p>
            <a:pPr lvl="1"/>
            <a:r>
              <a:rPr lang="en-US" dirty="0"/>
              <a:t>Sequential containers include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vector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dirty="0"/>
              <a:t>, and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deque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consider another part of the container framework, the </a:t>
            </a:r>
            <a:r>
              <a:rPr lang="en-US" b="1" dirty="0">
                <a:solidFill>
                  <a:srgbClr val="FF0000"/>
                </a:solidFill>
              </a:rPr>
              <a:t>associative containers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Are not indexed but must have unique key.</a:t>
            </a:r>
          </a:p>
          <a:p>
            <a:pPr lvl="1"/>
            <a:r>
              <a:rPr lang="en-US" dirty="0"/>
              <a:t>Do not reveal the order of insertion of items.</a:t>
            </a:r>
          </a:p>
          <a:p>
            <a:pPr lvl="1"/>
            <a:r>
              <a:rPr lang="en-US" dirty="0"/>
              <a:t>Elements follow a </a:t>
            </a:r>
            <a:r>
              <a:rPr lang="en-US" i="1" dirty="0"/>
              <a:t>strict weak ordering</a:t>
            </a:r>
            <a:r>
              <a:rPr lang="en-US" dirty="0"/>
              <a:t> using binary relation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Enable efficient search and retrieval of information.</a:t>
            </a:r>
          </a:p>
          <a:p>
            <a:pPr lvl="1"/>
            <a:r>
              <a:rPr lang="en-US" dirty="0"/>
              <a:t>Allow removal of elements without moving other elements around.</a:t>
            </a:r>
          </a:p>
          <a:p>
            <a:pPr lvl="1"/>
            <a:r>
              <a:rPr lang="en-US" dirty="0"/>
              <a:t>Associative containers include the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multiset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dirty="0"/>
              <a:t>, and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multimap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Containers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295400"/>
            <a:ext cx="5334000" cy="188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352800"/>
            <a:ext cx="4041546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352800"/>
            <a:ext cx="4064000" cy="146304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541867" y="5044440"/>
            <a:ext cx="9866489" cy="697992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is an associative container that contains no duplicate elements. </a:t>
            </a:r>
          </a:p>
          <a:p>
            <a:pPr lvl="1"/>
            <a:r>
              <a:rPr lang="en-US" sz="1800" dirty="0"/>
              <a:t>A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multiset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is a set that may contain duplicate elements.</a:t>
            </a:r>
            <a:endParaRPr lang="en-US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338932-3E32-4124-BE96-8B35033D0338}"/>
              </a:ext>
            </a:extLst>
          </p:cNvPr>
          <p:cNvSpPr txBox="1">
            <a:spLocks/>
          </p:cNvSpPr>
          <p:nvPr/>
        </p:nvSpPr>
        <p:spPr bwMode="auto">
          <a:xfrm>
            <a:off x="546373" y="5742432"/>
            <a:ext cx="9866489" cy="69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is a collection of unique name-value pairs.</a:t>
            </a:r>
          </a:p>
          <a:p>
            <a:pPr lvl="1"/>
            <a:r>
              <a:rPr lang="en-US" sz="1800" dirty="0"/>
              <a:t>A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multimap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is a map that may contain duplicate keys.</a:t>
            </a:r>
          </a:p>
        </p:txBody>
      </p:sp>
    </p:spTree>
    <p:extLst>
      <p:ext uri="{BB962C8B-B14F-4D97-AF65-F5344CB8AC3E}">
        <p14:creationId xmlns:p14="http://schemas.microsoft.com/office/powerpoint/2010/main" val="34763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  <p:bldP spid="9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Associative containers </a:t>
            </a:r>
            <a:r>
              <a:rPr lang="en-US" dirty="0"/>
              <a:t>refer to a group of class templates in the STL library that implement ordered and unordered associative arrays.</a:t>
            </a:r>
          </a:p>
          <a:p>
            <a:r>
              <a:rPr lang="en-US" dirty="0"/>
              <a:t>Being STL templates, associate containers can be used to store arbitrary elements, such as integers or custom classes.</a:t>
            </a:r>
          </a:p>
          <a:p>
            <a:endParaRPr lang="en-US" dirty="0"/>
          </a:p>
          <a:p>
            <a:r>
              <a:rPr lang="en-US" dirty="0"/>
              <a:t>Associative container characteristics:</a:t>
            </a:r>
          </a:p>
          <a:p>
            <a:pPr lvl="1"/>
            <a:r>
              <a:rPr lang="en-US" b="1" u="sng" dirty="0"/>
              <a:t>Key uniqueness</a:t>
            </a:r>
            <a:r>
              <a:rPr lang="en-US" dirty="0"/>
              <a:t>: in </a:t>
            </a:r>
            <a:r>
              <a:rPr lang="en-US" b="1" dirty="0">
                <a:solidFill>
                  <a:srgbClr val="FF0000"/>
                </a:solidFill>
              </a:rPr>
              <a:t>map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each key must be unique. </a:t>
            </a:r>
            <a:r>
              <a:rPr lang="en-US" b="1" dirty="0" err="1">
                <a:solidFill>
                  <a:srgbClr val="FF0000"/>
                </a:solidFill>
              </a:rPr>
              <a:t>multimap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multiset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do not have this restriction.</a:t>
            </a:r>
          </a:p>
          <a:p>
            <a:pPr lvl="1"/>
            <a:r>
              <a:rPr lang="en-US" b="1" u="sng" dirty="0"/>
              <a:t>Element composition</a:t>
            </a:r>
            <a:r>
              <a:rPr lang="en-US" dirty="0"/>
              <a:t>: in </a:t>
            </a:r>
            <a:r>
              <a:rPr lang="en-US" b="1" dirty="0">
                <a:solidFill>
                  <a:srgbClr val="FF0000"/>
                </a:solidFill>
              </a:rPr>
              <a:t>map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 err="1">
                <a:solidFill>
                  <a:srgbClr val="FF0000"/>
                </a:solidFill>
              </a:rPr>
              <a:t>multimap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each element is composed from a key and a mapped value. In </a:t>
            </a:r>
            <a:r>
              <a:rPr lang="en-US" b="1" dirty="0">
                <a:solidFill>
                  <a:srgbClr val="FF0000"/>
                </a:solidFill>
              </a:rPr>
              <a:t>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multiset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each element is key; there are no mapped values.</a:t>
            </a:r>
          </a:p>
          <a:p>
            <a:pPr lvl="1"/>
            <a:r>
              <a:rPr lang="en-US" b="1" u="sng" dirty="0"/>
              <a:t>Element ordering</a:t>
            </a:r>
            <a:r>
              <a:rPr lang="en-US" dirty="0"/>
              <a:t>: elements follow a strict weak ordering accessible thru iterators.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94678FA-AEDA-4884-8D0E-0DD769C3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Container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12952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899B-91F7-41D1-9897-1D81FBAC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A16E6-988F-4134-B7E7-498F016F6B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playlist of songs: you categorized different songs in the different playlists by finding relations between them.</a:t>
            </a:r>
          </a:p>
          <a:p>
            <a:r>
              <a:rPr lang="en-US" dirty="0"/>
              <a:t>Organizing your notebooks: you are a student then you must use this.</a:t>
            </a:r>
          </a:p>
          <a:p>
            <a:r>
              <a:rPr lang="en-US" dirty="0"/>
              <a:t>Categories article: you are a blogger, you have a fine set of articles.</a:t>
            </a:r>
          </a:p>
          <a:p>
            <a:r>
              <a:rPr lang="en-US" dirty="0"/>
              <a:t>Creating team: you are an organizer of your company, you have different sets of different people for different works.</a:t>
            </a:r>
          </a:p>
          <a:p>
            <a:r>
              <a:rPr lang="en-US" dirty="0"/>
              <a:t>Shopping: you are in a mall shopping for some grocery having a set of things that you want to buy.</a:t>
            </a:r>
          </a:p>
          <a:p>
            <a:r>
              <a:rPr lang="en-US" dirty="0"/>
              <a:t>Party organizer: you are an event organizer who have a set of events on your list.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A6398-42BF-4FAF-88EC-6ACBC2BDA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6F9E7-F23A-428A-A39F-256C6AAD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56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3155" y="1295401"/>
            <a:ext cx="9978067" cy="993577"/>
          </a:xfrm>
        </p:spPr>
        <p:txBody>
          <a:bodyPr/>
          <a:lstStyle/>
          <a:p>
            <a:r>
              <a:rPr lang="en-US" sz="2000" dirty="0"/>
              <a:t>Operations on sets include:</a:t>
            </a:r>
          </a:p>
          <a:p>
            <a:pPr lvl="1"/>
            <a:r>
              <a:rPr lang="en-US" sz="1600" dirty="0"/>
              <a:t>Testing for membership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Example: Is {5} in {1, 3, 5, 7} ?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86387" y="1903815"/>
            <a:ext cx="683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53155" y="2201041"/>
            <a:ext cx="99780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</a:pPr>
            <a:r>
              <a:rPr lang="en-US" sz="1600" dirty="0"/>
              <a:t>Adding elements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Example: Insert {10} in {1, 3, 5, 7} equals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5501294" y="2453641"/>
            <a:ext cx="1636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600"/>
              </a:spcBef>
            </a:pPr>
            <a:r>
              <a:rPr lang="en-US" sz="1400" b="1" dirty="0">
                <a:solidFill>
                  <a:srgbClr val="FF0000"/>
                </a:solidFill>
              </a:rPr>
              <a:t>{1, 3, 5, 7, 10}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53155" y="2798905"/>
            <a:ext cx="99780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</a:pPr>
            <a:r>
              <a:rPr lang="en-US" sz="1600" dirty="0"/>
              <a:t>Removing elements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Example: Remove {5} from  {1, 3, 5, 7, 10} equals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87094" y="3060264"/>
            <a:ext cx="1636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600"/>
              </a:spcBef>
            </a:pPr>
            <a:r>
              <a:rPr lang="en-US" sz="1400" b="1" dirty="0">
                <a:solidFill>
                  <a:srgbClr val="FF0000"/>
                </a:solidFill>
              </a:rPr>
              <a:t>{1, 3, 7, 10}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53155" y="3472969"/>
            <a:ext cx="99780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Size of membership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Example: How many in {1, 3, 5, 7} 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35630" y="3724164"/>
            <a:ext cx="519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600"/>
              </a:spcBef>
            </a:pPr>
            <a:r>
              <a:rPr lang="en-US" sz="1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53155" y="4070833"/>
            <a:ext cx="99780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</a:pPr>
            <a:r>
              <a:rPr lang="en-US" sz="1600" dirty="0"/>
              <a:t>The union of two sets A, B is a set whose elements belong either to A or B or to both A and B.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Example: {1, 3, 5, 7} ∪ {2, 3, 4, 5} 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82979" y="4551414"/>
            <a:ext cx="2364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600"/>
              </a:spcBef>
            </a:pPr>
            <a:r>
              <a:rPr lang="en-US" sz="1400" b="1" dirty="0">
                <a:solidFill>
                  <a:srgbClr val="FF0000"/>
                </a:solidFill>
              </a:rPr>
              <a:t>{1, 2, 3, 4, 5, 7}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553155" y="4897297"/>
            <a:ext cx="99780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The intersection of sets A, B is the set whose elements belong to both A and B.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Example: {1, 3, 5, 7} ∩ {2, 3, 4, 5} is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81407" y="5117664"/>
            <a:ext cx="909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600"/>
              </a:spcBef>
            </a:pPr>
            <a:r>
              <a:rPr lang="en-US" sz="1400" b="1" dirty="0">
                <a:solidFill>
                  <a:srgbClr val="FF0000"/>
                </a:solidFill>
              </a:rPr>
              <a:t>{3, 5}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553155" y="5495161"/>
            <a:ext cx="99780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The difference of sets A, B is the set whose elements belong to A but not to B.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Examples: {1, 3, 5, 7} – {2, 3, 4, 5} is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57607" y="5727264"/>
            <a:ext cx="909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600"/>
              </a:spcBef>
            </a:pPr>
            <a:r>
              <a:rPr lang="en-US" sz="1400" b="1" dirty="0">
                <a:solidFill>
                  <a:srgbClr val="FF0000"/>
                </a:solidFill>
              </a:rPr>
              <a:t>{1,7}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553155" y="6093024"/>
            <a:ext cx="9978067" cy="61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Set A is a subset of set B if every element of set A is also an element of set B.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Example: {1, 3, 5, 7} ⊂ {1, 2, 3, 4, 5, 7} is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5541434" y="6336864"/>
            <a:ext cx="909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600"/>
              </a:spcBef>
            </a:pPr>
            <a:r>
              <a:rPr lang="en-US" sz="1400" b="1" dirty="0">
                <a:solidFill>
                  <a:srgbClr val="FF000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2470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/>
      <p:bldP spid="14" grpId="0" build="p" bldLvl="2"/>
      <p:bldP spid="15" grpId="0"/>
      <p:bldP spid="16" grpId="0" build="p" bldLvl="2"/>
      <p:bldP spid="17" grpId="0"/>
      <p:bldP spid="18" grpId="0" build="p" bldLvl="2"/>
      <p:bldP spid="19" grpId="0"/>
      <p:bldP spid="20" grpId="0" build="p" bldLvl="2"/>
      <p:bldP spid="21" grpId="0"/>
      <p:bldP spid="22" grpId="0" build="p" bldLvl="2"/>
      <p:bldP spid="23" grpId="0"/>
      <p:bldP spid="24" grpId="0" build="p" bldLvl="2"/>
      <p:bldP spid="25" grpId="0"/>
      <p:bldP spid="26" grpId="0" build="p" bldLvl="2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dirty="0"/>
              <a:t> Template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9" y="3657600"/>
            <a:ext cx="9843911" cy="310896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where</a:t>
            </a:r>
          </a:p>
          <a:p>
            <a:pPr lvl="1">
              <a:defRPr/>
            </a:pP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Key_Type</a:t>
            </a:r>
            <a:r>
              <a:rPr lang="en-US" sz="1800" dirty="0"/>
              <a:t>: The type of the item contained in the set.</a:t>
            </a:r>
          </a:p>
          <a:p>
            <a:pPr lvl="1">
              <a:defRPr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Compare</a:t>
            </a:r>
            <a:r>
              <a:rPr lang="en-US" sz="1800" dirty="0"/>
              <a:t>: A function class (</a:t>
            </a:r>
            <a:r>
              <a:rPr lang="en-US" sz="1800" dirty="0" err="1"/>
              <a:t>functor</a:t>
            </a:r>
            <a:r>
              <a:rPr lang="en-US" sz="1800" dirty="0"/>
              <a:t>) that determines the ordering of the keys. (Default is the less-than operator.)</a:t>
            </a:r>
          </a:p>
          <a:p>
            <a:pPr lvl="1">
              <a:defRPr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Allocator</a:t>
            </a:r>
            <a:r>
              <a:rPr lang="en-US" sz="1800" dirty="0"/>
              <a:t>: The container uses an allocator object to dynamically handle its storage needs.  (We will use the library supplied default.)</a:t>
            </a:r>
          </a:p>
          <a:p>
            <a:pPr>
              <a:defRPr/>
            </a:pPr>
            <a:r>
              <a:rPr lang="en-US" sz="2000" dirty="0"/>
              <a:t>Although not a requirement, C++ stores items in a set as ordered by their </a:t>
            </a:r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Compare</a:t>
            </a:r>
            <a:r>
              <a:rPr lang="en-US" sz="2000" dirty="0"/>
              <a:t> function.</a:t>
            </a:r>
          </a:p>
          <a:p>
            <a:pPr>
              <a:defRPr/>
            </a:pPr>
            <a:r>
              <a:rPr lang="en-US" sz="2000" dirty="0"/>
              <a:t>If you iterate through a set, you get a sorted list of the contents.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1814" y="2438401"/>
            <a:ext cx="8252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template&lt; class </a:t>
            </a:r>
            <a:r>
              <a:rPr lang="en-US" b="1" dirty="0" err="1">
                <a:latin typeface="Consolas" panose="020B0609020204030204" pitchFamily="49" charset="0"/>
              </a:rPr>
              <a:t>Key_Type</a:t>
            </a:r>
            <a:r>
              <a:rPr lang="en-US" b="1" dirty="0">
                <a:latin typeface="Consolas" panose="020B0609020204030204" pitchFamily="49" charset="0"/>
              </a:rPr>
              <a:t>,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class Compare = std::less&lt;Key&gt;,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class Allocator = std::allocator&lt;Key&gt; &gt;</a:t>
            </a:r>
          </a:p>
          <a:p>
            <a:r>
              <a:rPr lang="en-US" b="1" dirty="0">
                <a:latin typeface="Consolas" panose="020B0609020204030204" pitchFamily="49" charset="0"/>
              </a:rPr>
              <a:t>class set;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948E5F-817D-4593-84B1-7527E8F081FE}"/>
              </a:ext>
            </a:extLst>
          </p:cNvPr>
          <p:cNvSpPr txBox="1">
            <a:spLocks/>
          </p:cNvSpPr>
          <p:nvPr/>
        </p:nvSpPr>
        <p:spPr bwMode="auto">
          <a:xfrm>
            <a:off x="553155" y="1295401"/>
            <a:ext cx="984391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set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multiset</a:t>
            </a:r>
            <a:r>
              <a:rPr lang="en-US" sz="2000" dirty="0"/>
              <a:t> are implementations of the Set ADT.</a:t>
            </a:r>
          </a:p>
          <a:p>
            <a:pPr>
              <a:defRPr/>
            </a:pPr>
            <a:r>
              <a:rPr lang="en-US" sz="2000" dirty="0"/>
              <a:t>The set is a template class that takes the following template parameters:</a:t>
            </a:r>
          </a:p>
        </p:txBody>
      </p:sp>
    </p:spTree>
    <p:extLst>
      <p:ext uri="{BB962C8B-B14F-4D97-AF65-F5344CB8AC3E}">
        <p14:creationId xmlns:p14="http://schemas.microsoft.com/office/powerpoint/2010/main" val="17848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4C67B-8B4D-44C8-BB75-51E497FE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dirty="0"/>
              <a:t> Default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D3751-18EB-496C-80C9-8290C5993EF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class Compare</a:t>
            </a:r>
          </a:p>
          <a:p>
            <a:pPr lvl="1"/>
            <a:r>
              <a:rPr lang="en-US" dirty="0"/>
              <a:t>The elements of a set are ordered using the compare operator&lt; or a user supplied class </a:t>
            </a:r>
            <a:r>
              <a:rPr lang="en-US" b="1" dirty="0">
                <a:solidFill>
                  <a:srgbClr val="FF0000"/>
                </a:solidFill>
              </a:rPr>
              <a:t>compare</a:t>
            </a:r>
            <a:r>
              <a:rPr lang="en-US" dirty="0"/>
              <a:t> </a:t>
            </a:r>
            <a:r>
              <a:rPr lang="en-US" dirty="0" err="1"/>
              <a:t>functor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Two elements, a and b are considered equivalent if</a:t>
            </a:r>
          </a:p>
          <a:p>
            <a:pPr lvl="2"/>
            <a:r>
              <a:rPr lang="en-US" dirty="0"/>
              <a:t>(!(a &lt; b) &amp;&amp; !(b &lt; a)) or</a:t>
            </a:r>
          </a:p>
          <a:p>
            <a:pPr lvl="2"/>
            <a:r>
              <a:rPr lang="en-US" dirty="0"/>
              <a:t>(!comp(a, b) &amp;&amp; !comp(b, a)).</a:t>
            </a:r>
          </a:p>
          <a:p>
            <a:pPr lvl="1"/>
            <a:r>
              <a:rPr lang="en-US" dirty="0"/>
              <a:t>The set elements are always ordered according to this same criterion (operator&lt; or comp).</a:t>
            </a:r>
          </a:p>
          <a:p>
            <a:r>
              <a:rPr lang="en-US" dirty="0"/>
              <a:t>class Allocator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Allocators</a:t>
            </a:r>
            <a:r>
              <a:rPr lang="en-US" dirty="0"/>
              <a:t> handle all the requests for allocation and deallocation of memory for a given container.</a:t>
            </a:r>
          </a:p>
          <a:p>
            <a:pPr lvl="2"/>
            <a:r>
              <a:rPr lang="en-US" dirty="0"/>
              <a:t>List, set, and map containers change size during the execution of a program using some form of dynamic memory allocation.</a:t>
            </a:r>
          </a:p>
          <a:p>
            <a:pPr lvl="2"/>
            <a:r>
              <a:rPr lang="en-US" dirty="0"/>
              <a:t>Programs with frequent allocations of small amounts of memory may benefit from specialized user defined allocators, both in terms of running time and memory footprint.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EB0C0-A110-4837-BE11-84781585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7163A-1F42-4870-98BC-72534EEC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dirty="0"/>
              <a:t> Functions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963" y="1371600"/>
            <a:ext cx="835501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59104" y="1696948"/>
            <a:ext cx="3352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59104" y="3256052"/>
            <a:ext cx="3352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59104" y="3560852"/>
            <a:ext cx="3352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59104" y="3851096"/>
            <a:ext cx="3352800" cy="1863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59104" y="5846852"/>
            <a:ext cx="3352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59104" y="2230348"/>
            <a:ext cx="3352800" cy="1005156"/>
            <a:chOff x="644704" y="2230348"/>
            <a:chExt cx="3352800" cy="1005156"/>
          </a:xfrm>
        </p:grpSpPr>
        <p:sp>
          <p:nvSpPr>
            <p:cNvPr id="7" name="Rectangle 6"/>
            <p:cNvSpPr/>
            <p:nvPr/>
          </p:nvSpPr>
          <p:spPr>
            <a:xfrm>
              <a:off x="644704" y="2230348"/>
              <a:ext cx="3352800" cy="4366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4704" y="2722652"/>
              <a:ext cx="3352800" cy="5128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559104" y="6172200"/>
            <a:ext cx="3352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A1472-A18C-435D-BAAF-2A551AA4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&lt;algorithm&gt;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42355-94EE-4994-B23F-75585F90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07FCA-794D-4B32-BAE4-E276B1A4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420571-6D1C-40BC-A167-4018ED717E10}"/>
              </a:ext>
            </a:extLst>
          </p:cNvPr>
          <p:cNvGraphicFramePr>
            <a:graphicFrameLocks noGrp="1"/>
          </p:cNvGraphicFramePr>
          <p:nvPr/>
        </p:nvGraphicFramePr>
        <p:xfrm>
          <a:off x="1134428" y="4978902"/>
          <a:ext cx="87039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060">
                  <a:extLst>
                    <a:ext uri="{9D8B030D-6E8A-4147-A177-3AD203B41FA5}">
                      <a16:colId xmlns:a16="http://schemas.microsoft.com/office/drawing/2014/main" val="1401766928"/>
                    </a:ext>
                  </a:extLst>
                </a:gridCol>
                <a:gridCol w="5556884">
                  <a:extLst>
                    <a:ext uri="{9D8B030D-6E8A-4147-A177-3AD203B41FA5}">
                      <a16:colId xmlns:a16="http://schemas.microsoft.com/office/drawing/2014/main" val="2228031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Behavior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12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set_union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Union of two sorted ranges.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11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set_difference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Difference of two sorted ranges.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51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set_intersection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Intersection of two sorted ranges.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371291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C832C-CB72-49ED-BFC9-B55B11A7EDC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0577" y="1295401"/>
            <a:ext cx="9843911" cy="4031456"/>
          </a:xfrm>
        </p:spPr>
        <p:txBody>
          <a:bodyPr/>
          <a:lstStyle/>
          <a:p>
            <a:r>
              <a:rPr lang="en-US" dirty="0"/>
              <a:t>The header &lt;algorithm&gt; defines a collection of functions especially designed to be used on ranges of elements.</a:t>
            </a:r>
          </a:p>
          <a:p>
            <a:r>
              <a:rPr lang="en-US" dirty="0"/>
              <a:t>A range is any sequence of objects that can be accessed through iterators or pointers, such as an array or an instance of some of the STL containers. </a:t>
            </a:r>
          </a:p>
          <a:p>
            <a:r>
              <a:rPr lang="en-US" dirty="0"/>
              <a:t>The elements are compared using </a:t>
            </a:r>
            <a:r>
              <a:rPr lang="en-US" b="1" dirty="0">
                <a:solidFill>
                  <a:srgbClr val="FF0000"/>
                </a:solidFill>
              </a:rPr>
              <a:t>operator&lt;</a:t>
            </a:r>
            <a:r>
              <a:rPr lang="en-US" dirty="0"/>
              <a:t> and considered equivalent if</a:t>
            </a:r>
          </a:p>
          <a:p>
            <a:pPr marL="685800" lvl="2" indent="0">
              <a:buNone/>
            </a:pPr>
            <a:r>
              <a:rPr lang="en-US" sz="2200" dirty="0"/>
              <a:t>(!(a &lt; b) &amp;&amp; !(b &lt; a)) or (!comp(a, b) &amp;&amp; !comp(b, a)).</a:t>
            </a:r>
          </a:p>
          <a:p>
            <a:r>
              <a:rPr lang="en-US" dirty="0"/>
              <a:t>The elements in the ranges are ordered according to this same criterion (operator&lt; or comp).</a:t>
            </a:r>
          </a:p>
        </p:txBody>
      </p:sp>
    </p:spTree>
    <p:extLst>
      <p:ext uri="{BB962C8B-B14F-4D97-AF65-F5344CB8AC3E}">
        <p14:creationId xmlns:p14="http://schemas.microsoft.com/office/powerpoint/2010/main" val="291560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3139C1-5467-4CEE-AA09-5288CF68D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1377463"/>
            <a:ext cx="6248400" cy="5172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Quiz #29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29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Library Class </a:t>
            </a:r>
            <a:r>
              <a:rPr lang="en-US" sz="4000" dirty="0">
                <a:latin typeface="Courier New" pitchFamily="49" charset="0"/>
                <a:cs typeface="Courier New" pitchFamily="49" charset="0"/>
              </a:rPr>
              <a:t>inserter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3155" y="1295401"/>
            <a:ext cx="9978067" cy="4114799"/>
          </a:xfrm>
        </p:spPr>
        <p:txBody>
          <a:bodyPr/>
          <a:lstStyle/>
          <a:p>
            <a:r>
              <a:rPr lang="en-US" dirty="0"/>
              <a:t>The iterator adaptor class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inserter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constructs an insert iterator used to insert new elements into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container</a:t>
            </a:r>
            <a:r>
              <a:rPr lang="en-US" dirty="0"/>
              <a:t> in successive locations starting at the iterator position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dirty="0"/>
              <a:t>.</a:t>
            </a:r>
          </a:p>
          <a:p>
            <a:r>
              <a:rPr lang="en-US" dirty="0"/>
              <a:t>Used by algorithms to insert elements into a container (rather than overwriting existing elements).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inserter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takes two arguments:</a:t>
            </a:r>
          </a:p>
          <a:p>
            <a:pPr marL="1257300" lvl="1"/>
            <a:r>
              <a:rPr lang="en-US" dirty="0"/>
              <a:t>a container</a:t>
            </a:r>
          </a:p>
          <a:p>
            <a:pPr marL="1257300" lvl="1">
              <a:spcBef>
                <a:spcPts val="0"/>
              </a:spcBef>
            </a:pPr>
            <a:r>
              <a:rPr lang="en-US" dirty="0"/>
              <a:t>an iterator within the container</a:t>
            </a:r>
          </a:p>
          <a:p>
            <a:pPr marL="366713" lvl="1" indent="0">
              <a:buNone/>
            </a:pPr>
            <a:r>
              <a:rPr lang="en-US" dirty="0"/>
              <a:t>And returns a container iterator.</a:t>
            </a:r>
          </a:p>
          <a:p>
            <a:r>
              <a:rPr lang="en-US" dirty="0"/>
              <a:t>Each insertion appends the next element to the current end of the container.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9569" y="5562601"/>
            <a:ext cx="9470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 &lt;class Container, class Iterator&gt;</a:t>
            </a:r>
          </a:p>
          <a:p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insert_iterator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&lt;Container&gt; inserter(Container&amp; c, Iterator i);</a:t>
            </a:r>
          </a:p>
        </p:txBody>
      </p:sp>
    </p:spTree>
    <p:extLst>
      <p:ext uri="{BB962C8B-B14F-4D97-AF65-F5344CB8AC3E}">
        <p14:creationId xmlns:p14="http://schemas.microsoft.com/office/powerpoint/2010/main" val="139980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dirty="0"/>
              <a:t> Union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3156" y="1295401"/>
            <a:ext cx="9731022" cy="1828799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Forms the set union of the elements in the sorted sequence [</a:t>
            </a:r>
            <a:r>
              <a:rPr lang="en-US" sz="1800" b="1" dirty="0">
                <a:latin typeface="Consolas" panose="020B0609020204030204" pitchFamily="49" charset="0"/>
              </a:rPr>
              <a:t>first1...last1)</a:t>
            </a:r>
            <a:r>
              <a:rPr lang="en-US" sz="1800" dirty="0"/>
              <a:t> and the elements in the sorted sequence [</a:t>
            </a:r>
            <a:r>
              <a:rPr lang="en-US" sz="1800" b="1" dirty="0">
                <a:latin typeface="Consolas" panose="020B0609020204030204" pitchFamily="49" charset="0"/>
              </a:rPr>
              <a:t>first2...last2)</a:t>
            </a:r>
            <a:r>
              <a:rPr lang="en-US" sz="1800" dirty="0"/>
              <a:t>.</a:t>
            </a:r>
          </a:p>
          <a:p>
            <a:pPr>
              <a:defRPr/>
            </a:pPr>
            <a:r>
              <a:rPr lang="en-US" sz="1800" dirty="0"/>
              <a:t>The return value is an output iterator to the initial position of the range where the resulting union set sequence is stored.</a:t>
            </a:r>
          </a:p>
          <a:p>
            <a:pPr>
              <a:defRPr/>
            </a:pPr>
            <a:r>
              <a:rPr lang="en-US" sz="1800" dirty="0"/>
              <a:t>The elements are compared using </a:t>
            </a:r>
            <a:r>
              <a:rPr lang="en-US" sz="1800" b="1" dirty="0">
                <a:latin typeface="Consolas" panose="020B0609020204030204" pitchFamily="49" charset="0"/>
              </a:rPr>
              <a:t>operator&lt;</a:t>
            </a:r>
            <a:r>
              <a:rPr lang="en-US" sz="18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2478" y="3342382"/>
            <a:ext cx="8383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template &lt;class IIter1, class IIter2, class </a:t>
            </a:r>
            <a:r>
              <a:rPr lang="en-US" sz="1600" b="1" dirty="0" err="1">
                <a:latin typeface="Consolas" panose="020B0609020204030204" pitchFamily="49" charset="0"/>
              </a:rPr>
              <a:t>OIter</a:t>
            </a:r>
            <a:r>
              <a:rPr lang="en-US" sz="1600" b="1" dirty="0">
                <a:latin typeface="Consolas" panose="020B0609020204030204" pitchFamily="49" charset="0"/>
              </a:rPr>
              <a:t>&gt;</a:t>
            </a:r>
          </a:p>
          <a:p>
            <a:r>
              <a:rPr lang="en-US" sz="1600" b="1" dirty="0" err="1">
                <a:latin typeface="Consolas" panose="020B0609020204030204" pitchFamily="49" charset="0"/>
              </a:rPr>
              <a:t>OIter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set_union</a:t>
            </a:r>
            <a:r>
              <a:rPr lang="en-US" sz="1600" b="1" dirty="0">
                <a:latin typeface="Consolas" panose="020B0609020204030204" pitchFamily="49" charset="0"/>
              </a:rPr>
              <a:t> (IIter1 first1, IIter1 last1,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              IIter2 first2, IIter2 last2,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              </a:t>
            </a:r>
            <a:r>
              <a:rPr lang="en-US" sz="1600" b="1" dirty="0" err="1">
                <a:latin typeface="Consolas" panose="020B0609020204030204" pitchFamily="49" charset="0"/>
              </a:rPr>
              <a:t>OIter</a:t>
            </a:r>
            <a:r>
              <a:rPr lang="en-US" sz="1600" b="1" dirty="0">
                <a:latin typeface="Consolas" panose="020B0609020204030204" pitchFamily="49" charset="0"/>
              </a:rPr>
              <a:t> result);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53156" y="4463400"/>
            <a:ext cx="50094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/>
              <a:t>Union: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7937" y="4488120"/>
            <a:ext cx="82824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set&lt;string&gt; set1;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set&lt;string&gt; set2;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set&lt;string&gt; set_u;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string data1[] = { "Apples", "Oranges", "Pineapples" };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string data2[] = { "Peaches", "Apples", "Grapes" };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set1.insert(data1, data1 + 3);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set2.insert(data2, data2 + 3);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 err="1">
                <a:latin typeface="Consolas" panose="020B0609020204030204" pitchFamily="49" charset="0"/>
              </a:rPr>
              <a:t>set_union</a:t>
            </a:r>
            <a:r>
              <a:rPr lang="en-US" sz="1200" b="1" dirty="0">
                <a:latin typeface="Consolas" panose="020B0609020204030204" pitchFamily="49" charset="0"/>
              </a:rPr>
              <a:t>(set1.begin(), set1.end(), set2.begin(), set2.end(), inserter(</a:t>
            </a:r>
            <a:r>
              <a:rPr lang="en-US" sz="1200" b="1" dirty="0" err="1">
                <a:latin typeface="Consolas" panose="020B0609020204030204" pitchFamily="49" charset="0"/>
              </a:rPr>
              <a:t>set_u</a:t>
            </a:r>
            <a:r>
              <a:rPr lang="en-US" sz="1200" b="1" dirty="0">
                <a:latin typeface="Consolas" panose="020B0609020204030204" pitchFamily="49" charset="0"/>
              </a:rPr>
              <a:t>, </a:t>
            </a:r>
            <a:r>
              <a:rPr lang="en-US" sz="1200" b="1" dirty="0" err="1">
                <a:latin typeface="Consolas" panose="020B0609020204030204" pitchFamily="49" charset="0"/>
              </a:rPr>
              <a:t>set_u.begin</a:t>
            </a:r>
            <a:r>
              <a:rPr lang="en-US" sz="1200" b="1" dirty="0">
                <a:latin typeface="Consolas" panose="020B0609020204030204" pitchFamily="49" charset="0"/>
              </a:rPr>
              <a:t>()));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cout &lt;&lt; "set1 + set2 is " &lt;&lt; set_u &lt;&lt; endl;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9654" y="4488121"/>
            <a:ext cx="5868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set1 + set2 is {Apples, Grapes, Oranges, Peaches, Pineapples}</a:t>
            </a:r>
          </a:p>
        </p:txBody>
      </p:sp>
    </p:spTree>
    <p:extLst>
      <p:ext uri="{BB962C8B-B14F-4D97-AF65-F5344CB8AC3E}">
        <p14:creationId xmlns:p14="http://schemas.microsoft.com/office/powerpoint/2010/main" val="36441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Difference/Intersection Functions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53156" y="1447800"/>
            <a:ext cx="50094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/>
              <a:t>Difference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7381" y="1472520"/>
            <a:ext cx="87454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set&lt;string&gt; set1;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set&lt;string&gt; set2;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set&lt;string&gt; set_d;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string data1[] = { "Apples", "Oranges", "Pineapples" };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string data2[] = { "Peaches", "Apples", "Grapes" };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set1.insert(data1, data1 + 3);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set2.insert(data2, data2 + 3);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 err="1">
                <a:latin typeface="Consolas" panose="020B0609020204030204" pitchFamily="49" charset="0"/>
              </a:rPr>
              <a:t>set_difference</a:t>
            </a:r>
            <a:r>
              <a:rPr lang="en-US" sz="1200" b="1" dirty="0">
                <a:latin typeface="Consolas" panose="020B0609020204030204" pitchFamily="49" charset="0"/>
              </a:rPr>
              <a:t>(set1.begin(), set1.end(), set2.begin(), set2.end(), inserter(</a:t>
            </a:r>
            <a:r>
              <a:rPr lang="en-US" sz="1200" b="1" dirty="0" err="1">
                <a:latin typeface="Consolas" panose="020B0609020204030204" pitchFamily="49" charset="0"/>
              </a:rPr>
              <a:t>set_d</a:t>
            </a:r>
            <a:r>
              <a:rPr lang="en-US" sz="1200" b="1" dirty="0">
                <a:latin typeface="Consolas" panose="020B0609020204030204" pitchFamily="49" charset="0"/>
              </a:rPr>
              <a:t>, </a:t>
            </a:r>
            <a:r>
              <a:rPr lang="en-US" sz="1200" b="1" dirty="0" err="1">
                <a:latin typeface="Consolas" panose="020B0609020204030204" pitchFamily="49" charset="0"/>
              </a:rPr>
              <a:t>set_d.begin</a:t>
            </a:r>
            <a:r>
              <a:rPr lang="en-US" sz="1200" b="1" dirty="0">
                <a:latin typeface="Consolas" panose="020B0609020204030204" pitchFamily="49" charset="0"/>
              </a:rPr>
              <a:t>()));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cout &lt;&lt; "set1 - set2 is " &lt;&lt; set_d &lt;&lt; endl;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159718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set1 - set2 is {Oranges, Pineapples}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53156" y="4267200"/>
            <a:ext cx="50094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/>
              <a:t>Intersection: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7381" y="4291920"/>
            <a:ext cx="86868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set&lt;string&gt; set1;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set&lt;string&gt; set2;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set&lt;string&gt; set_i;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string data1[] = { "Apples", "Oranges", "Pineapples" };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string data2[] = { "Peaches", "Apples", "Grapes" };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set1.insert(data1, data1 + 3);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set2.insert(data2, data2 + 3);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 err="1">
                <a:latin typeface="Consolas" panose="020B0609020204030204" pitchFamily="49" charset="0"/>
              </a:rPr>
              <a:t>set_intersection</a:t>
            </a:r>
            <a:r>
              <a:rPr lang="en-US" sz="1200" b="1" dirty="0">
                <a:latin typeface="Consolas" panose="020B0609020204030204" pitchFamily="49" charset="0"/>
              </a:rPr>
              <a:t>(set1.begin(), set1.end(), set2.begin(), set2.end(), inserter(</a:t>
            </a:r>
            <a:r>
              <a:rPr lang="en-US" sz="1200" b="1" dirty="0" err="1">
                <a:latin typeface="Consolas" panose="020B0609020204030204" pitchFamily="49" charset="0"/>
              </a:rPr>
              <a:t>set_i</a:t>
            </a:r>
            <a:r>
              <a:rPr lang="en-US" sz="1200" b="1" dirty="0">
                <a:latin typeface="Consolas" panose="020B0609020204030204" pitchFamily="49" charset="0"/>
              </a:rPr>
              <a:t>, </a:t>
            </a:r>
            <a:r>
              <a:rPr lang="en-US" sz="1200" b="1" dirty="0" err="1">
                <a:latin typeface="Consolas" panose="020B0609020204030204" pitchFamily="49" charset="0"/>
              </a:rPr>
              <a:t>set_i.begin</a:t>
            </a:r>
            <a:r>
              <a:rPr lang="en-US" sz="1200" b="1" dirty="0">
                <a:latin typeface="Consolas" panose="020B0609020204030204" pitchFamily="49" charset="0"/>
              </a:rPr>
              <a:t>()));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cout &lt;&lt; "set1 * set2 is " &lt;&lt; set_i &lt;&lt; endl;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0" y="4291921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set1 * set2 is {Apples}</a:t>
            </a:r>
          </a:p>
        </p:txBody>
      </p:sp>
    </p:spTree>
    <p:extLst>
      <p:ext uri="{BB962C8B-B14F-4D97-AF65-F5344CB8AC3E}">
        <p14:creationId xmlns:p14="http://schemas.microsoft.com/office/powerpoint/2010/main" val="14989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8991600" cy="512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#include &lt;iostream&gt;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#include &lt;string&gt;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#include "</a:t>
            </a:r>
            <a:r>
              <a:rPr lang="en-US" sz="1200" b="1" dirty="0" err="1">
                <a:latin typeface="Consolas" panose="020B0609020204030204" pitchFamily="49" charset="0"/>
              </a:rPr>
              <a:t>set_functions.h</a:t>
            </a:r>
            <a:r>
              <a:rPr lang="en-US" sz="12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using namespace std;</a:t>
            </a:r>
          </a:p>
          <a:p>
            <a:endParaRPr lang="en-US" sz="12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int main()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set&lt;string&gt; set1;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set&lt;string&gt; set2;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set&lt;string&gt; set_u;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set&lt;string&gt; set_d;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set&lt;string&gt; set_i;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string data1[] = { "JA", "BB", "ZA", "QA", "DC", "RJ", "MJ", "AD", "AC", "RA" };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string data2[] = { "GQ", "AC", "AD" };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set1.insert(data1, data1 + 10);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set2.insert(data2, data2 + 3);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latin typeface="Consolas" panose="020B0609020204030204" pitchFamily="49" charset="0"/>
              </a:rPr>
              <a:t>set_union</a:t>
            </a:r>
            <a:r>
              <a:rPr lang="en-US" sz="1200" b="1" dirty="0">
                <a:latin typeface="Consolas" panose="020B0609020204030204" pitchFamily="49" charset="0"/>
              </a:rPr>
              <a:t>(set1.begin(), set1.end(), set2.begin(), set2.end(), inserter(</a:t>
            </a:r>
            <a:r>
              <a:rPr lang="en-US" sz="1200" b="1" dirty="0" err="1">
                <a:latin typeface="Consolas" panose="020B0609020204030204" pitchFamily="49" charset="0"/>
              </a:rPr>
              <a:t>set_u</a:t>
            </a:r>
            <a:r>
              <a:rPr lang="en-US" sz="1200" b="1" dirty="0">
                <a:latin typeface="Consolas" panose="020B0609020204030204" pitchFamily="49" charset="0"/>
              </a:rPr>
              <a:t>, </a:t>
            </a:r>
            <a:r>
              <a:rPr lang="en-US" sz="1200" b="1" dirty="0" err="1">
                <a:latin typeface="Consolas" panose="020B0609020204030204" pitchFamily="49" charset="0"/>
              </a:rPr>
              <a:t>set_u.begin</a:t>
            </a:r>
            <a:r>
              <a:rPr lang="en-US" sz="1200" b="1" dirty="0">
                <a:latin typeface="Consolas" panose="020B0609020204030204" pitchFamily="49" charset="0"/>
              </a:rPr>
              <a:t>()));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cout &lt;&lt; "set1 + set2 is " &lt;&lt; set_u &lt;&lt; endl;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latin typeface="Consolas" panose="020B0609020204030204" pitchFamily="49" charset="0"/>
              </a:rPr>
              <a:t>set_difference</a:t>
            </a:r>
            <a:r>
              <a:rPr lang="en-US" sz="1200" b="1" dirty="0">
                <a:latin typeface="Consolas" panose="020B0609020204030204" pitchFamily="49" charset="0"/>
              </a:rPr>
              <a:t>(set1.begin(), set1.end(), set2.begin(), set2.end(), inserter(</a:t>
            </a:r>
            <a:r>
              <a:rPr lang="en-US" sz="1200" b="1" dirty="0" err="1">
                <a:latin typeface="Consolas" panose="020B0609020204030204" pitchFamily="49" charset="0"/>
              </a:rPr>
              <a:t>set_d</a:t>
            </a:r>
            <a:r>
              <a:rPr lang="en-US" sz="1200" b="1" dirty="0">
                <a:latin typeface="Consolas" panose="020B0609020204030204" pitchFamily="49" charset="0"/>
              </a:rPr>
              <a:t>, </a:t>
            </a:r>
            <a:r>
              <a:rPr lang="en-US" sz="1200" b="1" dirty="0" err="1">
                <a:latin typeface="Consolas" panose="020B0609020204030204" pitchFamily="49" charset="0"/>
              </a:rPr>
              <a:t>set_d.begin</a:t>
            </a:r>
            <a:r>
              <a:rPr lang="en-US" sz="1200" b="1" dirty="0">
                <a:latin typeface="Consolas" panose="020B0609020204030204" pitchFamily="49" charset="0"/>
              </a:rPr>
              <a:t>()));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cout &lt;&lt; "set1 - set2 is " &lt;&lt; set_d &lt;&lt; endl;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latin typeface="Consolas" panose="020B0609020204030204" pitchFamily="49" charset="0"/>
              </a:rPr>
              <a:t>set_intersection</a:t>
            </a:r>
            <a:r>
              <a:rPr lang="en-US" sz="1200" b="1" dirty="0">
                <a:latin typeface="Consolas" panose="020B0609020204030204" pitchFamily="49" charset="0"/>
              </a:rPr>
              <a:t>(set1.begin(), set1.end(), set2.begin(), set2.end(), inserter(</a:t>
            </a:r>
            <a:r>
              <a:rPr lang="en-US" sz="1200" b="1" dirty="0" err="1">
                <a:latin typeface="Consolas" panose="020B0609020204030204" pitchFamily="49" charset="0"/>
              </a:rPr>
              <a:t>set_i</a:t>
            </a:r>
            <a:r>
              <a:rPr lang="en-US" sz="1200" b="1" dirty="0">
                <a:latin typeface="Consolas" panose="020B0609020204030204" pitchFamily="49" charset="0"/>
              </a:rPr>
              <a:t>, </a:t>
            </a:r>
            <a:r>
              <a:rPr lang="en-US" sz="1200" b="1" dirty="0" err="1">
                <a:latin typeface="Consolas" panose="020B0609020204030204" pitchFamily="49" charset="0"/>
              </a:rPr>
              <a:t>set_i.begin</a:t>
            </a:r>
            <a:r>
              <a:rPr lang="en-US" sz="1200" b="1" dirty="0">
                <a:latin typeface="Consolas" panose="020B0609020204030204" pitchFamily="49" charset="0"/>
              </a:rPr>
              <a:t>()));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cout &lt;&lt; "set1 * set2 is " &lt;&lt; set_i &lt;&lt; endl;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return 0;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5410201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set1 + set2 is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set1 - set2 is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set1 * set2 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5410201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{AC, AD, BB, DC, GQ, JA, MJ, QA, RA, RJ, ZA}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{BB, DC, JA, MJ, QA, RA, RJ, ZA}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{AC, AD}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-913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Consolas" panose="020B0609020204030204" pitchFamily="49" charset="0"/>
              </a:rPr>
              <a:t>Sets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531674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onsolas" panose="020B0609020204030204" pitchFamily="49" charset="0"/>
              </a:rPr>
              <a:t>/** Insertion (&lt;&lt;) operator. */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template&lt;</a:t>
            </a:r>
            <a:r>
              <a:rPr lang="en-US" sz="900" b="1" dirty="0" err="1">
                <a:latin typeface="Consolas" panose="020B0609020204030204" pitchFamily="49" charset="0"/>
              </a:rPr>
              <a:t>typename</a:t>
            </a:r>
            <a:r>
              <a:rPr lang="en-US" sz="900" b="1" dirty="0">
                <a:latin typeface="Consolas" panose="020B0609020204030204" pitchFamily="49" charset="0"/>
              </a:rPr>
              <a:t> T&gt;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ostream&amp; operator&lt;&lt;(ostream&amp; out, const set&lt;T&gt;&amp; </a:t>
            </a:r>
            <a:r>
              <a:rPr lang="en-US" sz="900" b="1" dirty="0" err="1">
                <a:latin typeface="Consolas" panose="020B0609020204030204" pitchFamily="49" charset="0"/>
              </a:rPr>
              <a:t>a_set</a:t>
            </a:r>
            <a:r>
              <a:rPr lang="en-US" sz="900" b="1" dirty="0">
                <a:latin typeface="Consolas" panose="020B0609020204030204" pitchFamily="49" charset="0"/>
              </a:rPr>
              <a:t>)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   string prefix = "{";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   for (set&lt;T&gt;::</a:t>
            </a:r>
            <a:r>
              <a:rPr lang="en-US" sz="900" b="1" dirty="0" err="1">
                <a:latin typeface="Consolas" panose="020B0609020204030204" pitchFamily="49" charset="0"/>
              </a:rPr>
              <a:t>const_iterator</a:t>
            </a:r>
            <a:r>
              <a:rPr lang="en-US" sz="900" b="1" dirty="0">
                <a:latin typeface="Consolas" panose="020B0609020204030204" pitchFamily="49" charset="0"/>
              </a:rPr>
              <a:t> </a:t>
            </a:r>
            <a:r>
              <a:rPr lang="en-US" sz="900" b="1" dirty="0" err="1">
                <a:latin typeface="Consolas" panose="020B0609020204030204" pitchFamily="49" charset="0"/>
              </a:rPr>
              <a:t>iter</a:t>
            </a:r>
            <a:r>
              <a:rPr lang="en-US" sz="900" b="1" dirty="0">
                <a:latin typeface="Consolas" panose="020B0609020204030204" pitchFamily="49" charset="0"/>
              </a:rPr>
              <a:t> = </a:t>
            </a:r>
            <a:r>
              <a:rPr lang="en-US" sz="900" b="1" dirty="0" err="1">
                <a:latin typeface="Consolas" panose="020B0609020204030204" pitchFamily="49" charset="0"/>
              </a:rPr>
              <a:t>a_set.begin</a:t>
            </a:r>
            <a:r>
              <a:rPr lang="en-US" sz="900" b="1" dirty="0">
                <a:latin typeface="Consolas" panose="020B0609020204030204" pitchFamily="49" charset="0"/>
              </a:rPr>
              <a:t>(); </a:t>
            </a:r>
            <a:r>
              <a:rPr lang="en-US" sz="900" b="1" dirty="0" err="1">
                <a:latin typeface="Consolas" panose="020B0609020204030204" pitchFamily="49" charset="0"/>
              </a:rPr>
              <a:t>iter</a:t>
            </a:r>
            <a:r>
              <a:rPr lang="en-US" sz="900" b="1" dirty="0">
                <a:latin typeface="Consolas" panose="020B0609020204030204" pitchFamily="49" charset="0"/>
              </a:rPr>
              <a:t> != </a:t>
            </a:r>
            <a:r>
              <a:rPr lang="en-US" sz="900" b="1" dirty="0" err="1">
                <a:latin typeface="Consolas" panose="020B0609020204030204" pitchFamily="49" charset="0"/>
              </a:rPr>
              <a:t>a_set.end</a:t>
            </a:r>
            <a:r>
              <a:rPr lang="en-US" sz="900" b="1" dirty="0">
                <a:latin typeface="Consolas" panose="020B0609020204030204" pitchFamily="49" charset="0"/>
              </a:rPr>
              <a:t>(); ++</a:t>
            </a:r>
            <a:r>
              <a:rPr lang="en-US" sz="900" b="1" dirty="0" err="1">
                <a:latin typeface="Consolas" panose="020B0609020204030204" pitchFamily="49" charset="0"/>
              </a:rPr>
              <a:t>iter</a:t>
            </a:r>
            <a:r>
              <a:rPr lang="en-US" sz="900" b="1" dirty="0">
                <a:latin typeface="Consolas" panose="020B0609020204030204" pitchFamily="49" charset="0"/>
              </a:rPr>
              <a:t>)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      out &lt;&lt; prefix &lt;&lt; *</a:t>
            </a:r>
            <a:r>
              <a:rPr lang="en-US" sz="900" b="1" dirty="0" err="1">
                <a:latin typeface="Consolas" panose="020B0609020204030204" pitchFamily="49" charset="0"/>
              </a:rPr>
              <a:t>iter</a:t>
            </a:r>
            <a:r>
              <a:rPr lang="en-US" sz="900" b="1" dirty="0">
                <a:latin typeface="Consolas" panose="020B0609020204030204" pitchFamily="49" charset="0"/>
              </a:rPr>
              <a:t>;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      prefix = ", ";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   return out &lt;&lt; "}";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3442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multiset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multiset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is the same as the </a:t>
            </a:r>
            <a:r>
              <a:rPr lang="en-US" sz="2000" b="1" dirty="0">
                <a:solidFill>
                  <a:srgbClr val="FF0000"/>
                </a:solidFill>
              </a:rPr>
              <a:t>set</a:t>
            </a:r>
            <a:r>
              <a:rPr lang="en-US" sz="2000" dirty="0"/>
              <a:t> except that it does not impose the requirement that the items be unique.</a:t>
            </a:r>
          </a:p>
          <a:p>
            <a:pPr lvl="1"/>
            <a:r>
              <a:rPr lang="en-US" sz="1600" dirty="0"/>
              <a:t>The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insert</a:t>
            </a:r>
            <a:r>
              <a:rPr lang="en-US" sz="1600" dirty="0"/>
              <a:t> function always inserts a new item, and duplicate items are retained.</a:t>
            </a:r>
          </a:p>
          <a:p>
            <a:pPr lvl="1"/>
            <a:r>
              <a:rPr lang="en-US" sz="1600" dirty="0"/>
              <a:t>However, the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erase</a:t>
            </a:r>
            <a:r>
              <a:rPr lang="en-US" sz="1600" dirty="0"/>
              <a:t> function removes all occurrences of the specified item because there may be duplicates.</a:t>
            </a:r>
          </a:p>
          <a:p>
            <a:pPr>
              <a:defRPr/>
            </a:pPr>
            <a:r>
              <a:rPr lang="en-US" sz="2000" dirty="0"/>
              <a:t>The functions 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lower_bound</a:t>
            </a:r>
            <a:r>
              <a:rPr lang="en-US" sz="2000" dirty="0"/>
              <a:t> and 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upper_bound</a:t>
            </a:r>
            <a:r>
              <a:rPr lang="en-US" sz="2000" dirty="0"/>
              <a:t> can be used to select the group of entries that match a desired value.</a:t>
            </a:r>
          </a:p>
          <a:p>
            <a:pPr>
              <a:defRPr/>
            </a:pPr>
            <a:r>
              <a:rPr lang="en-US" sz="2000" dirty="0"/>
              <a:t>If the item is present, both functions return iterators :</a:t>
            </a:r>
          </a:p>
          <a:p>
            <a:pPr lvl="1">
              <a:defRPr/>
            </a:pP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lower_bound</a:t>
            </a:r>
            <a:r>
              <a:rPr lang="en-US" sz="1600" dirty="0"/>
              <a:t> returns an iterator to the first occurrence of the specified value.</a:t>
            </a:r>
          </a:p>
          <a:p>
            <a:pPr lvl="1">
              <a:defRPr/>
            </a:pP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upper_bound</a:t>
            </a:r>
            <a:r>
              <a:rPr lang="en-US" sz="1600" dirty="0"/>
              <a:t> returns an iterator to the smallest item that is larger than the specified value.</a:t>
            </a:r>
          </a:p>
          <a:p>
            <a:pPr>
              <a:defRPr/>
            </a:pPr>
            <a:r>
              <a:rPr lang="en-US" sz="2000" dirty="0"/>
              <a:t>The desired entries are between the iterators returned by these two functions.</a:t>
            </a:r>
          </a:p>
          <a:p>
            <a:pPr>
              <a:defRPr/>
            </a:pPr>
            <a:r>
              <a:rPr lang="en-US" sz="2000" dirty="0"/>
              <a:t>If the item is not present, both </a:t>
            </a:r>
            <a:r>
              <a:rPr lang="en-US" sz="2000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upper_bound</a:t>
            </a:r>
            <a:r>
              <a:rPr lang="en-US" sz="2000" dirty="0">
                <a:solidFill>
                  <a:prstClr val="black"/>
                </a:solidFill>
              </a:rPr>
              <a:t> and </a:t>
            </a:r>
            <a:r>
              <a:rPr lang="en-US" sz="2000" b="1" dirty="0" err="1">
                <a:latin typeface="Consolas" panose="020B0609020204030204" pitchFamily="49" charset="0"/>
                <a:cs typeface="Courier New" pitchFamily="49" charset="0"/>
              </a:rPr>
              <a:t>lower_bound</a:t>
            </a:r>
            <a:r>
              <a:rPr lang="en-US" sz="2000" dirty="0"/>
              <a:t> return an iterator to the smallest element that is larger than the specified entry.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96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multiset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3156" y="1295401"/>
            <a:ext cx="9855200" cy="8382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The following function determines the number of occurrences of the string </a:t>
            </a:r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target</a:t>
            </a:r>
            <a:r>
              <a:rPr lang="en-US" sz="2000" dirty="0"/>
              <a:t> in </a:t>
            </a:r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multiset&lt;string&gt; </a:t>
            </a:r>
            <a:r>
              <a:rPr lang="en-US" sz="2000" b="1" dirty="0" err="1">
                <a:latin typeface="Consolas" panose="020B0609020204030204" pitchFamily="49" charset="0"/>
                <a:cs typeface="Courier New" pitchFamily="49" charset="0"/>
              </a:rPr>
              <a:t>words_set</a:t>
            </a:r>
            <a:r>
              <a:rPr lang="en-US" sz="2000" dirty="0">
                <a:latin typeface="Consolas" panose="020B0609020204030204" pitchFamily="49" charset="0"/>
                <a:cs typeface="Courier New" pitchFamily="49" charset="0"/>
              </a:rPr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3157" y="2514600"/>
            <a:ext cx="102967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int </a:t>
            </a:r>
            <a:r>
              <a:rPr lang="en-US" b="1" dirty="0" err="1">
                <a:latin typeface="Consolas" panose="020B0609020204030204" pitchFamily="49" charset="0"/>
              </a:rPr>
              <a:t>count_occurrences</a:t>
            </a:r>
            <a:r>
              <a:rPr lang="en-US" b="1" dirty="0">
                <a:latin typeface="Consolas" panose="020B0609020204030204" pitchFamily="49" charset="0"/>
              </a:rPr>
              <a:t>(const multiset&lt;string&gt;&amp; </a:t>
            </a:r>
            <a:r>
              <a:rPr lang="en-US" b="1" dirty="0" err="1">
                <a:latin typeface="Consolas" panose="020B0609020204030204" pitchFamily="49" charset="0"/>
              </a:rPr>
              <a:t>words_set</a:t>
            </a:r>
            <a:r>
              <a:rPr lang="en-US" b="1" dirty="0">
                <a:latin typeface="Consolas" panose="020B0609020204030204" pitchFamily="49" charset="0"/>
              </a:rPr>
              <a:t>, const string&amp; target)</a:t>
            </a:r>
          </a:p>
          <a:p>
            <a:r>
              <a:rPr lang="en-US" b="1" dirty="0">
                <a:latin typeface="Consolas" panose="020B0609020204030204" pitchFamily="49" charset="0"/>
              </a:rPr>
              <a:t>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multiset&lt;string&gt;::</a:t>
            </a:r>
            <a:r>
              <a:rPr lang="en-US" b="1" dirty="0" err="1">
                <a:latin typeface="Consolas" panose="020B0609020204030204" pitchFamily="49" charset="0"/>
              </a:rPr>
              <a:t>const_iterator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first_iter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 err="1">
                <a:latin typeface="Consolas" panose="020B0609020204030204" pitchFamily="49" charset="0"/>
              </a:rPr>
              <a:t>words_set.lower_bound</a:t>
            </a:r>
            <a:r>
              <a:rPr lang="en-US" b="1" dirty="0">
                <a:latin typeface="Consolas" panose="020B0609020204030204" pitchFamily="49" charset="0"/>
              </a:rPr>
              <a:t>(target);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multiset&lt;string&gt;::</a:t>
            </a:r>
            <a:r>
              <a:rPr lang="en-US" b="1" dirty="0" err="1">
                <a:latin typeface="Consolas" panose="020B0609020204030204" pitchFamily="49" charset="0"/>
              </a:rPr>
              <a:t>const_iterator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last_iter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 err="1">
                <a:latin typeface="Consolas" panose="020B0609020204030204" pitchFamily="49" charset="0"/>
              </a:rPr>
              <a:t>words_set.upper_bound</a:t>
            </a:r>
            <a:r>
              <a:rPr lang="en-US" b="1" dirty="0">
                <a:latin typeface="Consolas" panose="020B0609020204030204" pitchFamily="49" charset="0"/>
              </a:rPr>
              <a:t>(target);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int count = 0;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multiset&lt;string&gt;::</a:t>
            </a:r>
            <a:r>
              <a:rPr lang="en-US" b="1" dirty="0" err="1">
                <a:latin typeface="Consolas" panose="020B0609020204030204" pitchFamily="49" charset="0"/>
              </a:rPr>
              <a:t>const_iterator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iter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 err="1">
                <a:latin typeface="Consolas" panose="020B0609020204030204" pitchFamily="49" charset="0"/>
              </a:rPr>
              <a:t>first_iter</a:t>
            </a:r>
            <a:r>
              <a:rPr lang="en-US" b="1" dirty="0">
                <a:latin typeface="Consolas" panose="020B0609020204030204" pitchFamily="49" charset="0"/>
              </a:rPr>
              <a:t>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while (</a:t>
            </a:r>
            <a:r>
              <a:rPr lang="en-US" b="1" dirty="0" err="1">
                <a:latin typeface="Consolas" panose="020B0609020204030204" pitchFamily="49" charset="0"/>
              </a:rPr>
              <a:t>iter</a:t>
            </a:r>
            <a:r>
              <a:rPr lang="en-US" b="1" dirty="0">
                <a:latin typeface="Consolas" panose="020B0609020204030204" pitchFamily="49" charset="0"/>
              </a:rPr>
              <a:t> != </a:t>
            </a:r>
            <a:r>
              <a:rPr lang="en-US" b="1" dirty="0" err="1">
                <a:latin typeface="Consolas" panose="020B0609020204030204" pitchFamily="49" charset="0"/>
              </a:rPr>
              <a:t>last_iter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++count;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++</a:t>
            </a:r>
            <a:r>
              <a:rPr lang="en-US" b="1" dirty="0" err="1">
                <a:latin typeface="Consolas" panose="020B0609020204030204" pitchFamily="49" charset="0"/>
              </a:rPr>
              <a:t>iter</a:t>
            </a:r>
            <a:r>
              <a:rPr lang="en-US" b="1" dirty="0">
                <a:latin typeface="Consolas" panose="020B0609020204030204" pitchFamily="49" charset="0"/>
              </a:rPr>
              <a:t>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return count;</a:t>
            </a:r>
          </a:p>
          <a:p>
            <a:r>
              <a:rPr lang="en-US" b="1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56270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"/>
            <a:ext cx="8991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#include &lt;iostream&gt;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#include &lt;string&gt;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#include "</a:t>
            </a:r>
            <a:r>
              <a:rPr lang="en-US" sz="1200" b="1" dirty="0" err="1">
                <a:latin typeface="Consolas" panose="020B0609020204030204" pitchFamily="49" charset="0"/>
              </a:rPr>
              <a:t>multiset_functions.h</a:t>
            </a:r>
            <a:r>
              <a:rPr lang="en-US" sz="12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using namespace std;</a:t>
            </a:r>
          </a:p>
          <a:p>
            <a:endParaRPr lang="en-US" sz="12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int main()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multiset&lt;string&gt; set1;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multiset&lt;string&gt; set2;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multiset&lt;string&gt; set_u;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multiset&lt;string&gt; set_d;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multiset&lt;string&gt; set_i;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string data1[] = { "JA", "BB", "ZA", "QA", "DC", "RJ", "MJ", "AD", "AC", "RA" };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string data2[] = { "GQ", "GQ", "ZA" };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set1.insert(data1, data1 + 10);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set2.insert(data2, data2 + 3);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latin typeface="Consolas" panose="020B0609020204030204" pitchFamily="49" charset="0"/>
              </a:rPr>
              <a:t>set_union</a:t>
            </a:r>
            <a:r>
              <a:rPr lang="en-US" sz="1200" b="1" dirty="0">
                <a:latin typeface="Consolas" panose="020B0609020204030204" pitchFamily="49" charset="0"/>
              </a:rPr>
              <a:t>(set1.begin(), set1.end(), set2.begin(), set2.end(), inserter(</a:t>
            </a:r>
            <a:r>
              <a:rPr lang="en-US" sz="1200" b="1" dirty="0" err="1">
                <a:latin typeface="Consolas" panose="020B0609020204030204" pitchFamily="49" charset="0"/>
              </a:rPr>
              <a:t>set_u</a:t>
            </a:r>
            <a:r>
              <a:rPr lang="en-US" sz="1200" b="1" dirty="0">
                <a:latin typeface="Consolas" panose="020B0609020204030204" pitchFamily="49" charset="0"/>
              </a:rPr>
              <a:t>, </a:t>
            </a:r>
            <a:r>
              <a:rPr lang="en-US" sz="1200" b="1" dirty="0" err="1">
                <a:latin typeface="Consolas" panose="020B0609020204030204" pitchFamily="49" charset="0"/>
              </a:rPr>
              <a:t>set_u.begin</a:t>
            </a:r>
            <a:r>
              <a:rPr lang="en-US" sz="1200" b="1" dirty="0">
                <a:latin typeface="Consolas" panose="020B0609020204030204" pitchFamily="49" charset="0"/>
              </a:rPr>
              <a:t>()));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cout &lt;&lt; "set1 + set2 is " &lt;&lt; set_u &lt;&lt; endl;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latin typeface="Consolas" panose="020B0609020204030204" pitchFamily="49" charset="0"/>
              </a:rPr>
              <a:t>set_difference</a:t>
            </a:r>
            <a:r>
              <a:rPr lang="en-US" sz="1200" b="1" dirty="0">
                <a:latin typeface="Consolas" panose="020B0609020204030204" pitchFamily="49" charset="0"/>
              </a:rPr>
              <a:t>(set1.begin(), set1.end(), set2.begin(), set2.end(), inserter(</a:t>
            </a:r>
            <a:r>
              <a:rPr lang="en-US" sz="1200" b="1" dirty="0" err="1">
                <a:latin typeface="Consolas" panose="020B0609020204030204" pitchFamily="49" charset="0"/>
              </a:rPr>
              <a:t>set_d</a:t>
            </a:r>
            <a:r>
              <a:rPr lang="en-US" sz="1200" b="1" dirty="0">
                <a:latin typeface="Consolas" panose="020B0609020204030204" pitchFamily="49" charset="0"/>
              </a:rPr>
              <a:t>, </a:t>
            </a:r>
            <a:r>
              <a:rPr lang="en-US" sz="1200" b="1" dirty="0" err="1">
                <a:latin typeface="Consolas" panose="020B0609020204030204" pitchFamily="49" charset="0"/>
              </a:rPr>
              <a:t>set_d.begin</a:t>
            </a:r>
            <a:r>
              <a:rPr lang="en-US" sz="1200" b="1" dirty="0">
                <a:latin typeface="Consolas" panose="020B0609020204030204" pitchFamily="49" charset="0"/>
              </a:rPr>
              <a:t>()));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cout &lt;&lt; "set1 - set2 is " &lt;&lt; set_d &lt;&lt; endl;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latin typeface="Consolas" panose="020B0609020204030204" pitchFamily="49" charset="0"/>
              </a:rPr>
              <a:t>set_intersection</a:t>
            </a:r>
            <a:r>
              <a:rPr lang="en-US" sz="1200" b="1" dirty="0">
                <a:latin typeface="Consolas" panose="020B0609020204030204" pitchFamily="49" charset="0"/>
              </a:rPr>
              <a:t>(set1.begin(), set1.end(), set2.begin(), set2.end(), inserter(</a:t>
            </a:r>
            <a:r>
              <a:rPr lang="en-US" sz="1200" b="1" dirty="0" err="1">
                <a:latin typeface="Consolas" panose="020B0609020204030204" pitchFamily="49" charset="0"/>
              </a:rPr>
              <a:t>set_i</a:t>
            </a:r>
            <a:r>
              <a:rPr lang="en-US" sz="1200" b="1" dirty="0">
                <a:latin typeface="Consolas" panose="020B0609020204030204" pitchFamily="49" charset="0"/>
              </a:rPr>
              <a:t>, </a:t>
            </a:r>
            <a:r>
              <a:rPr lang="en-US" sz="1200" b="1" dirty="0" err="1">
                <a:latin typeface="Consolas" panose="020B0609020204030204" pitchFamily="49" charset="0"/>
              </a:rPr>
              <a:t>set_i.begin</a:t>
            </a:r>
            <a:r>
              <a:rPr lang="en-US" sz="1200" b="1" dirty="0">
                <a:latin typeface="Consolas" panose="020B0609020204030204" pitchFamily="49" charset="0"/>
              </a:rPr>
              <a:t>()));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cout &lt;&lt; "set1 * set2 is " &lt;&lt; set_i &lt;&lt; endl;   return 0;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5334001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Consolas" panose="020B0609020204030204" pitchFamily="49" charset="0"/>
              </a:rPr>
              <a:t>set1 + set2 is</a:t>
            </a:r>
          </a:p>
          <a:p>
            <a:pPr>
              <a:spcBef>
                <a:spcPts val="1200"/>
              </a:spcBef>
            </a:pPr>
            <a:r>
              <a:rPr lang="en-US" sz="1900" b="1" dirty="0">
                <a:solidFill>
                  <a:srgbClr val="FF0000"/>
                </a:solidFill>
                <a:latin typeface="Consolas" panose="020B0609020204030204" pitchFamily="49" charset="0"/>
              </a:rPr>
              <a:t>set1 - set2 is</a:t>
            </a:r>
          </a:p>
          <a:p>
            <a:pPr>
              <a:spcBef>
                <a:spcPts val="1200"/>
              </a:spcBef>
            </a:pPr>
            <a:r>
              <a:rPr lang="en-US" sz="1900" b="1" dirty="0">
                <a:solidFill>
                  <a:srgbClr val="FF0000"/>
                </a:solidFill>
                <a:latin typeface="Consolas" panose="020B0609020204030204" pitchFamily="49" charset="0"/>
              </a:rPr>
              <a:t>set1 * set2 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5334001"/>
            <a:ext cx="6781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Consolas" panose="020B0609020204030204" pitchFamily="49" charset="0"/>
              </a:rPr>
              <a:t>{AC, AD, BB, DC, GQ, GQ, JA, MJ, QA, RA, RJ, ZA}</a:t>
            </a:r>
          </a:p>
          <a:p>
            <a:pPr>
              <a:spcBef>
                <a:spcPts val="1200"/>
              </a:spcBef>
            </a:pPr>
            <a:r>
              <a:rPr lang="en-US" sz="1900" b="1" dirty="0">
                <a:solidFill>
                  <a:srgbClr val="FF0000"/>
                </a:solidFill>
                <a:latin typeface="Consolas" panose="020B0609020204030204" pitchFamily="49" charset="0"/>
              </a:rPr>
              <a:t>{AC, AD, BB, DC, JA, MJ, QA, RA, RJ}</a:t>
            </a:r>
          </a:p>
          <a:p>
            <a:pPr>
              <a:spcBef>
                <a:spcPts val="1200"/>
              </a:spcBef>
            </a:pPr>
            <a:r>
              <a:rPr lang="en-US" sz="1900" b="1" dirty="0">
                <a:solidFill>
                  <a:srgbClr val="FF0000"/>
                </a:solidFill>
                <a:latin typeface="Consolas" panose="020B0609020204030204" pitchFamily="49" charset="0"/>
              </a:rPr>
              <a:t>{ZA}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-913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Consolas" panose="020B0609020204030204" pitchFamily="49" charset="0"/>
              </a:rPr>
              <a:t>Multisets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531674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onsolas" panose="020B0609020204030204" pitchFamily="49" charset="0"/>
              </a:rPr>
              <a:t>/** Insertion (&lt;&lt;) operator. */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template&lt;</a:t>
            </a:r>
            <a:r>
              <a:rPr lang="en-US" sz="900" b="1" dirty="0" err="1">
                <a:latin typeface="Consolas" panose="020B0609020204030204" pitchFamily="49" charset="0"/>
              </a:rPr>
              <a:t>typename</a:t>
            </a:r>
            <a:r>
              <a:rPr lang="en-US" sz="900" b="1" dirty="0">
                <a:latin typeface="Consolas" panose="020B0609020204030204" pitchFamily="49" charset="0"/>
              </a:rPr>
              <a:t> T&gt;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ostream&amp; operator&lt;&lt;(ostream&amp; out, const multiset&lt;T&gt;&amp; </a:t>
            </a:r>
            <a:r>
              <a:rPr lang="en-US" sz="900" b="1" dirty="0" err="1">
                <a:latin typeface="Consolas" panose="020B0609020204030204" pitchFamily="49" charset="0"/>
              </a:rPr>
              <a:t>a_set</a:t>
            </a:r>
            <a:r>
              <a:rPr lang="en-US" sz="900" b="1" dirty="0">
                <a:latin typeface="Consolas" panose="020B0609020204030204" pitchFamily="49" charset="0"/>
              </a:rPr>
              <a:t>)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   string prefix = "{";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   for (multiset&lt;T&gt;::</a:t>
            </a:r>
            <a:r>
              <a:rPr lang="en-US" sz="900" b="1" dirty="0" err="1">
                <a:latin typeface="Consolas" panose="020B0609020204030204" pitchFamily="49" charset="0"/>
              </a:rPr>
              <a:t>const_iterator</a:t>
            </a:r>
            <a:r>
              <a:rPr lang="en-US" sz="900" b="1" dirty="0">
                <a:latin typeface="Consolas" panose="020B0609020204030204" pitchFamily="49" charset="0"/>
              </a:rPr>
              <a:t> </a:t>
            </a:r>
            <a:r>
              <a:rPr lang="en-US" sz="900" b="1" dirty="0" err="1">
                <a:latin typeface="Consolas" panose="020B0609020204030204" pitchFamily="49" charset="0"/>
              </a:rPr>
              <a:t>iter</a:t>
            </a:r>
            <a:r>
              <a:rPr lang="en-US" sz="900" b="1" dirty="0">
                <a:latin typeface="Consolas" panose="020B0609020204030204" pitchFamily="49" charset="0"/>
              </a:rPr>
              <a:t> = </a:t>
            </a:r>
            <a:r>
              <a:rPr lang="en-US" sz="900" b="1" dirty="0" err="1">
                <a:latin typeface="Consolas" panose="020B0609020204030204" pitchFamily="49" charset="0"/>
              </a:rPr>
              <a:t>a_set.begin</a:t>
            </a:r>
            <a:r>
              <a:rPr lang="en-US" sz="900" b="1" dirty="0">
                <a:latin typeface="Consolas" panose="020B0609020204030204" pitchFamily="49" charset="0"/>
              </a:rPr>
              <a:t>(); </a:t>
            </a:r>
            <a:r>
              <a:rPr lang="en-US" sz="900" b="1" dirty="0" err="1">
                <a:latin typeface="Consolas" panose="020B0609020204030204" pitchFamily="49" charset="0"/>
              </a:rPr>
              <a:t>iter</a:t>
            </a:r>
            <a:r>
              <a:rPr lang="en-US" sz="900" b="1" dirty="0">
                <a:latin typeface="Consolas" panose="020B0609020204030204" pitchFamily="49" charset="0"/>
              </a:rPr>
              <a:t> != </a:t>
            </a:r>
            <a:r>
              <a:rPr lang="en-US" sz="900" b="1" dirty="0" err="1">
                <a:latin typeface="Consolas" panose="020B0609020204030204" pitchFamily="49" charset="0"/>
              </a:rPr>
              <a:t>a_set.end</a:t>
            </a:r>
            <a:r>
              <a:rPr lang="en-US" sz="900" b="1" dirty="0">
                <a:latin typeface="Consolas" panose="020B0609020204030204" pitchFamily="49" charset="0"/>
              </a:rPr>
              <a:t>(); ++</a:t>
            </a:r>
            <a:r>
              <a:rPr lang="en-US" sz="900" b="1" dirty="0" err="1">
                <a:latin typeface="Consolas" panose="020B0609020204030204" pitchFamily="49" charset="0"/>
              </a:rPr>
              <a:t>iter</a:t>
            </a:r>
            <a:r>
              <a:rPr lang="en-US" sz="900" b="1" dirty="0">
                <a:latin typeface="Consolas" panose="020B0609020204030204" pitchFamily="49" charset="0"/>
              </a:rPr>
              <a:t>)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      out &lt;&lt; prefix &lt;&lt; *</a:t>
            </a:r>
            <a:r>
              <a:rPr lang="en-US" sz="900" b="1" dirty="0" err="1">
                <a:latin typeface="Consolas" panose="020B0609020204030204" pitchFamily="49" charset="0"/>
              </a:rPr>
              <a:t>iter</a:t>
            </a:r>
            <a:r>
              <a:rPr lang="en-US" sz="900" b="1" dirty="0">
                <a:latin typeface="Consolas" panose="020B0609020204030204" pitchFamily="49" charset="0"/>
              </a:rPr>
              <a:t>;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      prefix = ", ";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   return out &lt;&lt; "}";</a:t>
            </a:r>
          </a:p>
          <a:p>
            <a:r>
              <a:rPr lang="en-US" sz="900" b="1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035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vectors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sets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2310" y="1397000"/>
          <a:ext cx="9845068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0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1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insert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E66E3C3-EBC3-4495-9E29-2DA2A27BA981}"/>
              </a:ext>
            </a:extLst>
          </p:cNvPr>
          <p:cNvSpPr/>
          <p:nvPr/>
        </p:nvSpPr>
        <p:spPr>
          <a:xfrm>
            <a:off x="2269068" y="1772330"/>
            <a:ext cx="3903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 must specify the location where the item is to be inserted.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84FD04-2E69-41F7-A14D-3314E4819E76}"/>
              </a:ext>
            </a:extLst>
          </p:cNvPr>
          <p:cNvSpPr/>
          <p:nvPr/>
        </p:nvSpPr>
        <p:spPr>
          <a:xfrm>
            <a:off x="6248400" y="1772240"/>
            <a:ext cx="3989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Position argument is a “hint” to speed up the insertion, but the exact position where the item goes is not under the caller’s control.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4088A-5FB4-43DA-BDB1-1664E16362C0}"/>
              </a:ext>
            </a:extLst>
          </p:cNvPr>
          <p:cNvSpPr/>
          <p:nvPr/>
        </p:nvSpPr>
        <p:spPr>
          <a:xfrm>
            <a:off x="2270353" y="3225186"/>
            <a:ext cx="3892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iterator that points to the first of the newly inserted element.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8777C4-C0B6-4E27-A7A1-FF8630EFA22D}"/>
              </a:ext>
            </a:extLst>
          </p:cNvPr>
          <p:cNvSpPr/>
          <p:nvPr/>
        </p:nvSpPr>
        <p:spPr>
          <a:xfrm>
            <a:off x="6248400" y="3225185"/>
            <a:ext cx="39896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In addition to the iterator referencing the inserted item, the set’s insert function returns a bool value indicating whether the item was inserted.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6B7CB3-31B3-4D7B-B65F-F015C8A5C11B}"/>
              </a:ext>
            </a:extLst>
          </p:cNvPr>
          <p:cNvSpPr/>
          <p:nvPr/>
        </p:nvSpPr>
        <p:spPr>
          <a:xfrm>
            <a:off x="2270353" y="4711724"/>
            <a:ext cx="3892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subscript operator function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operator[]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493FD8-511C-48AE-8458-9D5CA81FA11D}"/>
              </a:ext>
            </a:extLst>
          </p:cNvPr>
          <p:cNvSpPr/>
          <p:nvPr/>
        </p:nvSpPr>
        <p:spPr>
          <a:xfrm>
            <a:off x="6248399" y="4702513"/>
            <a:ext cx="3902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 subscript operator function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operator[]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/>
              <a:t>, therefore, elements cannot be accessed by index.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25124B-F4EE-4F5D-8399-DC037F0ABE4A}"/>
              </a:ext>
            </a:extLst>
          </p:cNvPr>
          <p:cNvSpPr/>
          <p:nvPr/>
        </p:nvSpPr>
        <p:spPr>
          <a:xfrm>
            <a:off x="2258772" y="5875096"/>
            <a:ext cx="3989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iterate and change through all its elements using an iterator object.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03519A-24DA-4C50-86EE-1FE662B2376A}"/>
              </a:ext>
            </a:extLst>
          </p:cNvPr>
          <p:cNvSpPr/>
          <p:nvPr/>
        </p:nvSpPr>
        <p:spPr>
          <a:xfrm>
            <a:off x="6248399" y="5875096"/>
            <a:ext cx="3902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Must be type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const_iterator</a:t>
            </a:r>
            <a:r>
              <a:rPr lang="en-US" dirty="0"/>
              <a:t> - can’t change a set’s contents using an iterator.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46DFE-E131-4F74-A8A3-2192F1055693}"/>
              </a:ext>
            </a:extLst>
          </p:cNvPr>
          <p:cNvSpPr/>
          <p:nvPr/>
        </p:nvSpPr>
        <p:spPr>
          <a:xfrm>
            <a:off x="694261" y="5869543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iterators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0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2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#30: Solving Compiler Errors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48649" y="1295402"/>
            <a:ext cx="9978067" cy="838199"/>
          </a:xfrm>
        </p:spPr>
        <p:txBody>
          <a:bodyPr/>
          <a:lstStyle/>
          <a:p>
            <a:r>
              <a:rPr lang="en-US" sz="2000" dirty="0"/>
              <a:t>When you get any compiler error in MS Visual Studio, then in the Error List Panel, you will see ERROR CODE along corresponding error.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2001"/>
            <a:ext cx="7614968" cy="2108047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D5872DA-4A1D-405F-BECD-DF67997637B6}"/>
              </a:ext>
            </a:extLst>
          </p:cNvPr>
          <p:cNvSpPr txBox="1">
            <a:spLocks/>
          </p:cNvSpPr>
          <p:nvPr/>
        </p:nvSpPr>
        <p:spPr bwMode="auto">
          <a:xfrm>
            <a:off x="553155" y="2310385"/>
            <a:ext cx="9978067" cy="210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Enter that ERROR Code with keyword "MSDN" in GOOGLE, and you will get a link on MSDN.</a:t>
            </a:r>
          </a:p>
          <a:p>
            <a:r>
              <a:rPr lang="en-US" sz="2000" dirty="0"/>
              <a:t>In that link, you will find every detail on that error and information on how to fix it. </a:t>
            </a:r>
          </a:p>
          <a:p>
            <a:r>
              <a:rPr lang="en-US" sz="2000" dirty="0"/>
              <a:t>For other compilers, you can often search for the name of the compiler followed by the error message.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934118-4F80-44ED-971E-321D2801C7F7}"/>
              </a:ext>
            </a:extLst>
          </p:cNvPr>
          <p:cNvSpPr/>
          <p:nvPr/>
        </p:nvSpPr>
        <p:spPr>
          <a:xfrm>
            <a:off x="2286000" y="5029200"/>
            <a:ext cx="609600" cy="1447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9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Sets and Maps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dirty="0"/>
              <a:t>Chapter 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152401"/>
            <a:ext cx="57054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7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cting Magazine What is an Objective? - Acting Magazine">
            <a:extLst>
              <a:ext uri="{FF2B5EF4-FFF2-40B4-BE49-F238E27FC236}">
                <a16:creationId xmlns:a16="http://schemas.microsoft.com/office/drawing/2014/main" id="{6FEA1544-8D4D-4350-8574-3B82305F3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2285021"/>
            <a:ext cx="2701063" cy="18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4125" y="1783203"/>
            <a:ext cx="7849017" cy="4605051"/>
          </a:xfrm>
        </p:spPr>
        <p:txBody>
          <a:bodyPr/>
          <a:lstStyle/>
          <a:p>
            <a:r>
              <a:rPr lang="en-US" dirty="0"/>
              <a:t>To understand the C++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containers and how to use them.</a:t>
            </a:r>
          </a:p>
          <a:p>
            <a:r>
              <a:rPr lang="en-US" dirty="0"/>
              <a:t>To learn about </a:t>
            </a:r>
            <a:r>
              <a:rPr lang="en-US" b="1" dirty="0">
                <a:solidFill>
                  <a:srgbClr val="FF0000"/>
                </a:solidFill>
              </a:rPr>
              <a:t>hash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coding and its use to facilitate efficient search and retrieval.</a:t>
            </a:r>
          </a:p>
          <a:p>
            <a:r>
              <a:rPr lang="en-US" dirty="0"/>
              <a:t>To study two forms of </a:t>
            </a:r>
            <a:r>
              <a:rPr lang="en-US" b="1" dirty="0">
                <a:solidFill>
                  <a:srgbClr val="FF0000"/>
                </a:solidFill>
              </a:rPr>
              <a:t>hash tables </a:t>
            </a:r>
            <a:r>
              <a:rPr lang="en-US" dirty="0"/>
              <a:t>— </a:t>
            </a:r>
            <a:r>
              <a:rPr lang="en-US" b="1" dirty="0">
                <a:solidFill>
                  <a:srgbClr val="FF0000"/>
                </a:solidFill>
              </a:rPr>
              <a:t>open addressing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chaining</a:t>
            </a:r>
          </a:p>
          <a:p>
            <a:pPr lvl="1"/>
            <a:r>
              <a:rPr lang="en-US" dirty="0"/>
              <a:t>understand their relative benefits and performance trade-offs.</a:t>
            </a:r>
          </a:p>
          <a:p>
            <a:pPr lvl="1"/>
            <a:r>
              <a:rPr lang="en-US" dirty="0"/>
              <a:t>learn how to implement both hash table forms.</a:t>
            </a:r>
          </a:p>
          <a:p>
            <a:r>
              <a:rPr lang="en-US" dirty="0"/>
              <a:t>To be introduced to the implementation of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maps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sets</a:t>
            </a:r>
            <a:r>
              <a:rPr lang="en-US" dirty="0"/>
              <a:t>.</a:t>
            </a:r>
          </a:p>
          <a:p>
            <a:r>
              <a:rPr lang="en-US" dirty="0"/>
              <a:t>To see how two earlier applications can be implemented more easily using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maps</a:t>
            </a:r>
            <a:r>
              <a:rPr lang="en-US" dirty="0"/>
              <a:t> objects for data storage.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493" y="2923822"/>
            <a:ext cx="10047884" cy="3670518"/>
          </a:xfrm>
        </p:spPr>
        <p:txBody>
          <a:bodyPr/>
          <a:lstStyle/>
          <a:p>
            <a:r>
              <a:rPr lang="en-US" dirty="0"/>
              <a:t>To understand the C++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containers and how to use them.</a:t>
            </a:r>
          </a:p>
          <a:p>
            <a:r>
              <a:rPr lang="en-US" dirty="0"/>
              <a:t>To learn about </a:t>
            </a:r>
            <a:r>
              <a:rPr lang="en-US" b="1" dirty="0">
                <a:solidFill>
                  <a:srgbClr val="FF0000"/>
                </a:solidFill>
              </a:rPr>
              <a:t>hash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coding and its use to facilitate efficient search and retrieval.</a:t>
            </a:r>
          </a:p>
          <a:p>
            <a:r>
              <a:rPr lang="en-US" dirty="0"/>
              <a:t>To study two forms of </a:t>
            </a:r>
            <a:r>
              <a:rPr lang="en-US" b="1" dirty="0">
                <a:solidFill>
                  <a:srgbClr val="FF0000"/>
                </a:solidFill>
              </a:rPr>
              <a:t>hash tables </a:t>
            </a:r>
            <a:r>
              <a:rPr lang="en-US" dirty="0"/>
              <a:t>— </a:t>
            </a:r>
            <a:r>
              <a:rPr lang="en-US" b="1" dirty="0">
                <a:solidFill>
                  <a:srgbClr val="FF0000"/>
                </a:solidFill>
              </a:rPr>
              <a:t>open addressing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chaining</a:t>
            </a:r>
          </a:p>
          <a:p>
            <a:pPr lvl="1"/>
            <a:r>
              <a:rPr lang="en-US" dirty="0"/>
              <a:t>understand their relative benefits and performance trade-offs.</a:t>
            </a:r>
          </a:p>
          <a:p>
            <a:pPr lvl="1"/>
            <a:r>
              <a:rPr lang="en-US" dirty="0"/>
              <a:t>learn how to implement both hash table forms.</a:t>
            </a:r>
          </a:p>
          <a:p>
            <a:r>
              <a:rPr lang="en-US" dirty="0"/>
              <a:t>To be introduced to the implementation of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maps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sets</a:t>
            </a:r>
            <a:r>
              <a:rPr lang="en-US" dirty="0"/>
              <a:t>.</a:t>
            </a:r>
          </a:p>
          <a:p>
            <a:r>
              <a:rPr lang="en-US" dirty="0"/>
              <a:t>To see how two earlier applications can be implemented more easily using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maps</a:t>
            </a:r>
            <a:r>
              <a:rPr lang="en-US" dirty="0"/>
              <a:t> objects for data storage.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 descr="ES6 Sets and Maps – Vegibit">
            <a:extLst>
              <a:ext uri="{FF2B5EF4-FFF2-40B4-BE49-F238E27FC236}">
                <a16:creationId xmlns:a16="http://schemas.microsoft.com/office/drawing/2014/main" id="{64064B66-043C-4F38-8630-BA4F67CBE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67" y="919577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0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9.1, pgs. 512-520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9.1 Associative Container Requirements</a:t>
            </a:r>
          </a:p>
          <a:p>
            <a:pPr algn="ctr"/>
            <a:r>
              <a:rPr lang="en-US" sz="2400" dirty="0"/>
              <a:t>The Set Abstraction</a:t>
            </a:r>
          </a:p>
          <a:p>
            <a:pPr algn="ctr"/>
            <a:r>
              <a:rPr lang="en-US" sz="2400" dirty="0"/>
              <a:t>The Set Functions</a:t>
            </a:r>
          </a:p>
          <a:p>
            <a:pPr algn="ctr"/>
            <a:r>
              <a:rPr lang="en-US" sz="2400" dirty="0"/>
              <a:t>The multiset</a:t>
            </a:r>
          </a:p>
          <a:p>
            <a:pPr algn="ctr"/>
            <a:r>
              <a:rPr lang="en-US" sz="2400" dirty="0"/>
              <a:t>Standard Library Class pair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16906"/>
            <a:ext cx="3086100" cy="19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6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867" y="1244246"/>
            <a:ext cx="9866489" cy="550551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Sequential containers</a:t>
            </a:r>
            <a:r>
              <a:rPr lang="en-US" dirty="0"/>
              <a:t>:</a:t>
            </a:r>
          </a:p>
          <a:p>
            <a:pPr lvl="1"/>
            <a:r>
              <a:rPr lang="en-US" sz="1800" dirty="0"/>
              <a:t>Searching for a particular value in a sequential container is generally O(n).  (An exception is a binary search for a sorted object, which is O(log n).)</a:t>
            </a:r>
          </a:p>
          <a:p>
            <a:pPr lvl="1"/>
            <a:r>
              <a:rPr lang="en-US" sz="1800" dirty="0"/>
              <a:t>Sequential containers include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vector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800" dirty="0"/>
              <a:t>, and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deque</a:t>
            </a:r>
            <a:r>
              <a:rPr lang="en-US" sz="1800" dirty="0"/>
              <a:t>. </a:t>
            </a:r>
          </a:p>
          <a:p>
            <a:r>
              <a:rPr lang="en-US" b="1" dirty="0">
                <a:solidFill>
                  <a:srgbClr val="FF0000"/>
                </a:solidFill>
              </a:rPr>
              <a:t>Associative containers</a:t>
            </a:r>
            <a:r>
              <a:rPr lang="en-US" dirty="0"/>
              <a:t>:</a:t>
            </a:r>
          </a:p>
          <a:p>
            <a:pPr lvl="1"/>
            <a:r>
              <a:rPr lang="en-US" sz="1800" dirty="0"/>
              <a:t>Elements of associate containers are not indexed but must have unique key.</a:t>
            </a:r>
          </a:p>
          <a:p>
            <a:pPr lvl="1"/>
            <a:r>
              <a:rPr lang="en-US" sz="1800" dirty="0"/>
              <a:t>Do not reveal the order of insertion of items.</a:t>
            </a:r>
          </a:p>
          <a:p>
            <a:pPr lvl="1"/>
            <a:r>
              <a:rPr lang="en-US" sz="1800" dirty="0"/>
              <a:t>Elements follow a </a:t>
            </a:r>
            <a:r>
              <a:rPr lang="en-US" sz="1800" i="1" dirty="0"/>
              <a:t>strict weak ordering</a:t>
            </a:r>
            <a:r>
              <a:rPr lang="en-US" sz="1800" dirty="0"/>
              <a:t> using binary relation </a:t>
            </a:r>
            <a:r>
              <a:rPr lang="en-US" sz="1800" b="1" dirty="0">
                <a:solidFill>
                  <a:srgbClr val="FF0000"/>
                </a:solidFill>
              </a:rPr>
              <a:t>&lt;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Enable efficient search and retrieval of information (O(log n), O(1)).</a:t>
            </a:r>
          </a:p>
          <a:p>
            <a:pPr lvl="1"/>
            <a:r>
              <a:rPr lang="en-US" sz="1800" dirty="0"/>
              <a:t>Allow removal of elements without moving other elements around.</a:t>
            </a:r>
          </a:p>
          <a:p>
            <a:pPr lvl="1"/>
            <a:r>
              <a:rPr lang="en-US" sz="1800" dirty="0"/>
              <a:t>Associative containers include the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multiset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sz="1800" dirty="0"/>
              <a:t>, and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multimap</a:t>
            </a:r>
            <a:r>
              <a:rPr lang="en-US" sz="18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57BD4-56AD-426A-89DF-BBBC23112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96" y="5270806"/>
            <a:ext cx="4041546" cy="1463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620338-0689-44B5-98FD-6ABA8EC15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96" y="5270806"/>
            <a:ext cx="40640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9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Associative containers </a:t>
            </a:r>
            <a:r>
              <a:rPr lang="en-US" dirty="0"/>
              <a:t>refer to a group of class templates in the STL library that implement ordered and unordered associative arrays.</a:t>
            </a:r>
          </a:p>
          <a:p>
            <a:pPr lvl="1"/>
            <a:r>
              <a:rPr lang="en-US" dirty="0"/>
              <a:t>Being STL templates, associate containers can be used to store arbitrary elements, such as integers or custom classes.</a:t>
            </a:r>
          </a:p>
          <a:p>
            <a:r>
              <a:rPr lang="en-US" dirty="0"/>
              <a:t>Associative container characteristics:</a:t>
            </a:r>
          </a:p>
          <a:p>
            <a:pPr lvl="1"/>
            <a:r>
              <a:rPr lang="en-US" b="1" u="sng" dirty="0"/>
              <a:t>Key uniqueness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in </a:t>
            </a:r>
            <a:r>
              <a:rPr lang="en-US" b="1" dirty="0">
                <a:solidFill>
                  <a:srgbClr val="FF0000"/>
                </a:solidFill>
              </a:rPr>
              <a:t>map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each key must be unique.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multimap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multiset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do not have this restriction.</a:t>
            </a:r>
          </a:p>
          <a:p>
            <a:pPr lvl="1"/>
            <a:r>
              <a:rPr lang="en-US" b="1" u="sng" dirty="0"/>
              <a:t>Element composition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In </a:t>
            </a:r>
            <a:r>
              <a:rPr lang="en-US" b="1" dirty="0">
                <a:solidFill>
                  <a:srgbClr val="FF0000"/>
                </a:solidFill>
              </a:rPr>
              <a:t>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multiset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each element is key; there are no mapped values.</a:t>
            </a:r>
          </a:p>
          <a:p>
            <a:pPr lvl="2"/>
            <a:r>
              <a:rPr lang="en-US" dirty="0"/>
              <a:t>In </a:t>
            </a:r>
            <a:r>
              <a:rPr lang="en-US" b="1" dirty="0">
                <a:solidFill>
                  <a:srgbClr val="FF0000"/>
                </a:solidFill>
              </a:rPr>
              <a:t>map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multimap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each element is composed from a key and a mapped value. </a:t>
            </a:r>
          </a:p>
          <a:p>
            <a:pPr lvl="1"/>
            <a:r>
              <a:rPr lang="en-US" b="1" u="sng" dirty="0"/>
              <a:t>Element ordering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Elements follow a strict weak ordering.</a:t>
            </a:r>
          </a:p>
          <a:p>
            <a:pPr lvl="2"/>
            <a:r>
              <a:rPr lang="en-US" dirty="0"/>
              <a:t>Elements are accessible thru iterators.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94678FA-AEDA-4884-8D0E-0DD769C3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Container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237810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2825</TotalTime>
  <Words>3952</Words>
  <Application>Microsoft Office PowerPoint</Application>
  <PresentationFormat>Custom</PresentationFormat>
  <Paragraphs>418</Paragraphs>
  <Slides>28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Comic Sans MS</vt:lpstr>
      <vt:lpstr>Consolas</vt:lpstr>
      <vt:lpstr>Courier New</vt:lpstr>
      <vt:lpstr>Tw Cen MT</vt:lpstr>
      <vt:lpstr>Wingdings</vt:lpstr>
      <vt:lpstr>CS 235 Theme</vt:lpstr>
      <vt:lpstr>PowerPoint Presentation</vt:lpstr>
      <vt:lpstr>Attendance Quiz #29</vt:lpstr>
      <vt:lpstr>Tip #30: Solving Compiler Errors</vt:lpstr>
      <vt:lpstr>Sets and Maps</vt:lpstr>
      <vt:lpstr>Chapter Objectives</vt:lpstr>
      <vt:lpstr>Chapter Objectives</vt:lpstr>
      <vt:lpstr>PowerPoint Presentation</vt:lpstr>
      <vt:lpstr>Introduction</vt:lpstr>
      <vt:lpstr>Associative Container Requirements</vt:lpstr>
      <vt:lpstr>Daily Life Examples Of Sets</vt:lpstr>
      <vt:lpstr>Introduction</vt:lpstr>
      <vt:lpstr>Associative Containers</vt:lpstr>
      <vt:lpstr>Associative Container Requirements</vt:lpstr>
      <vt:lpstr>PowerPoint Presentation</vt:lpstr>
      <vt:lpstr>The set Abstraction</vt:lpstr>
      <vt:lpstr>The set Template Class</vt:lpstr>
      <vt:lpstr>The set Default Parameters</vt:lpstr>
      <vt:lpstr>The set Functions</vt:lpstr>
      <vt:lpstr>&lt;algorithm&gt;</vt:lpstr>
      <vt:lpstr>Standard Library Class inserter</vt:lpstr>
      <vt:lpstr>The set Union Function</vt:lpstr>
      <vt:lpstr>Difference/Intersection Functions</vt:lpstr>
      <vt:lpstr>PowerPoint Presentation</vt:lpstr>
      <vt:lpstr>The multiset</vt:lpstr>
      <vt:lpstr>The multiset</vt:lpstr>
      <vt:lpstr>PowerPoint Presentation</vt:lpstr>
      <vt:lpstr>Comparison of vectors and sets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101</cp:revision>
  <cp:lastPrinted>2022-03-14T02:59:23Z</cp:lastPrinted>
  <dcterms:created xsi:type="dcterms:W3CDTF">2020-07-19T21:27:39Z</dcterms:created>
  <dcterms:modified xsi:type="dcterms:W3CDTF">2022-03-31T17:27:41Z</dcterms:modified>
</cp:coreProperties>
</file>