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1"/>
  </p:notesMasterIdLst>
  <p:handoutMasterIdLst>
    <p:handoutMasterId r:id="rId62"/>
  </p:handoutMasterIdLst>
  <p:sldIdLst>
    <p:sldId id="3729" r:id="rId2"/>
    <p:sldId id="1941" r:id="rId3"/>
    <p:sldId id="3582" r:id="rId4"/>
    <p:sldId id="3989" r:id="rId5"/>
    <p:sldId id="3990" r:id="rId6"/>
    <p:sldId id="3991" r:id="rId7"/>
    <p:sldId id="3646" r:id="rId8"/>
    <p:sldId id="3947" r:id="rId9"/>
    <p:sldId id="3573" r:id="rId10"/>
    <p:sldId id="1485" r:id="rId11"/>
    <p:sldId id="1489" r:id="rId12"/>
    <p:sldId id="1490" r:id="rId13"/>
    <p:sldId id="1491" r:id="rId14"/>
    <p:sldId id="1492" r:id="rId15"/>
    <p:sldId id="3948" r:id="rId16"/>
    <p:sldId id="2123" r:id="rId17"/>
    <p:sldId id="3632" r:id="rId18"/>
    <p:sldId id="3949" r:id="rId19"/>
    <p:sldId id="3841" r:id="rId20"/>
    <p:sldId id="3838" r:id="rId21"/>
    <p:sldId id="2125" r:id="rId22"/>
    <p:sldId id="3633" r:id="rId23"/>
    <p:sldId id="3839" r:id="rId24"/>
    <p:sldId id="3992" r:id="rId25"/>
    <p:sldId id="1637" r:id="rId26"/>
    <p:sldId id="1826" r:id="rId27"/>
    <p:sldId id="3650" r:id="rId28"/>
    <p:sldId id="1855" r:id="rId29"/>
    <p:sldId id="1851" r:id="rId30"/>
    <p:sldId id="1890" r:id="rId31"/>
    <p:sldId id="1899" r:id="rId32"/>
    <p:sldId id="3896" r:id="rId33"/>
    <p:sldId id="2104" r:id="rId34"/>
    <p:sldId id="3651" r:id="rId35"/>
    <p:sldId id="1857" r:id="rId36"/>
    <p:sldId id="1858" r:id="rId37"/>
    <p:sldId id="1859" r:id="rId38"/>
    <p:sldId id="2100" r:id="rId39"/>
    <p:sldId id="3899" r:id="rId40"/>
    <p:sldId id="3548" r:id="rId41"/>
    <p:sldId id="3973" r:id="rId42"/>
    <p:sldId id="3974" r:id="rId43"/>
    <p:sldId id="3975" r:id="rId44"/>
    <p:sldId id="3976" r:id="rId45"/>
    <p:sldId id="3897" r:id="rId46"/>
    <p:sldId id="3977" r:id="rId47"/>
    <p:sldId id="3978" r:id="rId48"/>
    <p:sldId id="3984" r:id="rId49"/>
    <p:sldId id="1892" r:id="rId50"/>
    <p:sldId id="3586" r:id="rId51"/>
    <p:sldId id="1877" r:id="rId52"/>
    <p:sldId id="1878" r:id="rId53"/>
    <p:sldId id="1879" r:id="rId54"/>
    <p:sldId id="1880" r:id="rId55"/>
    <p:sldId id="3986" r:id="rId56"/>
    <p:sldId id="3987" r:id="rId57"/>
    <p:sldId id="3589" r:id="rId58"/>
    <p:sldId id="1882" r:id="rId59"/>
    <p:sldId id="3988" r:id="rId60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E4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44" y="19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293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A935890-289D-48CF-A192-5CCB27F70E5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22255A-A51A-4040-87FD-BC18C8F47EF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B41A07-9572-4BA8-B004-1940BA5DB093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52C04B-C05F-4C6C-8259-543965D3D39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0C9C99-6F7C-4115-BB8E-498012FD45B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E4A9C0-C8C6-439F-A9E1-F6B62EC2C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0499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28AEA-81C9-4CCC-BD9F-40FD61BC80F3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5C7739-F984-46A3-B42A-7DB3B6E90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440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632894-2F5A-46FE-8A2B-89B30946548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343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632894-2F5A-46FE-8A2B-89B309465481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258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632894-2F5A-46FE-8A2B-89B309465481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327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632894-2F5A-46FE-8A2B-89B309465481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939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310" y="170156"/>
            <a:ext cx="9978067" cy="731520"/>
          </a:xfrm>
        </p:spPr>
        <p:txBody>
          <a:bodyPr/>
          <a:lstStyle>
            <a:lvl1pPr marL="0" indent="0">
              <a:defRPr sz="3600" b="1">
                <a:solidFill>
                  <a:srgbClr val="0000C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572493" y="1233489"/>
            <a:ext cx="10047884" cy="5360852"/>
          </a:xfrm>
        </p:spPr>
        <p:txBody>
          <a:bodyPr/>
          <a:lstStyle>
            <a:lvl1pPr>
              <a:buClr>
                <a:srgbClr val="333399"/>
              </a:buClr>
              <a:buSzPct val="80000"/>
              <a:defRPr sz="2200"/>
            </a:lvl1pPr>
            <a:lvl2pPr>
              <a:buClr>
                <a:srgbClr val="FF0000"/>
              </a:buClr>
              <a:buSzPct val="80000"/>
              <a:defRPr sz="2000"/>
            </a:lvl2pPr>
            <a:lvl3pPr>
              <a:buClr>
                <a:srgbClr val="333399"/>
              </a:buClr>
              <a:buSzPct val="80000"/>
              <a:defRPr sz="1800"/>
            </a:lvl3pPr>
            <a:lvl4pPr>
              <a:buClr>
                <a:srgbClr val="333399"/>
              </a:buClr>
              <a:buSzPct val="80000"/>
              <a:defRPr sz="1600"/>
            </a:lvl4pPr>
            <a:lvl5pPr>
              <a:buClr>
                <a:srgbClr val="333399"/>
              </a:buClr>
              <a:buSzPct val="80000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14802" y="908820"/>
            <a:ext cx="6505575" cy="3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Trees (25)</a:t>
            </a: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0" y="919577"/>
            <a:ext cx="658368" cy="27432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726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>
                <a:solidFill>
                  <a:srgbClr val="0000C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572105" y="1233570"/>
            <a:ext cx="4937760" cy="54213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735777" y="1247108"/>
            <a:ext cx="4884599" cy="54213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490341F-FBE9-465C-84BF-B364B3D69BE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Trees (25)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569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>
                <a:solidFill>
                  <a:srgbClr val="0000C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Trees (25)</a:t>
            </a:r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D9B86-AB8B-404F-8D86-C97B35C4C6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308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0836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5970588"/>
            <a:ext cx="109728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" name="Rectangle 9"/>
          <p:cNvSpPr/>
          <p:nvPr/>
        </p:nvSpPr>
        <p:spPr>
          <a:xfrm>
            <a:off x="-11429" y="6053140"/>
            <a:ext cx="2699385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Rectangle 10"/>
          <p:cNvSpPr/>
          <p:nvPr/>
        </p:nvSpPr>
        <p:spPr>
          <a:xfrm>
            <a:off x="2830832" y="6043615"/>
            <a:ext cx="8141970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834640" y="6050037"/>
            <a:ext cx="804672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5343" y="6210300"/>
            <a:ext cx="100584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0C1462C-D640-45B3-901B-F425AA5C367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8770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1524000"/>
            <a:ext cx="109728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" name="Rectangle 7"/>
          <p:cNvSpPr/>
          <p:nvPr/>
        </p:nvSpPr>
        <p:spPr>
          <a:xfrm>
            <a:off x="0" y="1600200"/>
            <a:ext cx="155448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Rectangle 8"/>
          <p:cNvSpPr/>
          <p:nvPr/>
        </p:nvSpPr>
        <p:spPr>
          <a:xfrm>
            <a:off x="1645920" y="1600200"/>
            <a:ext cx="932688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1" y="2743200"/>
            <a:ext cx="8547736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1600200"/>
            <a:ext cx="9144000" cy="990600"/>
          </a:xfrm>
        </p:spPr>
        <p:txBody>
          <a:bodyPr/>
          <a:lstStyle>
            <a:lvl1pPr algn="l">
              <a:buNone/>
              <a:defRPr sz="3600" b="1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2"/>
            <a:ext cx="1554480" cy="701675"/>
          </a:xfrm>
        </p:spPr>
        <p:txBody>
          <a:bodyPr>
            <a:noAutofit/>
          </a:bodyPr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5F3E5B3-DBDD-4BE1-9C90-2CB0F3BF80B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Trees (25)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8639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 bwMode="white">
          <a:xfrm>
            <a:off x="-11430" y="4572002"/>
            <a:ext cx="109728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Rectangle 8"/>
          <p:cNvSpPr/>
          <p:nvPr/>
        </p:nvSpPr>
        <p:spPr>
          <a:xfrm>
            <a:off x="-11429" y="4664075"/>
            <a:ext cx="1756410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7" name="Rectangle 9"/>
          <p:cNvSpPr/>
          <p:nvPr/>
        </p:nvSpPr>
        <p:spPr>
          <a:xfrm>
            <a:off x="1853566" y="4654550"/>
            <a:ext cx="9119235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8" name="Rectangle 10"/>
          <p:cNvSpPr/>
          <p:nvPr/>
        </p:nvSpPr>
        <p:spPr bwMode="white">
          <a:xfrm>
            <a:off x="1737361" y="2"/>
            <a:ext cx="120016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0" y="5486400"/>
            <a:ext cx="877824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0" y="4648200"/>
            <a:ext cx="8778240" cy="685800"/>
          </a:xfrm>
        </p:spPr>
        <p:txBody>
          <a:bodyPr/>
          <a:lstStyle>
            <a:lvl1pPr algn="l">
              <a:buNone/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72691" y="0"/>
            <a:ext cx="9100109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2"/>
            <a:ext cx="173736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E9717E89-1D92-4CB2-8893-FF8AE25F8B1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6344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5970588"/>
            <a:ext cx="109728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" name="Rectangle 9"/>
          <p:cNvSpPr/>
          <p:nvPr/>
        </p:nvSpPr>
        <p:spPr>
          <a:xfrm>
            <a:off x="-11429" y="6053140"/>
            <a:ext cx="2699385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Rectangle 10"/>
          <p:cNvSpPr/>
          <p:nvPr/>
        </p:nvSpPr>
        <p:spPr>
          <a:xfrm>
            <a:off x="2830832" y="6043615"/>
            <a:ext cx="8141970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834640" y="4038600"/>
            <a:ext cx="7772400" cy="1828800"/>
          </a:xfrm>
        </p:spPr>
        <p:txBody>
          <a:bodyPr anchor="b"/>
          <a:lstStyle>
            <a:lvl1pPr>
              <a:defRPr sz="3600" b="1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834640" y="6050037"/>
            <a:ext cx="804672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5343" y="6210300"/>
            <a:ext cx="100584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0C1462C-D640-45B3-901B-F425AA5C367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382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40080" y="169342"/>
            <a:ext cx="9980296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572494" y="1232738"/>
            <a:ext cx="10047883" cy="5313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914400"/>
            <a:ext cx="572494" cy="3048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925158"/>
            <a:ext cx="658368" cy="274320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lvl1pPr algn="ctr" eaLnBrk="1" latinLnBrk="0" hangingPunct="1">
              <a:defRPr kumimoji="0" sz="1600" b="1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092D65BA-A6BD-4478-A097-F0968B1F988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40080" y="914400"/>
            <a:ext cx="10332720" cy="3048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40287" y="914400"/>
            <a:ext cx="4980090" cy="297654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/>
              <a:t>Trees (25)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385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rgbClr val="0000C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1" fontAlgn="base" hangingPunct="1">
        <a:spcBef>
          <a:spcPts val="700"/>
        </a:spcBef>
        <a:spcAft>
          <a:spcPct val="0"/>
        </a:spcAft>
        <a:buClr>
          <a:srgbClr val="333399"/>
        </a:buClr>
        <a:buSzPct val="80000"/>
        <a:buFont typeface="Arial" panose="020B0604020202020204" pitchFamily="34" charset="0"/>
        <a:buChar char="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1" fontAlgn="base" hangingPunct="1">
        <a:spcBef>
          <a:spcPts val="550"/>
        </a:spcBef>
        <a:spcAft>
          <a:spcPct val="0"/>
        </a:spcAft>
        <a:buClr>
          <a:srgbClr val="FF0000"/>
        </a:buClr>
        <a:buSzPct val="80000"/>
        <a:buFont typeface="Arial" panose="020B0604020202020204" pitchFamily="34" charset="0"/>
        <a:buChar char="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fontAlgn="base" hangingPunct="1">
        <a:spcBef>
          <a:spcPts val="500"/>
        </a:spcBef>
        <a:spcAft>
          <a:spcPct val="0"/>
        </a:spcAft>
        <a:buClr>
          <a:srgbClr val="333399"/>
        </a:buClr>
        <a:buSzPct val="8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fontAlgn="base" hangingPunct="1">
        <a:spcBef>
          <a:spcPts val="400"/>
        </a:spcBef>
        <a:spcAft>
          <a:spcPct val="0"/>
        </a:spcAft>
        <a:buClr>
          <a:srgbClr val="333399"/>
        </a:buClr>
        <a:buSzPct val="80000"/>
        <a:buFont typeface="Arial" panose="020B0604020202020204" pitchFamily="34" charset="0"/>
        <a:buChar char="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fontAlgn="base" hangingPunct="1">
        <a:spcBef>
          <a:spcPts val="400"/>
        </a:spcBef>
        <a:spcAft>
          <a:spcPct val="0"/>
        </a:spcAft>
        <a:buClr>
          <a:srgbClr val="333399"/>
        </a:buClr>
        <a:buSzPct val="80000"/>
        <a:buFont typeface="Arial" panose="020B0604020202020204" pitchFamily="34" charset="0"/>
        <a:buChar char="■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4196FDB-3CC6-42EF-BC8D-1EBAD307372B}"/>
              </a:ext>
            </a:extLst>
          </p:cNvPr>
          <p:cNvGrpSpPr/>
          <p:nvPr/>
        </p:nvGrpSpPr>
        <p:grpSpPr>
          <a:xfrm>
            <a:off x="0" y="0"/>
            <a:ext cx="10972800" cy="6858000"/>
            <a:chOff x="0" y="0"/>
            <a:chExt cx="10972800" cy="685800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9AE41AD2-F21E-48AF-BACD-482F84EAF44B}"/>
                </a:ext>
              </a:extLst>
            </p:cNvPr>
            <p:cNvGrpSpPr/>
            <p:nvPr/>
          </p:nvGrpSpPr>
          <p:grpSpPr>
            <a:xfrm>
              <a:off x="0" y="0"/>
              <a:ext cx="10972800" cy="6858000"/>
              <a:chOff x="0" y="0"/>
              <a:chExt cx="9160656" cy="6858000"/>
            </a:xfrm>
          </p:grpSpPr>
          <p:pic>
            <p:nvPicPr>
              <p:cNvPr id="5" name="Picture 4" descr="A computer sitting on top of a table&#10;&#10;Description automatically generated">
                <a:extLst>
                  <a:ext uri="{FF2B5EF4-FFF2-40B4-BE49-F238E27FC236}">
                    <a16:creationId xmlns:a16="http://schemas.microsoft.com/office/drawing/2014/main" id="{668D8DC0-A0F8-40ED-B870-9E0CA2A348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60656" cy="6858000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1FADBB5E-58B4-47C2-9131-A0E5349A05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alphaModFix amt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466">
                <a:off x="3443599" y="4781389"/>
                <a:ext cx="534372" cy="793805"/>
              </a:xfrm>
              <a:prstGeom prst="rect">
                <a:avLst/>
              </a:prstGeom>
            </p:spPr>
          </p:pic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60EFB37-F136-49CE-8728-0FE4FBE7D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69760">
              <a:off x="8664010" y="4991662"/>
              <a:ext cx="640080" cy="793805"/>
            </a:xfrm>
            <a:prstGeom prst="rect">
              <a:avLst/>
            </a:prstGeom>
          </p:spPr>
        </p:pic>
      </p:grpSp>
      <p:pic>
        <p:nvPicPr>
          <p:cNvPr id="11" name="Picture 10" descr="A black sign with white text&#10;&#10;Description automatically generated">
            <a:extLst>
              <a:ext uri="{FF2B5EF4-FFF2-40B4-BE49-F238E27FC236}">
                <a16:creationId xmlns:a16="http://schemas.microsoft.com/office/drawing/2014/main" id="{5F929E59-6A17-4939-A0C0-0D0B6A31D2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059" y="2590801"/>
            <a:ext cx="1054389" cy="105438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464FEA3-641C-4CBB-B09F-79C4A80BE7E8}"/>
              </a:ext>
            </a:extLst>
          </p:cNvPr>
          <p:cNvSpPr txBox="1"/>
          <p:nvPr/>
        </p:nvSpPr>
        <p:spPr>
          <a:xfrm>
            <a:off x="276226" y="121639"/>
            <a:ext cx="480059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200" b="1" dirty="0">
                <a:solidFill>
                  <a:prstClr val="black"/>
                </a:solidFill>
                <a:latin typeface="Arial" charset="0"/>
                <a:cs typeface="Arial" charset="0"/>
              </a:rPr>
              <a:t>Welcome to</a:t>
            </a:r>
          </a:p>
          <a:p>
            <a:pPr algn="ctr" fontAlgn="base">
              <a:spcAft>
                <a:spcPts val="600"/>
              </a:spcAft>
            </a:pPr>
            <a:r>
              <a:rPr lang="en-US" sz="2400" b="1" dirty="0">
                <a:solidFill>
                  <a:prstClr val="black"/>
                </a:solidFill>
                <a:latin typeface="Arial" charset="0"/>
                <a:cs typeface="Arial" charset="0"/>
              </a:rPr>
              <a:t>CS 235 Data Structures</a:t>
            </a:r>
          </a:p>
          <a:p>
            <a:pPr algn="ctr" fontAlgn="base">
              <a:spcBef>
                <a:spcPts val="600"/>
              </a:spcBef>
            </a:pPr>
            <a:r>
              <a:rPr lang="en-US" sz="2200" b="1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en-US" sz="2200" b="1" dirty="0"/>
              <a:t>Trees, 8.1 (25)</a:t>
            </a:r>
          </a:p>
        </p:txBody>
      </p:sp>
    </p:spTree>
    <p:extLst>
      <p:ext uri="{BB962C8B-B14F-4D97-AF65-F5344CB8AC3E}">
        <p14:creationId xmlns:p14="http://schemas.microsoft.com/office/powerpoint/2010/main" val="2437083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Queue&lt;string&gt;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white"/>
                </a:solidFill>
                <a:latin typeface="Arial" charset="0"/>
              </a:rPr>
              <a:t>Queues / Deques (19-20)</a:t>
            </a:r>
            <a:endParaRPr lang="en-US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9D9B86-AB8B-404F-8D86-C97B35C4C67E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dirty="0">
              <a:latin typeface="Arial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912966" y="3810000"/>
          <a:ext cx="173701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4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66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1287780" y="1426028"/>
          <a:ext cx="19812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capacity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num_items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front_index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rear_index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the_data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460467" y="1449780"/>
            <a:ext cx="2689567" cy="3817917"/>
            <a:chOff x="163286" y="1449779"/>
            <a:chExt cx="2689567" cy="3817917"/>
          </a:xfrm>
        </p:grpSpPr>
        <p:grpSp>
          <p:nvGrpSpPr>
            <p:cNvPr id="13" name="Group 12"/>
            <p:cNvGrpSpPr/>
            <p:nvPr/>
          </p:nvGrpSpPr>
          <p:grpSpPr>
            <a:xfrm>
              <a:off x="163286" y="3819894"/>
              <a:ext cx="1589314" cy="338554"/>
              <a:chOff x="601241" y="3352800"/>
              <a:chExt cx="1589314" cy="338554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601241" y="3352800"/>
                <a:ext cx="153118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b="1" dirty="0" err="1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front_index</a:t>
                </a:r>
                <a:r>
                  <a:rPr lang="en-US" sz="16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endParaRPr lang="en-US" sz="1600" dirty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0" name="Right Arrow 9"/>
              <p:cNvSpPr/>
              <p:nvPr/>
            </p:nvSpPr>
            <p:spPr>
              <a:xfrm>
                <a:off x="1996291" y="3432628"/>
                <a:ext cx="194264" cy="203200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Arial"/>
                </a:endParaRPr>
              </a:p>
            </p:txBody>
          </p:sp>
        </p:grpSp>
        <p:sp>
          <p:nvSpPr>
            <p:cNvPr id="16" name="TextBox 15"/>
            <p:cNvSpPr txBox="1">
              <a:spLocks noChangeArrowheads="1"/>
            </p:cNvSpPr>
            <p:nvPr/>
          </p:nvSpPr>
          <p:spPr bwMode="auto">
            <a:xfrm>
              <a:off x="2395653" y="1449779"/>
              <a:ext cx="4572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t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4</a:t>
              </a:r>
            </a:p>
          </p:txBody>
        </p:sp>
        <p:sp>
          <p:nvSpPr>
            <p:cNvPr id="17" name="TextBox 16"/>
            <p:cNvSpPr txBox="1">
              <a:spLocks noChangeArrowheads="1"/>
            </p:cNvSpPr>
            <p:nvPr/>
          </p:nvSpPr>
          <p:spPr bwMode="auto">
            <a:xfrm>
              <a:off x="2395653" y="1821179"/>
              <a:ext cx="4572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t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0</a:t>
              </a:r>
            </a:p>
          </p:txBody>
        </p:sp>
        <p:sp>
          <p:nvSpPr>
            <p:cNvPr id="18" name="TextBox 17"/>
            <p:cNvSpPr txBox="1">
              <a:spLocks noChangeArrowheads="1"/>
            </p:cNvSpPr>
            <p:nvPr/>
          </p:nvSpPr>
          <p:spPr bwMode="auto">
            <a:xfrm>
              <a:off x="2395653" y="2192579"/>
              <a:ext cx="4572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t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0</a:t>
              </a:r>
            </a:p>
          </p:txBody>
        </p:sp>
        <p:sp>
          <p:nvSpPr>
            <p:cNvPr id="19" name="TextBox 18"/>
            <p:cNvSpPr txBox="1">
              <a:spLocks noChangeArrowheads="1"/>
            </p:cNvSpPr>
            <p:nvPr/>
          </p:nvSpPr>
          <p:spPr bwMode="auto">
            <a:xfrm>
              <a:off x="2395653" y="2563979"/>
              <a:ext cx="4572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t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3</a:t>
              </a: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275495" y="4929142"/>
              <a:ext cx="1477105" cy="338554"/>
              <a:chOff x="713450" y="3352800"/>
              <a:chExt cx="1477105" cy="338554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713450" y="3352800"/>
                <a:ext cx="141897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b="1" dirty="0" err="1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rear_index</a:t>
                </a:r>
                <a:r>
                  <a:rPr lang="en-US" sz="16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endParaRPr lang="en-US" sz="1600" dirty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3" name="Right Arrow 22"/>
              <p:cNvSpPr/>
              <p:nvPr/>
            </p:nvSpPr>
            <p:spPr>
              <a:xfrm>
                <a:off x="1996291" y="3432628"/>
                <a:ext cx="194264" cy="203200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Arial"/>
                </a:endParaRPr>
              </a:p>
            </p:txBody>
          </p:sp>
        </p:grpSp>
        <p:cxnSp>
          <p:nvCxnSpPr>
            <p:cNvPr id="24" name="Straight Arrow Connector 23"/>
            <p:cNvCxnSpPr>
              <a:cxnSpLocks/>
            </p:cNvCxnSpPr>
            <p:nvPr/>
          </p:nvCxnSpPr>
          <p:spPr>
            <a:xfrm>
              <a:off x="2656954" y="3124200"/>
              <a:ext cx="0" cy="695694"/>
            </a:xfrm>
            <a:prstGeom prst="straightConnector1">
              <a:avLst/>
            </a:prstGeom>
            <a:ln w="47625">
              <a:solidFill>
                <a:srgbClr val="FF0000"/>
              </a:solidFill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4259580" y="3872806"/>
            <a:ext cx="4876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Queue(void) 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capacity(DEFAULT_CAPACITY),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400" b="1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num_items</a:t>
            </a: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(0),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400" b="1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front_index</a:t>
            </a: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(0),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400" b="1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rear_index</a:t>
            </a: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(DEFAULT_CAPACITY - 1),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400" b="1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the_data</a:t>
            </a: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(new T[DEFAULT_CAPACITY]) {}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4259580" y="1447563"/>
            <a:ext cx="48768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#define DEFAULT_CAPACITY 4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template&lt;</a:t>
            </a:r>
            <a:r>
              <a:rPr lang="en-US" sz="1400" b="1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typename</a:t>
            </a: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T&gt;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class Queue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private: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400" b="1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size_t</a:t>
            </a: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capacity;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400" b="1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size_t</a:t>
            </a: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b="1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num_items</a:t>
            </a: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400" b="1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size_t</a:t>
            </a: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b="1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front_index</a:t>
            </a: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400" b="1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size_t</a:t>
            </a: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b="1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rear_index</a:t>
            </a: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T* </a:t>
            </a:r>
            <a:r>
              <a:rPr lang="en-US" sz="1400" b="1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the_data</a:t>
            </a: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C2C84FA-1FDD-4C35-927B-4D0E253D8168}"/>
              </a:ext>
            </a:extLst>
          </p:cNvPr>
          <p:cNvSpPr txBox="1"/>
          <p:nvPr/>
        </p:nvSpPr>
        <p:spPr>
          <a:xfrm>
            <a:off x="2106119" y="5334001"/>
            <a:ext cx="16960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  <a:cs typeface="Arial" charset="0"/>
              </a:rPr>
              <a:t>circular array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  <a:cs typeface="Arial" charset="0"/>
              </a:rPr>
              <a:t>(strings)</a:t>
            </a: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86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Queue&lt;string&gt;::push(const T&amp; item)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white"/>
                </a:solidFill>
                <a:latin typeface="Arial" charset="0"/>
              </a:rPr>
              <a:t>Queues / Deques (19-20)</a:t>
            </a:r>
            <a:endParaRPr lang="en-US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9D9B86-AB8B-404F-8D86-C97B35C4C67E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dirty="0">
              <a:latin typeface="Arial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912966" y="3810000"/>
          <a:ext cx="173701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4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66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1287780" y="1426028"/>
          <a:ext cx="19812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capacity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num_items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front_index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rear_index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the_data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460466" y="3819894"/>
            <a:ext cx="1589314" cy="338554"/>
            <a:chOff x="601241" y="3352800"/>
            <a:chExt cx="1589314" cy="338554"/>
          </a:xfrm>
        </p:grpSpPr>
        <p:sp>
          <p:nvSpPr>
            <p:cNvPr id="9" name="Rectangle 8"/>
            <p:cNvSpPr/>
            <p:nvPr/>
          </p:nvSpPr>
          <p:spPr>
            <a:xfrm>
              <a:off x="601241" y="3352800"/>
              <a:ext cx="153118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 err="1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front_index</a:t>
              </a:r>
              <a:r>
                <a:rPr lang="en-US" sz="1600" b="1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endParaRPr lang="en-US" sz="160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1996291" y="3432628"/>
              <a:ext cx="194264" cy="2032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</p:grp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692833" y="1449780"/>
            <a:ext cx="457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4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692833" y="1821180"/>
            <a:ext cx="457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692833" y="2192580"/>
            <a:ext cx="457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692833" y="2563980"/>
            <a:ext cx="457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3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572676" y="4929142"/>
            <a:ext cx="1477105" cy="338554"/>
            <a:chOff x="713450" y="3352800"/>
            <a:chExt cx="1477105" cy="338554"/>
          </a:xfrm>
        </p:grpSpPr>
        <p:sp>
          <p:nvSpPr>
            <p:cNvPr id="22" name="Rectangle 21"/>
            <p:cNvSpPr/>
            <p:nvPr/>
          </p:nvSpPr>
          <p:spPr>
            <a:xfrm>
              <a:off x="713450" y="3352800"/>
              <a:ext cx="1418979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 err="1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rear_index</a:t>
              </a:r>
              <a:r>
                <a:rPr lang="en-US" sz="1600" b="1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endParaRPr lang="en-US" sz="160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Right Arrow 22"/>
            <p:cNvSpPr/>
            <p:nvPr/>
          </p:nvSpPr>
          <p:spPr>
            <a:xfrm>
              <a:off x="1996291" y="3432628"/>
              <a:ext cx="194264" cy="2032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</p:grpSp>
      <p:cxnSp>
        <p:nvCxnSpPr>
          <p:cNvPr id="24" name="Straight Arrow Connector 23"/>
          <p:cNvCxnSpPr>
            <a:cxnSpLocks/>
          </p:cNvCxnSpPr>
          <p:nvPr/>
        </p:nvCxnSpPr>
        <p:spPr>
          <a:xfrm>
            <a:off x="2954134" y="3124200"/>
            <a:ext cx="0" cy="695694"/>
          </a:xfrm>
          <a:prstGeom prst="straightConnector1">
            <a:avLst/>
          </a:prstGeom>
          <a:ln w="47625">
            <a:solidFill>
              <a:schemeClr val="tx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FDA92F02-A29A-4BCF-A449-4CC6FD11E1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9580" y="1378561"/>
            <a:ext cx="457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push("Maybe")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B1F1DB-D633-4B64-9654-787813BFFE30}"/>
              </a:ext>
            </a:extLst>
          </p:cNvPr>
          <p:cNvSpPr/>
          <p:nvPr/>
        </p:nvSpPr>
        <p:spPr>
          <a:xfrm>
            <a:off x="5010430" y="1378743"/>
            <a:ext cx="817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Maybe</a:t>
            </a:r>
            <a:endParaRPr lang="en-US" dirty="0">
              <a:solidFill>
                <a:prstClr val="black"/>
              </a:solidFill>
              <a:latin typeface="Consolas" panose="020B0609020204030204" pitchFamily="49" charset="0"/>
              <a:cs typeface="Arial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E793C62-B7C2-4286-972C-9082FDEAA8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9580" y="1981201"/>
            <a:ext cx="48768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void push(const T&amp; item)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if (</a:t>
            </a:r>
            <a:r>
              <a:rPr lang="en-US" sz="1400" b="1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num_items</a:t>
            </a: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== capacity)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{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reallocate();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}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400" b="1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num_items</a:t>
            </a: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++;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400" b="1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rear_index</a:t>
            </a: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(</a:t>
            </a:r>
            <a:r>
              <a:rPr lang="en-US" sz="1400" b="1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rear_index</a:t>
            </a: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+ 1) % capacity;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400" b="1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the_data</a:t>
            </a: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sz="1400" b="1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rear_index</a:t>
            </a: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 = item;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04E52CA-9299-4F88-827E-012BC8B274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2833" y="1823967"/>
            <a:ext cx="457200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t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360C616-1B49-4C28-A651-548513C54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2833" y="2563980"/>
            <a:ext cx="457200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t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F65DED7-1F9C-4554-9FB4-60BC05820455}"/>
              </a:ext>
            </a:extLst>
          </p:cNvPr>
          <p:cNvSpPr txBox="1"/>
          <p:nvPr/>
        </p:nvSpPr>
        <p:spPr>
          <a:xfrm>
            <a:off x="2106119" y="5334001"/>
            <a:ext cx="16960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  <a:cs typeface="Arial" charset="0"/>
              </a:rPr>
              <a:t>circular array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  <a:cs typeface="Arial" charset="0"/>
              </a:rPr>
              <a:t>(strings)</a:t>
            </a: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65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6481E-6 7.40741E-7 L -2.31481E-6 -0.1622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" y="-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6 2.22222E-6 C 0.02112 0.01458 -0.0068 0.03287 -0.03067 0.10926 C -0.07017 0.18055 -0.06626 0.16759 -0.1114 0.21898 C -0.16218 0.28541 -0.1726 0.2875 -0.22454 0.35347 " pathEditMode="relative" rAng="0" ptsTypes="AAAA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52" y="1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6" grpId="0"/>
      <p:bldP spid="27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Queue&lt;string&gt;::push(const T&amp; item)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white"/>
                </a:solidFill>
                <a:latin typeface="Arial" charset="0"/>
              </a:rPr>
              <a:t>Queues / Deques (19-20)</a:t>
            </a:r>
            <a:endParaRPr lang="en-US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9D9B86-AB8B-404F-8D86-C97B35C4C67E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dirty="0">
              <a:latin typeface="Arial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912966" y="3810000"/>
          <a:ext cx="173701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4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66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1287780" y="1426028"/>
          <a:ext cx="19812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capacity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num_items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front_index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rear_index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the_data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692833" y="1449780"/>
            <a:ext cx="457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4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692833" y="1821180"/>
            <a:ext cx="457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1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692833" y="2192580"/>
            <a:ext cx="457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692833" y="2563980"/>
            <a:ext cx="457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cxnSp>
        <p:nvCxnSpPr>
          <p:cNvPr id="24" name="Straight Arrow Connector 23"/>
          <p:cNvCxnSpPr>
            <a:cxnSpLocks/>
          </p:cNvCxnSpPr>
          <p:nvPr/>
        </p:nvCxnSpPr>
        <p:spPr>
          <a:xfrm>
            <a:off x="2954134" y="3124200"/>
            <a:ext cx="0" cy="695694"/>
          </a:xfrm>
          <a:prstGeom prst="straightConnector1">
            <a:avLst/>
          </a:prstGeom>
          <a:ln w="47625">
            <a:solidFill>
              <a:schemeClr val="tx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FDA92F02-A29A-4BCF-A449-4CC6FD11E1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9580" y="1378561"/>
            <a:ext cx="457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push("Now")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B1F1DB-D633-4B64-9654-787813BFFE30}"/>
              </a:ext>
            </a:extLst>
          </p:cNvPr>
          <p:cNvSpPr/>
          <p:nvPr/>
        </p:nvSpPr>
        <p:spPr>
          <a:xfrm>
            <a:off x="5010429" y="1378743"/>
            <a:ext cx="564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Now</a:t>
            </a:r>
            <a:endParaRPr lang="en-US" dirty="0">
              <a:solidFill>
                <a:prstClr val="black"/>
              </a:solidFill>
              <a:latin typeface="Consolas" panose="020B0609020204030204" pitchFamily="49" charset="0"/>
              <a:cs typeface="Arial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E793C62-B7C2-4286-972C-9082FDEAA8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9580" y="1981201"/>
            <a:ext cx="48768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void push(const T&amp; item)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if (</a:t>
            </a:r>
            <a:r>
              <a:rPr lang="en-US" sz="1400" b="1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num_items</a:t>
            </a: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== capacity)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{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reallocate();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}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400" b="1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num_items</a:t>
            </a: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++;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400" b="1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rear_index</a:t>
            </a: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(</a:t>
            </a:r>
            <a:r>
              <a:rPr lang="en-US" sz="1400" b="1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rear_index</a:t>
            </a: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+ 1) % capacity;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400" b="1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the_data</a:t>
            </a: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sz="1400" b="1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rear_index</a:t>
            </a: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 = item;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04E52CA-9299-4F88-827E-012BC8B274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2833" y="1823967"/>
            <a:ext cx="457200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t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360C616-1B49-4C28-A651-548513C54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2833" y="2563980"/>
            <a:ext cx="457200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t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5593E8E-81CE-44D1-B5B3-157ABAA03893}"/>
              </a:ext>
            </a:extLst>
          </p:cNvPr>
          <p:cNvSpPr/>
          <p:nvPr/>
        </p:nvSpPr>
        <p:spPr>
          <a:xfrm>
            <a:off x="2555970" y="3819894"/>
            <a:ext cx="8178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Maybe</a:t>
            </a:r>
            <a:endParaRPr lang="en-US" dirty="0">
              <a:solidFill>
                <a:prstClr val="black"/>
              </a:solidFill>
              <a:latin typeface="Consolas" panose="020B0609020204030204" pitchFamily="49" charset="0"/>
              <a:cs typeface="Arial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10DCBD8-E9A8-411E-9911-9060794ADD90}"/>
              </a:ext>
            </a:extLst>
          </p:cNvPr>
          <p:cNvSpPr txBox="1"/>
          <p:nvPr/>
        </p:nvSpPr>
        <p:spPr>
          <a:xfrm>
            <a:off x="2106119" y="5334001"/>
            <a:ext cx="16960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  <a:cs typeface="Arial" charset="0"/>
              </a:rPr>
              <a:t>circular array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  <a:cs typeface="Arial" charset="0"/>
              </a:rPr>
              <a:t>(strings)</a:t>
            </a: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60466" y="3819894"/>
            <a:ext cx="1589314" cy="338554"/>
            <a:chOff x="601241" y="3352800"/>
            <a:chExt cx="1589314" cy="338554"/>
          </a:xfrm>
        </p:grpSpPr>
        <p:sp>
          <p:nvSpPr>
            <p:cNvPr id="9" name="Rectangle 8"/>
            <p:cNvSpPr/>
            <p:nvPr/>
          </p:nvSpPr>
          <p:spPr>
            <a:xfrm>
              <a:off x="601241" y="3352800"/>
              <a:ext cx="153118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 err="1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front_index</a:t>
              </a:r>
              <a:r>
                <a:rPr lang="en-US" sz="1600" b="1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endParaRPr lang="en-US" sz="160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1996291" y="3432628"/>
              <a:ext cx="194264" cy="2032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51126" y="3819318"/>
            <a:ext cx="1589314" cy="338554"/>
            <a:chOff x="601241" y="3352800"/>
            <a:chExt cx="1589314" cy="338554"/>
          </a:xfrm>
        </p:grpSpPr>
        <p:sp>
          <p:nvSpPr>
            <p:cNvPr id="22" name="Rectangle 21"/>
            <p:cNvSpPr/>
            <p:nvPr/>
          </p:nvSpPr>
          <p:spPr>
            <a:xfrm>
              <a:off x="601241" y="3352800"/>
              <a:ext cx="1531188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sz="1600" b="1" dirty="0" err="1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rear_index</a:t>
              </a:r>
              <a:r>
                <a:rPr lang="en-US" sz="1600" b="1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endParaRPr lang="en-US" sz="160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Right Arrow 22"/>
            <p:cNvSpPr/>
            <p:nvPr/>
          </p:nvSpPr>
          <p:spPr>
            <a:xfrm>
              <a:off x="1996291" y="3432628"/>
              <a:ext cx="194264" cy="2032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460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5 -0.00092 L -0.00015 0.0520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8 2.22222E-6 C 0.02069 0.01296 -0.00738 0.03217 -0.0314 0.10555 C -0.07162 0.17569 -0.06756 0.16319 -0.11343 0.21319 C -0.16464 0.27778 -0.14497 0.24097 -0.21311 0.40764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44" y="2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7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Queue&lt;string&gt;::push(const T&amp; item)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white"/>
                </a:solidFill>
                <a:latin typeface="Arial" charset="0"/>
              </a:rPr>
              <a:t>Queues / Deques (19-20)</a:t>
            </a:r>
            <a:endParaRPr lang="en-US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9D9B86-AB8B-404F-8D86-C97B35C4C67E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dirty="0">
              <a:latin typeface="Arial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912966" y="3810000"/>
          <a:ext cx="173701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4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66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1287780" y="1426028"/>
          <a:ext cx="19812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capacity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num_items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front_index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rear_index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the_data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460466" y="3819894"/>
            <a:ext cx="1589314" cy="338554"/>
            <a:chOff x="601241" y="3352800"/>
            <a:chExt cx="1589314" cy="338554"/>
          </a:xfrm>
        </p:grpSpPr>
        <p:sp>
          <p:nvSpPr>
            <p:cNvPr id="9" name="Rectangle 8"/>
            <p:cNvSpPr/>
            <p:nvPr/>
          </p:nvSpPr>
          <p:spPr>
            <a:xfrm>
              <a:off x="601241" y="3352800"/>
              <a:ext cx="153118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 err="1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front_index</a:t>
              </a:r>
              <a:r>
                <a:rPr lang="en-US" sz="1600" b="1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endParaRPr lang="en-US" sz="160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1996291" y="3432628"/>
              <a:ext cx="194264" cy="2032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</p:grp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692833" y="1449780"/>
            <a:ext cx="457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4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692833" y="1821180"/>
            <a:ext cx="457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2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692833" y="2192580"/>
            <a:ext cx="457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692833" y="2563980"/>
            <a:ext cx="457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1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466579" y="4191000"/>
            <a:ext cx="1589314" cy="338554"/>
            <a:chOff x="601241" y="3352800"/>
            <a:chExt cx="1589314" cy="338554"/>
          </a:xfrm>
        </p:grpSpPr>
        <p:sp>
          <p:nvSpPr>
            <p:cNvPr id="22" name="Rectangle 21"/>
            <p:cNvSpPr/>
            <p:nvPr/>
          </p:nvSpPr>
          <p:spPr>
            <a:xfrm>
              <a:off x="601241" y="3352800"/>
              <a:ext cx="1531188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sz="1600" b="1" dirty="0" err="1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rear_index</a:t>
              </a:r>
              <a:r>
                <a:rPr lang="en-US" sz="1600" b="1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endParaRPr lang="en-US" sz="160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Right Arrow 22"/>
            <p:cNvSpPr/>
            <p:nvPr/>
          </p:nvSpPr>
          <p:spPr>
            <a:xfrm>
              <a:off x="1996291" y="3432628"/>
              <a:ext cx="194264" cy="2032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</p:grpSp>
      <p:cxnSp>
        <p:nvCxnSpPr>
          <p:cNvPr id="24" name="Straight Arrow Connector 23"/>
          <p:cNvCxnSpPr>
            <a:cxnSpLocks/>
          </p:cNvCxnSpPr>
          <p:nvPr/>
        </p:nvCxnSpPr>
        <p:spPr>
          <a:xfrm>
            <a:off x="2954134" y="3124200"/>
            <a:ext cx="0" cy="695694"/>
          </a:xfrm>
          <a:prstGeom prst="straightConnector1">
            <a:avLst/>
          </a:prstGeom>
          <a:ln w="47625">
            <a:solidFill>
              <a:schemeClr val="tx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FDA92F02-A29A-4BCF-A449-4CC6FD11E1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9580" y="1378561"/>
            <a:ext cx="457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push("is")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B1F1DB-D633-4B64-9654-787813BFFE30}"/>
              </a:ext>
            </a:extLst>
          </p:cNvPr>
          <p:cNvSpPr/>
          <p:nvPr/>
        </p:nvSpPr>
        <p:spPr>
          <a:xfrm>
            <a:off x="5010429" y="1378743"/>
            <a:ext cx="437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is</a:t>
            </a:r>
            <a:endParaRPr lang="en-US" dirty="0">
              <a:solidFill>
                <a:prstClr val="black"/>
              </a:solidFill>
              <a:latin typeface="Consolas" panose="020B0609020204030204" pitchFamily="49" charset="0"/>
              <a:cs typeface="Arial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E793C62-B7C2-4286-972C-9082FDEAA8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9580" y="1981201"/>
            <a:ext cx="48768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void push(const T&amp; item)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if (</a:t>
            </a:r>
            <a:r>
              <a:rPr lang="en-US" sz="1400" b="1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num_items</a:t>
            </a: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== capacity)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{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reallocate();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}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400" b="1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num_items</a:t>
            </a: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++;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400" b="1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rear_index</a:t>
            </a: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(</a:t>
            </a:r>
            <a:r>
              <a:rPr lang="en-US" sz="1400" b="1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rear_index</a:t>
            </a: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+ 1) % capacity;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400" b="1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the_data</a:t>
            </a: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sz="1400" b="1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rear_index</a:t>
            </a: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 = item;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04E52CA-9299-4F88-827E-012BC8B274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2833" y="1823967"/>
            <a:ext cx="457200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t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360C616-1B49-4C28-A651-548513C54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2833" y="2563980"/>
            <a:ext cx="457200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t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2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5593E8E-81CE-44D1-B5B3-157ABAA03893}"/>
              </a:ext>
            </a:extLst>
          </p:cNvPr>
          <p:cNvSpPr/>
          <p:nvPr/>
        </p:nvSpPr>
        <p:spPr>
          <a:xfrm>
            <a:off x="2549290" y="3819894"/>
            <a:ext cx="817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Maybe</a:t>
            </a:r>
            <a:endParaRPr lang="en-US" dirty="0">
              <a:solidFill>
                <a:prstClr val="black"/>
              </a:solidFill>
              <a:latin typeface="Consolas" panose="020B0609020204030204" pitchFamily="49" charset="0"/>
              <a:cs typeface="Arial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1D4393C-0006-4355-8230-0221F69D7113}"/>
              </a:ext>
            </a:extLst>
          </p:cNvPr>
          <p:cNvSpPr/>
          <p:nvPr/>
        </p:nvSpPr>
        <p:spPr>
          <a:xfrm>
            <a:off x="2318136" y="4179476"/>
            <a:ext cx="1280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Now</a:t>
            </a:r>
            <a:endParaRPr lang="en-US" dirty="0">
              <a:solidFill>
                <a:prstClr val="black"/>
              </a:solidFill>
              <a:latin typeface="Consolas" panose="020B0609020204030204" pitchFamily="49" charset="0"/>
              <a:cs typeface="Arial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DBE47FC-DE98-4E7B-A216-8BA0480BBFE0}"/>
              </a:ext>
            </a:extLst>
          </p:cNvPr>
          <p:cNvSpPr txBox="1"/>
          <p:nvPr/>
        </p:nvSpPr>
        <p:spPr>
          <a:xfrm>
            <a:off x="2106119" y="5334001"/>
            <a:ext cx="16960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  <a:cs typeface="Arial" charset="0"/>
              </a:rPr>
              <a:t>circular array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  <a:cs typeface="Arial" charset="0"/>
              </a:rPr>
              <a:t>(strings)</a:t>
            </a: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611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4 -0.00093 L -0.00014 0.0520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8 2.22222E-6 C 0.02127 0.01342 -0.00767 0.03148 -0.03212 0.10648 C -0.0732 0.17662 -0.06915 0.16389 -0.11574 0.21389 C -0.16811 0.2794 -0.13585 0.3 -0.20732 0.46134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55" y="2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7" grpId="0" animBg="1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Queue&lt;string&gt;::push(const T&amp; item)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white"/>
                </a:solidFill>
                <a:latin typeface="Arial" charset="0"/>
              </a:rPr>
              <a:t>Queues / Deques (19-20)</a:t>
            </a:r>
            <a:endParaRPr lang="en-US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9D9B86-AB8B-404F-8D86-C97B35C4C67E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dirty="0">
              <a:latin typeface="Arial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912966" y="3810000"/>
          <a:ext cx="173701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4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66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1287780" y="1426028"/>
          <a:ext cx="19812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capacity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num_items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front_index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rear_index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the_data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460466" y="3819894"/>
            <a:ext cx="1589314" cy="338554"/>
            <a:chOff x="601241" y="3352800"/>
            <a:chExt cx="1589314" cy="338554"/>
          </a:xfrm>
        </p:grpSpPr>
        <p:sp>
          <p:nvSpPr>
            <p:cNvPr id="9" name="Rectangle 8"/>
            <p:cNvSpPr/>
            <p:nvPr/>
          </p:nvSpPr>
          <p:spPr>
            <a:xfrm>
              <a:off x="601241" y="3352800"/>
              <a:ext cx="153118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 err="1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front_index</a:t>
              </a:r>
              <a:r>
                <a:rPr lang="en-US" sz="1600" b="1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endParaRPr lang="en-US" sz="160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1996291" y="3432628"/>
              <a:ext cx="194264" cy="2032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</p:grp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692833" y="1449780"/>
            <a:ext cx="457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4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692833" y="1821180"/>
            <a:ext cx="457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3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692833" y="2192580"/>
            <a:ext cx="457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692833" y="2563980"/>
            <a:ext cx="457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2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466579" y="4551498"/>
            <a:ext cx="1589314" cy="338554"/>
            <a:chOff x="601241" y="3352800"/>
            <a:chExt cx="1589314" cy="338554"/>
          </a:xfrm>
        </p:grpSpPr>
        <p:sp>
          <p:nvSpPr>
            <p:cNvPr id="22" name="Rectangle 21"/>
            <p:cNvSpPr/>
            <p:nvPr/>
          </p:nvSpPr>
          <p:spPr>
            <a:xfrm>
              <a:off x="601241" y="3352800"/>
              <a:ext cx="1531188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sz="1600" b="1" dirty="0" err="1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rear_index</a:t>
              </a:r>
              <a:r>
                <a:rPr lang="en-US" sz="1600" b="1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endParaRPr lang="en-US" sz="160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Right Arrow 22"/>
            <p:cNvSpPr/>
            <p:nvPr/>
          </p:nvSpPr>
          <p:spPr>
            <a:xfrm>
              <a:off x="1996291" y="3432628"/>
              <a:ext cx="194264" cy="2032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</p:grpSp>
      <p:cxnSp>
        <p:nvCxnSpPr>
          <p:cNvPr id="24" name="Straight Arrow Connector 23"/>
          <p:cNvCxnSpPr>
            <a:cxnSpLocks/>
          </p:cNvCxnSpPr>
          <p:nvPr/>
        </p:nvCxnSpPr>
        <p:spPr>
          <a:xfrm>
            <a:off x="2954134" y="3124200"/>
            <a:ext cx="0" cy="695694"/>
          </a:xfrm>
          <a:prstGeom prst="straightConnector1">
            <a:avLst/>
          </a:prstGeom>
          <a:ln w="47625">
            <a:solidFill>
              <a:schemeClr val="tx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FDA92F02-A29A-4BCF-A449-4CC6FD11E1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9580" y="1378561"/>
            <a:ext cx="457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push("the")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B1F1DB-D633-4B64-9654-787813BFFE30}"/>
              </a:ext>
            </a:extLst>
          </p:cNvPr>
          <p:cNvSpPr/>
          <p:nvPr/>
        </p:nvSpPr>
        <p:spPr>
          <a:xfrm>
            <a:off x="5010429" y="1378743"/>
            <a:ext cx="564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the</a:t>
            </a:r>
            <a:endParaRPr lang="en-US" dirty="0">
              <a:solidFill>
                <a:prstClr val="black"/>
              </a:solidFill>
              <a:latin typeface="Consolas" panose="020B0609020204030204" pitchFamily="49" charset="0"/>
              <a:cs typeface="Arial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E793C62-B7C2-4286-972C-9082FDEAA8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9580" y="1981201"/>
            <a:ext cx="48768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void push(const T&amp; item)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if (</a:t>
            </a:r>
            <a:r>
              <a:rPr lang="en-US" sz="1400" b="1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num_items</a:t>
            </a: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== capacity)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{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reallocate();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}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400" b="1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num_items</a:t>
            </a: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++;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400" b="1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rear_index</a:t>
            </a: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(</a:t>
            </a:r>
            <a:r>
              <a:rPr lang="en-US" sz="1400" b="1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rear_index</a:t>
            </a: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+ 1) % capacity;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400" b="1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the_data</a:t>
            </a: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sz="1400" b="1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rear_index</a:t>
            </a: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 = item;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04E52CA-9299-4F88-827E-012BC8B274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2833" y="1823967"/>
            <a:ext cx="457200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t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4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360C616-1B49-4C28-A651-548513C54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2833" y="2563980"/>
            <a:ext cx="457200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t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3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71CFA91-9E38-44FE-8EE1-3D4E94B2A8EE}"/>
              </a:ext>
            </a:extLst>
          </p:cNvPr>
          <p:cNvSpPr/>
          <p:nvPr/>
        </p:nvSpPr>
        <p:spPr>
          <a:xfrm>
            <a:off x="2739246" y="4557164"/>
            <a:ext cx="437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is</a:t>
            </a:r>
            <a:endParaRPr lang="en-US" dirty="0">
              <a:solidFill>
                <a:prstClr val="black"/>
              </a:solidFill>
              <a:latin typeface="Consolas" panose="020B0609020204030204" pitchFamily="49" charset="0"/>
              <a:cs typeface="Arial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8D87E94-1FF8-40CE-B0A6-A9F36010DC3B}"/>
              </a:ext>
            </a:extLst>
          </p:cNvPr>
          <p:cNvSpPr/>
          <p:nvPr/>
        </p:nvSpPr>
        <p:spPr>
          <a:xfrm>
            <a:off x="2549290" y="3819894"/>
            <a:ext cx="817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Maybe</a:t>
            </a:r>
            <a:endParaRPr lang="en-US" dirty="0">
              <a:solidFill>
                <a:prstClr val="black"/>
              </a:solidFill>
              <a:latin typeface="Consolas" panose="020B0609020204030204" pitchFamily="49" charset="0"/>
              <a:cs typeface="Arial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DEF2B6-820E-42EF-ACD8-7756E5FACE6F}"/>
              </a:ext>
            </a:extLst>
          </p:cNvPr>
          <p:cNvSpPr/>
          <p:nvPr/>
        </p:nvSpPr>
        <p:spPr>
          <a:xfrm>
            <a:off x="2318136" y="4179476"/>
            <a:ext cx="1280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Now</a:t>
            </a:r>
            <a:endParaRPr lang="en-US" dirty="0">
              <a:solidFill>
                <a:prstClr val="black"/>
              </a:solidFill>
              <a:latin typeface="Consolas" panose="020B0609020204030204" pitchFamily="49" charset="0"/>
              <a:cs typeface="Arial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11768F5-D557-4638-AF62-4CF0B4977CD0}"/>
              </a:ext>
            </a:extLst>
          </p:cNvPr>
          <p:cNvSpPr txBox="1"/>
          <p:nvPr/>
        </p:nvSpPr>
        <p:spPr>
          <a:xfrm>
            <a:off x="2106119" y="5334001"/>
            <a:ext cx="16960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  <a:cs typeface="Arial" charset="0"/>
              </a:rPr>
              <a:t>circular array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  <a:cs typeface="Arial" charset="0"/>
              </a:rPr>
              <a:t>(strings)</a:t>
            </a: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0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4 -0.00092 L -0.00014 0.0520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2963E-7 2.22222E-6 C 0.02025 0.01389 -0.0081 0.03217 -0.03241 0.10694 C -0.07306 0.17708 -0.06901 0.16458 -0.11531 0.21458 C -0.1671 0.27986 -0.18938 0.43727 -0.21441 0.51736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88" y="2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7" grpId="0" animBg="1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Queue&lt;string&gt;::pop()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white"/>
                </a:solidFill>
                <a:latin typeface="Arial" charset="0"/>
              </a:rPr>
              <a:t>Queues / Deques (19-20)</a:t>
            </a:r>
            <a:endParaRPr lang="en-US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9D9B86-AB8B-404F-8D86-C97B35C4C67E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dirty="0">
              <a:latin typeface="Arial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912966" y="3810000"/>
          <a:ext cx="173701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4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66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1287780" y="1426028"/>
          <a:ext cx="19812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capacity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num_items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front_index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rear_index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the_data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692833" y="1449780"/>
            <a:ext cx="457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4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692833" y="1821180"/>
            <a:ext cx="457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4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692833" y="2192580"/>
            <a:ext cx="457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692833" y="2563980"/>
            <a:ext cx="457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3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466579" y="4919246"/>
            <a:ext cx="1589314" cy="338554"/>
            <a:chOff x="601241" y="3352800"/>
            <a:chExt cx="1589314" cy="338554"/>
          </a:xfrm>
        </p:grpSpPr>
        <p:sp>
          <p:nvSpPr>
            <p:cNvPr id="22" name="Rectangle 21"/>
            <p:cNvSpPr/>
            <p:nvPr/>
          </p:nvSpPr>
          <p:spPr>
            <a:xfrm>
              <a:off x="601241" y="3352800"/>
              <a:ext cx="1531188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sz="1600" b="1" dirty="0" err="1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rear_index</a:t>
              </a:r>
              <a:r>
                <a:rPr lang="en-US" sz="1600" b="1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endParaRPr lang="en-US" sz="160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Right Arrow 22"/>
            <p:cNvSpPr/>
            <p:nvPr/>
          </p:nvSpPr>
          <p:spPr>
            <a:xfrm>
              <a:off x="1996291" y="3432628"/>
              <a:ext cx="194264" cy="2032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</p:grpSp>
      <p:cxnSp>
        <p:nvCxnSpPr>
          <p:cNvPr id="24" name="Straight Arrow Connector 23"/>
          <p:cNvCxnSpPr>
            <a:cxnSpLocks/>
          </p:cNvCxnSpPr>
          <p:nvPr/>
        </p:nvCxnSpPr>
        <p:spPr>
          <a:xfrm>
            <a:off x="2954134" y="3124200"/>
            <a:ext cx="0" cy="695694"/>
          </a:xfrm>
          <a:prstGeom prst="straightConnector1">
            <a:avLst/>
          </a:prstGeom>
          <a:ln w="47625">
            <a:solidFill>
              <a:schemeClr val="tx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FDA92F02-A29A-4BCF-A449-4CC6FD11E1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9580" y="1378561"/>
            <a:ext cx="457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pop()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04E52CA-9299-4F88-827E-012BC8B274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2833" y="1823967"/>
            <a:ext cx="457200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t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360C616-1B49-4C28-A651-548513C54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2833" y="2192580"/>
            <a:ext cx="457200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t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4F9E960-6E6B-4943-9D79-BBE10703D622}"/>
              </a:ext>
            </a:extLst>
          </p:cNvPr>
          <p:cNvGrpSpPr/>
          <p:nvPr/>
        </p:nvGrpSpPr>
        <p:grpSpPr>
          <a:xfrm>
            <a:off x="354367" y="3810000"/>
            <a:ext cx="1701526" cy="338554"/>
            <a:chOff x="489029" y="3352800"/>
            <a:chExt cx="1701526" cy="338554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C3AB40B-7943-4763-A929-6239B465B7C8}"/>
                </a:ext>
              </a:extLst>
            </p:cNvPr>
            <p:cNvSpPr/>
            <p:nvPr/>
          </p:nvSpPr>
          <p:spPr>
            <a:xfrm>
              <a:off x="489029" y="3352800"/>
              <a:ext cx="16434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sz="1600" b="1" dirty="0" err="1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front_index</a:t>
              </a:r>
              <a:r>
                <a:rPr lang="en-US" sz="1600" b="1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endParaRPr lang="en-US" sz="160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Right Arrow 22">
              <a:extLst>
                <a:ext uri="{FF2B5EF4-FFF2-40B4-BE49-F238E27FC236}">
                  <a16:creationId xmlns:a16="http://schemas.microsoft.com/office/drawing/2014/main" id="{3AB6C90E-8A76-4C46-BFA8-A61DFA19A523}"/>
                </a:ext>
              </a:extLst>
            </p:cNvPr>
            <p:cNvSpPr/>
            <p:nvPr/>
          </p:nvSpPr>
          <p:spPr>
            <a:xfrm>
              <a:off x="1996291" y="3432628"/>
              <a:ext cx="194264" cy="2032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70A95440-0A6C-44C7-8557-7AD575D0281E}"/>
              </a:ext>
            </a:extLst>
          </p:cNvPr>
          <p:cNvSpPr/>
          <p:nvPr/>
        </p:nvSpPr>
        <p:spPr>
          <a:xfrm>
            <a:off x="2739246" y="4557164"/>
            <a:ext cx="437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is</a:t>
            </a:r>
            <a:endParaRPr lang="en-US" dirty="0">
              <a:solidFill>
                <a:prstClr val="black"/>
              </a:solidFill>
              <a:latin typeface="Consolas" panose="020B0609020204030204" pitchFamily="49" charset="0"/>
              <a:cs typeface="Arial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383A5B7-FCD4-44CE-A273-564D389C307E}"/>
              </a:ext>
            </a:extLst>
          </p:cNvPr>
          <p:cNvSpPr/>
          <p:nvPr/>
        </p:nvSpPr>
        <p:spPr>
          <a:xfrm>
            <a:off x="2549290" y="3819894"/>
            <a:ext cx="817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Maybe</a:t>
            </a:r>
            <a:endParaRPr lang="en-US" dirty="0">
              <a:solidFill>
                <a:prstClr val="black"/>
              </a:solidFill>
              <a:latin typeface="Consolas" panose="020B0609020204030204" pitchFamily="49" charset="0"/>
              <a:cs typeface="Arial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0F6D845-D889-4901-8122-CBF5D8BF2569}"/>
              </a:ext>
            </a:extLst>
          </p:cNvPr>
          <p:cNvSpPr/>
          <p:nvPr/>
        </p:nvSpPr>
        <p:spPr>
          <a:xfrm>
            <a:off x="2318136" y="4179476"/>
            <a:ext cx="1280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Now</a:t>
            </a:r>
            <a:endParaRPr lang="en-US" dirty="0">
              <a:solidFill>
                <a:prstClr val="black"/>
              </a:solidFill>
              <a:latin typeface="Consolas" panose="020B0609020204030204" pitchFamily="49" charset="0"/>
              <a:cs typeface="Arial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3DEECAD-8FCB-48DC-83C0-DEA12FD4B332}"/>
              </a:ext>
            </a:extLst>
          </p:cNvPr>
          <p:cNvSpPr/>
          <p:nvPr/>
        </p:nvSpPr>
        <p:spPr>
          <a:xfrm>
            <a:off x="2675928" y="4924912"/>
            <a:ext cx="5645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the</a:t>
            </a:r>
            <a:endParaRPr lang="en-US" dirty="0">
              <a:solidFill>
                <a:prstClr val="black"/>
              </a:solidFill>
              <a:latin typeface="Consolas" panose="020B0609020204030204" pitchFamily="49" charset="0"/>
              <a:cs typeface="Arial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BEFF15C-3969-4C52-94EF-03CE7ACF03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9580" y="1981201"/>
            <a:ext cx="4876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void pop()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400" b="1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num_items</a:t>
            </a: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--;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400" b="1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front_index</a:t>
            </a: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(</a:t>
            </a:r>
            <a:r>
              <a:rPr lang="en-US" sz="1400" b="1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front_index</a:t>
            </a: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+ 1) % capacity;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return;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E6550D4-B1E8-4280-B631-65BF3D79D15D}"/>
              </a:ext>
            </a:extLst>
          </p:cNvPr>
          <p:cNvSpPr txBox="1"/>
          <p:nvPr/>
        </p:nvSpPr>
        <p:spPr>
          <a:xfrm>
            <a:off x="2106119" y="5334001"/>
            <a:ext cx="16960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  <a:cs typeface="Arial" charset="0"/>
              </a:rPr>
              <a:t>circular array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  <a:cs typeface="Arial" charset="0"/>
              </a:rPr>
              <a:t>(strings)</a:t>
            </a: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550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5 -0.00092 L -0.00015 0.0520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912966" y="3810000"/>
          <a:ext cx="173701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4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66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1" name="Rectangle 30">
            <a:extLst>
              <a:ext uri="{FF2B5EF4-FFF2-40B4-BE49-F238E27FC236}">
                <a16:creationId xmlns:a16="http://schemas.microsoft.com/office/drawing/2014/main" id="{571CFA91-9E38-44FE-8EE1-3D4E94B2A8EE}"/>
              </a:ext>
            </a:extLst>
          </p:cNvPr>
          <p:cNvSpPr/>
          <p:nvPr/>
        </p:nvSpPr>
        <p:spPr>
          <a:xfrm>
            <a:off x="2739246" y="4557164"/>
            <a:ext cx="437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is</a:t>
            </a:r>
            <a:endParaRPr lang="en-US" dirty="0">
              <a:solidFill>
                <a:prstClr val="black"/>
              </a:solidFill>
              <a:latin typeface="Consolas" panose="020B0609020204030204" pitchFamily="49" charset="0"/>
              <a:cs typeface="Arial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8D87E94-1FF8-40CE-B0A6-A9F36010DC3B}"/>
              </a:ext>
            </a:extLst>
          </p:cNvPr>
          <p:cNvSpPr/>
          <p:nvPr/>
        </p:nvSpPr>
        <p:spPr>
          <a:xfrm>
            <a:off x="2549290" y="3819894"/>
            <a:ext cx="817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Maybe</a:t>
            </a:r>
            <a:endParaRPr lang="en-US" dirty="0">
              <a:solidFill>
                <a:prstClr val="black"/>
              </a:solidFill>
              <a:latin typeface="Consolas" panose="020B0609020204030204" pitchFamily="49" charset="0"/>
              <a:cs typeface="Arial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DEF2B6-820E-42EF-ACD8-7756E5FACE6F}"/>
              </a:ext>
            </a:extLst>
          </p:cNvPr>
          <p:cNvSpPr/>
          <p:nvPr/>
        </p:nvSpPr>
        <p:spPr>
          <a:xfrm>
            <a:off x="2318136" y="4179476"/>
            <a:ext cx="1280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Now</a:t>
            </a:r>
            <a:endParaRPr lang="en-US" dirty="0">
              <a:solidFill>
                <a:prstClr val="black"/>
              </a:solidFill>
              <a:latin typeface="Consolas" panose="020B0609020204030204" pitchFamily="49" charset="0"/>
              <a:cs typeface="Arial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027D054-3F9A-4363-863E-430404FF13EC}"/>
              </a:ext>
            </a:extLst>
          </p:cNvPr>
          <p:cNvSpPr/>
          <p:nvPr/>
        </p:nvSpPr>
        <p:spPr>
          <a:xfrm>
            <a:off x="2675928" y="4924912"/>
            <a:ext cx="5645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the</a:t>
            </a:r>
            <a:endParaRPr lang="en-US" dirty="0">
              <a:solidFill>
                <a:prstClr val="black"/>
              </a:solidFill>
              <a:latin typeface="Consolas" panose="020B0609020204030204" pitchFamily="49" charset="0"/>
              <a:cs typeface="Arial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AAEC10-4169-4DC3-8BF6-153B30174DD9}"/>
              </a:ext>
            </a:extLst>
          </p:cNvPr>
          <p:cNvSpPr/>
          <p:nvPr/>
        </p:nvSpPr>
        <p:spPr>
          <a:xfrm>
            <a:off x="2546009" y="3861547"/>
            <a:ext cx="750849" cy="2842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Queue&lt;string&gt;::push(const T&amp; item)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white"/>
                </a:solidFill>
                <a:latin typeface="Arial" charset="0"/>
              </a:rPr>
              <a:t>Queues / Deques (19-20)</a:t>
            </a:r>
            <a:endParaRPr lang="en-US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9D9B86-AB8B-404F-8D86-C97B35C4C67E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dirty="0">
              <a:latin typeface="Arial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1287780" y="1426028"/>
          <a:ext cx="19812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capacity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num_items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front_index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rear_index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the_data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456069" y="4183750"/>
            <a:ext cx="1589314" cy="338554"/>
            <a:chOff x="601241" y="3352800"/>
            <a:chExt cx="1589314" cy="338554"/>
          </a:xfrm>
        </p:grpSpPr>
        <p:sp>
          <p:nvSpPr>
            <p:cNvPr id="9" name="Rectangle 8"/>
            <p:cNvSpPr/>
            <p:nvPr/>
          </p:nvSpPr>
          <p:spPr>
            <a:xfrm>
              <a:off x="601241" y="3352800"/>
              <a:ext cx="153118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 err="1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front_index</a:t>
              </a:r>
              <a:r>
                <a:rPr lang="en-US" sz="1600" b="1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endParaRPr lang="en-US" sz="160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1996291" y="3432628"/>
              <a:ext cx="194264" cy="2032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</p:grp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692833" y="1449780"/>
            <a:ext cx="457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4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692833" y="1821180"/>
            <a:ext cx="457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3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692833" y="2192580"/>
            <a:ext cx="457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1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692833" y="2563980"/>
            <a:ext cx="457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3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456069" y="4919246"/>
            <a:ext cx="1589314" cy="338554"/>
            <a:chOff x="601241" y="3352800"/>
            <a:chExt cx="1589314" cy="338554"/>
          </a:xfrm>
        </p:grpSpPr>
        <p:sp>
          <p:nvSpPr>
            <p:cNvPr id="22" name="Rectangle 21"/>
            <p:cNvSpPr/>
            <p:nvPr/>
          </p:nvSpPr>
          <p:spPr>
            <a:xfrm>
              <a:off x="601241" y="3352800"/>
              <a:ext cx="1531188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sz="1600" b="1" dirty="0" err="1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rear_index</a:t>
              </a:r>
              <a:r>
                <a:rPr lang="en-US" sz="1600" b="1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endParaRPr lang="en-US" sz="160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Right Arrow 22"/>
            <p:cNvSpPr/>
            <p:nvPr/>
          </p:nvSpPr>
          <p:spPr>
            <a:xfrm>
              <a:off x="1996291" y="3432628"/>
              <a:ext cx="194264" cy="2032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</p:grpSp>
      <p:cxnSp>
        <p:nvCxnSpPr>
          <p:cNvPr id="24" name="Straight Arrow Connector 23"/>
          <p:cNvCxnSpPr>
            <a:cxnSpLocks/>
          </p:cNvCxnSpPr>
          <p:nvPr/>
        </p:nvCxnSpPr>
        <p:spPr>
          <a:xfrm>
            <a:off x="2954134" y="3124200"/>
            <a:ext cx="0" cy="695694"/>
          </a:xfrm>
          <a:prstGeom prst="straightConnector1">
            <a:avLst/>
          </a:prstGeom>
          <a:ln w="47625">
            <a:solidFill>
              <a:schemeClr val="tx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93B1F1DB-D633-4B64-9654-787813BFFE30}"/>
              </a:ext>
            </a:extLst>
          </p:cNvPr>
          <p:cNvSpPr/>
          <p:nvPr/>
        </p:nvSpPr>
        <p:spPr>
          <a:xfrm>
            <a:off x="5010430" y="1378743"/>
            <a:ext cx="691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time</a:t>
            </a:r>
            <a:endParaRPr lang="en-US" dirty="0">
              <a:solidFill>
                <a:prstClr val="black"/>
              </a:solidFill>
              <a:latin typeface="Consolas" panose="020B0609020204030204" pitchFamily="49" charset="0"/>
              <a:cs typeface="Arial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04E52CA-9299-4F88-827E-012BC8B274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2833" y="1823967"/>
            <a:ext cx="457200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t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4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360C616-1B49-4C28-A651-548513C54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2833" y="2563980"/>
            <a:ext cx="457200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t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68E3C4A-7711-43FA-9F9B-AD526D888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9580" y="1981201"/>
            <a:ext cx="48768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void push(const T&amp; item)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if (</a:t>
            </a:r>
            <a:r>
              <a:rPr lang="en-US" sz="1400" b="1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num_items</a:t>
            </a: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== capacity)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{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reallocate();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}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400" b="1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num_items</a:t>
            </a: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++;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400" b="1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rear_index</a:t>
            </a: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(</a:t>
            </a:r>
            <a:r>
              <a:rPr lang="en-US" sz="1400" b="1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rear_index</a:t>
            </a: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+ 1) % capacity;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400" b="1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the_data</a:t>
            </a: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sz="1400" b="1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rear_index</a:t>
            </a: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 = item;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DA92F02-A29A-4BCF-A449-4CC6FD11E1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9580" y="1378561"/>
            <a:ext cx="457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push("time")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A3863D4-49B9-4DEC-BCFD-E04FDAB49AB3}"/>
              </a:ext>
            </a:extLst>
          </p:cNvPr>
          <p:cNvSpPr txBox="1"/>
          <p:nvPr/>
        </p:nvSpPr>
        <p:spPr>
          <a:xfrm>
            <a:off x="2106119" y="5334001"/>
            <a:ext cx="16960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  <a:cs typeface="Arial" charset="0"/>
              </a:rPr>
              <a:t>circular array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  <a:cs typeface="Arial" charset="0"/>
              </a:rPr>
              <a:t>(strings)</a:t>
            </a: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541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8 1.85185E-6 C 0.00448 -0.05486 -0.01244 0.03634 0.00029 -0.1641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" y="-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1 2.22222E-6 C 0.02184 0.01366 -0.00738 0.03194 -0.03198 0.10625 C -0.0735 0.17616 -0.0693 0.16366 -0.11632 0.21342 C -0.16927 0.27824 -0.19329 0.27361 -0.21875 0.35347 " pathEditMode="relative" rAng="0" ptsTypes="AAAA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34" y="1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27" grpId="0" animBg="1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reallocate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white"/>
                </a:solidFill>
                <a:latin typeface="Arial" charset="0"/>
              </a:rPr>
              <a:t>Queues / Deques (19-20)</a:t>
            </a:r>
            <a:endParaRPr lang="en-US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9D9B86-AB8B-404F-8D86-C97B35C4C67E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dirty="0">
              <a:latin typeface="Arial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912966" y="3810000"/>
          <a:ext cx="173701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4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66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1287780" y="1426028"/>
          <a:ext cx="19812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capacity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num_items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front_index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rear_index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the_data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572676" y="3819894"/>
            <a:ext cx="1477105" cy="338554"/>
            <a:chOff x="713450" y="3352800"/>
            <a:chExt cx="1477105" cy="338554"/>
          </a:xfrm>
        </p:grpSpPr>
        <p:sp>
          <p:nvSpPr>
            <p:cNvPr id="9" name="Rectangle 8"/>
            <p:cNvSpPr/>
            <p:nvPr/>
          </p:nvSpPr>
          <p:spPr>
            <a:xfrm>
              <a:off x="713450" y="3352800"/>
              <a:ext cx="141897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 err="1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rear_index</a:t>
              </a:r>
              <a:r>
                <a:rPr lang="en-US" sz="1600" b="1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endParaRPr lang="en-US" sz="160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1996291" y="3432628"/>
              <a:ext cx="194264" cy="2032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</p:grp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692833" y="1449780"/>
            <a:ext cx="457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4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692833" y="1821180"/>
            <a:ext cx="457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4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692833" y="2192580"/>
            <a:ext cx="457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1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692833" y="2563980"/>
            <a:ext cx="457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cxnSp>
        <p:nvCxnSpPr>
          <p:cNvPr id="24" name="Straight Arrow Connector 23"/>
          <p:cNvCxnSpPr>
            <a:cxnSpLocks/>
          </p:cNvCxnSpPr>
          <p:nvPr/>
        </p:nvCxnSpPr>
        <p:spPr>
          <a:xfrm>
            <a:off x="2954134" y="3124200"/>
            <a:ext cx="0" cy="695694"/>
          </a:xfrm>
          <a:prstGeom prst="straightConnector1">
            <a:avLst/>
          </a:prstGeom>
          <a:ln w="47625">
            <a:solidFill>
              <a:schemeClr val="tx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D5593E8E-81CE-44D1-B5B3-157ABAA03893}"/>
              </a:ext>
            </a:extLst>
          </p:cNvPr>
          <p:cNvSpPr/>
          <p:nvPr/>
        </p:nvSpPr>
        <p:spPr>
          <a:xfrm>
            <a:off x="2646499" y="3819894"/>
            <a:ext cx="691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time</a:t>
            </a:r>
            <a:endParaRPr lang="en-US" dirty="0">
              <a:solidFill>
                <a:prstClr val="black"/>
              </a:solidFill>
              <a:latin typeface="Consolas" panose="020B0609020204030204" pitchFamily="49" charset="0"/>
              <a:cs typeface="Arial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CF130FB-B0AC-4290-AEBE-70269DCAAA28}"/>
              </a:ext>
            </a:extLst>
          </p:cNvPr>
          <p:cNvSpPr/>
          <p:nvPr/>
        </p:nvSpPr>
        <p:spPr>
          <a:xfrm>
            <a:off x="2739246" y="4557164"/>
            <a:ext cx="437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is</a:t>
            </a:r>
            <a:endParaRPr lang="en-US" dirty="0">
              <a:solidFill>
                <a:prstClr val="black"/>
              </a:solidFill>
              <a:latin typeface="Consolas" panose="020B0609020204030204" pitchFamily="49" charset="0"/>
              <a:cs typeface="Arial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F5D7D67-641D-45E1-A3C2-78B7EDFAD893}"/>
              </a:ext>
            </a:extLst>
          </p:cNvPr>
          <p:cNvSpPr/>
          <p:nvPr/>
        </p:nvSpPr>
        <p:spPr>
          <a:xfrm>
            <a:off x="2318136" y="4179476"/>
            <a:ext cx="1280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Now</a:t>
            </a:r>
            <a:endParaRPr lang="en-US" dirty="0">
              <a:solidFill>
                <a:prstClr val="black"/>
              </a:solidFill>
              <a:latin typeface="Consolas" panose="020B0609020204030204" pitchFamily="49" charset="0"/>
              <a:cs typeface="Arial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6A96DF2-1D27-46A1-8252-5324ED92A4E5}"/>
              </a:ext>
            </a:extLst>
          </p:cNvPr>
          <p:cNvSpPr/>
          <p:nvPr/>
        </p:nvSpPr>
        <p:spPr>
          <a:xfrm>
            <a:off x="2675928" y="4924912"/>
            <a:ext cx="5645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the</a:t>
            </a:r>
            <a:endParaRPr lang="en-US" dirty="0">
              <a:solidFill>
                <a:prstClr val="black"/>
              </a:solidFill>
              <a:latin typeface="Consolas" panose="020B0609020204030204" pitchFamily="49" charset="0"/>
              <a:cs typeface="Arial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0554445-4413-4B53-82E5-F372BF9D2F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9580" y="1378561"/>
            <a:ext cx="457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push("for")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ADA5263-4F5E-464F-A10B-84CB017BEEF7}"/>
              </a:ext>
            </a:extLst>
          </p:cNvPr>
          <p:cNvGrpSpPr/>
          <p:nvPr/>
        </p:nvGrpSpPr>
        <p:grpSpPr>
          <a:xfrm>
            <a:off x="460466" y="4183750"/>
            <a:ext cx="1589314" cy="338554"/>
            <a:chOff x="601241" y="3352800"/>
            <a:chExt cx="1589314" cy="338554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9D20096D-99B5-4293-AF86-643E902ECE21}"/>
                </a:ext>
              </a:extLst>
            </p:cNvPr>
            <p:cNvSpPr/>
            <p:nvPr/>
          </p:nvSpPr>
          <p:spPr>
            <a:xfrm>
              <a:off x="601241" y="3352800"/>
              <a:ext cx="153118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 err="1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front_index</a:t>
              </a:r>
              <a:r>
                <a:rPr lang="en-US" sz="1600" b="1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endParaRPr lang="en-US" sz="160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Right Arrow 9">
              <a:extLst>
                <a:ext uri="{FF2B5EF4-FFF2-40B4-BE49-F238E27FC236}">
                  <a16:creationId xmlns:a16="http://schemas.microsoft.com/office/drawing/2014/main" id="{0CCCB275-5D4D-4792-A407-DBD80C7C4191}"/>
                </a:ext>
              </a:extLst>
            </p:cNvPr>
            <p:cNvSpPr/>
            <p:nvPr/>
          </p:nvSpPr>
          <p:spPr>
            <a:xfrm>
              <a:off x="1996291" y="3432628"/>
              <a:ext cx="194264" cy="2032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</p:grpSp>
      <p:sp>
        <p:nvSpPr>
          <p:cNvPr id="56" name="Oval 55">
            <a:extLst>
              <a:ext uri="{FF2B5EF4-FFF2-40B4-BE49-F238E27FC236}">
                <a16:creationId xmlns:a16="http://schemas.microsoft.com/office/drawing/2014/main" id="{8174911A-C824-4E23-9500-507BAD6EDB1F}"/>
              </a:ext>
            </a:extLst>
          </p:cNvPr>
          <p:cNvSpPr/>
          <p:nvPr/>
        </p:nvSpPr>
        <p:spPr>
          <a:xfrm>
            <a:off x="2514448" y="1378561"/>
            <a:ext cx="830733" cy="8258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FA49B83-307B-4AB5-9F06-DE7889E176B2}"/>
              </a:ext>
            </a:extLst>
          </p:cNvPr>
          <p:cNvSpPr txBox="1"/>
          <p:nvPr/>
        </p:nvSpPr>
        <p:spPr>
          <a:xfrm>
            <a:off x="2106119" y="5334001"/>
            <a:ext cx="16960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  <a:cs typeface="Arial" charset="0"/>
              </a:rPr>
              <a:t>circular array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  <a:cs typeface="Arial" charset="0"/>
              </a:rPr>
              <a:t>(strings)</a:t>
            </a: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D2FDF9-0C12-41CE-A08A-9E5FD7D4F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9580" y="1981201"/>
            <a:ext cx="48768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void push(const T&amp; item)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if (</a:t>
            </a:r>
            <a:r>
              <a:rPr lang="en-US" sz="1400" b="1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num_items</a:t>
            </a: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== capacity)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{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reallocate();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}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400" b="1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num_items</a:t>
            </a: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++;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400" b="1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rear_index</a:t>
            </a: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(</a:t>
            </a:r>
            <a:r>
              <a:rPr lang="en-US" sz="1400" b="1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rear_index</a:t>
            </a: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+ 1) % capacity;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400" b="1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the_data</a:t>
            </a: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sz="1400" b="1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rear_index</a:t>
            </a: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 = item;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603D60C-0DE1-4179-822D-19BE24EDA3A5}"/>
              </a:ext>
            </a:extLst>
          </p:cNvPr>
          <p:cNvSpPr/>
          <p:nvPr/>
        </p:nvSpPr>
        <p:spPr>
          <a:xfrm>
            <a:off x="4457084" y="2438863"/>
            <a:ext cx="3326925" cy="92864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9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reallocate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white"/>
                </a:solidFill>
                <a:latin typeface="Arial" charset="0"/>
              </a:rPr>
              <a:t>Queues / Deques (19-20)</a:t>
            </a:r>
            <a:endParaRPr lang="en-US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9D9B86-AB8B-404F-8D86-C97B35C4C67E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dirty="0">
              <a:latin typeface="Arial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912966" y="3810000"/>
          <a:ext cx="173701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4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66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1287780" y="1426028"/>
          <a:ext cx="19812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capacity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num_items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front_index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rear_index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the_data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572676" y="3819894"/>
            <a:ext cx="1477105" cy="338554"/>
            <a:chOff x="713450" y="3352800"/>
            <a:chExt cx="1477105" cy="338554"/>
          </a:xfrm>
        </p:grpSpPr>
        <p:sp>
          <p:nvSpPr>
            <p:cNvPr id="9" name="Rectangle 8"/>
            <p:cNvSpPr/>
            <p:nvPr/>
          </p:nvSpPr>
          <p:spPr>
            <a:xfrm>
              <a:off x="713450" y="3352800"/>
              <a:ext cx="141897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 err="1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rear_index</a:t>
              </a:r>
              <a:r>
                <a:rPr lang="en-US" sz="1600" b="1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endParaRPr lang="en-US" sz="160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1996291" y="3432628"/>
              <a:ext cx="194264" cy="2032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</p:grp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692833" y="1449780"/>
            <a:ext cx="457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4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692833" y="1821180"/>
            <a:ext cx="457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4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692833" y="2192580"/>
            <a:ext cx="457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1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692833" y="2563980"/>
            <a:ext cx="457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cxnSp>
        <p:nvCxnSpPr>
          <p:cNvPr id="24" name="Straight Arrow Connector 23"/>
          <p:cNvCxnSpPr>
            <a:cxnSpLocks/>
          </p:cNvCxnSpPr>
          <p:nvPr/>
        </p:nvCxnSpPr>
        <p:spPr>
          <a:xfrm>
            <a:off x="2954134" y="3124200"/>
            <a:ext cx="0" cy="695694"/>
          </a:xfrm>
          <a:prstGeom prst="straightConnector1">
            <a:avLst/>
          </a:prstGeom>
          <a:ln w="47625">
            <a:solidFill>
              <a:schemeClr val="tx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67">
            <a:extLst>
              <a:ext uri="{FF2B5EF4-FFF2-40B4-BE49-F238E27FC236}">
                <a16:creationId xmlns:a16="http://schemas.microsoft.com/office/drawing/2014/main" id="{B5863235-44E5-4CE2-9BF0-61DCB838F8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9580" y="2036326"/>
            <a:ext cx="4785360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void reallocate()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size_t </a:t>
            </a:r>
            <a:r>
              <a:rPr lang="en-US" sz="1400" b="1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new_capacity</a:t>
            </a: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2 * capacity;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T* </a:t>
            </a:r>
            <a:r>
              <a:rPr lang="en-US" sz="1400" b="1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new_data</a:t>
            </a: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new T[</a:t>
            </a:r>
            <a:r>
              <a:rPr lang="en-US" sz="1400" b="1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new_capacity</a:t>
            </a: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size_t old = </a:t>
            </a:r>
            <a:r>
              <a:rPr lang="en-US" sz="1400" b="1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front_index</a:t>
            </a: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for (size_t i = 0; i &lt; </a:t>
            </a:r>
            <a:r>
              <a:rPr lang="en-US" sz="1400" b="1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num_items</a:t>
            </a: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++i)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{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400" b="1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new_data</a:t>
            </a: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[i] = </a:t>
            </a:r>
            <a:r>
              <a:rPr lang="en-US" sz="1400" b="1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the_data</a:t>
            </a: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[old];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old = (old + 1) % capacity;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}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400" b="1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front_index</a:t>
            </a: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0;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400" b="1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rear_index</a:t>
            </a: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400" b="1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num_items</a:t>
            </a: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– 1;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capacity = </a:t>
            </a:r>
            <a:r>
              <a:rPr lang="en-US" sz="1400" b="1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new_capacity</a:t>
            </a: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swap(</a:t>
            </a:r>
            <a:r>
              <a:rPr lang="en-US" sz="1400" b="1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the_data</a:t>
            </a: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400" b="1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new_data</a:t>
            </a: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delete[] </a:t>
            </a:r>
            <a:r>
              <a:rPr lang="en-US" sz="1400" b="1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new_data</a:t>
            </a: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4DDF68B9-0BDF-493F-B8EB-0AFB1F1D4FD5}"/>
              </a:ext>
            </a:extLst>
          </p:cNvPr>
          <p:cNvGraphicFramePr>
            <a:graphicFrameLocks noGrp="1"/>
          </p:cNvGraphicFramePr>
          <p:nvPr/>
        </p:nvGraphicFramePr>
        <p:xfrm>
          <a:off x="8759536" y="3815484"/>
          <a:ext cx="1737014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4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66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5179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4001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94966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208652"/>
                  </a:ext>
                </a:extLst>
              </a:tr>
            </a:tbl>
          </a:graphicData>
        </a:graphic>
      </p:graphicFrame>
      <p:sp>
        <p:nvSpPr>
          <p:cNvPr id="29" name="Rectangle 28">
            <a:extLst>
              <a:ext uri="{FF2B5EF4-FFF2-40B4-BE49-F238E27FC236}">
                <a16:creationId xmlns:a16="http://schemas.microsoft.com/office/drawing/2014/main" id="{D5593E8E-81CE-44D1-B5B3-157ABAA03893}"/>
              </a:ext>
            </a:extLst>
          </p:cNvPr>
          <p:cNvSpPr/>
          <p:nvPr/>
        </p:nvSpPr>
        <p:spPr>
          <a:xfrm>
            <a:off x="2646499" y="3819894"/>
            <a:ext cx="691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time</a:t>
            </a:r>
            <a:endParaRPr lang="en-US" dirty="0">
              <a:solidFill>
                <a:prstClr val="black"/>
              </a:solidFill>
              <a:latin typeface="Consolas" panose="020B0609020204030204" pitchFamily="49" charset="0"/>
              <a:cs typeface="Arial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CF130FB-B0AC-4290-AEBE-70269DCAAA28}"/>
              </a:ext>
            </a:extLst>
          </p:cNvPr>
          <p:cNvSpPr/>
          <p:nvPr/>
        </p:nvSpPr>
        <p:spPr>
          <a:xfrm>
            <a:off x="2739246" y="4557164"/>
            <a:ext cx="437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is</a:t>
            </a:r>
            <a:endParaRPr lang="en-US" dirty="0">
              <a:solidFill>
                <a:prstClr val="black"/>
              </a:solidFill>
              <a:latin typeface="Consolas" panose="020B0609020204030204" pitchFamily="49" charset="0"/>
              <a:cs typeface="Arial" charset="0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F97C0289-1403-4084-BCB6-6B5FBBDC978C}"/>
              </a:ext>
            </a:extLst>
          </p:cNvPr>
          <p:cNvGrpSpPr/>
          <p:nvPr/>
        </p:nvGrpSpPr>
        <p:grpSpPr>
          <a:xfrm>
            <a:off x="3429110" y="3825378"/>
            <a:ext cx="6685686" cy="544792"/>
            <a:chOff x="3131930" y="3825378"/>
            <a:chExt cx="6685686" cy="54479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88C375C-EAC2-45ED-964F-10A69E8E717B}"/>
                </a:ext>
              </a:extLst>
            </p:cNvPr>
            <p:cNvSpPr/>
            <p:nvPr/>
          </p:nvSpPr>
          <p:spPr>
            <a:xfrm>
              <a:off x="9253038" y="3825378"/>
              <a:ext cx="56457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0000"/>
                  </a:solidFill>
                  <a:latin typeface="Consolas" panose="020B0609020204030204" pitchFamily="49" charset="0"/>
                  <a:cs typeface="Courier New" pitchFamily="49" charset="0"/>
                </a:rPr>
                <a:t>Now</a:t>
              </a:r>
              <a:endParaRPr lang="en-US" dirty="0">
                <a:solidFill>
                  <a:srgbClr val="FF0000"/>
                </a:solidFill>
                <a:latin typeface="Consolas" panose="020B0609020204030204" pitchFamily="49" charset="0"/>
                <a:cs typeface="Arial" charset="0"/>
              </a:endParaRP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A81B14DD-86DE-442B-BF31-8C9166D8204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1930" y="4004560"/>
              <a:ext cx="5402470" cy="36561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BF5D7D67-641D-45E1-A3C2-78B7EDFAD893}"/>
              </a:ext>
            </a:extLst>
          </p:cNvPr>
          <p:cNvSpPr/>
          <p:nvPr/>
        </p:nvSpPr>
        <p:spPr>
          <a:xfrm>
            <a:off x="2318136" y="4179476"/>
            <a:ext cx="1280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Now</a:t>
            </a:r>
            <a:endParaRPr lang="en-US" dirty="0">
              <a:solidFill>
                <a:prstClr val="black"/>
              </a:solidFill>
              <a:latin typeface="Consolas" panose="020B0609020204030204" pitchFamily="49" charset="0"/>
              <a:cs typeface="Arial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6A96DF2-1D27-46A1-8252-5324ED92A4E5}"/>
              </a:ext>
            </a:extLst>
          </p:cNvPr>
          <p:cNvSpPr/>
          <p:nvPr/>
        </p:nvSpPr>
        <p:spPr>
          <a:xfrm>
            <a:off x="2675928" y="4924912"/>
            <a:ext cx="5645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the</a:t>
            </a:r>
            <a:endParaRPr lang="en-US" dirty="0">
              <a:solidFill>
                <a:prstClr val="black"/>
              </a:solidFill>
              <a:latin typeface="Consolas" panose="020B0609020204030204" pitchFamily="49" charset="0"/>
              <a:cs typeface="Arial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0554445-4413-4B53-82E5-F372BF9D2F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9580" y="1378561"/>
            <a:ext cx="457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push("for")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ADA5263-4F5E-464F-A10B-84CB017BEEF7}"/>
              </a:ext>
            </a:extLst>
          </p:cNvPr>
          <p:cNvGrpSpPr/>
          <p:nvPr/>
        </p:nvGrpSpPr>
        <p:grpSpPr>
          <a:xfrm>
            <a:off x="460466" y="4183750"/>
            <a:ext cx="1589314" cy="338554"/>
            <a:chOff x="601241" y="3352800"/>
            <a:chExt cx="1589314" cy="338554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9D20096D-99B5-4293-AF86-643E902ECE21}"/>
                </a:ext>
              </a:extLst>
            </p:cNvPr>
            <p:cNvSpPr/>
            <p:nvPr/>
          </p:nvSpPr>
          <p:spPr>
            <a:xfrm>
              <a:off x="601241" y="3352800"/>
              <a:ext cx="153118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 err="1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front_index</a:t>
              </a:r>
              <a:r>
                <a:rPr lang="en-US" sz="1600" b="1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endParaRPr lang="en-US" sz="160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Right Arrow 9">
              <a:extLst>
                <a:ext uri="{FF2B5EF4-FFF2-40B4-BE49-F238E27FC236}">
                  <a16:creationId xmlns:a16="http://schemas.microsoft.com/office/drawing/2014/main" id="{0CCCB275-5D4D-4792-A407-DBD80C7C4191}"/>
                </a:ext>
              </a:extLst>
            </p:cNvPr>
            <p:cNvSpPr/>
            <p:nvPr/>
          </p:nvSpPr>
          <p:spPr>
            <a:xfrm>
              <a:off x="1996291" y="3432628"/>
              <a:ext cx="194264" cy="2032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7FA49B83-307B-4AB5-9F06-DE7889E176B2}"/>
              </a:ext>
            </a:extLst>
          </p:cNvPr>
          <p:cNvSpPr txBox="1"/>
          <p:nvPr/>
        </p:nvSpPr>
        <p:spPr>
          <a:xfrm>
            <a:off x="2106119" y="5334001"/>
            <a:ext cx="16960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  <a:cs typeface="Arial" charset="0"/>
              </a:rPr>
              <a:t>circular array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  <a:cs typeface="Arial" charset="0"/>
              </a:rPr>
              <a:t>(strings)</a:t>
            </a: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03B8470E-D63A-4774-A2E5-1D63C4918D1E}"/>
              </a:ext>
            </a:extLst>
          </p:cNvPr>
          <p:cNvGraphicFramePr>
            <a:graphicFrameLocks noGrp="1"/>
          </p:cNvGraphicFramePr>
          <p:nvPr/>
        </p:nvGraphicFramePr>
        <p:xfrm>
          <a:off x="8088947" y="1790481"/>
          <a:ext cx="2141215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0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11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new_capacity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old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i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new_data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E8D0E9F2-6B78-4108-AF8D-E2555CC6BAFB}"/>
              </a:ext>
            </a:extLst>
          </p:cNvPr>
          <p:cNvCxnSpPr>
            <a:cxnSpLocks/>
          </p:cNvCxnSpPr>
          <p:nvPr/>
        </p:nvCxnSpPr>
        <p:spPr>
          <a:xfrm>
            <a:off x="9887296" y="3091237"/>
            <a:ext cx="0" cy="718763"/>
          </a:xfrm>
          <a:prstGeom prst="straightConnector1">
            <a:avLst/>
          </a:prstGeom>
          <a:ln w="47625">
            <a:solidFill>
              <a:schemeClr val="tx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358194C3-B709-4F1E-A14A-3B0C785116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8043" y="1832936"/>
            <a:ext cx="457200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t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8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88818EA-3418-48A4-8343-05D66CDFF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7784" y="2196809"/>
            <a:ext cx="457200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t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A13B85D-955F-4EE0-896A-8FB6480FD3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43880" y="2568665"/>
            <a:ext cx="457200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t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7741C4E2-D83F-4E0C-A4F7-FAAA23F00E92}"/>
              </a:ext>
            </a:extLst>
          </p:cNvPr>
          <p:cNvGrpSpPr/>
          <p:nvPr/>
        </p:nvGrpSpPr>
        <p:grpSpPr>
          <a:xfrm>
            <a:off x="3429111" y="2193035"/>
            <a:ext cx="6685062" cy="2548461"/>
            <a:chOff x="3429111" y="2193035"/>
            <a:chExt cx="6685062" cy="2548461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6A1FD307-ED49-4C96-A532-4D2C6C88AFA3}"/>
                </a:ext>
              </a:extLst>
            </p:cNvPr>
            <p:cNvGrpSpPr/>
            <p:nvPr/>
          </p:nvGrpSpPr>
          <p:grpSpPr>
            <a:xfrm>
              <a:off x="3429111" y="4184960"/>
              <a:ext cx="6610937" cy="556536"/>
              <a:chOff x="3131930" y="4184960"/>
              <a:chExt cx="6610937" cy="556536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643741D3-406C-4FC8-BDCF-59DC2F55D0B8}"/>
                  </a:ext>
                </a:extLst>
              </p:cNvPr>
              <p:cNvSpPr/>
              <p:nvPr/>
            </p:nvSpPr>
            <p:spPr>
              <a:xfrm>
                <a:off x="9304927" y="4184960"/>
                <a:ext cx="43794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dirty="0">
                    <a:solidFill>
                      <a:srgbClr val="FF0000"/>
                    </a:solidFill>
                    <a:latin typeface="Consolas" panose="020B0609020204030204" pitchFamily="49" charset="0"/>
                    <a:cs typeface="Courier New" pitchFamily="49" charset="0"/>
                  </a:rPr>
                  <a:t>is</a:t>
                </a:r>
                <a:endParaRPr lang="en-US" dirty="0">
                  <a:solidFill>
                    <a:srgbClr val="FF0000"/>
                  </a:solidFill>
                  <a:latin typeface="Consolas" panose="020B0609020204030204" pitchFamily="49" charset="0"/>
                  <a:cs typeface="Arial" charset="0"/>
                </a:endParaRPr>
              </a:p>
            </p:txBody>
          </p: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67CF5113-6846-404A-87A3-872E2DEBDD3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31930" y="4353027"/>
                <a:ext cx="5402469" cy="388469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BDAEF270-DC8E-4DBD-985D-C306ABE35CBE}"/>
                </a:ext>
              </a:extLst>
            </p:cNvPr>
            <p:cNvGrpSpPr/>
            <p:nvPr/>
          </p:nvGrpSpPr>
          <p:grpSpPr>
            <a:xfrm>
              <a:off x="9650877" y="2193035"/>
              <a:ext cx="463296" cy="679633"/>
              <a:chOff x="9577725" y="2205227"/>
              <a:chExt cx="463296" cy="679633"/>
            </a:xfrm>
          </p:grpSpPr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5F059515-1042-4814-B80D-9759C03036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577725" y="2205227"/>
                <a:ext cx="457200" cy="30777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tIns="0" bIns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b="1" dirty="0">
                    <a:solidFill>
                      <a:srgbClr val="FF0000"/>
                    </a:solidFill>
                    <a:latin typeface="Courier New" pitchFamily="49" charset="0"/>
                    <a:cs typeface="Courier New" pitchFamily="49" charset="0"/>
                  </a:rPr>
                  <a:t>2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63AF3BC3-E164-41B2-9563-4DC7E0064C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583821" y="2577083"/>
                <a:ext cx="457200" cy="30777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tIns="0" bIns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b="1" dirty="0">
                    <a:solidFill>
                      <a:srgbClr val="FF0000"/>
                    </a:solidFill>
                    <a:latin typeface="Courier New" pitchFamily="49" charset="0"/>
                    <a:cs typeface="Courier New" pitchFamily="49" charset="0"/>
                  </a:rPr>
                  <a:t>1</a:t>
                </a:r>
              </a:p>
            </p:txBody>
          </p:sp>
        </p:grp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98C286C1-D2FB-434A-A5BA-25D3F5698D69}"/>
              </a:ext>
            </a:extLst>
          </p:cNvPr>
          <p:cNvGrpSpPr/>
          <p:nvPr/>
        </p:nvGrpSpPr>
        <p:grpSpPr>
          <a:xfrm>
            <a:off x="3429110" y="2193035"/>
            <a:ext cx="6685686" cy="2919790"/>
            <a:chOff x="3429110" y="2193035"/>
            <a:chExt cx="6685686" cy="2919790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C44295C1-8E1D-4ACF-BE42-4D3EEB8BD054}"/>
                </a:ext>
              </a:extLst>
            </p:cNvPr>
            <p:cNvGrpSpPr/>
            <p:nvPr/>
          </p:nvGrpSpPr>
          <p:grpSpPr>
            <a:xfrm>
              <a:off x="3429110" y="4562649"/>
              <a:ext cx="6685686" cy="550176"/>
              <a:chOff x="3131930" y="4562648"/>
              <a:chExt cx="6685686" cy="550176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4A211A24-EB4D-4EA3-85DE-3B0CCE8ADC0C}"/>
                  </a:ext>
                </a:extLst>
              </p:cNvPr>
              <p:cNvSpPr/>
              <p:nvPr/>
            </p:nvSpPr>
            <p:spPr>
              <a:xfrm>
                <a:off x="9253038" y="4562648"/>
                <a:ext cx="56457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dirty="0">
                    <a:solidFill>
                      <a:srgbClr val="FF0000"/>
                    </a:solidFill>
                    <a:latin typeface="Consolas" panose="020B0609020204030204" pitchFamily="49" charset="0"/>
                    <a:cs typeface="Courier New" pitchFamily="49" charset="0"/>
                  </a:rPr>
                  <a:t>the</a:t>
                </a:r>
                <a:endParaRPr lang="en-US" dirty="0">
                  <a:solidFill>
                    <a:srgbClr val="FF0000"/>
                  </a:solidFill>
                  <a:latin typeface="Consolas" panose="020B0609020204030204" pitchFamily="49" charset="0"/>
                  <a:cs typeface="Arial" charset="0"/>
                </a:endParaRPr>
              </a:p>
            </p:txBody>
          </p:sp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E5203A03-EBCF-4BBB-91D7-4E9803D49A8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31930" y="4747314"/>
                <a:ext cx="5402470" cy="36551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AF8EC39D-8A5F-4F10-BC99-2E4FEEBA7CE8}"/>
                </a:ext>
              </a:extLst>
            </p:cNvPr>
            <p:cNvGrpSpPr/>
            <p:nvPr/>
          </p:nvGrpSpPr>
          <p:grpSpPr>
            <a:xfrm>
              <a:off x="9639664" y="2193035"/>
              <a:ext cx="463296" cy="679633"/>
              <a:chOff x="9272925" y="2205227"/>
              <a:chExt cx="463296" cy="679633"/>
            </a:xfrm>
          </p:grpSpPr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CEDBE6BD-1F15-487C-BCE8-544D7849E9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272925" y="2205227"/>
                <a:ext cx="457200" cy="30777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tIns="0" bIns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b="1" dirty="0">
                    <a:solidFill>
                      <a:srgbClr val="FF0000"/>
                    </a:solidFill>
                    <a:latin typeface="Courier New" pitchFamily="49" charset="0"/>
                    <a:cs typeface="Courier New" pitchFamily="49" charset="0"/>
                  </a:rPr>
                  <a:t>3</a:t>
                </a: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22B0B4DA-64E5-4D9B-B3D7-5A2FB9F10D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279021" y="2577083"/>
                <a:ext cx="457200" cy="30777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tIns="0" bIns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b="1" dirty="0">
                    <a:solidFill>
                      <a:srgbClr val="FF0000"/>
                    </a:solidFill>
                    <a:latin typeface="Courier New" pitchFamily="49" charset="0"/>
                    <a:cs typeface="Courier New" pitchFamily="49" charset="0"/>
                  </a:rPr>
                  <a:t>2</a:t>
                </a:r>
              </a:p>
            </p:txBody>
          </p:sp>
        </p:grp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EFC102CC-0527-4C6A-B102-912DC064DA9D}"/>
              </a:ext>
            </a:extLst>
          </p:cNvPr>
          <p:cNvGrpSpPr/>
          <p:nvPr/>
        </p:nvGrpSpPr>
        <p:grpSpPr>
          <a:xfrm>
            <a:off x="3429111" y="2204758"/>
            <a:ext cx="6749005" cy="3091654"/>
            <a:chOff x="3429111" y="2204758"/>
            <a:chExt cx="6749005" cy="3091654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15CBC915-F50F-48BB-9844-42FC7F031AC3}"/>
                </a:ext>
              </a:extLst>
            </p:cNvPr>
            <p:cNvGrpSpPr/>
            <p:nvPr/>
          </p:nvGrpSpPr>
          <p:grpSpPr>
            <a:xfrm>
              <a:off x="3429111" y="3998844"/>
              <a:ext cx="6749005" cy="1297568"/>
              <a:chOff x="3131930" y="3998844"/>
              <a:chExt cx="6749005" cy="1297568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8CC5F2F1-E3F1-40F2-A040-4C9C0E662335}"/>
                  </a:ext>
                </a:extLst>
              </p:cNvPr>
              <p:cNvSpPr/>
              <p:nvPr/>
            </p:nvSpPr>
            <p:spPr>
              <a:xfrm>
                <a:off x="9189720" y="4927080"/>
                <a:ext cx="69121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dirty="0">
                    <a:solidFill>
                      <a:srgbClr val="FF0000"/>
                    </a:solidFill>
                    <a:latin typeface="Consolas" panose="020B0609020204030204" pitchFamily="49" charset="0"/>
                    <a:cs typeface="Courier New" pitchFamily="49" charset="0"/>
                  </a:rPr>
                  <a:t>time</a:t>
                </a:r>
                <a:endParaRPr lang="en-US" dirty="0">
                  <a:solidFill>
                    <a:srgbClr val="FF0000"/>
                  </a:solidFill>
                  <a:latin typeface="Consolas" panose="020B0609020204030204" pitchFamily="49" charset="0"/>
                  <a:cs typeface="Arial" charset="0"/>
                </a:endParaRPr>
              </a:p>
            </p:txBody>
          </p:sp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3EEAC25A-0522-49E9-BC8B-19F476D429B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31930" y="3998844"/>
                <a:ext cx="5402469" cy="1076714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8755741C-7F55-45F1-9E7C-72FCC74862B0}"/>
                </a:ext>
              </a:extLst>
            </p:cNvPr>
            <p:cNvGrpSpPr/>
            <p:nvPr/>
          </p:nvGrpSpPr>
          <p:grpSpPr>
            <a:xfrm>
              <a:off x="9621029" y="2204758"/>
              <a:ext cx="463296" cy="667910"/>
              <a:chOff x="8870589" y="2216950"/>
              <a:chExt cx="463296" cy="667910"/>
            </a:xfrm>
          </p:grpSpPr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9B8EC431-0284-426C-8595-C23F7EC678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870589" y="2216950"/>
                <a:ext cx="457200" cy="30777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tIns="0" bIns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b="1" dirty="0">
                    <a:solidFill>
                      <a:srgbClr val="FF0000"/>
                    </a:solidFill>
                    <a:latin typeface="Courier New" pitchFamily="49" charset="0"/>
                    <a:cs typeface="Courier New" pitchFamily="49" charset="0"/>
                  </a:rPr>
                  <a:t>0</a:t>
                </a: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EB777875-6A45-438A-8432-20577D0BE0D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876685" y="2577083"/>
                <a:ext cx="457200" cy="30777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tIns="0" bIns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b="1" dirty="0">
                    <a:solidFill>
                      <a:srgbClr val="FF0000"/>
                    </a:solidFill>
                    <a:latin typeface="Courier New" pitchFamily="49" charset="0"/>
                    <a:cs typeface="Courier New" pitchFamily="49" charset="0"/>
                  </a:rPr>
                  <a:t>4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16661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6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reallocate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white"/>
                </a:solidFill>
                <a:latin typeface="Arial" charset="0"/>
              </a:rPr>
              <a:t>Queues / Deques (19-20)</a:t>
            </a:r>
            <a:endParaRPr lang="en-US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9D9B86-AB8B-404F-8D86-C97B35C4C67E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dirty="0">
              <a:latin typeface="Arial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912966" y="3810000"/>
          <a:ext cx="173701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4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66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1287780" y="1426028"/>
          <a:ext cx="19812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capacity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num_items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front_index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rear_index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the_data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572676" y="3819894"/>
            <a:ext cx="1477105" cy="338554"/>
            <a:chOff x="713450" y="3352800"/>
            <a:chExt cx="1477105" cy="338554"/>
          </a:xfrm>
        </p:grpSpPr>
        <p:sp>
          <p:nvSpPr>
            <p:cNvPr id="9" name="Rectangle 8"/>
            <p:cNvSpPr/>
            <p:nvPr/>
          </p:nvSpPr>
          <p:spPr>
            <a:xfrm>
              <a:off x="713450" y="3352800"/>
              <a:ext cx="141897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 err="1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rear_index</a:t>
              </a:r>
              <a:r>
                <a:rPr lang="en-US" sz="1600" b="1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endParaRPr lang="en-US" sz="160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1996291" y="3432628"/>
              <a:ext cx="194264" cy="2032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</p:grp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692833" y="1449780"/>
            <a:ext cx="457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4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692833" y="1821180"/>
            <a:ext cx="457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4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692833" y="2192580"/>
            <a:ext cx="457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1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692833" y="2563980"/>
            <a:ext cx="457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33" name="TextBox 67">
            <a:extLst>
              <a:ext uri="{FF2B5EF4-FFF2-40B4-BE49-F238E27FC236}">
                <a16:creationId xmlns:a16="http://schemas.microsoft.com/office/drawing/2014/main" id="{B5863235-44E5-4CE2-9BF0-61DCB838F8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9580" y="2036326"/>
            <a:ext cx="4785360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void reallocate()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size_t </a:t>
            </a:r>
            <a:r>
              <a:rPr lang="en-US" sz="1400" b="1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new_capacity</a:t>
            </a: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2 * capacity;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T* </a:t>
            </a:r>
            <a:r>
              <a:rPr lang="en-US" sz="1400" b="1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new_data</a:t>
            </a: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new T[</a:t>
            </a:r>
            <a:r>
              <a:rPr lang="en-US" sz="1400" b="1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new_capacity</a:t>
            </a: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size_t old = </a:t>
            </a:r>
            <a:r>
              <a:rPr lang="en-US" sz="1400" b="1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front_index</a:t>
            </a: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for (size_t i = 0; i &lt; </a:t>
            </a:r>
            <a:r>
              <a:rPr lang="en-US" sz="1400" b="1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num_items</a:t>
            </a: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++i)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{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400" b="1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new_data</a:t>
            </a: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[i] = </a:t>
            </a:r>
            <a:r>
              <a:rPr lang="en-US" sz="1400" b="1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the_data</a:t>
            </a: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[old];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old = (old + 1) % capacity;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}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400" b="1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front_index</a:t>
            </a: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0;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400" b="1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rear_index</a:t>
            </a: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400" b="1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num_items</a:t>
            </a: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– 1;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capacity = </a:t>
            </a:r>
            <a:r>
              <a:rPr lang="en-US" sz="1400" b="1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new_capacity</a:t>
            </a: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swap(</a:t>
            </a:r>
            <a:r>
              <a:rPr lang="en-US" sz="1400" b="1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the_data</a:t>
            </a: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400" b="1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new_data</a:t>
            </a: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delete[] </a:t>
            </a:r>
            <a:r>
              <a:rPr lang="en-US" sz="1400" b="1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new_data</a:t>
            </a: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4DDF68B9-0BDF-493F-B8EB-0AFB1F1D4FD5}"/>
              </a:ext>
            </a:extLst>
          </p:cNvPr>
          <p:cNvGraphicFramePr>
            <a:graphicFrameLocks noGrp="1"/>
          </p:cNvGraphicFramePr>
          <p:nvPr/>
        </p:nvGraphicFramePr>
        <p:xfrm>
          <a:off x="8759536" y="3815484"/>
          <a:ext cx="1737014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4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66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5179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4001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94966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208652"/>
                  </a:ext>
                </a:extLst>
              </a:tr>
            </a:tbl>
          </a:graphicData>
        </a:graphic>
      </p:graphicFrame>
      <p:sp>
        <p:nvSpPr>
          <p:cNvPr id="29" name="Rectangle 28">
            <a:extLst>
              <a:ext uri="{FF2B5EF4-FFF2-40B4-BE49-F238E27FC236}">
                <a16:creationId xmlns:a16="http://schemas.microsoft.com/office/drawing/2014/main" id="{D5593E8E-81CE-44D1-B5B3-157ABAA03893}"/>
              </a:ext>
            </a:extLst>
          </p:cNvPr>
          <p:cNvSpPr/>
          <p:nvPr/>
        </p:nvSpPr>
        <p:spPr>
          <a:xfrm>
            <a:off x="2646499" y="3819894"/>
            <a:ext cx="691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time</a:t>
            </a:r>
            <a:endParaRPr lang="en-US" dirty="0">
              <a:solidFill>
                <a:prstClr val="black"/>
              </a:solidFill>
              <a:latin typeface="Consolas" panose="020B0609020204030204" pitchFamily="49" charset="0"/>
              <a:cs typeface="Arial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CF130FB-B0AC-4290-AEBE-70269DCAAA28}"/>
              </a:ext>
            </a:extLst>
          </p:cNvPr>
          <p:cNvSpPr/>
          <p:nvPr/>
        </p:nvSpPr>
        <p:spPr>
          <a:xfrm>
            <a:off x="2739246" y="4557164"/>
            <a:ext cx="437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is</a:t>
            </a:r>
            <a:endParaRPr lang="en-US" dirty="0">
              <a:solidFill>
                <a:prstClr val="black"/>
              </a:solidFill>
              <a:latin typeface="Consolas" panose="020B0609020204030204" pitchFamily="49" charset="0"/>
              <a:cs typeface="Arial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88C375C-EAC2-45ED-964F-10A69E8E717B}"/>
              </a:ext>
            </a:extLst>
          </p:cNvPr>
          <p:cNvSpPr/>
          <p:nvPr/>
        </p:nvSpPr>
        <p:spPr>
          <a:xfrm>
            <a:off x="9550218" y="3825378"/>
            <a:ext cx="564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Now</a:t>
            </a:r>
            <a:endParaRPr lang="en-US" dirty="0">
              <a:solidFill>
                <a:srgbClr val="FF0000"/>
              </a:solidFill>
              <a:latin typeface="Consolas" panose="020B0609020204030204" pitchFamily="49" charset="0"/>
              <a:cs typeface="Arial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F5D7D67-641D-45E1-A3C2-78B7EDFAD893}"/>
              </a:ext>
            </a:extLst>
          </p:cNvPr>
          <p:cNvSpPr/>
          <p:nvPr/>
        </p:nvSpPr>
        <p:spPr>
          <a:xfrm>
            <a:off x="2318136" y="4179476"/>
            <a:ext cx="1280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Now</a:t>
            </a:r>
            <a:endParaRPr lang="en-US" dirty="0">
              <a:solidFill>
                <a:prstClr val="black"/>
              </a:solidFill>
              <a:latin typeface="Consolas" panose="020B0609020204030204" pitchFamily="49" charset="0"/>
              <a:cs typeface="Arial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6A96DF2-1D27-46A1-8252-5324ED92A4E5}"/>
              </a:ext>
            </a:extLst>
          </p:cNvPr>
          <p:cNvSpPr/>
          <p:nvPr/>
        </p:nvSpPr>
        <p:spPr>
          <a:xfrm>
            <a:off x="2675928" y="4924912"/>
            <a:ext cx="5645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the</a:t>
            </a:r>
            <a:endParaRPr lang="en-US" dirty="0">
              <a:solidFill>
                <a:prstClr val="black"/>
              </a:solidFill>
              <a:latin typeface="Consolas" panose="020B0609020204030204" pitchFamily="49" charset="0"/>
              <a:cs typeface="Arial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0554445-4413-4B53-82E5-F372BF9D2F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9580" y="1378561"/>
            <a:ext cx="457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push("for")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ADA5263-4F5E-464F-A10B-84CB017BEEF7}"/>
              </a:ext>
            </a:extLst>
          </p:cNvPr>
          <p:cNvGrpSpPr/>
          <p:nvPr/>
        </p:nvGrpSpPr>
        <p:grpSpPr>
          <a:xfrm>
            <a:off x="460466" y="4183750"/>
            <a:ext cx="1589314" cy="338554"/>
            <a:chOff x="601241" y="3352800"/>
            <a:chExt cx="1589314" cy="338554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9D20096D-99B5-4293-AF86-643E902ECE21}"/>
                </a:ext>
              </a:extLst>
            </p:cNvPr>
            <p:cNvSpPr/>
            <p:nvPr/>
          </p:nvSpPr>
          <p:spPr>
            <a:xfrm>
              <a:off x="601241" y="3352800"/>
              <a:ext cx="153118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 err="1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front_index</a:t>
              </a:r>
              <a:r>
                <a:rPr lang="en-US" sz="1600" b="1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endParaRPr lang="en-US" sz="160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Right Arrow 9">
              <a:extLst>
                <a:ext uri="{FF2B5EF4-FFF2-40B4-BE49-F238E27FC236}">
                  <a16:creationId xmlns:a16="http://schemas.microsoft.com/office/drawing/2014/main" id="{0CCCB275-5D4D-4792-A407-DBD80C7C4191}"/>
                </a:ext>
              </a:extLst>
            </p:cNvPr>
            <p:cNvSpPr/>
            <p:nvPr/>
          </p:nvSpPr>
          <p:spPr>
            <a:xfrm>
              <a:off x="1996291" y="3432628"/>
              <a:ext cx="194264" cy="2032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7FA49B83-307B-4AB5-9F06-DE7889E176B2}"/>
              </a:ext>
            </a:extLst>
          </p:cNvPr>
          <p:cNvSpPr txBox="1"/>
          <p:nvPr/>
        </p:nvSpPr>
        <p:spPr>
          <a:xfrm>
            <a:off x="2106119" y="5334001"/>
            <a:ext cx="16960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  <a:cs typeface="Arial" charset="0"/>
              </a:rPr>
              <a:t>circular array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  <a:cs typeface="Arial" charset="0"/>
              </a:rPr>
              <a:t>(strings)</a:t>
            </a: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03B8470E-D63A-4774-A2E5-1D63C4918D1E}"/>
              </a:ext>
            </a:extLst>
          </p:cNvPr>
          <p:cNvGraphicFramePr>
            <a:graphicFrameLocks noGrp="1"/>
          </p:cNvGraphicFramePr>
          <p:nvPr/>
        </p:nvGraphicFramePr>
        <p:xfrm>
          <a:off x="8088947" y="1790481"/>
          <a:ext cx="2141215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0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11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new_capacity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old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i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new_data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2" name="TextBox 61">
            <a:extLst>
              <a:ext uri="{FF2B5EF4-FFF2-40B4-BE49-F238E27FC236}">
                <a16:creationId xmlns:a16="http://schemas.microsoft.com/office/drawing/2014/main" id="{358194C3-B709-4F1E-A14A-3B0C785116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8043" y="1832936"/>
            <a:ext cx="457200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t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8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43741D3-406C-4FC8-BDCF-59DC2F55D0B8}"/>
              </a:ext>
            </a:extLst>
          </p:cNvPr>
          <p:cNvSpPr/>
          <p:nvPr/>
        </p:nvSpPr>
        <p:spPr>
          <a:xfrm>
            <a:off x="9602108" y="4184960"/>
            <a:ext cx="437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is</a:t>
            </a:r>
            <a:endParaRPr lang="en-US" dirty="0">
              <a:solidFill>
                <a:srgbClr val="FF0000"/>
              </a:solidFill>
              <a:latin typeface="Consolas" panose="020B0609020204030204" pitchFamily="49" charset="0"/>
              <a:cs typeface="Arial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A211A24-EB4D-4EA3-85DE-3B0CCE8ADC0C}"/>
              </a:ext>
            </a:extLst>
          </p:cNvPr>
          <p:cNvSpPr/>
          <p:nvPr/>
        </p:nvSpPr>
        <p:spPr>
          <a:xfrm>
            <a:off x="9550218" y="4562649"/>
            <a:ext cx="564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the</a:t>
            </a:r>
            <a:endParaRPr lang="en-US" dirty="0">
              <a:solidFill>
                <a:srgbClr val="FF0000"/>
              </a:solidFill>
              <a:latin typeface="Consolas" panose="020B0609020204030204" pitchFamily="49" charset="0"/>
              <a:cs typeface="Arial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CC5F2F1-E3F1-40F2-A040-4C9C0E662335}"/>
              </a:ext>
            </a:extLst>
          </p:cNvPr>
          <p:cNvSpPr/>
          <p:nvPr/>
        </p:nvSpPr>
        <p:spPr>
          <a:xfrm>
            <a:off x="9486901" y="4927080"/>
            <a:ext cx="691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time</a:t>
            </a:r>
            <a:endParaRPr lang="en-US" dirty="0">
              <a:solidFill>
                <a:srgbClr val="FF0000"/>
              </a:solidFill>
              <a:latin typeface="Consolas" panose="020B0609020204030204" pitchFamily="49" charset="0"/>
              <a:cs typeface="Arial" charset="0"/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8755741C-7F55-45F1-9E7C-72FCC74862B0}"/>
              </a:ext>
            </a:extLst>
          </p:cNvPr>
          <p:cNvGrpSpPr/>
          <p:nvPr/>
        </p:nvGrpSpPr>
        <p:grpSpPr>
          <a:xfrm>
            <a:off x="9621029" y="2193035"/>
            <a:ext cx="463296" cy="679633"/>
            <a:chOff x="8870589" y="2146612"/>
            <a:chExt cx="463296" cy="679633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9B8EC431-0284-426C-8595-C23F7EC678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70589" y="2146612"/>
              <a:ext cx="457200" cy="30777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 t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0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EB777875-6A45-438A-8432-20577D0BE0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76685" y="2518468"/>
              <a:ext cx="457200" cy="30777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 t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4</a:t>
              </a: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3E5B2109-8FF3-4AEF-809B-43C304D4E2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3773" y="2192580"/>
            <a:ext cx="457200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t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2CD7950-6E5F-4342-AAE9-E5F80C95AD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3773" y="2565833"/>
            <a:ext cx="457200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t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3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7FF984B-8341-413F-BC45-51E6B57294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1342" y="1466029"/>
            <a:ext cx="457200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t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8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F862EE95-E37E-4E8F-A9E5-A790EEE60609}"/>
              </a:ext>
            </a:extLst>
          </p:cNvPr>
          <p:cNvCxnSpPr>
            <a:cxnSpLocks/>
          </p:cNvCxnSpPr>
          <p:nvPr/>
        </p:nvCxnSpPr>
        <p:spPr>
          <a:xfrm>
            <a:off x="2954134" y="3124200"/>
            <a:ext cx="0" cy="695694"/>
          </a:xfrm>
          <a:prstGeom prst="straightConnector1">
            <a:avLst/>
          </a:prstGeom>
          <a:ln w="47625">
            <a:solidFill>
              <a:schemeClr val="tx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35D483FB-EA18-4C46-8400-9EDDAD0E8F8A}"/>
              </a:ext>
            </a:extLst>
          </p:cNvPr>
          <p:cNvCxnSpPr>
            <a:cxnSpLocks/>
          </p:cNvCxnSpPr>
          <p:nvPr/>
        </p:nvCxnSpPr>
        <p:spPr>
          <a:xfrm>
            <a:off x="9887296" y="3091237"/>
            <a:ext cx="0" cy="718763"/>
          </a:xfrm>
          <a:prstGeom prst="straightConnector1">
            <a:avLst/>
          </a:prstGeom>
          <a:ln w="47625">
            <a:solidFill>
              <a:schemeClr val="tx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220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6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 #25: Compiler Warnings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55170" y="1295401"/>
            <a:ext cx="9514115" cy="1371600"/>
          </a:xfrm>
        </p:spPr>
        <p:txBody>
          <a:bodyPr/>
          <a:lstStyle/>
          <a:p>
            <a:r>
              <a:rPr lang="en-US" sz="2000" dirty="0"/>
              <a:t>Many programmers routinely ignore compiler warnings.</a:t>
            </a:r>
          </a:p>
          <a:p>
            <a:pPr lvl="1"/>
            <a:r>
              <a:rPr lang="en-US" sz="1600" dirty="0"/>
              <a:t>If the problem were serious, it would be an error, right?</a:t>
            </a:r>
          </a:p>
          <a:p>
            <a:pPr lvl="1"/>
            <a:r>
              <a:rPr lang="en-US" sz="1600" dirty="0"/>
              <a:t>Not so in C++!  Sloppy programming may lead to erroneous program behavior, followed by a lot of difficult debugging.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Trees (25)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57868" y="5072745"/>
            <a:ext cx="9514115" cy="1454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A compiler warning signals a potentially serious problem in your code.</a:t>
            </a:r>
          </a:p>
          <a:p>
            <a:r>
              <a:rPr lang="en-US" sz="2000" dirty="0"/>
              <a:t>Take compiler warnings seriously and strive to compile warning-free at the maximum warning level supported by your compiler.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17169" y="2602763"/>
            <a:ext cx="44881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onsolas" panose="020B0609020204030204" pitchFamily="49" charset="0"/>
              </a:rPr>
              <a:t>#include &lt;iostream&gt;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using namespace std;</a:t>
            </a:r>
          </a:p>
          <a:p>
            <a:endParaRPr lang="en-US" sz="800" b="1" dirty="0">
              <a:latin typeface="Consolas" panose="020B0609020204030204" pitchFamily="49" charset="0"/>
            </a:endParaRPr>
          </a:p>
          <a:p>
            <a:r>
              <a:rPr lang="en-US" sz="1200" b="1" dirty="0">
                <a:latin typeface="Consolas" panose="020B0609020204030204" pitchFamily="49" charset="0"/>
              </a:rPr>
              <a:t>class B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{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public: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 </a:t>
            </a:r>
            <a:r>
              <a:rPr lang="en-US" sz="1200" b="1" dirty="0">
                <a:solidFill>
                  <a:srgbClr val="FF0000"/>
                </a:solidFill>
                <a:latin typeface="Consolas" panose="020B0609020204030204" pitchFamily="49" charset="0"/>
              </a:rPr>
              <a:t>virtual void </a:t>
            </a:r>
            <a:r>
              <a:rPr lang="en-US" sz="12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func</a:t>
            </a:r>
            <a:r>
              <a:rPr lang="en-US" sz="1200" b="1" dirty="0">
                <a:solidFill>
                  <a:srgbClr val="FF0000"/>
                </a:solidFill>
                <a:latin typeface="Consolas" panose="020B0609020204030204" pitchFamily="49" charset="0"/>
              </a:rPr>
              <a:t>()</a:t>
            </a:r>
            <a:r>
              <a:rPr lang="en-US" sz="1200" b="1" dirty="0">
                <a:latin typeface="Consolas" panose="020B0609020204030204" pitchFamily="49" charset="0"/>
              </a:rPr>
              <a:t> const { cout &lt;&lt; "B::func"; }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};</a:t>
            </a:r>
          </a:p>
          <a:p>
            <a:endParaRPr lang="en-US" sz="800" b="1" dirty="0">
              <a:latin typeface="Consolas" panose="020B0609020204030204" pitchFamily="49" charset="0"/>
            </a:endParaRPr>
          </a:p>
          <a:p>
            <a:r>
              <a:rPr lang="en-US" sz="1200" b="1" dirty="0">
                <a:latin typeface="Consolas" panose="020B0609020204030204" pitchFamily="49" charset="0"/>
              </a:rPr>
              <a:t>class D : public B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{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public: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 </a:t>
            </a:r>
            <a:r>
              <a:rPr lang="en-US" sz="1200" b="1" dirty="0">
                <a:solidFill>
                  <a:srgbClr val="FF0000"/>
                </a:solidFill>
                <a:latin typeface="Consolas" panose="020B0609020204030204" pitchFamily="49" charset="0"/>
              </a:rPr>
              <a:t>virtual void </a:t>
            </a:r>
            <a:r>
              <a:rPr lang="en-US" sz="12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func</a:t>
            </a:r>
            <a:r>
              <a:rPr lang="en-US" sz="1200" b="1" dirty="0">
                <a:solidFill>
                  <a:srgbClr val="FF0000"/>
                </a:solidFill>
                <a:latin typeface="Consolas" panose="020B0609020204030204" pitchFamily="49" charset="0"/>
              </a:rPr>
              <a:t>() </a:t>
            </a:r>
            <a:r>
              <a:rPr lang="en-US" sz="1200" b="1" dirty="0">
                <a:latin typeface="Consolas" panose="020B0609020204030204" pitchFamily="49" charset="0"/>
              </a:rPr>
              <a:t>{ cout &lt;&lt; "D::func"; }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};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24600" y="2590801"/>
            <a:ext cx="3116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onsolas" panose="020B0609020204030204" pitchFamily="49" charset="0"/>
              </a:rPr>
              <a:t>warning: D::func() hides B:func()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24600" y="3070712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"Of course, that's what it's supposed to do!"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24600" y="3581401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onsolas" panose="020B0609020204030204" pitchFamily="49" charset="0"/>
              </a:rPr>
              <a:t>int main()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{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 B* d = new D();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 d-&gt;</a:t>
            </a:r>
            <a:r>
              <a:rPr lang="en-US" sz="1200" b="1" dirty="0" err="1">
                <a:latin typeface="Consolas" panose="020B0609020204030204" pitchFamily="49" charset="0"/>
              </a:rPr>
              <a:t>func</a:t>
            </a:r>
            <a:r>
              <a:rPr lang="en-US" sz="1200" b="1" dirty="0">
                <a:latin typeface="Consolas" panose="020B0609020204030204" pitchFamily="49" charset="0"/>
              </a:rPr>
              <a:t>();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 return 0;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}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2F5B7EA-CADC-4D4B-A1CA-2555F0C0B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1" y="5123801"/>
            <a:ext cx="4673237" cy="165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46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build="p" bldLvl="2"/>
      <p:bldP spid="7" grpId="0"/>
      <p:bldP spid="8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" name="Table 77">
            <a:extLst>
              <a:ext uri="{FF2B5EF4-FFF2-40B4-BE49-F238E27FC236}">
                <a16:creationId xmlns:a16="http://schemas.microsoft.com/office/drawing/2014/main" id="{D6102689-0175-43D4-B032-FE31311DB54E}"/>
              </a:ext>
            </a:extLst>
          </p:cNvPr>
          <p:cNvGraphicFramePr>
            <a:graphicFrameLocks noGrp="1"/>
          </p:cNvGraphicFramePr>
          <p:nvPr/>
        </p:nvGraphicFramePr>
        <p:xfrm>
          <a:off x="1287780" y="1426028"/>
          <a:ext cx="19812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capacity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num_items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front_index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rear_index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the_data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9" name="TextBox 78">
            <a:extLst>
              <a:ext uri="{FF2B5EF4-FFF2-40B4-BE49-F238E27FC236}">
                <a16:creationId xmlns:a16="http://schemas.microsoft.com/office/drawing/2014/main" id="{461759DF-6C23-44F9-8888-84C6FA7CBF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2833" y="1449780"/>
            <a:ext cx="457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8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94BC066-68CA-4DC4-92C8-60B174D145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2833" y="1821180"/>
            <a:ext cx="457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4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D7F79C4E-D277-4ABF-8948-DDF7D85DF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2833" y="2192580"/>
            <a:ext cx="457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A71669EF-4465-45A1-85F1-E0DB5F893D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2833" y="2563980"/>
            <a:ext cx="457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3</a:t>
            </a:r>
          </a:p>
        </p:txBody>
      </p:sp>
      <p:graphicFrame>
        <p:nvGraphicFramePr>
          <p:cNvPr id="83" name="Table 82">
            <a:extLst>
              <a:ext uri="{FF2B5EF4-FFF2-40B4-BE49-F238E27FC236}">
                <a16:creationId xmlns:a16="http://schemas.microsoft.com/office/drawing/2014/main" id="{CE262F92-67F7-42A3-A69C-7CDAB2679204}"/>
              </a:ext>
            </a:extLst>
          </p:cNvPr>
          <p:cNvGraphicFramePr>
            <a:graphicFrameLocks noGrp="1"/>
          </p:cNvGraphicFramePr>
          <p:nvPr/>
        </p:nvGraphicFramePr>
        <p:xfrm>
          <a:off x="8088947" y="1790481"/>
          <a:ext cx="2141215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0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11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new_capacity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old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i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new_data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4" name="TextBox 83">
            <a:extLst>
              <a:ext uri="{FF2B5EF4-FFF2-40B4-BE49-F238E27FC236}">
                <a16:creationId xmlns:a16="http://schemas.microsoft.com/office/drawing/2014/main" id="{058317F5-1467-4CC2-82FF-C5C79C4CE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8043" y="1832936"/>
            <a:ext cx="457200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t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8</a:t>
            </a: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C2F4FA39-57FD-44FB-BE19-EC7A7FFB65A4}"/>
              </a:ext>
            </a:extLst>
          </p:cNvPr>
          <p:cNvGrpSpPr/>
          <p:nvPr/>
        </p:nvGrpSpPr>
        <p:grpSpPr>
          <a:xfrm>
            <a:off x="9621029" y="2193035"/>
            <a:ext cx="463296" cy="679633"/>
            <a:chOff x="8870589" y="2146612"/>
            <a:chExt cx="463296" cy="679633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28A27519-3440-4F4B-8B62-80F65A6289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70589" y="2146612"/>
              <a:ext cx="457200" cy="30777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 t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>
                  <a:latin typeface="Courier New" pitchFamily="49" charset="0"/>
                  <a:cs typeface="Courier New" pitchFamily="49" charset="0"/>
                </a:rPr>
                <a:t>0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DC637401-06B9-4119-9C14-4FB91E4547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76685" y="2518468"/>
              <a:ext cx="457200" cy="30777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 t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>
                  <a:latin typeface="Courier New" pitchFamily="49" charset="0"/>
                  <a:cs typeface="Courier New" pitchFamily="49" charset="0"/>
                </a:rPr>
                <a:t>4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reallocate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white"/>
                </a:solidFill>
                <a:latin typeface="Arial" charset="0"/>
              </a:rPr>
              <a:t>Queues / Deques (19-20)</a:t>
            </a:r>
            <a:endParaRPr lang="en-US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9D9B86-AB8B-404F-8D86-C97B35C4C67E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dirty="0">
              <a:latin typeface="Arial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912966" y="3810000"/>
          <a:ext cx="173701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4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66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572676" y="3819894"/>
            <a:ext cx="1477105" cy="338554"/>
            <a:chOff x="713450" y="3352800"/>
            <a:chExt cx="1477105" cy="338554"/>
          </a:xfrm>
        </p:grpSpPr>
        <p:sp>
          <p:nvSpPr>
            <p:cNvPr id="9" name="Rectangle 8"/>
            <p:cNvSpPr/>
            <p:nvPr/>
          </p:nvSpPr>
          <p:spPr>
            <a:xfrm>
              <a:off x="713450" y="3352800"/>
              <a:ext cx="141897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 err="1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rear_index</a:t>
              </a:r>
              <a:r>
                <a:rPr lang="en-US" sz="1600" b="1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endParaRPr lang="en-US" sz="160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1996291" y="3432628"/>
              <a:ext cx="194264" cy="2032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</p:grpSp>
      <p:sp>
        <p:nvSpPr>
          <p:cNvPr id="33" name="TextBox 67">
            <a:extLst>
              <a:ext uri="{FF2B5EF4-FFF2-40B4-BE49-F238E27FC236}">
                <a16:creationId xmlns:a16="http://schemas.microsoft.com/office/drawing/2014/main" id="{B5863235-44E5-4CE2-9BF0-61DCB838F8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9580" y="2036326"/>
            <a:ext cx="4785360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void reallocate()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size_t </a:t>
            </a:r>
            <a:r>
              <a:rPr lang="en-US" sz="1400" b="1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new_capacity</a:t>
            </a: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2 * capacity;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T* </a:t>
            </a:r>
            <a:r>
              <a:rPr lang="en-US" sz="1400" b="1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new_data</a:t>
            </a: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new T[</a:t>
            </a:r>
            <a:r>
              <a:rPr lang="en-US" sz="1400" b="1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new_capacity</a:t>
            </a: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size_t old = </a:t>
            </a:r>
            <a:r>
              <a:rPr lang="en-US" sz="1400" b="1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front_index</a:t>
            </a: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for (size_t i = 0; i &lt; </a:t>
            </a:r>
            <a:r>
              <a:rPr lang="en-US" sz="1400" b="1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num_items</a:t>
            </a: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++i)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{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400" b="1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new_data</a:t>
            </a: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[i] = </a:t>
            </a:r>
            <a:r>
              <a:rPr lang="en-US" sz="1400" b="1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the_data</a:t>
            </a: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[old];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old = (old + 1) % capacity;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}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400" b="1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front_index</a:t>
            </a: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0;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400" b="1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rear_index</a:t>
            </a: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400" b="1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num_items</a:t>
            </a: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– 1;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capacity = </a:t>
            </a:r>
            <a:r>
              <a:rPr lang="en-US" sz="1400" b="1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new_capacity</a:t>
            </a: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swap(</a:t>
            </a:r>
            <a:r>
              <a:rPr lang="en-US" sz="1400" b="1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the_data</a:t>
            </a: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400" b="1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new_data</a:t>
            </a: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delete[] </a:t>
            </a:r>
            <a:r>
              <a:rPr lang="en-US" sz="1400" b="1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new_data</a:t>
            </a: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4DDF68B9-0BDF-493F-B8EB-0AFB1F1D4FD5}"/>
              </a:ext>
            </a:extLst>
          </p:cNvPr>
          <p:cNvGraphicFramePr>
            <a:graphicFrameLocks noGrp="1"/>
          </p:cNvGraphicFramePr>
          <p:nvPr/>
        </p:nvGraphicFramePr>
        <p:xfrm>
          <a:off x="8759536" y="3815484"/>
          <a:ext cx="1737014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4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66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5179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4001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94966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208652"/>
                  </a:ext>
                </a:extLst>
              </a:tr>
            </a:tbl>
          </a:graphicData>
        </a:graphic>
      </p:graphicFrame>
      <p:sp>
        <p:nvSpPr>
          <p:cNvPr id="29" name="Rectangle 28">
            <a:extLst>
              <a:ext uri="{FF2B5EF4-FFF2-40B4-BE49-F238E27FC236}">
                <a16:creationId xmlns:a16="http://schemas.microsoft.com/office/drawing/2014/main" id="{D5593E8E-81CE-44D1-B5B3-157ABAA03893}"/>
              </a:ext>
            </a:extLst>
          </p:cNvPr>
          <p:cNvSpPr/>
          <p:nvPr/>
        </p:nvSpPr>
        <p:spPr>
          <a:xfrm>
            <a:off x="2646499" y="3819894"/>
            <a:ext cx="691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time</a:t>
            </a:r>
            <a:endParaRPr lang="en-US" dirty="0">
              <a:solidFill>
                <a:prstClr val="black"/>
              </a:solidFill>
              <a:latin typeface="Consolas" panose="020B0609020204030204" pitchFamily="49" charset="0"/>
              <a:cs typeface="Arial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CF130FB-B0AC-4290-AEBE-70269DCAAA28}"/>
              </a:ext>
            </a:extLst>
          </p:cNvPr>
          <p:cNvSpPr/>
          <p:nvPr/>
        </p:nvSpPr>
        <p:spPr>
          <a:xfrm>
            <a:off x="2739246" y="4557164"/>
            <a:ext cx="437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is</a:t>
            </a:r>
            <a:endParaRPr lang="en-US" dirty="0">
              <a:solidFill>
                <a:prstClr val="black"/>
              </a:solidFill>
              <a:latin typeface="Consolas" panose="020B0609020204030204" pitchFamily="49" charset="0"/>
              <a:cs typeface="Arial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88C375C-EAC2-45ED-964F-10A69E8E717B}"/>
              </a:ext>
            </a:extLst>
          </p:cNvPr>
          <p:cNvSpPr/>
          <p:nvPr/>
        </p:nvSpPr>
        <p:spPr>
          <a:xfrm>
            <a:off x="9550218" y="3825378"/>
            <a:ext cx="564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Now</a:t>
            </a:r>
            <a:endParaRPr lang="en-US" dirty="0">
              <a:solidFill>
                <a:srgbClr val="FF0000"/>
              </a:solidFill>
              <a:latin typeface="Consolas" panose="020B0609020204030204" pitchFamily="49" charset="0"/>
              <a:cs typeface="Arial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F5D7D67-641D-45E1-A3C2-78B7EDFAD893}"/>
              </a:ext>
            </a:extLst>
          </p:cNvPr>
          <p:cNvSpPr/>
          <p:nvPr/>
        </p:nvSpPr>
        <p:spPr>
          <a:xfrm>
            <a:off x="2318136" y="4179476"/>
            <a:ext cx="1280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Now</a:t>
            </a:r>
            <a:endParaRPr lang="en-US" dirty="0">
              <a:solidFill>
                <a:prstClr val="black"/>
              </a:solidFill>
              <a:latin typeface="Consolas" panose="020B0609020204030204" pitchFamily="49" charset="0"/>
              <a:cs typeface="Arial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6A96DF2-1D27-46A1-8252-5324ED92A4E5}"/>
              </a:ext>
            </a:extLst>
          </p:cNvPr>
          <p:cNvSpPr/>
          <p:nvPr/>
        </p:nvSpPr>
        <p:spPr>
          <a:xfrm>
            <a:off x="2675928" y="4924912"/>
            <a:ext cx="5645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the</a:t>
            </a:r>
            <a:endParaRPr lang="en-US" dirty="0">
              <a:solidFill>
                <a:prstClr val="black"/>
              </a:solidFill>
              <a:latin typeface="Consolas" panose="020B0609020204030204" pitchFamily="49" charset="0"/>
              <a:cs typeface="Arial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0554445-4413-4B53-82E5-F372BF9D2F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9580" y="1378561"/>
            <a:ext cx="457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push("for")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ADA5263-4F5E-464F-A10B-84CB017BEEF7}"/>
              </a:ext>
            </a:extLst>
          </p:cNvPr>
          <p:cNvGrpSpPr/>
          <p:nvPr/>
        </p:nvGrpSpPr>
        <p:grpSpPr>
          <a:xfrm>
            <a:off x="460466" y="4183750"/>
            <a:ext cx="1589314" cy="338554"/>
            <a:chOff x="601241" y="3352800"/>
            <a:chExt cx="1589314" cy="338554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9D20096D-99B5-4293-AF86-643E902ECE21}"/>
                </a:ext>
              </a:extLst>
            </p:cNvPr>
            <p:cNvSpPr/>
            <p:nvPr/>
          </p:nvSpPr>
          <p:spPr>
            <a:xfrm>
              <a:off x="601241" y="3352800"/>
              <a:ext cx="153118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 err="1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front_index</a:t>
              </a:r>
              <a:r>
                <a:rPr lang="en-US" sz="1600" b="1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endParaRPr lang="en-US" sz="160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Right Arrow 9">
              <a:extLst>
                <a:ext uri="{FF2B5EF4-FFF2-40B4-BE49-F238E27FC236}">
                  <a16:creationId xmlns:a16="http://schemas.microsoft.com/office/drawing/2014/main" id="{0CCCB275-5D4D-4792-A407-DBD80C7C4191}"/>
                </a:ext>
              </a:extLst>
            </p:cNvPr>
            <p:cNvSpPr/>
            <p:nvPr/>
          </p:nvSpPr>
          <p:spPr>
            <a:xfrm>
              <a:off x="1996291" y="3432628"/>
              <a:ext cx="194264" cy="2032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7FA49B83-307B-4AB5-9F06-DE7889E176B2}"/>
              </a:ext>
            </a:extLst>
          </p:cNvPr>
          <p:cNvSpPr txBox="1"/>
          <p:nvPr/>
        </p:nvSpPr>
        <p:spPr>
          <a:xfrm>
            <a:off x="2106119" y="5334001"/>
            <a:ext cx="16960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  <a:cs typeface="Arial" charset="0"/>
              </a:rPr>
              <a:t>circular array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  <a:cs typeface="Arial" charset="0"/>
              </a:rPr>
              <a:t>(strings)</a:t>
            </a: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E8D0E9F2-6B78-4108-AF8D-E2555CC6BAFB}"/>
              </a:ext>
            </a:extLst>
          </p:cNvPr>
          <p:cNvCxnSpPr>
            <a:cxnSpLocks/>
          </p:cNvCxnSpPr>
          <p:nvPr/>
        </p:nvCxnSpPr>
        <p:spPr>
          <a:xfrm flipH="1">
            <a:off x="3598296" y="3124200"/>
            <a:ext cx="6249089" cy="695694"/>
          </a:xfrm>
          <a:prstGeom prst="straightConnector1">
            <a:avLst/>
          </a:prstGeom>
          <a:ln w="47625">
            <a:solidFill>
              <a:srgbClr val="FF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643741D3-406C-4FC8-BDCF-59DC2F55D0B8}"/>
              </a:ext>
            </a:extLst>
          </p:cNvPr>
          <p:cNvSpPr/>
          <p:nvPr/>
        </p:nvSpPr>
        <p:spPr>
          <a:xfrm>
            <a:off x="9602108" y="4184960"/>
            <a:ext cx="437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is</a:t>
            </a:r>
            <a:endParaRPr lang="en-US" dirty="0">
              <a:solidFill>
                <a:srgbClr val="FF0000"/>
              </a:solidFill>
              <a:latin typeface="Consolas" panose="020B0609020204030204" pitchFamily="49" charset="0"/>
              <a:cs typeface="Arial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A211A24-EB4D-4EA3-85DE-3B0CCE8ADC0C}"/>
              </a:ext>
            </a:extLst>
          </p:cNvPr>
          <p:cNvSpPr/>
          <p:nvPr/>
        </p:nvSpPr>
        <p:spPr>
          <a:xfrm>
            <a:off x="9550218" y="4562649"/>
            <a:ext cx="564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the</a:t>
            </a:r>
            <a:endParaRPr lang="en-US" dirty="0">
              <a:solidFill>
                <a:srgbClr val="FF0000"/>
              </a:solidFill>
              <a:latin typeface="Consolas" panose="020B0609020204030204" pitchFamily="49" charset="0"/>
              <a:cs typeface="Arial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CC5F2F1-E3F1-40F2-A040-4C9C0E662335}"/>
              </a:ext>
            </a:extLst>
          </p:cNvPr>
          <p:cNvSpPr/>
          <p:nvPr/>
        </p:nvSpPr>
        <p:spPr>
          <a:xfrm>
            <a:off x="9486901" y="4927080"/>
            <a:ext cx="691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time</a:t>
            </a:r>
            <a:endParaRPr lang="en-US" dirty="0">
              <a:solidFill>
                <a:srgbClr val="FF0000"/>
              </a:solidFill>
              <a:latin typeface="Consolas" panose="020B0609020204030204" pitchFamily="49" charset="0"/>
              <a:cs typeface="Arial" charset="0"/>
            </a:endParaRPr>
          </a:p>
        </p:txBody>
      </p:sp>
      <p:cxnSp>
        <p:nvCxnSpPr>
          <p:cNvPr id="24" name="Straight Arrow Connector 23"/>
          <p:cNvCxnSpPr>
            <a:cxnSpLocks/>
          </p:cNvCxnSpPr>
          <p:nvPr/>
        </p:nvCxnSpPr>
        <p:spPr>
          <a:xfrm>
            <a:off x="2954134" y="3124200"/>
            <a:ext cx="6090806" cy="695694"/>
          </a:xfrm>
          <a:prstGeom prst="straightConnector1">
            <a:avLst/>
          </a:prstGeom>
          <a:ln w="47625">
            <a:solidFill>
              <a:srgbClr val="FF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7189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4DDF68B9-0BDF-493F-B8EB-0AFB1F1D4FD5}"/>
              </a:ext>
            </a:extLst>
          </p:cNvPr>
          <p:cNvGraphicFramePr>
            <a:graphicFrameLocks noGrp="1"/>
          </p:cNvGraphicFramePr>
          <p:nvPr/>
        </p:nvGraphicFramePr>
        <p:xfrm>
          <a:off x="1912966" y="3815484"/>
          <a:ext cx="1737014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4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66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5179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4001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94966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208652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reallocate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white"/>
                </a:solidFill>
                <a:latin typeface="Arial" charset="0"/>
              </a:rPr>
              <a:t>Queues / Deques (19-20)</a:t>
            </a:r>
            <a:endParaRPr lang="en-US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9D9B86-AB8B-404F-8D86-C97B35C4C67E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dirty="0">
              <a:latin typeface="Arial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1287780" y="1426028"/>
          <a:ext cx="19812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capacity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num_items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front_index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rear_index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the_data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460466" y="3819894"/>
            <a:ext cx="1589314" cy="338554"/>
            <a:chOff x="601241" y="3352800"/>
            <a:chExt cx="1589314" cy="338554"/>
          </a:xfrm>
        </p:grpSpPr>
        <p:sp>
          <p:nvSpPr>
            <p:cNvPr id="9" name="Rectangle 8"/>
            <p:cNvSpPr/>
            <p:nvPr/>
          </p:nvSpPr>
          <p:spPr>
            <a:xfrm>
              <a:off x="601241" y="3352800"/>
              <a:ext cx="153118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 err="1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front_index</a:t>
              </a:r>
              <a:r>
                <a:rPr lang="en-US" sz="1600" b="1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endParaRPr lang="en-US" sz="160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1996291" y="3432628"/>
              <a:ext cx="194264" cy="2032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</p:grp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692833" y="1449780"/>
            <a:ext cx="457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8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692833" y="1821180"/>
            <a:ext cx="457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4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692833" y="2192580"/>
            <a:ext cx="457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692833" y="2563980"/>
            <a:ext cx="457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3</a:t>
            </a:r>
          </a:p>
        </p:txBody>
      </p:sp>
      <p:cxnSp>
        <p:nvCxnSpPr>
          <p:cNvPr id="24" name="Straight Arrow Connector 23"/>
          <p:cNvCxnSpPr>
            <a:cxnSpLocks/>
          </p:cNvCxnSpPr>
          <p:nvPr/>
        </p:nvCxnSpPr>
        <p:spPr>
          <a:xfrm>
            <a:off x="2954134" y="3081153"/>
            <a:ext cx="0" cy="695694"/>
          </a:xfrm>
          <a:prstGeom prst="straightConnector1">
            <a:avLst/>
          </a:prstGeom>
          <a:ln w="47625">
            <a:solidFill>
              <a:schemeClr val="tx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67">
            <a:extLst>
              <a:ext uri="{FF2B5EF4-FFF2-40B4-BE49-F238E27FC236}">
                <a16:creationId xmlns:a16="http://schemas.microsoft.com/office/drawing/2014/main" id="{B5863235-44E5-4CE2-9BF0-61DCB838F8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9580" y="2036326"/>
            <a:ext cx="4785360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void reallocate()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400" b="1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size_t</a:t>
            </a: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b="1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new_capacity</a:t>
            </a: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2 * capacity;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T* </a:t>
            </a:r>
            <a:r>
              <a:rPr lang="en-US" sz="1400" b="1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new_data</a:t>
            </a: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new T[</a:t>
            </a:r>
            <a:r>
              <a:rPr lang="en-US" sz="1400" b="1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new_capacity</a:t>
            </a: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400" b="1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size_t</a:t>
            </a: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old = </a:t>
            </a:r>
            <a:r>
              <a:rPr lang="en-US" sz="1400" b="1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front_index</a:t>
            </a: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for (</a:t>
            </a:r>
            <a:r>
              <a:rPr lang="en-US" sz="1400" b="1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size_t</a:t>
            </a: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i = 0; i &lt; </a:t>
            </a:r>
            <a:r>
              <a:rPr lang="en-US" sz="1400" b="1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num_items</a:t>
            </a: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++i)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{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400" b="1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new_data</a:t>
            </a: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[i] = </a:t>
            </a:r>
            <a:r>
              <a:rPr lang="en-US" sz="1400" b="1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the_data</a:t>
            </a: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[old];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old = (old + 1) % capacity;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}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400" b="1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front_index</a:t>
            </a: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0;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400" b="1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rear_index</a:t>
            </a: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400" b="1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num_items</a:t>
            </a: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– 1;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capacity = </a:t>
            </a:r>
            <a:r>
              <a:rPr lang="en-US" sz="1400" b="1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new_capacity</a:t>
            </a: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swap(</a:t>
            </a:r>
            <a:r>
              <a:rPr lang="en-US" sz="1400" b="1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the_data</a:t>
            </a: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400" b="1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new_data</a:t>
            </a: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delete[] </a:t>
            </a:r>
            <a:r>
              <a:rPr lang="en-US" sz="1400" b="1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new_data</a:t>
            </a: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0554445-4413-4B53-82E5-F372BF9D2F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9580" y="1378561"/>
            <a:ext cx="457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push("for")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ADA5263-4F5E-464F-A10B-84CB017BEEF7}"/>
              </a:ext>
            </a:extLst>
          </p:cNvPr>
          <p:cNvGrpSpPr/>
          <p:nvPr/>
        </p:nvGrpSpPr>
        <p:grpSpPr>
          <a:xfrm>
            <a:off x="572676" y="4919246"/>
            <a:ext cx="1477105" cy="338554"/>
            <a:chOff x="713450" y="3352800"/>
            <a:chExt cx="1477105" cy="338554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9D20096D-99B5-4293-AF86-643E902ECE21}"/>
                </a:ext>
              </a:extLst>
            </p:cNvPr>
            <p:cNvSpPr/>
            <p:nvPr/>
          </p:nvSpPr>
          <p:spPr>
            <a:xfrm>
              <a:off x="713450" y="3352800"/>
              <a:ext cx="141897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 err="1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rear_index</a:t>
              </a:r>
              <a:r>
                <a:rPr lang="en-US" sz="1600" b="1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endParaRPr lang="en-US" sz="160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Right Arrow 9">
              <a:extLst>
                <a:ext uri="{FF2B5EF4-FFF2-40B4-BE49-F238E27FC236}">
                  <a16:creationId xmlns:a16="http://schemas.microsoft.com/office/drawing/2014/main" id="{0CCCB275-5D4D-4792-A407-DBD80C7C4191}"/>
                </a:ext>
              </a:extLst>
            </p:cNvPr>
            <p:cNvSpPr/>
            <p:nvPr/>
          </p:nvSpPr>
          <p:spPr>
            <a:xfrm>
              <a:off x="1996291" y="3432628"/>
              <a:ext cx="194264" cy="2032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24B72F16-5443-44B8-8724-1736652DE383}"/>
              </a:ext>
            </a:extLst>
          </p:cNvPr>
          <p:cNvSpPr/>
          <p:nvPr/>
        </p:nvSpPr>
        <p:spPr>
          <a:xfrm>
            <a:off x="2583181" y="4927080"/>
            <a:ext cx="691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time</a:t>
            </a:r>
            <a:endParaRPr lang="en-US" dirty="0">
              <a:solidFill>
                <a:prstClr val="black"/>
              </a:solidFill>
              <a:latin typeface="Consolas" panose="020B0609020204030204" pitchFamily="49" charset="0"/>
              <a:cs typeface="Arial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EFFCE0B-DA52-4EB8-9733-DBEE68B87171}"/>
              </a:ext>
            </a:extLst>
          </p:cNvPr>
          <p:cNvSpPr/>
          <p:nvPr/>
        </p:nvSpPr>
        <p:spPr>
          <a:xfrm>
            <a:off x="2709817" y="4184960"/>
            <a:ext cx="437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is</a:t>
            </a:r>
            <a:endParaRPr lang="en-US" dirty="0">
              <a:solidFill>
                <a:prstClr val="black"/>
              </a:solidFill>
              <a:latin typeface="Consolas" panose="020B0609020204030204" pitchFamily="49" charset="0"/>
              <a:cs typeface="Arial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D9AA65C-2349-4EE4-B157-F277C95E8004}"/>
              </a:ext>
            </a:extLst>
          </p:cNvPr>
          <p:cNvSpPr/>
          <p:nvPr/>
        </p:nvSpPr>
        <p:spPr>
          <a:xfrm>
            <a:off x="2646498" y="3825378"/>
            <a:ext cx="564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Now</a:t>
            </a:r>
            <a:endParaRPr lang="en-US" dirty="0">
              <a:solidFill>
                <a:prstClr val="black"/>
              </a:solidFill>
              <a:latin typeface="Consolas" panose="020B0609020204030204" pitchFamily="49" charset="0"/>
              <a:cs typeface="Arial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D5C5681-DA79-4D7A-A53A-76147150D115}"/>
              </a:ext>
            </a:extLst>
          </p:cNvPr>
          <p:cNvSpPr/>
          <p:nvPr/>
        </p:nvSpPr>
        <p:spPr>
          <a:xfrm>
            <a:off x="2646498" y="4562648"/>
            <a:ext cx="564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the</a:t>
            </a:r>
            <a:endParaRPr lang="en-US" dirty="0">
              <a:solidFill>
                <a:prstClr val="black"/>
              </a:solidFill>
              <a:latin typeface="Consolas" panose="020B0609020204030204" pitchFamily="49" charset="0"/>
              <a:cs typeface="Arial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0EA73EF-ED28-4E65-98B2-C58D81C912EE}"/>
              </a:ext>
            </a:extLst>
          </p:cNvPr>
          <p:cNvGrpSpPr/>
          <p:nvPr/>
        </p:nvGrpSpPr>
        <p:grpSpPr>
          <a:xfrm>
            <a:off x="8751672" y="3804672"/>
            <a:ext cx="1749999" cy="1504984"/>
            <a:chOff x="5121351" y="5711131"/>
            <a:chExt cx="1692738" cy="1504984"/>
          </a:xfrm>
        </p:grpSpPr>
        <p:sp>
          <p:nvSpPr>
            <p:cNvPr id="35" name="AutoShape 3">
              <a:extLst>
                <a:ext uri="{FF2B5EF4-FFF2-40B4-BE49-F238E27FC236}">
                  <a16:creationId xmlns:a16="http://schemas.microsoft.com/office/drawing/2014/main" id="{6D210051-9778-4331-9B6E-630A2E0ED17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123953" y="5715124"/>
              <a:ext cx="1690136" cy="1482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Rectangle 5">
              <a:extLst>
                <a:ext uri="{FF2B5EF4-FFF2-40B4-BE49-F238E27FC236}">
                  <a16:creationId xmlns:a16="http://schemas.microsoft.com/office/drawing/2014/main" id="{3CA9C57D-8DAA-49D9-B3B7-A6AD341A31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1351" y="5717786"/>
              <a:ext cx="339589" cy="36869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Rectangle 6">
              <a:extLst>
                <a:ext uri="{FF2B5EF4-FFF2-40B4-BE49-F238E27FC236}">
                  <a16:creationId xmlns:a16="http://schemas.microsoft.com/office/drawing/2014/main" id="{5C1586FB-58CC-48D1-801D-1293D3F4D6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0938" y="5717786"/>
              <a:ext cx="1341440" cy="368695"/>
            </a:xfrm>
            <a:prstGeom prst="rect">
              <a:avLst/>
            </a:prstGeom>
            <a:solidFill>
              <a:srgbClr val="D6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" name="Rectangle 7">
              <a:extLst>
                <a:ext uri="{FF2B5EF4-FFF2-40B4-BE49-F238E27FC236}">
                  <a16:creationId xmlns:a16="http://schemas.microsoft.com/office/drawing/2014/main" id="{DBC6AD93-7DF6-41B3-A528-C98009ADEF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1351" y="6086482"/>
              <a:ext cx="339589" cy="36736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" name="Rectangle 8">
              <a:extLst>
                <a:ext uri="{FF2B5EF4-FFF2-40B4-BE49-F238E27FC236}">
                  <a16:creationId xmlns:a16="http://schemas.microsoft.com/office/drawing/2014/main" id="{073DDA34-356D-4F8F-882A-3DC91FCB58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0938" y="6086482"/>
              <a:ext cx="1341437" cy="367364"/>
            </a:xfrm>
            <a:prstGeom prst="rect">
              <a:avLst/>
            </a:prstGeom>
            <a:solidFill>
              <a:srgbClr val="D6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" name="Rectangle 9">
              <a:extLst>
                <a:ext uri="{FF2B5EF4-FFF2-40B4-BE49-F238E27FC236}">
                  <a16:creationId xmlns:a16="http://schemas.microsoft.com/office/drawing/2014/main" id="{C0A1ED05-E6F3-40CE-A966-A9D110863B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1351" y="6453846"/>
              <a:ext cx="339589" cy="36736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" name="Rectangle 10">
              <a:extLst>
                <a:ext uri="{FF2B5EF4-FFF2-40B4-BE49-F238E27FC236}">
                  <a16:creationId xmlns:a16="http://schemas.microsoft.com/office/drawing/2014/main" id="{9CA1B24A-935D-464C-B264-07E768C1BB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0938" y="6453846"/>
              <a:ext cx="1350548" cy="367364"/>
            </a:xfrm>
            <a:prstGeom prst="rect">
              <a:avLst/>
            </a:prstGeom>
            <a:solidFill>
              <a:srgbClr val="D6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5" name="Rectangle 11">
              <a:extLst>
                <a:ext uri="{FF2B5EF4-FFF2-40B4-BE49-F238E27FC236}">
                  <a16:creationId xmlns:a16="http://schemas.microsoft.com/office/drawing/2014/main" id="{F3993ADA-4CB8-4417-ADCB-DB86546AFC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1351" y="6821210"/>
              <a:ext cx="339589" cy="36736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" name="Rectangle 12">
              <a:extLst>
                <a:ext uri="{FF2B5EF4-FFF2-40B4-BE49-F238E27FC236}">
                  <a16:creationId xmlns:a16="http://schemas.microsoft.com/office/drawing/2014/main" id="{674CE102-C947-4ED9-971A-081789FEDF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0938" y="6821210"/>
              <a:ext cx="1350546" cy="367364"/>
            </a:xfrm>
            <a:prstGeom prst="rect">
              <a:avLst/>
            </a:prstGeom>
            <a:solidFill>
              <a:srgbClr val="D6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Line 13">
              <a:extLst>
                <a:ext uri="{FF2B5EF4-FFF2-40B4-BE49-F238E27FC236}">
                  <a16:creationId xmlns:a16="http://schemas.microsoft.com/office/drawing/2014/main" id="{D4396AC6-38C6-411B-8E7C-1A2834D412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60939" y="5711131"/>
              <a:ext cx="0" cy="1484099"/>
            </a:xfrm>
            <a:prstGeom prst="line">
              <a:avLst/>
            </a:pr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" name="Line 14">
              <a:extLst>
                <a:ext uri="{FF2B5EF4-FFF2-40B4-BE49-F238E27FC236}">
                  <a16:creationId xmlns:a16="http://schemas.microsoft.com/office/drawing/2014/main" id="{80A0AE90-448A-4EBF-B6BE-04C73D6FCE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54434" y="6086482"/>
              <a:ext cx="1357053" cy="0"/>
            </a:xfrm>
            <a:prstGeom prst="line">
              <a:avLst/>
            </a:pr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7" name="Line 15">
              <a:extLst>
                <a:ext uri="{FF2B5EF4-FFF2-40B4-BE49-F238E27FC236}">
                  <a16:creationId xmlns:a16="http://schemas.microsoft.com/office/drawing/2014/main" id="{61D56637-E42C-420F-9F89-175851A775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54434" y="6453846"/>
              <a:ext cx="1357053" cy="0"/>
            </a:xfrm>
            <a:prstGeom prst="line">
              <a:avLst/>
            </a:pr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8" name="Line 16">
              <a:extLst>
                <a:ext uri="{FF2B5EF4-FFF2-40B4-BE49-F238E27FC236}">
                  <a16:creationId xmlns:a16="http://schemas.microsoft.com/office/drawing/2014/main" id="{24106BD6-7400-4E97-9142-EC006C5A32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54434" y="6821210"/>
              <a:ext cx="1357053" cy="0"/>
            </a:xfrm>
            <a:prstGeom prst="line">
              <a:avLst/>
            </a:pr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" name="Line 17">
              <a:extLst>
                <a:ext uri="{FF2B5EF4-FFF2-40B4-BE49-F238E27FC236}">
                  <a16:creationId xmlns:a16="http://schemas.microsoft.com/office/drawing/2014/main" id="{2ABF0F88-3A8B-4283-911D-99308DC860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04981" y="5711131"/>
              <a:ext cx="0" cy="1484099"/>
            </a:xfrm>
            <a:prstGeom prst="line">
              <a:avLst/>
            </a:pr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" name="Line 18">
              <a:extLst>
                <a:ext uri="{FF2B5EF4-FFF2-40B4-BE49-F238E27FC236}">
                  <a16:creationId xmlns:a16="http://schemas.microsoft.com/office/drawing/2014/main" id="{DA88476A-2226-4E30-9ABD-4E70ACD0A7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54434" y="5717786"/>
              <a:ext cx="1357053" cy="0"/>
            </a:xfrm>
            <a:prstGeom prst="line">
              <a:avLst/>
            </a:pr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" name="Line 19">
              <a:extLst>
                <a:ext uri="{FF2B5EF4-FFF2-40B4-BE49-F238E27FC236}">
                  <a16:creationId xmlns:a16="http://schemas.microsoft.com/office/drawing/2014/main" id="{8981A15F-20FF-474A-AC80-D7E07789CE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54434" y="7188575"/>
              <a:ext cx="1357053" cy="0"/>
            </a:xfrm>
            <a:prstGeom prst="line">
              <a:avLst/>
            </a:pr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2" name="Rectangle 20">
              <a:extLst>
                <a:ext uri="{FF2B5EF4-FFF2-40B4-BE49-F238E27FC236}">
                  <a16:creationId xmlns:a16="http://schemas.microsoft.com/office/drawing/2014/main" id="{D481A408-9B18-4C0E-B083-3716FFF7B4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97000" y="5825600"/>
              <a:ext cx="9613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b="1">
                  <a:solidFill>
                    <a:srgbClr val="000000"/>
                  </a:solidFill>
                  <a:cs typeface="Arial" charset="0"/>
                </a:rPr>
                <a:t>0</a:t>
              </a:r>
              <a:endParaRPr lang="en-US" alt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3" name="Rectangle 21">
              <a:extLst>
                <a:ext uri="{FF2B5EF4-FFF2-40B4-BE49-F238E27FC236}">
                  <a16:creationId xmlns:a16="http://schemas.microsoft.com/office/drawing/2014/main" id="{492B5241-15D6-475E-8780-E619159413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97000" y="6191633"/>
              <a:ext cx="9613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b="1">
                  <a:solidFill>
                    <a:srgbClr val="000000"/>
                  </a:solidFill>
                  <a:cs typeface="Arial" charset="0"/>
                </a:rPr>
                <a:t>1</a:t>
              </a:r>
              <a:endParaRPr lang="en-US" alt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4" name="Rectangle 22">
              <a:extLst>
                <a:ext uri="{FF2B5EF4-FFF2-40B4-BE49-F238E27FC236}">
                  <a16:creationId xmlns:a16="http://schemas.microsoft.com/office/drawing/2014/main" id="{11E5EA27-D834-40CD-BCBA-F34F6731B1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97000" y="6561659"/>
              <a:ext cx="9613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b="1">
                  <a:solidFill>
                    <a:srgbClr val="000000"/>
                  </a:solidFill>
                  <a:cs typeface="Arial" charset="0"/>
                </a:rPr>
                <a:t>2</a:t>
              </a:r>
              <a:endParaRPr lang="en-US" alt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5" name="Rectangle 23">
              <a:extLst>
                <a:ext uri="{FF2B5EF4-FFF2-40B4-BE49-F238E27FC236}">
                  <a16:creationId xmlns:a16="http://schemas.microsoft.com/office/drawing/2014/main" id="{3FF636DE-09DB-42A9-B4B3-2C1F225B4E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97000" y="6929024"/>
              <a:ext cx="9613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b="1">
                  <a:solidFill>
                    <a:srgbClr val="000000"/>
                  </a:solidFill>
                  <a:cs typeface="Arial" charset="0"/>
                </a:rPr>
                <a:t>3</a:t>
              </a:r>
              <a:endParaRPr lang="en-US" alt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974DE1DE-9B7A-49A8-B254-F1AF4E9F813D}"/>
                </a:ext>
              </a:extLst>
            </p:cNvPr>
            <p:cNvSpPr/>
            <p:nvPr/>
          </p:nvSpPr>
          <p:spPr>
            <a:xfrm>
              <a:off x="5830002" y="5741765"/>
              <a:ext cx="69121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prstClr val="black"/>
                  </a:solidFill>
                  <a:latin typeface="Consolas" panose="020B0609020204030204" pitchFamily="49" charset="0"/>
                  <a:cs typeface="Courier New" pitchFamily="49" charset="0"/>
                </a:rPr>
                <a:t>time</a:t>
              </a:r>
              <a:endParaRPr lang="en-US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F7CCD60E-F99E-4797-A99F-735CF80FF36A}"/>
                </a:ext>
              </a:extLst>
            </p:cNvPr>
            <p:cNvSpPr/>
            <p:nvPr/>
          </p:nvSpPr>
          <p:spPr>
            <a:xfrm>
              <a:off x="5929914" y="6479035"/>
              <a:ext cx="4236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prstClr val="black"/>
                  </a:solidFill>
                  <a:latin typeface="Consolas" panose="020B0609020204030204" pitchFamily="49" charset="0"/>
                  <a:cs typeface="Courier New" pitchFamily="49" charset="0"/>
                </a:rPr>
                <a:t>is</a:t>
              </a:r>
              <a:endParaRPr lang="en-US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ECC637CB-D933-46CA-9529-CDBEBC3C67C3}"/>
                </a:ext>
              </a:extLst>
            </p:cNvPr>
            <p:cNvSpPr/>
            <p:nvPr/>
          </p:nvSpPr>
          <p:spPr>
            <a:xfrm>
              <a:off x="5501640" y="6101347"/>
              <a:ext cx="128016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prstClr val="black"/>
                  </a:solidFill>
                  <a:latin typeface="Consolas" panose="020B0609020204030204" pitchFamily="49" charset="0"/>
                  <a:cs typeface="Courier New" pitchFamily="49" charset="0"/>
                </a:rPr>
                <a:t>Now</a:t>
              </a:r>
              <a:endParaRPr lang="en-US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53920FE9-9D50-414C-9494-B0466C5BF765}"/>
                </a:ext>
              </a:extLst>
            </p:cNvPr>
            <p:cNvSpPr/>
            <p:nvPr/>
          </p:nvSpPr>
          <p:spPr>
            <a:xfrm>
              <a:off x="5868667" y="6846783"/>
              <a:ext cx="54610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prstClr val="black"/>
                  </a:solidFill>
                  <a:latin typeface="Consolas" panose="020B0609020204030204" pitchFamily="49" charset="0"/>
                  <a:cs typeface="Courier New" pitchFamily="49" charset="0"/>
                </a:rPr>
                <a:t>the</a:t>
              </a:r>
              <a:endParaRPr lang="en-US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endParaRPr>
            </a:p>
          </p:txBody>
        </p:sp>
      </p:grpSp>
      <p:graphicFrame>
        <p:nvGraphicFramePr>
          <p:cNvPr id="72" name="Table 71">
            <a:extLst>
              <a:ext uri="{FF2B5EF4-FFF2-40B4-BE49-F238E27FC236}">
                <a16:creationId xmlns:a16="http://schemas.microsoft.com/office/drawing/2014/main" id="{507C861F-232A-4111-AFFA-F491C99C4A79}"/>
              </a:ext>
            </a:extLst>
          </p:cNvPr>
          <p:cNvGraphicFramePr>
            <a:graphicFrameLocks noGrp="1"/>
          </p:cNvGraphicFramePr>
          <p:nvPr/>
        </p:nvGraphicFramePr>
        <p:xfrm>
          <a:off x="8088947" y="1790481"/>
          <a:ext cx="2141215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0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11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new_capacity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old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i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new_data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3" name="TextBox 72">
            <a:extLst>
              <a:ext uri="{FF2B5EF4-FFF2-40B4-BE49-F238E27FC236}">
                <a16:creationId xmlns:a16="http://schemas.microsoft.com/office/drawing/2014/main" id="{638C026C-4AE1-4A76-B532-C29EB79CD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8043" y="1832936"/>
            <a:ext cx="457200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t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8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DCAC45CF-1671-4DEC-96F6-E18F39ABAF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1029" y="2193035"/>
            <a:ext cx="457200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t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F4DE586F-9B2F-46FE-A07A-6DAEC01B42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7125" y="2564891"/>
            <a:ext cx="457200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t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4</a:t>
            </a: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AF5F944C-F5B4-49DD-B3EB-97A392DF5D4C}"/>
              </a:ext>
            </a:extLst>
          </p:cNvPr>
          <p:cNvCxnSpPr>
            <a:cxnSpLocks/>
          </p:cNvCxnSpPr>
          <p:nvPr/>
        </p:nvCxnSpPr>
        <p:spPr>
          <a:xfrm>
            <a:off x="9894196" y="3081153"/>
            <a:ext cx="0" cy="695694"/>
          </a:xfrm>
          <a:prstGeom prst="straightConnector1">
            <a:avLst/>
          </a:prstGeom>
          <a:ln w="47625">
            <a:solidFill>
              <a:schemeClr val="tx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22758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EA356074-4F35-492B-87B6-72E7FFF8E8D1}"/>
              </a:ext>
            </a:extLst>
          </p:cNvPr>
          <p:cNvGraphicFramePr>
            <a:graphicFrameLocks noGrp="1"/>
          </p:cNvGraphicFramePr>
          <p:nvPr/>
        </p:nvGraphicFramePr>
        <p:xfrm>
          <a:off x="1912966" y="3815484"/>
          <a:ext cx="1737014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4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66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5179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4001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94966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208652"/>
                  </a:ext>
                </a:extLst>
              </a:tr>
            </a:tbl>
          </a:graphicData>
        </a:graphic>
      </p:graphicFrame>
      <p:sp>
        <p:nvSpPr>
          <p:cNvPr id="30" name="Rectangle 29">
            <a:extLst>
              <a:ext uri="{FF2B5EF4-FFF2-40B4-BE49-F238E27FC236}">
                <a16:creationId xmlns:a16="http://schemas.microsoft.com/office/drawing/2014/main" id="{7C24F7A2-B493-4F61-A325-07EE24AD8BB2}"/>
              </a:ext>
            </a:extLst>
          </p:cNvPr>
          <p:cNvSpPr/>
          <p:nvPr/>
        </p:nvSpPr>
        <p:spPr>
          <a:xfrm>
            <a:off x="2583181" y="4927080"/>
            <a:ext cx="691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time</a:t>
            </a:r>
            <a:endParaRPr lang="en-US" dirty="0">
              <a:solidFill>
                <a:prstClr val="black"/>
              </a:solidFill>
              <a:latin typeface="Consolas" panose="020B0609020204030204" pitchFamily="49" charset="0"/>
              <a:cs typeface="Arial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A5C0052-4B5A-4DC9-854B-4FC3E5E2197A}"/>
              </a:ext>
            </a:extLst>
          </p:cNvPr>
          <p:cNvSpPr/>
          <p:nvPr/>
        </p:nvSpPr>
        <p:spPr>
          <a:xfrm>
            <a:off x="2709817" y="4184960"/>
            <a:ext cx="437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is</a:t>
            </a:r>
            <a:endParaRPr lang="en-US" dirty="0">
              <a:solidFill>
                <a:prstClr val="black"/>
              </a:solidFill>
              <a:latin typeface="Consolas" panose="020B0609020204030204" pitchFamily="49" charset="0"/>
              <a:cs typeface="Arial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D6501E7-A894-4103-B988-9AD6BEA3B8A0}"/>
              </a:ext>
            </a:extLst>
          </p:cNvPr>
          <p:cNvSpPr/>
          <p:nvPr/>
        </p:nvSpPr>
        <p:spPr>
          <a:xfrm>
            <a:off x="2646498" y="3825378"/>
            <a:ext cx="564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Now</a:t>
            </a:r>
            <a:endParaRPr lang="en-US" dirty="0">
              <a:solidFill>
                <a:prstClr val="black"/>
              </a:solidFill>
              <a:latin typeface="Consolas" panose="020B0609020204030204" pitchFamily="49" charset="0"/>
              <a:cs typeface="Arial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A6D02E1-ED0F-45B0-BCE8-4208E4FAA85C}"/>
              </a:ext>
            </a:extLst>
          </p:cNvPr>
          <p:cNvSpPr/>
          <p:nvPr/>
        </p:nvSpPr>
        <p:spPr>
          <a:xfrm>
            <a:off x="2646498" y="4562648"/>
            <a:ext cx="564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the</a:t>
            </a:r>
            <a:endParaRPr lang="en-US" dirty="0">
              <a:solidFill>
                <a:prstClr val="black"/>
              </a:solidFill>
              <a:latin typeface="Consolas" panose="020B0609020204030204" pitchFamily="49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Queue&lt;string&gt;::push(const T&amp; item)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white"/>
                </a:solidFill>
                <a:latin typeface="Arial" charset="0"/>
              </a:rPr>
              <a:t>Queues / Deques (19-20)</a:t>
            </a:r>
            <a:endParaRPr lang="en-US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9D9B86-AB8B-404F-8D86-C97B35C4C67E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dirty="0">
              <a:latin typeface="Arial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1287780" y="1426028"/>
          <a:ext cx="19812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capacity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num_items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front_index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rear_index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the_data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460466" y="3819894"/>
            <a:ext cx="1589314" cy="338554"/>
            <a:chOff x="601241" y="3352800"/>
            <a:chExt cx="1589314" cy="338554"/>
          </a:xfrm>
        </p:grpSpPr>
        <p:sp>
          <p:nvSpPr>
            <p:cNvPr id="9" name="Rectangle 8"/>
            <p:cNvSpPr/>
            <p:nvPr/>
          </p:nvSpPr>
          <p:spPr>
            <a:xfrm>
              <a:off x="601241" y="3352800"/>
              <a:ext cx="153118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 err="1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front_index</a:t>
              </a:r>
              <a:r>
                <a:rPr lang="en-US" sz="1600" b="1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endParaRPr lang="en-US" sz="160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1996291" y="3432628"/>
              <a:ext cx="194264" cy="2032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</p:grp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692833" y="1449780"/>
            <a:ext cx="457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8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692833" y="1821180"/>
            <a:ext cx="457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4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692833" y="2192580"/>
            <a:ext cx="457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692833" y="2563980"/>
            <a:ext cx="457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3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466579" y="4919246"/>
            <a:ext cx="1589314" cy="338554"/>
            <a:chOff x="601241" y="3352800"/>
            <a:chExt cx="1589314" cy="338554"/>
          </a:xfrm>
        </p:grpSpPr>
        <p:sp>
          <p:nvSpPr>
            <p:cNvPr id="22" name="Rectangle 21"/>
            <p:cNvSpPr/>
            <p:nvPr/>
          </p:nvSpPr>
          <p:spPr>
            <a:xfrm>
              <a:off x="601241" y="3352800"/>
              <a:ext cx="1531188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sz="1600" b="1" dirty="0" err="1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rear_index</a:t>
              </a:r>
              <a:r>
                <a:rPr lang="en-US" sz="1600" b="1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endParaRPr lang="en-US" sz="160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Right Arrow 22"/>
            <p:cNvSpPr/>
            <p:nvPr/>
          </p:nvSpPr>
          <p:spPr>
            <a:xfrm>
              <a:off x="1996291" y="3432628"/>
              <a:ext cx="194264" cy="2032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</p:grpSp>
      <p:cxnSp>
        <p:nvCxnSpPr>
          <p:cNvPr id="24" name="Straight Arrow Connector 23"/>
          <p:cNvCxnSpPr>
            <a:cxnSpLocks/>
          </p:cNvCxnSpPr>
          <p:nvPr/>
        </p:nvCxnSpPr>
        <p:spPr>
          <a:xfrm>
            <a:off x="2954134" y="3124200"/>
            <a:ext cx="0" cy="695694"/>
          </a:xfrm>
          <a:prstGeom prst="straightConnector1">
            <a:avLst/>
          </a:prstGeom>
          <a:ln w="47625">
            <a:solidFill>
              <a:schemeClr val="tx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FDA92F02-A29A-4BCF-A449-4CC6FD11E1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9580" y="1378561"/>
            <a:ext cx="457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push("for")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B1F1DB-D633-4B64-9654-787813BFFE30}"/>
              </a:ext>
            </a:extLst>
          </p:cNvPr>
          <p:cNvSpPr/>
          <p:nvPr/>
        </p:nvSpPr>
        <p:spPr>
          <a:xfrm>
            <a:off x="5010429" y="1378743"/>
            <a:ext cx="564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for</a:t>
            </a:r>
            <a:endParaRPr lang="en-US" dirty="0">
              <a:solidFill>
                <a:prstClr val="black"/>
              </a:solidFill>
              <a:latin typeface="Consolas" panose="020B0609020204030204" pitchFamily="49" charset="0"/>
              <a:cs typeface="Arial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E793C62-B7C2-4286-972C-9082FDEAA8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9580" y="1981201"/>
            <a:ext cx="48768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void push(const T&amp; item)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if (</a:t>
            </a:r>
            <a:r>
              <a:rPr lang="en-US" sz="1400" b="1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num_items</a:t>
            </a: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== capacity)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{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reallocate();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}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400" b="1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num_items</a:t>
            </a: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++;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400" b="1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rear_index</a:t>
            </a: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(</a:t>
            </a:r>
            <a:r>
              <a:rPr lang="en-US" sz="1400" b="1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rear_index</a:t>
            </a: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+ 1) % capacity;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400" b="1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the_data</a:t>
            </a: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sz="1400" b="1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rear_index</a:t>
            </a: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 = item;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04E52CA-9299-4F88-827E-012BC8B274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2833" y="1821180"/>
            <a:ext cx="457200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t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360C616-1B49-4C28-A651-548513C54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2833" y="2563980"/>
            <a:ext cx="457200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t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59428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4 -0.00093 L -0.00014 0.0520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2963E-7 2.22222E-6 C 0.01996 0.01389 -0.00825 0.03217 -0.03226 0.10741 C -0.07234 0.17801 -0.06829 0.16528 -0.11401 0.21597 C -0.16551 0.28148 -0.18996 0.49028 -0.21441 0.57129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88" y="2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7" grpId="0" animBg="1"/>
      <p:bldP spid="2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EA356074-4F35-492B-87B6-72E7FFF8E8D1}"/>
              </a:ext>
            </a:extLst>
          </p:cNvPr>
          <p:cNvGraphicFramePr>
            <a:graphicFrameLocks noGrp="1"/>
          </p:cNvGraphicFramePr>
          <p:nvPr/>
        </p:nvGraphicFramePr>
        <p:xfrm>
          <a:off x="1912966" y="3815484"/>
          <a:ext cx="1737014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4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66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5179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4001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94966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208652"/>
                  </a:ext>
                </a:extLst>
              </a:tr>
            </a:tbl>
          </a:graphicData>
        </a:graphic>
      </p:graphicFrame>
      <p:sp>
        <p:nvSpPr>
          <p:cNvPr id="30" name="Rectangle 29">
            <a:extLst>
              <a:ext uri="{FF2B5EF4-FFF2-40B4-BE49-F238E27FC236}">
                <a16:creationId xmlns:a16="http://schemas.microsoft.com/office/drawing/2014/main" id="{7C24F7A2-B493-4F61-A325-07EE24AD8BB2}"/>
              </a:ext>
            </a:extLst>
          </p:cNvPr>
          <p:cNvSpPr/>
          <p:nvPr/>
        </p:nvSpPr>
        <p:spPr>
          <a:xfrm>
            <a:off x="2583181" y="4927080"/>
            <a:ext cx="691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time</a:t>
            </a:r>
            <a:endParaRPr lang="en-US" dirty="0">
              <a:solidFill>
                <a:prstClr val="black"/>
              </a:solidFill>
              <a:latin typeface="Consolas" panose="020B0609020204030204" pitchFamily="49" charset="0"/>
              <a:cs typeface="Arial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A5C0052-4B5A-4DC9-854B-4FC3E5E2197A}"/>
              </a:ext>
            </a:extLst>
          </p:cNvPr>
          <p:cNvSpPr/>
          <p:nvPr/>
        </p:nvSpPr>
        <p:spPr>
          <a:xfrm>
            <a:off x="2709817" y="4184960"/>
            <a:ext cx="437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is</a:t>
            </a:r>
            <a:endParaRPr lang="en-US" dirty="0">
              <a:solidFill>
                <a:prstClr val="black"/>
              </a:solidFill>
              <a:latin typeface="Consolas" panose="020B0609020204030204" pitchFamily="49" charset="0"/>
              <a:cs typeface="Arial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D6501E7-A894-4103-B988-9AD6BEA3B8A0}"/>
              </a:ext>
            </a:extLst>
          </p:cNvPr>
          <p:cNvSpPr/>
          <p:nvPr/>
        </p:nvSpPr>
        <p:spPr>
          <a:xfrm>
            <a:off x="2646498" y="3825378"/>
            <a:ext cx="564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Now</a:t>
            </a:r>
            <a:endParaRPr lang="en-US" dirty="0">
              <a:solidFill>
                <a:prstClr val="black"/>
              </a:solidFill>
              <a:latin typeface="Consolas" panose="020B0609020204030204" pitchFamily="49" charset="0"/>
              <a:cs typeface="Arial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A6D02E1-ED0F-45B0-BCE8-4208E4FAA85C}"/>
              </a:ext>
            </a:extLst>
          </p:cNvPr>
          <p:cNvSpPr/>
          <p:nvPr/>
        </p:nvSpPr>
        <p:spPr>
          <a:xfrm>
            <a:off x="2646498" y="4562648"/>
            <a:ext cx="564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the</a:t>
            </a:r>
            <a:endParaRPr lang="en-US" dirty="0">
              <a:solidFill>
                <a:prstClr val="black"/>
              </a:solidFill>
              <a:latin typeface="Consolas" panose="020B0609020204030204" pitchFamily="49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Queue&lt;string&gt;::push(const T&amp; item)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white"/>
                </a:solidFill>
                <a:latin typeface="Arial" charset="0"/>
              </a:rPr>
              <a:t>Queues / Deques (19-20)</a:t>
            </a:r>
            <a:endParaRPr lang="en-US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9D9B86-AB8B-404F-8D86-C97B35C4C67E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dirty="0">
              <a:latin typeface="Arial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1287780" y="1426028"/>
          <a:ext cx="19812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capacity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num_items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front_index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rear_index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the_data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460466" y="3819894"/>
            <a:ext cx="1589314" cy="338554"/>
            <a:chOff x="601241" y="3352800"/>
            <a:chExt cx="1589314" cy="338554"/>
          </a:xfrm>
        </p:grpSpPr>
        <p:sp>
          <p:nvSpPr>
            <p:cNvPr id="9" name="Rectangle 8"/>
            <p:cNvSpPr/>
            <p:nvPr/>
          </p:nvSpPr>
          <p:spPr>
            <a:xfrm>
              <a:off x="601241" y="3352800"/>
              <a:ext cx="153118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 err="1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front_index</a:t>
              </a:r>
              <a:r>
                <a:rPr lang="en-US" sz="1600" b="1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endParaRPr lang="en-US" sz="160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1996291" y="3432628"/>
              <a:ext cx="194264" cy="2032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</p:grp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692833" y="1449780"/>
            <a:ext cx="457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8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692833" y="1821180"/>
            <a:ext cx="457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4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692833" y="2192580"/>
            <a:ext cx="457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692833" y="2563980"/>
            <a:ext cx="457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3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466579" y="5285006"/>
            <a:ext cx="1589314" cy="338554"/>
            <a:chOff x="601241" y="3352800"/>
            <a:chExt cx="1589314" cy="338554"/>
          </a:xfrm>
        </p:grpSpPr>
        <p:sp>
          <p:nvSpPr>
            <p:cNvPr id="22" name="Rectangle 21"/>
            <p:cNvSpPr/>
            <p:nvPr/>
          </p:nvSpPr>
          <p:spPr>
            <a:xfrm>
              <a:off x="601241" y="3352800"/>
              <a:ext cx="1531188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sz="1600" b="1" dirty="0" err="1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rear_index</a:t>
              </a:r>
              <a:r>
                <a:rPr lang="en-US" sz="1600" b="1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endParaRPr lang="en-US" sz="160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Right Arrow 22"/>
            <p:cNvSpPr/>
            <p:nvPr/>
          </p:nvSpPr>
          <p:spPr>
            <a:xfrm>
              <a:off x="1996291" y="3432628"/>
              <a:ext cx="194264" cy="2032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</p:grpSp>
      <p:cxnSp>
        <p:nvCxnSpPr>
          <p:cNvPr id="24" name="Straight Arrow Connector 23"/>
          <p:cNvCxnSpPr>
            <a:cxnSpLocks/>
          </p:cNvCxnSpPr>
          <p:nvPr/>
        </p:nvCxnSpPr>
        <p:spPr>
          <a:xfrm>
            <a:off x="2954134" y="3124200"/>
            <a:ext cx="0" cy="695694"/>
          </a:xfrm>
          <a:prstGeom prst="straightConnector1">
            <a:avLst/>
          </a:prstGeom>
          <a:ln w="47625">
            <a:solidFill>
              <a:schemeClr val="tx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FDA92F02-A29A-4BCF-A449-4CC6FD11E1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9580" y="1378561"/>
            <a:ext cx="457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push("for")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B1F1DB-D633-4B64-9654-787813BFFE30}"/>
              </a:ext>
            </a:extLst>
          </p:cNvPr>
          <p:cNvSpPr/>
          <p:nvPr/>
        </p:nvSpPr>
        <p:spPr>
          <a:xfrm>
            <a:off x="5010429" y="1378743"/>
            <a:ext cx="564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for</a:t>
            </a:r>
            <a:endParaRPr lang="en-US" dirty="0">
              <a:solidFill>
                <a:prstClr val="black"/>
              </a:solidFill>
              <a:latin typeface="Consolas" panose="020B0609020204030204" pitchFamily="49" charset="0"/>
              <a:cs typeface="Arial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E793C62-B7C2-4286-972C-9082FDEAA8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9580" y="1981201"/>
            <a:ext cx="48768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void push(const T&amp; item)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if (</a:t>
            </a:r>
            <a:r>
              <a:rPr lang="en-US" sz="1400" b="1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num_items</a:t>
            </a: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== capacity)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{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reallocate();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}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400" b="1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num_items</a:t>
            </a: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++;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400" b="1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rear_index</a:t>
            </a: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(</a:t>
            </a:r>
            <a:r>
              <a:rPr lang="en-US" sz="1400" b="1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rear_index</a:t>
            </a: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+ 1) % capacity;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400" b="1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the_data</a:t>
            </a: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sz="1400" b="1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rear_index</a:t>
            </a: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 = item;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04E52CA-9299-4F88-827E-012BC8B274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2833" y="1821180"/>
            <a:ext cx="457200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t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360C616-1B49-4C28-A651-548513C54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2833" y="2563980"/>
            <a:ext cx="457200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t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4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929945-2C3A-4BE7-90C3-B092419CEB65}"/>
              </a:ext>
            </a:extLst>
          </p:cNvPr>
          <p:cNvSpPr/>
          <p:nvPr/>
        </p:nvSpPr>
        <p:spPr>
          <a:xfrm>
            <a:off x="2598421" y="5308080"/>
            <a:ext cx="564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for</a:t>
            </a:r>
            <a:endParaRPr lang="en-US" dirty="0">
              <a:solidFill>
                <a:prstClr val="black"/>
              </a:solidFill>
              <a:latin typeface="Consolas" panose="020B0609020204030204" pitchFamily="49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97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1444E3B-F71E-74C3-B3EE-9479D8C57ACC}"/>
              </a:ext>
            </a:extLst>
          </p:cNvPr>
          <p:cNvSpPr txBox="1"/>
          <p:nvPr/>
        </p:nvSpPr>
        <p:spPr>
          <a:xfrm>
            <a:off x="28573" y="0"/>
            <a:ext cx="3749040" cy="5669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&lt;iostream&gt;</a:t>
            </a:r>
            <a:endParaRPr lang="en-US" sz="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800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&lt;string&gt;</a:t>
            </a:r>
            <a:endParaRPr lang="en-US" sz="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800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&lt;sstream&gt;</a:t>
            </a:r>
            <a:endParaRPr lang="en-US" sz="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800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&lt;</a:t>
            </a:r>
            <a:r>
              <a:rPr lang="en-US" sz="800" dirty="0" err="1">
                <a:solidFill>
                  <a:srgbClr val="A31515"/>
                </a:solidFill>
                <a:latin typeface="Consolas" panose="020B0609020204030204" pitchFamily="49" charset="0"/>
              </a:rPr>
              <a:t>fstream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&gt;</a:t>
            </a:r>
            <a:endParaRPr lang="en-US" sz="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800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&lt;exception&gt;</a:t>
            </a:r>
            <a:endParaRPr lang="en-US" sz="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800" dirty="0">
                <a:solidFill>
                  <a:srgbClr val="0000FF"/>
                </a:solidFill>
                <a:latin typeface="Consolas" panose="020B0609020204030204" pitchFamily="49" charset="0"/>
              </a:rPr>
              <a:t>using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>
                <a:solidFill>
                  <a:srgbClr val="0000FF"/>
                </a:solidFill>
                <a:latin typeface="Consolas" panose="020B0609020204030204" pitchFamily="49" charset="0"/>
              </a:rPr>
              <a:t>namespace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std;</a:t>
            </a:r>
          </a:p>
          <a:p>
            <a:r>
              <a:rPr lang="en-US" sz="800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800" dirty="0" err="1">
                <a:solidFill>
                  <a:srgbClr val="A31515"/>
                </a:solidFill>
                <a:latin typeface="Consolas" panose="020B0609020204030204" pitchFamily="49" charset="0"/>
              </a:rPr>
              <a:t>Car.h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endParaRPr lang="en-US" sz="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800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800" dirty="0" err="1">
                <a:solidFill>
                  <a:srgbClr val="A31515"/>
                </a:solidFill>
                <a:latin typeface="Consolas" panose="020B0609020204030204" pitchFamily="49" charset="0"/>
              </a:rPr>
              <a:t>Station.h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endParaRPr lang="en-US" sz="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en-US" sz="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8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main(</a:t>
            </a:r>
            <a:r>
              <a:rPr lang="en-US" sz="8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 err="1">
                <a:solidFill>
                  <a:srgbClr val="808080"/>
                </a:solidFill>
                <a:latin typeface="Consolas" panose="020B0609020204030204" pitchFamily="49" charset="0"/>
              </a:rPr>
              <a:t>argc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800" dirty="0">
                <a:solidFill>
                  <a:srgbClr val="0000FF"/>
                </a:solidFill>
                <a:latin typeface="Consolas" panose="020B0609020204030204" pitchFamily="49" charset="0"/>
              </a:rPr>
              <a:t>char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* </a:t>
            </a:r>
            <a:r>
              <a:rPr lang="en-US" sz="800" dirty="0" err="1">
                <a:solidFill>
                  <a:srgbClr val="808080"/>
                </a:solidFill>
                <a:latin typeface="Consolas" panose="020B0609020204030204" pitchFamily="49" charset="0"/>
              </a:rPr>
              <a:t>argv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[])</a:t>
            </a:r>
          </a:p>
          <a:p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800" dirty="0">
                <a:solidFill>
                  <a:srgbClr val="2B91AF"/>
                </a:solidFill>
                <a:latin typeface="Consolas" panose="020B0609020204030204" pitchFamily="49" charset="0"/>
              </a:rPr>
              <a:t>   </a:t>
            </a:r>
            <a:r>
              <a:rPr lang="en-US" sz="800" dirty="0" err="1">
                <a:solidFill>
                  <a:srgbClr val="2B91AF"/>
                </a:solidFill>
                <a:latin typeface="Consolas" panose="020B0609020204030204" pitchFamily="49" charset="0"/>
              </a:rPr>
              <a:t>ifstream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in(</a:t>
            </a:r>
            <a:r>
              <a:rPr lang="en-US" sz="800" dirty="0" err="1">
                <a:solidFill>
                  <a:srgbClr val="808080"/>
                </a:solidFill>
                <a:latin typeface="Consolas" panose="020B0609020204030204" pitchFamily="49" charset="0"/>
              </a:rPr>
              <a:t>argv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[1]);</a:t>
            </a:r>
          </a:p>
          <a:p>
            <a:r>
              <a:rPr lang="en-US" sz="800" dirty="0">
                <a:solidFill>
                  <a:srgbClr val="2B91AF"/>
                </a:solidFill>
                <a:latin typeface="Consolas" panose="020B0609020204030204" pitchFamily="49" charset="0"/>
              </a:rPr>
              <a:t>   ostream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&amp; out = (</a:t>
            </a:r>
            <a:r>
              <a:rPr lang="en-US" sz="800" dirty="0" err="1">
                <a:solidFill>
                  <a:srgbClr val="808080"/>
                </a:solidFill>
                <a:latin typeface="Consolas" panose="020B0609020204030204" pitchFamily="49" charset="0"/>
              </a:rPr>
              <a:t>argc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&gt; 2) ? *(</a:t>
            </a:r>
            <a:r>
              <a:rPr lang="en-US" sz="800" dirty="0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>
                <a:solidFill>
                  <a:srgbClr val="2B91AF"/>
                </a:solidFill>
                <a:latin typeface="Consolas" panose="020B0609020204030204" pitchFamily="49" charset="0"/>
              </a:rPr>
              <a:t>ofstream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800" dirty="0" err="1">
                <a:solidFill>
                  <a:srgbClr val="808080"/>
                </a:solidFill>
                <a:latin typeface="Consolas" panose="020B0609020204030204" pitchFamily="49" charset="0"/>
              </a:rPr>
              <a:t>argv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[2])) : cout;</a:t>
            </a:r>
          </a:p>
          <a:p>
            <a:r>
              <a:rPr lang="en-US" sz="800" dirty="0">
                <a:solidFill>
                  <a:srgbClr val="2B91AF"/>
                </a:solidFill>
                <a:latin typeface="Consolas" panose="020B0609020204030204" pitchFamily="49" charset="0"/>
              </a:rPr>
              <a:t>   Station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800" dirty="0">
                <a:solidFill>
                  <a:srgbClr val="2B91AF"/>
                </a:solidFill>
                <a:latin typeface="Consolas" panose="020B0609020204030204" pitchFamily="49" charset="0"/>
              </a:rPr>
              <a:t>Car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&gt;* station = </a:t>
            </a:r>
            <a:r>
              <a:rPr lang="en-US" sz="800" dirty="0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>
                <a:solidFill>
                  <a:srgbClr val="2B91AF"/>
                </a:solidFill>
                <a:latin typeface="Consolas" panose="020B0609020204030204" pitchFamily="49" charset="0"/>
              </a:rPr>
              <a:t>Station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800" dirty="0">
                <a:solidFill>
                  <a:srgbClr val="2B91AF"/>
                </a:solidFill>
                <a:latin typeface="Consolas" panose="020B0609020204030204" pitchFamily="49" charset="0"/>
              </a:rPr>
              <a:t>Car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&gt;();</a:t>
            </a:r>
          </a:p>
          <a:p>
            <a:r>
              <a:rPr lang="en-US" sz="800" dirty="0">
                <a:solidFill>
                  <a:srgbClr val="0000FF"/>
                </a:solidFill>
                <a:latin typeface="Consolas" panose="020B0609020204030204" pitchFamily="49" charset="0"/>
              </a:rPr>
              <a:t>   for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800" dirty="0">
                <a:solidFill>
                  <a:srgbClr val="2B91AF"/>
                </a:solidFill>
                <a:latin typeface="Consolas" panose="020B0609020204030204" pitchFamily="49" charset="0"/>
              </a:rPr>
              <a:t>string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line; </a:t>
            </a:r>
            <a:r>
              <a:rPr lang="en-US" sz="800" dirty="0" err="1">
                <a:solidFill>
                  <a:srgbClr val="000000"/>
                </a:solidFill>
                <a:latin typeface="Consolas" panose="020B0609020204030204" pitchFamily="49" charset="0"/>
              </a:rPr>
              <a:t>getline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(in, line);)</a:t>
            </a:r>
          </a:p>
          <a:p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  {</a:t>
            </a:r>
          </a:p>
          <a:p>
            <a:r>
              <a:rPr lang="en-US" sz="800" dirty="0">
                <a:solidFill>
                  <a:srgbClr val="0000FF"/>
                </a:solidFill>
                <a:latin typeface="Consolas" panose="020B0609020204030204" pitchFamily="49" charset="0"/>
              </a:rPr>
              <a:t>      if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800" dirty="0" err="1">
                <a:solidFill>
                  <a:srgbClr val="000000"/>
                </a:solidFill>
                <a:latin typeface="Consolas" panose="020B0609020204030204" pitchFamily="49" charset="0"/>
              </a:rPr>
              <a:t>line.size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() == 0) </a:t>
            </a:r>
            <a:r>
              <a:rPr lang="en-US" sz="800" dirty="0">
                <a:solidFill>
                  <a:srgbClr val="0000FF"/>
                </a:solidFill>
                <a:latin typeface="Consolas" panose="020B0609020204030204" pitchFamily="49" charset="0"/>
              </a:rPr>
              <a:t>continue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800" dirty="0">
                <a:solidFill>
                  <a:srgbClr val="0000FF"/>
                </a:solidFill>
                <a:latin typeface="Consolas" panose="020B0609020204030204" pitchFamily="49" charset="0"/>
              </a:rPr>
              <a:t>      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out </a:t>
            </a:r>
            <a:r>
              <a:rPr lang="en-US" sz="800" dirty="0">
                <a:solidFill>
                  <a:srgbClr val="008080"/>
                </a:solidFill>
                <a:latin typeface="Consolas" panose="020B0609020204030204" pitchFamily="49" charset="0"/>
              </a:rPr>
              <a:t>&lt;&lt;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line;</a:t>
            </a:r>
          </a:p>
          <a:p>
            <a:r>
              <a:rPr lang="en-US" sz="800" dirty="0">
                <a:solidFill>
                  <a:srgbClr val="0000FF"/>
                </a:solidFill>
                <a:latin typeface="Consolas" panose="020B0609020204030204" pitchFamily="49" charset="0"/>
              </a:rPr>
              <a:t>      try</a:t>
            </a:r>
            <a:endParaRPr lang="en-US" sz="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     {</a:t>
            </a:r>
          </a:p>
          <a:p>
            <a:r>
              <a:rPr lang="en-US" sz="800" dirty="0">
                <a:solidFill>
                  <a:srgbClr val="0000FF"/>
                </a:solidFill>
                <a:latin typeface="Consolas" panose="020B0609020204030204" pitchFamily="49" charset="0"/>
              </a:rPr>
              <a:t>         if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800" dirty="0" err="1">
                <a:solidFill>
                  <a:srgbClr val="000000"/>
                </a:solidFill>
                <a:latin typeface="Consolas" panose="020B0609020204030204" pitchFamily="49" charset="0"/>
              </a:rPr>
              <a:t>line.substr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(0, 11) </a:t>
            </a:r>
            <a:r>
              <a:rPr lang="en-US" sz="800" dirty="0">
                <a:solidFill>
                  <a:srgbClr val="008080"/>
                </a:solidFill>
                <a:latin typeface="Consolas" panose="020B0609020204030204" pitchFamily="49" charset="0"/>
              </a:rPr>
              <a:t>==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800" dirty="0" err="1">
                <a:solidFill>
                  <a:srgbClr val="A31515"/>
                </a:solidFill>
                <a:latin typeface="Consolas" panose="020B0609020204030204" pitchFamily="49" charset="0"/>
              </a:rPr>
              <a:t>Add:station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) { }</a:t>
            </a:r>
          </a:p>
          <a:p>
            <a:r>
              <a:rPr lang="en-US" sz="800" dirty="0">
                <a:solidFill>
                  <a:srgbClr val="0000FF"/>
                </a:solidFill>
                <a:latin typeface="Consolas" panose="020B0609020204030204" pitchFamily="49" charset="0"/>
              </a:rPr>
              <a:t>         else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800" dirty="0" err="1">
                <a:solidFill>
                  <a:srgbClr val="000000"/>
                </a:solidFill>
                <a:latin typeface="Consolas" panose="020B0609020204030204" pitchFamily="49" charset="0"/>
              </a:rPr>
              <a:t>line.substr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(0, 9) </a:t>
            </a:r>
            <a:r>
              <a:rPr lang="en-US" sz="800" dirty="0">
                <a:solidFill>
                  <a:srgbClr val="008080"/>
                </a:solidFill>
                <a:latin typeface="Consolas" panose="020B0609020204030204" pitchFamily="49" charset="0"/>
              </a:rPr>
              <a:t>==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800" dirty="0" err="1">
                <a:solidFill>
                  <a:srgbClr val="A31515"/>
                </a:solidFill>
                <a:latin typeface="Consolas" panose="020B0609020204030204" pitchFamily="49" charset="0"/>
              </a:rPr>
              <a:t>Add:stack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) { }</a:t>
            </a:r>
          </a:p>
          <a:p>
            <a:r>
              <a:rPr lang="en-US" sz="800" dirty="0">
                <a:solidFill>
                  <a:srgbClr val="0000FF"/>
                </a:solidFill>
                <a:latin typeface="Consolas" panose="020B0609020204030204" pitchFamily="49" charset="0"/>
              </a:rPr>
              <a:t>         else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800" dirty="0" err="1">
                <a:solidFill>
                  <a:srgbClr val="000000"/>
                </a:solidFill>
                <a:latin typeface="Consolas" panose="020B0609020204030204" pitchFamily="49" charset="0"/>
              </a:rPr>
              <a:t>line.substr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(0, 9) </a:t>
            </a:r>
            <a:r>
              <a:rPr lang="en-US" sz="800" dirty="0">
                <a:solidFill>
                  <a:srgbClr val="008080"/>
                </a:solidFill>
                <a:latin typeface="Consolas" panose="020B0609020204030204" pitchFamily="49" charset="0"/>
              </a:rPr>
              <a:t>==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800" dirty="0" err="1">
                <a:solidFill>
                  <a:srgbClr val="A31515"/>
                </a:solidFill>
                <a:latin typeface="Consolas" panose="020B0609020204030204" pitchFamily="49" charset="0"/>
              </a:rPr>
              <a:t>Add:queue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) { }</a:t>
            </a:r>
          </a:p>
          <a:p>
            <a:r>
              <a:rPr lang="en-US" sz="800" dirty="0">
                <a:solidFill>
                  <a:srgbClr val="0000FF"/>
                </a:solidFill>
                <a:latin typeface="Consolas" panose="020B0609020204030204" pitchFamily="49" charset="0"/>
              </a:rPr>
              <a:t>         else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800" dirty="0" err="1">
                <a:solidFill>
                  <a:srgbClr val="000000"/>
                </a:solidFill>
                <a:latin typeface="Consolas" panose="020B0609020204030204" pitchFamily="49" charset="0"/>
              </a:rPr>
              <a:t>line.substr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(0, 14) </a:t>
            </a:r>
            <a:r>
              <a:rPr lang="en-US" sz="800" dirty="0">
                <a:solidFill>
                  <a:srgbClr val="008080"/>
                </a:solidFill>
                <a:latin typeface="Consolas" panose="020B0609020204030204" pitchFamily="49" charset="0"/>
              </a:rPr>
              <a:t>==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800" dirty="0" err="1">
                <a:solidFill>
                  <a:srgbClr val="A31515"/>
                </a:solidFill>
                <a:latin typeface="Consolas" panose="020B0609020204030204" pitchFamily="49" charset="0"/>
              </a:rPr>
              <a:t>Remove:station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) { }</a:t>
            </a:r>
          </a:p>
          <a:p>
            <a:r>
              <a:rPr lang="en-US" sz="800" dirty="0">
                <a:solidFill>
                  <a:srgbClr val="0000FF"/>
                </a:solidFill>
                <a:latin typeface="Consolas" panose="020B0609020204030204" pitchFamily="49" charset="0"/>
              </a:rPr>
              <a:t>         else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800" dirty="0" err="1">
                <a:solidFill>
                  <a:srgbClr val="000000"/>
                </a:solidFill>
                <a:latin typeface="Consolas" panose="020B0609020204030204" pitchFamily="49" charset="0"/>
              </a:rPr>
              <a:t>line.substr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(0, 12) </a:t>
            </a:r>
            <a:r>
              <a:rPr lang="en-US" sz="800" dirty="0">
                <a:solidFill>
                  <a:srgbClr val="008080"/>
                </a:solidFill>
                <a:latin typeface="Consolas" panose="020B0609020204030204" pitchFamily="49" charset="0"/>
              </a:rPr>
              <a:t>==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800" dirty="0" err="1">
                <a:solidFill>
                  <a:srgbClr val="A31515"/>
                </a:solidFill>
                <a:latin typeface="Consolas" panose="020B0609020204030204" pitchFamily="49" charset="0"/>
              </a:rPr>
              <a:t>Remove:stack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) { }</a:t>
            </a:r>
          </a:p>
          <a:p>
            <a:r>
              <a:rPr lang="en-US" sz="800" dirty="0">
                <a:solidFill>
                  <a:srgbClr val="0000FF"/>
                </a:solidFill>
                <a:latin typeface="Consolas" panose="020B0609020204030204" pitchFamily="49" charset="0"/>
              </a:rPr>
              <a:t>         else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800" dirty="0" err="1">
                <a:solidFill>
                  <a:srgbClr val="000000"/>
                </a:solidFill>
                <a:latin typeface="Consolas" panose="020B0609020204030204" pitchFamily="49" charset="0"/>
              </a:rPr>
              <a:t>line.substr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(0, 12) </a:t>
            </a:r>
            <a:r>
              <a:rPr lang="en-US" sz="800" dirty="0">
                <a:solidFill>
                  <a:srgbClr val="008080"/>
                </a:solidFill>
                <a:latin typeface="Consolas" panose="020B0609020204030204" pitchFamily="49" charset="0"/>
              </a:rPr>
              <a:t>==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800" dirty="0" err="1">
                <a:solidFill>
                  <a:srgbClr val="A31515"/>
                </a:solidFill>
                <a:latin typeface="Consolas" panose="020B0609020204030204" pitchFamily="49" charset="0"/>
              </a:rPr>
              <a:t>Remove:queue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) { }</a:t>
            </a:r>
          </a:p>
          <a:p>
            <a:r>
              <a:rPr lang="en-US" sz="800" dirty="0">
                <a:solidFill>
                  <a:srgbClr val="0000FF"/>
                </a:solidFill>
                <a:latin typeface="Consolas" panose="020B0609020204030204" pitchFamily="49" charset="0"/>
              </a:rPr>
              <a:t>         else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800" dirty="0" err="1">
                <a:solidFill>
                  <a:srgbClr val="000000"/>
                </a:solidFill>
                <a:latin typeface="Consolas" panose="020B0609020204030204" pitchFamily="49" charset="0"/>
              </a:rPr>
              <a:t>line.substr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(0, 11) </a:t>
            </a:r>
            <a:r>
              <a:rPr lang="en-US" sz="800" dirty="0">
                <a:solidFill>
                  <a:srgbClr val="008080"/>
                </a:solidFill>
                <a:latin typeface="Consolas" panose="020B0609020204030204" pitchFamily="49" charset="0"/>
              </a:rPr>
              <a:t>==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800" dirty="0" err="1">
                <a:solidFill>
                  <a:srgbClr val="A31515"/>
                </a:solidFill>
                <a:latin typeface="Consolas" panose="020B0609020204030204" pitchFamily="49" charset="0"/>
              </a:rPr>
              <a:t>Top:station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) { }</a:t>
            </a:r>
          </a:p>
          <a:p>
            <a:r>
              <a:rPr lang="en-US" sz="800" dirty="0">
                <a:solidFill>
                  <a:srgbClr val="0000FF"/>
                </a:solidFill>
                <a:latin typeface="Consolas" panose="020B0609020204030204" pitchFamily="49" charset="0"/>
              </a:rPr>
              <a:t>         else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800" dirty="0" err="1">
                <a:solidFill>
                  <a:srgbClr val="000000"/>
                </a:solidFill>
                <a:latin typeface="Consolas" panose="020B0609020204030204" pitchFamily="49" charset="0"/>
              </a:rPr>
              <a:t>line.substr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(0, 9) </a:t>
            </a:r>
            <a:r>
              <a:rPr lang="en-US" sz="800" dirty="0">
                <a:solidFill>
                  <a:srgbClr val="008080"/>
                </a:solidFill>
                <a:latin typeface="Consolas" panose="020B0609020204030204" pitchFamily="49" charset="0"/>
              </a:rPr>
              <a:t>==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800" dirty="0" err="1">
                <a:solidFill>
                  <a:srgbClr val="A31515"/>
                </a:solidFill>
                <a:latin typeface="Consolas" panose="020B0609020204030204" pitchFamily="49" charset="0"/>
              </a:rPr>
              <a:t>Top:stack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) { }</a:t>
            </a:r>
          </a:p>
          <a:p>
            <a:r>
              <a:rPr lang="en-US" sz="800" dirty="0">
                <a:solidFill>
                  <a:srgbClr val="0000FF"/>
                </a:solidFill>
                <a:latin typeface="Consolas" panose="020B0609020204030204" pitchFamily="49" charset="0"/>
              </a:rPr>
              <a:t>         else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800" dirty="0" err="1">
                <a:solidFill>
                  <a:srgbClr val="000000"/>
                </a:solidFill>
                <a:latin typeface="Consolas" panose="020B0609020204030204" pitchFamily="49" charset="0"/>
              </a:rPr>
              <a:t>line.substr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(0, 9) </a:t>
            </a:r>
            <a:r>
              <a:rPr lang="en-US" sz="800" dirty="0">
                <a:solidFill>
                  <a:srgbClr val="008080"/>
                </a:solidFill>
                <a:latin typeface="Consolas" panose="020B0609020204030204" pitchFamily="49" charset="0"/>
              </a:rPr>
              <a:t>==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800" dirty="0" err="1">
                <a:solidFill>
                  <a:srgbClr val="A31515"/>
                </a:solidFill>
                <a:latin typeface="Consolas" panose="020B0609020204030204" pitchFamily="49" charset="0"/>
              </a:rPr>
              <a:t>Top:queue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) { }</a:t>
            </a:r>
          </a:p>
          <a:p>
            <a:r>
              <a:rPr lang="en-US" sz="800" dirty="0">
                <a:solidFill>
                  <a:srgbClr val="0000FF"/>
                </a:solidFill>
                <a:latin typeface="Consolas" panose="020B0609020204030204" pitchFamily="49" charset="0"/>
              </a:rPr>
              <a:t>         else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800" dirty="0" err="1">
                <a:solidFill>
                  <a:srgbClr val="000000"/>
                </a:solidFill>
                <a:latin typeface="Consolas" panose="020B0609020204030204" pitchFamily="49" charset="0"/>
              </a:rPr>
              <a:t>line.substr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(0, 10) </a:t>
            </a:r>
            <a:r>
              <a:rPr lang="en-US" sz="800" dirty="0">
                <a:solidFill>
                  <a:srgbClr val="008080"/>
                </a:solidFill>
                <a:latin typeface="Consolas" panose="020B0609020204030204" pitchFamily="49" charset="0"/>
              </a:rPr>
              <a:t>==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800" dirty="0" err="1">
                <a:solidFill>
                  <a:srgbClr val="A31515"/>
                </a:solidFill>
                <a:latin typeface="Consolas" panose="020B0609020204030204" pitchFamily="49" charset="0"/>
              </a:rPr>
              <a:t>Size:stack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) { }</a:t>
            </a:r>
          </a:p>
          <a:p>
            <a:r>
              <a:rPr lang="en-US" sz="800" dirty="0">
                <a:solidFill>
                  <a:srgbClr val="0000FF"/>
                </a:solidFill>
                <a:latin typeface="Consolas" panose="020B0609020204030204" pitchFamily="49" charset="0"/>
              </a:rPr>
              <a:t>         else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800" dirty="0" err="1">
                <a:solidFill>
                  <a:srgbClr val="000000"/>
                </a:solidFill>
                <a:latin typeface="Consolas" panose="020B0609020204030204" pitchFamily="49" charset="0"/>
              </a:rPr>
              <a:t>line.substr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(0, 10) </a:t>
            </a:r>
            <a:r>
              <a:rPr lang="en-US" sz="800" dirty="0">
                <a:solidFill>
                  <a:srgbClr val="008080"/>
                </a:solidFill>
                <a:latin typeface="Consolas" panose="020B0609020204030204" pitchFamily="49" charset="0"/>
              </a:rPr>
              <a:t>==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800" dirty="0" err="1">
                <a:solidFill>
                  <a:srgbClr val="A31515"/>
                </a:solidFill>
                <a:latin typeface="Consolas" panose="020B0609020204030204" pitchFamily="49" charset="0"/>
              </a:rPr>
              <a:t>Size:queue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) { }</a:t>
            </a:r>
          </a:p>
          <a:p>
            <a:r>
              <a:rPr lang="en-US" sz="800" dirty="0">
                <a:solidFill>
                  <a:srgbClr val="0000FF"/>
                </a:solidFill>
                <a:latin typeface="Consolas" panose="020B0609020204030204" pitchFamily="49" charset="0"/>
              </a:rPr>
              <a:t>         else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800" dirty="0" err="1">
                <a:solidFill>
                  <a:srgbClr val="000000"/>
                </a:solidFill>
                <a:latin typeface="Consolas" panose="020B0609020204030204" pitchFamily="49" charset="0"/>
              </a:rPr>
              <a:t>line.substr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(0, 10) </a:t>
            </a:r>
            <a:r>
              <a:rPr lang="en-US" sz="800" dirty="0">
                <a:solidFill>
                  <a:srgbClr val="008080"/>
                </a:solidFill>
                <a:latin typeface="Consolas" panose="020B0609020204030204" pitchFamily="49" charset="0"/>
              </a:rPr>
              <a:t>==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800" dirty="0" err="1">
                <a:solidFill>
                  <a:srgbClr val="A31515"/>
                </a:solidFill>
                <a:latin typeface="Consolas" panose="020B0609020204030204" pitchFamily="49" charset="0"/>
              </a:rPr>
              <a:t>Size:train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) { }</a:t>
            </a:r>
          </a:p>
          <a:p>
            <a:r>
              <a:rPr lang="en-US" sz="800" dirty="0">
                <a:solidFill>
                  <a:srgbClr val="0000FF"/>
                </a:solidFill>
                <a:latin typeface="Consolas" panose="020B0609020204030204" pitchFamily="49" charset="0"/>
              </a:rPr>
              <a:t>         else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800" dirty="0" err="1">
                <a:solidFill>
                  <a:srgbClr val="000000"/>
                </a:solidFill>
                <a:latin typeface="Consolas" panose="020B0609020204030204" pitchFamily="49" charset="0"/>
              </a:rPr>
              <a:t>line.substr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(0, 4) </a:t>
            </a:r>
            <a:r>
              <a:rPr lang="en-US" sz="800" dirty="0">
                <a:solidFill>
                  <a:srgbClr val="008080"/>
                </a:solidFill>
                <a:latin typeface="Consolas" panose="020B0609020204030204" pitchFamily="49" charset="0"/>
              </a:rPr>
              <a:t>==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"Find"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) { }</a:t>
            </a:r>
          </a:p>
          <a:p>
            <a:r>
              <a:rPr lang="en-US" sz="800" dirty="0">
                <a:solidFill>
                  <a:srgbClr val="0000FF"/>
                </a:solidFill>
                <a:latin typeface="Consolas" panose="020B0609020204030204" pitchFamily="49" charset="0"/>
              </a:rPr>
              <a:t>         else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800" dirty="0" err="1">
                <a:solidFill>
                  <a:srgbClr val="000000"/>
                </a:solidFill>
                <a:latin typeface="Consolas" panose="020B0609020204030204" pitchFamily="49" charset="0"/>
              </a:rPr>
              <a:t>line.substr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(0, 5) </a:t>
            </a:r>
            <a:r>
              <a:rPr lang="en-US" sz="800" dirty="0">
                <a:solidFill>
                  <a:srgbClr val="008080"/>
                </a:solidFill>
                <a:latin typeface="Consolas" panose="020B0609020204030204" pitchFamily="49" charset="0"/>
              </a:rPr>
              <a:t>==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"Queue"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) { }</a:t>
            </a:r>
          </a:p>
          <a:p>
            <a:r>
              <a:rPr lang="en-US" sz="800" dirty="0">
                <a:solidFill>
                  <a:srgbClr val="0000FF"/>
                </a:solidFill>
                <a:latin typeface="Consolas" panose="020B0609020204030204" pitchFamily="49" charset="0"/>
              </a:rPr>
              <a:t>         else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800" dirty="0" err="1">
                <a:solidFill>
                  <a:srgbClr val="000000"/>
                </a:solidFill>
                <a:latin typeface="Consolas" panose="020B0609020204030204" pitchFamily="49" charset="0"/>
              </a:rPr>
              <a:t>line.substr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(0, 5) </a:t>
            </a:r>
            <a:r>
              <a:rPr lang="en-US" sz="800" dirty="0">
                <a:solidFill>
                  <a:srgbClr val="008080"/>
                </a:solidFill>
                <a:latin typeface="Consolas" panose="020B0609020204030204" pitchFamily="49" charset="0"/>
              </a:rPr>
              <a:t>==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"Stack"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) { }</a:t>
            </a:r>
          </a:p>
          <a:p>
            <a:r>
              <a:rPr lang="en-US" sz="800" dirty="0">
                <a:solidFill>
                  <a:srgbClr val="0000FF"/>
                </a:solidFill>
                <a:latin typeface="Consolas" panose="020B0609020204030204" pitchFamily="49" charset="0"/>
              </a:rPr>
              <a:t>         else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800" dirty="0" err="1">
                <a:solidFill>
                  <a:srgbClr val="000000"/>
                </a:solidFill>
                <a:latin typeface="Consolas" panose="020B0609020204030204" pitchFamily="49" charset="0"/>
              </a:rPr>
              <a:t>line.substr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(0, 5) </a:t>
            </a:r>
            <a:r>
              <a:rPr lang="en-US" sz="800" dirty="0">
                <a:solidFill>
                  <a:srgbClr val="008080"/>
                </a:solidFill>
                <a:latin typeface="Consolas" panose="020B0609020204030204" pitchFamily="49" charset="0"/>
              </a:rPr>
              <a:t>==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"Train"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) { }</a:t>
            </a:r>
          </a:p>
          <a:p>
            <a:r>
              <a:rPr lang="en-US" sz="800" dirty="0">
                <a:solidFill>
                  <a:srgbClr val="0000FF"/>
                </a:solidFill>
                <a:latin typeface="Consolas" panose="020B0609020204030204" pitchFamily="49" charset="0"/>
              </a:rPr>
              <a:t>         else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{ out </a:t>
            </a:r>
            <a:r>
              <a:rPr lang="en-US" sz="800" dirty="0">
                <a:solidFill>
                  <a:srgbClr val="008080"/>
                </a:solidFill>
                <a:latin typeface="Consolas" panose="020B0609020204030204" pitchFamily="49" charset="0"/>
              </a:rPr>
              <a:t>&lt;&lt;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"????? "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>
                <a:solidFill>
                  <a:srgbClr val="008080"/>
                </a:solidFill>
                <a:latin typeface="Consolas" panose="020B0609020204030204" pitchFamily="49" charset="0"/>
              </a:rPr>
              <a:t>&lt;&lt;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"["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>
                <a:solidFill>
                  <a:srgbClr val="008080"/>
                </a:solidFill>
                <a:latin typeface="Consolas" panose="020B0609020204030204" pitchFamily="49" charset="0"/>
              </a:rPr>
              <a:t>&lt;&lt;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line </a:t>
            </a:r>
            <a:r>
              <a:rPr lang="en-US" sz="800" dirty="0">
                <a:solidFill>
                  <a:srgbClr val="008080"/>
                </a:solidFill>
                <a:latin typeface="Consolas" panose="020B0609020204030204" pitchFamily="49" charset="0"/>
              </a:rPr>
              <a:t>&lt;&lt;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"]"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; }</a:t>
            </a:r>
          </a:p>
          <a:p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     }</a:t>
            </a:r>
          </a:p>
          <a:p>
            <a:r>
              <a:rPr lang="en-US" sz="800" dirty="0">
                <a:solidFill>
                  <a:srgbClr val="0000FF"/>
                </a:solidFill>
                <a:latin typeface="Consolas" panose="020B0609020204030204" pitchFamily="49" charset="0"/>
              </a:rPr>
              <a:t>      catch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800" dirty="0">
                <a:solidFill>
                  <a:srgbClr val="2B91AF"/>
                </a:solidFill>
                <a:latin typeface="Consolas" panose="020B0609020204030204" pitchFamily="49" charset="0"/>
              </a:rPr>
              <a:t>exception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&amp; e) { out </a:t>
            </a:r>
            <a:r>
              <a:rPr lang="en-US" sz="800" dirty="0">
                <a:solidFill>
                  <a:srgbClr val="008080"/>
                </a:solidFill>
                <a:latin typeface="Consolas" panose="020B0609020204030204" pitchFamily="49" charset="0"/>
              </a:rPr>
              <a:t>&lt;&lt;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 err="1">
                <a:solidFill>
                  <a:srgbClr val="000000"/>
                </a:solidFill>
                <a:latin typeface="Consolas" panose="020B0609020204030204" pitchFamily="49" charset="0"/>
              </a:rPr>
              <a:t>e.what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(); }</a:t>
            </a:r>
          </a:p>
          <a:p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     out </a:t>
            </a:r>
            <a:r>
              <a:rPr lang="en-US" sz="800" dirty="0">
                <a:solidFill>
                  <a:srgbClr val="008080"/>
                </a:solidFill>
                <a:latin typeface="Consolas" panose="020B0609020204030204" pitchFamily="49" charset="0"/>
              </a:rPr>
              <a:t>&lt;&lt;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 err="1">
                <a:solidFill>
                  <a:srgbClr val="000000"/>
                </a:solidFill>
                <a:latin typeface="Consolas" panose="020B0609020204030204" pitchFamily="49" charset="0"/>
              </a:rPr>
              <a:t>endl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  }</a:t>
            </a:r>
          </a:p>
          <a:p>
            <a:r>
              <a:rPr lang="en-US" sz="800" dirty="0">
                <a:solidFill>
                  <a:srgbClr val="0000FF"/>
                </a:solidFill>
                <a:latin typeface="Consolas" panose="020B0609020204030204" pitchFamily="49" charset="0"/>
              </a:rPr>
              <a:t>   delete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station;</a:t>
            </a:r>
          </a:p>
          <a:p>
            <a:r>
              <a:rPr lang="en-US" sz="800" dirty="0">
                <a:solidFill>
                  <a:srgbClr val="0000FF"/>
                </a:solidFill>
                <a:latin typeface="Consolas" panose="020B0609020204030204" pitchFamily="49" charset="0"/>
              </a:rPr>
              <a:t>   if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(&amp;out != &amp;cout) </a:t>
            </a:r>
            <a:r>
              <a:rPr lang="en-US" sz="800" dirty="0">
                <a:solidFill>
                  <a:srgbClr val="0000FF"/>
                </a:solidFill>
                <a:latin typeface="Consolas" panose="020B0609020204030204" pitchFamily="49" charset="0"/>
              </a:rPr>
              <a:t>delete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(&amp;out);</a:t>
            </a:r>
          </a:p>
          <a:p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sz="800" dirty="0" err="1">
                <a:solidFill>
                  <a:srgbClr val="000000"/>
                </a:solidFill>
                <a:latin typeface="Consolas" panose="020B0609020204030204" pitchFamily="49" charset="0"/>
              </a:rPr>
              <a:t>in.close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800" dirty="0">
                <a:solidFill>
                  <a:srgbClr val="0000FF"/>
                </a:solidFill>
                <a:latin typeface="Consolas" panose="020B0609020204030204" pitchFamily="49" charset="0"/>
              </a:rPr>
              <a:t>   return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0;</a:t>
            </a:r>
          </a:p>
          <a:p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4E676B-FD55-BD59-D97B-9B73709936DF}"/>
              </a:ext>
            </a:extLst>
          </p:cNvPr>
          <p:cNvSpPr txBox="1"/>
          <p:nvPr/>
        </p:nvSpPr>
        <p:spPr>
          <a:xfrm>
            <a:off x="1219200" y="5375343"/>
            <a:ext cx="2013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808080"/>
                </a:solidFill>
                <a:latin typeface="Consolas" panose="020B0609020204030204" pitchFamily="49" charset="0"/>
              </a:rPr>
              <a:t>#ifndef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CAR_H</a:t>
            </a:r>
          </a:p>
          <a:p>
            <a:r>
              <a:rPr lang="en-US" sz="800" dirty="0">
                <a:solidFill>
                  <a:srgbClr val="808080"/>
                </a:solidFill>
                <a:latin typeface="Consolas" panose="020B0609020204030204" pitchFamily="49" charset="0"/>
              </a:rPr>
              <a:t>#define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>
                <a:solidFill>
                  <a:srgbClr val="6F008A"/>
                </a:solidFill>
                <a:latin typeface="Consolas" panose="020B0609020204030204" pitchFamily="49" charset="0"/>
              </a:rPr>
              <a:t>CAR_H</a:t>
            </a:r>
            <a:endParaRPr lang="en-US" sz="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en-US" sz="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800" dirty="0">
                <a:solidFill>
                  <a:srgbClr val="0000FF"/>
                </a:solidFill>
                <a:latin typeface="Consolas" panose="020B0609020204030204" pitchFamily="49" charset="0"/>
              </a:rPr>
              <a:t>struct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>
                <a:solidFill>
                  <a:srgbClr val="2B91AF"/>
                </a:solidFill>
                <a:latin typeface="Consolas" panose="020B0609020204030204" pitchFamily="49" charset="0"/>
              </a:rPr>
              <a:t>Car</a:t>
            </a:r>
            <a:endParaRPr lang="en-US" sz="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  Car() {}</a:t>
            </a:r>
          </a:p>
          <a:p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  Car(</a:t>
            </a:r>
            <a:r>
              <a:rPr lang="en-US" sz="800" dirty="0">
                <a:solidFill>
                  <a:srgbClr val="2B91AF"/>
                </a:solidFill>
                <a:latin typeface="Consolas" panose="020B0609020204030204" pitchFamily="49" charset="0"/>
              </a:rPr>
              <a:t>string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>
                <a:solidFill>
                  <a:srgbClr val="808080"/>
                </a:solidFill>
                <a:latin typeface="Consolas" panose="020B0609020204030204" pitchFamily="49" charset="0"/>
              </a:rPr>
              <a:t>s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) {}   </a:t>
            </a:r>
          </a:p>
          <a:p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  ~Car() = </a:t>
            </a:r>
            <a:r>
              <a:rPr lang="en-US" sz="800" dirty="0">
                <a:solidFill>
                  <a:srgbClr val="2B91AF"/>
                </a:solidFill>
                <a:latin typeface="Consolas" panose="020B0609020204030204" pitchFamily="49" charset="0"/>
              </a:rPr>
              <a:t>default;</a:t>
            </a:r>
          </a:p>
          <a:p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>
                <a:solidFill>
                  <a:srgbClr val="0000FF"/>
                </a:solidFill>
                <a:latin typeface="Consolas" panose="020B0609020204030204" pitchFamily="49" charset="0"/>
              </a:rPr>
              <a:t>  bool </a:t>
            </a:r>
            <a:r>
              <a:rPr lang="en-US" sz="800" dirty="0">
                <a:solidFill>
                  <a:srgbClr val="2B91AF"/>
                </a:solidFill>
                <a:latin typeface="Consolas" panose="020B0609020204030204" pitchFamily="49" charset="0"/>
              </a:rPr>
              <a:t>operator==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800" dirty="0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>
                <a:solidFill>
                  <a:srgbClr val="2B91AF"/>
                </a:solidFill>
                <a:latin typeface="Consolas" panose="020B0609020204030204" pitchFamily="49" charset="0"/>
              </a:rPr>
              <a:t>Car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) {}</a:t>
            </a:r>
          </a:p>
          <a:p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};</a:t>
            </a:r>
          </a:p>
          <a:p>
            <a:r>
              <a:rPr lang="en-US" sz="800" dirty="0">
                <a:solidFill>
                  <a:srgbClr val="808080"/>
                </a:solidFill>
                <a:latin typeface="Consolas" panose="020B0609020204030204" pitchFamily="49" charset="0"/>
              </a:rPr>
              <a:t>#endif</a:t>
            </a:r>
            <a:endParaRPr lang="en-US" sz="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B1D716-956F-4B4E-DCF9-D53171BAE1EC}"/>
              </a:ext>
            </a:extLst>
          </p:cNvPr>
          <p:cNvSpPr txBox="1"/>
          <p:nvPr/>
        </p:nvSpPr>
        <p:spPr>
          <a:xfrm>
            <a:off x="7683334" y="0"/>
            <a:ext cx="326089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808080"/>
                </a:solidFill>
                <a:latin typeface="Consolas" panose="020B0609020204030204" pitchFamily="49" charset="0"/>
              </a:rPr>
              <a:t>#ifndef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DEQUE_H</a:t>
            </a:r>
          </a:p>
          <a:p>
            <a:r>
              <a:rPr lang="en-US" sz="800" dirty="0">
                <a:solidFill>
                  <a:srgbClr val="808080"/>
                </a:solidFill>
                <a:latin typeface="Consolas" panose="020B0609020204030204" pitchFamily="49" charset="0"/>
              </a:rPr>
              <a:t>#define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>
                <a:solidFill>
                  <a:srgbClr val="6F008A"/>
                </a:solidFill>
                <a:latin typeface="Consolas" panose="020B0609020204030204" pitchFamily="49" charset="0"/>
              </a:rPr>
              <a:t>DEQUE_H</a:t>
            </a:r>
            <a:endParaRPr lang="en-US" sz="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800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800" dirty="0" err="1">
                <a:solidFill>
                  <a:srgbClr val="A31515"/>
                </a:solidFill>
                <a:latin typeface="Consolas" panose="020B0609020204030204" pitchFamily="49" charset="0"/>
              </a:rPr>
              <a:t>DequeInterface.h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endParaRPr lang="en-US" sz="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en-US" sz="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800" dirty="0">
                <a:solidFill>
                  <a:srgbClr val="0000FF"/>
                </a:solidFill>
                <a:latin typeface="Consolas" panose="020B0609020204030204" pitchFamily="49" charset="0"/>
              </a:rPr>
              <a:t>template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&lt;</a:t>
            </a:r>
            <a:r>
              <a:rPr lang="en-US" sz="800" dirty="0" err="1">
                <a:solidFill>
                  <a:srgbClr val="0000FF"/>
                </a:solidFill>
                <a:latin typeface="Consolas" panose="020B0609020204030204" pitchFamily="49" charset="0"/>
              </a:rPr>
              <a:t>typename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</a:p>
          <a:p>
            <a:r>
              <a:rPr lang="en-US" sz="800" dirty="0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>
                <a:solidFill>
                  <a:srgbClr val="2B91AF"/>
                </a:solidFill>
                <a:latin typeface="Consolas" panose="020B0609020204030204" pitchFamily="49" charset="0"/>
              </a:rPr>
              <a:t>Deque</a:t>
            </a:r>
            <a:endParaRPr lang="en-US" sz="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800" dirty="0">
                <a:solidFill>
                  <a:srgbClr val="0000FF"/>
                </a:solidFill>
                <a:latin typeface="Consolas" panose="020B0609020204030204" pitchFamily="49" charset="0"/>
              </a:rPr>
              <a:t>private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US" sz="800" dirty="0">
                <a:solidFill>
                  <a:srgbClr val="2B91AF"/>
                </a:solidFill>
                <a:latin typeface="Consolas" panose="020B0609020204030204" pitchFamily="49" charset="0"/>
              </a:rPr>
              <a:t>   T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* data;</a:t>
            </a:r>
          </a:p>
          <a:p>
            <a:r>
              <a:rPr lang="en-US" sz="8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  Deque() {}</a:t>
            </a:r>
          </a:p>
          <a:p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  ~Deque() = </a:t>
            </a:r>
            <a:r>
              <a:rPr lang="en-US" sz="800" dirty="0">
                <a:solidFill>
                  <a:srgbClr val="0000FF"/>
                </a:solidFill>
                <a:latin typeface="Consolas" panose="020B0609020204030204" pitchFamily="49" charset="0"/>
              </a:rPr>
              <a:t>default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endParaRPr lang="en-US" sz="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800" dirty="0">
                <a:solidFill>
                  <a:srgbClr val="008000"/>
                </a:solidFill>
                <a:latin typeface="Consolas" panose="020B0609020204030204" pitchFamily="49" charset="0"/>
              </a:rPr>
              <a:t>   /** Insert item at front of deque */</a:t>
            </a:r>
            <a:endParaRPr lang="en-US" sz="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800" dirty="0">
                <a:solidFill>
                  <a:srgbClr val="0000FF"/>
                </a:solidFill>
                <a:latin typeface="Consolas" panose="020B0609020204030204" pitchFamily="49" charset="0"/>
              </a:rPr>
              <a:t>   virtual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 err="1">
                <a:solidFill>
                  <a:srgbClr val="000000"/>
                </a:solidFill>
                <a:latin typeface="Consolas" panose="020B0609020204030204" pitchFamily="49" charset="0"/>
              </a:rPr>
              <a:t>push_front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800" dirty="0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&amp; </a:t>
            </a:r>
            <a:r>
              <a:rPr lang="en-US" sz="800" dirty="0">
                <a:solidFill>
                  <a:srgbClr val="808080"/>
                </a:solidFill>
                <a:latin typeface="Consolas" panose="020B0609020204030204" pitchFamily="49" charset="0"/>
              </a:rPr>
              <a:t>value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) { </a:t>
            </a:r>
            <a:r>
              <a:rPr lang="en-US" sz="8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; }</a:t>
            </a:r>
          </a:p>
          <a:p>
            <a:endParaRPr lang="en-US" sz="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800" dirty="0">
                <a:solidFill>
                  <a:srgbClr val="008000"/>
                </a:solidFill>
                <a:latin typeface="Consolas" panose="020B0609020204030204" pitchFamily="49" charset="0"/>
              </a:rPr>
              <a:t>   /** Insert item at rear of deque */</a:t>
            </a:r>
            <a:endParaRPr lang="en-US" sz="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800" dirty="0">
                <a:solidFill>
                  <a:srgbClr val="0000FF"/>
                </a:solidFill>
                <a:latin typeface="Consolas" panose="020B0609020204030204" pitchFamily="49" charset="0"/>
              </a:rPr>
              <a:t>   virtual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 err="1">
                <a:solidFill>
                  <a:srgbClr val="000000"/>
                </a:solidFill>
                <a:latin typeface="Consolas" panose="020B0609020204030204" pitchFamily="49" charset="0"/>
              </a:rPr>
              <a:t>push_back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800" dirty="0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&amp; </a:t>
            </a:r>
            <a:r>
              <a:rPr lang="en-US" sz="800" dirty="0">
                <a:solidFill>
                  <a:srgbClr val="808080"/>
                </a:solidFill>
                <a:latin typeface="Consolas" panose="020B0609020204030204" pitchFamily="49" charset="0"/>
              </a:rPr>
              <a:t>value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) { </a:t>
            </a:r>
            <a:r>
              <a:rPr lang="en-US" sz="8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; }</a:t>
            </a:r>
          </a:p>
          <a:p>
            <a:endParaRPr lang="en-US" sz="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800" dirty="0">
                <a:solidFill>
                  <a:srgbClr val="008000"/>
                </a:solidFill>
                <a:latin typeface="Consolas" panose="020B0609020204030204" pitchFamily="49" charset="0"/>
              </a:rPr>
              <a:t>   /** Remove the front item of the deque */</a:t>
            </a:r>
            <a:endParaRPr lang="en-US" sz="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800" dirty="0">
                <a:solidFill>
                  <a:srgbClr val="0000FF"/>
                </a:solidFill>
                <a:latin typeface="Consolas" panose="020B0609020204030204" pitchFamily="49" charset="0"/>
              </a:rPr>
              <a:t>   virtual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 err="1">
                <a:solidFill>
                  <a:srgbClr val="000000"/>
                </a:solidFill>
                <a:latin typeface="Consolas" panose="020B0609020204030204" pitchFamily="49" charset="0"/>
              </a:rPr>
              <a:t>pop_front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8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) { </a:t>
            </a:r>
            <a:r>
              <a:rPr lang="en-US" sz="8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; }</a:t>
            </a:r>
          </a:p>
          <a:p>
            <a:endParaRPr lang="en-US" sz="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800" dirty="0">
                <a:solidFill>
                  <a:srgbClr val="008000"/>
                </a:solidFill>
                <a:latin typeface="Consolas" panose="020B0609020204030204" pitchFamily="49" charset="0"/>
              </a:rPr>
              <a:t>   /** Remove the rear item of the deque */</a:t>
            </a:r>
            <a:endParaRPr lang="en-US" sz="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800" dirty="0">
                <a:solidFill>
                  <a:srgbClr val="0000FF"/>
                </a:solidFill>
                <a:latin typeface="Consolas" panose="020B0609020204030204" pitchFamily="49" charset="0"/>
              </a:rPr>
              <a:t>   virtual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 err="1">
                <a:solidFill>
                  <a:srgbClr val="000000"/>
                </a:solidFill>
                <a:latin typeface="Consolas" panose="020B0609020204030204" pitchFamily="49" charset="0"/>
              </a:rPr>
              <a:t>pop_back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8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) { </a:t>
            </a:r>
            <a:r>
              <a:rPr lang="en-US" sz="8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; }</a:t>
            </a:r>
          </a:p>
          <a:p>
            <a:endParaRPr lang="en-US" sz="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800" dirty="0">
                <a:solidFill>
                  <a:srgbClr val="008000"/>
                </a:solidFill>
                <a:latin typeface="Consolas" panose="020B0609020204030204" pitchFamily="49" charset="0"/>
              </a:rPr>
              <a:t>   /** Return the front item of the deque */</a:t>
            </a:r>
            <a:endParaRPr lang="en-US" sz="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800" dirty="0">
                <a:solidFill>
                  <a:srgbClr val="0000FF"/>
                </a:solidFill>
                <a:latin typeface="Consolas" panose="020B0609020204030204" pitchFamily="49" charset="0"/>
              </a:rPr>
              <a:t>   virtual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&amp; front(</a:t>
            </a:r>
            <a:r>
              <a:rPr lang="en-US" sz="8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) { </a:t>
            </a:r>
            <a:r>
              <a:rPr lang="en-US" sz="8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data[0]; }</a:t>
            </a:r>
          </a:p>
          <a:p>
            <a:endParaRPr lang="en-US" sz="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800" dirty="0">
                <a:solidFill>
                  <a:srgbClr val="008000"/>
                </a:solidFill>
                <a:latin typeface="Consolas" panose="020B0609020204030204" pitchFamily="49" charset="0"/>
              </a:rPr>
              <a:t>   /** Return the rear item of the deque */</a:t>
            </a:r>
            <a:endParaRPr lang="en-US" sz="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800" dirty="0">
                <a:solidFill>
                  <a:srgbClr val="0000FF"/>
                </a:solidFill>
                <a:latin typeface="Consolas" panose="020B0609020204030204" pitchFamily="49" charset="0"/>
              </a:rPr>
              <a:t>   virtual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&amp; back(</a:t>
            </a:r>
            <a:r>
              <a:rPr lang="en-US" sz="8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) { </a:t>
            </a:r>
            <a:r>
              <a:rPr lang="en-US" sz="8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data[0]; }</a:t>
            </a:r>
          </a:p>
          <a:p>
            <a:endParaRPr lang="en-US" sz="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800" dirty="0">
                <a:solidFill>
                  <a:srgbClr val="008000"/>
                </a:solidFill>
                <a:latin typeface="Consolas" panose="020B0609020204030204" pitchFamily="49" charset="0"/>
              </a:rPr>
              <a:t>   /** Return the number of items in the deque */</a:t>
            </a:r>
            <a:endParaRPr lang="en-US" sz="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800" dirty="0">
                <a:solidFill>
                  <a:srgbClr val="0000FF"/>
                </a:solidFill>
                <a:latin typeface="Consolas" panose="020B0609020204030204" pitchFamily="49" charset="0"/>
              </a:rPr>
              <a:t>   virtual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 err="1">
                <a:solidFill>
                  <a:srgbClr val="2B91AF"/>
                </a:solidFill>
                <a:latin typeface="Consolas" panose="020B0609020204030204" pitchFamily="49" charset="0"/>
              </a:rPr>
              <a:t>size_t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size(</a:t>
            </a:r>
            <a:r>
              <a:rPr lang="en-US" sz="8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) { </a:t>
            </a:r>
            <a:r>
              <a:rPr lang="en-US" sz="8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0; }</a:t>
            </a:r>
          </a:p>
          <a:p>
            <a:endParaRPr lang="en-US" sz="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800" dirty="0">
                <a:solidFill>
                  <a:srgbClr val="008000"/>
                </a:solidFill>
                <a:latin typeface="Consolas" panose="020B0609020204030204" pitchFamily="49" charset="0"/>
              </a:rPr>
              <a:t>   /** Return true if deque is empty */</a:t>
            </a:r>
            <a:endParaRPr lang="en-US" sz="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800" dirty="0">
                <a:solidFill>
                  <a:srgbClr val="0000FF"/>
                </a:solidFill>
                <a:latin typeface="Consolas" panose="020B0609020204030204" pitchFamily="49" charset="0"/>
              </a:rPr>
              <a:t>   virtual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>
                <a:solidFill>
                  <a:srgbClr val="0000FF"/>
                </a:solidFill>
                <a:latin typeface="Consolas" panose="020B0609020204030204" pitchFamily="49" charset="0"/>
              </a:rPr>
              <a:t>bool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empty(</a:t>
            </a:r>
            <a:r>
              <a:rPr lang="en-US" sz="8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) { </a:t>
            </a:r>
            <a:r>
              <a:rPr lang="en-US" sz="8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>
                <a:solidFill>
                  <a:srgbClr val="0000FF"/>
                </a:solidFill>
                <a:latin typeface="Consolas" panose="020B0609020204030204" pitchFamily="49" charset="0"/>
              </a:rPr>
              <a:t>true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; }</a:t>
            </a:r>
          </a:p>
          <a:p>
            <a:endParaRPr lang="en-US" sz="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800" dirty="0">
                <a:solidFill>
                  <a:srgbClr val="008000"/>
                </a:solidFill>
                <a:latin typeface="Consolas" panose="020B0609020204030204" pitchFamily="49" charset="0"/>
              </a:rPr>
              <a:t>   /** Return item in deque at index (0 based) */</a:t>
            </a:r>
            <a:endParaRPr lang="en-US" sz="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800" dirty="0">
                <a:solidFill>
                  <a:srgbClr val="0000FF"/>
                </a:solidFill>
                <a:latin typeface="Consolas" panose="020B0609020204030204" pitchFamily="49" charset="0"/>
              </a:rPr>
              <a:t>   virtual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&amp; at(</a:t>
            </a:r>
            <a:r>
              <a:rPr lang="en-US" sz="800" dirty="0" err="1">
                <a:solidFill>
                  <a:srgbClr val="2B91AF"/>
                </a:solidFill>
                <a:latin typeface="Consolas" panose="020B0609020204030204" pitchFamily="49" charset="0"/>
              </a:rPr>
              <a:t>size_t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>
                <a:solidFill>
                  <a:srgbClr val="808080"/>
                </a:solidFill>
                <a:latin typeface="Consolas" panose="020B0609020204030204" pitchFamily="49" charset="0"/>
              </a:rPr>
              <a:t>index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) { </a:t>
            </a:r>
            <a:r>
              <a:rPr lang="en-US" sz="8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data[0]; }</a:t>
            </a:r>
          </a:p>
          <a:p>
            <a:endParaRPr lang="en-US" sz="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800" dirty="0">
                <a:solidFill>
                  <a:srgbClr val="008000"/>
                </a:solidFill>
                <a:latin typeface="Consolas" panose="020B0609020204030204" pitchFamily="49" charset="0"/>
              </a:rPr>
              <a:t>   /** Return the deque items */</a:t>
            </a:r>
            <a:endParaRPr lang="en-US" sz="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800" dirty="0">
                <a:solidFill>
                  <a:srgbClr val="0000FF"/>
                </a:solidFill>
                <a:latin typeface="Consolas" panose="020B0609020204030204" pitchFamily="49" charset="0"/>
              </a:rPr>
              <a:t>   virtual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std::</a:t>
            </a:r>
            <a:r>
              <a:rPr lang="en-US" sz="800" dirty="0">
                <a:solidFill>
                  <a:srgbClr val="2B91AF"/>
                </a:solidFill>
                <a:latin typeface="Consolas" panose="020B0609020204030204" pitchFamily="49" charset="0"/>
              </a:rPr>
              <a:t>string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 err="1">
                <a:solidFill>
                  <a:srgbClr val="000000"/>
                </a:solidFill>
                <a:latin typeface="Consolas" panose="020B0609020204030204" pitchFamily="49" charset="0"/>
              </a:rPr>
              <a:t>toString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8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  { </a:t>
            </a:r>
            <a:r>
              <a:rPr lang="en-US" sz="8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>
                <a:solidFill>
                  <a:srgbClr val="2B91AF"/>
                </a:solidFill>
                <a:latin typeface="Consolas" panose="020B0609020204030204" pitchFamily="49" charset="0"/>
              </a:rPr>
              <a:t>string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800" dirty="0" err="1">
                <a:solidFill>
                  <a:srgbClr val="A31515"/>
                </a:solidFill>
                <a:latin typeface="Consolas" panose="020B0609020204030204" pitchFamily="49" charset="0"/>
              </a:rPr>
              <a:t>deque.toString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()"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); }</a:t>
            </a:r>
          </a:p>
          <a:p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};</a:t>
            </a:r>
          </a:p>
          <a:p>
            <a:r>
              <a:rPr lang="en-US" sz="800" dirty="0">
                <a:solidFill>
                  <a:srgbClr val="808080"/>
                </a:solidFill>
                <a:latin typeface="Consolas" panose="020B0609020204030204" pitchFamily="49" charset="0"/>
              </a:rPr>
              <a:t>#endif</a:t>
            </a:r>
            <a:endParaRPr lang="en-US" sz="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53262B-26AE-97EF-A2FC-DAF8E8D0B34A}"/>
              </a:ext>
            </a:extLst>
          </p:cNvPr>
          <p:cNvSpPr txBox="1"/>
          <p:nvPr/>
        </p:nvSpPr>
        <p:spPr>
          <a:xfrm>
            <a:off x="3676774" y="0"/>
            <a:ext cx="416094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808080"/>
                </a:solidFill>
                <a:latin typeface="Consolas" panose="020B0609020204030204" pitchFamily="49" charset="0"/>
              </a:rPr>
              <a:t>#ifndef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STATION_H</a:t>
            </a:r>
          </a:p>
          <a:p>
            <a:r>
              <a:rPr lang="en-US" sz="800" dirty="0">
                <a:solidFill>
                  <a:srgbClr val="808080"/>
                </a:solidFill>
                <a:latin typeface="Consolas" panose="020B0609020204030204" pitchFamily="49" charset="0"/>
              </a:rPr>
              <a:t>#define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>
                <a:solidFill>
                  <a:srgbClr val="6F008A"/>
                </a:solidFill>
                <a:latin typeface="Consolas" panose="020B0609020204030204" pitchFamily="49" charset="0"/>
              </a:rPr>
              <a:t>STATION_H</a:t>
            </a:r>
            <a:endParaRPr lang="en-US" sz="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800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800" dirty="0" err="1">
                <a:solidFill>
                  <a:srgbClr val="A31515"/>
                </a:solidFill>
                <a:latin typeface="Consolas" panose="020B0609020204030204" pitchFamily="49" charset="0"/>
              </a:rPr>
              <a:t>Stack.h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endParaRPr lang="en-US" sz="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800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800" dirty="0" err="1">
                <a:solidFill>
                  <a:srgbClr val="A31515"/>
                </a:solidFill>
                <a:latin typeface="Consolas" panose="020B0609020204030204" pitchFamily="49" charset="0"/>
              </a:rPr>
              <a:t>Queue.h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endParaRPr lang="en-US" sz="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800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800" dirty="0" err="1">
                <a:solidFill>
                  <a:srgbClr val="A31515"/>
                </a:solidFill>
                <a:latin typeface="Consolas" panose="020B0609020204030204" pitchFamily="49" charset="0"/>
              </a:rPr>
              <a:t>Vector.h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endParaRPr lang="en-US" sz="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en-US" sz="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800" dirty="0">
                <a:solidFill>
                  <a:srgbClr val="0000FF"/>
                </a:solidFill>
                <a:latin typeface="Consolas" panose="020B0609020204030204" pitchFamily="49" charset="0"/>
              </a:rPr>
              <a:t>template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&lt;</a:t>
            </a:r>
            <a:r>
              <a:rPr lang="en-US" sz="800" dirty="0" err="1">
                <a:solidFill>
                  <a:srgbClr val="0000FF"/>
                </a:solidFill>
                <a:latin typeface="Consolas" panose="020B0609020204030204" pitchFamily="49" charset="0"/>
              </a:rPr>
              <a:t>typename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</a:p>
          <a:p>
            <a:r>
              <a:rPr lang="en-US" sz="800" dirty="0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>
                <a:solidFill>
                  <a:srgbClr val="2B91AF"/>
                </a:solidFill>
                <a:latin typeface="Consolas" panose="020B0609020204030204" pitchFamily="49" charset="0"/>
              </a:rPr>
              <a:t>Station</a:t>
            </a:r>
            <a:endParaRPr lang="en-US" sz="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800" dirty="0">
                <a:solidFill>
                  <a:srgbClr val="0000FF"/>
                </a:solidFill>
                <a:latin typeface="Consolas" panose="020B0609020204030204" pitchFamily="49" charset="0"/>
              </a:rPr>
              <a:t>private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US" sz="800" dirty="0">
                <a:solidFill>
                  <a:srgbClr val="2B91AF"/>
                </a:solidFill>
                <a:latin typeface="Consolas" panose="020B0609020204030204" pitchFamily="49" charset="0"/>
              </a:rPr>
              <a:t>   Vector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800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&gt; train_;</a:t>
            </a:r>
          </a:p>
          <a:p>
            <a:r>
              <a:rPr lang="en-US" sz="800" dirty="0">
                <a:solidFill>
                  <a:srgbClr val="2B91AF"/>
                </a:solidFill>
                <a:latin typeface="Consolas" panose="020B0609020204030204" pitchFamily="49" charset="0"/>
              </a:rPr>
              <a:t>   Stack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800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&gt; stack_;</a:t>
            </a:r>
          </a:p>
          <a:p>
            <a:r>
              <a:rPr lang="en-US" sz="800" dirty="0">
                <a:solidFill>
                  <a:srgbClr val="2B91AF"/>
                </a:solidFill>
                <a:latin typeface="Consolas" panose="020B0609020204030204" pitchFamily="49" charset="0"/>
              </a:rPr>
              <a:t>   Queue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800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&gt; queue_;</a:t>
            </a:r>
          </a:p>
          <a:p>
            <a:r>
              <a:rPr lang="en-US" sz="800" dirty="0">
                <a:solidFill>
                  <a:srgbClr val="2B91AF"/>
                </a:solidFill>
                <a:latin typeface="Consolas" panose="020B0609020204030204" pitchFamily="49" charset="0"/>
              </a:rPr>
              <a:t>   T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 err="1">
                <a:solidFill>
                  <a:srgbClr val="000000"/>
                </a:solidFill>
                <a:latin typeface="Consolas" panose="020B0609020204030204" pitchFamily="49" charset="0"/>
              </a:rPr>
              <a:t>turnTableCar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_;</a:t>
            </a:r>
          </a:p>
          <a:p>
            <a:r>
              <a:rPr lang="en-US" sz="8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  Station() {}</a:t>
            </a:r>
          </a:p>
          <a:p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  ~Station() {}</a:t>
            </a:r>
          </a:p>
          <a:p>
            <a:r>
              <a:rPr lang="en-US" sz="800" dirty="0">
                <a:solidFill>
                  <a:srgbClr val="2B91AF"/>
                </a:solidFill>
                <a:latin typeface="Consolas" panose="020B0609020204030204" pitchFamily="49" charset="0"/>
              </a:rPr>
              <a:t>   string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 err="1">
                <a:solidFill>
                  <a:srgbClr val="000000"/>
                </a:solidFill>
                <a:latin typeface="Consolas" panose="020B0609020204030204" pitchFamily="49" charset="0"/>
              </a:rPr>
              <a:t>addCar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800" dirty="0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&amp;) { </a:t>
            </a:r>
            <a:r>
              <a:rPr lang="en-US" sz="8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>
                <a:solidFill>
                  <a:srgbClr val="2B91AF"/>
                </a:solidFill>
                <a:latin typeface="Consolas" panose="020B0609020204030204" pitchFamily="49" charset="0"/>
              </a:rPr>
              <a:t>string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800" dirty="0" err="1">
                <a:solidFill>
                  <a:srgbClr val="A31515"/>
                </a:solidFill>
                <a:latin typeface="Consolas" panose="020B0609020204030204" pitchFamily="49" charset="0"/>
              </a:rPr>
              <a:t>addCar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); }</a:t>
            </a:r>
          </a:p>
          <a:p>
            <a:r>
              <a:rPr lang="en-US" sz="800" dirty="0">
                <a:solidFill>
                  <a:srgbClr val="2B91AF"/>
                </a:solidFill>
                <a:latin typeface="Consolas" panose="020B0609020204030204" pitchFamily="49" charset="0"/>
              </a:rPr>
              <a:t>   string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 err="1">
                <a:solidFill>
                  <a:srgbClr val="000000"/>
                </a:solidFill>
                <a:latin typeface="Consolas" panose="020B0609020204030204" pitchFamily="49" charset="0"/>
              </a:rPr>
              <a:t>removeCar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() { </a:t>
            </a:r>
            <a:r>
              <a:rPr lang="en-US" sz="8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>
                <a:solidFill>
                  <a:srgbClr val="2B91AF"/>
                </a:solidFill>
                <a:latin typeface="Consolas" panose="020B0609020204030204" pitchFamily="49" charset="0"/>
              </a:rPr>
              <a:t>string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800" dirty="0" err="1">
                <a:solidFill>
                  <a:srgbClr val="A31515"/>
                </a:solidFill>
                <a:latin typeface="Consolas" panose="020B0609020204030204" pitchFamily="49" charset="0"/>
              </a:rPr>
              <a:t>removeCar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); }</a:t>
            </a:r>
          </a:p>
          <a:p>
            <a:r>
              <a:rPr lang="en-US" sz="800" dirty="0">
                <a:solidFill>
                  <a:srgbClr val="2B91AF"/>
                </a:solidFill>
                <a:latin typeface="Consolas" panose="020B0609020204030204" pitchFamily="49" charset="0"/>
              </a:rPr>
              <a:t>   string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 err="1">
                <a:solidFill>
                  <a:srgbClr val="000000"/>
                </a:solidFill>
                <a:latin typeface="Consolas" panose="020B0609020204030204" pitchFamily="49" charset="0"/>
              </a:rPr>
              <a:t>topCar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() { </a:t>
            </a:r>
            <a:r>
              <a:rPr lang="en-US" sz="8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>
                <a:solidFill>
                  <a:srgbClr val="2B91AF"/>
                </a:solidFill>
                <a:latin typeface="Consolas" panose="020B0609020204030204" pitchFamily="49" charset="0"/>
              </a:rPr>
              <a:t>string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800" dirty="0" err="1">
                <a:solidFill>
                  <a:srgbClr val="A31515"/>
                </a:solidFill>
                <a:latin typeface="Consolas" panose="020B0609020204030204" pitchFamily="49" charset="0"/>
              </a:rPr>
              <a:t>topCar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); }</a:t>
            </a:r>
          </a:p>
          <a:p>
            <a:r>
              <a:rPr lang="en-US" sz="800" dirty="0">
                <a:solidFill>
                  <a:srgbClr val="2B91AF"/>
                </a:solidFill>
                <a:latin typeface="Consolas" panose="020B0609020204030204" pitchFamily="49" charset="0"/>
              </a:rPr>
              <a:t>   string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 err="1">
                <a:solidFill>
                  <a:srgbClr val="000000"/>
                </a:solidFill>
                <a:latin typeface="Consolas" panose="020B0609020204030204" pitchFamily="49" charset="0"/>
              </a:rPr>
              <a:t>sizeTrain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() { </a:t>
            </a:r>
            <a:r>
              <a:rPr lang="en-US" sz="8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>
                <a:solidFill>
                  <a:srgbClr val="2B91AF"/>
                </a:solidFill>
                <a:latin typeface="Consolas" panose="020B0609020204030204" pitchFamily="49" charset="0"/>
              </a:rPr>
              <a:t>string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"1"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); }</a:t>
            </a:r>
          </a:p>
          <a:p>
            <a:r>
              <a:rPr lang="en-US" sz="800" dirty="0">
                <a:solidFill>
                  <a:srgbClr val="2B91AF"/>
                </a:solidFill>
                <a:latin typeface="Consolas" panose="020B0609020204030204" pitchFamily="49" charset="0"/>
              </a:rPr>
              <a:t>   string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 err="1">
                <a:solidFill>
                  <a:srgbClr val="000000"/>
                </a:solidFill>
                <a:latin typeface="Consolas" panose="020B0609020204030204" pitchFamily="49" charset="0"/>
              </a:rPr>
              <a:t>addStack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() { </a:t>
            </a:r>
            <a:r>
              <a:rPr lang="en-US" sz="8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>
                <a:solidFill>
                  <a:srgbClr val="2B91AF"/>
                </a:solidFill>
                <a:latin typeface="Consolas" panose="020B0609020204030204" pitchFamily="49" charset="0"/>
              </a:rPr>
              <a:t>string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800" dirty="0" err="1">
                <a:solidFill>
                  <a:srgbClr val="A31515"/>
                </a:solidFill>
                <a:latin typeface="Consolas" panose="020B0609020204030204" pitchFamily="49" charset="0"/>
              </a:rPr>
              <a:t>addStack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); }</a:t>
            </a:r>
          </a:p>
          <a:p>
            <a:r>
              <a:rPr lang="en-US" sz="800" dirty="0">
                <a:solidFill>
                  <a:srgbClr val="2B91AF"/>
                </a:solidFill>
                <a:latin typeface="Consolas" panose="020B0609020204030204" pitchFamily="49" charset="0"/>
              </a:rPr>
              <a:t>   string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 err="1">
                <a:solidFill>
                  <a:srgbClr val="000000"/>
                </a:solidFill>
                <a:latin typeface="Consolas" panose="020B0609020204030204" pitchFamily="49" charset="0"/>
              </a:rPr>
              <a:t>removeStack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() { </a:t>
            </a:r>
            <a:r>
              <a:rPr lang="en-US" sz="8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>
                <a:solidFill>
                  <a:srgbClr val="2B91AF"/>
                </a:solidFill>
                <a:latin typeface="Consolas" panose="020B0609020204030204" pitchFamily="49" charset="0"/>
              </a:rPr>
              <a:t>string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800" dirty="0" err="1">
                <a:solidFill>
                  <a:srgbClr val="A31515"/>
                </a:solidFill>
                <a:latin typeface="Consolas" panose="020B0609020204030204" pitchFamily="49" charset="0"/>
              </a:rPr>
              <a:t>removeStack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); }</a:t>
            </a:r>
          </a:p>
          <a:p>
            <a:r>
              <a:rPr lang="en-US" sz="800" dirty="0">
                <a:solidFill>
                  <a:srgbClr val="2B91AF"/>
                </a:solidFill>
                <a:latin typeface="Consolas" panose="020B0609020204030204" pitchFamily="49" charset="0"/>
              </a:rPr>
              <a:t>   string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 err="1">
                <a:solidFill>
                  <a:srgbClr val="000000"/>
                </a:solidFill>
                <a:latin typeface="Consolas" panose="020B0609020204030204" pitchFamily="49" charset="0"/>
              </a:rPr>
              <a:t>topStack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() { </a:t>
            </a:r>
            <a:r>
              <a:rPr lang="en-US" sz="8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>
                <a:solidFill>
                  <a:srgbClr val="2B91AF"/>
                </a:solidFill>
                <a:latin typeface="Consolas" panose="020B0609020204030204" pitchFamily="49" charset="0"/>
              </a:rPr>
              <a:t>string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800" dirty="0" err="1">
                <a:solidFill>
                  <a:srgbClr val="A31515"/>
                </a:solidFill>
                <a:latin typeface="Consolas" panose="020B0609020204030204" pitchFamily="49" charset="0"/>
              </a:rPr>
              <a:t>topStack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); }</a:t>
            </a:r>
          </a:p>
          <a:p>
            <a:r>
              <a:rPr lang="en-US" sz="800" dirty="0">
                <a:solidFill>
                  <a:srgbClr val="2B91AF"/>
                </a:solidFill>
                <a:latin typeface="Consolas" panose="020B0609020204030204" pitchFamily="49" charset="0"/>
              </a:rPr>
              <a:t>   string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 err="1">
                <a:solidFill>
                  <a:srgbClr val="000000"/>
                </a:solidFill>
                <a:latin typeface="Consolas" panose="020B0609020204030204" pitchFamily="49" charset="0"/>
              </a:rPr>
              <a:t>sizeStack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() { </a:t>
            </a:r>
            <a:r>
              <a:rPr lang="en-US" sz="8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>
                <a:solidFill>
                  <a:srgbClr val="2B91AF"/>
                </a:solidFill>
                <a:latin typeface="Consolas" panose="020B0609020204030204" pitchFamily="49" charset="0"/>
              </a:rPr>
              <a:t>string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"1"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); }</a:t>
            </a:r>
          </a:p>
          <a:p>
            <a:r>
              <a:rPr lang="en-US" sz="800" dirty="0">
                <a:solidFill>
                  <a:srgbClr val="2B91AF"/>
                </a:solidFill>
                <a:latin typeface="Consolas" panose="020B0609020204030204" pitchFamily="49" charset="0"/>
              </a:rPr>
              <a:t>   string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 err="1">
                <a:solidFill>
                  <a:srgbClr val="000000"/>
                </a:solidFill>
                <a:latin typeface="Consolas" panose="020B0609020204030204" pitchFamily="49" charset="0"/>
              </a:rPr>
              <a:t>addQueue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() { </a:t>
            </a:r>
            <a:r>
              <a:rPr lang="en-US" sz="8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>
                <a:solidFill>
                  <a:srgbClr val="2B91AF"/>
                </a:solidFill>
                <a:latin typeface="Consolas" panose="020B0609020204030204" pitchFamily="49" charset="0"/>
              </a:rPr>
              <a:t>string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800" dirty="0" err="1">
                <a:solidFill>
                  <a:srgbClr val="A31515"/>
                </a:solidFill>
                <a:latin typeface="Consolas" panose="020B0609020204030204" pitchFamily="49" charset="0"/>
              </a:rPr>
              <a:t>addQueue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); }</a:t>
            </a:r>
          </a:p>
          <a:p>
            <a:r>
              <a:rPr lang="en-US" sz="800" dirty="0">
                <a:solidFill>
                  <a:srgbClr val="2B91AF"/>
                </a:solidFill>
                <a:latin typeface="Consolas" panose="020B0609020204030204" pitchFamily="49" charset="0"/>
              </a:rPr>
              <a:t>   string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 err="1">
                <a:solidFill>
                  <a:srgbClr val="000000"/>
                </a:solidFill>
                <a:latin typeface="Consolas" panose="020B0609020204030204" pitchFamily="49" charset="0"/>
              </a:rPr>
              <a:t>removeQueue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() { </a:t>
            </a:r>
            <a:r>
              <a:rPr lang="en-US" sz="8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>
                <a:solidFill>
                  <a:srgbClr val="2B91AF"/>
                </a:solidFill>
                <a:latin typeface="Consolas" panose="020B0609020204030204" pitchFamily="49" charset="0"/>
              </a:rPr>
              <a:t>string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800" dirty="0" err="1">
                <a:solidFill>
                  <a:srgbClr val="A31515"/>
                </a:solidFill>
                <a:latin typeface="Consolas" panose="020B0609020204030204" pitchFamily="49" charset="0"/>
              </a:rPr>
              <a:t>removeQueue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); }</a:t>
            </a:r>
          </a:p>
          <a:p>
            <a:r>
              <a:rPr lang="en-US" sz="800" dirty="0">
                <a:solidFill>
                  <a:srgbClr val="2B91AF"/>
                </a:solidFill>
                <a:latin typeface="Consolas" panose="020B0609020204030204" pitchFamily="49" charset="0"/>
              </a:rPr>
              <a:t>   string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 err="1">
                <a:solidFill>
                  <a:srgbClr val="000000"/>
                </a:solidFill>
                <a:latin typeface="Consolas" panose="020B0609020204030204" pitchFamily="49" charset="0"/>
              </a:rPr>
              <a:t>topQueue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() { </a:t>
            </a:r>
            <a:r>
              <a:rPr lang="en-US" sz="8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>
                <a:solidFill>
                  <a:srgbClr val="2B91AF"/>
                </a:solidFill>
                <a:latin typeface="Consolas" panose="020B0609020204030204" pitchFamily="49" charset="0"/>
              </a:rPr>
              <a:t>string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800" dirty="0" err="1">
                <a:solidFill>
                  <a:srgbClr val="A31515"/>
                </a:solidFill>
                <a:latin typeface="Consolas" panose="020B0609020204030204" pitchFamily="49" charset="0"/>
              </a:rPr>
              <a:t>topQueue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); }</a:t>
            </a:r>
          </a:p>
          <a:p>
            <a:r>
              <a:rPr lang="en-US" sz="800" dirty="0">
                <a:solidFill>
                  <a:srgbClr val="2B91AF"/>
                </a:solidFill>
                <a:latin typeface="Consolas" panose="020B0609020204030204" pitchFamily="49" charset="0"/>
              </a:rPr>
              <a:t>   string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 err="1">
                <a:solidFill>
                  <a:srgbClr val="000000"/>
                </a:solidFill>
                <a:latin typeface="Consolas" panose="020B0609020204030204" pitchFamily="49" charset="0"/>
              </a:rPr>
              <a:t>sizeQueue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() { </a:t>
            </a:r>
            <a:r>
              <a:rPr lang="en-US" sz="8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>
                <a:solidFill>
                  <a:srgbClr val="2B91AF"/>
                </a:solidFill>
                <a:latin typeface="Consolas" panose="020B0609020204030204" pitchFamily="49" charset="0"/>
              </a:rPr>
              <a:t>string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800" dirty="0" err="1">
                <a:solidFill>
                  <a:srgbClr val="A31515"/>
                </a:solidFill>
                <a:latin typeface="Consolas" panose="020B0609020204030204" pitchFamily="49" charset="0"/>
              </a:rPr>
              <a:t>sizeQueue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); }</a:t>
            </a:r>
          </a:p>
          <a:p>
            <a:r>
              <a:rPr lang="en-US" sz="800" dirty="0">
                <a:solidFill>
                  <a:srgbClr val="2B91AF"/>
                </a:solidFill>
                <a:latin typeface="Consolas" panose="020B0609020204030204" pitchFamily="49" charset="0"/>
              </a:rPr>
              <a:t>   string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find(</a:t>
            </a:r>
            <a:r>
              <a:rPr lang="en-US" sz="800" dirty="0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&amp;) { </a:t>
            </a:r>
            <a:r>
              <a:rPr lang="en-US" sz="8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>
                <a:solidFill>
                  <a:srgbClr val="2B91AF"/>
                </a:solidFill>
                <a:latin typeface="Consolas" panose="020B0609020204030204" pitchFamily="49" charset="0"/>
              </a:rPr>
              <a:t>string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"find"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); }</a:t>
            </a:r>
          </a:p>
          <a:p>
            <a:endParaRPr lang="en-US" sz="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800" dirty="0">
                <a:solidFill>
                  <a:srgbClr val="008000"/>
                </a:solidFill>
                <a:latin typeface="Consolas" panose="020B0609020204030204" pitchFamily="49" charset="0"/>
              </a:rPr>
              <a:t>   // </a:t>
            </a:r>
            <a:r>
              <a:rPr lang="en-US" sz="800" dirty="0" err="1">
                <a:solidFill>
                  <a:srgbClr val="008000"/>
                </a:solidFill>
                <a:latin typeface="Consolas" panose="020B0609020204030204" pitchFamily="49" charset="0"/>
              </a:rPr>
              <a:t>toString</a:t>
            </a:r>
            <a:r>
              <a:rPr lang="en-US" sz="800" dirty="0">
                <a:solidFill>
                  <a:srgbClr val="008000"/>
                </a:solidFill>
                <a:latin typeface="Consolas" panose="020B0609020204030204" pitchFamily="49" charset="0"/>
              </a:rPr>
              <a:t> functions</a:t>
            </a:r>
            <a:endParaRPr lang="en-US" sz="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800" dirty="0">
                <a:solidFill>
                  <a:srgbClr val="2B91AF"/>
                </a:solidFill>
                <a:latin typeface="Consolas" panose="020B0609020204030204" pitchFamily="49" charset="0"/>
              </a:rPr>
              <a:t>   string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 err="1">
                <a:solidFill>
                  <a:srgbClr val="000000"/>
                </a:solidFill>
                <a:latin typeface="Consolas" panose="020B0609020204030204" pitchFamily="49" charset="0"/>
              </a:rPr>
              <a:t>vectorToString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() </a:t>
            </a:r>
            <a:r>
              <a:rPr lang="en-US" sz="800" dirty="0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{ </a:t>
            </a:r>
            <a:r>
              <a:rPr lang="en-US" sz="8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>
                <a:solidFill>
                  <a:srgbClr val="2B91AF"/>
                </a:solidFill>
                <a:latin typeface="Consolas" panose="020B0609020204030204" pitchFamily="49" charset="0"/>
              </a:rPr>
              <a:t>string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800" dirty="0" err="1">
                <a:solidFill>
                  <a:srgbClr val="A31515"/>
                </a:solidFill>
                <a:latin typeface="Consolas" panose="020B0609020204030204" pitchFamily="49" charset="0"/>
              </a:rPr>
              <a:t>vectorToString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); }</a:t>
            </a:r>
          </a:p>
          <a:p>
            <a:r>
              <a:rPr lang="en-US" sz="800" dirty="0">
                <a:solidFill>
                  <a:srgbClr val="2B91AF"/>
                </a:solidFill>
                <a:latin typeface="Consolas" panose="020B0609020204030204" pitchFamily="49" charset="0"/>
              </a:rPr>
              <a:t>   string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 err="1">
                <a:solidFill>
                  <a:srgbClr val="000000"/>
                </a:solidFill>
                <a:latin typeface="Consolas" panose="020B0609020204030204" pitchFamily="49" charset="0"/>
              </a:rPr>
              <a:t>queueToString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() </a:t>
            </a:r>
            <a:r>
              <a:rPr lang="en-US" sz="800" dirty="0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{ </a:t>
            </a:r>
            <a:r>
              <a:rPr lang="en-US" sz="8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>
                <a:solidFill>
                  <a:srgbClr val="2B91AF"/>
                </a:solidFill>
                <a:latin typeface="Consolas" panose="020B0609020204030204" pitchFamily="49" charset="0"/>
              </a:rPr>
              <a:t>string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800" dirty="0" err="1">
                <a:solidFill>
                  <a:srgbClr val="A31515"/>
                </a:solidFill>
                <a:latin typeface="Consolas" panose="020B0609020204030204" pitchFamily="49" charset="0"/>
              </a:rPr>
              <a:t>queueToString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); }</a:t>
            </a:r>
          </a:p>
          <a:p>
            <a:r>
              <a:rPr lang="en-US" sz="800" dirty="0">
                <a:solidFill>
                  <a:srgbClr val="2B91AF"/>
                </a:solidFill>
                <a:latin typeface="Consolas" panose="020B0609020204030204" pitchFamily="49" charset="0"/>
              </a:rPr>
              <a:t>   string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 err="1">
                <a:solidFill>
                  <a:srgbClr val="000000"/>
                </a:solidFill>
                <a:latin typeface="Consolas" panose="020B0609020204030204" pitchFamily="49" charset="0"/>
              </a:rPr>
              <a:t>stackToString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() </a:t>
            </a:r>
            <a:r>
              <a:rPr lang="en-US" sz="800" dirty="0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{ </a:t>
            </a:r>
            <a:r>
              <a:rPr lang="en-US" sz="8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>
                <a:solidFill>
                  <a:srgbClr val="2B91AF"/>
                </a:solidFill>
                <a:latin typeface="Consolas" panose="020B0609020204030204" pitchFamily="49" charset="0"/>
              </a:rPr>
              <a:t>string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800" dirty="0" err="1">
                <a:solidFill>
                  <a:srgbClr val="A31515"/>
                </a:solidFill>
                <a:latin typeface="Consolas" panose="020B0609020204030204" pitchFamily="49" charset="0"/>
              </a:rPr>
              <a:t>stackToString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); }</a:t>
            </a:r>
          </a:p>
          <a:p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};</a:t>
            </a:r>
          </a:p>
          <a:p>
            <a:r>
              <a:rPr lang="en-US" sz="800" dirty="0">
                <a:solidFill>
                  <a:srgbClr val="808080"/>
                </a:solidFill>
                <a:latin typeface="Consolas" panose="020B0609020204030204" pitchFamily="49" charset="0"/>
              </a:rPr>
              <a:t>#endif</a:t>
            </a:r>
            <a:endParaRPr lang="en-US" sz="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en-US" sz="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9644DD-0507-B993-8FD3-8611DEE83749}"/>
              </a:ext>
            </a:extLst>
          </p:cNvPr>
          <p:cNvSpPr txBox="1"/>
          <p:nvPr/>
        </p:nvSpPr>
        <p:spPr>
          <a:xfrm>
            <a:off x="3232800" y="5183117"/>
            <a:ext cx="1409701" cy="155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808080"/>
                </a:solidFill>
                <a:latin typeface="Consolas" panose="020B0609020204030204" pitchFamily="49" charset="0"/>
              </a:rPr>
              <a:t>#ifndef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STACK_H</a:t>
            </a:r>
          </a:p>
          <a:p>
            <a:r>
              <a:rPr lang="en-US" sz="800" dirty="0">
                <a:solidFill>
                  <a:srgbClr val="808080"/>
                </a:solidFill>
                <a:latin typeface="Consolas" panose="020B0609020204030204" pitchFamily="49" charset="0"/>
              </a:rPr>
              <a:t>#define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>
                <a:solidFill>
                  <a:srgbClr val="6F008A"/>
                </a:solidFill>
                <a:latin typeface="Consolas" panose="020B0609020204030204" pitchFamily="49" charset="0"/>
              </a:rPr>
              <a:t>STACK_H</a:t>
            </a:r>
            <a:endParaRPr lang="en-US" sz="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800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800" dirty="0" err="1">
                <a:solidFill>
                  <a:srgbClr val="A31515"/>
                </a:solidFill>
                <a:latin typeface="Consolas" panose="020B0609020204030204" pitchFamily="49" charset="0"/>
              </a:rPr>
              <a:t>Deque.h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endParaRPr lang="en-US" sz="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en-US" sz="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800" dirty="0">
                <a:solidFill>
                  <a:srgbClr val="0000FF"/>
                </a:solidFill>
                <a:latin typeface="Consolas" panose="020B0609020204030204" pitchFamily="49" charset="0"/>
              </a:rPr>
              <a:t>template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&lt;</a:t>
            </a:r>
            <a:r>
              <a:rPr lang="en-US" sz="800" dirty="0" err="1">
                <a:solidFill>
                  <a:srgbClr val="0000FF"/>
                </a:solidFill>
                <a:latin typeface="Consolas" panose="020B0609020204030204" pitchFamily="49" charset="0"/>
              </a:rPr>
              <a:t>typename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</a:p>
          <a:p>
            <a:r>
              <a:rPr lang="en-US" sz="800" dirty="0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>
                <a:solidFill>
                  <a:srgbClr val="2B91AF"/>
                </a:solidFill>
                <a:latin typeface="Consolas" panose="020B0609020204030204" pitchFamily="49" charset="0"/>
              </a:rPr>
              <a:t>Stack</a:t>
            </a:r>
            <a:endParaRPr lang="en-US" sz="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800" dirty="0">
                <a:solidFill>
                  <a:srgbClr val="0000FF"/>
                </a:solidFill>
                <a:latin typeface="Consolas" panose="020B0609020204030204" pitchFamily="49" charset="0"/>
              </a:rPr>
              <a:t>private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US" sz="800" dirty="0">
                <a:solidFill>
                  <a:srgbClr val="2B91AF"/>
                </a:solidFill>
                <a:latin typeface="Consolas" panose="020B0609020204030204" pitchFamily="49" charset="0"/>
              </a:rPr>
              <a:t>   Deque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800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&gt; stack_;</a:t>
            </a:r>
          </a:p>
          <a:p>
            <a:r>
              <a:rPr lang="en-US" sz="8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};</a:t>
            </a:r>
          </a:p>
          <a:p>
            <a:r>
              <a:rPr lang="en-US" sz="800" dirty="0">
                <a:solidFill>
                  <a:srgbClr val="808080"/>
                </a:solidFill>
                <a:latin typeface="Consolas" panose="020B0609020204030204" pitchFamily="49" charset="0"/>
              </a:rPr>
              <a:t>#endif</a:t>
            </a:r>
            <a:endParaRPr lang="en-US" sz="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en-US" sz="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9AE875-8E6D-1E6A-7F9A-B56AB849E286}"/>
              </a:ext>
            </a:extLst>
          </p:cNvPr>
          <p:cNvSpPr txBox="1"/>
          <p:nvPr/>
        </p:nvSpPr>
        <p:spPr>
          <a:xfrm>
            <a:off x="4675840" y="5183117"/>
            <a:ext cx="1409701" cy="155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808080"/>
                </a:solidFill>
                <a:latin typeface="Consolas" panose="020B0609020204030204" pitchFamily="49" charset="0"/>
              </a:rPr>
              <a:t>#ifndef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VECTOR_H</a:t>
            </a:r>
          </a:p>
          <a:p>
            <a:r>
              <a:rPr lang="en-US" sz="800" dirty="0">
                <a:solidFill>
                  <a:srgbClr val="808080"/>
                </a:solidFill>
                <a:latin typeface="Consolas" panose="020B0609020204030204" pitchFamily="49" charset="0"/>
              </a:rPr>
              <a:t>#define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>
                <a:solidFill>
                  <a:srgbClr val="6F008A"/>
                </a:solidFill>
                <a:latin typeface="Consolas" panose="020B0609020204030204" pitchFamily="49" charset="0"/>
              </a:rPr>
              <a:t>VECTOR_H</a:t>
            </a:r>
            <a:endParaRPr lang="en-US" sz="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800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800" dirty="0" err="1">
                <a:solidFill>
                  <a:srgbClr val="A31515"/>
                </a:solidFill>
                <a:latin typeface="Consolas" panose="020B0609020204030204" pitchFamily="49" charset="0"/>
              </a:rPr>
              <a:t>Deque.h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endParaRPr lang="en-US" sz="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en-US" sz="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800" dirty="0">
                <a:solidFill>
                  <a:srgbClr val="0000FF"/>
                </a:solidFill>
                <a:latin typeface="Consolas" panose="020B0609020204030204" pitchFamily="49" charset="0"/>
              </a:rPr>
              <a:t>template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&lt;</a:t>
            </a:r>
            <a:r>
              <a:rPr lang="en-US" sz="800" dirty="0" err="1">
                <a:solidFill>
                  <a:srgbClr val="0000FF"/>
                </a:solidFill>
                <a:latin typeface="Consolas" panose="020B0609020204030204" pitchFamily="49" charset="0"/>
              </a:rPr>
              <a:t>typename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</a:p>
          <a:p>
            <a:r>
              <a:rPr lang="en-US" sz="800" dirty="0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>
                <a:solidFill>
                  <a:srgbClr val="2B91AF"/>
                </a:solidFill>
                <a:latin typeface="Consolas" panose="020B0609020204030204" pitchFamily="49" charset="0"/>
              </a:rPr>
              <a:t>Vector</a:t>
            </a:r>
            <a:endParaRPr lang="en-US" sz="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800" dirty="0">
                <a:solidFill>
                  <a:srgbClr val="0000FF"/>
                </a:solidFill>
                <a:latin typeface="Consolas" panose="020B0609020204030204" pitchFamily="49" charset="0"/>
              </a:rPr>
              <a:t>private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US" sz="800" dirty="0">
                <a:solidFill>
                  <a:srgbClr val="2B91AF"/>
                </a:solidFill>
                <a:latin typeface="Consolas" panose="020B0609020204030204" pitchFamily="49" charset="0"/>
              </a:rPr>
              <a:t>   Deque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800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&gt; vector_;</a:t>
            </a:r>
          </a:p>
          <a:p>
            <a:r>
              <a:rPr lang="en-US" sz="8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};</a:t>
            </a:r>
          </a:p>
          <a:p>
            <a:r>
              <a:rPr lang="en-US" sz="800" dirty="0">
                <a:solidFill>
                  <a:srgbClr val="808080"/>
                </a:solidFill>
                <a:latin typeface="Consolas" panose="020B0609020204030204" pitchFamily="49" charset="0"/>
              </a:rPr>
              <a:t>#endif</a:t>
            </a:r>
            <a:endParaRPr lang="en-US" sz="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en-US" sz="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BDCA8F-2902-F22B-BFC4-23E870D48F99}"/>
              </a:ext>
            </a:extLst>
          </p:cNvPr>
          <p:cNvSpPr txBox="1"/>
          <p:nvPr/>
        </p:nvSpPr>
        <p:spPr>
          <a:xfrm>
            <a:off x="6118879" y="5183117"/>
            <a:ext cx="1409701" cy="155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808080"/>
                </a:solidFill>
                <a:latin typeface="Consolas" panose="020B0609020204030204" pitchFamily="49" charset="0"/>
              </a:rPr>
              <a:t>#ifndef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QUEUE_H</a:t>
            </a:r>
          </a:p>
          <a:p>
            <a:r>
              <a:rPr lang="en-US" sz="800" dirty="0">
                <a:solidFill>
                  <a:srgbClr val="808080"/>
                </a:solidFill>
                <a:latin typeface="Consolas" panose="020B0609020204030204" pitchFamily="49" charset="0"/>
              </a:rPr>
              <a:t>#define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>
                <a:solidFill>
                  <a:srgbClr val="6F008A"/>
                </a:solidFill>
                <a:latin typeface="Consolas" panose="020B0609020204030204" pitchFamily="49" charset="0"/>
              </a:rPr>
              <a:t>QUEUE_H</a:t>
            </a:r>
            <a:endParaRPr lang="en-US" sz="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800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800" dirty="0" err="1">
                <a:solidFill>
                  <a:srgbClr val="A31515"/>
                </a:solidFill>
                <a:latin typeface="Consolas" panose="020B0609020204030204" pitchFamily="49" charset="0"/>
              </a:rPr>
              <a:t>Deque.h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endParaRPr lang="en-US" sz="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en-US" sz="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800" dirty="0">
                <a:solidFill>
                  <a:srgbClr val="0000FF"/>
                </a:solidFill>
                <a:latin typeface="Consolas" panose="020B0609020204030204" pitchFamily="49" charset="0"/>
              </a:rPr>
              <a:t>template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&lt;</a:t>
            </a:r>
            <a:r>
              <a:rPr lang="en-US" sz="800" dirty="0" err="1">
                <a:solidFill>
                  <a:srgbClr val="0000FF"/>
                </a:solidFill>
                <a:latin typeface="Consolas" panose="020B0609020204030204" pitchFamily="49" charset="0"/>
              </a:rPr>
              <a:t>typename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</a:p>
          <a:p>
            <a:r>
              <a:rPr lang="en-US" sz="800" dirty="0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>
                <a:solidFill>
                  <a:srgbClr val="2B91AF"/>
                </a:solidFill>
                <a:latin typeface="Consolas" panose="020B0609020204030204" pitchFamily="49" charset="0"/>
              </a:rPr>
              <a:t>Queue</a:t>
            </a:r>
            <a:endParaRPr lang="en-US" sz="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800" dirty="0">
                <a:solidFill>
                  <a:srgbClr val="0000FF"/>
                </a:solidFill>
                <a:latin typeface="Consolas" panose="020B0609020204030204" pitchFamily="49" charset="0"/>
              </a:rPr>
              <a:t>private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US" sz="800" dirty="0">
                <a:solidFill>
                  <a:srgbClr val="2B91AF"/>
                </a:solidFill>
                <a:latin typeface="Consolas" panose="020B0609020204030204" pitchFamily="49" charset="0"/>
              </a:rPr>
              <a:t>   Deque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800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&gt; queue_;</a:t>
            </a:r>
          </a:p>
          <a:p>
            <a:r>
              <a:rPr lang="en-US" sz="8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};</a:t>
            </a:r>
          </a:p>
          <a:p>
            <a:r>
              <a:rPr lang="en-US" sz="800" dirty="0">
                <a:solidFill>
                  <a:srgbClr val="808080"/>
                </a:solidFill>
                <a:latin typeface="Consolas" panose="020B0609020204030204" pitchFamily="49" charset="0"/>
              </a:rPr>
              <a:t>#endif</a:t>
            </a:r>
            <a:endParaRPr lang="en-US" sz="8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237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9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Trees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6049963"/>
            <a:ext cx="6705600" cy="685800"/>
          </a:xfrm>
        </p:spPr>
        <p:txBody>
          <a:bodyPr/>
          <a:lstStyle/>
          <a:p>
            <a:r>
              <a:rPr lang="en-US"/>
              <a:t>Chapter 8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808" y="762000"/>
            <a:ext cx="3677970" cy="2971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495426"/>
            <a:ext cx="3621000" cy="277177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C1462C-D640-45B3-901B-F425AA5C3674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3004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To learn how to use a tree to represent a hierarchical organization of information</a:t>
            </a:r>
          </a:p>
          <a:p>
            <a:r>
              <a:rPr lang="en-US" dirty="0"/>
              <a:t>To learn how to use recursion to process trees</a:t>
            </a:r>
          </a:p>
          <a:p>
            <a:r>
              <a:rPr lang="en-US" dirty="0"/>
              <a:t>To understand the different ways of traversing a tree</a:t>
            </a:r>
          </a:p>
          <a:p>
            <a:r>
              <a:rPr lang="en-US" dirty="0"/>
              <a:t>To understand the differences between binary trees, binary search trees, and heaps</a:t>
            </a:r>
          </a:p>
          <a:p>
            <a:r>
              <a:rPr lang="en-US" dirty="0"/>
              <a:t>To learn how to implement binary trees, binary search trees, and heaps using linked data structures and arrays</a:t>
            </a:r>
          </a:p>
          <a:p>
            <a:r>
              <a:rPr lang="en-US" dirty="0"/>
              <a:t>To learn how to use a binary search tree to store information so that it can be retrieved in an efficient manner</a:t>
            </a:r>
          </a:p>
          <a:p>
            <a:r>
              <a:rPr lang="en-US" dirty="0"/>
              <a:t>To learn how to use a Huffman tree to encode characters using fewer bits than ASCII or Unicode, resulting in smaller files and reduced storage requirements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Trees (25)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106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B3402B69-A689-45D4-8BED-FACD5A85E8E7}"/>
              </a:ext>
            </a:extLst>
          </p:cNvPr>
          <p:cNvGrpSpPr/>
          <p:nvPr/>
        </p:nvGrpSpPr>
        <p:grpSpPr>
          <a:xfrm>
            <a:off x="541867" y="3569971"/>
            <a:ext cx="8678333" cy="2964179"/>
            <a:chOff x="-372533" y="3569970"/>
            <a:chExt cx="8678333" cy="2964179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2A570D7E-43AA-47C2-9855-97792C6826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1674" y="3844776"/>
              <a:ext cx="3604126" cy="2689373"/>
            </a:xfrm>
            <a:prstGeom prst="rect">
              <a:avLst/>
            </a:prstGeom>
          </p:spPr>
        </p:pic>
        <p:sp>
          <p:nvSpPr>
            <p:cNvPr id="24" name="Content Placeholder 2">
              <a:extLst>
                <a:ext uri="{FF2B5EF4-FFF2-40B4-BE49-F238E27FC236}">
                  <a16:creationId xmlns:a16="http://schemas.microsoft.com/office/drawing/2014/main" id="{0881A838-EA4B-4B6E-9476-BB2DEADCF7F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-372533" y="3569970"/>
              <a:ext cx="5074207" cy="381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19088" indent="-319088" algn="l" rtl="0" eaLnBrk="1" fontAlgn="base" hangingPunct="1">
                <a:spcBef>
                  <a:spcPts val="700"/>
                </a:spcBef>
                <a:spcAft>
                  <a:spcPct val="0"/>
                </a:spcAft>
                <a:buClr>
                  <a:srgbClr val="333399"/>
                </a:buClr>
                <a:buSzPct val="80000"/>
                <a:buFont typeface="Arial" panose="020B0604020202020204" pitchFamily="34" charset="0"/>
                <a:buChar char="■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39763" indent="-273050" algn="l" rtl="0" eaLnBrk="1" fontAlgn="base" hangingPunct="1">
                <a:spcBef>
                  <a:spcPts val="550"/>
                </a:spcBef>
                <a:spcAft>
                  <a:spcPct val="0"/>
                </a:spcAft>
                <a:buClr>
                  <a:srgbClr val="FF0000"/>
                </a:buClr>
                <a:buSzPct val="80000"/>
                <a:buFont typeface="Arial" panose="020B0604020202020204" pitchFamily="34" charset="0"/>
                <a:buChar char="■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-228600" algn="l" rtl="0" eaLnBrk="1" fontAlgn="base" hangingPunct="1">
                <a:spcBef>
                  <a:spcPts val="500"/>
                </a:spcBef>
                <a:spcAft>
                  <a:spcPct val="0"/>
                </a:spcAft>
                <a:buClr>
                  <a:srgbClr val="333399"/>
                </a:buClr>
                <a:buSzPct val="80000"/>
                <a:buFont typeface="Arial" panose="020B0604020202020204" pitchFamily="34" charset="0"/>
                <a:buChar char="■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-228600" algn="l" rtl="0" eaLnBrk="1" fontAlgn="base" hangingPunct="1">
                <a:spcBef>
                  <a:spcPts val="400"/>
                </a:spcBef>
                <a:spcAft>
                  <a:spcPct val="0"/>
                </a:spcAft>
                <a:buClr>
                  <a:srgbClr val="333399"/>
                </a:buClr>
                <a:buSzPct val="80000"/>
                <a:buFont typeface="Arial" panose="020B0604020202020204" pitchFamily="34" charset="0"/>
                <a:buChar char="■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-228600" algn="l" rtl="0" eaLnBrk="1" fontAlgn="base" hangingPunct="1">
                <a:spcBef>
                  <a:spcPts val="400"/>
                </a:spcBef>
                <a:spcAft>
                  <a:spcPct val="0"/>
                </a:spcAft>
                <a:buClr>
                  <a:srgbClr val="333399"/>
                </a:buClr>
                <a:buSzPct val="80000"/>
                <a:buFont typeface="Arial" panose="020B0604020202020204" pitchFamily="34" charset="0"/>
                <a:buChar char="■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103120" indent="-22860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77440" indent="-228600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651760" indent="-228600" algn="l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26080" indent="-228600" algn="l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/>
              <a:r>
                <a:rPr lang="en-US" sz="1600" dirty="0"/>
                <a:t>Class hierarchy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Trees - 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41867" y="1295402"/>
            <a:ext cx="9877777" cy="2256457"/>
          </a:xfrm>
        </p:spPr>
        <p:txBody>
          <a:bodyPr/>
          <a:lstStyle/>
          <a:p>
            <a:r>
              <a:rPr lang="en-US" sz="2000" dirty="0"/>
              <a:t>All previous data organizations we've studied are linear—each element can have only one predecessor and one successor.</a:t>
            </a:r>
          </a:p>
          <a:p>
            <a:r>
              <a:rPr lang="en-US" sz="2000" dirty="0"/>
              <a:t>Accessing all elements in a linear sequence is O(</a:t>
            </a:r>
            <a:r>
              <a:rPr lang="en-US" sz="2000" i="1" dirty="0"/>
              <a:t>n</a:t>
            </a:r>
            <a:r>
              <a:rPr lang="en-US" sz="2000" dirty="0"/>
              <a:t>).</a:t>
            </a:r>
          </a:p>
          <a:p>
            <a:r>
              <a:rPr lang="en-US" sz="2000" b="1" i="1" dirty="0">
                <a:solidFill>
                  <a:srgbClr val="FF0000"/>
                </a:solidFill>
              </a:rPr>
              <a:t>Trees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are nonlinear and hierarchical.</a:t>
            </a:r>
          </a:p>
          <a:p>
            <a:r>
              <a:rPr lang="en-US" sz="2000" dirty="0"/>
              <a:t>Tree nodes can have multiple successors (but only one predecessor). </a:t>
            </a:r>
          </a:p>
          <a:p>
            <a:r>
              <a:rPr lang="en-US" sz="2000" dirty="0"/>
              <a:t>Trees can represent hierarchical organizations of information: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Trees (25)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FE33CED-AB7C-4E49-BF1D-180ADD196D63}"/>
              </a:ext>
            </a:extLst>
          </p:cNvPr>
          <p:cNvGrpSpPr/>
          <p:nvPr/>
        </p:nvGrpSpPr>
        <p:grpSpPr>
          <a:xfrm>
            <a:off x="536060" y="3742780"/>
            <a:ext cx="8926118" cy="2800350"/>
            <a:chOff x="-378340" y="3742780"/>
            <a:chExt cx="8926118" cy="2800350"/>
          </a:xfrm>
        </p:grpSpPr>
        <p:pic>
          <p:nvPicPr>
            <p:cNvPr id="26" name="Picture 2">
              <a:extLst>
                <a:ext uri="{FF2B5EF4-FFF2-40B4-BE49-F238E27FC236}">
                  <a16:creationId xmlns:a16="http://schemas.microsoft.com/office/drawing/2014/main" id="{48146770-40E5-43E2-A0D7-B3C4E8C94E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4054" y="3742780"/>
              <a:ext cx="3853724" cy="2800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Content Placeholder 2">
              <a:extLst>
                <a:ext uri="{FF2B5EF4-FFF2-40B4-BE49-F238E27FC236}">
                  <a16:creationId xmlns:a16="http://schemas.microsoft.com/office/drawing/2014/main" id="{B1D78DCF-1163-40AC-9052-0E5FFC391E0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-378340" y="3874770"/>
              <a:ext cx="5076204" cy="381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19088" indent="-319088" algn="l" rtl="0" eaLnBrk="1" fontAlgn="base" hangingPunct="1">
                <a:spcBef>
                  <a:spcPts val="700"/>
                </a:spcBef>
                <a:spcAft>
                  <a:spcPct val="0"/>
                </a:spcAft>
                <a:buClr>
                  <a:srgbClr val="333399"/>
                </a:buClr>
                <a:buSzPct val="80000"/>
                <a:buFont typeface="Arial" panose="020B0604020202020204" pitchFamily="34" charset="0"/>
                <a:buChar char="■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39763" indent="-273050" algn="l" rtl="0" eaLnBrk="1" fontAlgn="base" hangingPunct="1">
                <a:spcBef>
                  <a:spcPts val="550"/>
                </a:spcBef>
                <a:spcAft>
                  <a:spcPct val="0"/>
                </a:spcAft>
                <a:buClr>
                  <a:srgbClr val="FF0000"/>
                </a:buClr>
                <a:buSzPct val="80000"/>
                <a:buFont typeface="Arial" panose="020B0604020202020204" pitchFamily="34" charset="0"/>
                <a:buChar char="■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-228600" algn="l" rtl="0" eaLnBrk="1" fontAlgn="base" hangingPunct="1">
                <a:spcBef>
                  <a:spcPts val="500"/>
                </a:spcBef>
                <a:spcAft>
                  <a:spcPct val="0"/>
                </a:spcAft>
                <a:buClr>
                  <a:srgbClr val="333399"/>
                </a:buClr>
                <a:buSzPct val="80000"/>
                <a:buFont typeface="Arial" panose="020B0604020202020204" pitchFamily="34" charset="0"/>
                <a:buChar char="■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-228600" algn="l" rtl="0" eaLnBrk="1" fontAlgn="base" hangingPunct="1">
                <a:spcBef>
                  <a:spcPts val="400"/>
                </a:spcBef>
                <a:spcAft>
                  <a:spcPct val="0"/>
                </a:spcAft>
                <a:buClr>
                  <a:srgbClr val="333399"/>
                </a:buClr>
                <a:buSzPct val="80000"/>
                <a:buFont typeface="Arial" panose="020B0604020202020204" pitchFamily="34" charset="0"/>
                <a:buChar char="■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-228600" algn="l" rtl="0" eaLnBrk="1" fontAlgn="base" hangingPunct="1">
                <a:spcBef>
                  <a:spcPts val="400"/>
                </a:spcBef>
                <a:spcAft>
                  <a:spcPct val="0"/>
                </a:spcAft>
                <a:buClr>
                  <a:srgbClr val="333399"/>
                </a:buClr>
                <a:buSzPct val="80000"/>
                <a:buFont typeface="Arial" panose="020B0604020202020204" pitchFamily="34" charset="0"/>
                <a:buChar char="■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103120" indent="-22860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77440" indent="-228600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651760" indent="-228600" algn="l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26080" indent="-228600" algn="l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/>
              <a:r>
                <a:rPr lang="en-US" sz="1600" dirty="0"/>
                <a:t>Disk directory and subdirectories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BBD83FB-CF70-45D2-9D85-F7458BE31971}"/>
              </a:ext>
            </a:extLst>
          </p:cNvPr>
          <p:cNvGrpSpPr/>
          <p:nvPr/>
        </p:nvGrpSpPr>
        <p:grpSpPr>
          <a:xfrm>
            <a:off x="538054" y="3769140"/>
            <a:ext cx="8924124" cy="2907397"/>
            <a:chOff x="-372134" y="3769139"/>
            <a:chExt cx="8919912" cy="2907397"/>
          </a:xfrm>
        </p:grpSpPr>
        <p:sp>
          <p:nvSpPr>
            <p:cNvPr id="29" name="Content Placeholder 2">
              <a:extLst>
                <a:ext uri="{FF2B5EF4-FFF2-40B4-BE49-F238E27FC236}">
                  <a16:creationId xmlns:a16="http://schemas.microsoft.com/office/drawing/2014/main" id="{A2744CF5-7494-4789-A1EE-243D12A0A6F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-372134" y="4198620"/>
              <a:ext cx="5073808" cy="381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19088" indent="-319088" algn="l" rtl="0" eaLnBrk="1" fontAlgn="base" hangingPunct="1">
                <a:spcBef>
                  <a:spcPts val="700"/>
                </a:spcBef>
                <a:spcAft>
                  <a:spcPct val="0"/>
                </a:spcAft>
                <a:buClr>
                  <a:srgbClr val="333399"/>
                </a:buClr>
                <a:buSzPct val="80000"/>
                <a:buFont typeface="Arial" panose="020B0604020202020204" pitchFamily="34" charset="0"/>
                <a:buChar char="■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39763" indent="-273050" algn="l" rtl="0" eaLnBrk="1" fontAlgn="base" hangingPunct="1">
                <a:spcBef>
                  <a:spcPts val="550"/>
                </a:spcBef>
                <a:spcAft>
                  <a:spcPct val="0"/>
                </a:spcAft>
                <a:buClr>
                  <a:srgbClr val="FF0000"/>
                </a:buClr>
                <a:buSzPct val="80000"/>
                <a:buFont typeface="Arial" panose="020B0604020202020204" pitchFamily="34" charset="0"/>
                <a:buChar char="■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-228600" algn="l" rtl="0" eaLnBrk="1" fontAlgn="base" hangingPunct="1">
                <a:spcBef>
                  <a:spcPts val="500"/>
                </a:spcBef>
                <a:spcAft>
                  <a:spcPct val="0"/>
                </a:spcAft>
                <a:buClr>
                  <a:srgbClr val="333399"/>
                </a:buClr>
                <a:buSzPct val="80000"/>
                <a:buFont typeface="Arial" panose="020B0604020202020204" pitchFamily="34" charset="0"/>
                <a:buChar char="■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-228600" algn="l" rtl="0" eaLnBrk="1" fontAlgn="base" hangingPunct="1">
                <a:spcBef>
                  <a:spcPts val="400"/>
                </a:spcBef>
                <a:spcAft>
                  <a:spcPct val="0"/>
                </a:spcAft>
                <a:buClr>
                  <a:srgbClr val="333399"/>
                </a:buClr>
                <a:buSzPct val="80000"/>
                <a:buFont typeface="Arial" panose="020B0604020202020204" pitchFamily="34" charset="0"/>
                <a:buChar char="■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-228600" algn="l" rtl="0" eaLnBrk="1" fontAlgn="base" hangingPunct="1">
                <a:spcBef>
                  <a:spcPts val="400"/>
                </a:spcBef>
                <a:spcAft>
                  <a:spcPct val="0"/>
                </a:spcAft>
                <a:buClr>
                  <a:srgbClr val="333399"/>
                </a:buClr>
                <a:buSzPct val="80000"/>
                <a:buFont typeface="Arial" panose="020B0604020202020204" pitchFamily="34" charset="0"/>
                <a:buChar char="■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103120" indent="-22860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77440" indent="-228600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651760" indent="-228600" algn="l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26080" indent="-228600" algn="l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/>
              <a:r>
                <a:rPr lang="en-US" sz="1600" dirty="0"/>
                <a:t>Business organizations</a:t>
              </a:r>
            </a:p>
          </p:txBody>
        </p:sp>
        <p:pic>
          <p:nvPicPr>
            <p:cNvPr id="30" name="Picture 4" descr="Business Organizational Chart - Gallery Of Chart 2019">
              <a:extLst>
                <a:ext uri="{FF2B5EF4-FFF2-40B4-BE49-F238E27FC236}">
                  <a16:creationId xmlns:a16="http://schemas.microsoft.com/office/drawing/2014/main" id="{DBC36443-3A5C-43F6-9704-A47BD2F5C5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9294" y="3769139"/>
              <a:ext cx="3838484" cy="2907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7853E0D-F024-4BA7-9253-F09A65098983}"/>
              </a:ext>
            </a:extLst>
          </p:cNvPr>
          <p:cNvGrpSpPr/>
          <p:nvPr/>
        </p:nvGrpSpPr>
        <p:grpSpPr>
          <a:xfrm>
            <a:off x="536060" y="3769140"/>
            <a:ext cx="8912740" cy="2868985"/>
            <a:chOff x="-378340" y="3769139"/>
            <a:chExt cx="8912740" cy="2868985"/>
          </a:xfrm>
        </p:grpSpPr>
        <p:sp>
          <p:nvSpPr>
            <p:cNvPr id="32" name="Content Placeholder 2">
              <a:extLst>
                <a:ext uri="{FF2B5EF4-FFF2-40B4-BE49-F238E27FC236}">
                  <a16:creationId xmlns:a16="http://schemas.microsoft.com/office/drawing/2014/main" id="{DCF96130-2924-48F2-A3A2-3A42F63B0F2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-378340" y="4514473"/>
              <a:ext cx="5080014" cy="381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19088" indent="-319088" algn="l" rtl="0" eaLnBrk="1" fontAlgn="base" hangingPunct="1">
                <a:spcBef>
                  <a:spcPts val="700"/>
                </a:spcBef>
                <a:spcAft>
                  <a:spcPct val="0"/>
                </a:spcAft>
                <a:buClr>
                  <a:srgbClr val="333399"/>
                </a:buClr>
                <a:buSzPct val="80000"/>
                <a:buFont typeface="Arial" panose="020B0604020202020204" pitchFamily="34" charset="0"/>
                <a:buChar char="■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39763" indent="-273050" algn="l" rtl="0" eaLnBrk="1" fontAlgn="base" hangingPunct="1">
                <a:spcBef>
                  <a:spcPts val="550"/>
                </a:spcBef>
                <a:spcAft>
                  <a:spcPct val="0"/>
                </a:spcAft>
                <a:buClr>
                  <a:srgbClr val="FF0000"/>
                </a:buClr>
                <a:buSzPct val="80000"/>
                <a:buFont typeface="Arial" panose="020B0604020202020204" pitchFamily="34" charset="0"/>
                <a:buChar char="■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-228600" algn="l" rtl="0" eaLnBrk="1" fontAlgn="base" hangingPunct="1">
                <a:spcBef>
                  <a:spcPts val="500"/>
                </a:spcBef>
                <a:spcAft>
                  <a:spcPct val="0"/>
                </a:spcAft>
                <a:buClr>
                  <a:srgbClr val="333399"/>
                </a:buClr>
                <a:buSzPct val="80000"/>
                <a:buFont typeface="Arial" panose="020B0604020202020204" pitchFamily="34" charset="0"/>
                <a:buChar char="■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-228600" algn="l" rtl="0" eaLnBrk="1" fontAlgn="base" hangingPunct="1">
                <a:spcBef>
                  <a:spcPts val="400"/>
                </a:spcBef>
                <a:spcAft>
                  <a:spcPct val="0"/>
                </a:spcAft>
                <a:buClr>
                  <a:srgbClr val="333399"/>
                </a:buClr>
                <a:buSzPct val="80000"/>
                <a:buFont typeface="Arial" panose="020B0604020202020204" pitchFamily="34" charset="0"/>
                <a:buChar char="■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-228600" algn="l" rtl="0" eaLnBrk="1" fontAlgn="base" hangingPunct="1">
                <a:spcBef>
                  <a:spcPts val="400"/>
                </a:spcBef>
                <a:spcAft>
                  <a:spcPct val="0"/>
                </a:spcAft>
                <a:buClr>
                  <a:srgbClr val="333399"/>
                </a:buClr>
                <a:buSzPct val="80000"/>
                <a:buFont typeface="Arial" panose="020B0604020202020204" pitchFamily="34" charset="0"/>
                <a:buChar char="■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103120" indent="-22860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77440" indent="-228600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651760" indent="-228600" algn="l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26080" indent="-228600" algn="l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/>
              <a:r>
                <a:rPr lang="en-US" sz="1600" dirty="0"/>
                <a:t>Networking topologies</a:t>
              </a:r>
            </a:p>
          </p:txBody>
        </p:sp>
        <p:pic>
          <p:nvPicPr>
            <p:cNvPr id="33" name="Picture 6" descr="Computer Inquisitive: April 2017">
              <a:extLst>
                <a:ext uri="{FF2B5EF4-FFF2-40B4-BE49-F238E27FC236}">
                  <a16:creationId xmlns:a16="http://schemas.microsoft.com/office/drawing/2014/main" id="{E111A3AA-6B94-4092-8411-0FBD3444E1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914" y="3769139"/>
              <a:ext cx="3817486" cy="28689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6DA4D85-72F0-4664-BCE5-641DE8325402}"/>
              </a:ext>
            </a:extLst>
          </p:cNvPr>
          <p:cNvGrpSpPr/>
          <p:nvPr/>
        </p:nvGrpSpPr>
        <p:grpSpPr>
          <a:xfrm>
            <a:off x="538054" y="3696728"/>
            <a:ext cx="9367946" cy="3074964"/>
            <a:chOff x="-376346" y="3696728"/>
            <a:chExt cx="9367946" cy="3074964"/>
          </a:xfrm>
        </p:grpSpPr>
        <p:sp>
          <p:nvSpPr>
            <p:cNvPr id="35" name="Content Placeholder 2">
              <a:extLst>
                <a:ext uri="{FF2B5EF4-FFF2-40B4-BE49-F238E27FC236}">
                  <a16:creationId xmlns:a16="http://schemas.microsoft.com/office/drawing/2014/main" id="{2BBEFA99-5101-48CE-B2C5-B899EBAE7B4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-376346" y="4838323"/>
              <a:ext cx="5078020" cy="381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19088" indent="-319088" algn="l" rtl="0" eaLnBrk="1" fontAlgn="base" hangingPunct="1">
                <a:spcBef>
                  <a:spcPts val="700"/>
                </a:spcBef>
                <a:spcAft>
                  <a:spcPct val="0"/>
                </a:spcAft>
                <a:buClr>
                  <a:srgbClr val="333399"/>
                </a:buClr>
                <a:buSzPct val="80000"/>
                <a:buFont typeface="Arial" panose="020B0604020202020204" pitchFamily="34" charset="0"/>
                <a:buChar char="■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39763" indent="-273050" algn="l" rtl="0" eaLnBrk="1" fontAlgn="base" hangingPunct="1">
                <a:spcBef>
                  <a:spcPts val="550"/>
                </a:spcBef>
                <a:spcAft>
                  <a:spcPct val="0"/>
                </a:spcAft>
                <a:buClr>
                  <a:srgbClr val="FF0000"/>
                </a:buClr>
                <a:buSzPct val="80000"/>
                <a:buFont typeface="Arial" panose="020B0604020202020204" pitchFamily="34" charset="0"/>
                <a:buChar char="■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-228600" algn="l" rtl="0" eaLnBrk="1" fontAlgn="base" hangingPunct="1">
                <a:spcBef>
                  <a:spcPts val="500"/>
                </a:spcBef>
                <a:spcAft>
                  <a:spcPct val="0"/>
                </a:spcAft>
                <a:buClr>
                  <a:srgbClr val="333399"/>
                </a:buClr>
                <a:buSzPct val="80000"/>
                <a:buFont typeface="Arial" panose="020B0604020202020204" pitchFamily="34" charset="0"/>
                <a:buChar char="■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-228600" algn="l" rtl="0" eaLnBrk="1" fontAlgn="base" hangingPunct="1">
                <a:spcBef>
                  <a:spcPts val="400"/>
                </a:spcBef>
                <a:spcAft>
                  <a:spcPct val="0"/>
                </a:spcAft>
                <a:buClr>
                  <a:srgbClr val="333399"/>
                </a:buClr>
                <a:buSzPct val="80000"/>
                <a:buFont typeface="Arial" panose="020B0604020202020204" pitchFamily="34" charset="0"/>
                <a:buChar char="■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-228600" algn="l" rtl="0" eaLnBrk="1" fontAlgn="base" hangingPunct="1">
                <a:spcBef>
                  <a:spcPts val="400"/>
                </a:spcBef>
                <a:spcAft>
                  <a:spcPct val="0"/>
                </a:spcAft>
                <a:buClr>
                  <a:srgbClr val="333399"/>
                </a:buClr>
                <a:buSzPct val="80000"/>
                <a:buFont typeface="Arial" panose="020B0604020202020204" pitchFamily="34" charset="0"/>
                <a:buChar char="■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103120" indent="-22860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77440" indent="-228600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651760" indent="-228600" algn="l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26080" indent="-228600" algn="l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/>
              <a:r>
                <a:rPr lang="en-US" sz="1600" dirty="0"/>
                <a:t>Family organizations</a:t>
              </a:r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7323A8AB-0CCC-4092-B222-8AF165E379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43400" y="3696728"/>
              <a:ext cx="4648200" cy="30749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69106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Trees - 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19289" y="1295400"/>
            <a:ext cx="9234311" cy="4145843"/>
          </a:xfrm>
        </p:spPr>
        <p:txBody>
          <a:bodyPr/>
          <a:lstStyle/>
          <a:p>
            <a:r>
              <a:rPr lang="en-US" sz="2000" dirty="0"/>
              <a:t>Trees are recursive data structures because they can be defined recursively.</a:t>
            </a:r>
          </a:p>
          <a:p>
            <a:r>
              <a:rPr lang="en-US" sz="2000" dirty="0"/>
              <a:t>Many methods to process trees are written recursively.</a:t>
            </a:r>
          </a:p>
          <a:p>
            <a:pPr lvl="1"/>
            <a:r>
              <a:rPr lang="en-US" sz="1600" dirty="0"/>
              <a:t>post-order</a:t>
            </a:r>
          </a:p>
          <a:p>
            <a:pPr lvl="1"/>
            <a:r>
              <a:rPr lang="en-US" sz="1600" dirty="0"/>
              <a:t>pre-order</a:t>
            </a:r>
          </a:p>
          <a:p>
            <a:pPr lvl="1"/>
            <a:r>
              <a:rPr lang="en-US" sz="1600" dirty="0"/>
              <a:t>in-order</a:t>
            </a:r>
          </a:p>
          <a:p>
            <a:r>
              <a:rPr lang="en-US" sz="2000" dirty="0"/>
              <a:t>This chapter focuses on the binary tree.</a:t>
            </a:r>
          </a:p>
          <a:p>
            <a:r>
              <a:rPr lang="en-US" sz="2000" dirty="0"/>
              <a:t>In a binary tree each element has two successors.</a:t>
            </a:r>
          </a:p>
          <a:p>
            <a:r>
              <a:rPr lang="en-US" sz="2000" dirty="0"/>
              <a:t>Binary trees can be represented by arrays and by linked data structures.</a:t>
            </a:r>
          </a:p>
          <a:p>
            <a:r>
              <a:rPr lang="en-US" sz="2000" dirty="0"/>
              <a:t>Searching a binary search tree, generally is more efficient than linearly searching an ordered list—O(log n) versus O(n).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Trees (25)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085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8.1, pgs. 447-453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219200" y="304800"/>
            <a:ext cx="5181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8.1 Tree Terminology and Applications </a:t>
            </a:r>
          </a:p>
          <a:p>
            <a:pPr algn="ctr"/>
            <a:r>
              <a:rPr lang="en-US" sz="2000" dirty="0"/>
              <a:t>Tree Terminology </a:t>
            </a:r>
          </a:p>
          <a:p>
            <a:pPr algn="ctr"/>
            <a:r>
              <a:rPr lang="en-US" sz="2000" dirty="0"/>
              <a:t>Binary Trees </a:t>
            </a:r>
          </a:p>
          <a:p>
            <a:pPr algn="ctr"/>
            <a:r>
              <a:rPr lang="en-US" sz="2000" dirty="0"/>
              <a:t>Some Types of Binary Trees </a:t>
            </a:r>
          </a:p>
          <a:p>
            <a:pPr algn="ctr"/>
            <a:r>
              <a:rPr lang="en-US" sz="2000" dirty="0"/>
              <a:t>Fullness and Completeness </a:t>
            </a:r>
          </a:p>
          <a:p>
            <a:pPr algn="ctr"/>
            <a:r>
              <a:rPr lang="en-US" sz="2000" dirty="0"/>
              <a:t>General Trees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C1462C-D640-45B3-901B-F425AA5C3674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866900"/>
            <a:ext cx="222885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817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6ECFB9-7456-44F4-95C7-B5255E7B0AC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53156" y="1295401"/>
            <a:ext cx="9211555" cy="3738325"/>
          </a:xfrm>
        </p:spPr>
        <p:txBody>
          <a:bodyPr/>
          <a:lstStyle/>
          <a:p>
            <a:pPr marL="284163" lvl="1" indent="-2794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dirty="0"/>
              <a:t>How many recursion calls are made with 10 Towers of Hanoi disks?</a:t>
            </a:r>
          </a:p>
          <a:p>
            <a:pPr marL="284163" lvl="1" indent="-2794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endParaRPr lang="en-US" dirty="0"/>
          </a:p>
          <a:p>
            <a:pPr marL="284163" lvl="1" indent="-2794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endParaRPr lang="en-US" dirty="0"/>
          </a:p>
          <a:p>
            <a:pPr marL="284163" lvl="1" indent="-2794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endParaRPr lang="en-US" dirty="0"/>
          </a:p>
          <a:p>
            <a:pPr marL="284163" lvl="1" indent="-2794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dirty="0"/>
              <a:t>What is a blob?</a:t>
            </a:r>
          </a:p>
          <a:p>
            <a:pPr marL="284163" lvl="1" indent="-2794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endParaRPr lang="en-US" dirty="0"/>
          </a:p>
          <a:p>
            <a:pPr marL="284163" lvl="1" indent="-2794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endParaRPr lang="en-US" dirty="0"/>
          </a:p>
          <a:p>
            <a:pPr marL="284163" lvl="1" indent="-2794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endParaRPr lang="en-US" dirty="0"/>
          </a:p>
          <a:p>
            <a:pPr marL="284163" lvl="1" indent="-2794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endParaRPr lang="en-US" dirty="0"/>
          </a:p>
          <a:p>
            <a:pPr marL="284163" lvl="1" indent="-2794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endParaRPr lang="en-US" dirty="0"/>
          </a:p>
          <a:p>
            <a:pPr marL="285750" lvl="2" indent="-28575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+mj-lt"/>
              <a:buAutoNum type="arabicPeriod" startAt="3"/>
            </a:pPr>
            <a:r>
              <a:rPr lang="en-US" sz="2000" dirty="0"/>
              <a:t>How does the order of recursive search effect the backtracking results?  Is the solution unique?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0715E2-FD06-4C97-A939-BC517FF96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Follow-up Questions...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99779-22C0-4A1F-B23C-D31827E25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Trees (25)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200640-BF65-479D-B0C8-CECB4260D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A2BDB7-C075-4284-B6DB-CCD9A8516548}"/>
              </a:ext>
            </a:extLst>
          </p:cNvPr>
          <p:cNvSpPr txBox="1"/>
          <p:nvPr/>
        </p:nvSpPr>
        <p:spPr>
          <a:xfrm>
            <a:off x="875532" y="1905000"/>
            <a:ext cx="9544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</a:t>
            </a:r>
            <a:r>
              <a:rPr lang="en-US" b="1" baseline="30000" dirty="0">
                <a:solidFill>
                  <a:srgbClr val="FF0000"/>
                </a:solidFill>
              </a:rPr>
              <a:t>10</a:t>
            </a:r>
            <a:r>
              <a:rPr lang="en-US" b="1" dirty="0">
                <a:solidFill>
                  <a:srgbClr val="FF0000"/>
                </a:solidFill>
              </a:rPr>
              <a:t> = 1024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486986-DA71-4079-B731-42025BE57FB4}"/>
              </a:ext>
            </a:extLst>
          </p:cNvPr>
          <p:cNvSpPr/>
          <p:nvPr/>
        </p:nvSpPr>
        <p:spPr>
          <a:xfrm>
            <a:off x="875532" y="5193269"/>
            <a:ext cx="9544111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b="1" dirty="0">
                <a:solidFill>
                  <a:srgbClr val="FF0000"/>
                </a:solidFill>
              </a:rPr>
              <a:t>A different solution could result.</a:t>
            </a:r>
          </a:p>
          <a:p>
            <a:pPr>
              <a:spcBef>
                <a:spcPts val="600"/>
              </a:spcBef>
              <a:defRPr/>
            </a:pPr>
            <a:r>
              <a:rPr lang="en-US" b="1" dirty="0">
                <a:solidFill>
                  <a:srgbClr val="FF0000"/>
                </a:solidFill>
              </a:rPr>
              <a:t>Backtracking finds the first solution.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DEA4FD3-AFD3-4521-9617-F74FF3511D9D}"/>
              </a:ext>
            </a:extLst>
          </p:cNvPr>
          <p:cNvSpPr/>
          <p:nvPr/>
        </p:nvSpPr>
        <p:spPr>
          <a:xfrm>
            <a:off x="875532" y="2961695"/>
            <a:ext cx="95441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US" b="1" dirty="0">
                <a:solidFill>
                  <a:srgbClr val="FF0000"/>
                </a:solidFill>
              </a:rPr>
              <a:t>A collection of cells with a common value.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US" b="1" dirty="0">
                <a:solidFill>
                  <a:srgbClr val="FF0000"/>
                </a:solidFill>
              </a:rPr>
              <a:t>A binary large object (BLOB) is a collection of concentrated data that's stored on a file in a database or on a specific program.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US" b="1" dirty="0">
                <a:solidFill>
                  <a:srgbClr val="FF0000"/>
                </a:solidFill>
              </a:rPr>
              <a:t>Although the name itself can sound complex, it relates to compressed binary data.</a:t>
            </a:r>
          </a:p>
        </p:txBody>
      </p:sp>
    </p:spTree>
    <p:extLst>
      <p:ext uri="{BB962C8B-B14F-4D97-AF65-F5344CB8AC3E}">
        <p14:creationId xmlns:p14="http://schemas.microsoft.com/office/powerpoint/2010/main" val="307570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Trees (25)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Terminology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A5247BE-E7CB-430C-8581-93BCDB0FD1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561160"/>
            <a:ext cx="5105400" cy="412516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556BECA-5CBA-4B06-9366-EA0AF1103559}"/>
              </a:ext>
            </a:extLst>
          </p:cNvPr>
          <p:cNvSpPr/>
          <p:nvPr/>
        </p:nvSpPr>
        <p:spPr>
          <a:xfrm>
            <a:off x="642310" y="1447801"/>
            <a:ext cx="96983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/>
              <a:t>A tree is a hierarchical data structure of elements or nodes, with each node linked to its descendants.</a:t>
            </a:r>
          </a:p>
        </p:txBody>
      </p:sp>
    </p:spTree>
    <p:extLst>
      <p:ext uri="{BB962C8B-B14F-4D97-AF65-F5344CB8AC3E}">
        <p14:creationId xmlns:p14="http://schemas.microsoft.com/office/powerpoint/2010/main" val="164907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BE24E3F2-F982-4259-8FD1-01525D01ECD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971800" y="2561160"/>
            <a:ext cx="5105400" cy="4125163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Trees (25)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Terminology</a:t>
            </a:r>
          </a:p>
        </p:txBody>
      </p:sp>
      <p:sp>
        <p:nvSpPr>
          <p:cNvPr id="16" name="Line Callout 1 20">
            <a:extLst>
              <a:ext uri="{FF2B5EF4-FFF2-40B4-BE49-F238E27FC236}">
                <a16:creationId xmlns:a16="http://schemas.microsoft.com/office/drawing/2014/main" id="{27B597D5-BA4C-42E3-9BA6-6EE316967AE6}"/>
              </a:ext>
            </a:extLst>
          </p:cNvPr>
          <p:cNvSpPr/>
          <p:nvPr/>
        </p:nvSpPr>
        <p:spPr>
          <a:xfrm>
            <a:off x="1981200" y="2544763"/>
            <a:ext cx="2286000" cy="931862"/>
          </a:xfrm>
          <a:prstGeom prst="borderCallout1">
            <a:avLst>
              <a:gd name="adj1" fmla="val 49196"/>
              <a:gd name="adj2" fmla="val 99836"/>
              <a:gd name="adj3" fmla="val 74649"/>
              <a:gd name="adj4" fmla="val 125826"/>
            </a:avLst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The node at the top of a tree is called the </a:t>
            </a:r>
            <a:r>
              <a:rPr lang="en-US" b="1" i="1" dirty="0">
                <a:solidFill>
                  <a:srgbClr val="FFFF00"/>
                </a:solidFill>
              </a:rPr>
              <a:t>root</a:t>
            </a:r>
          </a:p>
        </p:txBody>
      </p:sp>
      <p:sp>
        <p:nvSpPr>
          <p:cNvPr id="17" name="Line Callout 1 20">
            <a:extLst>
              <a:ext uri="{FF2B5EF4-FFF2-40B4-BE49-F238E27FC236}">
                <a16:creationId xmlns:a16="http://schemas.microsoft.com/office/drawing/2014/main" id="{39280DBF-66D6-4E33-82A3-E2A8FDCCD516}"/>
              </a:ext>
            </a:extLst>
          </p:cNvPr>
          <p:cNvSpPr/>
          <p:nvPr/>
        </p:nvSpPr>
        <p:spPr>
          <a:xfrm>
            <a:off x="7127875" y="2628284"/>
            <a:ext cx="2636838" cy="1029316"/>
          </a:xfrm>
          <a:prstGeom prst="borderCallout1">
            <a:avLst>
              <a:gd name="adj1" fmla="val 50579"/>
              <a:gd name="adj2" fmla="val 118"/>
              <a:gd name="adj3" fmla="val 97325"/>
              <a:gd name="adj4" fmla="val -46466"/>
            </a:avLst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The link from a node to its descendant is called a </a:t>
            </a:r>
            <a:r>
              <a:rPr lang="en-US" b="1" i="1" dirty="0">
                <a:solidFill>
                  <a:srgbClr val="FFFF00"/>
                </a:solidFill>
              </a:rPr>
              <a:t>branch</a:t>
            </a:r>
          </a:p>
        </p:txBody>
      </p:sp>
      <p:sp>
        <p:nvSpPr>
          <p:cNvPr id="18" name="Line Callout 1 20">
            <a:extLst>
              <a:ext uri="{FF2B5EF4-FFF2-40B4-BE49-F238E27FC236}">
                <a16:creationId xmlns:a16="http://schemas.microsoft.com/office/drawing/2014/main" id="{8CEC9F1D-1C0A-4199-AA0C-626CB67DED3F}"/>
              </a:ext>
            </a:extLst>
          </p:cNvPr>
          <p:cNvSpPr/>
          <p:nvPr/>
        </p:nvSpPr>
        <p:spPr>
          <a:xfrm>
            <a:off x="7514773" y="3981133"/>
            <a:ext cx="2286000" cy="930275"/>
          </a:xfrm>
          <a:prstGeom prst="borderCallout1">
            <a:avLst>
              <a:gd name="adj1" fmla="val 52811"/>
              <a:gd name="adj2" fmla="val -943"/>
              <a:gd name="adj3" fmla="val 23788"/>
              <a:gd name="adj4" fmla="val -34757"/>
            </a:avLst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Descendants of a parent node are called its </a:t>
            </a:r>
            <a:r>
              <a:rPr lang="en-US" b="1" i="1" dirty="0">
                <a:solidFill>
                  <a:srgbClr val="FFFF00"/>
                </a:solidFill>
              </a:rPr>
              <a:t>children</a:t>
            </a:r>
          </a:p>
        </p:txBody>
      </p:sp>
      <p:sp>
        <p:nvSpPr>
          <p:cNvPr id="19" name="Line Callout 1 20">
            <a:extLst>
              <a:ext uri="{FF2B5EF4-FFF2-40B4-BE49-F238E27FC236}">
                <a16:creationId xmlns:a16="http://schemas.microsoft.com/office/drawing/2014/main" id="{327F20A1-C087-4FD8-AE24-9EEB90F6B850}"/>
              </a:ext>
            </a:extLst>
          </p:cNvPr>
          <p:cNvSpPr/>
          <p:nvPr/>
        </p:nvSpPr>
        <p:spPr>
          <a:xfrm>
            <a:off x="1181100" y="3815716"/>
            <a:ext cx="2286000" cy="930275"/>
          </a:xfrm>
          <a:prstGeom prst="borderCallout1">
            <a:avLst>
              <a:gd name="adj1" fmla="val 60434"/>
              <a:gd name="adj2" fmla="val 101681"/>
              <a:gd name="adj3" fmla="val 42061"/>
              <a:gd name="adj4" fmla="val 127993"/>
            </a:avLst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A node is a </a:t>
            </a:r>
            <a:r>
              <a:rPr lang="en-US" b="1" i="1" dirty="0">
                <a:solidFill>
                  <a:srgbClr val="FFFF00"/>
                </a:solidFill>
              </a:rPr>
              <a:t>parent</a:t>
            </a:r>
            <a:r>
              <a:rPr lang="en-US" b="1" dirty="0"/>
              <a:t> of its immediate descendant nodes </a:t>
            </a:r>
            <a:endParaRPr lang="en-US" b="1" i="1" dirty="0">
              <a:solidFill>
                <a:srgbClr val="FFFF00"/>
              </a:solidFill>
            </a:endParaRPr>
          </a:p>
        </p:txBody>
      </p:sp>
      <p:sp>
        <p:nvSpPr>
          <p:cNvPr id="22" name="Line Callout 1 20">
            <a:extLst>
              <a:ext uri="{FF2B5EF4-FFF2-40B4-BE49-F238E27FC236}">
                <a16:creationId xmlns:a16="http://schemas.microsoft.com/office/drawing/2014/main" id="{C06C9EB8-1B77-40D4-94D6-79CC14749181}"/>
              </a:ext>
            </a:extLst>
          </p:cNvPr>
          <p:cNvSpPr/>
          <p:nvPr/>
        </p:nvSpPr>
        <p:spPr>
          <a:xfrm>
            <a:off x="1255325" y="5515151"/>
            <a:ext cx="2286000" cy="954088"/>
          </a:xfrm>
          <a:prstGeom prst="borderCallout1">
            <a:avLst>
              <a:gd name="adj1" fmla="val 134"/>
              <a:gd name="adj2" fmla="val 48425"/>
              <a:gd name="adj3" fmla="val -36756"/>
              <a:gd name="adj4" fmla="val 93516"/>
            </a:avLst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A node that has no children is called a </a:t>
            </a:r>
            <a:r>
              <a:rPr lang="en-US" b="1" i="1" dirty="0">
                <a:solidFill>
                  <a:srgbClr val="FFFF00"/>
                </a:solidFill>
              </a:rPr>
              <a:t>leaf node</a:t>
            </a:r>
          </a:p>
        </p:txBody>
      </p:sp>
      <p:sp>
        <p:nvSpPr>
          <p:cNvPr id="24" name="Line Callout 1 20">
            <a:extLst>
              <a:ext uri="{FF2B5EF4-FFF2-40B4-BE49-F238E27FC236}">
                <a16:creationId xmlns:a16="http://schemas.microsoft.com/office/drawing/2014/main" id="{40FFAAF8-9FE2-4991-A2C0-C38A7546531A}"/>
              </a:ext>
            </a:extLst>
          </p:cNvPr>
          <p:cNvSpPr/>
          <p:nvPr/>
        </p:nvSpPr>
        <p:spPr>
          <a:xfrm>
            <a:off x="4256102" y="5530803"/>
            <a:ext cx="2607342" cy="930275"/>
          </a:xfrm>
          <a:prstGeom prst="borderCallout1">
            <a:avLst>
              <a:gd name="adj1" fmla="val 2212"/>
              <a:gd name="adj2" fmla="val 47396"/>
              <a:gd name="adj3" fmla="val -125651"/>
              <a:gd name="adj4" fmla="val 24754"/>
            </a:avLst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A </a:t>
            </a:r>
            <a:r>
              <a:rPr lang="en-US" b="1" i="1" dirty="0">
                <a:solidFill>
                  <a:srgbClr val="FFFF00"/>
                </a:solidFill>
              </a:rPr>
              <a:t>subtree</a:t>
            </a:r>
            <a:r>
              <a:rPr lang="en-US" b="1" dirty="0"/>
              <a:t> of a node is a tree whose root is a child of that node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7E155F1-26BC-46BF-AD1D-71A3193349C9}"/>
              </a:ext>
            </a:extLst>
          </p:cNvPr>
          <p:cNvGrpSpPr/>
          <p:nvPr/>
        </p:nvGrpSpPr>
        <p:grpSpPr>
          <a:xfrm>
            <a:off x="3323773" y="3009900"/>
            <a:ext cx="3405823" cy="2324100"/>
            <a:chOff x="2705417" y="2705100"/>
            <a:chExt cx="3405823" cy="2324100"/>
          </a:xfrm>
        </p:grpSpPr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25C3E649-0DA4-430F-9938-919E574001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29318" y="3962400"/>
              <a:ext cx="380682" cy="57235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2F83F293-586D-4FCF-B79D-804D6550BCC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50632" y="3048000"/>
              <a:ext cx="380682" cy="57235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46A2AFF4-150C-471B-9EF8-B1EF8226C134}"/>
                </a:ext>
              </a:extLst>
            </p:cNvPr>
            <p:cNvCxnSpPr>
              <a:cxnSpLocks/>
            </p:cNvCxnSpPr>
            <p:nvPr/>
          </p:nvCxnSpPr>
          <p:spPr>
            <a:xfrm>
              <a:off x="5099142" y="3048000"/>
              <a:ext cx="380682" cy="57235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7772F0AE-5C3C-4696-AABD-3D6E002C617D}"/>
                </a:ext>
              </a:extLst>
            </p:cNvPr>
            <p:cNvSpPr/>
            <p:nvPr/>
          </p:nvSpPr>
          <p:spPr>
            <a:xfrm>
              <a:off x="4214019" y="2705100"/>
              <a:ext cx="1005840" cy="54864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Dog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17D95C37-4DD3-4917-9083-83D0CF9C17E4}"/>
                </a:ext>
              </a:extLst>
            </p:cNvPr>
            <p:cNvSpPr/>
            <p:nvPr/>
          </p:nvSpPr>
          <p:spPr>
            <a:xfrm>
              <a:off x="3459718" y="3592830"/>
              <a:ext cx="1005840" cy="54864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Cat</a:t>
              </a: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415F6228-ED59-46FE-931F-9DFD79004B2D}"/>
                </a:ext>
              </a:extLst>
            </p:cNvPr>
            <p:cNvSpPr/>
            <p:nvPr/>
          </p:nvSpPr>
          <p:spPr>
            <a:xfrm>
              <a:off x="5105400" y="3592830"/>
              <a:ext cx="1005840" cy="54864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Wolf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BCEEAD44-94CC-4CB1-80A9-25852C462787}"/>
                </a:ext>
              </a:extLst>
            </p:cNvPr>
            <p:cNvSpPr/>
            <p:nvPr/>
          </p:nvSpPr>
          <p:spPr>
            <a:xfrm>
              <a:off x="2705417" y="4480560"/>
              <a:ext cx="1005840" cy="54864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Bear</a:t>
              </a: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61BD5ADE-1EB2-4D2F-85B1-D11FD26457FD}"/>
              </a:ext>
            </a:extLst>
          </p:cNvPr>
          <p:cNvSpPr/>
          <p:nvPr/>
        </p:nvSpPr>
        <p:spPr>
          <a:xfrm>
            <a:off x="642310" y="1447801"/>
            <a:ext cx="95628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/>
              <a:t>A tree is a hierarchical data structure of elements or nodes, with each node linked to its descendants.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7366A1F-2194-4398-93B4-2E0EBD622828}"/>
              </a:ext>
            </a:extLst>
          </p:cNvPr>
          <p:cNvGrpSpPr/>
          <p:nvPr/>
        </p:nvGrpSpPr>
        <p:grpSpPr>
          <a:xfrm>
            <a:off x="6582293" y="4365924"/>
            <a:ext cx="3182420" cy="1758120"/>
            <a:chOff x="5667893" y="4365924"/>
            <a:chExt cx="3182420" cy="1758120"/>
          </a:xfrm>
        </p:grpSpPr>
        <p:sp>
          <p:nvSpPr>
            <p:cNvPr id="21" name="Line Callout 1 20">
              <a:extLst>
                <a:ext uri="{FF2B5EF4-FFF2-40B4-BE49-F238E27FC236}">
                  <a16:creationId xmlns:a16="http://schemas.microsoft.com/office/drawing/2014/main" id="{B3B73A9D-9744-42E0-AF2C-3AA62A463B2A}"/>
                </a:ext>
              </a:extLst>
            </p:cNvPr>
            <p:cNvSpPr/>
            <p:nvPr/>
          </p:nvSpPr>
          <p:spPr>
            <a:xfrm>
              <a:off x="6564313" y="5193769"/>
              <a:ext cx="2286000" cy="930275"/>
            </a:xfrm>
            <a:prstGeom prst="borderCallout1">
              <a:avLst>
                <a:gd name="adj1" fmla="val 50579"/>
                <a:gd name="adj2" fmla="val 118"/>
                <a:gd name="adj3" fmla="val -102930"/>
                <a:gd name="adj4" fmla="val -104567"/>
              </a:avLst>
            </a:prstGeom>
            <a:ln w="38100">
              <a:solidFill>
                <a:srgbClr val="FF0000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/>
                <a:t>Nodes that have the same parent are </a:t>
              </a:r>
              <a:r>
                <a:rPr lang="en-US" b="1" i="1" dirty="0">
                  <a:solidFill>
                    <a:srgbClr val="FFFF00"/>
                  </a:solidFill>
                </a:rPr>
                <a:t>siblings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728B58B3-5D0B-4681-885F-9CF266C89AA9}"/>
                </a:ext>
              </a:extLst>
            </p:cNvPr>
            <p:cNvCxnSpPr>
              <a:cxnSpLocks/>
              <a:stCxn id="21" idx="2"/>
              <a:endCxn id="39" idx="5"/>
            </p:cNvCxnSpPr>
            <p:nvPr/>
          </p:nvCxnSpPr>
          <p:spPr>
            <a:xfrm flipH="1" flipV="1">
              <a:off x="5667893" y="4365924"/>
              <a:ext cx="896420" cy="129298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189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2" grpId="0" animBg="1"/>
      <p:bldP spid="2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4FE6D-481C-4698-A149-EA4BAA18B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EA748-68C4-41E5-AFCA-7ADF137796E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30577" y="1295401"/>
            <a:ext cx="9978067" cy="2428124"/>
          </a:xfrm>
        </p:spPr>
        <p:txBody>
          <a:bodyPr/>
          <a:lstStyle/>
          <a:p>
            <a:r>
              <a:rPr lang="en-US" dirty="0"/>
              <a:t>Each node in a tree has exactly one parent, except for the root node which has no parent.</a:t>
            </a:r>
          </a:p>
          <a:p>
            <a:r>
              <a:rPr lang="en-US" b="1" dirty="0">
                <a:solidFill>
                  <a:srgbClr val="FF0000"/>
                </a:solidFill>
              </a:rPr>
              <a:t>Leaf nodes </a:t>
            </a:r>
            <a:r>
              <a:rPr lang="en-US" dirty="0"/>
              <a:t>also are known as </a:t>
            </a:r>
            <a:r>
              <a:rPr lang="en-US" b="1" i="1" dirty="0">
                <a:solidFill>
                  <a:srgbClr val="FF0000"/>
                </a:solidFill>
              </a:rPr>
              <a:t>external nodes</a:t>
            </a:r>
            <a:r>
              <a:rPr lang="en-US" dirty="0"/>
              <a:t>, and non-leaf nodes are known as </a:t>
            </a:r>
            <a:r>
              <a:rPr lang="en-US" b="1" i="1" dirty="0">
                <a:solidFill>
                  <a:srgbClr val="FF0000"/>
                </a:solidFill>
              </a:rPr>
              <a:t>internal nodes</a:t>
            </a:r>
            <a:r>
              <a:rPr lang="en-US" i="1" dirty="0"/>
              <a:t>.</a:t>
            </a:r>
          </a:p>
          <a:p>
            <a:r>
              <a:rPr lang="en-US" dirty="0"/>
              <a:t>A generalization of the parent-child relationship is the  </a:t>
            </a:r>
            <a:br>
              <a:rPr lang="en-US" dirty="0"/>
            </a:br>
            <a:r>
              <a:rPr lang="en-US" b="1" i="1" dirty="0">
                <a:solidFill>
                  <a:srgbClr val="FF0000"/>
                </a:solidFill>
              </a:rPr>
              <a:t>ancestor-descendant relationship</a:t>
            </a:r>
            <a:r>
              <a:rPr lang="en-US" i="1" dirty="0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02E61A-DF36-4EFE-842A-A7D15C53B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Trees (25)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7E95E9-DE75-455C-9136-97048EF1A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E8E4165-1C65-4B3C-8E68-CCD41DB5F27B}"/>
              </a:ext>
            </a:extLst>
          </p:cNvPr>
          <p:cNvGrpSpPr/>
          <p:nvPr/>
        </p:nvGrpSpPr>
        <p:grpSpPr>
          <a:xfrm>
            <a:off x="530577" y="3505200"/>
            <a:ext cx="10105251" cy="2362200"/>
            <a:chOff x="-383823" y="3505200"/>
            <a:chExt cx="10105251" cy="2362200"/>
          </a:xfrm>
        </p:grpSpPr>
        <p:sp>
          <p:nvSpPr>
            <p:cNvPr id="16" name="Content Placeholder 2">
              <a:extLst>
                <a:ext uri="{FF2B5EF4-FFF2-40B4-BE49-F238E27FC236}">
                  <a16:creationId xmlns:a16="http://schemas.microsoft.com/office/drawing/2014/main" id="{E058AB0D-5CCD-4A43-8FD5-6AE4F206B47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-383823" y="3505200"/>
              <a:ext cx="6595937" cy="18267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19088" indent="-319088" algn="l" rtl="0" eaLnBrk="1" fontAlgn="base" hangingPunct="1">
                <a:spcBef>
                  <a:spcPts val="700"/>
                </a:spcBef>
                <a:spcAft>
                  <a:spcPct val="0"/>
                </a:spcAft>
                <a:buClr>
                  <a:srgbClr val="333399"/>
                </a:buClr>
                <a:buSzPct val="80000"/>
                <a:buFont typeface="Arial" panose="020B0604020202020204" pitchFamily="34" charset="0"/>
                <a:buChar char="■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39763" indent="-273050" algn="l" rtl="0" eaLnBrk="1" fontAlgn="base" hangingPunct="1">
                <a:spcBef>
                  <a:spcPts val="550"/>
                </a:spcBef>
                <a:spcAft>
                  <a:spcPct val="0"/>
                </a:spcAft>
                <a:buClr>
                  <a:srgbClr val="FF0000"/>
                </a:buClr>
                <a:buSzPct val="80000"/>
                <a:buFont typeface="Arial" panose="020B0604020202020204" pitchFamily="34" charset="0"/>
                <a:buChar char="■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-228600" algn="l" rtl="0" eaLnBrk="1" fontAlgn="base" hangingPunct="1">
                <a:spcBef>
                  <a:spcPts val="500"/>
                </a:spcBef>
                <a:spcAft>
                  <a:spcPct val="0"/>
                </a:spcAft>
                <a:buClr>
                  <a:srgbClr val="333399"/>
                </a:buClr>
                <a:buSzPct val="80000"/>
                <a:buFont typeface="Arial" panose="020B0604020202020204" pitchFamily="34" charset="0"/>
                <a:buChar char="■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-228600" algn="l" rtl="0" eaLnBrk="1" fontAlgn="base" hangingPunct="1">
                <a:spcBef>
                  <a:spcPts val="400"/>
                </a:spcBef>
                <a:spcAft>
                  <a:spcPct val="0"/>
                </a:spcAft>
                <a:buClr>
                  <a:srgbClr val="333399"/>
                </a:buClr>
                <a:buSzPct val="80000"/>
                <a:buFont typeface="Arial" panose="020B0604020202020204" pitchFamily="34" charset="0"/>
                <a:buChar char="■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-228600" algn="l" rtl="0" eaLnBrk="1" fontAlgn="base" hangingPunct="1">
                <a:spcBef>
                  <a:spcPts val="400"/>
                </a:spcBef>
                <a:spcAft>
                  <a:spcPct val="0"/>
                </a:spcAft>
                <a:buClr>
                  <a:srgbClr val="333399"/>
                </a:buClr>
                <a:buSzPct val="80000"/>
                <a:buFont typeface="Arial" panose="020B0604020202020204" pitchFamily="34" charset="0"/>
                <a:buChar char="■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103120" indent="-22860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77440" indent="-228600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651760" indent="-228600" algn="l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26080" indent="-228600" algn="l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200" dirty="0"/>
                <a:t>The </a:t>
              </a:r>
              <a:r>
                <a:rPr lang="en-US" sz="2200" b="1" i="1" dirty="0">
                  <a:solidFill>
                    <a:srgbClr val="FF0000"/>
                  </a:solidFill>
                </a:rPr>
                <a:t>depth</a:t>
              </a:r>
              <a:r>
                <a:rPr lang="en-US" sz="2200" dirty="0"/>
                <a:t> of a node is the number of nodes from the root (defined recursively):</a:t>
              </a:r>
            </a:p>
            <a:p>
              <a:pPr lvl="1"/>
              <a:r>
                <a:rPr lang="en-US" sz="1800" dirty="0"/>
                <a:t>If a node is the root of a tree, its depth is 0.</a:t>
              </a:r>
            </a:p>
            <a:p>
              <a:pPr lvl="1"/>
              <a:r>
                <a:rPr lang="en-US" sz="1800" dirty="0"/>
                <a:t>If a node is not the root of a tree, its depth</a:t>
              </a:r>
            </a:p>
            <a:p>
              <a:pPr marL="628650" lvl="1" indent="-261938">
                <a:spcBef>
                  <a:spcPts val="0"/>
                </a:spcBef>
                <a:buNone/>
              </a:pPr>
              <a:r>
                <a:rPr lang="en-US" sz="1800" dirty="0"/>
                <a:t>	is 1 + the depth of its parent.</a:t>
              </a:r>
              <a:endParaRPr lang="en-US" sz="2200" dirty="0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C2767B5-0713-4ACD-9E31-738F104E730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40868" y="4953000"/>
              <a:ext cx="4480560" cy="0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46D3808-7524-4E8C-88CA-634AF2B227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29584" y="5867400"/>
              <a:ext cx="4480560" cy="0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3D75121C-F162-4C4E-A831-38CEB50CD4D7}"/>
              </a:ext>
            </a:extLst>
          </p:cNvPr>
          <p:cNvSpPr txBox="1">
            <a:spLocks/>
          </p:cNvSpPr>
          <p:nvPr/>
        </p:nvSpPr>
        <p:spPr bwMode="auto">
          <a:xfrm>
            <a:off x="530577" y="5181600"/>
            <a:ext cx="5604071" cy="107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The </a:t>
            </a:r>
            <a:r>
              <a:rPr lang="en-US" sz="2200" b="1" i="1" dirty="0">
                <a:solidFill>
                  <a:srgbClr val="FF0000"/>
                </a:solidFill>
              </a:rPr>
              <a:t>height</a:t>
            </a:r>
            <a:r>
              <a:rPr lang="en-US" sz="2200" dirty="0"/>
              <a:t> of a node is the number of nodes in the longest path from the node to a leaf node.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D93131C-CCDE-464B-A8A8-341DFD86B4EF}"/>
              </a:ext>
            </a:extLst>
          </p:cNvPr>
          <p:cNvGrpSpPr/>
          <p:nvPr/>
        </p:nvGrpSpPr>
        <p:grpSpPr>
          <a:xfrm>
            <a:off x="7005852" y="4244271"/>
            <a:ext cx="3058358" cy="2324100"/>
            <a:chOff x="6074923" y="4244271"/>
            <a:chExt cx="3058358" cy="2324100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B9E7032F-AD84-4FB6-8633-2ED8E25640D8}"/>
                </a:ext>
              </a:extLst>
            </p:cNvPr>
            <p:cNvCxnSpPr>
              <a:cxnSpLocks/>
            </p:cNvCxnSpPr>
            <p:nvPr/>
          </p:nvCxnSpPr>
          <p:spPr>
            <a:xfrm>
              <a:off x="8295081" y="5476959"/>
              <a:ext cx="264193" cy="58607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DAB930E3-4A7D-4430-9E73-CDB3861591C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07948" y="4587171"/>
              <a:ext cx="407810" cy="57235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A9307D64-B4F6-4FFF-8560-41F3DFA55400}"/>
                </a:ext>
              </a:extLst>
            </p:cNvPr>
            <p:cNvCxnSpPr>
              <a:cxnSpLocks/>
              <a:endCxn id="35" idx="1"/>
            </p:cNvCxnSpPr>
            <p:nvPr/>
          </p:nvCxnSpPr>
          <p:spPr>
            <a:xfrm>
              <a:off x="7588803" y="4587171"/>
              <a:ext cx="382989" cy="62517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73574B11-D729-40C8-A9F3-1450E5AF4C87}"/>
                </a:ext>
              </a:extLst>
            </p:cNvPr>
            <p:cNvSpPr/>
            <p:nvPr/>
          </p:nvSpPr>
          <p:spPr>
            <a:xfrm>
              <a:off x="6882978" y="4244271"/>
              <a:ext cx="914400" cy="54864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Dog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3ED26361-A64B-4F7E-B61C-CB7BA971E9FC}"/>
                </a:ext>
              </a:extLst>
            </p:cNvPr>
            <p:cNvSpPr/>
            <p:nvPr/>
          </p:nvSpPr>
          <p:spPr>
            <a:xfrm>
              <a:off x="6074923" y="5132001"/>
              <a:ext cx="914400" cy="54864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Cat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4EA3696A-6A89-4437-8923-842D4723B760}"/>
                </a:ext>
              </a:extLst>
            </p:cNvPr>
            <p:cNvSpPr/>
            <p:nvPr/>
          </p:nvSpPr>
          <p:spPr>
            <a:xfrm>
              <a:off x="7837881" y="5132001"/>
              <a:ext cx="914400" cy="54864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Pig</a:t>
              </a: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737E4992-7044-491A-8503-D89763332A4A}"/>
                </a:ext>
              </a:extLst>
            </p:cNvPr>
            <p:cNvSpPr/>
            <p:nvPr/>
          </p:nvSpPr>
          <p:spPr>
            <a:xfrm>
              <a:off x="8218881" y="6019731"/>
              <a:ext cx="914400" cy="54864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Wolf</a:t>
              </a:r>
            </a:p>
          </p:txBody>
        </p:sp>
      </p:grp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4EB31A02-ACF3-4FE7-945E-A4BF309F5A14}"/>
              </a:ext>
            </a:extLst>
          </p:cNvPr>
          <p:cNvSpPr txBox="1">
            <a:spLocks/>
          </p:cNvSpPr>
          <p:nvPr/>
        </p:nvSpPr>
        <p:spPr bwMode="auto">
          <a:xfrm>
            <a:off x="530577" y="6248401"/>
            <a:ext cx="5946423" cy="54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The </a:t>
            </a:r>
            <a:r>
              <a:rPr lang="en-US" sz="2200" b="1" i="1" dirty="0">
                <a:solidFill>
                  <a:srgbClr val="FF0000"/>
                </a:solidFill>
              </a:rPr>
              <a:t>level</a:t>
            </a:r>
            <a:r>
              <a:rPr lang="en-US" sz="2200" dirty="0"/>
              <a:t> of a node is its depth + 1.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FB65BCF-AC02-470D-AB83-50860B0E9941}"/>
              </a:ext>
            </a:extLst>
          </p:cNvPr>
          <p:cNvGrpSpPr/>
          <p:nvPr/>
        </p:nvGrpSpPr>
        <p:grpSpPr>
          <a:xfrm>
            <a:off x="6111097" y="4062006"/>
            <a:ext cx="4720294" cy="2625841"/>
            <a:chOff x="6462787" y="4062006"/>
            <a:chExt cx="4720294" cy="2625841"/>
          </a:xfrm>
        </p:grpSpPr>
        <p:grpSp>
          <p:nvGrpSpPr>
            <p:cNvPr id="7" name="Group 6"/>
            <p:cNvGrpSpPr/>
            <p:nvPr/>
          </p:nvGrpSpPr>
          <p:grpSpPr>
            <a:xfrm>
              <a:off x="6462787" y="4062006"/>
              <a:ext cx="3788319" cy="2625841"/>
              <a:chOff x="4667845" y="4062005"/>
              <a:chExt cx="3788319" cy="2625841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64D8817-AE8B-48AA-970C-CFF3649266F7}"/>
                  </a:ext>
                </a:extLst>
              </p:cNvPr>
              <p:cNvSpPr txBox="1"/>
              <p:nvPr/>
            </p:nvSpPr>
            <p:spPr>
              <a:xfrm>
                <a:off x="7373543" y="4062005"/>
                <a:ext cx="1082621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tabLst>
                    <a:tab pos="914400" algn="l"/>
                    <a:tab pos="1828800" algn="l"/>
                  </a:tabLst>
                </a:pPr>
                <a:r>
                  <a:rPr lang="en-US" sz="1400" b="1" dirty="0">
                    <a:solidFill>
                      <a:srgbClr val="FF0000"/>
                    </a:solidFill>
                  </a:rPr>
                  <a:t>Depth 0</a:t>
                </a:r>
              </a:p>
              <a:p>
                <a:pPr>
                  <a:tabLst>
                    <a:tab pos="914400" algn="l"/>
                    <a:tab pos="1828800" algn="l"/>
                  </a:tabLst>
                </a:pPr>
                <a:r>
                  <a:rPr lang="en-US" sz="1400" b="1" dirty="0">
                    <a:solidFill>
                      <a:srgbClr val="FF0000"/>
                    </a:solidFill>
                  </a:rPr>
                  <a:t>Height 3</a:t>
                </a:r>
              </a:p>
              <a:p>
                <a:pPr>
                  <a:tabLst>
                    <a:tab pos="914400" algn="l"/>
                    <a:tab pos="1828800" algn="l"/>
                  </a:tabLst>
                </a:pPr>
                <a:r>
                  <a:rPr lang="en-US" sz="1400" b="1" dirty="0">
                    <a:solidFill>
                      <a:srgbClr val="FF0000"/>
                    </a:solidFill>
                  </a:rPr>
                  <a:t>Level 1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C4E96CD-DD24-4AFA-B261-C60E60FC0585}"/>
                  </a:ext>
                </a:extLst>
              </p:cNvPr>
              <p:cNvSpPr txBox="1"/>
              <p:nvPr/>
            </p:nvSpPr>
            <p:spPr>
              <a:xfrm>
                <a:off x="6675985" y="5949182"/>
                <a:ext cx="1082621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tabLst>
                    <a:tab pos="914400" algn="l"/>
                    <a:tab pos="1828800" algn="l"/>
                  </a:tabLst>
                </a:pPr>
                <a:r>
                  <a:rPr lang="en-US" sz="1400" b="1" dirty="0">
                    <a:solidFill>
                      <a:srgbClr val="FF0000"/>
                    </a:solidFill>
                  </a:rPr>
                  <a:t>Depth 2</a:t>
                </a:r>
              </a:p>
              <a:p>
                <a:pPr>
                  <a:tabLst>
                    <a:tab pos="914400" algn="l"/>
                    <a:tab pos="1828800" algn="l"/>
                  </a:tabLst>
                </a:pPr>
                <a:r>
                  <a:rPr lang="en-US" sz="1400" b="1" dirty="0">
                    <a:solidFill>
                      <a:srgbClr val="FF0000"/>
                    </a:solidFill>
                  </a:rPr>
                  <a:t>Height 1</a:t>
                </a:r>
              </a:p>
              <a:p>
                <a:pPr>
                  <a:tabLst>
                    <a:tab pos="914400" algn="l"/>
                    <a:tab pos="1828800" algn="l"/>
                  </a:tabLst>
                </a:pPr>
                <a:r>
                  <a:rPr lang="en-US" sz="1400" b="1" dirty="0">
                    <a:solidFill>
                      <a:srgbClr val="FF0000"/>
                    </a:solidFill>
                  </a:rPr>
                  <a:t>Level 3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99ED7EB-40D5-4853-894B-245762D8F98C}"/>
                  </a:ext>
                </a:extLst>
              </p:cNvPr>
              <p:cNvSpPr txBox="1"/>
              <p:nvPr/>
            </p:nvSpPr>
            <p:spPr>
              <a:xfrm>
                <a:off x="4667845" y="5035357"/>
                <a:ext cx="1082621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tabLst>
                    <a:tab pos="914400" algn="l"/>
                    <a:tab pos="1828800" algn="l"/>
                  </a:tabLst>
                </a:pPr>
                <a:r>
                  <a:rPr lang="en-US" sz="1400" b="1" dirty="0">
                    <a:solidFill>
                      <a:srgbClr val="FF0000"/>
                    </a:solidFill>
                  </a:rPr>
                  <a:t>Depth 1</a:t>
                </a:r>
              </a:p>
              <a:p>
                <a:pPr>
                  <a:tabLst>
                    <a:tab pos="914400" algn="l"/>
                    <a:tab pos="1828800" algn="l"/>
                  </a:tabLst>
                </a:pPr>
                <a:r>
                  <a:rPr lang="en-US" sz="1400" b="1">
                    <a:solidFill>
                      <a:srgbClr val="FF0000"/>
                    </a:solidFill>
                  </a:rPr>
                  <a:t>Height </a:t>
                </a:r>
                <a:r>
                  <a:rPr lang="en-US" sz="1400" b="1" dirty="0">
                    <a:solidFill>
                      <a:srgbClr val="FF0000"/>
                    </a:solidFill>
                  </a:rPr>
                  <a:t>1</a:t>
                </a:r>
              </a:p>
              <a:p>
                <a:pPr>
                  <a:tabLst>
                    <a:tab pos="914400" algn="l"/>
                    <a:tab pos="1828800" algn="l"/>
                  </a:tabLst>
                </a:pPr>
                <a:r>
                  <a:rPr lang="en-US" sz="1400" b="1" dirty="0">
                    <a:solidFill>
                      <a:srgbClr val="FF0000"/>
                    </a:solidFill>
                  </a:rPr>
                  <a:t>Level 2</a:t>
                </a: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9E49C43-8921-4B66-BD0E-63C8F80B5E5A}"/>
                </a:ext>
              </a:extLst>
            </p:cNvPr>
            <p:cNvSpPr txBox="1"/>
            <p:nvPr/>
          </p:nvSpPr>
          <p:spPr>
            <a:xfrm>
              <a:off x="10215704" y="5032418"/>
              <a:ext cx="96737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914400" algn="l"/>
                  <a:tab pos="1828800" algn="l"/>
                </a:tabLst>
              </a:pPr>
              <a:r>
                <a:rPr lang="en-US" sz="1400" b="1" dirty="0">
                  <a:solidFill>
                    <a:srgbClr val="FF0000"/>
                  </a:solidFill>
                </a:rPr>
                <a:t>Depth 1</a:t>
              </a:r>
            </a:p>
            <a:p>
              <a:pPr>
                <a:tabLst>
                  <a:tab pos="914400" algn="l"/>
                  <a:tab pos="1828800" algn="l"/>
                </a:tabLst>
              </a:pPr>
              <a:r>
                <a:rPr lang="en-US" sz="1400" b="1" dirty="0">
                  <a:solidFill>
                    <a:srgbClr val="FF0000"/>
                  </a:solidFill>
                </a:rPr>
                <a:t>Height 2</a:t>
              </a:r>
            </a:p>
            <a:p>
              <a:pPr>
                <a:tabLst>
                  <a:tab pos="914400" algn="l"/>
                  <a:tab pos="1828800" algn="l"/>
                </a:tabLst>
              </a:pPr>
              <a:r>
                <a:rPr lang="en-US" sz="1400" b="1" dirty="0">
                  <a:solidFill>
                    <a:srgbClr val="FF0000"/>
                  </a:solidFill>
                </a:rPr>
                <a:t>Level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5980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1" grpId="0" build="p"/>
      <p:bldP spid="24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8">
            <a:extLst>
              <a:ext uri="{FF2B5EF4-FFF2-40B4-BE49-F238E27FC236}">
                <a16:creationId xmlns:a16="http://schemas.microsoft.com/office/drawing/2014/main" id="{43BA3D84-64CB-4CE8-8896-AC874844BDF7}"/>
              </a:ext>
            </a:extLst>
          </p:cNvPr>
          <p:cNvGrpSpPr>
            <a:grpSpLocks/>
          </p:cNvGrpSpPr>
          <p:nvPr/>
        </p:nvGrpSpPr>
        <p:grpSpPr bwMode="auto">
          <a:xfrm>
            <a:off x="5940781" y="1600200"/>
            <a:ext cx="4440238" cy="3892550"/>
            <a:chOff x="5288128" y="1569493"/>
            <a:chExt cx="3566226" cy="3003468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66DA7EEB-7686-4AEF-A868-1C9882005DBA}"/>
                </a:ext>
              </a:extLst>
            </p:cNvPr>
            <p:cNvSpPr/>
            <p:nvPr/>
          </p:nvSpPr>
          <p:spPr>
            <a:xfrm>
              <a:off x="6765874" y="1569493"/>
              <a:ext cx="367205" cy="35277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7</a:t>
              </a: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EF71C8D-712F-4327-BB64-8C21D62697F4}"/>
                </a:ext>
              </a:extLst>
            </p:cNvPr>
            <p:cNvSpPr/>
            <p:nvPr/>
          </p:nvSpPr>
          <p:spPr>
            <a:xfrm>
              <a:off x="7696638" y="2104776"/>
              <a:ext cx="367205" cy="35277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600" dirty="0"/>
                <a:t>10</a:t>
              </a:r>
              <a:endParaRPr lang="en-US" sz="1400" dirty="0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706F1E7B-B01C-4567-B562-54A58B14FBCF}"/>
                </a:ext>
              </a:extLst>
            </p:cNvPr>
            <p:cNvSpPr/>
            <p:nvPr/>
          </p:nvSpPr>
          <p:spPr>
            <a:xfrm>
              <a:off x="5776460" y="2104776"/>
              <a:ext cx="369755" cy="35277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1</a:t>
              </a:r>
            </a:p>
          </p:txBody>
        </p:sp>
        <p:grpSp>
          <p:nvGrpSpPr>
            <p:cNvPr id="47" name="Group 4">
              <a:extLst>
                <a:ext uri="{FF2B5EF4-FFF2-40B4-BE49-F238E27FC236}">
                  <a16:creationId xmlns:a16="http://schemas.microsoft.com/office/drawing/2014/main" id="{1E6F21A5-337A-4F78-B86B-A5BB0FF5BD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08305" y="2780923"/>
              <a:ext cx="1342594" cy="352774"/>
              <a:chOff x="7208305" y="2780923"/>
              <a:chExt cx="1342594" cy="352774"/>
            </a:xfrm>
          </p:grpSpPr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F8A07C79-AA20-4806-AEBB-6FD0DF070D4E}"/>
                  </a:ext>
                </a:extLst>
              </p:cNvPr>
              <p:cNvSpPr/>
              <p:nvPr/>
            </p:nvSpPr>
            <p:spPr>
              <a:xfrm>
                <a:off x="8183694" y="2780924"/>
                <a:ext cx="367205" cy="352773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1600" dirty="0"/>
                  <a:t>12</a:t>
                </a:r>
                <a:endParaRPr lang="en-US" sz="1050" dirty="0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D3E6A851-7BED-461D-9833-D20597735BCB}"/>
                  </a:ext>
                </a:extLst>
              </p:cNvPr>
              <p:cNvSpPr/>
              <p:nvPr/>
            </p:nvSpPr>
            <p:spPr>
              <a:xfrm>
                <a:off x="7208305" y="2780923"/>
                <a:ext cx="367205" cy="352773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dirty="0"/>
                  <a:t>9</a:t>
                </a:r>
              </a:p>
            </p:txBody>
          </p:sp>
        </p:grpSp>
        <p:grpSp>
          <p:nvGrpSpPr>
            <p:cNvPr id="48" name="Group 3">
              <a:extLst>
                <a:ext uri="{FF2B5EF4-FFF2-40B4-BE49-F238E27FC236}">
                  <a16:creationId xmlns:a16="http://schemas.microsoft.com/office/drawing/2014/main" id="{ED1D1122-045B-44F7-8C0A-5FD8D8ED34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8128" y="2780924"/>
              <a:ext cx="1342594" cy="352773"/>
              <a:chOff x="5257800" y="2780924"/>
              <a:chExt cx="1342594" cy="352773"/>
            </a:xfrm>
          </p:grpSpPr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E39D3F0F-AB2B-4BCF-8971-7DAB5FC1065E}"/>
                  </a:ext>
                </a:extLst>
              </p:cNvPr>
              <p:cNvSpPr/>
              <p:nvPr/>
            </p:nvSpPr>
            <p:spPr>
              <a:xfrm>
                <a:off x="6233189" y="2780924"/>
                <a:ext cx="367205" cy="352773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dirty="0"/>
                  <a:t>3</a:t>
                </a:r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365CC787-6841-41BF-BC89-D5FA9D99EB06}"/>
                  </a:ext>
                </a:extLst>
              </p:cNvPr>
              <p:cNvSpPr/>
              <p:nvPr/>
            </p:nvSpPr>
            <p:spPr>
              <a:xfrm>
                <a:off x="5257800" y="2780924"/>
                <a:ext cx="367205" cy="352773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dirty="0"/>
                  <a:t>0</a:t>
                </a:r>
              </a:p>
            </p:txBody>
          </p:sp>
        </p:grpSp>
        <p:grpSp>
          <p:nvGrpSpPr>
            <p:cNvPr id="49" name="Group 18">
              <a:extLst>
                <a:ext uri="{FF2B5EF4-FFF2-40B4-BE49-F238E27FC236}">
                  <a16:creationId xmlns:a16="http://schemas.microsoft.com/office/drawing/2014/main" id="{3A42010F-0412-4CB6-B44E-E801F6ACFD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90485" y="3504844"/>
              <a:ext cx="1311994" cy="352773"/>
              <a:chOff x="6293368" y="2104812"/>
              <a:chExt cx="1311994" cy="352773"/>
            </a:xfrm>
          </p:grpSpPr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EEA373E0-B707-41BC-98CE-FDF51AE88D79}"/>
                  </a:ext>
                </a:extLst>
              </p:cNvPr>
              <p:cNvSpPr/>
              <p:nvPr/>
            </p:nvSpPr>
            <p:spPr>
              <a:xfrm>
                <a:off x="7238157" y="2104812"/>
                <a:ext cx="367205" cy="352773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dirty="0"/>
                  <a:t>5</a:t>
                </a:r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5F4B9443-1CEE-4ED5-81A2-1F9C4DB08EBF}"/>
                  </a:ext>
                </a:extLst>
              </p:cNvPr>
              <p:cNvSpPr/>
              <p:nvPr/>
            </p:nvSpPr>
            <p:spPr>
              <a:xfrm>
                <a:off x="6293368" y="2104812"/>
                <a:ext cx="367205" cy="352773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dirty="0"/>
                  <a:t>2</a:t>
                </a:r>
              </a:p>
            </p:txBody>
          </p:sp>
        </p:grp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4BB24743-1C4A-4646-8898-F573E7CBC210}"/>
                </a:ext>
              </a:extLst>
            </p:cNvPr>
            <p:cNvSpPr/>
            <p:nvPr/>
          </p:nvSpPr>
          <p:spPr>
            <a:xfrm>
              <a:off x="7711937" y="3504843"/>
              <a:ext cx="367205" cy="35277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600" dirty="0"/>
                <a:t>11</a:t>
              </a:r>
            </a:p>
          </p:txBody>
        </p:sp>
        <p:grpSp>
          <p:nvGrpSpPr>
            <p:cNvPr id="51" name="Group 24">
              <a:extLst>
                <a:ext uri="{FF2B5EF4-FFF2-40B4-BE49-F238E27FC236}">
                  <a16:creationId xmlns:a16="http://schemas.microsoft.com/office/drawing/2014/main" id="{A2EEC569-4037-4648-B88D-EF2E3CBF2F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63518" y="4220188"/>
              <a:ext cx="1311993" cy="352773"/>
              <a:chOff x="6293846" y="2104786"/>
              <a:chExt cx="1311993" cy="352773"/>
            </a:xfrm>
          </p:grpSpPr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EF192F5F-F4DB-4B4F-AE12-21A3625D3B31}"/>
                  </a:ext>
                </a:extLst>
              </p:cNvPr>
              <p:cNvSpPr/>
              <p:nvPr/>
            </p:nvSpPr>
            <p:spPr>
              <a:xfrm>
                <a:off x="7238634" y="2104786"/>
                <a:ext cx="367205" cy="352773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dirty="0"/>
                  <a:t>6</a:t>
                </a:r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8227F2D8-BA33-4CDF-9489-50EFB29DC745}"/>
                  </a:ext>
                </a:extLst>
              </p:cNvPr>
              <p:cNvSpPr/>
              <p:nvPr/>
            </p:nvSpPr>
            <p:spPr>
              <a:xfrm>
                <a:off x="6293846" y="2104786"/>
                <a:ext cx="367205" cy="352773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dirty="0"/>
                  <a:t>4</a:t>
                </a:r>
              </a:p>
            </p:txBody>
          </p:sp>
        </p:grp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7FEFDA10-5F1A-4E6A-8E77-38E3F6D8623A}"/>
                </a:ext>
              </a:extLst>
            </p:cNvPr>
            <p:cNvCxnSpPr>
              <a:stCxn id="44" idx="3"/>
              <a:endCxn id="46" idx="7"/>
            </p:cNvCxnSpPr>
            <p:nvPr/>
          </p:nvCxnSpPr>
          <p:spPr>
            <a:xfrm flipH="1">
              <a:off x="6092066" y="1870604"/>
              <a:ext cx="727584" cy="2858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2A934375-D80A-4D55-BD01-568AA816F92F}"/>
                </a:ext>
              </a:extLst>
            </p:cNvPr>
            <p:cNvCxnSpPr>
              <a:stCxn id="44" idx="5"/>
              <a:endCxn id="45" idx="1"/>
            </p:cNvCxnSpPr>
            <p:nvPr/>
          </p:nvCxnSpPr>
          <p:spPr>
            <a:xfrm>
              <a:off x="7079304" y="1870604"/>
              <a:ext cx="671110" cy="2858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C507FF00-19A3-45AA-8912-F73BD1C68C6D}"/>
                </a:ext>
              </a:extLst>
            </p:cNvPr>
            <p:cNvCxnSpPr>
              <a:stCxn id="46" idx="3"/>
              <a:endCxn id="70" idx="0"/>
            </p:cNvCxnSpPr>
            <p:nvPr/>
          </p:nvCxnSpPr>
          <p:spPr>
            <a:xfrm flipH="1">
              <a:off x="5471731" y="2405887"/>
              <a:ext cx="358879" cy="3750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D309C8C2-9951-4D92-BBA0-A5440A397810}"/>
                </a:ext>
              </a:extLst>
            </p:cNvPr>
            <p:cNvCxnSpPr>
              <a:stCxn id="46" idx="5"/>
              <a:endCxn id="69" idx="0"/>
            </p:cNvCxnSpPr>
            <p:nvPr/>
          </p:nvCxnSpPr>
          <p:spPr>
            <a:xfrm>
              <a:off x="6092066" y="2405887"/>
              <a:ext cx="355053" cy="3750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18725DEB-F8D2-4144-85A4-BF83DBC96413}"/>
                </a:ext>
              </a:extLst>
            </p:cNvPr>
            <p:cNvCxnSpPr>
              <a:stCxn id="45" idx="3"/>
              <a:endCxn id="72" idx="0"/>
            </p:cNvCxnSpPr>
            <p:nvPr/>
          </p:nvCxnSpPr>
          <p:spPr>
            <a:xfrm flipH="1">
              <a:off x="7391908" y="2405887"/>
              <a:ext cx="358506" cy="3750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76CE057A-DC7D-430D-A3EC-2FC3580586BC}"/>
                </a:ext>
              </a:extLst>
            </p:cNvPr>
            <p:cNvCxnSpPr>
              <a:stCxn id="45" idx="5"/>
            </p:cNvCxnSpPr>
            <p:nvPr/>
          </p:nvCxnSpPr>
          <p:spPr>
            <a:xfrm>
              <a:off x="8010068" y="2405887"/>
              <a:ext cx="359779" cy="3750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BBABC1F8-7E20-411F-A4EB-5CC729E2B03D}"/>
                </a:ext>
              </a:extLst>
            </p:cNvPr>
            <p:cNvCxnSpPr>
              <a:stCxn id="69" idx="3"/>
              <a:endCxn id="68" idx="0"/>
            </p:cNvCxnSpPr>
            <p:nvPr/>
          </p:nvCxnSpPr>
          <p:spPr>
            <a:xfrm flipH="1">
              <a:off x="5974088" y="3082035"/>
              <a:ext cx="343204" cy="4228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2349BDD8-CD4F-4F40-B4B5-6D670C7BBA8B}"/>
                </a:ext>
              </a:extLst>
            </p:cNvPr>
            <p:cNvCxnSpPr>
              <a:stCxn id="69" idx="5"/>
              <a:endCxn id="67" idx="0"/>
            </p:cNvCxnSpPr>
            <p:nvPr/>
          </p:nvCxnSpPr>
          <p:spPr>
            <a:xfrm>
              <a:off x="6576946" y="3082035"/>
              <a:ext cx="341931" cy="4228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F990CB35-F058-4827-ABA6-16960AA24670}"/>
                </a:ext>
              </a:extLst>
            </p:cNvPr>
            <p:cNvCxnSpPr>
              <a:stCxn id="71" idx="3"/>
              <a:endCxn id="50" idx="0"/>
            </p:cNvCxnSpPr>
            <p:nvPr/>
          </p:nvCxnSpPr>
          <p:spPr>
            <a:xfrm flipH="1">
              <a:off x="7895540" y="3082035"/>
              <a:ext cx="341930" cy="4228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95308947-C9B5-4F7A-A553-74A11EE34DD3}"/>
                </a:ext>
              </a:extLst>
            </p:cNvPr>
            <p:cNvCxnSpPr>
              <a:stCxn id="71" idx="5"/>
            </p:cNvCxnSpPr>
            <p:nvPr/>
          </p:nvCxnSpPr>
          <p:spPr>
            <a:xfrm>
              <a:off x="8497123" y="3082035"/>
              <a:ext cx="227179" cy="4228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BC63A44B-1621-400E-854A-BA3BC8AC37BD}"/>
                </a:ext>
              </a:extLst>
            </p:cNvPr>
            <p:cNvCxnSpPr>
              <a:stCxn id="67" idx="3"/>
              <a:endCxn id="66" idx="0"/>
            </p:cNvCxnSpPr>
            <p:nvPr/>
          </p:nvCxnSpPr>
          <p:spPr>
            <a:xfrm flipH="1">
              <a:off x="6447121" y="3805955"/>
              <a:ext cx="341929" cy="4142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FC77F890-0BBC-4D91-91A1-790A0D0D365F}"/>
                </a:ext>
              </a:extLst>
            </p:cNvPr>
            <p:cNvCxnSpPr>
              <a:stCxn id="67" idx="5"/>
              <a:endCxn id="65" idx="0"/>
            </p:cNvCxnSpPr>
            <p:nvPr/>
          </p:nvCxnSpPr>
          <p:spPr>
            <a:xfrm>
              <a:off x="7048703" y="3805955"/>
              <a:ext cx="343205" cy="4142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37FA5B6A-CC1D-4CBE-8D62-CCB646188587}"/>
                </a:ext>
              </a:extLst>
            </p:cNvPr>
            <p:cNvSpPr/>
            <p:nvPr/>
          </p:nvSpPr>
          <p:spPr>
            <a:xfrm>
              <a:off x="8487149" y="3504843"/>
              <a:ext cx="367205" cy="35277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600" dirty="0"/>
                <a:t>13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Fullness, Predecessor, Successor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0578" y="1295402"/>
            <a:ext cx="4974860" cy="2051049"/>
          </a:xfrm>
        </p:spPr>
        <p:txBody>
          <a:bodyPr/>
          <a:lstStyle/>
          <a:p>
            <a:r>
              <a:rPr lang="en-US" dirty="0"/>
              <a:t>Every node in a </a:t>
            </a:r>
            <a:r>
              <a:rPr lang="en-US" b="1" i="1" dirty="0">
                <a:solidFill>
                  <a:srgbClr val="FF0000"/>
                </a:solidFill>
              </a:rPr>
              <a:t>binary tree </a:t>
            </a:r>
            <a:r>
              <a:rPr lang="en-US" dirty="0"/>
              <a:t>has at most 2 children.</a:t>
            </a:r>
          </a:p>
          <a:p>
            <a:r>
              <a:rPr lang="en-US" dirty="0"/>
              <a:t>Each node contains</a:t>
            </a:r>
          </a:p>
          <a:p>
            <a:pPr marL="823913" lvl="1" indent="-457200">
              <a:buSzPct val="100000"/>
              <a:buFont typeface="+mj-lt"/>
              <a:buAutoNum type="arabicPeriod"/>
            </a:pPr>
            <a:r>
              <a:rPr lang="en-US" sz="1800" dirty="0"/>
              <a:t>Data</a:t>
            </a:r>
          </a:p>
          <a:p>
            <a:pPr marL="823913" lvl="1" indent="-45720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1800" dirty="0"/>
              <a:t>Pointer to left child (T</a:t>
            </a:r>
            <a:r>
              <a:rPr lang="en-US" sz="1800" baseline="-25000" dirty="0"/>
              <a:t>L</a:t>
            </a:r>
            <a:r>
              <a:rPr lang="en-US" sz="1800" dirty="0"/>
              <a:t>)</a:t>
            </a:r>
          </a:p>
          <a:p>
            <a:pPr marL="823913" lvl="1" indent="-45720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1800" dirty="0"/>
              <a:t>Pointer to right child (T</a:t>
            </a:r>
            <a:r>
              <a:rPr lang="en-US" sz="1800" baseline="-25000" dirty="0"/>
              <a:t>R</a:t>
            </a:r>
            <a:r>
              <a:rPr lang="en-US" sz="1800" dirty="0"/>
              <a:t>).</a:t>
            </a:r>
            <a:endParaRPr lang="en-US" sz="2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Trees (25)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grpSp>
        <p:nvGrpSpPr>
          <p:cNvPr id="42" name="Group 41"/>
          <p:cNvGrpSpPr/>
          <p:nvPr/>
        </p:nvGrpSpPr>
        <p:grpSpPr>
          <a:xfrm>
            <a:off x="6415731" y="1467802"/>
            <a:ext cx="3705648" cy="3234699"/>
            <a:chOff x="4665950" y="1467801"/>
            <a:chExt cx="3705648" cy="3234699"/>
          </a:xfrm>
        </p:grpSpPr>
        <p:sp>
          <p:nvSpPr>
            <p:cNvPr id="36" name="Oval 35"/>
            <p:cNvSpPr/>
            <p:nvPr/>
          </p:nvSpPr>
          <p:spPr>
            <a:xfrm>
              <a:off x="4665950" y="2156856"/>
              <a:ext cx="731520" cy="73152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5892843" y="1467801"/>
              <a:ext cx="731520" cy="73152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7059706" y="2160020"/>
              <a:ext cx="731520" cy="73152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7640078" y="3035870"/>
              <a:ext cx="731520" cy="73152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5261293" y="3035870"/>
              <a:ext cx="731520" cy="73152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5851729" y="3970980"/>
              <a:ext cx="731520" cy="73152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3" name="Content Placeholder 2">
            <a:extLst>
              <a:ext uri="{FF2B5EF4-FFF2-40B4-BE49-F238E27FC236}">
                <a16:creationId xmlns:a16="http://schemas.microsoft.com/office/drawing/2014/main" id="{970F8AE4-5B04-49D8-827B-F663DED8A903}"/>
              </a:ext>
            </a:extLst>
          </p:cNvPr>
          <p:cNvSpPr txBox="1">
            <a:spLocks/>
          </p:cNvSpPr>
          <p:nvPr/>
        </p:nvSpPr>
        <p:spPr bwMode="auto">
          <a:xfrm>
            <a:off x="530579" y="4900660"/>
            <a:ext cx="4880612" cy="94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A node </a:t>
            </a:r>
            <a:r>
              <a:rPr lang="en-US" sz="2200" b="1" i="1" dirty="0">
                <a:solidFill>
                  <a:srgbClr val="FF0000"/>
                </a:solidFill>
              </a:rPr>
              <a:t>predecessor</a:t>
            </a:r>
            <a:r>
              <a:rPr lang="en-US" sz="2200" dirty="0"/>
              <a:t> is the left right-most node.</a:t>
            </a:r>
            <a:endParaRPr lang="en-US" sz="1800" dirty="0"/>
          </a:p>
        </p:txBody>
      </p:sp>
      <p:sp>
        <p:nvSpPr>
          <p:cNvPr id="74" name="Content Placeholder 2">
            <a:extLst>
              <a:ext uri="{FF2B5EF4-FFF2-40B4-BE49-F238E27FC236}">
                <a16:creationId xmlns:a16="http://schemas.microsoft.com/office/drawing/2014/main" id="{BFAB966B-DF32-459B-B040-057F5DF4C97F}"/>
              </a:ext>
            </a:extLst>
          </p:cNvPr>
          <p:cNvSpPr txBox="1">
            <a:spLocks/>
          </p:cNvSpPr>
          <p:nvPr/>
        </p:nvSpPr>
        <p:spPr bwMode="auto">
          <a:xfrm>
            <a:off x="530579" y="5765030"/>
            <a:ext cx="4880612" cy="94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A node </a:t>
            </a:r>
            <a:r>
              <a:rPr lang="en-US" sz="2200" b="1" i="1" dirty="0">
                <a:solidFill>
                  <a:srgbClr val="FF0000"/>
                </a:solidFill>
              </a:rPr>
              <a:t>successor</a:t>
            </a:r>
            <a:r>
              <a:rPr lang="en-US" sz="2200" dirty="0"/>
              <a:t> is the right left-most mode.</a:t>
            </a:r>
            <a:endParaRPr lang="en-US" sz="1800" dirty="0"/>
          </a:p>
        </p:txBody>
      </p:sp>
      <p:sp>
        <p:nvSpPr>
          <p:cNvPr id="75" name="Content Placeholder 2">
            <a:extLst>
              <a:ext uri="{FF2B5EF4-FFF2-40B4-BE49-F238E27FC236}">
                <a16:creationId xmlns:a16="http://schemas.microsoft.com/office/drawing/2014/main" id="{E407C3BB-65FD-466F-B64D-219DF2780E8F}"/>
              </a:ext>
            </a:extLst>
          </p:cNvPr>
          <p:cNvSpPr txBox="1">
            <a:spLocks/>
          </p:cNvSpPr>
          <p:nvPr/>
        </p:nvSpPr>
        <p:spPr bwMode="auto">
          <a:xfrm>
            <a:off x="530578" y="3418962"/>
            <a:ext cx="4832149" cy="1457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A </a:t>
            </a:r>
            <a:r>
              <a:rPr lang="en-US" sz="2200" b="1" i="1" dirty="0">
                <a:solidFill>
                  <a:srgbClr val="FF0000"/>
                </a:solidFill>
              </a:rPr>
              <a:t>full binary tree </a:t>
            </a:r>
            <a:r>
              <a:rPr lang="en-US" sz="2200" dirty="0"/>
              <a:t>is a binary tree where all internal nodes have exactly 2 children.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54492E4C-67D4-4812-BE2F-290C3B79199E}"/>
              </a:ext>
            </a:extLst>
          </p:cNvPr>
          <p:cNvGrpSpPr/>
          <p:nvPr/>
        </p:nvGrpSpPr>
        <p:grpSpPr>
          <a:xfrm>
            <a:off x="8198206" y="3053316"/>
            <a:ext cx="2519642" cy="3186443"/>
            <a:chOff x="6602413" y="4101015"/>
            <a:chExt cx="2519642" cy="3186443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8AD77CAB-4FD4-4A58-93DE-E46E28E4601B}"/>
                </a:ext>
              </a:extLst>
            </p:cNvPr>
            <p:cNvSpPr/>
            <p:nvPr/>
          </p:nvSpPr>
          <p:spPr>
            <a:xfrm>
              <a:off x="6602413" y="4101015"/>
              <a:ext cx="731520" cy="73152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Line Callout 1 43">
              <a:extLst>
                <a:ext uri="{FF2B5EF4-FFF2-40B4-BE49-F238E27FC236}">
                  <a16:creationId xmlns:a16="http://schemas.microsoft.com/office/drawing/2014/main" id="{C25207A9-07CA-45D3-A3D9-9F7AF06E287F}"/>
                </a:ext>
              </a:extLst>
            </p:cNvPr>
            <p:cNvSpPr/>
            <p:nvPr/>
          </p:nvSpPr>
          <p:spPr>
            <a:xfrm>
              <a:off x="7192962" y="6830258"/>
              <a:ext cx="1929093" cy="457200"/>
            </a:xfrm>
            <a:prstGeom prst="borderCallout1">
              <a:avLst>
                <a:gd name="adj1" fmla="val -6753"/>
                <a:gd name="adj2" fmla="val 25187"/>
                <a:gd name="adj3" fmla="val -436221"/>
                <a:gd name="adj4" fmla="val -6880"/>
              </a:avLst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Root Successor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98D7F10B-4146-4EC1-A6AE-C134DABA2A0E}"/>
              </a:ext>
            </a:extLst>
          </p:cNvPr>
          <p:cNvGrpSpPr/>
          <p:nvPr/>
        </p:nvGrpSpPr>
        <p:grpSpPr>
          <a:xfrm>
            <a:off x="6093181" y="4914674"/>
            <a:ext cx="2825459" cy="1490790"/>
            <a:chOff x="2239528" y="4584035"/>
            <a:chExt cx="2825459" cy="1490790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018CC149-2896-4471-8398-7D0865A450BF}"/>
                </a:ext>
              </a:extLst>
            </p:cNvPr>
            <p:cNvSpPr/>
            <p:nvPr/>
          </p:nvSpPr>
          <p:spPr>
            <a:xfrm>
              <a:off x="4333467" y="4584035"/>
              <a:ext cx="731520" cy="73152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Line Callout 1 6">
              <a:extLst>
                <a:ext uri="{FF2B5EF4-FFF2-40B4-BE49-F238E27FC236}">
                  <a16:creationId xmlns:a16="http://schemas.microsoft.com/office/drawing/2014/main" id="{A9300625-E5A8-421B-8211-F8FFF83EE701}"/>
                </a:ext>
              </a:extLst>
            </p:cNvPr>
            <p:cNvSpPr/>
            <p:nvPr/>
          </p:nvSpPr>
          <p:spPr>
            <a:xfrm>
              <a:off x="2239528" y="5588770"/>
              <a:ext cx="2114845" cy="486055"/>
            </a:xfrm>
            <a:prstGeom prst="borderCallout1">
              <a:avLst>
                <a:gd name="adj1" fmla="val -3741"/>
                <a:gd name="adj2" fmla="val 79796"/>
                <a:gd name="adj3" fmla="val -81065"/>
                <a:gd name="adj4" fmla="val 103837"/>
              </a:avLst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Root Predecessor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86140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3" grpId="0" build="p"/>
      <p:bldP spid="74" grpId="0" build="p"/>
      <p:bldP spid="7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Completeness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52486" y="4071426"/>
            <a:ext cx="9201114" cy="429798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b="1" i="1" dirty="0">
                <a:solidFill>
                  <a:srgbClr val="FF0000"/>
                </a:solidFill>
              </a:rPr>
              <a:t>complete binary tree </a:t>
            </a:r>
            <a:r>
              <a:rPr lang="en-US" dirty="0"/>
              <a:t>of height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h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Trees (25)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grpSp>
        <p:nvGrpSpPr>
          <p:cNvPr id="6" name="Group 11271"/>
          <p:cNvGrpSpPr>
            <a:grpSpLocks/>
          </p:cNvGrpSpPr>
          <p:nvPr/>
        </p:nvGrpSpPr>
        <p:grpSpPr bwMode="auto">
          <a:xfrm>
            <a:off x="2362201" y="1371600"/>
            <a:ext cx="6248007" cy="2465875"/>
            <a:chOff x="1300274" y="3908187"/>
            <a:chExt cx="6033126" cy="2343968"/>
          </a:xfrm>
        </p:grpSpPr>
        <p:grpSp>
          <p:nvGrpSpPr>
            <p:cNvPr id="7" name="Group 18"/>
            <p:cNvGrpSpPr>
              <a:grpSpLocks/>
            </p:cNvGrpSpPr>
            <p:nvPr/>
          </p:nvGrpSpPr>
          <p:grpSpPr bwMode="auto">
            <a:xfrm>
              <a:off x="1738460" y="3908187"/>
              <a:ext cx="5594940" cy="2343968"/>
              <a:chOff x="4044525" y="1846059"/>
              <a:chExt cx="4493638" cy="1808341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6330827" y="1846059"/>
                <a:ext cx="354576" cy="33528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7</a:t>
                </a: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7692663" y="2376261"/>
                <a:ext cx="354576" cy="33528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1600" dirty="0"/>
                  <a:t>10</a:t>
                </a:r>
                <a:endParaRPr lang="en-US" sz="1400" dirty="0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4661687" y="2376261"/>
                <a:ext cx="354576" cy="33528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3</a:t>
                </a:r>
              </a:p>
            </p:txBody>
          </p:sp>
          <p:grpSp>
            <p:nvGrpSpPr>
              <p:cNvPr id="15" name="Group 22"/>
              <p:cNvGrpSpPr>
                <a:grpSpLocks/>
              </p:cNvGrpSpPr>
              <p:nvPr/>
            </p:nvGrpSpPr>
            <p:grpSpPr bwMode="auto">
              <a:xfrm>
                <a:off x="7208115" y="2874626"/>
                <a:ext cx="1330048" cy="335286"/>
                <a:chOff x="7208115" y="2874626"/>
                <a:chExt cx="1330048" cy="335286"/>
              </a:xfrm>
            </p:grpSpPr>
            <p:sp>
              <p:nvSpPr>
                <p:cNvPr id="32" name="Oval 31"/>
                <p:cNvSpPr/>
                <p:nvPr/>
              </p:nvSpPr>
              <p:spPr>
                <a:xfrm>
                  <a:off x="8183587" y="2874626"/>
                  <a:ext cx="354576" cy="335286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r>
                    <a:rPr lang="en-US" sz="1600" dirty="0"/>
                    <a:t>11</a:t>
                  </a:r>
                  <a:endParaRPr lang="en-US" sz="1050" dirty="0"/>
                </a:p>
              </p:txBody>
            </p:sp>
            <p:sp>
              <p:nvSpPr>
                <p:cNvPr id="33" name="Oval 32"/>
                <p:cNvSpPr/>
                <p:nvPr/>
              </p:nvSpPr>
              <p:spPr>
                <a:xfrm>
                  <a:off x="7208115" y="2874626"/>
                  <a:ext cx="354576" cy="335285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r>
                    <a:rPr lang="en-US" dirty="0"/>
                    <a:t>9</a:t>
                  </a:r>
                </a:p>
              </p:txBody>
            </p:sp>
          </p:grpSp>
          <p:grpSp>
            <p:nvGrpSpPr>
              <p:cNvPr id="16" name="Group 23"/>
              <p:cNvGrpSpPr>
                <a:grpSpLocks/>
              </p:cNvGrpSpPr>
              <p:nvPr/>
            </p:nvGrpSpPr>
            <p:grpSpPr bwMode="auto">
              <a:xfrm>
                <a:off x="4044525" y="2873401"/>
                <a:ext cx="1752116" cy="335286"/>
                <a:chOff x="4014197" y="2873401"/>
                <a:chExt cx="1752116" cy="335286"/>
              </a:xfrm>
            </p:grpSpPr>
            <p:sp>
              <p:nvSpPr>
                <p:cNvPr id="30" name="Oval 29"/>
                <p:cNvSpPr/>
                <p:nvPr/>
              </p:nvSpPr>
              <p:spPr>
                <a:xfrm>
                  <a:off x="5411737" y="2873401"/>
                  <a:ext cx="354576" cy="335286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r>
                    <a:rPr lang="en-US" dirty="0"/>
                    <a:t>5</a:t>
                  </a:r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4014197" y="2873401"/>
                  <a:ext cx="354576" cy="335285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r>
                    <a:rPr lang="en-US" dirty="0"/>
                    <a:t>1</a:t>
                  </a:r>
                </a:p>
              </p:txBody>
            </p:sp>
          </p:grpSp>
          <p:grpSp>
            <p:nvGrpSpPr>
              <p:cNvPr id="17" name="Group 24"/>
              <p:cNvGrpSpPr>
                <a:grpSpLocks/>
              </p:cNvGrpSpPr>
              <p:nvPr/>
            </p:nvGrpSpPr>
            <p:grpSpPr bwMode="auto">
              <a:xfrm>
                <a:off x="5090129" y="3319113"/>
                <a:ext cx="1096700" cy="335286"/>
                <a:chOff x="5593012" y="1919081"/>
                <a:chExt cx="1096700" cy="335286"/>
              </a:xfrm>
            </p:grpSpPr>
            <p:sp>
              <p:nvSpPr>
                <p:cNvPr id="28" name="Oval 27"/>
                <p:cNvSpPr/>
                <p:nvPr/>
              </p:nvSpPr>
              <p:spPr>
                <a:xfrm>
                  <a:off x="6335136" y="1919081"/>
                  <a:ext cx="354576" cy="335285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r>
                    <a:rPr lang="en-US" dirty="0"/>
                    <a:t>6</a:t>
                  </a:r>
                </a:p>
              </p:txBody>
            </p:sp>
            <p:sp>
              <p:nvSpPr>
                <p:cNvPr id="29" name="Oval 28"/>
                <p:cNvSpPr/>
                <p:nvPr/>
              </p:nvSpPr>
              <p:spPr>
                <a:xfrm>
                  <a:off x="5593012" y="1919081"/>
                  <a:ext cx="354576" cy="335286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r>
                    <a:rPr lang="en-US" dirty="0"/>
                    <a:t>4</a:t>
                  </a:r>
                </a:p>
              </p:txBody>
            </p:sp>
          </p:grpSp>
          <p:sp>
            <p:nvSpPr>
              <p:cNvPr id="18" name="Oval 17"/>
              <p:cNvSpPr/>
              <p:nvPr/>
            </p:nvSpPr>
            <p:spPr>
              <a:xfrm>
                <a:off x="6824682" y="3319114"/>
                <a:ext cx="354576" cy="33528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1600" dirty="0"/>
                  <a:t>8</a:t>
                </a:r>
              </a:p>
            </p:txBody>
          </p:sp>
          <p:cxnSp>
            <p:nvCxnSpPr>
              <p:cNvPr id="19" name="Straight Connector 18"/>
              <p:cNvCxnSpPr>
                <a:stCxn id="12" idx="3"/>
                <a:endCxn id="14" idx="7"/>
              </p:cNvCxnSpPr>
              <p:nvPr/>
            </p:nvCxnSpPr>
            <p:spPr>
              <a:xfrm flipH="1">
                <a:off x="4964337" y="2132244"/>
                <a:ext cx="1418416" cy="29311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>
                <a:stCxn id="12" idx="5"/>
                <a:endCxn id="13" idx="1"/>
              </p:cNvCxnSpPr>
              <p:nvPr/>
            </p:nvCxnSpPr>
            <p:spPr>
              <a:xfrm>
                <a:off x="6633477" y="2132244"/>
                <a:ext cx="1111112" cy="29311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>
                <a:stCxn id="14" idx="3"/>
                <a:endCxn id="31" idx="0"/>
              </p:cNvCxnSpPr>
              <p:nvPr/>
            </p:nvCxnSpPr>
            <p:spPr>
              <a:xfrm flipH="1">
                <a:off x="4221813" y="2662446"/>
                <a:ext cx="491800" cy="21095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>
                <a:stCxn id="14" idx="5"/>
                <a:endCxn id="30" idx="0"/>
              </p:cNvCxnSpPr>
              <p:nvPr/>
            </p:nvCxnSpPr>
            <p:spPr>
              <a:xfrm>
                <a:off x="4964337" y="2662446"/>
                <a:ext cx="655015" cy="21095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>
                <a:stCxn id="13" idx="3"/>
                <a:endCxn id="33" idx="0"/>
              </p:cNvCxnSpPr>
              <p:nvPr/>
            </p:nvCxnSpPr>
            <p:spPr>
              <a:xfrm flipH="1">
                <a:off x="7385403" y="2662446"/>
                <a:ext cx="359186" cy="2121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>
                <a:stCxn id="13" idx="5"/>
                <a:endCxn id="32" idx="0"/>
              </p:cNvCxnSpPr>
              <p:nvPr/>
            </p:nvCxnSpPr>
            <p:spPr>
              <a:xfrm>
                <a:off x="7995313" y="2662446"/>
                <a:ext cx="365562" cy="2121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>
                <a:stCxn id="30" idx="3"/>
                <a:endCxn id="29" idx="0"/>
              </p:cNvCxnSpPr>
              <p:nvPr/>
            </p:nvCxnSpPr>
            <p:spPr>
              <a:xfrm flipH="1">
                <a:off x="5267417" y="3159586"/>
                <a:ext cx="226574" cy="15952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>
                <a:stCxn id="30" idx="5"/>
                <a:endCxn id="28" idx="0"/>
              </p:cNvCxnSpPr>
              <p:nvPr/>
            </p:nvCxnSpPr>
            <p:spPr>
              <a:xfrm>
                <a:off x="5744715" y="3159586"/>
                <a:ext cx="264826" cy="15952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>
                <a:stCxn id="33" idx="3"/>
                <a:endCxn id="18" idx="0"/>
              </p:cNvCxnSpPr>
              <p:nvPr/>
            </p:nvCxnSpPr>
            <p:spPr>
              <a:xfrm flipH="1">
                <a:off x="7001970" y="3160810"/>
                <a:ext cx="258071" cy="15830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Oval 7"/>
            <p:cNvSpPr/>
            <p:nvPr/>
          </p:nvSpPr>
          <p:spPr>
            <a:xfrm>
              <a:off x="2305247" y="5817558"/>
              <a:ext cx="441476" cy="43459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dirty="0"/>
                <a:t>2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1300274" y="5817558"/>
              <a:ext cx="441476" cy="43459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dirty="0"/>
                <a:t>0</a:t>
              </a:r>
            </a:p>
          </p:txBody>
        </p:sp>
        <p:cxnSp>
          <p:nvCxnSpPr>
            <p:cNvPr id="10" name="Straight Connector 9"/>
            <p:cNvCxnSpPr>
              <a:stCxn id="31" idx="3"/>
              <a:endCxn id="9" idx="0"/>
            </p:cNvCxnSpPr>
            <p:nvPr/>
          </p:nvCxnSpPr>
          <p:spPr>
            <a:xfrm flipH="1">
              <a:off x="1521012" y="5610777"/>
              <a:ext cx="282100" cy="2067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31" idx="5"/>
              <a:endCxn id="8" idx="0"/>
            </p:cNvCxnSpPr>
            <p:nvPr/>
          </p:nvCxnSpPr>
          <p:spPr>
            <a:xfrm>
              <a:off x="2115284" y="5610777"/>
              <a:ext cx="410701" cy="2067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552486" y="2689034"/>
            <a:ext cx="9201784" cy="2211167"/>
            <a:chOff x="-361914" y="2689033"/>
            <a:chExt cx="9201784" cy="2211167"/>
          </a:xfrm>
        </p:grpSpPr>
        <p:sp>
          <p:nvSpPr>
            <p:cNvPr id="35" name="Rounded Rectangle 34"/>
            <p:cNvSpPr/>
            <p:nvPr/>
          </p:nvSpPr>
          <p:spPr>
            <a:xfrm>
              <a:off x="1682380" y="2689033"/>
              <a:ext cx="6318620" cy="636873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Content Placeholder 2"/>
            <p:cNvSpPr txBox="1">
              <a:spLocks/>
            </p:cNvSpPr>
            <p:nvPr/>
          </p:nvSpPr>
          <p:spPr bwMode="auto">
            <a:xfrm>
              <a:off x="-361914" y="4501224"/>
              <a:ext cx="9201784" cy="3989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19088" indent="-319088" algn="l" rtl="0" eaLnBrk="1" fontAlgn="base" hangingPunct="1">
                <a:spcBef>
                  <a:spcPts val="700"/>
                </a:spcBef>
                <a:spcAft>
                  <a:spcPct val="0"/>
                </a:spcAft>
                <a:buClr>
                  <a:srgbClr val="333399"/>
                </a:buClr>
                <a:buSzPct val="80000"/>
                <a:buFont typeface="Arial" panose="020B0604020202020204" pitchFamily="34" charset="0"/>
                <a:buChar char="■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39763" indent="-273050" algn="l" rtl="0" eaLnBrk="1" fontAlgn="base" hangingPunct="1">
                <a:spcBef>
                  <a:spcPts val="550"/>
                </a:spcBef>
                <a:spcAft>
                  <a:spcPct val="0"/>
                </a:spcAft>
                <a:buClr>
                  <a:srgbClr val="FF0000"/>
                </a:buClr>
                <a:buSzPct val="80000"/>
                <a:buFont typeface="Arial" panose="020B0604020202020204" pitchFamily="34" charset="0"/>
                <a:buChar char="■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-228600" algn="l" rtl="0" eaLnBrk="1" fontAlgn="base" hangingPunct="1">
                <a:spcBef>
                  <a:spcPts val="500"/>
                </a:spcBef>
                <a:spcAft>
                  <a:spcPct val="0"/>
                </a:spcAft>
                <a:buClr>
                  <a:srgbClr val="333399"/>
                </a:buClr>
                <a:buSzPct val="80000"/>
                <a:buFont typeface="Arial" panose="020B0604020202020204" pitchFamily="34" charset="0"/>
                <a:buChar char="■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-228600" algn="l" rtl="0" eaLnBrk="1" fontAlgn="base" hangingPunct="1">
                <a:spcBef>
                  <a:spcPts val="400"/>
                </a:spcBef>
                <a:spcAft>
                  <a:spcPct val="0"/>
                </a:spcAft>
                <a:buClr>
                  <a:srgbClr val="333399"/>
                </a:buClr>
                <a:buSzPct val="80000"/>
                <a:buFont typeface="Arial" panose="020B0604020202020204" pitchFamily="34" charset="0"/>
                <a:buChar char="■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-228600" algn="l" rtl="0" eaLnBrk="1" fontAlgn="base" hangingPunct="1">
                <a:spcBef>
                  <a:spcPts val="400"/>
                </a:spcBef>
                <a:spcAft>
                  <a:spcPct val="0"/>
                </a:spcAft>
                <a:buClr>
                  <a:srgbClr val="333399"/>
                </a:buClr>
                <a:buSzPct val="80000"/>
                <a:buFont typeface="Arial" panose="020B0604020202020204" pitchFamily="34" charset="0"/>
                <a:buChar char="■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103120" indent="-22860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77440" indent="-228600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651760" indent="-228600" algn="l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26080" indent="-228600" algn="l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/>
              <a:r>
                <a:rPr lang="en-US" dirty="0"/>
                <a:t>is </a:t>
              </a:r>
              <a:r>
                <a:rPr lang="en-US" b="1" dirty="0">
                  <a:solidFill>
                    <a:srgbClr val="FF0000"/>
                  </a:solidFill>
                </a:rPr>
                <a:t>filled</a:t>
              </a:r>
              <a:r>
                <a:rPr lang="en-US" dirty="0"/>
                <a:t> (has a value) down to level </a:t>
              </a:r>
              <a:r>
                <a:rPr lang="en-US" b="1" dirty="0">
                  <a:solidFill>
                    <a:srgbClr val="FF0000"/>
                  </a:solidFill>
                  <a:latin typeface="Consolas" panose="020B0609020204030204" pitchFamily="49" charset="0"/>
                </a:rPr>
                <a:t>(h – 1)</a:t>
              </a:r>
              <a:r>
                <a:rPr lang="en-US" dirty="0"/>
                <a:t> and,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52486" y="3380274"/>
            <a:ext cx="9201784" cy="1821729"/>
            <a:chOff x="-361914" y="3380273"/>
            <a:chExt cx="9201784" cy="1821729"/>
          </a:xfrm>
        </p:grpSpPr>
        <p:sp>
          <p:nvSpPr>
            <p:cNvPr id="34" name="Rounded Rectangle 33"/>
            <p:cNvSpPr/>
            <p:nvPr/>
          </p:nvSpPr>
          <p:spPr>
            <a:xfrm>
              <a:off x="6095999" y="3380273"/>
              <a:ext cx="2701841" cy="596611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Content Placeholder 2"/>
            <p:cNvSpPr txBox="1">
              <a:spLocks/>
            </p:cNvSpPr>
            <p:nvPr/>
          </p:nvSpPr>
          <p:spPr bwMode="auto">
            <a:xfrm>
              <a:off x="-361914" y="4813300"/>
              <a:ext cx="9201784" cy="388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19088" indent="-319088" algn="l" rtl="0" eaLnBrk="1" fontAlgn="base" hangingPunct="1">
                <a:spcBef>
                  <a:spcPts val="700"/>
                </a:spcBef>
                <a:spcAft>
                  <a:spcPct val="0"/>
                </a:spcAft>
                <a:buClr>
                  <a:srgbClr val="333399"/>
                </a:buClr>
                <a:buSzPct val="80000"/>
                <a:buFont typeface="Arial" panose="020B0604020202020204" pitchFamily="34" charset="0"/>
                <a:buChar char="■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39763" indent="-273050" algn="l" rtl="0" eaLnBrk="1" fontAlgn="base" hangingPunct="1">
                <a:spcBef>
                  <a:spcPts val="550"/>
                </a:spcBef>
                <a:spcAft>
                  <a:spcPct val="0"/>
                </a:spcAft>
                <a:buClr>
                  <a:srgbClr val="FF0000"/>
                </a:buClr>
                <a:buSzPct val="80000"/>
                <a:buFont typeface="Arial" panose="020B0604020202020204" pitchFamily="34" charset="0"/>
                <a:buChar char="■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-228600" algn="l" rtl="0" eaLnBrk="1" fontAlgn="base" hangingPunct="1">
                <a:spcBef>
                  <a:spcPts val="500"/>
                </a:spcBef>
                <a:spcAft>
                  <a:spcPct val="0"/>
                </a:spcAft>
                <a:buClr>
                  <a:srgbClr val="333399"/>
                </a:buClr>
                <a:buSzPct val="80000"/>
                <a:buFont typeface="Arial" panose="020B0604020202020204" pitchFamily="34" charset="0"/>
                <a:buChar char="■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-228600" algn="l" rtl="0" eaLnBrk="1" fontAlgn="base" hangingPunct="1">
                <a:spcBef>
                  <a:spcPts val="400"/>
                </a:spcBef>
                <a:spcAft>
                  <a:spcPct val="0"/>
                </a:spcAft>
                <a:buClr>
                  <a:srgbClr val="333399"/>
                </a:buClr>
                <a:buSzPct val="80000"/>
                <a:buFont typeface="Arial" panose="020B0604020202020204" pitchFamily="34" charset="0"/>
                <a:buChar char="■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-228600" algn="l" rtl="0" eaLnBrk="1" fontAlgn="base" hangingPunct="1">
                <a:spcBef>
                  <a:spcPts val="400"/>
                </a:spcBef>
                <a:spcAft>
                  <a:spcPct val="0"/>
                </a:spcAft>
                <a:buClr>
                  <a:srgbClr val="333399"/>
                </a:buClr>
                <a:buSzPct val="80000"/>
                <a:buFont typeface="Arial" panose="020B0604020202020204" pitchFamily="34" charset="0"/>
                <a:buChar char="■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103120" indent="-22860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77440" indent="-228600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651760" indent="-228600" algn="l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26080" indent="-228600" algn="l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>
                <a:spcBef>
                  <a:spcPts val="0"/>
                </a:spcBef>
              </a:pPr>
              <a:r>
                <a:rPr lang="en-US" dirty="0"/>
                <a:t>at level </a:t>
              </a:r>
              <a:r>
                <a:rPr lang="en-US" b="1" dirty="0">
                  <a:solidFill>
                    <a:srgbClr val="FF0000"/>
                  </a:solidFill>
                  <a:latin typeface="Consolas" panose="020B0609020204030204" pitchFamily="49" charset="0"/>
                </a:rPr>
                <a:t>h</a:t>
              </a:r>
              <a:r>
                <a:rPr lang="en-US" dirty="0"/>
                <a:t>, any un-filled nodes are to the right.</a:t>
              </a:r>
            </a:p>
          </p:txBody>
        </p:sp>
      </p:grpSp>
      <p:sp>
        <p:nvSpPr>
          <p:cNvPr id="38" name="Content Placeholder 2"/>
          <p:cNvSpPr txBox="1">
            <a:spLocks/>
          </p:cNvSpPr>
          <p:nvPr/>
        </p:nvSpPr>
        <p:spPr bwMode="auto">
          <a:xfrm>
            <a:off x="553156" y="5181601"/>
            <a:ext cx="9201114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Also, with a complete binary tree,</a:t>
            </a:r>
          </a:p>
          <a:p>
            <a:pPr lvl="1"/>
            <a:r>
              <a:rPr lang="en-US" dirty="0"/>
              <a:t>All nodes down to level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(h – 2)</a:t>
            </a:r>
            <a:r>
              <a:rPr lang="en-US" dirty="0"/>
              <a:t> have two children.</a:t>
            </a:r>
          </a:p>
          <a:p>
            <a:pPr lvl="1">
              <a:spcBef>
                <a:spcPts val="0"/>
              </a:spcBef>
            </a:pPr>
            <a:r>
              <a:rPr lang="en-US" dirty="0"/>
              <a:t>If a node at level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(h – 1)</a:t>
            </a:r>
            <a:r>
              <a:rPr lang="en-US" dirty="0"/>
              <a:t> has one child, it is a left child and all nodes to the left have two children.</a:t>
            </a:r>
          </a:p>
        </p:txBody>
      </p:sp>
      <p:sp>
        <p:nvSpPr>
          <p:cNvPr id="41" name="Content Placeholder 2"/>
          <p:cNvSpPr txBox="1">
            <a:spLocks/>
          </p:cNvSpPr>
          <p:nvPr/>
        </p:nvSpPr>
        <p:spPr bwMode="auto">
          <a:xfrm>
            <a:off x="7525835" y="1307452"/>
            <a:ext cx="2385098" cy="899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600" dirty="0"/>
              <a:t>Note: not a </a:t>
            </a:r>
            <a:r>
              <a:rPr lang="en-US" sz="1600" b="1" i="1" dirty="0">
                <a:solidFill>
                  <a:srgbClr val="FF0000"/>
                </a:solidFill>
              </a:rPr>
              <a:t>full binary tree </a:t>
            </a:r>
            <a:r>
              <a:rPr lang="en-US" sz="1600" dirty="0"/>
              <a:t>as node 9 only has 1 child.</a:t>
            </a: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32EC3FB3-B5B4-4B6E-9B00-49C4B48F2C7D}"/>
              </a:ext>
            </a:extLst>
          </p:cNvPr>
          <p:cNvSpPr txBox="1">
            <a:spLocks/>
          </p:cNvSpPr>
          <p:nvPr/>
        </p:nvSpPr>
        <p:spPr bwMode="auto">
          <a:xfrm>
            <a:off x="4518004" y="1359516"/>
            <a:ext cx="1120797" cy="440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en-US" sz="1200" b="1" dirty="0"/>
              <a:t>Height: 4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US" sz="1200" b="1" dirty="0"/>
              <a:t>Level: 1</a:t>
            </a:r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59E1EF3F-F94C-4302-A48D-67D4F5CC3801}"/>
              </a:ext>
            </a:extLst>
          </p:cNvPr>
          <p:cNvSpPr txBox="1">
            <a:spLocks/>
          </p:cNvSpPr>
          <p:nvPr/>
        </p:nvSpPr>
        <p:spPr bwMode="auto">
          <a:xfrm>
            <a:off x="2510800" y="2108318"/>
            <a:ext cx="957430" cy="440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en-US" sz="1200" b="1" dirty="0"/>
              <a:t>Height: 3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US" sz="1200" b="1" dirty="0"/>
              <a:t>Level: 2</a:t>
            </a:r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0FBD8D79-CB79-4E81-91E1-D1DFD0FD79DE}"/>
              </a:ext>
            </a:extLst>
          </p:cNvPr>
          <p:cNvSpPr txBox="1">
            <a:spLocks/>
          </p:cNvSpPr>
          <p:nvPr/>
        </p:nvSpPr>
        <p:spPr bwMode="auto">
          <a:xfrm>
            <a:off x="1482155" y="2781772"/>
            <a:ext cx="957430" cy="440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en-US" sz="1200" b="1" dirty="0"/>
              <a:t>Height: 2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US" sz="1200" b="1" dirty="0"/>
              <a:t>Level: 3</a:t>
            </a: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6DC90384-BFDB-4A97-B013-EBDAADF5B4F6}"/>
              </a:ext>
            </a:extLst>
          </p:cNvPr>
          <p:cNvSpPr txBox="1">
            <a:spLocks/>
          </p:cNvSpPr>
          <p:nvPr/>
        </p:nvSpPr>
        <p:spPr bwMode="auto">
          <a:xfrm>
            <a:off x="1266886" y="3378350"/>
            <a:ext cx="957430" cy="440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en-US" sz="1200" b="1" dirty="0"/>
              <a:t>Height: 1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US" sz="1200" b="1" dirty="0"/>
              <a:t>Level: 4</a:t>
            </a:r>
          </a:p>
        </p:txBody>
      </p:sp>
    </p:spTree>
    <p:extLst>
      <p:ext uri="{BB962C8B-B14F-4D97-AF65-F5344CB8AC3E}">
        <p14:creationId xmlns:p14="http://schemas.microsoft.com/office/powerpoint/2010/main" val="360250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38" grpId="0" uiExpand="1" build="p" bldLvl="2"/>
      <p:bldP spid="41" grpId="0" build="p" bldLvl="2"/>
      <p:bldP spid="42" grpId="0" build="p" bldLvl="2"/>
      <p:bldP spid="43" grpId="0" build="p" bldLvl="2"/>
      <p:bldP spid="44" grpId="0" build="p" bldLvl="2"/>
      <p:bldP spid="45" grpId="0" uiExpand="1" build="p" bldLvl="2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Expression Tree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41867" y="1295401"/>
            <a:ext cx="9978067" cy="2514600"/>
          </a:xfrm>
        </p:spPr>
        <p:txBody>
          <a:bodyPr/>
          <a:lstStyle/>
          <a:p>
            <a:r>
              <a:rPr lang="en-US" dirty="0"/>
              <a:t>Each node contains an operator or an operand.</a:t>
            </a:r>
          </a:p>
          <a:p>
            <a:r>
              <a:rPr lang="en-US" dirty="0"/>
              <a:t>Operands are stored in leaf nodes.</a:t>
            </a:r>
          </a:p>
          <a:p>
            <a:r>
              <a:rPr lang="en-US" dirty="0"/>
              <a:t>Parentheses are not stored in the tree because the tree structure dictates the order of operand evaluation.</a:t>
            </a:r>
          </a:p>
          <a:p>
            <a:r>
              <a:rPr lang="en-US" dirty="0"/>
              <a:t>Operators in nodes at higher tree levels are evaluated after operators in nodes at lower sub-tree levels.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Trees (25)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 l="31238"/>
          <a:stretch>
            <a:fillRect/>
          </a:stretch>
        </p:blipFill>
        <p:spPr bwMode="auto">
          <a:xfrm>
            <a:off x="5486400" y="4114800"/>
            <a:ext cx="4174998" cy="260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1827213" y="4800600"/>
            <a:ext cx="30973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(x + y) * ((a + b) / c)</a:t>
            </a:r>
          </a:p>
        </p:txBody>
      </p:sp>
    </p:spTree>
    <p:extLst>
      <p:ext uri="{BB962C8B-B14F-4D97-AF65-F5344CB8AC3E}">
        <p14:creationId xmlns:p14="http://schemas.microsoft.com/office/powerpoint/2010/main" val="2659386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Huffman Tree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0578" y="1295401"/>
            <a:ext cx="9223022" cy="1600200"/>
          </a:xfrm>
        </p:spPr>
        <p:txBody>
          <a:bodyPr/>
          <a:lstStyle/>
          <a:p>
            <a:r>
              <a:rPr lang="en-US" sz="2000" dirty="0"/>
              <a:t>A </a:t>
            </a:r>
            <a:r>
              <a:rPr lang="en-US" sz="2000" i="1" dirty="0"/>
              <a:t>Huffman tree </a:t>
            </a:r>
            <a:r>
              <a:rPr lang="en-US" sz="2000" dirty="0"/>
              <a:t>represents </a:t>
            </a:r>
            <a:r>
              <a:rPr lang="en-US" sz="2000" i="1" dirty="0"/>
              <a:t>Huffman codes </a:t>
            </a:r>
            <a:r>
              <a:rPr lang="en-US" sz="2000" dirty="0"/>
              <a:t>for characters that might appear in a text file.</a:t>
            </a:r>
          </a:p>
          <a:p>
            <a:r>
              <a:rPr lang="en-US" sz="2000" dirty="0"/>
              <a:t>As opposed to ASCII or Unicode, Huffman code uses different numbers of bits to encode letters; more common characters use fewer bits.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Trees (25)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6C82AE9-09D4-48A6-AF58-6F2DA632D7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260" y="2783082"/>
            <a:ext cx="4028571" cy="3904762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CC6417B-AC34-4B7E-B50A-6BE4E4C1348A}"/>
              </a:ext>
            </a:extLst>
          </p:cNvPr>
          <p:cNvSpPr txBox="1">
            <a:spLocks/>
          </p:cNvSpPr>
          <p:nvPr/>
        </p:nvSpPr>
        <p:spPr bwMode="auto">
          <a:xfrm>
            <a:off x="530578" y="3002282"/>
            <a:ext cx="5610578" cy="1493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Many programs that compress text files use Huffman codes.</a:t>
            </a:r>
          </a:p>
        </p:txBody>
      </p:sp>
    </p:spTree>
    <p:extLst>
      <p:ext uri="{BB962C8B-B14F-4D97-AF65-F5344CB8AC3E}">
        <p14:creationId xmlns:p14="http://schemas.microsoft.com/office/powerpoint/2010/main" val="3260337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2" descr="C:\Documents and Settings\Administrator\My Documents\Koffman\PPTs\JPEGS\JWCL233_Koffman JPG files\ch06\w0122-n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600201"/>
            <a:ext cx="8458200" cy="485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Trees (25)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Huffman Tree</a:t>
            </a:r>
          </a:p>
        </p:txBody>
      </p:sp>
      <p:sp>
        <p:nvSpPr>
          <p:cNvPr id="7" name="Rectangle 6"/>
          <p:cNvSpPr/>
          <p:nvPr/>
        </p:nvSpPr>
        <p:spPr>
          <a:xfrm>
            <a:off x="2185778" y="5230368"/>
            <a:ext cx="2133600" cy="1143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Examples:</a:t>
            </a:r>
          </a:p>
          <a:p>
            <a:pPr algn="ctr">
              <a:defRPr/>
            </a:pPr>
            <a:r>
              <a:rPr lang="en-US" dirty="0"/>
              <a:t>e : 010</a:t>
            </a:r>
          </a:p>
          <a:p>
            <a:pPr algn="ctr">
              <a:defRPr/>
            </a:pPr>
            <a:r>
              <a:rPr lang="en-US" dirty="0"/>
              <a:t>d : 10110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3395834" y="1790700"/>
            <a:ext cx="2109910" cy="1676204"/>
            <a:chOff x="2766890" y="1790700"/>
            <a:chExt cx="2109910" cy="1676204"/>
          </a:xfrm>
        </p:grpSpPr>
        <p:sp>
          <p:nvSpPr>
            <p:cNvPr id="9" name="Oval 8"/>
            <p:cNvSpPr/>
            <p:nvPr/>
          </p:nvSpPr>
          <p:spPr>
            <a:xfrm>
              <a:off x="2766890" y="3009704"/>
              <a:ext cx="457200" cy="4572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3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>
              <a:off x="2971800" y="1790700"/>
              <a:ext cx="1905000" cy="4953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3048000" y="2362200"/>
              <a:ext cx="381000" cy="2286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endCxn id="9" idx="7"/>
            </p:cNvCxnSpPr>
            <p:nvPr/>
          </p:nvCxnSpPr>
          <p:spPr>
            <a:xfrm flipH="1">
              <a:off x="3157135" y="2704904"/>
              <a:ext cx="271865" cy="37175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5545229" y="1801962"/>
            <a:ext cx="2133600" cy="2536309"/>
            <a:chOff x="4953000" y="1801961"/>
            <a:chExt cx="2133600" cy="2536309"/>
          </a:xfrm>
        </p:grpSpPr>
        <p:sp>
          <p:nvSpPr>
            <p:cNvPr id="8" name="Oval 7"/>
            <p:cNvSpPr/>
            <p:nvPr/>
          </p:nvSpPr>
          <p:spPr>
            <a:xfrm>
              <a:off x="5956625" y="3881070"/>
              <a:ext cx="457200" cy="4572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3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39" name="Straight Arrow Connector 38"/>
            <p:cNvCxnSpPr>
              <a:endCxn id="8" idx="7"/>
            </p:cNvCxnSpPr>
            <p:nvPr/>
          </p:nvCxnSpPr>
          <p:spPr>
            <a:xfrm flipH="1">
              <a:off x="6346870" y="3657600"/>
              <a:ext cx="218232" cy="29042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4953000" y="1801961"/>
              <a:ext cx="1981200" cy="45710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H="1">
              <a:off x="6019800" y="2392364"/>
              <a:ext cx="1066800" cy="32380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6019800" y="2761836"/>
              <a:ext cx="304800" cy="32608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6438896" y="3245559"/>
              <a:ext cx="152400" cy="28008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F6846CF7-6E81-43D9-AC21-256DBDE738F7}"/>
              </a:ext>
            </a:extLst>
          </p:cNvPr>
          <p:cNvSpPr/>
          <p:nvPr/>
        </p:nvSpPr>
        <p:spPr>
          <a:xfrm>
            <a:off x="1371600" y="4800600"/>
            <a:ext cx="3962400" cy="188724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To form a code, traverse the tree from the root to the chosen character, appending 0 if you branch left, and 1 if you branch right.</a:t>
            </a:r>
          </a:p>
        </p:txBody>
      </p:sp>
    </p:spTree>
    <p:extLst>
      <p:ext uri="{BB962C8B-B14F-4D97-AF65-F5344CB8AC3E}">
        <p14:creationId xmlns:p14="http://schemas.microsoft.com/office/powerpoint/2010/main" val="318963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C:\Documents and Settings\Administrator\My Documents\Koffman\PPTs\JPEGS\JWCL233_Koffman JPG files\ch06\w0124-nn.jpg">
            <a:extLst>
              <a:ext uri="{FF2B5EF4-FFF2-40B4-BE49-F238E27FC236}">
                <a16:creationId xmlns:a16="http://schemas.microsoft.com/office/drawing/2014/main" id="{D84C8192-0B4E-4E1A-B429-D60CE7DAE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9601" y="2297735"/>
            <a:ext cx="4113872" cy="2582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FA1D4C3B-F636-4E0B-BBDA-1499FBD34360}"/>
              </a:ext>
            </a:extLst>
          </p:cNvPr>
          <p:cNvGrpSpPr/>
          <p:nvPr/>
        </p:nvGrpSpPr>
        <p:grpSpPr>
          <a:xfrm>
            <a:off x="5236698" y="1580147"/>
            <a:ext cx="5239218" cy="4953000"/>
            <a:chOff x="3611095" y="1447800"/>
            <a:chExt cx="5239218" cy="4953000"/>
          </a:xfrm>
        </p:grpSpPr>
        <p:pic>
          <p:nvPicPr>
            <p:cNvPr id="7" name="Picture 2" descr="C:\Documents and Settings\Administrator\My Documents\Koffman\PPTs\JPEGS\JWCL233_Koffman JPG files\ch06\w0125-nn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47638" y="1447800"/>
              <a:ext cx="4702675" cy="495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Arrow: Right 9">
              <a:extLst>
                <a:ext uri="{FF2B5EF4-FFF2-40B4-BE49-F238E27FC236}">
                  <a16:creationId xmlns:a16="http://schemas.microsoft.com/office/drawing/2014/main" id="{54F4DFE6-56BA-42CC-87F2-6283000FF81C}"/>
                </a:ext>
              </a:extLst>
            </p:cNvPr>
            <p:cNvSpPr/>
            <p:nvPr/>
          </p:nvSpPr>
          <p:spPr>
            <a:xfrm>
              <a:off x="3611095" y="3124200"/>
              <a:ext cx="656099" cy="52712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Trees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43401" y="903891"/>
            <a:ext cx="5421313" cy="317525"/>
          </a:xfrm>
        </p:spPr>
        <p:txBody>
          <a:bodyPr/>
          <a:lstStyle/>
          <a:p>
            <a:pPr>
              <a:defRPr/>
            </a:pPr>
            <a:r>
              <a:rPr lang="en-US" dirty="0"/>
              <a:t>Trees (25)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6273354" y="1995697"/>
            <a:ext cx="4267200" cy="770103"/>
            <a:chOff x="4647752" y="1863349"/>
            <a:chExt cx="4267200" cy="770103"/>
          </a:xfrm>
        </p:grpSpPr>
        <p:sp>
          <p:nvSpPr>
            <p:cNvPr id="6" name="Rounded Rectangle 5"/>
            <p:cNvSpPr/>
            <p:nvPr/>
          </p:nvSpPr>
          <p:spPr>
            <a:xfrm rot="1223601">
              <a:off x="4647752" y="1863349"/>
              <a:ext cx="4267200" cy="770103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 rot="1210461">
              <a:off x="6372701" y="1875308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Siblings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903189" y="3862035"/>
            <a:ext cx="3864245" cy="854366"/>
            <a:chOff x="5023397" y="1871862"/>
            <a:chExt cx="3864245" cy="854366"/>
          </a:xfrm>
        </p:grpSpPr>
        <p:sp>
          <p:nvSpPr>
            <p:cNvPr id="12" name="Rounded Rectangle 11"/>
            <p:cNvSpPr/>
            <p:nvPr/>
          </p:nvSpPr>
          <p:spPr>
            <a:xfrm rot="1223601">
              <a:off x="5023397" y="1871862"/>
              <a:ext cx="3864245" cy="854366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 rot="1210461">
              <a:off x="6729924" y="1993534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Siblings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569956" y="4855305"/>
            <a:ext cx="2161494" cy="701090"/>
            <a:chOff x="6699491" y="2173339"/>
            <a:chExt cx="2161494" cy="701090"/>
          </a:xfrm>
        </p:grpSpPr>
        <p:sp>
          <p:nvSpPr>
            <p:cNvPr id="15" name="Rounded Rectangle 14"/>
            <p:cNvSpPr/>
            <p:nvPr/>
          </p:nvSpPr>
          <p:spPr>
            <a:xfrm rot="1223601">
              <a:off x="6699491" y="2173339"/>
              <a:ext cx="2161494" cy="70109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 rot="1210461">
              <a:off x="7425050" y="2216141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Siblings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511850" y="5649399"/>
            <a:ext cx="3169746" cy="678814"/>
            <a:chOff x="6671774" y="2349706"/>
            <a:chExt cx="3169746" cy="678814"/>
          </a:xfrm>
        </p:grpSpPr>
        <p:sp>
          <p:nvSpPr>
            <p:cNvPr id="18" name="Rounded Rectangle 17"/>
            <p:cNvSpPr/>
            <p:nvPr/>
          </p:nvSpPr>
          <p:spPr>
            <a:xfrm rot="1223601">
              <a:off x="6671774" y="2349706"/>
              <a:ext cx="3169746" cy="678814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 rot="1210461">
              <a:off x="8083839" y="2441762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Siblings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897628" y="2875547"/>
            <a:ext cx="2161494" cy="701090"/>
            <a:chOff x="6699491" y="2173339"/>
            <a:chExt cx="2161494" cy="701090"/>
          </a:xfrm>
        </p:grpSpPr>
        <p:sp>
          <p:nvSpPr>
            <p:cNvPr id="21" name="Rounded Rectangle 20"/>
            <p:cNvSpPr/>
            <p:nvPr/>
          </p:nvSpPr>
          <p:spPr>
            <a:xfrm rot="1223601">
              <a:off x="6699491" y="2173339"/>
              <a:ext cx="2161494" cy="70109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 rot="1210461">
              <a:off x="7425050" y="2216141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Siblings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 rot="19322026">
            <a:off x="5476438" y="1537643"/>
            <a:ext cx="2801260" cy="777162"/>
            <a:chOff x="6764572" y="2099641"/>
            <a:chExt cx="2801260" cy="777162"/>
          </a:xfrm>
        </p:grpSpPr>
        <p:sp>
          <p:nvSpPr>
            <p:cNvPr id="24" name="Rounded Rectangle 23"/>
            <p:cNvSpPr/>
            <p:nvPr/>
          </p:nvSpPr>
          <p:spPr>
            <a:xfrm rot="1223601">
              <a:off x="6764572" y="2175713"/>
              <a:ext cx="2801260" cy="70109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 rot="1210461">
              <a:off x="7515959" y="2099641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Children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 rot="19322026">
            <a:off x="7066400" y="2382768"/>
            <a:ext cx="1957117" cy="701090"/>
            <a:chOff x="6791026" y="2028637"/>
            <a:chExt cx="1957117" cy="701090"/>
          </a:xfrm>
        </p:grpSpPr>
        <p:sp>
          <p:nvSpPr>
            <p:cNvPr id="27" name="Rounded Rectangle 26"/>
            <p:cNvSpPr/>
            <p:nvPr/>
          </p:nvSpPr>
          <p:spPr>
            <a:xfrm rot="1223601">
              <a:off x="6791026" y="2028637"/>
              <a:ext cx="1957117" cy="70109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 rot="1210461">
              <a:off x="7515959" y="2099641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Children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 rot="19322026">
            <a:off x="6872609" y="3108704"/>
            <a:ext cx="3067264" cy="823509"/>
            <a:chOff x="6756236" y="2099641"/>
            <a:chExt cx="3067264" cy="823509"/>
          </a:xfrm>
        </p:grpSpPr>
        <p:sp>
          <p:nvSpPr>
            <p:cNvPr id="30" name="Rounded Rectangle 29"/>
            <p:cNvSpPr/>
            <p:nvPr/>
          </p:nvSpPr>
          <p:spPr>
            <a:xfrm rot="1223601">
              <a:off x="6756236" y="2222060"/>
              <a:ext cx="3067264" cy="70109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 rot="1210461">
              <a:off x="7515959" y="2099641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Children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 rot="19322026">
            <a:off x="8099506" y="4314465"/>
            <a:ext cx="1958500" cy="724609"/>
            <a:chOff x="7044590" y="2099641"/>
            <a:chExt cx="1958500" cy="724609"/>
          </a:xfrm>
        </p:grpSpPr>
        <p:sp>
          <p:nvSpPr>
            <p:cNvPr id="33" name="Rounded Rectangle 32"/>
            <p:cNvSpPr/>
            <p:nvPr/>
          </p:nvSpPr>
          <p:spPr>
            <a:xfrm rot="1223601">
              <a:off x="7044590" y="2123160"/>
              <a:ext cx="1958500" cy="70109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 rot="1210461">
              <a:off x="7515959" y="2099641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Children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 rot="19322026">
            <a:off x="5627284" y="5047168"/>
            <a:ext cx="5078680" cy="789362"/>
            <a:chOff x="5658678" y="2099641"/>
            <a:chExt cx="5078680" cy="789362"/>
          </a:xfrm>
        </p:grpSpPr>
        <p:sp>
          <p:nvSpPr>
            <p:cNvPr id="36" name="Rounded Rectangle 35"/>
            <p:cNvSpPr/>
            <p:nvPr/>
          </p:nvSpPr>
          <p:spPr>
            <a:xfrm rot="1223601">
              <a:off x="5658678" y="2187913"/>
              <a:ext cx="5078680" cy="70109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 rot="1210461">
              <a:off x="7515959" y="2099641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Children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7754563" y="5235173"/>
            <a:ext cx="2161494" cy="701090"/>
            <a:chOff x="6699491" y="2173339"/>
            <a:chExt cx="2161494" cy="701090"/>
          </a:xfrm>
        </p:grpSpPr>
        <p:sp>
          <p:nvSpPr>
            <p:cNvPr id="39" name="Rounded Rectangle 38"/>
            <p:cNvSpPr/>
            <p:nvPr/>
          </p:nvSpPr>
          <p:spPr>
            <a:xfrm rot="1223601">
              <a:off x="6699491" y="2173339"/>
              <a:ext cx="2161494" cy="70109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 rot="1210461">
              <a:off x="7425050" y="2216141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Siblings</a:t>
              </a: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42310" y="1295401"/>
            <a:ext cx="5257577" cy="1113492"/>
          </a:xfrm>
        </p:spPr>
        <p:txBody>
          <a:bodyPr/>
          <a:lstStyle/>
          <a:p>
            <a:r>
              <a:rPr lang="en-US" dirty="0"/>
              <a:t>In general, any tree can be represented using a binary tree.</a:t>
            </a: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A5D88D48-170D-4EB9-B201-23DB263E1526}"/>
              </a:ext>
            </a:extLst>
          </p:cNvPr>
          <p:cNvSpPr txBox="1">
            <a:spLocks/>
          </p:cNvSpPr>
          <p:nvPr/>
        </p:nvSpPr>
        <p:spPr bwMode="auto">
          <a:xfrm>
            <a:off x="541867" y="4984472"/>
            <a:ext cx="4855293" cy="179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The left branch of a node is the oldest child, and each right branch is connected to the next younger sibling (if any). </a:t>
            </a:r>
          </a:p>
        </p:txBody>
      </p:sp>
    </p:spTree>
    <p:extLst>
      <p:ext uri="{BB962C8B-B14F-4D97-AF65-F5344CB8AC3E}">
        <p14:creationId xmlns:p14="http://schemas.microsoft.com/office/powerpoint/2010/main" val="318683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5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et's Take A Break and Relax for A While! - Speak Up!">
            <a:extLst>
              <a:ext uri="{FF2B5EF4-FFF2-40B4-BE49-F238E27FC236}">
                <a16:creationId xmlns:a16="http://schemas.microsoft.com/office/drawing/2014/main" id="{79934454-FA35-4067-BDEE-ABED57E66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868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603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Lab 06 – Railroad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1" y="1143000"/>
            <a:ext cx="6719079" cy="372237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0200B9-1826-4288-A1E2-33AC7B0A1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C1462C-D640-45B3-901B-F425AA5C367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855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3352801" y="4533675"/>
            <a:ext cx="3286125" cy="23489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414" y="1752600"/>
            <a:ext cx="7468987" cy="23960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 #26: Constructor Do's and Don't 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541867" y="1295401"/>
            <a:ext cx="9978067" cy="5454359"/>
          </a:xfrm>
        </p:spPr>
        <p:txBody>
          <a:bodyPr/>
          <a:lstStyle/>
          <a:p>
            <a:r>
              <a:rPr lang="en-US" dirty="0"/>
              <a:t>Avoid throwing exceptions from constructors or destructors.</a:t>
            </a:r>
          </a:p>
          <a:p>
            <a:pPr lvl="1"/>
            <a:r>
              <a:rPr lang="en-US" dirty="0"/>
              <a:t>The lifetime of an object is said to begin when the constructor runs to completion and ends right when the destructor is called.</a:t>
            </a:r>
          </a:p>
          <a:p>
            <a:pPr lvl="1"/>
            <a:r>
              <a:rPr lang="en-US" dirty="0"/>
              <a:t>If the constructor throws, then the destructor is not called.</a:t>
            </a:r>
          </a:p>
          <a:p>
            <a:pPr lvl="1"/>
            <a:r>
              <a:rPr lang="en-US" dirty="0"/>
              <a:t>You should particularly avoid half-constructing an object and then relying on users of your class to detect construction failure by testing flag variables of some sort.</a:t>
            </a:r>
          </a:p>
          <a:p>
            <a:pPr lvl="1"/>
            <a:r>
              <a:rPr lang="en-US" dirty="0"/>
              <a:t>Such design most assuredly would result in </a:t>
            </a:r>
            <a:r>
              <a:rPr lang="en-US" u="sng" dirty="0"/>
              <a:t>memory leaks</a:t>
            </a:r>
            <a:r>
              <a:rPr lang="en-US" dirty="0"/>
              <a:t>.</a:t>
            </a:r>
          </a:p>
          <a:p>
            <a:r>
              <a:rPr lang="en-US" dirty="0"/>
              <a:t>Calling virtual functions from a constructor or destructor is dangerous and should be avoided.</a:t>
            </a:r>
          </a:p>
          <a:p>
            <a:pPr lvl="1"/>
            <a:r>
              <a:rPr lang="en-US" dirty="0"/>
              <a:t>The Base type(s) must be constructed prior to a Derived type.</a:t>
            </a:r>
          </a:p>
          <a:p>
            <a:pPr lvl="1"/>
            <a:r>
              <a:rPr lang="en-US" dirty="0"/>
              <a:t>Any virtual calls are treated as calls to methods in the class of the currently executing constructor or destructor.</a:t>
            </a:r>
          </a:p>
          <a:p>
            <a:pPr lvl="1"/>
            <a:r>
              <a:rPr lang="en-US" dirty="0"/>
              <a:t>You most assuredly would be </a:t>
            </a:r>
            <a:r>
              <a:rPr lang="en-US" u="sng" dirty="0"/>
              <a:t>accessing uninitialized derived data</a:t>
            </a:r>
            <a:r>
              <a:rPr lang="en-US" dirty="0"/>
              <a:t>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Trees (26)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497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844E7-DCE1-4D48-BE3B-431C0D716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are there Memory Leaks?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1E2B2B-FF65-4D36-9A6B-C35DF84B8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Trees (26)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3DF8DE-FAD3-40BF-B5DF-07836F1F9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9D9B86-AB8B-404F-8D86-C97B35C4C67E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5BF8B4-A49E-4651-8CB6-887C27B79623}"/>
              </a:ext>
            </a:extLst>
          </p:cNvPr>
          <p:cNvSpPr txBox="1"/>
          <p:nvPr/>
        </p:nvSpPr>
        <p:spPr>
          <a:xfrm>
            <a:off x="5640287" y="1434976"/>
            <a:ext cx="519858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00FF"/>
                </a:solidFill>
                <a:latin typeface="Consolas" panose="020B0609020204030204" pitchFamily="49" charset="0"/>
              </a:rPr>
              <a:t>template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&lt;</a:t>
            </a:r>
            <a:r>
              <a:rPr lang="en-US" sz="1200" b="1" dirty="0" err="1">
                <a:solidFill>
                  <a:srgbClr val="0000FF"/>
                </a:solidFill>
                <a:latin typeface="Consolas" panose="020B0609020204030204" pitchFamily="49" charset="0"/>
              </a:rPr>
              <a:t>typename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b="1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</a:p>
          <a:p>
            <a:r>
              <a:rPr lang="en-US" sz="1200" b="1" dirty="0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b="1" dirty="0">
                <a:solidFill>
                  <a:srgbClr val="2B91AF"/>
                </a:solidFill>
                <a:latin typeface="Consolas" panose="020B0609020204030204" pitchFamily="49" charset="0"/>
              </a:rPr>
              <a:t>Station</a:t>
            </a:r>
            <a:endParaRPr lang="en-US" sz="12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1200" b="1" dirty="0">
                <a:solidFill>
                  <a:srgbClr val="0000FF"/>
                </a:solidFill>
                <a:latin typeface="Consolas" panose="020B0609020204030204" pitchFamily="49" charset="0"/>
              </a:rPr>
              <a:t>private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US" sz="1200" b="1" dirty="0">
                <a:solidFill>
                  <a:srgbClr val="2B91AF"/>
                </a:solidFill>
                <a:latin typeface="Consolas" panose="020B0609020204030204" pitchFamily="49" charset="0"/>
              </a:rPr>
              <a:t>   Vector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200" b="1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&gt; vector_;</a:t>
            </a:r>
          </a:p>
          <a:p>
            <a:r>
              <a:rPr lang="en-US" sz="1200" b="1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US" sz="1200" b="1" dirty="0">
                <a:solidFill>
                  <a:srgbClr val="0000FF"/>
                </a:solidFill>
                <a:latin typeface="Consolas" panose="020B0609020204030204" pitchFamily="49" charset="0"/>
              </a:rPr>
              <a:t>   void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addCar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200" b="1" dirty="0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b="1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&amp; </a:t>
            </a:r>
            <a:r>
              <a:rPr lang="en-US" sz="1200" b="1" dirty="0">
                <a:solidFill>
                  <a:srgbClr val="808080"/>
                </a:solidFill>
                <a:latin typeface="Consolas" panose="020B0609020204030204" pitchFamily="49" charset="0"/>
              </a:rPr>
              <a:t>item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) { vector_.</a:t>
            </a:r>
            <a:r>
              <a:rPr lang="en-US" sz="12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push_back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200" b="1" dirty="0">
                <a:solidFill>
                  <a:srgbClr val="808080"/>
                </a:solidFill>
                <a:latin typeface="Consolas" panose="020B0609020204030204" pitchFamily="49" charset="0"/>
              </a:rPr>
              <a:t>item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); }</a:t>
            </a:r>
          </a:p>
          <a:p>
            <a:r>
              <a:rPr lang="en-US" sz="1200" b="1" dirty="0">
                <a:solidFill>
                  <a:srgbClr val="0000FF"/>
                </a:solidFill>
                <a:latin typeface="Consolas" panose="020B0609020204030204" pitchFamily="49" charset="0"/>
              </a:rPr>
              <a:t>   friend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b="1" dirty="0">
                <a:solidFill>
                  <a:srgbClr val="2B91AF"/>
                </a:solidFill>
                <a:latin typeface="Consolas" panose="020B0609020204030204" pitchFamily="49" charset="0"/>
              </a:rPr>
              <a:t>ostream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&amp; </a:t>
            </a:r>
            <a:r>
              <a:rPr lang="en-US" sz="1200" b="1" dirty="0">
                <a:solidFill>
                  <a:srgbClr val="0000FF"/>
                </a:solidFill>
                <a:latin typeface="Consolas" panose="020B0609020204030204" pitchFamily="49" charset="0"/>
              </a:rPr>
              <a:t>operator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&lt;&lt;(</a:t>
            </a:r>
            <a:r>
              <a:rPr lang="en-US" sz="1200" b="1" dirty="0">
                <a:solidFill>
                  <a:srgbClr val="2B91AF"/>
                </a:solidFill>
                <a:latin typeface="Consolas" panose="020B0609020204030204" pitchFamily="49" charset="0"/>
              </a:rPr>
              <a:t>ostream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&amp; </a:t>
            </a:r>
            <a:r>
              <a:rPr lang="en-US" sz="1200" b="1" dirty="0" err="1">
                <a:solidFill>
                  <a:srgbClr val="808080"/>
                </a:solidFill>
                <a:latin typeface="Consolas" panose="020B0609020204030204" pitchFamily="49" charset="0"/>
              </a:rPr>
              <a:t>os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200" b="1" dirty="0">
                <a:solidFill>
                  <a:srgbClr val="2B91AF"/>
                </a:solidFill>
                <a:latin typeface="Consolas" panose="020B0609020204030204" pitchFamily="49" charset="0"/>
              </a:rPr>
              <a:t>Station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200" b="1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&gt;&amp; </a:t>
            </a:r>
            <a:r>
              <a:rPr lang="en-US" sz="1200" b="1" dirty="0">
                <a:solidFill>
                  <a:srgbClr val="808080"/>
                </a:solidFill>
                <a:latin typeface="Consolas" panose="020B0609020204030204" pitchFamily="49" charset="0"/>
              </a:rPr>
              <a:t>s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  {  return </a:t>
            </a:r>
            <a:r>
              <a:rPr lang="en-US" sz="1200" b="1" dirty="0" err="1">
                <a:solidFill>
                  <a:srgbClr val="808080"/>
                </a:solidFill>
                <a:latin typeface="Consolas" panose="020B0609020204030204" pitchFamily="49" charset="0"/>
              </a:rPr>
              <a:t>os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&lt;&lt; </a:t>
            </a:r>
            <a:r>
              <a:rPr lang="en-US" sz="1200" b="1" dirty="0" err="1">
                <a:solidFill>
                  <a:srgbClr val="808080"/>
                </a:solidFill>
                <a:latin typeface="Consolas" panose="020B0609020204030204" pitchFamily="49" charset="0"/>
              </a:rPr>
              <a:t>s</a:t>
            </a:r>
            <a:r>
              <a:rPr lang="en-US" sz="12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.vector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_; }</a:t>
            </a:r>
          </a:p>
          <a:p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};</a:t>
            </a:r>
            <a:endParaRPr lang="en-US" sz="1200" b="1" dirty="0"/>
          </a:p>
          <a:p>
            <a:endParaRPr lang="en-US" sz="1200" b="1" dirty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r>
              <a:rPr lang="en-US" sz="1200" b="1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main()</a:t>
            </a:r>
          </a:p>
          <a:p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1200" b="1" dirty="0">
                <a:solidFill>
                  <a:srgbClr val="2B91AF"/>
                </a:solidFill>
                <a:latin typeface="Consolas" panose="020B0609020204030204" pitchFamily="49" charset="0"/>
              </a:rPr>
              <a:t>   Station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200" b="1" dirty="0">
                <a:solidFill>
                  <a:srgbClr val="2B91AF"/>
                </a:solidFill>
                <a:latin typeface="Consolas" panose="020B0609020204030204" pitchFamily="49" charset="0"/>
              </a:rPr>
              <a:t>Car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&gt; station;</a:t>
            </a:r>
          </a:p>
          <a:p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sz="12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station.addCar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(*</a:t>
            </a:r>
            <a:r>
              <a:rPr lang="en-US" sz="1200" b="1" dirty="0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b="1" dirty="0">
                <a:solidFill>
                  <a:srgbClr val="2B91AF"/>
                </a:solidFill>
                <a:latin typeface="Consolas" panose="020B0609020204030204" pitchFamily="49" charset="0"/>
              </a:rPr>
              <a:t>Car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(888));</a:t>
            </a:r>
          </a:p>
          <a:p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sz="12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station.addCar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(*</a:t>
            </a:r>
            <a:r>
              <a:rPr lang="en-US" sz="1200" b="1" dirty="0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b="1" dirty="0">
                <a:solidFill>
                  <a:srgbClr val="2B91AF"/>
                </a:solidFill>
                <a:latin typeface="Consolas" panose="020B0609020204030204" pitchFamily="49" charset="0"/>
              </a:rPr>
              <a:t>Car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(999));</a:t>
            </a:r>
          </a:p>
          <a:p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sz="12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station.addCar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(*</a:t>
            </a:r>
            <a:r>
              <a:rPr lang="en-US" sz="1200" b="1" dirty="0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b="1" dirty="0">
                <a:solidFill>
                  <a:srgbClr val="2B91AF"/>
                </a:solidFill>
                <a:latin typeface="Consolas" panose="020B0609020204030204" pitchFamily="49" charset="0"/>
              </a:rPr>
              <a:t>Car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(666));</a:t>
            </a:r>
          </a:p>
          <a:p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  cout </a:t>
            </a:r>
            <a:r>
              <a:rPr lang="en-US" sz="1200" b="1" dirty="0">
                <a:solidFill>
                  <a:srgbClr val="008080"/>
                </a:solidFill>
                <a:latin typeface="Consolas" panose="020B0609020204030204" pitchFamily="49" charset="0"/>
              </a:rPr>
              <a:t>&lt;&lt;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station;</a:t>
            </a:r>
          </a:p>
          <a:p>
            <a:r>
              <a:rPr lang="en-US" sz="1200" b="1" dirty="0">
                <a:solidFill>
                  <a:srgbClr val="0000FF"/>
                </a:solidFill>
                <a:latin typeface="Consolas" panose="020B0609020204030204" pitchFamily="49" charset="0"/>
              </a:rPr>
              <a:t>   return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0;</a:t>
            </a:r>
          </a:p>
          <a:p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200" b="1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2BDD008-816E-4301-B74A-8A43A4EEE83B}"/>
              </a:ext>
            </a:extLst>
          </p:cNvPr>
          <p:cNvSpPr/>
          <p:nvPr/>
        </p:nvSpPr>
        <p:spPr>
          <a:xfrm>
            <a:off x="7046361" y="3956949"/>
            <a:ext cx="1727770" cy="676696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A3AB76-3EEC-44D0-93D2-BAA1A3B42AB2}"/>
              </a:ext>
            </a:extLst>
          </p:cNvPr>
          <p:cNvSpPr txBox="1"/>
          <p:nvPr/>
        </p:nvSpPr>
        <p:spPr>
          <a:xfrm>
            <a:off x="241911" y="1257052"/>
            <a:ext cx="5244490" cy="5577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b="1" dirty="0">
                <a:solidFill>
                  <a:srgbClr val="A31515"/>
                </a:solidFill>
                <a:latin typeface="Consolas" panose="020B0609020204030204" pitchFamily="49" charset="0"/>
              </a:rPr>
              <a:t>&lt;iostream&gt;</a:t>
            </a:r>
            <a:endParaRPr lang="en-US" sz="12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200" b="1" dirty="0">
                <a:solidFill>
                  <a:srgbClr val="0000FF"/>
                </a:solidFill>
                <a:latin typeface="Consolas" panose="020B0609020204030204" pitchFamily="49" charset="0"/>
              </a:rPr>
              <a:t>using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b="1" dirty="0">
                <a:solidFill>
                  <a:srgbClr val="0000FF"/>
                </a:solidFill>
                <a:latin typeface="Consolas" panose="020B0609020204030204" pitchFamily="49" charset="0"/>
              </a:rPr>
              <a:t>namespace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std;</a:t>
            </a:r>
          </a:p>
          <a:p>
            <a:endParaRPr lang="en-US" sz="8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200" b="1" dirty="0">
                <a:solidFill>
                  <a:srgbClr val="0000FF"/>
                </a:solidFill>
                <a:latin typeface="Consolas" panose="020B0609020204030204" pitchFamily="49" charset="0"/>
              </a:rPr>
              <a:t>template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&lt;</a:t>
            </a:r>
            <a:r>
              <a:rPr lang="en-US" sz="1200" b="1" dirty="0" err="1">
                <a:solidFill>
                  <a:srgbClr val="0000FF"/>
                </a:solidFill>
                <a:latin typeface="Consolas" panose="020B0609020204030204" pitchFamily="49" charset="0"/>
              </a:rPr>
              <a:t>typename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b="1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</a:p>
          <a:p>
            <a:r>
              <a:rPr lang="en-US" sz="1200" b="1" dirty="0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b="1" dirty="0">
                <a:solidFill>
                  <a:srgbClr val="2B91AF"/>
                </a:solidFill>
                <a:latin typeface="Consolas" panose="020B0609020204030204" pitchFamily="49" charset="0"/>
              </a:rPr>
              <a:t>Deque</a:t>
            </a:r>
            <a:endParaRPr lang="en-US" sz="12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1200" b="1" dirty="0">
                <a:solidFill>
                  <a:srgbClr val="0000FF"/>
                </a:solidFill>
                <a:latin typeface="Consolas" panose="020B0609020204030204" pitchFamily="49" charset="0"/>
              </a:rPr>
              <a:t>private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US" sz="1200" b="1" dirty="0">
                <a:solidFill>
                  <a:srgbClr val="2B91AF"/>
                </a:solidFill>
                <a:latin typeface="Consolas" panose="020B0609020204030204" pitchFamily="49" charset="0"/>
              </a:rPr>
              <a:t>   </a:t>
            </a:r>
            <a:r>
              <a:rPr lang="en-US" sz="1200" b="1" dirty="0" err="1">
                <a:solidFill>
                  <a:srgbClr val="2B91AF"/>
                </a:solidFill>
                <a:latin typeface="Consolas" panose="020B0609020204030204" pitchFamily="49" charset="0"/>
              </a:rPr>
              <a:t>size_t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size_;</a:t>
            </a:r>
          </a:p>
          <a:p>
            <a:r>
              <a:rPr lang="en-US" sz="1200" b="1" dirty="0">
                <a:solidFill>
                  <a:srgbClr val="2B91AF"/>
                </a:solidFill>
                <a:latin typeface="Consolas" panose="020B0609020204030204" pitchFamily="49" charset="0"/>
              </a:rPr>
              <a:t>   T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* </a:t>
            </a:r>
            <a:r>
              <a:rPr lang="en-US" sz="12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the_data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200" b="1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  Deque() : size_(0), </a:t>
            </a:r>
            <a:r>
              <a:rPr lang="en-US" sz="12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the_data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200" b="1" dirty="0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b="1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[10]) {};</a:t>
            </a:r>
          </a:p>
          <a:p>
            <a:endParaRPr lang="en-US" sz="12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200" b="1" dirty="0">
                <a:solidFill>
                  <a:srgbClr val="0000FF"/>
                </a:solidFill>
                <a:latin typeface="Consolas" panose="020B0609020204030204" pitchFamily="49" charset="0"/>
              </a:rPr>
              <a:t>   void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push(</a:t>
            </a:r>
            <a:r>
              <a:rPr lang="en-US" sz="1200" b="1" dirty="0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b="1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&amp; </a:t>
            </a:r>
            <a:r>
              <a:rPr lang="en-US" sz="1200" b="1" dirty="0">
                <a:solidFill>
                  <a:srgbClr val="808080"/>
                </a:solidFill>
                <a:latin typeface="Consolas" panose="020B0609020204030204" pitchFamily="49" charset="0"/>
              </a:rPr>
              <a:t>item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) { </a:t>
            </a:r>
            <a:r>
              <a:rPr lang="en-US" sz="12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the_data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[size_++] = </a:t>
            </a:r>
            <a:r>
              <a:rPr lang="en-US" sz="1200" b="1" dirty="0">
                <a:solidFill>
                  <a:srgbClr val="808080"/>
                </a:solidFill>
                <a:latin typeface="Consolas" panose="020B0609020204030204" pitchFamily="49" charset="0"/>
              </a:rPr>
              <a:t>item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; }</a:t>
            </a:r>
          </a:p>
          <a:p>
            <a:endParaRPr lang="en-US" sz="12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200" b="1" dirty="0">
                <a:solidFill>
                  <a:srgbClr val="0000FF"/>
                </a:solidFill>
                <a:latin typeface="Consolas" panose="020B0609020204030204" pitchFamily="49" charset="0"/>
              </a:rPr>
              <a:t>   friend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b="1" dirty="0">
                <a:solidFill>
                  <a:srgbClr val="2B91AF"/>
                </a:solidFill>
                <a:latin typeface="Consolas" panose="020B0609020204030204" pitchFamily="49" charset="0"/>
              </a:rPr>
              <a:t>ostream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&amp; </a:t>
            </a:r>
            <a:r>
              <a:rPr lang="en-US" sz="1200" b="1" dirty="0">
                <a:solidFill>
                  <a:srgbClr val="0000FF"/>
                </a:solidFill>
                <a:latin typeface="Consolas" panose="020B0609020204030204" pitchFamily="49" charset="0"/>
              </a:rPr>
              <a:t>operator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&lt;&lt;(</a:t>
            </a:r>
            <a:r>
              <a:rPr lang="en-US" sz="1200" b="1" dirty="0">
                <a:solidFill>
                  <a:srgbClr val="2B91AF"/>
                </a:solidFill>
                <a:latin typeface="Consolas" panose="020B0609020204030204" pitchFamily="49" charset="0"/>
              </a:rPr>
              <a:t>ostream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&amp; </a:t>
            </a:r>
            <a:r>
              <a:rPr lang="en-US" sz="1200" b="1" dirty="0" err="1">
                <a:solidFill>
                  <a:srgbClr val="808080"/>
                </a:solidFill>
                <a:latin typeface="Consolas" panose="020B0609020204030204" pitchFamily="49" charset="0"/>
              </a:rPr>
              <a:t>os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200" b="1" dirty="0">
                <a:solidFill>
                  <a:srgbClr val="2B91AF"/>
                </a:solidFill>
                <a:latin typeface="Consolas" panose="020B0609020204030204" pitchFamily="49" charset="0"/>
              </a:rPr>
              <a:t>Deque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200" b="1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&gt;&amp; </a:t>
            </a:r>
            <a:r>
              <a:rPr lang="en-US" sz="1200" b="1" dirty="0">
                <a:solidFill>
                  <a:srgbClr val="808080"/>
                </a:solidFill>
                <a:latin typeface="Consolas" panose="020B0609020204030204" pitchFamily="49" charset="0"/>
              </a:rPr>
              <a:t>d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  {  </a:t>
            </a:r>
            <a:r>
              <a:rPr lang="nn-NO" sz="1200" b="1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nn-NO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nn-NO" sz="1200" b="1" dirty="0">
                <a:solidFill>
                  <a:srgbClr val="2B91AF"/>
                </a:solidFill>
                <a:latin typeface="Consolas" panose="020B0609020204030204" pitchFamily="49" charset="0"/>
              </a:rPr>
              <a:t>size_t</a:t>
            </a:r>
            <a:r>
              <a:rPr lang="nn-NO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i = 0; i &lt; </a:t>
            </a:r>
            <a:r>
              <a:rPr lang="nn-NO" sz="1200" b="1" dirty="0">
                <a:solidFill>
                  <a:srgbClr val="808080"/>
                </a:solidFill>
                <a:latin typeface="Consolas" panose="020B0609020204030204" pitchFamily="49" charset="0"/>
              </a:rPr>
              <a:t>d</a:t>
            </a:r>
            <a:r>
              <a:rPr lang="nn-NO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.size_; ++i)</a:t>
            </a:r>
          </a:p>
          <a:p>
            <a:r>
              <a:rPr lang="nn-NO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     </a:t>
            </a:r>
            <a:r>
              <a:rPr lang="nn-NO" sz="1200" b="1" dirty="0">
                <a:solidFill>
                  <a:srgbClr val="808080"/>
                </a:solidFill>
                <a:latin typeface="Consolas" panose="020B0609020204030204" pitchFamily="49" charset="0"/>
              </a:rPr>
              <a:t>os</a:t>
            </a:r>
            <a:r>
              <a:rPr lang="nn-NO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nn-NO" sz="1200" b="1" dirty="0">
                <a:solidFill>
                  <a:srgbClr val="008080"/>
                </a:solidFill>
                <a:latin typeface="Consolas" panose="020B0609020204030204" pitchFamily="49" charset="0"/>
              </a:rPr>
              <a:t>&lt;&lt;</a:t>
            </a:r>
            <a:r>
              <a:rPr lang="nn-NO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nn-NO" sz="1200" b="1" dirty="0">
                <a:solidFill>
                  <a:srgbClr val="A31515"/>
                </a:solidFill>
                <a:latin typeface="Consolas" panose="020B0609020204030204" pitchFamily="49" charset="0"/>
              </a:rPr>
              <a:t>" "</a:t>
            </a:r>
            <a:r>
              <a:rPr lang="nn-NO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&lt;&lt; </a:t>
            </a:r>
            <a:r>
              <a:rPr lang="nn-NO" sz="1200" b="1" dirty="0">
                <a:solidFill>
                  <a:srgbClr val="808080"/>
                </a:solidFill>
                <a:latin typeface="Consolas" panose="020B0609020204030204" pitchFamily="49" charset="0"/>
              </a:rPr>
              <a:t>d</a:t>
            </a:r>
            <a:r>
              <a:rPr lang="nn-NO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.the_data[i];</a:t>
            </a:r>
          </a:p>
          <a:p>
            <a:r>
              <a:rPr lang="en-US" sz="1200" b="1" dirty="0">
                <a:solidFill>
                  <a:srgbClr val="0000FF"/>
                </a:solidFill>
                <a:latin typeface="Consolas" panose="020B0609020204030204" pitchFamily="49" charset="0"/>
              </a:rPr>
              <a:t>      return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b="1" dirty="0" err="1">
                <a:solidFill>
                  <a:srgbClr val="808080"/>
                </a:solidFill>
                <a:latin typeface="Consolas" panose="020B0609020204030204" pitchFamily="49" charset="0"/>
              </a:rPr>
              <a:t>os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  }</a:t>
            </a:r>
          </a:p>
          <a:p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};</a:t>
            </a:r>
          </a:p>
          <a:p>
            <a:endParaRPr lang="en-US" sz="8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200" b="1" dirty="0">
                <a:solidFill>
                  <a:srgbClr val="0000FF"/>
                </a:solidFill>
                <a:latin typeface="Consolas" panose="020B0609020204030204" pitchFamily="49" charset="0"/>
              </a:rPr>
              <a:t>template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&lt;</a:t>
            </a:r>
            <a:r>
              <a:rPr lang="en-US" sz="1200" b="1" dirty="0" err="1">
                <a:solidFill>
                  <a:srgbClr val="0000FF"/>
                </a:solidFill>
                <a:latin typeface="Consolas" panose="020B0609020204030204" pitchFamily="49" charset="0"/>
              </a:rPr>
              <a:t>typename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b="1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</a:p>
          <a:p>
            <a:r>
              <a:rPr lang="en-US" sz="1200" b="1" dirty="0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b="1" dirty="0">
                <a:solidFill>
                  <a:srgbClr val="2B91AF"/>
                </a:solidFill>
                <a:latin typeface="Consolas" panose="020B0609020204030204" pitchFamily="49" charset="0"/>
              </a:rPr>
              <a:t>Vector</a:t>
            </a:r>
            <a:endParaRPr lang="en-US" sz="12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1200" b="1" dirty="0">
                <a:solidFill>
                  <a:srgbClr val="0000FF"/>
                </a:solidFill>
                <a:latin typeface="Consolas" panose="020B0609020204030204" pitchFamily="49" charset="0"/>
              </a:rPr>
              <a:t>private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US" sz="1200" b="1" dirty="0">
                <a:solidFill>
                  <a:srgbClr val="2B91AF"/>
                </a:solidFill>
                <a:latin typeface="Consolas" panose="020B0609020204030204" pitchFamily="49" charset="0"/>
              </a:rPr>
              <a:t>   Deque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200" b="1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&gt; deque_;</a:t>
            </a:r>
          </a:p>
          <a:p>
            <a:r>
              <a:rPr lang="en-US" sz="1200" b="1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US" sz="1200" b="1" dirty="0">
                <a:solidFill>
                  <a:srgbClr val="0000FF"/>
                </a:solidFill>
                <a:latin typeface="Consolas" panose="020B0609020204030204" pitchFamily="49" charset="0"/>
              </a:rPr>
              <a:t>   void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push_back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200" b="1" dirty="0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b="1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&amp; </a:t>
            </a:r>
            <a:r>
              <a:rPr lang="en-US" sz="1200" b="1" dirty="0">
                <a:solidFill>
                  <a:srgbClr val="808080"/>
                </a:solidFill>
                <a:latin typeface="Consolas" panose="020B0609020204030204" pitchFamily="49" charset="0"/>
              </a:rPr>
              <a:t>item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) { </a:t>
            </a:r>
            <a:r>
              <a:rPr lang="en-US" sz="12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deque_.push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200" b="1" dirty="0">
                <a:solidFill>
                  <a:srgbClr val="808080"/>
                </a:solidFill>
                <a:latin typeface="Consolas" panose="020B0609020204030204" pitchFamily="49" charset="0"/>
              </a:rPr>
              <a:t>item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); }</a:t>
            </a:r>
          </a:p>
          <a:p>
            <a:r>
              <a:rPr lang="en-US" sz="1200" b="1" dirty="0">
                <a:solidFill>
                  <a:srgbClr val="0000FF"/>
                </a:solidFill>
                <a:latin typeface="Consolas" panose="020B0609020204030204" pitchFamily="49" charset="0"/>
              </a:rPr>
              <a:t>   friend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b="1" dirty="0">
                <a:solidFill>
                  <a:srgbClr val="2B91AF"/>
                </a:solidFill>
                <a:latin typeface="Consolas" panose="020B0609020204030204" pitchFamily="49" charset="0"/>
              </a:rPr>
              <a:t>ostream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&amp; </a:t>
            </a:r>
            <a:r>
              <a:rPr lang="en-US" sz="1200" b="1" dirty="0">
                <a:solidFill>
                  <a:srgbClr val="0000FF"/>
                </a:solidFill>
                <a:latin typeface="Consolas" panose="020B0609020204030204" pitchFamily="49" charset="0"/>
              </a:rPr>
              <a:t>operator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&lt;&lt;(</a:t>
            </a:r>
            <a:r>
              <a:rPr lang="en-US" sz="1200" b="1" dirty="0">
                <a:solidFill>
                  <a:srgbClr val="2B91AF"/>
                </a:solidFill>
                <a:latin typeface="Consolas" panose="020B0609020204030204" pitchFamily="49" charset="0"/>
              </a:rPr>
              <a:t>ostream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&amp; </a:t>
            </a:r>
            <a:r>
              <a:rPr lang="en-US" sz="1200" b="1" dirty="0" err="1">
                <a:solidFill>
                  <a:srgbClr val="808080"/>
                </a:solidFill>
                <a:latin typeface="Consolas" panose="020B0609020204030204" pitchFamily="49" charset="0"/>
              </a:rPr>
              <a:t>os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200" b="1" dirty="0">
                <a:solidFill>
                  <a:srgbClr val="2B91AF"/>
                </a:solidFill>
                <a:latin typeface="Consolas" panose="020B0609020204030204" pitchFamily="49" charset="0"/>
              </a:rPr>
              <a:t>Vector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200" b="1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&gt;&amp; </a:t>
            </a:r>
            <a:r>
              <a:rPr lang="en-US" sz="1200" b="1" dirty="0">
                <a:solidFill>
                  <a:srgbClr val="808080"/>
                </a:solidFill>
                <a:latin typeface="Consolas" panose="020B0609020204030204" pitchFamily="49" charset="0"/>
              </a:rPr>
              <a:t>v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  { </a:t>
            </a:r>
            <a:r>
              <a:rPr lang="en-US" sz="1200" b="1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b="1" dirty="0" err="1">
                <a:solidFill>
                  <a:srgbClr val="808080"/>
                </a:solidFill>
                <a:latin typeface="Consolas" panose="020B0609020204030204" pitchFamily="49" charset="0"/>
              </a:rPr>
              <a:t>os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&lt;&lt; </a:t>
            </a:r>
            <a:r>
              <a:rPr lang="en-US" sz="1200" b="1" dirty="0" err="1">
                <a:solidFill>
                  <a:srgbClr val="808080"/>
                </a:solidFill>
                <a:latin typeface="Consolas" panose="020B0609020204030204" pitchFamily="49" charset="0"/>
              </a:rPr>
              <a:t>v</a:t>
            </a:r>
            <a:r>
              <a:rPr lang="en-US" sz="12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.deque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_; }</a:t>
            </a:r>
          </a:p>
          <a:p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};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CB4358A-6242-4C3F-ADA8-E691D04AC750}"/>
              </a:ext>
            </a:extLst>
          </p:cNvPr>
          <p:cNvSpPr/>
          <p:nvPr/>
        </p:nvSpPr>
        <p:spPr>
          <a:xfrm>
            <a:off x="2178122" y="3024034"/>
            <a:ext cx="2098043" cy="322093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0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844E7-DCE1-4D48-BE3B-431C0D716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are there Memory Leaks?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1E2B2B-FF65-4D36-9A6B-C35DF84B8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Trees (26)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3DF8DE-FAD3-40BF-B5DF-07836F1F9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9D9B86-AB8B-404F-8D86-C97B35C4C67E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5BF8B4-A49E-4651-8CB6-887C27B79623}"/>
              </a:ext>
            </a:extLst>
          </p:cNvPr>
          <p:cNvSpPr txBox="1"/>
          <p:nvPr/>
        </p:nvSpPr>
        <p:spPr>
          <a:xfrm>
            <a:off x="5640287" y="1434976"/>
            <a:ext cx="519858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00FF"/>
                </a:solidFill>
                <a:latin typeface="Consolas" panose="020B0609020204030204" pitchFamily="49" charset="0"/>
              </a:rPr>
              <a:t>template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&lt;</a:t>
            </a:r>
            <a:r>
              <a:rPr lang="en-US" sz="1200" b="1" dirty="0" err="1">
                <a:solidFill>
                  <a:srgbClr val="0000FF"/>
                </a:solidFill>
                <a:latin typeface="Consolas" panose="020B0609020204030204" pitchFamily="49" charset="0"/>
              </a:rPr>
              <a:t>typename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b="1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</a:p>
          <a:p>
            <a:r>
              <a:rPr lang="en-US" sz="1200" b="1" dirty="0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b="1" dirty="0">
                <a:solidFill>
                  <a:srgbClr val="2B91AF"/>
                </a:solidFill>
                <a:latin typeface="Consolas" panose="020B0609020204030204" pitchFamily="49" charset="0"/>
              </a:rPr>
              <a:t>Station</a:t>
            </a:r>
            <a:endParaRPr lang="en-US" sz="12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1200" b="1" dirty="0">
                <a:solidFill>
                  <a:srgbClr val="0000FF"/>
                </a:solidFill>
                <a:latin typeface="Consolas" panose="020B0609020204030204" pitchFamily="49" charset="0"/>
              </a:rPr>
              <a:t>private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US" sz="1200" b="1" dirty="0">
                <a:solidFill>
                  <a:srgbClr val="2B91AF"/>
                </a:solidFill>
                <a:latin typeface="Consolas" panose="020B0609020204030204" pitchFamily="49" charset="0"/>
              </a:rPr>
              <a:t>   Vector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200" b="1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&gt; vector_;</a:t>
            </a:r>
          </a:p>
          <a:p>
            <a:r>
              <a:rPr lang="en-US" sz="1200" b="1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US" sz="1200" b="1" dirty="0">
                <a:solidFill>
                  <a:srgbClr val="0000FF"/>
                </a:solidFill>
                <a:latin typeface="Consolas" panose="020B0609020204030204" pitchFamily="49" charset="0"/>
              </a:rPr>
              <a:t>   void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addCar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200" b="1" dirty="0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b="1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&amp; </a:t>
            </a:r>
            <a:r>
              <a:rPr lang="en-US" sz="1200" b="1" dirty="0">
                <a:solidFill>
                  <a:srgbClr val="808080"/>
                </a:solidFill>
                <a:latin typeface="Consolas" panose="020B0609020204030204" pitchFamily="49" charset="0"/>
              </a:rPr>
              <a:t>item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) { vector_.</a:t>
            </a:r>
            <a:r>
              <a:rPr lang="en-US" sz="12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push_back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200" b="1" dirty="0">
                <a:solidFill>
                  <a:srgbClr val="808080"/>
                </a:solidFill>
                <a:latin typeface="Consolas" panose="020B0609020204030204" pitchFamily="49" charset="0"/>
              </a:rPr>
              <a:t>item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); }</a:t>
            </a:r>
          </a:p>
          <a:p>
            <a:r>
              <a:rPr lang="en-US" sz="1200" b="1" dirty="0">
                <a:solidFill>
                  <a:srgbClr val="0000FF"/>
                </a:solidFill>
                <a:latin typeface="Consolas" panose="020B0609020204030204" pitchFamily="49" charset="0"/>
              </a:rPr>
              <a:t>   friend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b="1" dirty="0">
                <a:solidFill>
                  <a:srgbClr val="2B91AF"/>
                </a:solidFill>
                <a:latin typeface="Consolas" panose="020B0609020204030204" pitchFamily="49" charset="0"/>
              </a:rPr>
              <a:t>ostream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&amp; </a:t>
            </a:r>
            <a:r>
              <a:rPr lang="en-US" sz="1200" b="1" dirty="0">
                <a:solidFill>
                  <a:srgbClr val="0000FF"/>
                </a:solidFill>
                <a:latin typeface="Consolas" panose="020B0609020204030204" pitchFamily="49" charset="0"/>
              </a:rPr>
              <a:t>operator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&lt;&lt;(</a:t>
            </a:r>
            <a:r>
              <a:rPr lang="en-US" sz="1200" b="1" dirty="0">
                <a:solidFill>
                  <a:srgbClr val="2B91AF"/>
                </a:solidFill>
                <a:latin typeface="Consolas" panose="020B0609020204030204" pitchFamily="49" charset="0"/>
              </a:rPr>
              <a:t>ostream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&amp; </a:t>
            </a:r>
            <a:r>
              <a:rPr lang="en-US" sz="1200" b="1" dirty="0" err="1">
                <a:solidFill>
                  <a:srgbClr val="808080"/>
                </a:solidFill>
                <a:latin typeface="Consolas" panose="020B0609020204030204" pitchFamily="49" charset="0"/>
              </a:rPr>
              <a:t>os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200" b="1" dirty="0">
                <a:solidFill>
                  <a:srgbClr val="2B91AF"/>
                </a:solidFill>
                <a:latin typeface="Consolas" panose="020B0609020204030204" pitchFamily="49" charset="0"/>
              </a:rPr>
              <a:t>Station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200" b="1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&gt;&amp; </a:t>
            </a:r>
            <a:r>
              <a:rPr lang="en-US" sz="1200" b="1" dirty="0">
                <a:solidFill>
                  <a:srgbClr val="808080"/>
                </a:solidFill>
                <a:latin typeface="Consolas" panose="020B0609020204030204" pitchFamily="49" charset="0"/>
              </a:rPr>
              <a:t>s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  {  return </a:t>
            </a:r>
            <a:r>
              <a:rPr lang="en-US" sz="1200" b="1" dirty="0" err="1">
                <a:solidFill>
                  <a:srgbClr val="808080"/>
                </a:solidFill>
                <a:latin typeface="Consolas" panose="020B0609020204030204" pitchFamily="49" charset="0"/>
              </a:rPr>
              <a:t>os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&lt;&lt; </a:t>
            </a:r>
            <a:r>
              <a:rPr lang="en-US" sz="1200" b="1" dirty="0" err="1">
                <a:solidFill>
                  <a:srgbClr val="808080"/>
                </a:solidFill>
                <a:latin typeface="Consolas" panose="020B0609020204030204" pitchFamily="49" charset="0"/>
              </a:rPr>
              <a:t>s</a:t>
            </a:r>
            <a:r>
              <a:rPr lang="en-US" sz="12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.vector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_; }</a:t>
            </a:r>
          </a:p>
          <a:p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};</a:t>
            </a:r>
            <a:endParaRPr lang="en-US" sz="1200" b="1" dirty="0"/>
          </a:p>
          <a:p>
            <a:endParaRPr lang="en-US" sz="1200" b="1" dirty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r>
              <a:rPr lang="en-US" sz="1200" b="1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main()</a:t>
            </a:r>
          </a:p>
          <a:p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1200" b="1" dirty="0">
                <a:solidFill>
                  <a:srgbClr val="2B91AF"/>
                </a:solidFill>
                <a:latin typeface="Consolas" panose="020B0609020204030204" pitchFamily="49" charset="0"/>
              </a:rPr>
              <a:t>   Station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200" b="1" dirty="0">
                <a:solidFill>
                  <a:srgbClr val="2B91AF"/>
                </a:solidFill>
                <a:latin typeface="Consolas" panose="020B0609020204030204" pitchFamily="49" charset="0"/>
              </a:rPr>
              <a:t>Car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&gt; station;</a:t>
            </a:r>
          </a:p>
          <a:p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sz="1200" b="1" dirty="0">
                <a:solidFill>
                  <a:srgbClr val="2B91AF"/>
                </a:solidFill>
                <a:latin typeface="Consolas" panose="020B0609020204030204" pitchFamily="49" charset="0"/>
              </a:rPr>
              <a:t>Car*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b="1" dirty="0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car1(888);</a:t>
            </a:r>
          </a:p>
          <a:p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sz="1200" b="1" dirty="0">
                <a:solidFill>
                  <a:srgbClr val="2B91AF"/>
                </a:solidFill>
                <a:latin typeface="Consolas" panose="020B0609020204030204" pitchFamily="49" charset="0"/>
              </a:rPr>
              <a:t>Car*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b="1" dirty="0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car2(999);</a:t>
            </a:r>
          </a:p>
          <a:p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sz="1200" b="1" dirty="0">
                <a:solidFill>
                  <a:srgbClr val="2B91AF"/>
                </a:solidFill>
                <a:latin typeface="Consolas" panose="020B0609020204030204" pitchFamily="49" charset="0"/>
              </a:rPr>
              <a:t>Car*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b="1" dirty="0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car3(666);</a:t>
            </a:r>
          </a:p>
          <a:p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sz="12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station.addCar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(*car1);</a:t>
            </a:r>
          </a:p>
          <a:p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sz="12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station.addCar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(*car2);</a:t>
            </a:r>
          </a:p>
          <a:p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sz="12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station.addCar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(*car3);</a:t>
            </a:r>
          </a:p>
          <a:p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  cout </a:t>
            </a:r>
            <a:r>
              <a:rPr lang="en-US" sz="1200" b="1" dirty="0">
                <a:solidFill>
                  <a:srgbClr val="008080"/>
                </a:solidFill>
                <a:latin typeface="Consolas" panose="020B0609020204030204" pitchFamily="49" charset="0"/>
              </a:rPr>
              <a:t>&lt;&lt;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station;</a:t>
            </a:r>
          </a:p>
          <a:p>
            <a:r>
              <a:rPr lang="en-US" sz="1200" b="1" dirty="0">
                <a:solidFill>
                  <a:srgbClr val="0000FF"/>
                </a:solidFill>
                <a:latin typeface="Consolas" panose="020B0609020204030204" pitchFamily="49" charset="0"/>
              </a:rPr>
              <a:t>   return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0;</a:t>
            </a:r>
          </a:p>
          <a:p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200" b="1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E9749FF-B014-4D5C-A076-21D54D0E1E8A}"/>
              </a:ext>
            </a:extLst>
          </p:cNvPr>
          <p:cNvSpPr/>
          <p:nvPr/>
        </p:nvSpPr>
        <p:spPr>
          <a:xfrm>
            <a:off x="5866855" y="4008320"/>
            <a:ext cx="2615378" cy="676696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7523E3-F2AD-44E2-885C-2EB9C88743A6}"/>
              </a:ext>
            </a:extLst>
          </p:cNvPr>
          <p:cNvSpPr txBox="1"/>
          <p:nvPr/>
        </p:nvSpPr>
        <p:spPr>
          <a:xfrm>
            <a:off x="241911" y="1257052"/>
            <a:ext cx="5244490" cy="5577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b="1" dirty="0">
                <a:solidFill>
                  <a:srgbClr val="A31515"/>
                </a:solidFill>
                <a:latin typeface="Consolas" panose="020B0609020204030204" pitchFamily="49" charset="0"/>
              </a:rPr>
              <a:t>&lt;iostream&gt;</a:t>
            </a:r>
            <a:endParaRPr lang="en-US" sz="12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200" b="1" dirty="0">
                <a:solidFill>
                  <a:srgbClr val="0000FF"/>
                </a:solidFill>
                <a:latin typeface="Consolas" panose="020B0609020204030204" pitchFamily="49" charset="0"/>
              </a:rPr>
              <a:t>using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b="1" dirty="0">
                <a:solidFill>
                  <a:srgbClr val="0000FF"/>
                </a:solidFill>
                <a:latin typeface="Consolas" panose="020B0609020204030204" pitchFamily="49" charset="0"/>
              </a:rPr>
              <a:t>namespace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std;</a:t>
            </a:r>
          </a:p>
          <a:p>
            <a:endParaRPr lang="en-US" sz="8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200" b="1" dirty="0">
                <a:solidFill>
                  <a:srgbClr val="0000FF"/>
                </a:solidFill>
                <a:latin typeface="Consolas" panose="020B0609020204030204" pitchFamily="49" charset="0"/>
              </a:rPr>
              <a:t>template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&lt;</a:t>
            </a:r>
            <a:r>
              <a:rPr lang="en-US" sz="1200" b="1" dirty="0" err="1">
                <a:solidFill>
                  <a:srgbClr val="0000FF"/>
                </a:solidFill>
                <a:latin typeface="Consolas" panose="020B0609020204030204" pitchFamily="49" charset="0"/>
              </a:rPr>
              <a:t>typename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b="1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</a:p>
          <a:p>
            <a:r>
              <a:rPr lang="en-US" sz="1200" b="1" dirty="0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b="1" dirty="0">
                <a:solidFill>
                  <a:srgbClr val="2B91AF"/>
                </a:solidFill>
                <a:latin typeface="Consolas" panose="020B0609020204030204" pitchFamily="49" charset="0"/>
              </a:rPr>
              <a:t>Deque</a:t>
            </a:r>
            <a:endParaRPr lang="en-US" sz="12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1200" b="1" dirty="0">
                <a:solidFill>
                  <a:srgbClr val="0000FF"/>
                </a:solidFill>
                <a:latin typeface="Consolas" panose="020B0609020204030204" pitchFamily="49" charset="0"/>
              </a:rPr>
              <a:t>private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US" sz="1200" b="1" dirty="0">
                <a:solidFill>
                  <a:srgbClr val="2B91AF"/>
                </a:solidFill>
                <a:latin typeface="Consolas" panose="020B0609020204030204" pitchFamily="49" charset="0"/>
              </a:rPr>
              <a:t>   </a:t>
            </a:r>
            <a:r>
              <a:rPr lang="en-US" sz="1200" b="1" dirty="0" err="1">
                <a:solidFill>
                  <a:srgbClr val="2B91AF"/>
                </a:solidFill>
                <a:latin typeface="Consolas" panose="020B0609020204030204" pitchFamily="49" charset="0"/>
              </a:rPr>
              <a:t>size_t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size_;</a:t>
            </a:r>
          </a:p>
          <a:p>
            <a:r>
              <a:rPr lang="en-US" sz="1200" b="1" dirty="0">
                <a:solidFill>
                  <a:srgbClr val="2B91AF"/>
                </a:solidFill>
                <a:latin typeface="Consolas" panose="020B0609020204030204" pitchFamily="49" charset="0"/>
              </a:rPr>
              <a:t>   T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* </a:t>
            </a:r>
            <a:r>
              <a:rPr lang="en-US" sz="12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the_data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200" b="1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  Deque() : size_(0), </a:t>
            </a:r>
            <a:r>
              <a:rPr lang="en-US" sz="12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the_data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200" b="1" dirty="0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b="1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[10]) {};</a:t>
            </a:r>
          </a:p>
          <a:p>
            <a:endParaRPr lang="en-US" sz="12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200" b="1" dirty="0">
                <a:solidFill>
                  <a:srgbClr val="0000FF"/>
                </a:solidFill>
                <a:latin typeface="Consolas" panose="020B0609020204030204" pitchFamily="49" charset="0"/>
              </a:rPr>
              <a:t>   void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push(</a:t>
            </a:r>
            <a:r>
              <a:rPr lang="en-US" sz="1200" b="1" dirty="0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b="1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&amp; </a:t>
            </a:r>
            <a:r>
              <a:rPr lang="en-US" sz="1200" b="1" dirty="0">
                <a:solidFill>
                  <a:srgbClr val="808080"/>
                </a:solidFill>
                <a:latin typeface="Consolas" panose="020B0609020204030204" pitchFamily="49" charset="0"/>
              </a:rPr>
              <a:t>item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) { </a:t>
            </a:r>
            <a:r>
              <a:rPr lang="en-US" sz="12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the_data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[size_++] = </a:t>
            </a:r>
            <a:r>
              <a:rPr lang="en-US" sz="1200" b="1" dirty="0">
                <a:solidFill>
                  <a:srgbClr val="808080"/>
                </a:solidFill>
                <a:latin typeface="Consolas" panose="020B0609020204030204" pitchFamily="49" charset="0"/>
              </a:rPr>
              <a:t>item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; }</a:t>
            </a:r>
          </a:p>
          <a:p>
            <a:endParaRPr lang="en-US" sz="12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200" b="1" dirty="0">
                <a:solidFill>
                  <a:srgbClr val="0000FF"/>
                </a:solidFill>
                <a:latin typeface="Consolas" panose="020B0609020204030204" pitchFamily="49" charset="0"/>
              </a:rPr>
              <a:t>   friend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b="1" dirty="0">
                <a:solidFill>
                  <a:srgbClr val="2B91AF"/>
                </a:solidFill>
                <a:latin typeface="Consolas" panose="020B0609020204030204" pitchFamily="49" charset="0"/>
              </a:rPr>
              <a:t>ostream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&amp; </a:t>
            </a:r>
            <a:r>
              <a:rPr lang="en-US" sz="1200" b="1" dirty="0">
                <a:solidFill>
                  <a:srgbClr val="0000FF"/>
                </a:solidFill>
                <a:latin typeface="Consolas" panose="020B0609020204030204" pitchFamily="49" charset="0"/>
              </a:rPr>
              <a:t>operator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&lt;&lt;(</a:t>
            </a:r>
            <a:r>
              <a:rPr lang="en-US" sz="1200" b="1" dirty="0">
                <a:solidFill>
                  <a:srgbClr val="2B91AF"/>
                </a:solidFill>
                <a:latin typeface="Consolas" panose="020B0609020204030204" pitchFamily="49" charset="0"/>
              </a:rPr>
              <a:t>ostream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&amp; </a:t>
            </a:r>
            <a:r>
              <a:rPr lang="en-US" sz="1200" b="1" dirty="0" err="1">
                <a:solidFill>
                  <a:srgbClr val="808080"/>
                </a:solidFill>
                <a:latin typeface="Consolas" panose="020B0609020204030204" pitchFamily="49" charset="0"/>
              </a:rPr>
              <a:t>os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200" b="1" dirty="0">
                <a:solidFill>
                  <a:srgbClr val="2B91AF"/>
                </a:solidFill>
                <a:latin typeface="Consolas" panose="020B0609020204030204" pitchFamily="49" charset="0"/>
              </a:rPr>
              <a:t>Deque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200" b="1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&gt;&amp; </a:t>
            </a:r>
            <a:r>
              <a:rPr lang="en-US" sz="1200" b="1" dirty="0">
                <a:solidFill>
                  <a:srgbClr val="808080"/>
                </a:solidFill>
                <a:latin typeface="Consolas" panose="020B0609020204030204" pitchFamily="49" charset="0"/>
              </a:rPr>
              <a:t>d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  {  </a:t>
            </a:r>
            <a:r>
              <a:rPr lang="nn-NO" sz="1200" b="1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nn-NO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nn-NO" sz="1200" b="1" dirty="0">
                <a:solidFill>
                  <a:srgbClr val="2B91AF"/>
                </a:solidFill>
                <a:latin typeface="Consolas" panose="020B0609020204030204" pitchFamily="49" charset="0"/>
              </a:rPr>
              <a:t>size_t</a:t>
            </a:r>
            <a:r>
              <a:rPr lang="nn-NO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i = 0; i &lt; </a:t>
            </a:r>
            <a:r>
              <a:rPr lang="nn-NO" sz="1200" b="1" dirty="0">
                <a:solidFill>
                  <a:srgbClr val="808080"/>
                </a:solidFill>
                <a:latin typeface="Consolas" panose="020B0609020204030204" pitchFamily="49" charset="0"/>
              </a:rPr>
              <a:t>d</a:t>
            </a:r>
            <a:r>
              <a:rPr lang="nn-NO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.size_; ++i)</a:t>
            </a:r>
          </a:p>
          <a:p>
            <a:r>
              <a:rPr lang="nn-NO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     </a:t>
            </a:r>
            <a:r>
              <a:rPr lang="nn-NO" sz="1200" b="1" dirty="0">
                <a:solidFill>
                  <a:srgbClr val="808080"/>
                </a:solidFill>
                <a:latin typeface="Consolas" panose="020B0609020204030204" pitchFamily="49" charset="0"/>
              </a:rPr>
              <a:t>os</a:t>
            </a:r>
            <a:r>
              <a:rPr lang="nn-NO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nn-NO" sz="1200" b="1" dirty="0">
                <a:solidFill>
                  <a:srgbClr val="008080"/>
                </a:solidFill>
                <a:latin typeface="Consolas" panose="020B0609020204030204" pitchFamily="49" charset="0"/>
              </a:rPr>
              <a:t>&lt;&lt;</a:t>
            </a:r>
            <a:r>
              <a:rPr lang="nn-NO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nn-NO" sz="1200" b="1" dirty="0">
                <a:solidFill>
                  <a:srgbClr val="A31515"/>
                </a:solidFill>
                <a:latin typeface="Consolas" panose="020B0609020204030204" pitchFamily="49" charset="0"/>
              </a:rPr>
              <a:t>" "</a:t>
            </a:r>
            <a:r>
              <a:rPr lang="nn-NO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&lt;&lt; </a:t>
            </a:r>
            <a:r>
              <a:rPr lang="nn-NO" sz="1200" b="1" dirty="0">
                <a:solidFill>
                  <a:srgbClr val="808080"/>
                </a:solidFill>
                <a:latin typeface="Consolas" panose="020B0609020204030204" pitchFamily="49" charset="0"/>
              </a:rPr>
              <a:t>d</a:t>
            </a:r>
            <a:r>
              <a:rPr lang="nn-NO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.the_data[i];</a:t>
            </a:r>
          </a:p>
          <a:p>
            <a:r>
              <a:rPr lang="en-US" sz="1200" b="1" dirty="0">
                <a:solidFill>
                  <a:srgbClr val="0000FF"/>
                </a:solidFill>
                <a:latin typeface="Consolas" panose="020B0609020204030204" pitchFamily="49" charset="0"/>
              </a:rPr>
              <a:t>      return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b="1" dirty="0" err="1">
                <a:solidFill>
                  <a:srgbClr val="808080"/>
                </a:solidFill>
                <a:latin typeface="Consolas" panose="020B0609020204030204" pitchFamily="49" charset="0"/>
              </a:rPr>
              <a:t>os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  }</a:t>
            </a:r>
          </a:p>
          <a:p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};</a:t>
            </a:r>
          </a:p>
          <a:p>
            <a:endParaRPr lang="en-US" sz="8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200" b="1" dirty="0">
                <a:solidFill>
                  <a:srgbClr val="0000FF"/>
                </a:solidFill>
                <a:latin typeface="Consolas" panose="020B0609020204030204" pitchFamily="49" charset="0"/>
              </a:rPr>
              <a:t>template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&lt;</a:t>
            </a:r>
            <a:r>
              <a:rPr lang="en-US" sz="1200" b="1" dirty="0" err="1">
                <a:solidFill>
                  <a:srgbClr val="0000FF"/>
                </a:solidFill>
                <a:latin typeface="Consolas" panose="020B0609020204030204" pitchFamily="49" charset="0"/>
              </a:rPr>
              <a:t>typename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b="1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</a:p>
          <a:p>
            <a:r>
              <a:rPr lang="en-US" sz="1200" b="1" dirty="0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b="1" dirty="0">
                <a:solidFill>
                  <a:srgbClr val="2B91AF"/>
                </a:solidFill>
                <a:latin typeface="Consolas" panose="020B0609020204030204" pitchFamily="49" charset="0"/>
              </a:rPr>
              <a:t>Vector</a:t>
            </a:r>
            <a:endParaRPr lang="en-US" sz="12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1200" b="1" dirty="0">
                <a:solidFill>
                  <a:srgbClr val="0000FF"/>
                </a:solidFill>
                <a:latin typeface="Consolas" panose="020B0609020204030204" pitchFamily="49" charset="0"/>
              </a:rPr>
              <a:t>private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US" sz="1200" b="1" dirty="0">
                <a:solidFill>
                  <a:srgbClr val="2B91AF"/>
                </a:solidFill>
                <a:latin typeface="Consolas" panose="020B0609020204030204" pitchFamily="49" charset="0"/>
              </a:rPr>
              <a:t>   Deque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200" b="1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&gt; deque_;</a:t>
            </a:r>
          </a:p>
          <a:p>
            <a:r>
              <a:rPr lang="en-US" sz="1200" b="1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US" sz="1200" b="1" dirty="0">
                <a:solidFill>
                  <a:srgbClr val="0000FF"/>
                </a:solidFill>
                <a:latin typeface="Consolas" panose="020B0609020204030204" pitchFamily="49" charset="0"/>
              </a:rPr>
              <a:t>   void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push_back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200" b="1" dirty="0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b="1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&amp; </a:t>
            </a:r>
            <a:r>
              <a:rPr lang="en-US" sz="1200" b="1" dirty="0">
                <a:solidFill>
                  <a:srgbClr val="808080"/>
                </a:solidFill>
                <a:latin typeface="Consolas" panose="020B0609020204030204" pitchFamily="49" charset="0"/>
              </a:rPr>
              <a:t>item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) { </a:t>
            </a:r>
            <a:r>
              <a:rPr lang="en-US" sz="12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deque_.push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200" b="1" dirty="0">
                <a:solidFill>
                  <a:srgbClr val="808080"/>
                </a:solidFill>
                <a:latin typeface="Consolas" panose="020B0609020204030204" pitchFamily="49" charset="0"/>
              </a:rPr>
              <a:t>item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); }</a:t>
            </a:r>
          </a:p>
          <a:p>
            <a:r>
              <a:rPr lang="en-US" sz="1200" b="1" dirty="0">
                <a:solidFill>
                  <a:srgbClr val="0000FF"/>
                </a:solidFill>
                <a:latin typeface="Consolas" panose="020B0609020204030204" pitchFamily="49" charset="0"/>
              </a:rPr>
              <a:t>   friend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b="1" dirty="0">
                <a:solidFill>
                  <a:srgbClr val="2B91AF"/>
                </a:solidFill>
                <a:latin typeface="Consolas" panose="020B0609020204030204" pitchFamily="49" charset="0"/>
              </a:rPr>
              <a:t>ostream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&amp; </a:t>
            </a:r>
            <a:r>
              <a:rPr lang="en-US" sz="1200" b="1" dirty="0">
                <a:solidFill>
                  <a:srgbClr val="0000FF"/>
                </a:solidFill>
                <a:latin typeface="Consolas" panose="020B0609020204030204" pitchFamily="49" charset="0"/>
              </a:rPr>
              <a:t>operator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&lt;&lt;(</a:t>
            </a:r>
            <a:r>
              <a:rPr lang="en-US" sz="1200" b="1" dirty="0">
                <a:solidFill>
                  <a:srgbClr val="2B91AF"/>
                </a:solidFill>
                <a:latin typeface="Consolas" panose="020B0609020204030204" pitchFamily="49" charset="0"/>
              </a:rPr>
              <a:t>ostream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&amp; </a:t>
            </a:r>
            <a:r>
              <a:rPr lang="en-US" sz="1200" b="1" dirty="0" err="1">
                <a:solidFill>
                  <a:srgbClr val="808080"/>
                </a:solidFill>
                <a:latin typeface="Consolas" panose="020B0609020204030204" pitchFamily="49" charset="0"/>
              </a:rPr>
              <a:t>os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200" b="1" dirty="0">
                <a:solidFill>
                  <a:srgbClr val="2B91AF"/>
                </a:solidFill>
                <a:latin typeface="Consolas" panose="020B0609020204030204" pitchFamily="49" charset="0"/>
              </a:rPr>
              <a:t>Vector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200" b="1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&gt;&amp; </a:t>
            </a:r>
            <a:r>
              <a:rPr lang="en-US" sz="1200" b="1" dirty="0">
                <a:solidFill>
                  <a:srgbClr val="808080"/>
                </a:solidFill>
                <a:latin typeface="Consolas" panose="020B0609020204030204" pitchFamily="49" charset="0"/>
              </a:rPr>
              <a:t>v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  { </a:t>
            </a:r>
            <a:r>
              <a:rPr lang="en-US" sz="1200" b="1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b="1" dirty="0" err="1">
                <a:solidFill>
                  <a:srgbClr val="808080"/>
                </a:solidFill>
                <a:latin typeface="Consolas" panose="020B0609020204030204" pitchFamily="49" charset="0"/>
              </a:rPr>
              <a:t>os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&lt;&lt; </a:t>
            </a:r>
            <a:r>
              <a:rPr lang="en-US" sz="1200" b="1" dirty="0" err="1">
                <a:solidFill>
                  <a:srgbClr val="808080"/>
                </a:solidFill>
                <a:latin typeface="Consolas" panose="020B0609020204030204" pitchFamily="49" charset="0"/>
              </a:rPr>
              <a:t>v</a:t>
            </a:r>
            <a:r>
              <a:rPr lang="en-US" sz="12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.deque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_; }</a:t>
            </a:r>
          </a:p>
          <a:p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};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00D4D4C-2E9F-4E08-BC74-051FCC860FF9}"/>
              </a:ext>
            </a:extLst>
          </p:cNvPr>
          <p:cNvSpPr/>
          <p:nvPr/>
        </p:nvSpPr>
        <p:spPr>
          <a:xfrm>
            <a:off x="2178122" y="3024034"/>
            <a:ext cx="2098043" cy="322093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39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844E7-DCE1-4D48-BE3B-431C0D716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are there Memory Leaks?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1E2B2B-FF65-4D36-9A6B-C35DF84B8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Trees (26)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3DF8DE-FAD3-40BF-B5DF-07836F1F9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9D9B86-AB8B-404F-8D86-C97B35C4C67E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502A81-4F92-48A0-ABAB-143998D45539}"/>
              </a:ext>
            </a:extLst>
          </p:cNvPr>
          <p:cNvSpPr txBox="1"/>
          <p:nvPr/>
        </p:nvSpPr>
        <p:spPr>
          <a:xfrm>
            <a:off x="241911" y="1257052"/>
            <a:ext cx="5244490" cy="5577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b="1" dirty="0">
                <a:solidFill>
                  <a:srgbClr val="A31515"/>
                </a:solidFill>
                <a:latin typeface="Consolas" panose="020B0609020204030204" pitchFamily="49" charset="0"/>
              </a:rPr>
              <a:t>&lt;iostream&gt;</a:t>
            </a:r>
            <a:endParaRPr lang="en-US" sz="12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200" b="1" dirty="0">
                <a:solidFill>
                  <a:srgbClr val="0000FF"/>
                </a:solidFill>
                <a:latin typeface="Consolas" panose="020B0609020204030204" pitchFamily="49" charset="0"/>
              </a:rPr>
              <a:t>using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b="1" dirty="0">
                <a:solidFill>
                  <a:srgbClr val="0000FF"/>
                </a:solidFill>
                <a:latin typeface="Consolas" panose="020B0609020204030204" pitchFamily="49" charset="0"/>
              </a:rPr>
              <a:t>namespace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std;</a:t>
            </a:r>
          </a:p>
          <a:p>
            <a:endParaRPr lang="en-US" sz="8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200" b="1" dirty="0">
                <a:solidFill>
                  <a:srgbClr val="0000FF"/>
                </a:solidFill>
                <a:latin typeface="Consolas" panose="020B0609020204030204" pitchFamily="49" charset="0"/>
              </a:rPr>
              <a:t>template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&lt;</a:t>
            </a:r>
            <a:r>
              <a:rPr lang="en-US" sz="1200" b="1" dirty="0" err="1">
                <a:solidFill>
                  <a:srgbClr val="0000FF"/>
                </a:solidFill>
                <a:latin typeface="Consolas" panose="020B0609020204030204" pitchFamily="49" charset="0"/>
              </a:rPr>
              <a:t>typename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b="1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</a:p>
          <a:p>
            <a:r>
              <a:rPr lang="en-US" sz="1200" b="1" dirty="0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b="1" dirty="0">
                <a:solidFill>
                  <a:srgbClr val="2B91AF"/>
                </a:solidFill>
                <a:latin typeface="Consolas" panose="020B0609020204030204" pitchFamily="49" charset="0"/>
              </a:rPr>
              <a:t>Deque</a:t>
            </a:r>
            <a:endParaRPr lang="en-US" sz="12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1200" b="1" dirty="0">
                <a:solidFill>
                  <a:srgbClr val="0000FF"/>
                </a:solidFill>
                <a:latin typeface="Consolas" panose="020B0609020204030204" pitchFamily="49" charset="0"/>
              </a:rPr>
              <a:t>private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US" sz="1200" b="1" dirty="0">
                <a:solidFill>
                  <a:srgbClr val="2B91AF"/>
                </a:solidFill>
                <a:latin typeface="Consolas" panose="020B0609020204030204" pitchFamily="49" charset="0"/>
              </a:rPr>
              <a:t>   </a:t>
            </a:r>
            <a:r>
              <a:rPr lang="en-US" sz="1200" b="1" dirty="0" err="1">
                <a:solidFill>
                  <a:srgbClr val="2B91AF"/>
                </a:solidFill>
                <a:latin typeface="Consolas" panose="020B0609020204030204" pitchFamily="49" charset="0"/>
              </a:rPr>
              <a:t>size_t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size_;</a:t>
            </a:r>
          </a:p>
          <a:p>
            <a:r>
              <a:rPr lang="en-US" sz="1200" b="1" dirty="0">
                <a:solidFill>
                  <a:srgbClr val="2B91AF"/>
                </a:solidFill>
                <a:latin typeface="Consolas" panose="020B0609020204030204" pitchFamily="49" charset="0"/>
              </a:rPr>
              <a:t>   T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* </a:t>
            </a:r>
            <a:r>
              <a:rPr lang="en-US" sz="12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the_data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200" b="1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  Deque() : size_(0), </a:t>
            </a:r>
            <a:r>
              <a:rPr lang="en-US" sz="12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the_data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200" b="1" dirty="0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b="1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[10]) {};</a:t>
            </a:r>
          </a:p>
          <a:p>
            <a:endParaRPr lang="en-US" sz="12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200" b="1" dirty="0">
                <a:solidFill>
                  <a:srgbClr val="0000FF"/>
                </a:solidFill>
                <a:latin typeface="Consolas" panose="020B0609020204030204" pitchFamily="49" charset="0"/>
              </a:rPr>
              <a:t>   void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push(</a:t>
            </a:r>
            <a:r>
              <a:rPr lang="en-US" sz="1200" b="1" dirty="0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b="1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&amp; </a:t>
            </a:r>
            <a:r>
              <a:rPr lang="en-US" sz="1200" b="1" dirty="0">
                <a:solidFill>
                  <a:srgbClr val="808080"/>
                </a:solidFill>
                <a:latin typeface="Consolas" panose="020B0609020204030204" pitchFamily="49" charset="0"/>
              </a:rPr>
              <a:t>item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) { </a:t>
            </a:r>
            <a:r>
              <a:rPr lang="en-US" sz="12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the_data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[size_++] = </a:t>
            </a:r>
            <a:r>
              <a:rPr lang="en-US" sz="1200" b="1" dirty="0">
                <a:solidFill>
                  <a:srgbClr val="808080"/>
                </a:solidFill>
                <a:latin typeface="Consolas" panose="020B0609020204030204" pitchFamily="49" charset="0"/>
              </a:rPr>
              <a:t>item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; }</a:t>
            </a:r>
          </a:p>
          <a:p>
            <a:endParaRPr lang="en-US" sz="12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200" b="1" dirty="0">
                <a:solidFill>
                  <a:srgbClr val="0000FF"/>
                </a:solidFill>
                <a:latin typeface="Consolas" panose="020B0609020204030204" pitchFamily="49" charset="0"/>
              </a:rPr>
              <a:t>   friend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b="1" dirty="0">
                <a:solidFill>
                  <a:srgbClr val="2B91AF"/>
                </a:solidFill>
                <a:latin typeface="Consolas" panose="020B0609020204030204" pitchFamily="49" charset="0"/>
              </a:rPr>
              <a:t>ostream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&amp; </a:t>
            </a:r>
            <a:r>
              <a:rPr lang="en-US" sz="1200" b="1" dirty="0">
                <a:solidFill>
                  <a:srgbClr val="0000FF"/>
                </a:solidFill>
                <a:latin typeface="Consolas" panose="020B0609020204030204" pitchFamily="49" charset="0"/>
              </a:rPr>
              <a:t>operator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&lt;&lt;(</a:t>
            </a:r>
            <a:r>
              <a:rPr lang="en-US" sz="1200" b="1" dirty="0">
                <a:solidFill>
                  <a:srgbClr val="2B91AF"/>
                </a:solidFill>
                <a:latin typeface="Consolas" panose="020B0609020204030204" pitchFamily="49" charset="0"/>
              </a:rPr>
              <a:t>ostream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&amp; </a:t>
            </a:r>
            <a:r>
              <a:rPr lang="en-US" sz="1200" b="1" dirty="0" err="1">
                <a:solidFill>
                  <a:srgbClr val="808080"/>
                </a:solidFill>
                <a:latin typeface="Consolas" panose="020B0609020204030204" pitchFamily="49" charset="0"/>
              </a:rPr>
              <a:t>os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200" b="1" dirty="0">
                <a:solidFill>
                  <a:srgbClr val="2B91AF"/>
                </a:solidFill>
                <a:latin typeface="Consolas" panose="020B0609020204030204" pitchFamily="49" charset="0"/>
              </a:rPr>
              <a:t>Deque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200" b="1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&gt;&amp; </a:t>
            </a:r>
            <a:r>
              <a:rPr lang="en-US" sz="1200" b="1" dirty="0">
                <a:solidFill>
                  <a:srgbClr val="808080"/>
                </a:solidFill>
                <a:latin typeface="Consolas" panose="020B0609020204030204" pitchFamily="49" charset="0"/>
              </a:rPr>
              <a:t>d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  {  </a:t>
            </a:r>
            <a:r>
              <a:rPr lang="nn-NO" sz="1200" b="1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nn-NO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nn-NO" sz="1200" b="1" dirty="0">
                <a:solidFill>
                  <a:srgbClr val="2B91AF"/>
                </a:solidFill>
                <a:latin typeface="Consolas" panose="020B0609020204030204" pitchFamily="49" charset="0"/>
              </a:rPr>
              <a:t>size_t</a:t>
            </a:r>
            <a:r>
              <a:rPr lang="nn-NO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i = 0; i &lt; </a:t>
            </a:r>
            <a:r>
              <a:rPr lang="nn-NO" sz="1200" b="1" dirty="0">
                <a:solidFill>
                  <a:srgbClr val="808080"/>
                </a:solidFill>
                <a:latin typeface="Consolas" panose="020B0609020204030204" pitchFamily="49" charset="0"/>
              </a:rPr>
              <a:t>d</a:t>
            </a:r>
            <a:r>
              <a:rPr lang="nn-NO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.size_; ++i)</a:t>
            </a:r>
          </a:p>
          <a:p>
            <a:r>
              <a:rPr lang="nn-NO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     </a:t>
            </a:r>
            <a:r>
              <a:rPr lang="nn-NO" sz="1200" b="1" dirty="0">
                <a:solidFill>
                  <a:srgbClr val="808080"/>
                </a:solidFill>
                <a:latin typeface="Consolas" panose="020B0609020204030204" pitchFamily="49" charset="0"/>
              </a:rPr>
              <a:t>os</a:t>
            </a:r>
            <a:r>
              <a:rPr lang="nn-NO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nn-NO" sz="1200" b="1" dirty="0">
                <a:solidFill>
                  <a:srgbClr val="008080"/>
                </a:solidFill>
                <a:latin typeface="Consolas" panose="020B0609020204030204" pitchFamily="49" charset="0"/>
              </a:rPr>
              <a:t>&lt;&lt;</a:t>
            </a:r>
            <a:r>
              <a:rPr lang="nn-NO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nn-NO" sz="1200" b="1" dirty="0">
                <a:solidFill>
                  <a:srgbClr val="A31515"/>
                </a:solidFill>
                <a:latin typeface="Consolas" panose="020B0609020204030204" pitchFamily="49" charset="0"/>
              </a:rPr>
              <a:t>" "</a:t>
            </a:r>
            <a:r>
              <a:rPr lang="nn-NO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&lt;&lt; </a:t>
            </a:r>
            <a:r>
              <a:rPr lang="nn-NO" sz="1200" b="1" dirty="0">
                <a:solidFill>
                  <a:srgbClr val="808080"/>
                </a:solidFill>
                <a:latin typeface="Consolas" panose="020B0609020204030204" pitchFamily="49" charset="0"/>
              </a:rPr>
              <a:t>d</a:t>
            </a:r>
            <a:r>
              <a:rPr lang="nn-NO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.the_data[i];</a:t>
            </a:r>
          </a:p>
          <a:p>
            <a:r>
              <a:rPr lang="en-US" sz="1200" b="1" dirty="0">
                <a:solidFill>
                  <a:srgbClr val="0000FF"/>
                </a:solidFill>
                <a:latin typeface="Consolas" panose="020B0609020204030204" pitchFamily="49" charset="0"/>
              </a:rPr>
              <a:t>      return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b="1" dirty="0" err="1">
                <a:solidFill>
                  <a:srgbClr val="808080"/>
                </a:solidFill>
                <a:latin typeface="Consolas" panose="020B0609020204030204" pitchFamily="49" charset="0"/>
              </a:rPr>
              <a:t>os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  }</a:t>
            </a:r>
          </a:p>
          <a:p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};</a:t>
            </a:r>
          </a:p>
          <a:p>
            <a:endParaRPr lang="en-US" sz="8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200" b="1" dirty="0">
                <a:solidFill>
                  <a:srgbClr val="0000FF"/>
                </a:solidFill>
                <a:latin typeface="Consolas" panose="020B0609020204030204" pitchFamily="49" charset="0"/>
              </a:rPr>
              <a:t>template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&lt;</a:t>
            </a:r>
            <a:r>
              <a:rPr lang="en-US" sz="1200" b="1" dirty="0" err="1">
                <a:solidFill>
                  <a:srgbClr val="0000FF"/>
                </a:solidFill>
                <a:latin typeface="Consolas" panose="020B0609020204030204" pitchFamily="49" charset="0"/>
              </a:rPr>
              <a:t>typename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b="1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</a:p>
          <a:p>
            <a:r>
              <a:rPr lang="en-US" sz="1200" b="1" dirty="0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b="1" dirty="0">
                <a:solidFill>
                  <a:srgbClr val="2B91AF"/>
                </a:solidFill>
                <a:latin typeface="Consolas" panose="020B0609020204030204" pitchFamily="49" charset="0"/>
              </a:rPr>
              <a:t>Vector</a:t>
            </a:r>
            <a:endParaRPr lang="en-US" sz="12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1200" b="1" dirty="0">
                <a:solidFill>
                  <a:srgbClr val="0000FF"/>
                </a:solidFill>
                <a:latin typeface="Consolas" panose="020B0609020204030204" pitchFamily="49" charset="0"/>
              </a:rPr>
              <a:t>private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US" sz="1200" b="1" dirty="0">
                <a:solidFill>
                  <a:srgbClr val="2B91AF"/>
                </a:solidFill>
                <a:latin typeface="Consolas" panose="020B0609020204030204" pitchFamily="49" charset="0"/>
              </a:rPr>
              <a:t>   Deque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200" b="1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&gt; deque_;</a:t>
            </a:r>
          </a:p>
          <a:p>
            <a:r>
              <a:rPr lang="en-US" sz="1200" b="1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US" sz="1200" b="1" dirty="0">
                <a:solidFill>
                  <a:srgbClr val="0000FF"/>
                </a:solidFill>
                <a:latin typeface="Consolas" panose="020B0609020204030204" pitchFamily="49" charset="0"/>
              </a:rPr>
              <a:t>   void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push_back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200" b="1" dirty="0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b="1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&amp; </a:t>
            </a:r>
            <a:r>
              <a:rPr lang="en-US" sz="1200" b="1" dirty="0">
                <a:solidFill>
                  <a:srgbClr val="808080"/>
                </a:solidFill>
                <a:latin typeface="Consolas" panose="020B0609020204030204" pitchFamily="49" charset="0"/>
              </a:rPr>
              <a:t>item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) { </a:t>
            </a:r>
            <a:r>
              <a:rPr lang="en-US" sz="12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deque_.push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200" b="1" dirty="0">
                <a:solidFill>
                  <a:srgbClr val="808080"/>
                </a:solidFill>
                <a:latin typeface="Consolas" panose="020B0609020204030204" pitchFamily="49" charset="0"/>
              </a:rPr>
              <a:t>item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); }</a:t>
            </a:r>
          </a:p>
          <a:p>
            <a:r>
              <a:rPr lang="en-US" sz="1200" b="1" dirty="0">
                <a:solidFill>
                  <a:srgbClr val="0000FF"/>
                </a:solidFill>
                <a:latin typeface="Consolas" panose="020B0609020204030204" pitchFamily="49" charset="0"/>
              </a:rPr>
              <a:t>   friend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b="1" dirty="0">
                <a:solidFill>
                  <a:srgbClr val="2B91AF"/>
                </a:solidFill>
                <a:latin typeface="Consolas" panose="020B0609020204030204" pitchFamily="49" charset="0"/>
              </a:rPr>
              <a:t>ostream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&amp; </a:t>
            </a:r>
            <a:r>
              <a:rPr lang="en-US" sz="1200" b="1" dirty="0">
                <a:solidFill>
                  <a:srgbClr val="0000FF"/>
                </a:solidFill>
                <a:latin typeface="Consolas" panose="020B0609020204030204" pitchFamily="49" charset="0"/>
              </a:rPr>
              <a:t>operator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&lt;&lt;(</a:t>
            </a:r>
            <a:r>
              <a:rPr lang="en-US" sz="1200" b="1" dirty="0">
                <a:solidFill>
                  <a:srgbClr val="2B91AF"/>
                </a:solidFill>
                <a:latin typeface="Consolas" panose="020B0609020204030204" pitchFamily="49" charset="0"/>
              </a:rPr>
              <a:t>ostream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&amp; </a:t>
            </a:r>
            <a:r>
              <a:rPr lang="en-US" sz="1200" b="1" dirty="0" err="1">
                <a:solidFill>
                  <a:srgbClr val="808080"/>
                </a:solidFill>
                <a:latin typeface="Consolas" panose="020B0609020204030204" pitchFamily="49" charset="0"/>
              </a:rPr>
              <a:t>os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200" b="1" dirty="0">
                <a:solidFill>
                  <a:srgbClr val="2B91AF"/>
                </a:solidFill>
                <a:latin typeface="Consolas" panose="020B0609020204030204" pitchFamily="49" charset="0"/>
              </a:rPr>
              <a:t>Vector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200" b="1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&gt;&amp; </a:t>
            </a:r>
            <a:r>
              <a:rPr lang="en-US" sz="1200" b="1" dirty="0">
                <a:solidFill>
                  <a:srgbClr val="808080"/>
                </a:solidFill>
                <a:latin typeface="Consolas" panose="020B0609020204030204" pitchFamily="49" charset="0"/>
              </a:rPr>
              <a:t>v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  { </a:t>
            </a:r>
            <a:r>
              <a:rPr lang="en-US" sz="1200" b="1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b="1" dirty="0" err="1">
                <a:solidFill>
                  <a:srgbClr val="808080"/>
                </a:solidFill>
                <a:latin typeface="Consolas" panose="020B0609020204030204" pitchFamily="49" charset="0"/>
              </a:rPr>
              <a:t>os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&lt;&lt; </a:t>
            </a:r>
            <a:r>
              <a:rPr lang="en-US" sz="1200" b="1" dirty="0" err="1">
                <a:solidFill>
                  <a:srgbClr val="808080"/>
                </a:solidFill>
                <a:latin typeface="Consolas" panose="020B0609020204030204" pitchFamily="49" charset="0"/>
              </a:rPr>
              <a:t>v</a:t>
            </a:r>
            <a:r>
              <a:rPr lang="en-US" sz="12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.deque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_; }</a:t>
            </a:r>
          </a:p>
          <a:p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};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5BF8B4-A49E-4651-8CB6-887C27B79623}"/>
              </a:ext>
            </a:extLst>
          </p:cNvPr>
          <p:cNvSpPr txBox="1"/>
          <p:nvPr/>
        </p:nvSpPr>
        <p:spPr>
          <a:xfrm>
            <a:off x="5640287" y="1434976"/>
            <a:ext cx="519858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00FF"/>
                </a:solidFill>
                <a:latin typeface="Consolas" panose="020B0609020204030204" pitchFamily="49" charset="0"/>
              </a:rPr>
              <a:t>template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&lt;</a:t>
            </a:r>
            <a:r>
              <a:rPr lang="en-US" sz="1200" b="1" dirty="0" err="1">
                <a:solidFill>
                  <a:srgbClr val="0000FF"/>
                </a:solidFill>
                <a:latin typeface="Consolas" panose="020B0609020204030204" pitchFamily="49" charset="0"/>
              </a:rPr>
              <a:t>typename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b="1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</a:p>
          <a:p>
            <a:r>
              <a:rPr lang="en-US" sz="1200" b="1" dirty="0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b="1" dirty="0">
                <a:solidFill>
                  <a:srgbClr val="2B91AF"/>
                </a:solidFill>
                <a:latin typeface="Consolas" panose="020B0609020204030204" pitchFamily="49" charset="0"/>
              </a:rPr>
              <a:t>Station</a:t>
            </a:r>
            <a:endParaRPr lang="en-US" sz="12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1200" b="1" dirty="0">
                <a:solidFill>
                  <a:srgbClr val="0000FF"/>
                </a:solidFill>
                <a:latin typeface="Consolas" panose="020B0609020204030204" pitchFamily="49" charset="0"/>
              </a:rPr>
              <a:t>private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US" sz="1200" b="1" dirty="0">
                <a:solidFill>
                  <a:srgbClr val="2B91AF"/>
                </a:solidFill>
                <a:latin typeface="Consolas" panose="020B0609020204030204" pitchFamily="49" charset="0"/>
              </a:rPr>
              <a:t>   Vector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200" b="1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&gt; vector_;</a:t>
            </a:r>
          </a:p>
          <a:p>
            <a:r>
              <a:rPr lang="en-US" sz="1200" b="1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US" sz="1200" b="1" dirty="0">
                <a:solidFill>
                  <a:srgbClr val="0000FF"/>
                </a:solidFill>
                <a:latin typeface="Consolas" panose="020B0609020204030204" pitchFamily="49" charset="0"/>
              </a:rPr>
              <a:t>   void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addCar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200" b="1" dirty="0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b="1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&amp; </a:t>
            </a:r>
            <a:r>
              <a:rPr lang="en-US" sz="1200" b="1" dirty="0">
                <a:solidFill>
                  <a:srgbClr val="808080"/>
                </a:solidFill>
                <a:latin typeface="Consolas" panose="020B0609020204030204" pitchFamily="49" charset="0"/>
              </a:rPr>
              <a:t>item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) { vector_.</a:t>
            </a:r>
            <a:r>
              <a:rPr lang="en-US" sz="12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push_back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200" b="1" dirty="0">
                <a:solidFill>
                  <a:srgbClr val="808080"/>
                </a:solidFill>
                <a:latin typeface="Consolas" panose="020B0609020204030204" pitchFamily="49" charset="0"/>
              </a:rPr>
              <a:t>item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); }</a:t>
            </a:r>
          </a:p>
          <a:p>
            <a:r>
              <a:rPr lang="en-US" sz="1200" b="1" dirty="0">
                <a:solidFill>
                  <a:srgbClr val="0000FF"/>
                </a:solidFill>
                <a:latin typeface="Consolas" panose="020B0609020204030204" pitchFamily="49" charset="0"/>
              </a:rPr>
              <a:t>   friend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b="1" dirty="0">
                <a:solidFill>
                  <a:srgbClr val="2B91AF"/>
                </a:solidFill>
                <a:latin typeface="Consolas" panose="020B0609020204030204" pitchFamily="49" charset="0"/>
              </a:rPr>
              <a:t>ostream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&amp; </a:t>
            </a:r>
            <a:r>
              <a:rPr lang="en-US" sz="1200" b="1" dirty="0">
                <a:solidFill>
                  <a:srgbClr val="0000FF"/>
                </a:solidFill>
                <a:latin typeface="Consolas" panose="020B0609020204030204" pitchFamily="49" charset="0"/>
              </a:rPr>
              <a:t>operator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&lt;&lt;(</a:t>
            </a:r>
            <a:r>
              <a:rPr lang="en-US" sz="1200" b="1" dirty="0">
                <a:solidFill>
                  <a:srgbClr val="2B91AF"/>
                </a:solidFill>
                <a:latin typeface="Consolas" panose="020B0609020204030204" pitchFamily="49" charset="0"/>
              </a:rPr>
              <a:t>ostream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&amp; </a:t>
            </a:r>
            <a:r>
              <a:rPr lang="en-US" sz="1200" b="1" dirty="0" err="1">
                <a:solidFill>
                  <a:srgbClr val="808080"/>
                </a:solidFill>
                <a:latin typeface="Consolas" panose="020B0609020204030204" pitchFamily="49" charset="0"/>
              </a:rPr>
              <a:t>os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200" b="1" dirty="0">
                <a:solidFill>
                  <a:srgbClr val="2B91AF"/>
                </a:solidFill>
                <a:latin typeface="Consolas" panose="020B0609020204030204" pitchFamily="49" charset="0"/>
              </a:rPr>
              <a:t>Station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200" b="1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&gt;&amp; </a:t>
            </a:r>
            <a:r>
              <a:rPr lang="en-US" sz="1200" b="1" dirty="0">
                <a:solidFill>
                  <a:srgbClr val="808080"/>
                </a:solidFill>
                <a:latin typeface="Consolas" panose="020B0609020204030204" pitchFamily="49" charset="0"/>
              </a:rPr>
              <a:t>s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  {  return </a:t>
            </a:r>
            <a:r>
              <a:rPr lang="en-US" sz="1200" b="1" dirty="0" err="1">
                <a:solidFill>
                  <a:srgbClr val="808080"/>
                </a:solidFill>
                <a:latin typeface="Consolas" panose="020B0609020204030204" pitchFamily="49" charset="0"/>
              </a:rPr>
              <a:t>os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&lt;&lt; </a:t>
            </a:r>
            <a:r>
              <a:rPr lang="en-US" sz="1200" b="1" dirty="0" err="1">
                <a:solidFill>
                  <a:srgbClr val="808080"/>
                </a:solidFill>
                <a:latin typeface="Consolas" panose="020B0609020204030204" pitchFamily="49" charset="0"/>
              </a:rPr>
              <a:t>s</a:t>
            </a:r>
            <a:r>
              <a:rPr lang="en-US" sz="12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.vector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_; }</a:t>
            </a:r>
          </a:p>
          <a:p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};</a:t>
            </a:r>
            <a:endParaRPr lang="en-US" sz="1200" b="1" dirty="0"/>
          </a:p>
          <a:p>
            <a:endParaRPr lang="en-US" sz="1200" b="1" dirty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r>
              <a:rPr lang="en-US" sz="1200" b="1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main()</a:t>
            </a:r>
          </a:p>
          <a:p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1200" b="1" dirty="0">
                <a:solidFill>
                  <a:srgbClr val="2B91AF"/>
                </a:solidFill>
                <a:latin typeface="Consolas" panose="020B0609020204030204" pitchFamily="49" charset="0"/>
              </a:rPr>
              <a:t>   Station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200" b="1" dirty="0">
                <a:solidFill>
                  <a:srgbClr val="2B91AF"/>
                </a:solidFill>
                <a:latin typeface="Consolas" panose="020B0609020204030204" pitchFamily="49" charset="0"/>
              </a:rPr>
              <a:t>Car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&gt; station;</a:t>
            </a:r>
          </a:p>
          <a:p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sz="1200" b="1" dirty="0">
                <a:solidFill>
                  <a:srgbClr val="2B91AF"/>
                </a:solidFill>
                <a:latin typeface="Consolas" panose="020B0609020204030204" pitchFamily="49" charset="0"/>
              </a:rPr>
              <a:t>Car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car1(888);</a:t>
            </a:r>
          </a:p>
          <a:p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sz="1200" b="1" dirty="0">
                <a:solidFill>
                  <a:srgbClr val="2B91AF"/>
                </a:solidFill>
                <a:latin typeface="Consolas" panose="020B0609020204030204" pitchFamily="49" charset="0"/>
              </a:rPr>
              <a:t>Car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car2(999);</a:t>
            </a:r>
          </a:p>
          <a:p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sz="1200" b="1">
                <a:solidFill>
                  <a:srgbClr val="2B91AF"/>
                </a:solidFill>
                <a:latin typeface="Consolas" panose="020B0609020204030204" pitchFamily="49" charset="0"/>
              </a:rPr>
              <a:t>Car</a:t>
            </a:r>
            <a:r>
              <a:rPr lang="en-US" sz="1200" b="1">
                <a:solidFill>
                  <a:srgbClr val="000000"/>
                </a:solidFill>
                <a:latin typeface="Consolas" panose="020B0609020204030204" pitchFamily="49" charset="0"/>
              </a:rPr>
              <a:t> car3(666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sz="12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station.addCar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(car1);</a:t>
            </a:r>
          </a:p>
          <a:p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sz="12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station.addCar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(car2);</a:t>
            </a:r>
          </a:p>
          <a:p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sz="12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station.addCar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(car3);</a:t>
            </a:r>
          </a:p>
          <a:p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  cout </a:t>
            </a:r>
            <a:r>
              <a:rPr lang="en-US" sz="1200" b="1" dirty="0">
                <a:solidFill>
                  <a:srgbClr val="008080"/>
                </a:solidFill>
                <a:latin typeface="Consolas" panose="020B0609020204030204" pitchFamily="49" charset="0"/>
              </a:rPr>
              <a:t>&lt;&lt;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station;</a:t>
            </a:r>
          </a:p>
          <a:p>
            <a:r>
              <a:rPr lang="en-US" sz="1200" b="1" dirty="0">
                <a:solidFill>
                  <a:srgbClr val="0000FF"/>
                </a:solidFill>
                <a:latin typeface="Consolas" panose="020B0609020204030204" pitchFamily="49" charset="0"/>
              </a:rPr>
              <a:t>   return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0;</a:t>
            </a:r>
          </a:p>
          <a:p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200" b="1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F5275C2-5234-48DD-81A0-A4033138107A}"/>
              </a:ext>
            </a:extLst>
          </p:cNvPr>
          <p:cNvSpPr/>
          <p:nvPr/>
        </p:nvSpPr>
        <p:spPr>
          <a:xfrm>
            <a:off x="2178122" y="3024034"/>
            <a:ext cx="2098043" cy="322093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C8DC59FB-0286-448E-A6BC-298E50A3D28E}"/>
              </a:ext>
            </a:extLst>
          </p:cNvPr>
          <p:cNvSpPr/>
          <p:nvPr/>
        </p:nvSpPr>
        <p:spPr>
          <a:xfrm>
            <a:off x="2722275" y="1737569"/>
            <a:ext cx="2918012" cy="605117"/>
          </a:xfrm>
          <a:prstGeom prst="wedgeRoundRectCallout">
            <a:avLst>
              <a:gd name="adj1" fmla="val 16494"/>
              <a:gd name="adj2" fmla="val 22472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What is being stored?</a:t>
            </a:r>
          </a:p>
        </p:txBody>
      </p:sp>
    </p:spTree>
    <p:extLst>
      <p:ext uri="{BB962C8B-B14F-4D97-AF65-F5344CB8AC3E}">
        <p14:creationId xmlns:p14="http://schemas.microsoft.com/office/powerpoint/2010/main" val="237161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4FE6D-481C-4698-A149-EA4BAA18B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EA748-68C4-41E5-AFCA-7ADF137796E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30577" y="1295401"/>
            <a:ext cx="9978067" cy="719392"/>
          </a:xfrm>
        </p:spPr>
        <p:txBody>
          <a:bodyPr/>
          <a:lstStyle/>
          <a:p>
            <a:r>
              <a:rPr lang="en-US" dirty="0"/>
              <a:t>Each node in a tree has exactly one parent, except for the root node which has no parent.</a:t>
            </a:r>
            <a:endParaRPr lang="en-US" i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02E61A-DF36-4EFE-842A-A7D15C53B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Trees (26)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7E95E9-DE75-455C-9136-97048EF1A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E8E4165-1C65-4B3C-8E68-CCD41DB5F27B}"/>
              </a:ext>
            </a:extLst>
          </p:cNvPr>
          <p:cNvGrpSpPr/>
          <p:nvPr/>
        </p:nvGrpSpPr>
        <p:grpSpPr>
          <a:xfrm>
            <a:off x="530577" y="3505200"/>
            <a:ext cx="10105251" cy="2362200"/>
            <a:chOff x="-383823" y="3505200"/>
            <a:chExt cx="10105251" cy="2362200"/>
          </a:xfrm>
        </p:grpSpPr>
        <p:sp>
          <p:nvSpPr>
            <p:cNvPr id="16" name="Content Placeholder 2">
              <a:extLst>
                <a:ext uri="{FF2B5EF4-FFF2-40B4-BE49-F238E27FC236}">
                  <a16:creationId xmlns:a16="http://schemas.microsoft.com/office/drawing/2014/main" id="{E058AB0D-5CCD-4A43-8FD5-6AE4F206B47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-383823" y="3505200"/>
              <a:ext cx="6595937" cy="18267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19088" indent="-319088" algn="l" rtl="0" eaLnBrk="1" fontAlgn="base" hangingPunct="1">
                <a:spcBef>
                  <a:spcPts val="700"/>
                </a:spcBef>
                <a:spcAft>
                  <a:spcPct val="0"/>
                </a:spcAft>
                <a:buClr>
                  <a:srgbClr val="333399"/>
                </a:buClr>
                <a:buSzPct val="80000"/>
                <a:buFont typeface="Arial" panose="020B0604020202020204" pitchFamily="34" charset="0"/>
                <a:buChar char="■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39763" indent="-273050" algn="l" rtl="0" eaLnBrk="1" fontAlgn="base" hangingPunct="1">
                <a:spcBef>
                  <a:spcPts val="550"/>
                </a:spcBef>
                <a:spcAft>
                  <a:spcPct val="0"/>
                </a:spcAft>
                <a:buClr>
                  <a:srgbClr val="FF0000"/>
                </a:buClr>
                <a:buSzPct val="80000"/>
                <a:buFont typeface="Arial" panose="020B0604020202020204" pitchFamily="34" charset="0"/>
                <a:buChar char="■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-228600" algn="l" rtl="0" eaLnBrk="1" fontAlgn="base" hangingPunct="1">
                <a:spcBef>
                  <a:spcPts val="500"/>
                </a:spcBef>
                <a:spcAft>
                  <a:spcPct val="0"/>
                </a:spcAft>
                <a:buClr>
                  <a:srgbClr val="333399"/>
                </a:buClr>
                <a:buSzPct val="80000"/>
                <a:buFont typeface="Arial" panose="020B0604020202020204" pitchFamily="34" charset="0"/>
                <a:buChar char="■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-228600" algn="l" rtl="0" eaLnBrk="1" fontAlgn="base" hangingPunct="1">
                <a:spcBef>
                  <a:spcPts val="400"/>
                </a:spcBef>
                <a:spcAft>
                  <a:spcPct val="0"/>
                </a:spcAft>
                <a:buClr>
                  <a:srgbClr val="333399"/>
                </a:buClr>
                <a:buSzPct val="80000"/>
                <a:buFont typeface="Arial" panose="020B0604020202020204" pitchFamily="34" charset="0"/>
                <a:buChar char="■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-228600" algn="l" rtl="0" eaLnBrk="1" fontAlgn="base" hangingPunct="1">
                <a:spcBef>
                  <a:spcPts val="400"/>
                </a:spcBef>
                <a:spcAft>
                  <a:spcPct val="0"/>
                </a:spcAft>
                <a:buClr>
                  <a:srgbClr val="333399"/>
                </a:buClr>
                <a:buSzPct val="80000"/>
                <a:buFont typeface="Arial" panose="020B0604020202020204" pitchFamily="34" charset="0"/>
                <a:buChar char="■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103120" indent="-22860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77440" indent="-228600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651760" indent="-228600" algn="l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26080" indent="-228600" algn="l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200" dirty="0"/>
                <a:t>The </a:t>
              </a:r>
              <a:r>
                <a:rPr lang="en-US" sz="2200" b="1" i="1" dirty="0">
                  <a:solidFill>
                    <a:srgbClr val="FF0000"/>
                  </a:solidFill>
                </a:rPr>
                <a:t>depth</a:t>
              </a:r>
              <a:r>
                <a:rPr lang="en-US" sz="2200" dirty="0"/>
                <a:t> of a node is the number of nodes from the root (defined recursively):</a:t>
              </a:r>
            </a:p>
            <a:p>
              <a:pPr lvl="1"/>
              <a:r>
                <a:rPr lang="en-US" sz="1800" dirty="0"/>
                <a:t>If a node is the root of a tree, its depth is 0.</a:t>
              </a:r>
            </a:p>
            <a:p>
              <a:pPr lvl="1"/>
              <a:r>
                <a:rPr lang="en-US" sz="1800" dirty="0"/>
                <a:t>If a node is not the root of a tree, its depth</a:t>
              </a:r>
            </a:p>
            <a:p>
              <a:pPr marL="628650" lvl="1" indent="-261938">
                <a:spcBef>
                  <a:spcPts val="0"/>
                </a:spcBef>
                <a:buNone/>
              </a:pPr>
              <a:r>
                <a:rPr lang="en-US" sz="1800" dirty="0"/>
                <a:t>	is 1 + the depth of its parent.</a:t>
              </a:r>
              <a:endParaRPr lang="en-US" sz="2200" dirty="0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C2767B5-0713-4ACD-9E31-738F104E730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40868" y="4953000"/>
              <a:ext cx="4480560" cy="0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46D3808-7524-4E8C-88CA-634AF2B227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29584" y="5867400"/>
              <a:ext cx="4480560" cy="0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3D75121C-F162-4C4E-A831-38CEB50CD4D7}"/>
              </a:ext>
            </a:extLst>
          </p:cNvPr>
          <p:cNvSpPr txBox="1">
            <a:spLocks/>
          </p:cNvSpPr>
          <p:nvPr/>
        </p:nvSpPr>
        <p:spPr bwMode="auto">
          <a:xfrm>
            <a:off x="530577" y="5181600"/>
            <a:ext cx="5604071" cy="107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The </a:t>
            </a:r>
            <a:r>
              <a:rPr lang="en-US" sz="2200" b="1" i="1" dirty="0">
                <a:solidFill>
                  <a:srgbClr val="FF0000"/>
                </a:solidFill>
              </a:rPr>
              <a:t>height</a:t>
            </a:r>
            <a:r>
              <a:rPr lang="en-US" sz="2200" dirty="0"/>
              <a:t> of a node is the number of nodes in the longest path from the node to a leaf node.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D93131C-CCDE-464B-A8A8-341DFD86B4EF}"/>
              </a:ext>
            </a:extLst>
          </p:cNvPr>
          <p:cNvGrpSpPr/>
          <p:nvPr/>
        </p:nvGrpSpPr>
        <p:grpSpPr>
          <a:xfrm>
            <a:off x="7005852" y="4244271"/>
            <a:ext cx="3058358" cy="2324100"/>
            <a:chOff x="6074923" y="4244271"/>
            <a:chExt cx="3058358" cy="2324100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B9E7032F-AD84-4FB6-8633-2ED8E25640D8}"/>
                </a:ext>
              </a:extLst>
            </p:cNvPr>
            <p:cNvCxnSpPr>
              <a:cxnSpLocks/>
            </p:cNvCxnSpPr>
            <p:nvPr/>
          </p:nvCxnSpPr>
          <p:spPr>
            <a:xfrm>
              <a:off x="8295081" y="5476959"/>
              <a:ext cx="264193" cy="58607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DAB930E3-4A7D-4430-9E73-CDB3861591C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07948" y="4587171"/>
              <a:ext cx="407810" cy="57235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A9307D64-B4F6-4FFF-8560-41F3DFA55400}"/>
                </a:ext>
              </a:extLst>
            </p:cNvPr>
            <p:cNvCxnSpPr>
              <a:cxnSpLocks/>
              <a:endCxn id="35" idx="1"/>
            </p:cNvCxnSpPr>
            <p:nvPr/>
          </p:nvCxnSpPr>
          <p:spPr>
            <a:xfrm>
              <a:off x="7588803" y="4587171"/>
              <a:ext cx="382989" cy="62517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73574B11-D729-40C8-A9F3-1450E5AF4C87}"/>
                </a:ext>
              </a:extLst>
            </p:cNvPr>
            <p:cNvSpPr/>
            <p:nvPr/>
          </p:nvSpPr>
          <p:spPr>
            <a:xfrm>
              <a:off x="6882978" y="4244271"/>
              <a:ext cx="914400" cy="54864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Dog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3ED26361-A64B-4F7E-B61C-CB7BA971E9FC}"/>
                </a:ext>
              </a:extLst>
            </p:cNvPr>
            <p:cNvSpPr/>
            <p:nvPr/>
          </p:nvSpPr>
          <p:spPr>
            <a:xfrm>
              <a:off x="6074923" y="5132001"/>
              <a:ext cx="914400" cy="54864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Cat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4EA3696A-6A89-4437-8923-842D4723B760}"/>
                </a:ext>
              </a:extLst>
            </p:cNvPr>
            <p:cNvSpPr/>
            <p:nvPr/>
          </p:nvSpPr>
          <p:spPr>
            <a:xfrm>
              <a:off x="7837881" y="5132001"/>
              <a:ext cx="914400" cy="54864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Pig</a:t>
              </a: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737E4992-7044-491A-8503-D89763332A4A}"/>
                </a:ext>
              </a:extLst>
            </p:cNvPr>
            <p:cNvSpPr/>
            <p:nvPr/>
          </p:nvSpPr>
          <p:spPr>
            <a:xfrm>
              <a:off x="8218881" y="6019731"/>
              <a:ext cx="914400" cy="54864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Wolf</a:t>
              </a:r>
            </a:p>
          </p:txBody>
        </p:sp>
      </p:grp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4EB31A02-ACF3-4FE7-945E-A4BF309F5A14}"/>
              </a:ext>
            </a:extLst>
          </p:cNvPr>
          <p:cNvSpPr txBox="1">
            <a:spLocks/>
          </p:cNvSpPr>
          <p:nvPr/>
        </p:nvSpPr>
        <p:spPr bwMode="auto">
          <a:xfrm>
            <a:off x="530577" y="6248401"/>
            <a:ext cx="5946423" cy="54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The </a:t>
            </a:r>
            <a:r>
              <a:rPr lang="en-US" sz="2200" b="1" i="1" dirty="0">
                <a:solidFill>
                  <a:srgbClr val="FF0000"/>
                </a:solidFill>
              </a:rPr>
              <a:t>level</a:t>
            </a:r>
            <a:r>
              <a:rPr lang="en-US" sz="2200" dirty="0"/>
              <a:t> of a node is its depth + 1.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FB65BCF-AC02-470D-AB83-50860B0E9941}"/>
              </a:ext>
            </a:extLst>
          </p:cNvPr>
          <p:cNvGrpSpPr/>
          <p:nvPr/>
        </p:nvGrpSpPr>
        <p:grpSpPr>
          <a:xfrm>
            <a:off x="6111097" y="4062006"/>
            <a:ext cx="4720294" cy="2625841"/>
            <a:chOff x="6462787" y="4062006"/>
            <a:chExt cx="4720294" cy="2625841"/>
          </a:xfrm>
        </p:grpSpPr>
        <p:grpSp>
          <p:nvGrpSpPr>
            <p:cNvPr id="7" name="Group 6"/>
            <p:cNvGrpSpPr/>
            <p:nvPr/>
          </p:nvGrpSpPr>
          <p:grpSpPr>
            <a:xfrm>
              <a:off x="6462787" y="4062006"/>
              <a:ext cx="3788319" cy="2625841"/>
              <a:chOff x="4667845" y="4062005"/>
              <a:chExt cx="3788319" cy="2625841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64D8817-AE8B-48AA-970C-CFF3649266F7}"/>
                  </a:ext>
                </a:extLst>
              </p:cNvPr>
              <p:cNvSpPr txBox="1"/>
              <p:nvPr/>
            </p:nvSpPr>
            <p:spPr>
              <a:xfrm>
                <a:off x="7373543" y="4062005"/>
                <a:ext cx="1082621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tabLst>
                    <a:tab pos="914400" algn="l"/>
                    <a:tab pos="1828800" algn="l"/>
                  </a:tabLst>
                </a:pPr>
                <a:r>
                  <a:rPr lang="en-US" sz="1400" b="1" dirty="0">
                    <a:solidFill>
                      <a:srgbClr val="FF0000"/>
                    </a:solidFill>
                  </a:rPr>
                  <a:t>Depth 0</a:t>
                </a:r>
              </a:p>
              <a:p>
                <a:pPr>
                  <a:tabLst>
                    <a:tab pos="914400" algn="l"/>
                    <a:tab pos="1828800" algn="l"/>
                  </a:tabLst>
                </a:pPr>
                <a:r>
                  <a:rPr lang="en-US" sz="1400" b="1" dirty="0">
                    <a:solidFill>
                      <a:srgbClr val="FF0000"/>
                    </a:solidFill>
                  </a:rPr>
                  <a:t>Height 3</a:t>
                </a:r>
              </a:p>
              <a:p>
                <a:pPr>
                  <a:tabLst>
                    <a:tab pos="914400" algn="l"/>
                    <a:tab pos="1828800" algn="l"/>
                  </a:tabLst>
                </a:pPr>
                <a:r>
                  <a:rPr lang="en-US" sz="1400" b="1" dirty="0">
                    <a:solidFill>
                      <a:srgbClr val="FF0000"/>
                    </a:solidFill>
                  </a:rPr>
                  <a:t>Level 1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C4E96CD-DD24-4AFA-B261-C60E60FC0585}"/>
                  </a:ext>
                </a:extLst>
              </p:cNvPr>
              <p:cNvSpPr txBox="1"/>
              <p:nvPr/>
            </p:nvSpPr>
            <p:spPr>
              <a:xfrm>
                <a:off x="6675985" y="5949182"/>
                <a:ext cx="1082621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tabLst>
                    <a:tab pos="914400" algn="l"/>
                    <a:tab pos="1828800" algn="l"/>
                  </a:tabLst>
                </a:pPr>
                <a:r>
                  <a:rPr lang="en-US" sz="1400" b="1" dirty="0">
                    <a:solidFill>
                      <a:srgbClr val="FF0000"/>
                    </a:solidFill>
                  </a:rPr>
                  <a:t>Depth 2</a:t>
                </a:r>
              </a:p>
              <a:p>
                <a:pPr>
                  <a:tabLst>
                    <a:tab pos="914400" algn="l"/>
                    <a:tab pos="1828800" algn="l"/>
                  </a:tabLst>
                </a:pPr>
                <a:r>
                  <a:rPr lang="en-US" sz="1400" b="1" dirty="0">
                    <a:solidFill>
                      <a:srgbClr val="FF0000"/>
                    </a:solidFill>
                  </a:rPr>
                  <a:t>Height 1</a:t>
                </a:r>
              </a:p>
              <a:p>
                <a:pPr>
                  <a:tabLst>
                    <a:tab pos="914400" algn="l"/>
                    <a:tab pos="1828800" algn="l"/>
                  </a:tabLst>
                </a:pPr>
                <a:r>
                  <a:rPr lang="en-US" sz="1400" b="1" dirty="0">
                    <a:solidFill>
                      <a:srgbClr val="FF0000"/>
                    </a:solidFill>
                  </a:rPr>
                  <a:t>Level 3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99ED7EB-40D5-4853-894B-245762D8F98C}"/>
                  </a:ext>
                </a:extLst>
              </p:cNvPr>
              <p:cNvSpPr txBox="1"/>
              <p:nvPr/>
            </p:nvSpPr>
            <p:spPr>
              <a:xfrm>
                <a:off x="4667845" y="5035357"/>
                <a:ext cx="1082621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tabLst>
                    <a:tab pos="914400" algn="l"/>
                    <a:tab pos="1828800" algn="l"/>
                  </a:tabLst>
                </a:pPr>
                <a:r>
                  <a:rPr lang="en-US" sz="1400" b="1" dirty="0">
                    <a:solidFill>
                      <a:srgbClr val="FF0000"/>
                    </a:solidFill>
                  </a:rPr>
                  <a:t>Depth 1</a:t>
                </a:r>
              </a:p>
              <a:p>
                <a:pPr>
                  <a:tabLst>
                    <a:tab pos="914400" algn="l"/>
                    <a:tab pos="1828800" algn="l"/>
                  </a:tabLst>
                </a:pPr>
                <a:r>
                  <a:rPr lang="en-US" sz="1400" b="1">
                    <a:solidFill>
                      <a:srgbClr val="FF0000"/>
                    </a:solidFill>
                  </a:rPr>
                  <a:t>Height </a:t>
                </a:r>
                <a:r>
                  <a:rPr lang="en-US" sz="1400" b="1" dirty="0">
                    <a:solidFill>
                      <a:srgbClr val="FF0000"/>
                    </a:solidFill>
                  </a:rPr>
                  <a:t>1</a:t>
                </a:r>
              </a:p>
              <a:p>
                <a:pPr>
                  <a:tabLst>
                    <a:tab pos="914400" algn="l"/>
                    <a:tab pos="1828800" algn="l"/>
                  </a:tabLst>
                </a:pPr>
                <a:r>
                  <a:rPr lang="en-US" sz="1400" b="1" dirty="0">
                    <a:solidFill>
                      <a:srgbClr val="FF0000"/>
                    </a:solidFill>
                  </a:rPr>
                  <a:t>Level 2</a:t>
                </a: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9E49C43-8921-4B66-BD0E-63C8F80B5E5A}"/>
                </a:ext>
              </a:extLst>
            </p:cNvPr>
            <p:cNvSpPr txBox="1"/>
            <p:nvPr/>
          </p:nvSpPr>
          <p:spPr>
            <a:xfrm>
              <a:off x="10215704" y="5032418"/>
              <a:ext cx="96737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914400" algn="l"/>
                  <a:tab pos="1828800" algn="l"/>
                </a:tabLst>
              </a:pPr>
              <a:r>
                <a:rPr lang="en-US" sz="1400" b="1" dirty="0">
                  <a:solidFill>
                    <a:srgbClr val="FF0000"/>
                  </a:solidFill>
                </a:rPr>
                <a:t>Depth 1</a:t>
              </a:r>
            </a:p>
            <a:p>
              <a:pPr>
                <a:tabLst>
                  <a:tab pos="914400" algn="l"/>
                  <a:tab pos="1828800" algn="l"/>
                </a:tabLst>
              </a:pPr>
              <a:r>
                <a:rPr lang="en-US" sz="1400" b="1" dirty="0">
                  <a:solidFill>
                    <a:srgbClr val="FF0000"/>
                  </a:solidFill>
                </a:rPr>
                <a:t>Height 2</a:t>
              </a:r>
            </a:p>
            <a:p>
              <a:pPr>
                <a:tabLst>
                  <a:tab pos="914400" algn="l"/>
                  <a:tab pos="1828800" algn="l"/>
                </a:tabLst>
              </a:pPr>
              <a:r>
                <a:rPr lang="en-US" sz="1400" b="1" dirty="0">
                  <a:solidFill>
                    <a:srgbClr val="FF0000"/>
                  </a:solidFill>
                </a:rPr>
                <a:t>Level 2</a:t>
              </a:r>
            </a:p>
          </p:txBody>
        </p:sp>
      </p:grp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9DC92734-7F45-4927-A2B5-BB6C7AA4EB87}"/>
              </a:ext>
            </a:extLst>
          </p:cNvPr>
          <p:cNvSpPr txBox="1">
            <a:spLocks/>
          </p:cNvSpPr>
          <p:nvPr/>
        </p:nvSpPr>
        <p:spPr bwMode="auto">
          <a:xfrm>
            <a:off x="530577" y="2047241"/>
            <a:ext cx="9978067" cy="2428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FF0000"/>
                </a:solidFill>
              </a:rPr>
              <a:t>Leaf nodes </a:t>
            </a:r>
            <a:r>
              <a:rPr lang="en-US" dirty="0"/>
              <a:t>also are known as </a:t>
            </a:r>
            <a:r>
              <a:rPr lang="en-US" b="1" i="1" dirty="0">
                <a:solidFill>
                  <a:srgbClr val="FF0000"/>
                </a:solidFill>
              </a:rPr>
              <a:t>external nodes</a:t>
            </a:r>
            <a:r>
              <a:rPr lang="en-US" dirty="0"/>
              <a:t>, and non-leaf nodes are known as </a:t>
            </a:r>
            <a:r>
              <a:rPr lang="en-US" b="1" i="1" dirty="0">
                <a:solidFill>
                  <a:srgbClr val="FF0000"/>
                </a:solidFill>
              </a:rPr>
              <a:t>internal nodes</a:t>
            </a:r>
            <a:r>
              <a:rPr lang="en-US" i="1" dirty="0"/>
              <a:t>.</a:t>
            </a:r>
          </a:p>
          <a:p>
            <a:r>
              <a:rPr lang="en-US" dirty="0"/>
              <a:t>A generalization of the parent-child relationship is the  </a:t>
            </a:r>
            <a:br>
              <a:rPr lang="en-US" dirty="0"/>
            </a:br>
            <a:r>
              <a:rPr lang="en-US" b="1" i="1" dirty="0">
                <a:solidFill>
                  <a:srgbClr val="FF0000"/>
                </a:solidFill>
              </a:rPr>
              <a:t>ancestor-descendant relationship</a:t>
            </a:r>
            <a:r>
              <a:rPr lang="en-US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01156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1" grpId="0" build="p"/>
      <p:bldP spid="24" grpId="0" build="p"/>
      <p:bldP spid="27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8">
            <a:extLst>
              <a:ext uri="{FF2B5EF4-FFF2-40B4-BE49-F238E27FC236}">
                <a16:creationId xmlns:a16="http://schemas.microsoft.com/office/drawing/2014/main" id="{43BA3D84-64CB-4CE8-8896-AC874844BDF7}"/>
              </a:ext>
            </a:extLst>
          </p:cNvPr>
          <p:cNvGrpSpPr>
            <a:grpSpLocks/>
          </p:cNvGrpSpPr>
          <p:nvPr/>
        </p:nvGrpSpPr>
        <p:grpSpPr bwMode="auto">
          <a:xfrm>
            <a:off x="5940781" y="1600200"/>
            <a:ext cx="4440238" cy="3892550"/>
            <a:chOff x="5288128" y="1569493"/>
            <a:chExt cx="3566226" cy="3003468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66DA7EEB-7686-4AEF-A868-1C9882005DBA}"/>
                </a:ext>
              </a:extLst>
            </p:cNvPr>
            <p:cNvSpPr/>
            <p:nvPr/>
          </p:nvSpPr>
          <p:spPr>
            <a:xfrm>
              <a:off x="6765874" y="1569493"/>
              <a:ext cx="367205" cy="35277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7</a:t>
              </a: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EF71C8D-712F-4327-BB64-8C21D62697F4}"/>
                </a:ext>
              </a:extLst>
            </p:cNvPr>
            <p:cNvSpPr/>
            <p:nvPr/>
          </p:nvSpPr>
          <p:spPr>
            <a:xfrm>
              <a:off x="7696638" y="2104776"/>
              <a:ext cx="367205" cy="35277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600" dirty="0"/>
                <a:t>10</a:t>
              </a:r>
              <a:endParaRPr lang="en-US" sz="1400" dirty="0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706F1E7B-B01C-4567-B562-54A58B14FBCF}"/>
                </a:ext>
              </a:extLst>
            </p:cNvPr>
            <p:cNvSpPr/>
            <p:nvPr/>
          </p:nvSpPr>
          <p:spPr>
            <a:xfrm>
              <a:off x="5776460" y="2104776"/>
              <a:ext cx="369755" cy="35277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1</a:t>
              </a:r>
            </a:p>
          </p:txBody>
        </p:sp>
        <p:grpSp>
          <p:nvGrpSpPr>
            <p:cNvPr id="47" name="Group 4">
              <a:extLst>
                <a:ext uri="{FF2B5EF4-FFF2-40B4-BE49-F238E27FC236}">
                  <a16:creationId xmlns:a16="http://schemas.microsoft.com/office/drawing/2014/main" id="{1E6F21A5-337A-4F78-B86B-A5BB0FF5BD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08305" y="2780923"/>
              <a:ext cx="1342594" cy="352774"/>
              <a:chOff x="7208305" y="2780923"/>
              <a:chExt cx="1342594" cy="352774"/>
            </a:xfrm>
          </p:grpSpPr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F8A07C79-AA20-4806-AEBB-6FD0DF070D4E}"/>
                  </a:ext>
                </a:extLst>
              </p:cNvPr>
              <p:cNvSpPr/>
              <p:nvPr/>
            </p:nvSpPr>
            <p:spPr>
              <a:xfrm>
                <a:off x="8183694" y="2780924"/>
                <a:ext cx="367205" cy="352773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1600" dirty="0"/>
                  <a:t>12</a:t>
                </a:r>
                <a:endParaRPr lang="en-US" sz="1050" dirty="0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D3E6A851-7BED-461D-9833-D20597735BCB}"/>
                  </a:ext>
                </a:extLst>
              </p:cNvPr>
              <p:cNvSpPr/>
              <p:nvPr/>
            </p:nvSpPr>
            <p:spPr>
              <a:xfrm>
                <a:off x="7208305" y="2780923"/>
                <a:ext cx="367205" cy="352773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dirty="0"/>
                  <a:t>9</a:t>
                </a:r>
              </a:p>
            </p:txBody>
          </p:sp>
        </p:grpSp>
        <p:grpSp>
          <p:nvGrpSpPr>
            <p:cNvPr id="48" name="Group 3">
              <a:extLst>
                <a:ext uri="{FF2B5EF4-FFF2-40B4-BE49-F238E27FC236}">
                  <a16:creationId xmlns:a16="http://schemas.microsoft.com/office/drawing/2014/main" id="{ED1D1122-045B-44F7-8C0A-5FD8D8ED34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8128" y="2780924"/>
              <a:ext cx="1342594" cy="352773"/>
              <a:chOff x="5257800" y="2780924"/>
              <a:chExt cx="1342594" cy="352773"/>
            </a:xfrm>
          </p:grpSpPr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E39D3F0F-AB2B-4BCF-8971-7DAB5FC1065E}"/>
                  </a:ext>
                </a:extLst>
              </p:cNvPr>
              <p:cNvSpPr/>
              <p:nvPr/>
            </p:nvSpPr>
            <p:spPr>
              <a:xfrm>
                <a:off x="6233189" y="2780924"/>
                <a:ext cx="367205" cy="352773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dirty="0"/>
                  <a:t>3</a:t>
                </a:r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365CC787-6841-41BF-BC89-D5FA9D99EB06}"/>
                  </a:ext>
                </a:extLst>
              </p:cNvPr>
              <p:cNvSpPr/>
              <p:nvPr/>
            </p:nvSpPr>
            <p:spPr>
              <a:xfrm>
                <a:off x="5257800" y="2780924"/>
                <a:ext cx="367205" cy="352773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dirty="0"/>
                  <a:t>0</a:t>
                </a:r>
              </a:p>
            </p:txBody>
          </p:sp>
        </p:grpSp>
        <p:grpSp>
          <p:nvGrpSpPr>
            <p:cNvPr id="49" name="Group 18">
              <a:extLst>
                <a:ext uri="{FF2B5EF4-FFF2-40B4-BE49-F238E27FC236}">
                  <a16:creationId xmlns:a16="http://schemas.microsoft.com/office/drawing/2014/main" id="{3A42010F-0412-4CB6-B44E-E801F6ACFD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90485" y="3504844"/>
              <a:ext cx="1311994" cy="352773"/>
              <a:chOff x="6293368" y="2104812"/>
              <a:chExt cx="1311994" cy="352773"/>
            </a:xfrm>
          </p:grpSpPr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EEA373E0-B707-41BC-98CE-FDF51AE88D79}"/>
                  </a:ext>
                </a:extLst>
              </p:cNvPr>
              <p:cNvSpPr/>
              <p:nvPr/>
            </p:nvSpPr>
            <p:spPr>
              <a:xfrm>
                <a:off x="7238157" y="2104812"/>
                <a:ext cx="367205" cy="352773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dirty="0"/>
                  <a:t>5</a:t>
                </a:r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5F4B9443-1CEE-4ED5-81A2-1F9C4DB08EBF}"/>
                  </a:ext>
                </a:extLst>
              </p:cNvPr>
              <p:cNvSpPr/>
              <p:nvPr/>
            </p:nvSpPr>
            <p:spPr>
              <a:xfrm>
                <a:off x="6293368" y="2104812"/>
                <a:ext cx="367205" cy="352773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dirty="0"/>
                  <a:t>2</a:t>
                </a:r>
              </a:p>
            </p:txBody>
          </p:sp>
        </p:grp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4BB24743-1C4A-4646-8898-F573E7CBC210}"/>
                </a:ext>
              </a:extLst>
            </p:cNvPr>
            <p:cNvSpPr/>
            <p:nvPr/>
          </p:nvSpPr>
          <p:spPr>
            <a:xfrm>
              <a:off x="7711937" y="3504843"/>
              <a:ext cx="367205" cy="35277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600" dirty="0"/>
                <a:t>11</a:t>
              </a:r>
            </a:p>
          </p:txBody>
        </p:sp>
        <p:grpSp>
          <p:nvGrpSpPr>
            <p:cNvPr id="51" name="Group 24">
              <a:extLst>
                <a:ext uri="{FF2B5EF4-FFF2-40B4-BE49-F238E27FC236}">
                  <a16:creationId xmlns:a16="http://schemas.microsoft.com/office/drawing/2014/main" id="{A2EEC569-4037-4648-B88D-EF2E3CBF2F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63518" y="4220188"/>
              <a:ext cx="1311993" cy="352773"/>
              <a:chOff x="6293846" y="2104786"/>
              <a:chExt cx="1311993" cy="352773"/>
            </a:xfrm>
          </p:grpSpPr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EF192F5F-F4DB-4B4F-AE12-21A3625D3B31}"/>
                  </a:ext>
                </a:extLst>
              </p:cNvPr>
              <p:cNvSpPr/>
              <p:nvPr/>
            </p:nvSpPr>
            <p:spPr>
              <a:xfrm>
                <a:off x="7238634" y="2104786"/>
                <a:ext cx="367205" cy="352773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dirty="0"/>
                  <a:t>6</a:t>
                </a:r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8227F2D8-BA33-4CDF-9489-50EFB29DC745}"/>
                  </a:ext>
                </a:extLst>
              </p:cNvPr>
              <p:cNvSpPr/>
              <p:nvPr/>
            </p:nvSpPr>
            <p:spPr>
              <a:xfrm>
                <a:off x="6293846" y="2104786"/>
                <a:ext cx="367205" cy="352773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dirty="0"/>
                  <a:t>4</a:t>
                </a:r>
              </a:p>
            </p:txBody>
          </p:sp>
        </p:grp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7FEFDA10-5F1A-4E6A-8E77-38E3F6D8623A}"/>
                </a:ext>
              </a:extLst>
            </p:cNvPr>
            <p:cNvCxnSpPr>
              <a:stCxn id="44" idx="3"/>
              <a:endCxn id="46" idx="7"/>
            </p:cNvCxnSpPr>
            <p:nvPr/>
          </p:nvCxnSpPr>
          <p:spPr>
            <a:xfrm flipH="1">
              <a:off x="6092066" y="1870604"/>
              <a:ext cx="727584" cy="2858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2A934375-D80A-4D55-BD01-568AA816F92F}"/>
                </a:ext>
              </a:extLst>
            </p:cNvPr>
            <p:cNvCxnSpPr>
              <a:stCxn id="44" idx="5"/>
              <a:endCxn id="45" idx="1"/>
            </p:cNvCxnSpPr>
            <p:nvPr/>
          </p:nvCxnSpPr>
          <p:spPr>
            <a:xfrm>
              <a:off x="7079304" y="1870604"/>
              <a:ext cx="671110" cy="2858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C507FF00-19A3-45AA-8912-F73BD1C68C6D}"/>
                </a:ext>
              </a:extLst>
            </p:cNvPr>
            <p:cNvCxnSpPr>
              <a:stCxn id="46" idx="3"/>
              <a:endCxn id="70" idx="0"/>
            </p:cNvCxnSpPr>
            <p:nvPr/>
          </p:nvCxnSpPr>
          <p:spPr>
            <a:xfrm flipH="1">
              <a:off x="5471731" y="2405887"/>
              <a:ext cx="358879" cy="3750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D309C8C2-9951-4D92-BBA0-A5440A397810}"/>
                </a:ext>
              </a:extLst>
            </p:cNvPr>
            <p:cNvCxnSpPr>
              <a:stCxn id="46" idx="5"/>
              <a:endCxn id="69" idx="0"/>
            </p:cNvCxnSpPr>
            <p:nvPr/>
          </p:nvCxnSpPr>
          <p:spPr>
            <a:xfrm>
              <a:off x="6092066" y="2405887"/>
              <a:ext cx="355053" cy="3750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18725DEB-F8D2-4144-85A4-BF83DBC96413}"/>
                </a:ext>
              </a:extLst>
            </p:cNvPr>
            <p:cNvCxnSpPr>
              <a:stCxn id="45" idx="3"/>
              <a:endCxn id="72" idx="0"/>
            </p:cNvCxnSpPr>
            <p:nvPr/>
          </p:nvCxnSpPr>
          <p:spPr>
            <a:xfrm flipH="1">
              <a:off x="7391908" y="2405887"/>
              <a:ext cx="358506" cy="3750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76CE057A-DC7D-430D-A3EC-2FC3580586BC}"/>
                </a:ext>
              </a:extLst>
            </p:cNvPr>
            <p:cNvCxnSpPr>
              <a:stCxn id="45" idx="5"/>
            </p:cNvCxnSpPr>
            <p:nvPr/>
          </p:nvCxnSpPr>
          <p:spPr>
            <a:xfrm>
              <a:off x="8010068" y="2405887"/>
              <a:ext cx="359779" cy="3750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BBABC1F8-7E20-411F-A4EB-5CC729E2B03D}"/>
                </a:ext>
              </a:extLst>
            </p:cNvPr>
            <p:cNvCxnSpPr>
              <a:stCxn id="69" idx="3"/>
              <a:endCxn id="68" idx="0"/>
            </p:cNvCxnSpPr>
            <p:nvPr/>
          </p:nvCxnSpPr>
          <p:spPr>
            <a:xfrm flipH="1">
              <a:off x="5974088" y="3082035"/>
              <a:ext cx="343204" cy="4228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2349BDD8-CD4F-4F40-B4B5-6D670C7BBA8B}"/>
                </a:ext>
              </a:extLst>
            </p:cNvPr>
            <p:cNvCxnSpPr>
              <a:stCxn id="69" idx="5"/>
              <a:endCxn id="67" idx="0"/>
            </p:cNvCxnSpPr>
            <p:nvPr/>
          </p:nvCxnSpPr>
          <p:spPr>
            <a:xfrm>
              <a:off x="6576946" y="3082035"/>
              <a:ext cx="341931" cy="4228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F990CB35-F058-4827-ABA6-16960AA24670}"/>
                </a:ext>
              </a:extLst>
            </p:cNvPr>
            <p:cNvCxnSpPr>
              <a:stCxn id="71" idx="3"/>
              <a:endCxn id="50" idx="0"/>
            </p:cNvCxnSpPr>
            <p:nvPr/>
          </p:nvCxnSpPr>
          <p:spPr>
            <a:xfrm flipH="1">
              <a:off x="7895540" y="3082035"/>
              <a:ext cx="341930" cy="4228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95308947-C9B5-4F7A-A553-74A11EE34DD3}"/>
                </a:ext>
              </a:extLst>
            </p:cNvPr>
            <p:cNvCxnSpPr>
              <a:stCxn id="71" idx="5"/>
            </p:cNvCxnSpPr>
            <p:nvPr/>
          </p:nvCxnSpPr>
          <p:spPr>
            <a:xfrm>
              <a:off x="8497123" y="3082035"/>
              <a:ext cx="227179" cy="4228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BC63A44B-1621-400E-854A-BA3BC8AC37BD}"/>
                </a:ext>
              </a:extLst>
            </p:cNvPr>
            <p:cNvCxnSpPr>
              <a:stCxn id="67" idx="3"/>
              <a:endCxn id="66" idx="0"/>
            </p:cNvCxnSpPr>
            <p:nvPr/>
          </p:nvCxnSpPr>
          <p:spPr>
            <a:xfrm flipH="1">
              <a:off x="6447121" y="3805955"/>
              <a:ext cx="341929" cy="4142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FC77F890-0BBC-4D91-91A1-790A0D0D365F}"/>
                </a:ext>
              </a:extLst>
            </p:cNvPr>
            <p:cNvCxnSpPr>
              <a:stCxn id="67" idx="5"/>
              <a:endCxn id="65" idx="0"/>
            </p:cNvCxnSpPr>
            <p:nvPr/>
          </p:nvCxnSpPr>
          <p:spPr>
            <a:xfrm>
              <a:off x="7048703" y="3805955"/>
              <a:ext cx="343205" cy="4142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37FA5B6A-CC1D-4CBE-8D62-CCB646188587}"/>
                </a:ext>
              </a:extLst>
            </p:cNvPr>
            <p:cNvSpPr/>
            <p:nvPr/>
          </p:nvSpPr>
          <p:spPr>
            <a:xfrm>
              <a:off x="8487149" y="3504843"/>
              <a:ext cx="367205" cy="35277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600" dirty="0"/>
                <a:t>13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Fullness, Predecessor, Successor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0578" y="1295402"/>
            <a:ext cx="4974860" cy="2051049"/>
          </a:xfrm>
        </p:spPr>
        <p:txBody>
          <a:bodyPr/>
          <a:lstStyle/>
          <a:p>
            <a:r>
              <a:rPr lang="en-US" dirty="0"/>
              <a:t>Every node in a </a:t>
            </a:r>
            <a:r>
              <a:rPr lang="en-US" b="1" i="1" dirty="0">
                <a:solidFill>
                  <a:srgbClr val="FF0000"/>
                </a:solidFill>
              </a:rPr>
              <a:t>binary tree </a:t>
            </a:r>
            <a:r>
              <a:rPr lang="en-US" dirty="0"/>
              <a:t>has at most 2 children.</a:t>
            </a:r>
          </a:p>
          <a:p>
            <a:r>
              <a:rPr lang="en-US" dirty="0"/>
              <a:t>Each node contains</a:t>
            </a:r>
          </a:p>
          <a:p>
            <a:pPr marL="823913" lvl="1" indent="-457200">
              <a:buSzPct val="100000"/>
              <a:buFont typeface="+mj-lt"/>
              <a:buAutoNum type="arabicPeriod"/>
            </a:pPr>
            <a:r>
              <a:rPr lang="en-US" sz="1800" dirty="0"/>
              <a:t>Data</a:t>
            </a:r>
          </a:p>
          <a:p>
            <a:pPr marL="823913" lvl="1" indent="-45720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1800" dirty="0"/>
              <a:t>Pointer to left child (T</a:t>
            </a:r>
            <a:r>
              <a:rPr lang="en-US" sz="1800" baseline="-25000" dirty="0"/>
              <a:t>L</a:t>
            </a:r>
            <a:r>
              <a:rPr lang="en-US" sz="1800" dirty="0"/>
              <a:t>)</a:t>
            </a:r>
          </a:p>
          <a:p>
            <a:pPr marL="823913" lvl="1" indent="-45720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1800" dirty="0"/>
              <a:t>Pointer to right child (T</a:t>
            </a:r>
            <a:r>
              <a:rPr lang="en-US" sz="1800" baseline="-25000" dirty="0"/>
              <a:t>R</a:t>
            </a:r>
            <a:r>
              <a:rPr lang="en-US" sz="1800" dirty="0"/>
              <a:t>).</a:t>
            </a:r>
            <a:endParaRPr lang="en-US" sz="2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Trees (26)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grpSp>
        <p:nvGrpSpPr>
          <p:cNvPr id="42" name="Group 41"/>
          <p:cNvGrpSpPr/>
          <p:nvPr/>
        </p:nvGrpSpPr>
        <p:grpSpPr>
          <a:xfrm>
            <a:off x="6415731" y="1467802"/>
            <a:ext cx="3705648" cy="3234699"/>
            <a:chOff x="4665950" y="1467801"/>
            <a:chExt cx="3705648" cy="3234699"/>
          </a:xfrm>
        </p:grpSpPr>
        <p:sp>
          <p:nvSpPr>
            <p:cNvPr id="36" name="Oval 35"/>
            <p:cNvSpPr/>
            <p:nvPr/>
          </p:nvSpPr>
          <p:spPr>
            <a:xfrm>
              <a:off x="4665950" y="2156856"/>
              <a:ext cx="731520" cy="73152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5892843" y="1467801"/>
              <a:ext cx="731520" cy="73152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7059706" y="2160020"/>
              <a:ext cx="731520" cy="73152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7640078" y="3035870"/>
              <a:ext cx="731520" cy="73152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5261293" y="3035870"/>
              <a:ext cx="731520" cy="73152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5851729" y="3970980"/>
              <a:ext cx="731520" cy="73152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3" name="Content Placeholder 2">
            <a:extLst>
              <a:ext uri="{FF2B5EF4-FFF2-40B4-BE49-F238E27FC236}">
                <a16:creationId xmlns:a16="http://schemas.microsoft.com/office/drawing/2014/main" id="{970F8AE4-5B04-49D8-827B-F663DED8A903}"/>
              </a:ext>
            </a:extLst>
          </p:cNvPr>
          <p:cNvSpPr txBox="1">
            <a:spLocks/>
          </p:cNvSpPr>
          <p:nvPr/>
        </p:nvSpPr>
        <p:spPr bwMode="auto">
          <a:xfrm>
            <a:off x="530579" y="4900660"/>
            <a:ext cx="4880612" cy="94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A node </a:t>
            </a:r>
            <a:r>
              <a:rPr lang="en-US" sz="2200" b="1" i="1" dirty="0">
                <a:solidFill>
                  <a:srgbClr val="FF0000"/>
                </a:solidFill>
              </a:rPr>
              <a:t>predecessor</a:t>
            </a:r>
            <a:r>
              <a:rPr lang="en-US" sz="2200" dirty="0"/>
              <a:t> is the left right-most node.</a:t>
            </a:r>
            <a:endParaRPr lang="en-US" sz="1800" dirty="0"/>
          </a:p>
        </p:txBody>
      </p:sp>
      <p:sp>
        <p:nvSpPr>
          <p:cNvPr id="74" name="Content Placeholder 2">
            <a:extLst>
              <a:ext uri="{FF2B5EF4-FFF2-40B4-BE49-F238E27FC236}">
                <a16:creationId xmlns:a16="http://schemas.microsoft.com/office/drawing/2014/main" id="{BFAB966B-DF32-459B-B040-057F5DF4C97F}"/>
              </a:ext>
            </a:extLst>
          </p:cNvPr>
          <p:cNvSpPr txBox="1">
            <a:spLocks/>
          </p:cNvSpPr>
          <p:nvPr/>
        </p:nvSpPr>
        <p:spPr bwMode="auto">
          <a:xfrm>
            <a:off x="530579" y="5765030"/>
            <a:ext cx="4880612" cy="94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A node </a:t>
            </a:r>
            <a:r>
              <a:rPr lang="en-US" sz="2200" b="1" i="1" dirty="0">
                <a:solidFill>
                  <a:srgbClr val="FF0000"/>
                </a:solidFill>
              </a:rPr>
              <a:t>successor</a:t>
            </a:r>
            <a:r>
              <a:rPr lang="en-US" sz="2200" dirty="0"/>
              <a:t> is the right left-most mode.</a:t>
            </a:r>
            <a:endParaRPr lang="en-US" sz="1800" dirty="0"/>
          </a:p>
        </p:txBody>
      </p:sp>
      <p:sp>
        <p:nvSpPr>
          <p:cNvPr id="75" name="Content Placeholder 2">
            <a:extLst>
              <a:ext uri="{FF2B5EF4-FFF2-40B4-BE49-F238E27FC236}">
                <a16:creationId xmlns:a16="http://schemas.microsoft.com/office/drawing/2014/main" id="{E407C3BB-65FD-466F-B64D-219DF2780E8F}"/>
              </a:ext>
            </a:extLst>
          </p:cNvPr>
          <p:cNvSpPr txBox="1">
            <a:spLocks/>
          </p:cNvSpPr>
          <p:nvPr/>
        </p:nvSpPr>
        <p:spPr bwMode="auto">
          <a:xfrm>
            <a:off x="530578" y="3418962"/>
            <a:ext cx="4832149" cy="1457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A </a:t>
            </a:r>
            <a:r>
              <a:rPr lang="en-US" sz="2200" b="1" i="1" dirty="0">
                <a:solidFill>
                  <a:srgbClr val="FF0000"/>
                </a:solidFill>
              </a:rPr>
              <a:t>full binary tree </a:t>
            </a:r>
            <a:r>
              <a:rPr lang="en-US" sz="2200" dirty="0"/>
              <a:t>is a binary tree where all internal nodes have exactly 2 children.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54492E4C-67D4-4812-BE2F-290C3B79199E}"/>
              </a:ext>
            </a:extLst>
          </p:cNvPr>
          <p:cNvGrpSpPr/>
          <p:nvPr/>
        </p:nvGrpSpPr>
        <p:grpSpPr>
          <a:xfrm>
            <a:off x="8198206" y="3053316"/>
            <a:ext cx="2519642" cy="3186443"/>
            <a:chOff x="6602413" y="4101015"/>
            <a:chExt cx="2519642" cy="3186443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8AD77CAB-4FD4-4A58-93DE-E46E28E4601B}"/>
                </a:ext>
              </a:extLst>
            </p:cNvPr>
            <p:cNvSpPr/>
            <p:nvPr/>
          </p:nvSpPr>
          <p:spPr>
            <a:xfrm>
              <a:off x="6602413" y="4101015"/>
              <a:ext cx="731520" cy="73152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Line Callout 1 43">
              <a:extLst>
                <a:ext uri="{FF2B5EF4-FFF2-40B4-BE49-F238E27FC236}">
                  <a16:creationId xmlns:a16="http://schemas.microsoft.com/office/drawing/2014/main" id="{C25207A9-07CA-45D3-A3D9-9F7AF06E287F}"/>
                </a:ext>
              </a:extLst>
            </p:cNvPr>
            <p:cNvSpPr/>
            <p:nvPr/>
          </p:nvSpPr>
          <p:spPr>
            <a:xfrm>
              <a:off x="7192962" y="6830258"/>
              <a:ext cx="1929093" cy="457200"/>
            </a:xfrm>
            <a:prstGeom prst="borderCallout1">
              <a:avLst>
                <a:gd name="adj1" fmla="val -6753"/>
                <a:gd name="adj2" fmla="val 25187"/>
                <a:gd name="adj3" fmla="val -436221"/>
                <a:gd name="adj4" fmla="val -6880"/>
              </a:avLst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Root Successor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98D7F10B-4146-4EC1-A6AE-C134DABA2A0E}"/>
              </a:ext>
            </a:extLst>
          </p:cNvPr>
          <p:cNvGrpSpPr/>
          <p:nvPr/>
        </p:nvGrpSpPr>
        <p:grpSpPr>
          <a:xfrm>
            <a:off x="6093181" y="4914674"/>
            <a:ext cx="2825459" cy="1490790"/>
            <a:chOff x="2239528" y="4584035"/>
            <a:chExt cx="2825459" cy="1490790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018CC149-2896-4471-8398-7D0865A450BF}"/>
                </a:ext>
              </a:extLst>
            </p:cNvPr>
            <p:cNvSpPr/>
            <p:nvPr/>
          </p:nvSpPr>
          <p:spPr>
            <a:xfrm>
              <a:off x="4333467" y="4584035"/>
              <a:ext cx="731520" cy="73152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Line Callout 1 6">
              <a:extLst>
                <a:ext uri="{FF2B5EF4-FFF2-40B4-BE49-F238E27FC236}">
                  <a16:creationId xmlns:a16="http://schemas.microsoft.com/office/drawing/2014/main" id="{A9300625-E5A8-421B-8211-F8FFF83EE701}"/>
                </a:ext>
              </a:extLst>
            </p:cNvPr>
            <p:cNvSpPr/>
            <p:nvPr/>
          </p:nvSpPr>
          <p:spPr>
            <a:xfrm>
              <a:off x="2239528" y="5588770"/>
              <a:ext cx="2114845" cy="486055"/>
            </a:xfrm>
            <a:prstGeom prst="borderCallout1">
              <a:avLst>
                <a:gd name="adj1" fmla="val -3741"/>
                <a:gd name="adj2" fmla="val 79796"/>
                <a:gd name="adj3" fmla="val -81065"/>
                <a:gd name="adj4" fmla="val 103837"/>
              </a:avLst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Root Predecessor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3435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3" grpId="0" build="p"/>
      <p:bldP spid="74" grpId="0" build="p"/>
      <p:bldP spid="75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Completeness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52486" y="4071426"/>
            <a:ext cx="9201114" cy="429798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b="1" i="1" dirty="0">
                <a:solidFill>
                  <a:srgbClr val="FF0000"/>
                </a:solidFill>
              </a:rPr>
              <a:t>complete binary tree </a:t>
            </a:r>
            <a:r>
              <a:rPr lang="en-US" dirty="0"/>
              <a:t>of height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h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Trees (26)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grpSp>
        <p:nvGrpSpPr>
          <p:cNvPr id="6" name="Group 11271"/>
          <p:cNvGrpSpPr>
            <a:grpSpLocks/>
          </p:cNvGrpSpPr>
          <p:nvPr/>
        </p:nvGrpSpPr>
        <p:grpSpPr bwMode="auto">
          <a:xfrm>
            <a:off x="2362201" y="1371600"/>
            <a:ext cx="6248007" cy="2465875"/>
            <a:chOff x="1300274" y="3908187"/>
            <a:chExt cx="6033126" cy="2343968"/>
          </a:xfrm>
        </p:grpSpPr>
        <p:grpSp>
          <p:nvGrpSpPr>
            <p:cNvPr id="7" name="Group 18"/>
            <p:cNvGrpSpPr>
              <a:grpSpLocks/>
            </p:cNvGrpSpPr>
            <p:nvPr/>
          </p:nvGrpSpPr>
          <p:grpSpPr bwMode="auto">
            <a:xfrm>
              <a:off x="1738460" y="3908187"/>
              <a:ext cx="5594940" cy="2343968"/>
              <a:chOff x="4044525" y="1846059"/>
              <a:chExt cx="4493638" cy="1808341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6330827" y="1846059"/>
                <a:ext cx="354576" cy="33528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7</a:t>
                </a: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7692663" y="2376261"/>
                <a:ext cx="354576" cy="33528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1600" dirty="0"/>
                  <a:t>10</a:t>
                </a:r>
                <a:endParaRPr lang="en-US" sz="1400" dirty="0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4661687" y="2376261"/>
                <a:ext cx="354576" cy="33528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3</a:t>
                </a:r>
              </a:p>
            </p:txBody>
          </p:sp>
          <p:grpSp>
            <p:nvGrpSpPr>
              <p:cNvPr id="15" name="Group 22"/>
              <p:cNvGrpSpPr>
                <a:grpSpLocks/>
              </p:cNvGrpSpPr>
              <p:nvPr/>
            </p:nvGrpSpPr>
            <p:grpSpPr bwMode="auto">
              <a:xfrm>
                <a:off x="7208115" y="2874626"/>
                <a:ext cx="1330048" cy="335286"/>
                <a:chOff x="7208115" y="2874626"/>
                <a:chExt cx="1330048" cy="335286"/>
              </a:xfrm>
            </p:grpSpPr>
            <p:sp>
              <p:nvSpPr>
                <p:cNvPr id="32" name="Oval 31"/>
                <p:cNvSpPr/>
                <p:nvPr/>
              </p:nvSpPr>
              <p:spPr>
                <a:xfrm>
                  <a:off x="8183587" y="2874626"/>
                  <a:ext cx="354576" cy="335286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r>
                    <a:rPr lang="en-US" sz="1600" dirty="0"/>
                    <a:t>11</a:t>
                  </a:r>
                  <a:endParaRPr lang="en-US" sz="1050" dirty="0"/>
                </a:p>
              </p:txBody>
            </p:sp>
            <p:sp>
              <p:nvSpPr>
                <p:cNvPr id="33" name="Oval 32"/>
                <p:cNvSpPr/>
                <p:nvPr/>
              </p:nvSpPr>
              <p:spPr>
                <a:xfrm>
                  <a:off x="7208115" y="2874626"/>
                  <a:ext cx="354576" cy="335285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r>
                    <a:rPr lang="en-US" dirty="0"/>
                    <a:t>9</a:t>
                  </a:r>
                </a:p>
              </p:txBody>
            </p:sp>
          </p:grpSp>
          <p:grpSp>
            <p:nvGrpSpPr>
              <p:cNvPr id="16" name="Group 23"/>
              <p:cNvGrpSpPr>
                <a:grpSpLocks/>
              </p:cNvGrpSpPr>
              <p:nvPr/>
            </p:nvGrpSpPr>
            <p:grpSpPr bwMode="auto">
              <a:xfrm>
                <a:off x="4044525" y="2873401"/>
                <a:ext cx="1752116" cy="335286"/>
                <a:chOff x="4014197" y="2873401"/>
                <a:chExt cx="1752116" cy="335286"/>
              </a:xfrm>
            </p:grpSpPr>
            <p:sp>
              <p:nvSpPr>
                <p:cNvPr id="30" name="Oval 29"/>
                <p:cNvSpPr/>
                <p:nvPr/>
              </p:nvSpPr>
              <p:spPr>
                <a:xfrm>
                  <a:off x="5411737" y="2873401"/>
                  <a:ext cx="354576" cy="335286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r>
                    <a:rPr lang="en-US" dirty="0"/>
                    <a:t>5</a:t>
                  </a:r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4014197" y="2873401"/>
                  <a:ext cx="354576" cy="335285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r>
                    <a:rPr lang="en-US" dirty="0"/>
                    <a:t>1</a:t>
                  </a:r>
                </a:p>
              </p:txBody>
            </p:sp>
          </p:grpSp>
          <p:grpSp>
            <p:nvGrpSpPr>
              <p:cNvPr id="17" name="Group 24"/>
              <p:cNvGrpSpPr>
                <a:grpSpLocks/>
              </p:cNvGrpSpPr>
              <p:nvPr/>
            </p:nvGrpSpPr>
            <p:grpSpPr bwMode="auto">
              <a:xfrm>
                <a:off x="5090129" y="3319113"/>
                <a:ext cx="1096700" cy="335286"/>
                <a:chOff x="5593012" y="1919081"/>
                <a:chExt cx="1096700" cy="335286"/>
              </a:xfrm>
            </p:grpSpPr>
            <p:sp>
              <p:nvSpPr>
                <p:cNvPr id="28" name="Oval 27"/>
                <p:cNvSpPr/>
                <p:nvPr/>
              </p:nvSpPr>
              <p:spPr>
                <a:xfrm>
                  <a:off x="6335136" y="1919081"/>
                  <a:ext cx="354576" cy="335285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r>
                    <a:rPr lang="en-US" dirty="0"/>
                    <a:t>6</a:t>
                  </a:r>
                </a:p>
              </p:txBody>
            </p:sp>
            <p:sp>
              <p:nvSpPr>
                <p:cNvPr id="29" name="Oval 28"/>
                <p:cNvSpPr/>
                <p:nvPr/>
              </p:nvSpPr>
              <p:spPr>
                <a:xfrm>
                  <a:off x="5593012" y="1919081"/>
                  <a:ext cx="354576" cy="335286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r>
                    <a:rPr lang="en-US" dirty="0"/>
                    <a:t>4</a:t>
                  </a:r>
                </a:p>
              </p:txBody>
            </p:sp>
          </p:grpSp>
          <p:sp>
            <p:nvSpPr>
              <p:cNvPr id="18" name="Oval 17"/>
              <p:cNvSpPr/>
              <p:nvPr/>
            </p:nvSpPr>
            <p:spPr>
              <a:xfrm>
                <a:off x="6824682" y="3319114"/>
                <a:ext cx="354576" cy="33528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1600" dirty="0"/>
                  <a:t>8</a:t>
                </a:r>
              </a:p>
            </p:txBody>
          </p:sp>
          <p:cxnSp>
            <p:nvCxnSpPr>
              <p:cNvPr id="19" name="Straight Connector 18"/>
              <p:cNvCxnSpPr>
                <a:stCxn id="12" idx="3"/>
                <a:endCxn id="14" idx="7"/>
              </p:cNvCxnSpPr>
              <p:nvPr/>
            </p:nvCxnSpPr>
            <p:spPr>
              <a:xfrm flipH="1">
                <a:off x="4964337" y="2132244"/>
                <a:ext cx="1418416" cy="29311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>
                <a:stCxn id="12" idx="5"/>
                <a:endCxn id="13" idx="1"/>
              </p:cNvCxnSpPr>
              <p:nvPr/>
            </p:nvCxnSpPr>
            <p:spPr>
              <a:xfrm>
                <a:off x="6633477" y="2132244"/>
                <a:ext cx="1111112" cy="29311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>
                <a:stCxn id="14" idx="3"/>
                <a:endCxn id="31" idx="0"/>
              </p:cNvCxnSpPr>
              <p:nvPr/>
            </p:nvCxnSpPr>
            <p:spPr>
              <a:xfrm flipH="1">
                <a:off x="4221813" y="2662446"/>
                <a:ext cx="491800" cy="21095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>
                <a:stCxn id="14" idx="5"/>
                <a:endCxn id="30" idx="0"/>
              </p:cNvCxnSpPr>
              <p:nvPr/>
            </p:nvCxnSpPr>
            <p:spPr>
              <a:xfrm>
                <a:off x="4964337" y="2662446"/>
                <a:ext cx="655015" cy="21095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>
                <a:stCxn id="13" idx="3"/>
                <a:endCxn id="33" idx="0"/>
              </p:cNvCxnSpPr>
              <p:nvPr/>
            </p:nvCxnSpPr>
            <p:spPr>
              <a:xfrm flipH="1">
                <a:off x="7385403" y="2662446"/>
                <a:ext cx="359186" cy="2121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>
                <a:stCxn id="13" idx="5"/>
                <a:endCxn id="32" idx="0"/>
              </p:cNvCxnSpPr>
              <p:nvPr/>
            </p:nvCxnSpPr>
            <p:spPr>
              <a:xfrm>
                <a:off x="7995313" y="2662446"/>
                <a:ext cx="365562" cy="2121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>
                <a:stCxn id="30" idx="3"/>
                <a:endCxn id="29" idx="0"/>
              </p:cNvCxnSpPr>
              <p:nvPr/>
            </p:nvCxnSpPr>
            <p:spPr>
              <a:xfrm flipH="1">
                <a:off x="5267417" y="3159586"/>
                <a:ext cx="226574" cy="15952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>
                <a:stCxn id="30" idx="5"/>
                <a:endCxn id="28" idx="0"/>
              </p:cNvCxnSpPr>
              <p:nvPr/>
            </p:nvCxnSpPr>
            <p:spPr>
              <a:xfrm>
                <a:off x="5744715" y="3159586"/>
                <a:ext cx="264826" cy="15952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>
                <a:stCxn id="33" idx="3"/>
                <a:endCxn id="18" idx="0"/>
              </p:cNvCxnSpPr>
              <p:nvPr/>
            </p:nvCxnSpPr>
            <p:spPr>
              <a:xfrm flipH="1">
                <a:off x="7001970" y="3160810"/>
                <a:ext cx="258071" cy="15830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Oval 7"/>
            <p:cNvSpPr/>
            <p:nvPr/>
          </p:nvSpPr>
          <p:spPr>
            <a:xfrm>
              <a:off x="2305247" y="5817558"/>
              <a:ext cx="441476" cy="43459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dirty="0"/>
                <a:t>2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1300274" y="5817558"/>
              <a:ext cx="441476" cy="43459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dirty="0"/>
                <a:t>0</a:t>
              </a:r>
            </a:p>
          </p:txBody>
        </p:sp>
        <p:cxnSp>
          <p:nvCxnSpPr>
            <p:cNvPr id="10" name="Straight Connector 9"/>
            <p:cNvCxnSpPr>
              <a:stCxn id="31" idx="3"/>
              <a:endCxn id="9" idx="0"/>
            </p:cNvCxnSpPr>
            <p:nvPr/>
          </p:nvCxnSpPr>
          <p:spPr>
            <a:xfrm flipH="1">
              <a:off x="1521012" y="5610777"/>
              <a:ext cx="282100" cy="2067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31" idx="5"/>
              <a:endCxn id="8" idx="0"/>
            </p:cNvCxnSpPr>
            <p:nvPr/>
          </p:nvCxnSpPr>
          <p:spPr>
            <a:xfrm>
              <a:off x="2115284" y="5610777"/>
              <a:ext cx="410701" cy="2067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552486" y="2689034"/>
            <a:ext cx="9201784" cy="2211167"/>
            <a:chOff x="-361914" y="2689033"/>
            <a:chExt cx="9201784" cy="2211167"/>
          </a:xfrm>
        </p:grpSpPr>
        <p:sp>
          <p:nvSpPr>
            <p:cNvPr id="35" name="Rounded Rectangle 34"/>
            <p:cNvSpPr/>
            <p:nvPr/>
          </p:nvSpPr>
          <p:spPr>
            <a:xfrm>
              <a:off x="1682380" y="2689033"/>
              <a:ext cx="6318620" cy="636873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Content Placeholder 2"/>
            <p:cNvSpPr txBox="1">
              <a:spLocks/>
            </p:cNvSpPr>
            <p:nvPr/>
          </p:nvSpPr>
          <p:spPr bwMode="auto">
            <a:xfrm>
              <a:off x="-361914" y="4501224"/>
              <a:ext cx="9201784" cy="3989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19088" indent="-319088" algn="l" rtl="0" eaLnBrk="1" fontAlgn="base" hangingPunct="1">
                <a:spcBef>
                  <a:spcPts val="700"/>
                </a:spcBef>
                <a:spcAft>
                  <a:spcPct val="0"/>
                </a:spcAft>
                <a:buClr>
                  <a:srgbClr val="333399"/>
                </a:buClr>
                <a:buSzPct val="80000"/>
                <a:buFont typeface="Arial" panose="020B0604020202020204" pitchFamily="34" charset="0"/>
                <a:buChar char="■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39763" indent="-273050" algn="l" rtl="0" eaLnBrk="1" fontAlgn="base" hangingPunct="1">
                <a:spcBef>
                  <a:spcPts val="550"/>
                </a:spcBef>
                <a:spcAft>
                  <a:spcPct val="0"/>
                </a:spcAft>
                <a:buClr>
                  <a:srgbClr val="FF0000"/>
                </a:buClr>
                <a:buSzPct val="80000"/>
                <a:buFont typeface="Arial" panose="020B0604020202020204" pitchFamily="34" charset="0"/>
                <a:buChar char="■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-228600" algn="l" rtl="0" eaLnBrk="1" fontAlgn="base" hangingPunct="1">
                <a:spcBef>
                  <a:spcPts val="500"/>
                </a:spcBef>
                <a:spcAft>
                  <a:spcPct val="0"/>
                </a:spcAft>
                <a:buClr>
                  <a:srgbClr val="333399"/>
                </a:buClr>
                <a:buSzPct val="80000"/>
                <a:buFont typeface="Arial" panose="020B0604020202020204" pitchFamily="34" charset="0"/>
                <a:buChar char="■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-228600" algn="l" rtl="0" eaLnBrk="1" fontAlgn="base" hangingPunct="1">
                <a:spcBef>
                  <a:spcPts val="400"/>
                </a:spcBef>
                <a:spcAft>
                  <a:spcPct val="0"/>
                </a:spcAft>
                <a:buClr>
                  <a:srgbClr val="333399"/>
                </a:buClr>
                <a:buSzPct val="80000"/>
                <a:buFont typeface="Arial" panose="020B0604020202020204" pitchFamily="34" charset="0"/>
                <a:buChar char="■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-228600" algn="l" rtl="0" eaLnBrk="1" fontAlgn="base" hangingPunct="1">
                <a:spcBef>
                  <a:spcPts val="400"/>
                </a:spcBef>
                <a:spcAft>
                  <a:spcPct val="0"/>
                </a:spcAft>
                <a:buClr>
                  <a:srgbClr val="333399"/>
                </a:buClr>
                <a:buSzPct val="80000"/>
                <a:buFont typeface="Arial" panose="020B0604020202020204" pitchFamily="34" charset="0"/>
                <a:buChar char="■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103120" indent="-22860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77440" indent="-228600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651760" indent="-228600" algn="l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26080" indent="-228600" algn="l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/>
              <a:r>
                <a:rPr lang="en-US" dirty="0"/>
                <a:t>is </a:t>
              </a:r>
              <a:r>
                <a:rPr lang="en-US" b="1" dirty="0">
                  <a:solidFill>
                    <a:srgbClr val="FF0000"/>
                  </a:solidFill>
                </a:rPr>
                <a:t>filled</a:t>
              </a:r>
              <a:r>
                <a:rPr lang="en-US" dirty="0"/>
                <a:t> (has a value) down to level </a:t>
              </a:r>
              <a:r>
                <a:rPr lang="en-US" b="1" dirty="0">
                  <a:solidFill>
                    <a:srgbClr val="FF0000"/>
                  </a:solidFill>
                  <a:latin typeface="Consolas" panose="020B0609020204030204" pitchFamily="49" charset="0"/>
                </a:rPr>
                <a:t>(h – 1)</a:t>
              </a:r>
              <a:r>
                <a:rPr lang="en-US" dirty="0"/>
                <a:t> and,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52486" y="3380274"/>
            <a:ext cx="9201784" cy="1821729"/>
            <a:chOff x="-361914" y="3380273"/>
            <a:chExt cx="9201784" cy="1821729"/>
          </a:xfrm>
        </p:grpSpPr>
        <p:sp>
          <p:nvSpPr>
            <p:cNvPr id="34" name="Rounded Rectangle 33"/>
            <p:cNvSpPr/>
            <p:nvPr/>
          </p:nvSpPr>
          <p:spPr>
            <a:xfrm>
              <a:off x="6095999" y="3380273"/>
              <a:ext cx="2701841" cy="596611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Content Placeholder 2"/>
            <p:cNvSpPr txBox="1">
              <a:spLocks/>
            </p:cNvSpPr>
            <p:nvPr/>
          </p:nvSpPr>
          <p:spPr bwMode="auto">
            <a:xfrm>
              <a:off x="-361914" y="4813300"/>
              <a:ext cx="9201784" cy="388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19088" indent="-319088" algn="l" rtl="0" eaLnBrk="1" fontAlgn="base" hangingPunct="1">
                <a:spcBef>
                  <a:spcPts val="700"/>
                </a:spcBef>
                <a:spcAft>
                  <a:spcPct val="0"/>
                </a:spcAft>
                <a:buClr>
                  <a:srgbClr val="333399"/>
                </a:buClr>
                <a:buSzPct val="80000"/>
                <a:buFont typeface="Arial" panose="020B0604020202020204" pitchFamily="34" charset="0"/>
                <a:buChar char="■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39763" indent="-273050" algn="l" rtl="0" eaLnBrk="1" fontAlgn="base" hangingPunct="1">
                <a:spcBef>
                  <a:spcPts val="550"/>
                </a:spcBef>
                <a:spcAft>
                  <a:spcPct val="0"/>
                </a:spcAft>
                <a:buClr>
                  <a:srgbClr val="FF0000"/>
                </a:buClr>
                <a:buSzPct val="80000"/>
                <a:buFont typeface="Arial" panose="020B0604020202020204" pitchFamily="34" charset="0"/>
                <a:buChar char="■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-228600" algn="l" rtl="0" eaLnBrk="1" fontAlgn="base" hangingPunct="1">
                <a:spcBef>
                  <a:spcPts val="500"/>
                </a:spcBef>
                <a:spcAft>
                  <a:spcPct val="0"/>
                </a:spcAft>
                <a:buClr>
                  <a:srgbClr val="333399"/>
                </a:buClr>
                <a:buSzPct val="80000"/>
                <a:buFont typeface="Arial" panose="020B0604020202020204" pitchFamily="34" charset="0"/>
                <a:buChar char="■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-228600" algn="l" rtl="0" eaLnBrk="1" fontAlgn="base" hangingPunct="1">
                <a:spcBef>
                  <a:spcPts val="400"/>
                </a:spcBef>
                <a:spcAft>
                  <a:spcPct val="0"/>
                </a:spcAft>
                <a:buClr>
                  <a:srgbClr val="333399"/>
                </a:buClr>
                <a:buSzPct val="80000"/>
                <a:buFont typeface="Arial" panose="020B0604020202020204" pitchFamily="34" charset="0"/>
                <a:buChar char="■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-228600" algn="l" rtl="0" eaLnBrk="1" fontAlgn="base" hangingPunct="1">
                <a:spcBef>
                  <a:spcPts val="400"/>
                </a:spcBef>
                <a:spcAft>
                  <a:spcPct val="0"/>
                </a:spcAft>
                <a:buClr>
                  <a:srgbClr val="333399"/>
                </a:buClr>
                <a:buSzPct val="80000"/>
                <a:buFont typeface="Arial" panose="020B0604020202020204" pitchFamily="34" charset="0"/>
                <a:buChar char="■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103120" indent="-22860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77440" indent="-228600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651760" indent="-228600" algn="l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26080" indent="-228600" algn="l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>
                <a:spcBef>
                  <a:spcPts val="0"/>
                </a:spcBef>
              </a:pPr>
              <a:r>
                <a:rPr lang="en-US" dirty="0"/>
                <a:t>at level </a:t>
              </a:r>
              <a:r>
                <a:rPr lang="en-US" b="1" dirty="0">
                  <a:solidFill>
                    <a:srgbClr val="FF0000"/>
                  </a:solidFill>
                  <a:latin typeface="Consolas" panose="020B0609020204030204" pitchFamily="49" charset="0"/>
                </a:rPr>
                <a:t>h</a:t>
              </a:r>
              <a:r>
                <a:rPr lang="en-US" dirty="0"/>
                <a:t>, any un-filled nodes are to the right.</a:t>
              </a:r>
            </a:p>
          </p:txBody>
        </p:sp>
      </p:grpSp>
      <p:sp>
        <p:nvSpPr>
          <p:cNvPr id="38" name="Content Placeholder 2"/>
          <p:cNvSpPr txBox="1">
            <a:spLocks/>
          </p:cNvSpPr>
          <p:nvPr/>
        </p:nvSpPr>
        <p:spPr bwMode="auto">
          <a:xfrm>
            <a:off x="553156" y="5181601"/>
            <a:ext cx="9201114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Also, with a complete binary tree,</a:t>
            </a:r>
          </a:p>
          <a:p>
            <a:pPr lvl="1"/>
            <a:r>
              <a:rPr lang="en-US" dirty="0"/>
              <a:t>All nodes down to level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(h – 2)</a:t>
            </a:r>
            <a:r>
              <a:rPr lang="en-US" dirty="0"/>
              <a:t> have two children.</a:t>
            </a:r>
          </a:p>
          <a:p>
            <a:pPr lvl="1">
              <a:spcBef>
                <a:spcPts val="0"/>
              </a:spcBef>
            </a:pPr>
            <a:r>
              <a:rPr lang="en-US" dirty="0"/>
              <a:t>If a node at level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(h – 1)</a:t>
            </a:r>
            <a:r>
              <a:rPr lang="en-US" dirty="0"/>
              <a:t> has one child, it is a left child and all nodes to the left have two children.</a:t>
            </a:r>
          </a:p>
        </p:txBody>
      </p:sp>
      <p:sp>
        <p:nvSpPr>
          <p:cNvPr id="41" name="Content Placeholder 2"/>
          <p:cNvSpPr txBox="1">
            <a:spLocks/>
          </p:cNvSpPr>
          <p:nvPr/>
        </p:nvSpPr>
        <p:spPr bwMode="auto">
          <a:xfrm>
            <a:off x="7525835" y="1307452"/>
            <a:ext cx="2385098" cy="899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600" dirty="0"/>
              <a:t>Note: not a </a:t>
            </a:r>
            <a:r>
              <a:rPr lang="en-US" sz="1600" b="1" i="1" dirty="0">
                <a:solidFill>
                  <a:srgbClr val="FF0000"/>
                </a:solidFill>
              </a:rPr>
              <a:t>full binary tree </a:t>
            </a:r>
            <a:r>
              <a:rPr lang="en-US" sz="1600" dirty="0"/>
              <a:t>as node 9 only has 1 child.</a:t>
            </a: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32EC3FB3-B5B4-4B6E-9B00-49C4B48F2C7D}"/>
              </a:ext>
            </a:extLst>
          </p:cNvPr>
          <p:cNvSpPr txBox="1">
            <a:spLocks/>
          </p:cNvSpPr>
          <p:nvPr/>
        </p:nvSpPr>
        <p:spPr bwMode="auto">
          <a:xfrm>
            <a:off x="4518004" y="1359516"/>
            <a:ext cx="1120797" cy="440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en-US" sz="1200" b="1" dirty="0"/>
              <a:t>Height: 4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US" sz="1200" b="1" dirty="0"/>
              <a:t>Level: 1</a:t>
            </a:r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59E1EF3F-F94C-4302-A48D-67D4F5CC3801}"/>
              </a:ext>
            </a:extLst>
          </p:cNvPr>
          <p:cNvSpPr txBox="1">
            <a:spLocks/>
          </p:cNvSpPr>
          <p:nvPr/>
        </p:nvSpPr>
        <p:spPr bwMode="auto">
          <a:xfrm>
            <a:off x="2510800" y="2108318"/>
            <a:ext cx="957430" cy="440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en-US" sz="1200" b="1" dirty="0"/>
              <a:t>Height: 3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US" sz="1200" b="1" dirty="0"/>
              <a:t>Level: 2</a:t>
            </a:r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0FBD8D79-CB79-4E81-91E1-D1DFD0FD79DE}"/>
              </a:ext>
            </a:extLst>
          </p:cNvPr>
          <p:cNvSpPr txBox="1">
            <a:spLocks/>
          </p:cNvSpPr>
          <p:nvPr/>
        </p:nvSpPr>
        <p:spPr bwMode="auto">
          <a:xfrm>
            <a:off x="1482155" y="2781772"/>
            <a:ext cx="957430" cy="440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en-US" sz="1200" b="1" dirty="0"/>
              <a:t>Height: 2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US" sz="1200" b="1" dirty="0"/>
              <a:t>Level: 3</a:t>
            </a: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6DC90384-BFDB-4A97-B013-EBDAADF5B4F6}"/>
              </a:ext>
            </a:extLst>
          </p:cNvPr>
          <p:cNvSpPr txBox="1">
            <a:spLocks/>
          </p:cNvSpPr>
          <p:nvPr/>
        </p:nvSpPr>
        <p:spPr bwMode="auto">
          <a:xfrm>
            <a:off x="1266886" y="3378350"/>
            <a:ext cx="957430" cy="440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en-US" sz="1200" b="1" dirty="0"/>
              <a:t>Height: 1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US" sz="1200" b="1" dirty="0"/>
              <a:t>Level: 4</a:t>
            </a:r>
          </a:p>
        </p:txBody>
      </p:sp>
    </p:spTree>
    <p:extLst>
      <p:ext uri="{BB962C8B-B14F-4D97-AF65-F5344CB8AC3E}">
        <p14:creationId xmlns:p14="http://schemas.microsoft.com/office/powerpoint/2010/main" val="84209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38" grpId="0" uiExpand="1" build="p" bldLvl="2"/>
      <p:bldP spid="41" grpId="0" build="p" bldLvl="2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" name="Group 182"/>
          <p:cNvGrpSpPr/>
          <p:nvPr/>
        </p:nvGrpSpPr>
        <p:grpSpPr>
          <a:xfrm>
            <a:off x="7363863" y="208218"/>
            <a:ext cx="3261810" cy="1981200"/>
            <a:chOff x="4648200" y="2150875"/>
            <a:chExt cx="4348301" cy="2672163"/>
          </a:xfrm>
        </p:grpSpPr>
        <p:cxnSp>
          <p:nvCxnSpPr>
            <p:cNvPr id="184" name="Straight Connector 183"/>
            <p:cNvCxnSpPr/>
            <p:nvPr/>
          </p:nvCxnSpPr>
          <p:spPr>
            <a:xfrm>
              <a:off x="6635555" y="2382050"/>
              <a:ext cx="1158141" cy="71024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>
              <a:off x="8436085" y="3747081"/>
              <a:ext cx="317569" cy="83555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flipH="1">
              <a:off x="7275186" y="3070111"/>
              <a:ext cx="532993" cy="74141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>
              <a:off x="7287318" y="3811525"/>
              <a:ext cx="242856" cy="76051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>
              <a:off x="7852999" y="3103683"/>
              <a:ext cx="579070" cy="68746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/>
          </p:nvCxnSpPr>
          <p:spPr>
            <a:xfrm flipH="1">
              <a:off x="5464491" y="2328156"/>
              <a:ext cx="1158141" cy="71024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/>
          </p:nvCxnSpPr>
          <p:spPr>
            <a:xfrm flipH="1">
              <a:off x="4886678" y="3092505"/>
              <a:ext cx="532993" cy="74141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/>
            <p:nvPr/>
          </p:nvCxnSpPr>
          <p:spPr>
            <a:xfrm>
              <a:off x="5464491" y="3126077"/>
              <a:ext cx="579070" cy="68746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8" name="Group 197"/>
            <p:cNvGrpSpPr/>
            <p:nvPr/>
          </p:nvGrpSpPr>
          <p:grpSpPr>
            <a:xfrm>
              <a:off x="6412612" y="2150875"/>
              <a:ext cx="457200" cy="457200"/>
              <a:chOff x="4648200" y="1676400"/>
              <a:chExt cx="457200" cy="457200"/>
            </a:xfrm>
          </p:grpSpPr>
          <p:sp>
            <p:nvSpPr>
              <p:cNvPr id="241" name="Oval 240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42" name="TextBox 241"/>
              <p:cNvSpPr txBox="1"/>
              <p:nvPr/>
            </p:nvSpPr>
            <p:spPr>
              <a:xfrm>
                <a:off x="4724400" y="1720335"/>
                <a:ext cx="304800" cy="373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Consolas" panose="020B0609020204030204" pitchFamily="49" charset="0"/>
                  </a:rPr>
                  <a:t>8</a:t>
                </a:r>
              </a:p>
            </p:txBody>
          </p:sp>
        </p:grpSp>
        <p:grpSp>
          <p:nvGrpSpPr>
            <p:cNvPr id="199" name="Group 198"/>
            <p:cNvGrpSpPr/>
            <p:nvPr/>
          </p:nvGrpSpPr>
          <p:grpSpPr>
            <a:xfrm>
              <a:off x="5205224" y="2844800"/>
              <a:ext cx="457200" cy="457200"/>
              <a:chOff x="4648200" y="1676400"/>
              <a:chExt cx="457200" cy="457200"/>
            </a:xfrm>
          </p:grpSpPr>
          <p:sp>
            <p:nvSpPr>
              <p:cNvPr id="239" name="Oval 238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40" name="TextBox 239"/>
              <p:cNvSpPr txBox="1"/>
              <p:nvPr/>
            </p:nvSpPr>
            <p:spPr>
              <a:xfrm>
                <a:off x="4724400" y="1720335"/>
                <a:ext cx="304800" cy="373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Consolas" panose="020B0609020204030204" pitchFamily="49" charset="0"/>
                  </a:rPr>
                  <a:t>4</a:t>
                </a:r>
              </a:p>
            </p:txBody>
          </p:sp>
        </p:grpSp>
        <p:grpSp>
          <p:nvGrpSpPr>
            <p:cNvPr id="200" name="Group 199"/>
            <p:cNvGrpSpPr/>
            <p:nvPr/>
          </p:nvGrpSpPr>
          <p:grpSpPr>
            <a:xfrm>
              <a:off x="7530176" y="2844800"/>
              <a:ext cx="619484" cy="457200"/>
              <a:chOff x="4558376" y="1676400"/>
              <a:chExt cx="619484" cy="457200"/>
            </a:xfrm>
          </p:grpSpPr>
          <p:sp>
            <p:nvSpPr>
              <p:cNvPr id="237" name="Oval 236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38" name="TextBox 237"/>
              <p:cNvSpPr txBox="1"/>
              <p:nvPr/>
            </p:nvSpPr>
            <p:spPr>
              <a:xfrm>
                <a:off x="4558376" y="1720335"/>
                <a:ext cx="619484" cy="373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Consolas" panose="020B0609020204030204" pitchFamily="49" charset="0"/>
                  </a:rPr>
                  <a:t>12</a:t>
                </a:r>
              </a:p>
            </p:txBody>
          </p:sp>
        </p:grpSp>
        <p:grpSp>
          <p:nvGrpSpPr>
            <p:cNvPr id="201" name="Group 200"/>
            <p:cNvGrpSpPr/>
            <p:nvPr/>
          </p:nvGrpSpPr>
          <p:grpSpPr>
            <a:xfrm>
              <a:off x="4648200" y="3549937"/>
              <a:ext cx="457200" cy="457200"/>
              <a:chOff x="4648200" y="1676400"/>
              <a:chExt cx="457200" cy="457200"/>
            </a:xfrm>
          </p:grpSpPr>
          <p:sp>
            <p:nvSpPr>
              <p:cNvPr id="235" name="Oval 234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36" name="TextBox 235"/>
              <p:cNvSpPr txBox="1"/>
              <p:nvPr/>
            </p:nvSpPr>
            <p:spPr>
              <a:xfrm>
                <a:off x="4724400" y="1720335"/>
                <a:ext cx="304800" cy="373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Consolas" panose="020B0609020204030204" pitchFamily="49" charset="0"/>
                  </a:rPr>
                  <a:t>2</a:t>
                </a:r>
              </a:p>
            </p:txBody>
          </p:sp>
        </p:grpSp>
        <p:grpSp>
          <p:nvGrpSpPr>
            <p:cNvPr id="202" name="Group 201"/>
            <p:cNvGrpSpPr/>
            <p:nvPr/>
          </p:nvGrpSpPr>
          <p:grpSpPr>
            <a:xfrm>
              <a:off x="5842000" y="3549937"/>
              <a:ext cx="457200" cy="457200"/>
              <a:chOff x="4648200" y="1676400"/>
              <a:chExt cx="457200" cy="457200"/>
            </a:xfrm>
          </p:grpSpPr>
          <p:sp>
            <p:nvSpPr>
              <p:cNvPr id="233" name="Oval 232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34" name="TextBox 233"/>
              <p:cNvSpPr txBox="1"/>
              <p:nvPr/>
            </p:nvSpPr>
            <p:spPr>
              <a:xfrm>
                <a:off x="4724400" y="1720335"/>
                <a:ext cx="304800" cy="373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Consolas" panose="020B0609020204030204" pitchFamily="49" charset="0"/>
                  </a:rPr>
                  <a:t>6</a:t>
                </a:r>
              </a:p>
            </p:txBody>
          </p:sp>
        </p:grpSp>
        <p:grpSp>
          <p:nvGrpSpPr>
            <p:cNvPr id="203" name="Group 202"/>
            <p:cNvGrpSpPr/>
            <p:nvPr/>
          </p:nvGrpSpPr>
          <p:grpSpPr>
            <a:xfrm>
              <a:off x="7004776" y="3549937"/>
              <a:ext cx="506004" cy="457200"/>
              <a:chOff x="4617176" y="1676400"/>
              <a:chExt cx="506004" cy="457200"/>
            </a:xfrm>
          </p:grpSpPr>
          <p:sp>
            <p:nvSpPr>
              <p:cNvPr id="231" name="Oval 230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32" name="TextBox 231"/>
              <p:cNvSpPr txBox="1"/>
              <p:nvPr/>
            </p:nvSpPr>
            <p:spPr>
              <a:xfrm>
                <a:off x="4617176" y="1720335"/>
                <a:ext cx="506004" cy="373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Consolas" panose="020B0609020204030204" pitchFamily="49" charset="0"/>
                  </a:rPr>
                  <a:t>10</a:t>
                </a:r>
              </a:p>
            </p:txBody>
          </p:sp>
        </p:grpSp>
        <p:grpSp>
          <p:nvGrpSpPr>
            <p:cNvPr id="204" name="Group 203"/>
            <p:cNvGrpSpPr/>
            <p:nvPr/>
          </p:nvGrpSpPr>
          <p:grpSpPr>
            <a:xfrm>
              <a:off x="8213378" y="3571125"/>
              <a:ext cx="473422" cy="457200"/>
              <a:chOff x="4631978" y="1676400"/>
              <a:chExt cx="473422" cy="457200"/>
            </a:xfrm>
          </p:grpSpPr>
          <p:sp>
            <p:nvSpPr>
              <p:cNvPr id="229" name="Oval 228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30" name="TextBox 229"/>
              <p:cNvSpPr txBox="1"/>
              <p:nvPr/>
            </p:nvSpPr>
            <p:spPr>
              <a:xfrm>
                <a:off x="4631978" y="1720335"/>
                <a:ext cx="469995" cy="373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Consolas" panose="020B0609020204030204" pitchFamily="49" charset="0"/>
                  </a:rPr>
                  <a:t>14</a:t>
                </a:r>
              </a:p>
            </p:txBody>
          </p:sp>
        </p:grpSp>
        <p:grpSp>
          <p:nvGrpSpPr>
            <p:cNvPr id="210" name="Group 209"/>
            <p:cNvGrpSpPr/>
            <p:nvPr/>
          </p:nvGrpSpPr>
          <p:grpSpPr>
            <a:xfrm>
              <a:off x="7299221" y="4365838"/>
              <a:ext cx="485371" cy="457200"/>
              <a:chOff x="4626953" y="1676400"/>
              <a:chExt cx="485371" cy="457200"/>
            </a:xfrm>
          </p:grpSpPr>
          <p:sp>
            <p:nvSpPr>
              <p:cNvPr id="217" name="Oval 216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18" name="TextBox 217"/>
              <p:cNvSpPr txBox="1"/>
              <p:nvPr/>
            </p:nvSpPr>
            <p:spPr>
              <a:xfrm>
                <a:off x="4626953" y="1720335"/>
                <a:ext cx="485371" cy="373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Consolas" panose="020B0609020204030204" pitchFamily="49" charset="0"/>
                  </a:rPr>
                  <a:t>11</a:t>
                </a:r>
              </a:p>
            </p:txBody>
          </p:sp>
        </p:grpSp>
        <p:grpSp>
          <p:nvGrpSpPr>
            <p:cNvPr id="212" name="Group 211"/>
            <p:cNvGrpSpPr/>
            <p:nvPr/>
          </p:nvGrpSpPr>
          <p:grpSpPr>
            <a:xfrm>
              <a:off x="8511805" y="4365838"/>
              <a:ext cx="484696" cy="457200"/>
              <a:chOff x="4640845" y="1676400"/>
              <a:chExt cx="484696" cy="457200"/>
            </a:xfrm>
          </p:grpSpPr>
          <p:sp>
            <p:nvSpPr>
              <p:cNvPr id="213" name="Oval 212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14" name="TextBox 213"/>
              <p:cNvSpPr txBox="1"/>
              <p:nvPr/>
            </p:nvSpPr>
            <p:spPr>
              <a:xfrm>
                <a:off x="4640845" y="1720335"/>
                <a:ext cx="484696" cy="373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Consolas" panose="020B0609020204030204" pitchFamily="49" charset="0"/>
                  </a:rPr>
                  <a:t>15</a:t>
                </a:r>
              </a:p>
            </p:txBody>
          </p:sp>
        </p:grpSp>
      </p:grpSp>
      <p:grpSp>
        <p:nvGrpSpPr>
          <p:cNvPr id="243" name="Group 242"/>
          <p:cNvGrpSpPr/>
          <p:nvPr/>
        </p:nvGrpSpPr>
        <p:grpSpPr>
          <a:xfrm>
            <a:off x="7363863" y="2514600"/>
            <a:ext cx="3261810" cy="1981200"/>
            <a:chOff x="4648200" y="2150875"/>
            <a:chExt cx="4348301" cy="2672163"/>
          </a:xfrm>
        </p:grpSpPr>
        <p:cxnSp>
          <p:nvCxnSpPr>
            <p:cNvPr id="244" name="Straight Connector 243"/>
            <p:cNvCxnSpPr/>
            <p:nvPr/>
          </p:nvCxnSpPr>
          <p:spPr>
            <a:xfrm>
              <a:off x="6635555" y="2382050"/>
              <a:ext cx="1158141" cy="71024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>
              <a:off x="8436085" y="3747081"/>
              <a:ext cx="317569" cy="83555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flipH="1">
              <a:off x="6940846" y="3756607"/>
              <a:ext cx="330546" cy="81543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flipH="1">
              <a:off x="7275186" y="3070111"/>
              <a:ext cx="532993" cy="74141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>
              <a:off x="7287318" y="3811525"/>
              <a:ext cx="242856" cy="76051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flipH="1">
              <a:off x="8149659" y="3811525"/>
              <a:ext cx="327230" cy="77111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>
              <a:off x="7852999" y="3103683"/>
              <a:ext cx="579070" cy="68746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>
              <a:off x="6047577" y="3769475"/>
              <a:ext cx="317569" cy="83555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flipH="1">
              <a:off x="5464491" y="2328156"/>
              <a:ext cx="1158141" cy="71024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flipH="1">
              <a:off x="4886678" y="3092505"/>
              <a:ext cx="532993" cy="74141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/>
            <p:cNvCxnSpPr/>
            <p:nvPr/>
          </p:nvCxnSpPr>
          <p:spPr>
            <a:xfrm flipH="1">
              <a:off x="5729534" y="3787034"/>
              <a:ext cx="320303" cy="80740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>
              <a:off x="5464491" y="3126077"/>
              <a:ext cx="579070" cy="68746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8" name="Group 257"/>
            <p:cNvGrpSpPr/>
            <p:nvPr/>
          </p:nvGrpSpPr>
          <p:grpSpPr>
            <a:xfrm>
              <a:off x="6412612" y="2150875"/>
              <a:ext cx="457200" cy="457200"/>
              <a:chOff x="4648200" y="1676400"/>
              <a:chExt cx="457200" cy="457200"/>
            </a:xfrm>
          </p:grpSpPr>
          <p:sp>
            <p:nvSpPr>
              <p:cNvPr id="301" name="Oval 300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02" name="TextBox 301"/>
              <p:cNvSpPr txBox="1"/>
              <p:nvPr/>
            </p:nvSpPr>
            <p:spPr>
              <a:xfrm>
                <a:off x="4724400" y="1720335"/>
                <a:ext cx="304800" cy="373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Consolas" panose="020B0609020204030204" pitchFamily="49" charset="0"/>
                  </a:rPr>
                  <a:t>8</a:t>
                </a:r>
              </a:p>
            </p:txBody>
          </p:sp>
        </p:grpSp>
        <p:grpSp>
          <p:nvGrpSpPr>
            <p:cNvPr id="259" name="Group 258"/>
            <p:cNvGrpSpPr/>
            <p:nvPr/>
          </p:nvGrpSpPr>
          <p:grpSpPr>
            <a:xfrm>
              <a:off x="5205224" y="2844800"/>
              <a:ext cx="457200" cy="457200"/>
              <a:chOff x="4648200" y="1676400"/>
              <a:chExt cx="457200" cy="457200"/>
            </a:xfrm>
          </p:grpSpPr>
          <p:sp>
            <p:nvSpPr>
              <p:cNvPr id="299" name="Oval 298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00" name="TextBox 299"/>
              <p:cNvSpPr txBox="1"/>
              <p:nvPr/>
            </p:nvSpPr>
            <p:spPr>
              <a:xfrm>
                <a:off x="4724400" y="1720335"/>
                <a:ext cx="304800" cy="373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Consolas" panose="020B0609020204030204" pitchFamily="49" charset="0"/>
                  </a:rPr>
                  <a:t>4</a:t>
                </a:r>
              </a:p>
            </p:txBody>
          </p:sp>
        </p:grpSp>
        <p:grpSp>
          <p:nvGrpSpPr>
            <p:cNvPr id="260" name="Group 259"/>
            <p:cNvGrpSpPr/>
            <p:nvPr/>
          </p:nvGrpSpPr>
          <p:grpSpPr>
            <a:xfrm>
              <a:off x="7530176" y="2844800"/>
              <a:ext cx="619484" cy="457200"/>
              <a:chOff x="4558376" y="1676400"/>
              <a:chExt cx="619484" cy="457200"/>
            </a:xfrm>
          </p:grpSpPr>
          <p:sp>
            <p:nvSpPr>
              <p:cNvPr id="297" name="Oval 296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98" name="TextBox 297"/>
              <p:cNvSpPr txBox="1"/>
              <p:nvPr/>
            </p:nvSpPr>
            <p:spPr>
              <a:xfrm>
                <a:off x="4558376" y="1720335"/>
                <a:ext cx="619484" cy="373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Consolas" panose="020B0609020204030204" pitchFamily="49" charset="0"/>
                  </a:rPr>
                  <a:t>12</a:t>
                </a:r>
              </a:p>
            </p:txBody>
          </p:sp>
        </p:grpSp>
        <p:grpSp>
          <p:nvGrpSpPr>
            <p:cNvPr id="261" name="Group 260"/>
            <p:cNvGrpSpPr/>
            <p:nvPr/>
          </p:nvGrpSpPr>
          <p:grpSpPr>
            <a:xfrm>
              <a:off x="4648200" y="3549937"/>
              <a:ext cx="457200" cy="457200"/>
              <a:chOff x="4648200" y="1676400"/>
              <a:chExt cx="457200" cy="457200"/>
            </a:xfrm>
          </p:grpSpPr>
          <p:sp>
            <p:nvSpPr>
              <p:cNvPr id="295" name="Oval 294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96" name="TextBox 295"/>
              <p:cNvSpPr txBox="1"/>
              <p:nvPr/>
            </p:nvSpPr>
            <p:spPr>
              <a:xfrm>
                <a:off x="4724400" y="1720335"/>
                <a:ext cx="304800" cy="373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Consolas" panose="020B0609020204030204" pitchFamily="49" charset="0"/>
                  </a:rPr>
                  <a:t>2</a:t>
                </a:r>
              </a:p>
            </p:txBody>
          </p:sp>
        </p:grpSp>
        <p:grpSp>
          <p:nvGrpSpPr>
            <p:cNvPr id="262" name="Group 261"/>
            <p:cNvGrpSpPr/>
            <p:nvPr/>
          </p:nvGrpSpPr>
          <p:grpSpPr>
            <a:xfrm>
              <a:off x="5842000" y="3549937"/>
              <a:ext cx="457200" cy="457200"/>
              <a:chOff x="4648200" y="1676400"/>
              <a:chExt cx="457200" cy="457200"/>
            </a:xfrm>
          </p:grpSpPr>
          <p:sp>
            <p:nvSpPr>
              <p:cNvPr id="293" name="Oval 292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94" name="TextBox 293"/>
              <p:cNvSpPr txBox="1"/>
              <p:nvPr/>
            </p:nvSpPr>
            <p:spPr>
              <a:xfrm>
                <a:off x="4724400" y="1720335"/>
                <a:ext cx="304800" cy="373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Consolas" panose="020B0609020204030204" pitchFamily="49" charset="0"/>
                  </a:rPr>
                  <a:t>6</a:t>
                </a:r>
              </a:p>
            </p:txBody>
          </p:sp>
        </p:grpSp>
        <p:grpSp>
          <p:nvGrpSpPr>
            <p:cNvPr id="263" name="Group 262"/>
            <p:cNvGrpSpPr/>
            <p:nvPr/>
          </p:nvGrpSpPr>
          <p:grpSpPr>
            <a:xfrm>
              <a:off x="7004776" y="3549937"/>
              <a:ext cx="506004" cy="457200"/>
              <a:chOff x="4617176" y="1676400"/>
              <a:chExt cx="506004" cy="457200"/>
            </a:xfrm>
          </p:grpSpPr>
          <p:sp>
            <p:nvSpPr>
              <p:cNvPr id="291" name="Oval 290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92" name="TextBox 291"/>
              <p:cNvSpPr txBox="1"/>
              <p:nvPr/>
            </p:nvSpPr>
            <p:spPr>
              <a:xfrm>
                <a:off x="4617176" y="1720335"/>
                <a:ext cx="506004" cy="373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Consolas" panose="020B0609020204030204" pitchFamily="49" charset="0"/>
                  </a:rPr>
                  <a:t>10</a:t>
                </a:r>
              </a:p>
            </p:txBody>
          </p:sp>
        </p:grpSp>
        <p:grpSp>
          <p:nvGrpSpPr>
            <p:cNvPr id="264" name="Group 263"/>
            <p:cNvGrpSpPr/>
            <p:nvPr/>
          </p:nvGrpSpPr>
          <p:grpSpPr>
            <a:xfrm>
              <a:off x="8213378" y="3571125"/>
              <a:ext cx="473422" cy="457200"/>
              <a:chOff x="4631978" y="1676400"/>
              <a:chExt cx="473422" cy="457200"/>
            </a:xfrm>
          </p:grpSpPr>
          <p:sp>
            <p:nvSpPr>
              <p:cNvPr id="289" name="Oval 288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90" name="TextBox 289"/>
              <p:cNvSpPr txBox="1"/>
              <p:nvPr/>
            </p:nvSpPr>
            <p:spPr>
              <a:xfrm>
                <a:off x="4631978" y="1720335"/>
                <a:ext cx="469995" cy="373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Consolas" panose="020B0609020204030204" pitchFamily="49" charset="0"/>
                  </a:rPr>
                  <a:t>14</a:t>
                </a:r>
              </a:p>
            </p:txBody>
          </p:sp>
        </p:grpSp>
        <p:grpSp>
          <p:nvGrpSpPr>
            <p:cNvPr id="267" name="Group 266"/>
            <p:cNvGrpSpPr/>
            <p:nvPr/>
          </p:nvGrpSpPr>
          <p:grpSpPr>
            <a:xfrm>
              <a:off x="5522430" y="4365838"/>
              <a:ext cx="457200" cy="457200"/>
              <a:chOff x="4648200" y="1676400"/>
              <a:chExt cx="457200" cy="457200"/>
            </a:xfrm>
          </p:grpSpPr>
          <p:sp>
            <p:nvSpPr>
              <p:cNvPr id="283" name="Oval 282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84" name="TextBox 283"/>
              <p:cNvSpPr txBox="1"/>
              <p:nvPr/>
            </p:nvSpPr>
            <p:spPr>
              <a:xfrm>
                <a:off x="4724400" y="1720335"/>
                <a:ext cx="304800" cy="373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Consolas" panose="020B0609020204030204" pitchFamily="49" charset="0"/>
                  </a:rPr>
                  <a:t>5</a:t>
                </a:r>
              </a:p>
            </p:txBody>
          </p:sp>
        </p:grpSp>
        <p:grpSp>
          <p:nvGrpSpPr>
            <p:cNvPr id="268" name="Group 267"/>
            <p:cNvGrpSpPr/>
            <p:nvPr/>
          </p:nvGrpSpPr>
          <p:grpSpPr>
            <a:xfrm>
              <a:off x="6121776" y="4365838"/>
              <a:ext cx="457200" cy="457200"/>
              <a:chOff x="4648200" y="1676400"/>
              <a:chExt cx="457200" cy="457200"/>
            </a:xfrm>
          </p:grpSpPr>
          <p:sp>
            <p:nvSpPr>
              <p:cNvPr id="281" name="Oval 280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82" name="TextBox 281"/>
              <p:cNvSpPr txBox="1"/>
              <p:nvPr/>
            </p:nvSpPr>
            <p:spPr>
              <a:xfrm>
                <a:off x="4724400" y="1720335"/>
                <a:ext cx="304800" cy="373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Consolas" panose="020B0609020204030204" pitchFamily="49" charset="0"/>
                  </a:rPr>
                  <a:t>7</a:t>
                </a:r>
              </a:p>
            </p:txBody>
          </p:sp>
        </p:grpSp>
        <p:grpSp>
          <p:nvGrpSpPr>
            <p:cNvPr id="269" name="Group 268"/>
            <p:cNvGrpSpPr/>
            <p:nvPr/>
          </p:nvGrpSpPr>
          <p:grpSpPr>
            <a:xfrm>
              <a:off x="6721122" y="4365838"/>
              <a:ext cx="457200" cy="457200"/>
              <a:chOff x="4648200" y="1676400"/>
              <a:chExt cx="457200" cy="457200"/>
            </a:xfrm>
          </p:grpSpPr>
          <p:sp>
            <p:nvSpPr>
              <p:cNvPr id="279" name="Oval 278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80" name="TextBox 279"/>
              <p:cNvSpPr txBox="1"/>
              <p:nvPr/>
            </p:nvSpPr>
            <p:spPr>
              <a:xfrm>
                <a:off x="4724400" y="1720335"/>
                <a:ext cx="304800" cy="373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Consolas" panose="020B0609020204030204" pitchFamily="49" charset="0"/>
                  </a:rPr>
                  <a:t>9</a:t>
                </a:r>
              </a:p>
            </p:txBody>
          </p:sp>
        </p:grpSp>
        <p:grpSp>
          <p:nvGrpSpPr>
            <p:cNvPr id="270" name="Group 269"/>
            <p:cNvGrpSpPr/>
            <p:nvPr/>
          </p:nvGrpSpPr>
          <p:grpSpPr>
            <a:xfrm>
              <a:off x="7299221" y="4365838"/>
              <a:ext cx="485371" cy="457200"/>
              <a:chOff x="4626953" y="1676400"/>
              <a:chExt cx="485371" cy="457200"/>
            </a:xfrm>
          </p:grpSpPr>
          <p:sp>
            <p:nvSpPr>
              <p:cNvPr id="277" name="Oval 276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78" name="TextBox 277"/>
              <p:cNvSpPr txBox="1"/>
              <p:nvPr/>
            </p:nvSpPr>
            <p:spPr>
              <a:xfrm>
                <a:off x="4626953" y="1720335"/>
                <a:ext cx="485371" cy="373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Consolas" panose="020B0609020204030204" pitchFamily="49" charset="0"/>
                  </a:rPr>
                  <a:t>11</a:t>
                </a:r>
              </a:p>
            </p:txBody>
          </p:sp>
        </p:grpSp>
        <p:grpSp>
          <p:nvGrpSpPr>
            <p:cNvPr id="271" name="Group 270"/>
            <p:cNvGrpSpPr/>
            <p:nvPr/>
          </p:nvGrpSpPr>
          <p:grpSpPr>
            <a:xfrm>
              <a:off x="7902165" y="4365838"/>
              <a:ext cx="499004" cy="457200"/>
              <a:chOff x="4630551" y="1676400"/>
              <a:chExt cx="499004" cy="457200"/>
            </a:xfrm>
          </p:grpSpPr>
          <p:sp>
            <p:nvSpPr>
              <p:cNvPr id="275" name="Oval 274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76" name="TextBox 275"/>
              <p:cNvSpPr txBox="1"/>
              <p:nvPr/>
            </p:nvSpPr>
            <p:spPr>
              <a:xfrm>
                <a:off x="4630551" y="1720335"/>
                <a:ext cx="499004" cy="373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Consolas" panose="020B0609020204030204" pitchFamily="49" charset="0"/>
                  </a:rPr>
                  <a:t>13</a:t>
                </a:r>
              </a:p>
            </p:txBody>
          </p:sp>
        </p:grpSp>
        <p:grpSp>
          <p:nvGrpSpPr>
            <p:cNvPr id="272" name="Group 271"/>
            <p:cNvGrpSpPr/>
            <p:nvPr/>
          </p:nvGrpSpPr>
          <p:grpSpPr>
            <a:xfrm>
              <a:off x="8511805" y="4365838"/>
              <a:ext cx="484696" cy="457200"/>
              <a:chOff x="4640845" y="1676400"/>
              <a:chExt cx="484696" cy="457200"/>
            </a:xfrm>
          </p:grpSpPr>
          <p:sp>
            <p:nvSpPr>
              <p:cNvPr id="273" name="Oval 272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74" name="TextBox 273"/>
              <p:cNvSpPr txBox="1"/>
              <p:nvPr/>
            </p:nvSpPr>
            <p:spPr>
              <a:xfrm>
                <a:off x="4640845" y="1720335"/>
                <a:ext cx="484696" cy="373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Consolas" panose="020B0609020204030204" pitchFamily="49" charset="0"/>
                  </a:rPr>
                  <a:t>15</a:t>
                </a:r>
              </a:p>
            </p:txBody>
          </p:sp>
        </p:grpSp>
      </p:grpSp>
      <p:grpSp>
        <p:nvGrpSpPr>
          <p:cNvPr id="303" name="Group 302"/>
          <p:cNvGrpSpPr/>
          <p:nvPr/>
        </p:nvGrpSpPr>
        <p:grpSpPr>
          <a:xfrm>
            <a:off x="7120474" y="4800600"/>
            <a:ext cx="3272883" cy="1981200"/>
            <a:chOff x="4323738" y="2150875"/>
            <a:chExt cx="4363062" cy="2672163"/>
          </a:xfrm>
        </p:grpSpPr>
        <p:cxnSp>
          <p:nvCxnSpPr>
            <p:cNvPr id="304" name="Straight Connector 303"/>
            <p:cNvCxnSpPr/>
            <p:nvPr/>
          </p:nvCxnSpPr>
          <p:spPr>
            <a:xfrm>
              <a:off x="6635555" y="2382050"/>
              <a:ext cx="1158141" cy="71024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flipH="1">
              <a:off x="7275186" y="3070111"/>
              <a:ext cx="532993" cy="74141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/>
            <p:cNvCxnSpPr/>
            <p:nvPr/>
          </p:nvCxnSpPr>
          <p:spPr>
            <a:xfrm>
              <a:off x="7852999" y="3103683"/>
              <a:ext cx="579070" cy="68746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/>
            <p:cNvCxnSpPr/>
            <p:nvPr/>
          </p:nvCxnSpPr>
          <p:spPr>
            <a:xfrm flipH="1">
              <a:off x="4552338" y="3779001"/>
              <a:ext cx="330546" cy="81543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/>
            <p:cNvCxnSpPr/>
            <p:nvPr/>
          </p:nvCxnSpPr>
          <p:spPr>
            <a:xfrm flipH="1">
              <a:off x="5464491" y="2328156"/>
              <a:ext cx="1158141" cy="71024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/>
            <p:cNvCxnSpPr/>
            <p:nvPr/>
          </p:nvCxnSpPr>
          <p:spPr>
            <a:xfrm flipH="1">
              <a:off x="4886678" y="3092505"/>
              <a:ext cx="532993" cy="74141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/>
            <p:cNvCxnSpPr/>
            <p:nvPr/>
          </p:nvCxnSpPr>
          <p:spPr>
            <a:xfrm>
              <a:off x="4898810" y="3833919"/>
              <a:ext cx="242856" cy="76051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/>
            <p:cNvCxnSpPr/>
            <p:nvPr/>
          </p:nvCxnSpPr>
          <p:spPr>
            <a:xfrm flipH="1">
              <a:off x="5729534" y="3787034"/>
              <a:ext cx="320303" cy="80740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/>
            <p:cNvCxnSpPr/>
            <p:nvPr/>
          </p:nvCxnSpPr>
          <p:spPr>
            <a:xfrm>
              <a:off x="5464491" y="3126077"/>
              <a:ext cx="579070" cy="68746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8" name="Group 317"/>
            <p:cNvGrpSpPr/>
            <p:nvPr/>
          </p:nvGrpSpPr>
          <p:grpSpPr>
            <a:xfrm>
              <a:off x="6412612" y="2150875"/>
              <a:ext cx="457200" cy="457200"/>
              <a:chOff x="4648200" y="1676400"/>
              <a:chExt cx="457200" cy="457200"/>
            </a:xfrm>
          </p:grpSpPr>
          <p:sp>
            <p:nvSpPr>
              <p:cNvPr id="361" name="Oval 360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62" name="TextBox 361"/>
              <p:cNvSpPr txBox="1"/>
              <p:nvPr/>
            </p:nvSpPr>
            <p:spPr>
              <a:xfrm>
                <a:off x="4724400" y="1720335"/>
                <a:ext cx="304800" cy="373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latin typeface="Consolas" panose="020B0609020204030204" pitchFamily="49" charset="0"/>
                  </a:rPr>
                  <a:t>8</a:t>
                </a:r>
              </a:p>
            </p:txBody>
          </p:sp>
        </p:grpSp>
        <p:grpSp>
          <p:nvGrpSpPr>
            <p:cNvPr id="319" name="Group 318"/>
            <p:cNvGrpSpPr/>
            <p:nvPr/>
          </p:nvGrpSpPr>
          <p:grpSpPr>
            <a:xfrm>
              <a:off x="5205224" y="2844800"/>
              <a:ext cx="457200" cy="457200"/>
              <a:chOff x="4648200" y="1676400"/>
              <a:chExt cx="457200" cy="457200"/>
            </a:xfrm>
          </p:grpSpPr>
          <p:sp>
            <p:nvSpPr>
              <p:cNvPr id="359" name="Oval 358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60" name="TextBox 359"/>
              <p:cNvSpPr txBox="1"/>
              <p:nvPr/>
            </p:nvSpPr>
            <p:spPr>
              <a:xfrm>
                <a:off x="4724400" y="1720335"/>
                <a:ext cx="304800" cy="373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latin typeface="Consolas" panose="020B0609020204030204" pitchFamily="49" charset="0"/>
                  </a:rPr>
                  <a:t>4</a:t>
                </a:r>
              </a:p>
            </p:txBody>
          </p:sp>
        </p:grpSp>
        <p:grpSp>
          <p:nvGrpSpPr>
            <p:cNvPr id="320" name="Group 319"/>
            <p:cNvGrpSpPr/>
            <p:nvPr/>
          </p:nvGrpSpPr>
          <p:grpSpPr>
            <a:xfrm>
              <a:off x="7530176" y="2844800"/>
              <a:ext cx="619484" cy="457200"/>
              <a:chOff x="4558376" y="1676400"/>
              <a:chExt cx="619484" cy="457200"/>
            </a:xfrm>
          </p:grpSpPr>
          <p:sp>
            <p:nvSpPr>
              <p:cNvPr id="357" name="Oval 356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58" name="TextBox 357"/>
              <p:cNvSpPr txBox="1"/>
              <p:nvPr/>
            </p:nvSpPr>
            <p:spPr>
              <a:xfrm>
                <a:off x="4558376" y="1720335"/>
                <a:ext cx="619484" cy="373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latin typeface="Consolas" panose="020B0609020204030204" pitchFamily="49" charset="0"/>
                  </a:rPr>
                  <a:t>12</a:t>
                </a:r>
              </a:p>
            </p:txBody>
          </p:sp>
        </p:grpSp>
        <p:grpSp>
          <p:nvGrpSpPr>
            <p:cNvPr id="321" name="Group 320"/>
            <p:cNvGrpSpPr/>
            <p:nvPr/>
          </p:nvGrpSpPr>
          <p:grpSpPr>
            <a:xfrm>
              <a:off x="4648200" y="3549937"/>
              <a:ext cx="457200" cy="457200"/>
              <a:chOff x="4648200" y="1676400"/>
              <a:chExt cx="457200" cy="457200"/>
            </a:xfrm>
          </p:grpSpPr>
          <p:sp>
            <p:nvSpPr>
              <p:cNvPr id="355" name="Oval 354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56" name="TextBox 355"/>
              <p:cNvSpPr txBox="1"/>
              <p:nvPr/>
            </p:nvSpPr>
            <p:spPr>
              <a:xfrm>
                <a:off x="4724400" y="1720335"/>
                <a:ext cx="304800" cy="373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latin typeface="Consolas" panose="020B0609020204030204" pitchFamily="49" charset="0"/>
                  </a:rPr>
                  <a:t>2</a:t>
                </a:r>
              </a:p>
            </p:txBody>
          </p:sp>
        </p:grpSp>
        <p:grpSp>
          <p:nvGrpSpPr>
            <p:cNvPr id="322" name="Group 321"/>
            <p:cNvGrpSpPr/>
            <p:nvPr/>
          </p:nvGrpSpPr>
          <p:grpSpPr>
            <a:xfrm>
              <a:off x="5842000" y="3549937"/>
              <a:ext cx="457200" cy="457200"/>
              <a:chOff x="4648200" y="1676400"/>
              <a:chExt cx="457200" cy="457200"/>
            </a:xfrm>
          </p:grpSpPr>
          <p:sp>
            <p:nvSpPr>
              <p:cNvPr id="353" name="Oval 352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54" name="TextBox 353"/>
              <p:cNvSpPr txBox="1"/>
              <p:nvPr/>
            </p:nvSpPr>
            <p:spPr>
              <a:xfrm>
                <a:off x="4724400" y="1720335"/>
                <a:ext cx="304800" cy="373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latin typeface="Consolas" panose="020B0609020204030204" pitchFamily="49" charset="0"/>
                  </a:rPr>
                  <a:t>6</a:t>
                </a:r>
              </a:p>
            </p:txBody>
          </p:sp>
        </p:grpSp>
        <p:grpSp>
          <p:nvGrpSpPr>
            <p:cNvPr id="323" name="Group 322"/>
            <p:cNvGrpSpPr/>
            <p:nvPr/>
          </p:nvGrpSpPr>
          <p:grpSpPr>
            <a:xfrm>
              <a:off x="7004776" y="3549937"/>
              <a:ext cx="506004" cy="457200"/>
              <a:chOff x="4617176" y="1676400"/>
              <a:chExt cx="506004" cy="457200"/>
            </a:xfrm>
          </p:grpSpPr>
          <p:sp>
            <p:nvSpPr>
              <p:cNvPr id="351" name="Oval 350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52" name="TextBox 351"/>
              <p:cNvSpPr txBox="1"/>
              <p:nvPr/>
            </p:nvSpPr>
            <p:spPr>
              <a:xfrm>
                <a:off x="4617176" y="1720335"/>
                <a:ext cx="506004" cy="373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latin typeface="Consolas" panose="020B0609020204030204" pitchFamily="49" charset="0"/>
                  </a:rPr>
                  <a:t>10</a:t>
                </a:r>
              </a:p>
            </p:txBody>
          </p:sp>
        </p:grpSp>
        <p:grpSp>
          <p:nvGrpSpPr>
            <p:cNvPr id="324" name="Group 323"/>
            <p:cNvGrpSpPr/>
            <p:nvPr/>
          </p:nvGrpSpPr>
          <p:grpSpPr>
            <a:xfrm>
              <a:off x="8213378" y="3571125"/>
              <a:ext cx="473422" cy="457200"/>
              <a:chOff x="4631978" y="1676400"/>
              <a:chExt cx="473422" cy="457200"/>
            </a:xfrm>
          </p:grpSpPr>
          <p:sp>
            <p:nvSpPr>
              <p:cNvPr id="349" name="Oval 348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50" name="TextBox 349"/>
              <p:cNvSpPr txBox="1"/>
              <p:nvPr/>
            </p:nvSpPr>
            <p:spPr>
              <a:xfrm>
                <a:off x="4631978" y="1720335"/>
                <a:ext cx="469995" cy="373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latin typeface="Consolas" panose="020B0609020204030204" pitchFamily="49" charset="0"/>
                  </a:rPr>
                  <a:t>14</a:t>
                </a:r>
              </a:p>
            </p:txBody>
          </p:sp>
        </p:grpSp>
        <p:grpSp>
          <p:nvGrpSpPr>
            <p:cNvPr id="325" name="Group 324"/>
            <p:cNvGrpSpPr/>
            <p:nvPr/>
          </p:nvGrpSpPr>
          <p:grpSpPr>
            <a:xfrm>
              <a:off x="4323738" y="4365838"/>
              <a:ext cx="457200" cy="457200"/>
              <a:chOff x="4648200" y="1676400"/>
              <a:chExt cx="457200" cy="457200"/>
            </a:xfrm>
          </p:grpSpPr>
          <p:sp>
            <p:nvSpPr>
              <p:cNvPr id="347" name="Oval 346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48" name="TextBox 347"/>
              <p:cNvSpPr txBox="1"/>
              <p:nvPr/>
            </p:nvSpPr>
            <p:spPr>
              <a:xfrm>
                <a:off x="4724400" y="1720335"/>
                <a:ext cx="304800" cy="373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latin typeface="Consolas" panose="020B0609020204030204" pitchFamily="49" charset="0"/>
                  </a:rPr>
                  <a:t>1</a:t>
                </a:r>
              </a:p>
            </p:txBody>
          </p:sp>
        </p:grpSp>
        <p:grpSp>
          <p:nvGrpSpPr>
            <p:cNvPr id="326" name="Group 325"/>
            <p:cNvGrpSpPr/>
            <p:nvPr/>
          </p:nvGrpSpPr>
          <p:grpSpPr>
            <a:xfrm>
              <a:off x="4923084" y="4365838"/>
              <a:ext cx="457200" cy="457200"/>
              <a:chOff x="4648200" y="1676400"/>
              <a:chExt cx="457200" cy="457200"/>
            </a:xfrm>
          </p:grpSpPr>
          <p:sp>
            <p:nvSpPr>
              <p:cNvPr id="345" name="Oval 344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46" name="TextBox 345"/>
              <p:cNvSpPr txBox="1"/>
              <p:nvPr/>
            </p:nvSpPr>
            <p:spPr>
              <a:xfrm>
                <a:off x="4724400" y="1720335"/>
                <a:ext cx="304800" cy="373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latin typeface="Consolas" panose="020B0609020204030204" pitchFamily="49" charset="0"/>
                  </a:rPr>
                  <a:t>3</a:t>
                </a:r>
              </a:p>
            </p:txBody>
          </p:sp>
        </p:grpSp>
        <p:grpSp>
          <p:nvGrpSpPr>
            <p:cNvPr id="327" name="Group 326"/>
            <p:cNvGrpSpPr/>
            <p:nvPr/>
          </p:nvGrpSpPr>
          <p:grpSpPr>
            <a:xfrm>
              <a:off x="5522430" y="4365838"/>
              <a:ext cx="457200" cy="457200"/>
              <a:chOff x="4648200" y="1676400"/>
              <a:chExt cx="457200" cy="457200"/>
            </a:xfrm>
          </p:grpSpPr>
          <p:sp>
            <p:nvSpPr>
              <p:cNvPr id="343" name="Oval 342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44" name="TextBox 343"/>
              <p:cNvSpPr txBox="1"/>
              <p:nvPr/>
            </p:nvSpPr>
            <p:spPr>
              <a:xfrm>
                <a:off x="4724400" y="1720335"/>
                <a:ext cx="304800" cy="373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latin typeface="Consolas" panose="020B0609020204030204" pitchFamily="49" charset="0"/>
                  </a:rPr>
                  <a:t>5</a:t>
                </a:r>
              </a:p>
            </p:txBody>
          </p:sp>
        </p:grpSp>
      </p:grpSp>
      <p:graphicFrame>
        <p:nvGraphicFramePr>
          <p:cNvPr id="364" name="Table 363"/>
          <p:cNvGraphicFramePr>
            <a:graphicFrameLocks noGrp="1"/>
          </p:cNvGraphicFramePr>
          <p:nvPr/>
        </p:nvGraphicFramePr>
        <p:xfrm>
          <a:off x="417686" y="51196"/>
          <a:ext cx="1953825" cy="1066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140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7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Tree Height:</a:t>
                      </a:r>
                    </a:p>
                  </a:txBody>
                  <a:tcPr marL="0" marR="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Root Predecessor:</a:t>
                      </a:r>
                    </a:p>
                  </a:txBody>
                  <a:tcPr marL="0" marR="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Root Successor:</a:t>
                      </a:r>
                    </a:p>
                  </a:txBody>
                  <a:tcPr marL="0" marR="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Full</a:t>
                      </a:r>
                    </a:p>
                  </a:txBody>
                  <a:tcPr marL="0" marR="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ym typeface="Wingdings" panose="05000000000000000000" pitchFamily="2" charset="2"/>
                        </a:rPr>
                        <a:t></a:t>
                      </a:r>
                      <a:endParaRPr lang="en-US" sz="14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Complete</a:t>
                      </a:r>
                    </a:p>
                  </a:txBody>
                  <a:tcPr marL="0" marR="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ym typeface="Wingdings" panose="05000000000000000000" pitchFamily="2" charset="2"/>
                        </a:rPr>
                        <a:t></a:t>
                      </a:r>
                      <a:endParaRPr lang="en-US" sz="14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66" name="Table 365"/>
          <p:cNvGraphicFramePr>
            <a:graphicFrameLocks noGrp="1"/>
          </p:cNvGraphicFramePr>
          <p:nvPr/>
        </p:nvGraphicFramePr>
        <p:xfrm>
          <a:off x="417686" y="2296316"/>
          <a:ext cx="1953825" cy="1066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140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7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Tree Height:</a:t>
                      </a:r>
                    </a:p>
                  </a:txBody>
                  <a:tcPr marL="0" marR="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Root Predecessor:</a:t>
                      </a:r>
                    </a:p>
                  </a:txBody>
                  <a:tcPr marL="0" marR="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Root Successor:</a:t>
                      </a:r>
                    </a:p>
                  </a:txBody>
                  <a:tcPr marL="0" marR="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Full</a:t>
                      </a:r>
                    </a:p>
                  </a:txBody>
                  <a:tcPr marL="0" marR="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ym typeface="Wingdings" panose="05000000000000000000" pitchFamily="2" charset="2"/>
                        </a:rPr>
                        <a:t></a:t>
                      </a:r>
                      <a:endParaRPr lang="en-US" sz="14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Complete</a:t>
                      </a:r>
                    </a:p>
                  </a:txBody>
                  <a:tcPr marL="0" marR="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ym typeface="Wingdings" panose="05000000000000000000" pitchFamily="2" charset="2"/>
                        </a:rPr>
                        <a:t></a:t>
                      </a:r>
                      <a:endParaRPr lang="en-US" sz="14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68" name="Table 367"/>
          <p:cNvGraphicFramePr>
            <a:graphicFrameLocks noGrp="1"/>
          </p:cNvGraphicFramePr>
          <p:nvPr/>
        </p:nvGraphicFramePr>
        <p:xfrm>
          <a:off x="417686" y="4648200"/>
          <a:ext cx="1953825" cy="1066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140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7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Tree Height:</a:t>
                      </a:r>
                    </a:p>
                  </a:txBody>
                  <a:tcPr marL="0" marR="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Root Predecessor:</a:t>
                      </a:r>
                    </a:p>
                  </a:txBody>
                  <a:tcPr marL="0" marR="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Root Successor:</a:t>
                      </a:r>
                    </a:p>
                  </a:txBody>
                  <a:tcPr marL="0" marR="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Full</a:t>
                      </a:r>
                    </a:p>
                  </a:txBody>
                  <a:tcPr marL="0" marR="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ym typeface="Wingdings" panose="05000000000000000000" pitchFamily="2" charset="2"/>
                        </a:rPr>
                        <a:t></a:t>
                      </a:r>
                      <a:endParaRPr lang="en-US" sz="14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Complete</a:t>
                      </a:r>
                    </a:p>
                  </a:txBody>
                  <a:tcPr marL="0" marR="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ym typeface="Wingdings" panose="05000000000000000000" pitchFamily="2" charset="2"/>
                        </a:rPr>
                        <a:t></a:t>
                      </a:r>
                      <a:endParaRPr lang="en-US" sz="14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69" name="Table 368"/>
          <p:cNvGraphicFramePr>
            <a:graphicFrameLocks noGrp="1"/>
          </p:cNvGraphicFramePr>
          <p:nvPr/>
        </p:nvGraphicFramePr>
        <p:xfrm>
          <a:off x="5717883" y="54750"/>
          <a:ext cx="1925490" cy="1066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5906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48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Tree Height:</a:t>
                      </a:r>
                    </a:p>
                  </a:txBody>
                  <a:tcPr marL="0" marR="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Root Predecessor:</a:t>
                      </a:r>
                    </a:p>
                  </a:txBody>
                  <a:tcPr marL="0" marR="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Root Successor:</a:t>
                      </a:r>
                    </a:p>
                  </a:txBody>
                  <a:tcPr marL="0" marR="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Full</a:t>
                      </a:r>
                    </a:p>
                  </a:txBody>
                  <a:tcPr marL="0" marR="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ym typeface="Wingdings" panose="05000000000000000000" pitchFamily="2" charset="2"/>
                        </a:rPr>
                        <a:t></a:t>
                      </a:r>
                      <a:endParaRPr lang="en-US" sz="14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Complete</a:t>
                      </a:r>
                    </a:p>
                  </a:txBody>
                  <a:tcPr marL="0" marR="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ym typeface="Wingdings" panose="05000000000000000000" pitchFamily="2" charset="2"/>
                        </a:rPr>
                        <a:t></a:t>
                      </a:r>
                      <a:endParaRPr lang="en-US" sz="14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70" name="Table 369"/>
          <p:cNvGraphicFramePr>
            <a:graphicFrameLocks noGrp="1"/>
          </p:cNvGraphicFramePr>
          <p:nvPr/>
        </p:nvGraphicFramePr>
        <p:xfrm>
          <a:off x="5717883" y="2347923"/>
          <a:ext cx="1925490" cy="1066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5906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48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Tree Height:</a:t>
                      </a:r>
                    </a:p>
                  </a:txBody>
                  <a:tcPr marL="0" marR="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Root Predecessor:</a:t>
                      </a:r>
                    </a:p>
                  </a:txBody>
                  <a:tcPr marL="0" marR="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Root Successor:</a:t>
                      </a:r>
                    </a:p>
                  </a:txBody>
                  <a:tcPr marL="0" marR="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Full</a:t>
                      </a:r>
                    </a:p>
                  </a:txBody>
                  <a:tcPr marL="0" marR="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ym typeface="Wingdings" panose="05000000000000000000" pitchFamily="2" charset="2"/>
                        </a:rPr>
                        <a:t></a:t>
                      </a:r>
                      <a:endParaRPr lang="en-US" sz="14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Complete</a:t>
                      </a:r>
                    </a:p>
                  </a:txBody>
                  <a:tcPr marL="0" marR="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ym typeface="Wingdings" panose="05000000000000000000" pitchFamily="2" charset="2"/>
                        </a:rPr>
                        <a:t></a:t>
                      </a:r>
                      <a:endParaRPr lang="en-US" sz="14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71" name="Table 370"/>
          <p:cNvGraphicFramePr>
            <a:graphicFrameLocks noGrp="1"/>
          </p:cNvGraphicFramePr>
          <p:nvPr/>
        </p:nvGraphicFramePr>
        <p:xfrm>
          <a:off x="5717883" y="4648200"/>
          <a:ext cx="1925490" cy="1066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5906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48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Tree Height:</a:t>
                      </a:r>
                    </a:p>
                  </a:txBody>
                  <a:tcPr marL="0" marR="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Root Predecessor:</a:t>
                      </a:r>
                    </a:p>
                  </a:txBody>
                  <a:tcPr marL="0" marR="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Root Successor:</a:t>
                      </a:r>
                    </a:p>
                  </a:txBody>
                  <a:tcPr marL="0" marR="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Full</a:t>
                      </a:r>
                    </a:p>
                  </a:txBody>
                  <a:tcPr marL="0" marR="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ym typeface="Wingdings" panose="05000000000000000000" pitchFamily="2" charset="2"/>
                        </a:rPr>
                        <a:t></a:t>
                      </a:r>
                      <a:endParaRPr lang="en-US" sz="14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Complete</a:t>
                      </a:r>
                    </a:p>
                  </a:txBody>
                  <a:tcPr marL="0" marR="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ym typeface="Wingdings" panose="05000000000000000000" pitchFamily="2" charset="2"/>
                        </a:rPr>
                        <a:t></a:t>
                      </a:r>
                      <a:endParaRPr lang="en-US" sz="14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72" name="TextBox 371"/>
          <p:cNvSpPr txBox="1"/>
          <p:nvPr/>
        </p:nvSpPr>
        <p:spPr>
          <a:xfrm>
            <a:off x="2157504" y="29579"/>
            <a:ext cx="204144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3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6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10</a:t>
            </a:r>
          </a:p>
          <a:p>
            <a:r>
              <a:rPr lang="en-US" sz="1400" b="1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</a:p>
          <a:p>
            <a:r>
              <a:rPr lang="en-US" sz="1400" b="1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373" name="TextBox 372"/>
          <p:cNvSpPr txBox="1"/>
          <p:nvPr/>
        </p:nvSpPr>
        <p:spPr>
          <a:xfrm>
            <a:off x="7425273" y="50846"/>
            <a:ext cx="204144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4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6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74" name="TextBox 373"/>
          <p:cNvSpPr txBox="1"/>
          <p:nvPr/>
        </p:nvSpPr>
        <p:spPr>
          <a:xfrm>
            <a:off x="2152209" y="2286000"/>
            <a:ext cx="204144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4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7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10</a:t>
            </a:r>
          </a:p>
          <a:p>
            <a:r>
              <a:rPr lang="en-US" sz="1400" b="1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</a:p>
          <a:p>
            <a:r>
              <a:rPr lang="en-US" sz="1400" b="1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375" name="TextBox 374"/>
          <p:cNvSpPr txBox="1"/>
          <p:nvPr/>
        </p:nvSpPr>
        <p:spPr>
          <a:xfrm>
            <a:off x="7425273" y="2334053"/>
            <a:ext cx="204144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4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7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9</a:t>
            </a:r>
          </a:p>
          <a:p>
            <a:r>
              <a:rPr lang="en-US" sz="1400" b="1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</a:p>
        </p:txBody>
      </p:sp>
      <p:sp>
        <p:nvSpPr>
          <p:cNvPr id="376" name="TextBox 375"/>
          <p:cNvSpPr txBox="1"/>
          <p:nvPr/>
        </p:nvSpPr>
        <p:spPr>
          <a:xfrm>
            <a:off x="2157504" y="4648201"/>
            <a:ext cx="204144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4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4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77" name="TextBox 376"/>
          <p:cNvSpPr txBox="1"/>
          <p:nvPr/>
        </p:nvSpPr>
        <p:spPr>
          <a:xfrm>
            <a:off x="7425273" y="4648200"/>
            <a:ext cx="204144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4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6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10</a:t>
            </a:r>
          </a:p>
          <a:p>
            <a:endParaRPr lang="en-US" sz="1400" b="1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en-US" sz="1400" b="1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1400" b="1" dirty="0">
              <a:solidFill>
                <a:srgbClr val="FF0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108876" y="208218"/>
            <a:ext cx="3029493" cy="1391982"/>
            <a:chOff x="1538790" y="76200"/>
            <a:chExt cx="3029493" cy="1391982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3029573" y="247598"/>
              <a:ext cx="868761" cy="526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3509383" y="757742"/>
              <a:ext cx="399816" cy="54970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942820" y="782633"/>
              <a:ext cx="434380" cy="5097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2151118" y="207640"/>
              <a:ext cx="868761" cy="526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1717681" y="774345"/>
              <a:ext cx="399816" cy="54970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151118" y="799236"/>
              <a:ext cx="434380" cy="5097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17"/>
            <p:cNvGrpSpPr/>
            <p:nvPr/>
          </p:nvGrpSpPr>
          <p:grpSpPr>
            <a:xfrm>
              <a:off x="2862336" y="76200"/>
              <a:ext cx="342961" cy="338978"/>
              <a:chOff x="4648200" y="1676400"/>
              <a:chExt cx="457200" cy="457200"/>
            </a:xfrm>
          </p:grpSpPr>
          <p:sp>
            <p:nvSpPr>
              <p:cNvPr id="61" name="Oval 60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4724400" y="1720335"/>
                <a:ext cx="304800" cy="373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Consolas" panose="020B0609020204030204" pitchFamily="49" charset="0"/>
                  </a:rPr>
                  <a:t>8</a:t>
                </a: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1956633" y="590691"/>
              <a:ext cx="342961" cy="338978"/>
              <a:chOff x="4648200" y="1676400"/>
              <a:chExt cx="457200" cy="457200"/>
            </a:xfrm>
          </p:grpSpPr>
          <p:sp>
            <p:nvSpPr>
              <p:cNvPr id="59" name="Oval 58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4724400" y="1720335"/>
                <a:ext cx="304800" cy="373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Consolas" panose="020B0609020204030204" pitchFamily="49" charset="0"/>
                  </a:rPr>
                  <a:t>4</a:t>
                </a: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3700659" y="590691"/>
              <a:ext cx="464696" cy="338978"/>
              <a:chOff x="4558376" y="1676400"/>
              <a:chExt cx="619484" cy="457200"/>
            </a:xfrm>
          </p:grpSpPr>
          <p:sp>
            <p:nvSpPr>
              <p:cNvPr id="57" name="Oval 56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4558376" y="1720335"/>
                <a:ext cx="619484" cy="373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Consolas" panose="020B0609020204030204" pitchFamily="49" charset="0"/>
                  </a:rPr>
                  <a:t>12</a:t>
                </a: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1538790" y="1113495"/>
              <a:ext cx="342961" cy="338978"/>
              <a:chOff x="4648200" y="1676400"/>
              <a:chExt cx="457200" cy="457200"/>
            </a:xfrm>
          </p:grpSpPr>
          <p:sp>
            <p:nvSpPr>
              <p:cNvPr id="55" name="Oval 54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4724400" y="1720335"/>
                <a:ext cx="304800" cy="373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Consolas" panose="020B0609020204030204" pitchFamily="49" charset="0"/>
                  </a:rPr>
                  <a:t>2</a:t>
                </a: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2434300" y="1113495"/>
              <a:ext cx="342961" cy="338978"/>
              <a:chOff x="4648200" y="1676400"/>
              <a:chExt cx="457200" cy="457200"/>
            </a:xfrm>
          </p:grpSpPr>
          <p:sp>
            <p:nvSpPr>
              <p:cNvPr id="53" name="Oval 52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4724400" y="1720335"/>
                <a:ext cx="304800" cy="373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Consolas" panose="020B0609020204030204" pitchFamily="49" charset="0"/>
                  </a:rPr>
                  <a:t>6</a:t>
                </a: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3306539" y="1113495"/>
              <a:ext cx="379571" cy="338978"/>
              <a:chOff x="4617176" y="1676400"/>
              <a:chExt cx="506004" cy="457200"/>
            </a:xfrm>
          </p:grpSpPr>
          <p:sp>
            <p:nvSpPr>
              <p:cNvPr id="51" name="Oval 50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4617176" y="1720335"/>
                <a:ext cx="506004" cy="373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Consolas" panose="020B0609020204030204" pitchFamily="49" charset="0"/>
                  </a:rPr>
                  <a:t>10</a:t>
                </a: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4213153" y="1129204"/>
              <a:ext cx="355130" cy="338978"/>
              <a:chOff x="4631978" y="1676400"/>
              <a:chExt cx="473422" cy="457200"/>
            </a:xfrm>
          </p:grpSpPr>
          <p:sp>
            <p:nvSpPr>
              <p:cNvPr id="49" name="Oval 48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4631978" y="1720335"/>
                <a:ext cx="469995" cy="373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Consolas" panose="020B0609020204030204" pitchFamily="49" charset="0"/>
                  </a:rPr>
                  <a:t>14</a:t>
                </a:r>
              </a:p>
            </p:txBody>
          </p:sp>
        </p:grpSp>
      </p:grpSp>
      <p:grpSp>
        <p:nvGrpSpPr>
          <p:cNvPr id="63" name="Group 62"/>
          <p:cNvGrpSpPr/>
          <p:nvPr/>
        </p:nvGrpSpPr>
        <p:grpSpPr>
          <a:xfrm>
            <a:off x="1865486" y="2514600"/>
            <a:ext cx="3272883" cy="1981200"/>
            <a:chOff x="4323738" y="2150875"/>
            <a:chExt cx="4363062" cy="2672163"/>
          </a:xfrm>
        </p:grpSpPr>
        <p:cxnSp>
          <p:nvCxnSpPr>
            <p:cNvPr id="64" name="Straight Connector 63"/>
            <p:cNvCxnSpPr/>
            <p:nvPr/>
          </p:nvCxnSpPr>
          <p:spPr>
            <a:xfrm>
              <a:off x="6635555" y="2382050"/>
              <a:ext cx="1158141" cy="71024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H="1">
              <a:off x="7275186" y="3070111"/>
              <a:ext cx="532993" cy="74141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7852999" y="3103683"/>
              <a:ext cx="579070" cy="68746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6047577" y="3769475"/>
              <a:ext cx="317569" cy="83555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H="1">
              <a:off x="4552338" y="3779001"/>
              <a:ext cx="330546" cy="81543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H="1">
              <a:off x="5464491" y="2328156"/>
              <a:ext cx="1158141" cy="71024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H="1">
              <a:off x="4886678" y="3092505"/>
              <a:ext cx="532993" cy="74141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4898810" y="3833919"/>
              <a:ext cx="242856" cy="76051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H="1">
              <a:off x="5729534" y="3787034"/>
              <a:ext cx="320303" cy="80740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5464491" y="3126077"/>
              <a:ext cx="579070" cy="68746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8" name="Group 77"/>
            <p:cNvGrpSpPr/>
            <p:nvPr/>
          </p:nvGrpSpPr>
          <p:grpSpPr>
            <a:xfrm>
              <a:off x="6412612" y="2150875"/>
              <a:ext cx="457200" cy="457200"/>
              <a:chOff x="4648200" y="1676400"/>
              <a:chExt cx="457200" cy="457200"/>
            </a:xfrm>
          </p:grpSpPr>
          <p:sp>
            <p:nvSpPr>
              <p:cNvPr id="121" name="Oval 120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4724400" y="1720335"/>
                <a:ext cx="304800" cy="373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Consolas" panose="020B0609020204030204" pitchFamily="49" charset="0"/>
                  </a:rPr>
                  <a:t>8</a:t>
                </a:r>
              </a:p>
            </p:txBody>
          </p:sp>
        </p:grpSp>
        <p:grpSp>
          <p:nvGrpSpPr>
            <p:cNvPr id="79" name="Group 78"/>
            <p:cNvGrpSpPr/>
            <p:nvPr/>
          </p:nvGrpSpPr>
          <p:grpSpPr>
            <a:xfrm>
              <a:off x="5205224" y="2844800"/>
              <a:ext cx="457200" cy="457200"/>
              <a:chOff x="4648200" y="1676400"/>
              <a:chExt cx="457200" cy="457200"/>
            </a:xfrm>
          </p:grpSpPr>
          <p:sp>
            <p:nvSpPr>
              <p:cNvPr id="119" name="Oval 118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20" name="TextBox 119"/>
              <p:cNvSpPr txBox="1"/>
              <p:nvPr/>
            </p:nvSpPr>
            <p:spPr>
              <a:xfrm>
                <a:off x="4724400" y="1720335"/>
                <a:ext cx="304800" cy="373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Consolas" panose="020B0609020204030204" pitchFamily="49" charset="0"/>
                  </a:rPr>
                  <a:t>4</a:t>
                </a:r>
              </a:p>
            </p:txBody>
          </p:sp>
        </p:grpSp>
        <p:grpSp>
          <p:nvGrpSpPr>
            <p:cNvPr id="80" name="Group 79"/>
            <p:cNvGrpSpPr/>
            <p:nvPr/>
          </p:nvGrpSpPr>
          <p:grpSpPr>
            <a:xfrm>
              <a:off x="7530176" y="2844800"/>
              <a:ext cx="619484" cy="457200"/>
              <a:chOff x="4558376" y="1676400"/>
              <a:chExt cx="619484" cy="457200"/>
            </a:xfrm>
          </p:grpSpPr>
          <p:sp>
            <p:nvSpPr>
              <p:cNvPr id="117" name="Oval 116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4558376" y="1720335"/>
                <a:ext cx="619484" cy="373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Consolas" panose="020B0609020204030204" pitchFamily="49" charset="0"/>
                  </a:rPr>
                  <a:t>12</a:t>
                </a:r>
              </a:p>
            </p:txBody>
          </p:sp>
        </p:grpSp>
        <p:grpSp>
          <p:nvGrpSpPr>
            <p:cNvPr id="81" name="Group 80"/>
            <p:cNvGrpSpPr/>
            <p:nvPr/>
          </p:nvGrpSpPr>
          <p:grpSpPr>
            <a:xfrm>
              <a:off x="4648200" y="3549937"/>
              <a:ext cx="457200" cy="457200"/>
              <a:chOff x="4648200" y="1676400"/>
              <a:chExt cx="457200" cy="457200"/>
            </a:xfrm>
          </p:grpSpPr>
          <p:sp>
            <p:nvSpPr>
              <p:cNvPr id="115" name="Oval 114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16" name="TextBox 115"/>
              <p:cNvSpPr txBox="1"/>
              <p:nvPr/>
            </p:nvSpPr>
            <p:spPr>
              <a:xfrm>
                <a:off x="4724400" y="1720335"/>
                <a:ext cx="304800" cy="373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Consolas" panose="020B0609020204030204" pitchFamily="49" charset="0"/>
                  </a:rPr>
                  <a:t>2</a:t>
                </a:r>
              </a:p>
            </p:txBody>
          </p:sp>
        </p:grpSp>
        <p:grpSp>
          <p:nvGrpSpPr>
            <p:cNvPr id="82" name="Group 81"/>
            <p:cNvGrpSpPr/>
            <p:nvPr/>
          </p:nvGrpSpPr>
          <p:grpSpPr>
            <a:xfrm>
              <a:off x="5842000" y="3549937"/>
              <a:ext cx="457200" cy="457200"/>
              <a:chOff x="4648200" y="1676400"/>
              <a:chExt cx="457200" cy="457200"/>
            </a:xfrm>
          </p:grpSpPr>
          <p:sp>
            <p:nvSpPr>
              <p:cNvPr id="113" name="Oval 112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14" name="TextBox 113"/>
              <p:cNvSpPr txBox="1"/>
              <p:nvPr/>
            </p:nvSpPr>
            <p:spPr>
              <a:xfrm>
                <a:off x="4724400" y="1720335"/>
                <a:ext cx="304800" cy="373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Consolas" panose="020B0609020204030204" pitchFamily="49" charset="0"/>
                  </a:rPr>
                  <a:t>6</a:t>
                </a:r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7004776" y="3549937"/>
              <a:ext cx="506004" cy="457200"/>
              <a:chOff x="4617176" y="1676400"/>
              <a:chExt cx="506004" cy="457200"/>
            </a:xfrm>
          </p:grpSpPr>
          <p:sp>
            <p:nvSpPr>
              <p:cNvPr id="111" name="Oval 110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12" name="TextBox 111"/>
              <p:cNvSpPr txBox="1"/>
              <p:nvPr/>
            </p:nvSpPr>
            <p:spPr>
              <a:xfrm>
                <a:off x="4617176" y="1720335"/>
                <a:ext cx="506004" cy="373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Consolas" panose="020B0609020204030204" pitchFamily="49" charset="0"/>
                  </a:rPr>
                  <a:t>10</a:t>
                </a:r>
              </a:p>
            </p:txBody>
          </p:sp>
        </p:grpSp>
        <p:grpSp>
          <p:nvGrpSpPr>
            <p:cNvPr id="84" name="Group 83"/>
            <p:cNvGrpSpPr/>
            <p:nvPr/>
          </p:nvGrpSpPr>
          <p:grpSpPr>
            <a:xfrm>
              <a:off x="8213378" y="3571125"/>
              <a:ext cx="473422" cy="457200"/>
              <a:chOff x="4631978" y="1676400"/>
              <a:chExt cx="473422" cy="457200"/>
            </a:xfrm>
          </p:grpSpPr>
          <p:sp>
            <p:nvSpPr>
              <p:cNvPr id="109" name="Oval 108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4631978" y="1720335"/>
                <a:ext cx="469995" cy="373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Consolas" panose="020B0609020204030204" pitchFamily="49" charset="0"/>
                  </a:rPr>
                  <a:t>14</a:t>
                </a:r>
              </a:p>
            </p:txBody>
          </p:sp>
        </p:grpSp>
        <p:grpSp>
          <p:nvGrpSpPr>
            <p:cNvPr id="85" name="Group 84"/>
            <p:cNvGrpSpPr/>
            <p:nvPr/>
          </p:nvGrpSpPr>
          <p:grpSpPr>
            <a:xfrm>
              <a:off x="4323738" y="4365838"/>
              <a:ext cx="457200" cy="457200"/>
              <a:chOff x="4648200" y="1676400"/>
              <a:chExt cx="457200" cy="457200"/>
            </a:xfrm>
          </p:grpSpPr>
          <p:sp>
            <p:nvSpPr>
              <p:cNvPr id="107" name="Oval 106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4724400" y="1720335"/>
                <a:ext cx="304800" cy="373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Consolas" panose="020B0609020204030204" pitchFamily="49" charset="0"/>
                  </a:rPr>
                  <a:t>1</a:t>
                </a:r>
              </a:p>
            </p:txBody>
          </p:sp>
        </p:grpSp>
        <p:grpSp>
          <p:nvGrpSpPr>
            <p:cNvPr id="86" name="Group 85"/>
            <p:cNvGrpSpPr/>
            <p:nvPr/>
          </p:nvGrpSpPr>
          <p:grpSpPr>
            <a:xfrm>
              <a:off x="4923084" y="4365838"/>
              <a:ext cx="457200" cy="457200"/>
              <a:chOff x="4648200" y="1676400"/>
              <a:chExt cx="457200" cy="457200"/>
            </a:xfrm>
          </p:grpSpPr>
          <p:sp>
            <p:nvSpPr>
              <p:cNvPr id="105" name="Oval 104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4724400" y="1720335"/>
                <a:ext cx="304800" cy="373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Consolas" panose="020B0609020204030204" pitchFamily="49" charset="0"/>
                  </a:rPr>
                  <a:t>3</a:t>
                </a:r>
              </a:p>
            </p:txBody>
          </p:sp>
        </p:grpSp>
        <p:grpSp>
          <p:nvGrpSpPr>
            <p:cNvPr id="87" name="Group 86"/>
            <p:cNvGrpSpPr/>
            <p:nvPr/>
          </p:nvGrpSpPr>
          <p:grpSpPr>
            <a:xfrm>
              <a:off x="5522430" y="4365838"/>
              <a:ext cx="457200" cy="457200"/>
              <a:chOff x="4648200" y="1676400"/>
              <a:chExt cx="457200" cy="457200"/>
            </a:xfrm>
          </p:grpSpPr>
          <p:sp>
            <p:nvSpPr>
              <p:cNvPr id="103" name="Oval 102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4724400" y="1720335"/>
                <a:ext cx="304800" cy="373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Consolas" panose="020B0609020204030204" pitchFamily="49" charset="0"/>
                  </a:rPr>
                  <a:t>5</a:t>
                </a:r>
              </a:p>
            </p:txBody>
          </p:sp>
        </p:grpSp>
        <p:grpSp>
          <p:nvGrpSpPr>
            <p:cNvPr id="88" name="Group 87"/>
            <p:cNvGrpSpPr/>
            <p:nvPr/>
          </p:nvGrpSpPr>
          <p:grpSpPr>
            <a:xfrm>
              <a:off x="6121776" y="4365838"/>
              <a:ext cx="457200" cy="457200"/>
              <a:chOff x="4648200" y="1676400"/>
              <a:chExt cx="457200" cy="457200"/>
            </a:xfrm>
          </p:grpSpPr>
          <p:sp>
            <p:nvSpPr>
              <p:cNvPr id="101" name="Oval 100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4724400" y="1720335"/>
                <a:ext cx="304800" cy="373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Consolas" panose="020B0609020204030204" pitchFamily="49" charset="0"/>
                  </a:rPr>
                  <a:t>7</a:t>
                </a:r>
              </a:p>
            </p:txBody>
          </p:sp>
        </p:grpSp>
      </p:grpSp>
      <p:grpSp>
        <p:nvGrpSpPr>
          <p:cNvPr id="123" name="Group 122"/>
          <p:cNvGrpSpPr/>
          <p:nvPr/>
        </p:nvGrpSpPr>
        <p:grpSpPr>
          <a:xfrm>
            <a:off x="1865485" y="4800600"/>
            <a:ext cx="3505200" cy="1981200"/>
            <a:chOff x="4323738" y="2150875"/>
            <a:chExt cx="4672763" cy="2672163"/>
          </a:xfrm>
        </p:grpSpPr>
        <p:cxnSp>
          <p:nvCxnSpPr>
            <p:cNvPr id="124" name="Straight Connector 123"/>
            <p:cNvCxnSpPr/>
            <p:nvPr/>
          </p:nvCxnSpPr>
          <p:spPr>
            <a:xfrm>
              <a:off x="6635555" y="2382050"/>
              <a:ext cx="1158141" cy="71024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8436085" y="3747081"/>
              <a:ext cx="317569" cy="83555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flipH="1">
              <a:off x="7275186" y="3070111"/>
              <a:ext cx="532993" cy="74141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7852999" y="3103683"/>
              <a:ext cx="579070" cy="68746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flipH="1">
              <a:off x="4552338" y="3779001"/>
              <a:ext cx="330546" cy="81543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 flipH="1">
              <a:off x="5464491" y="2328156"/>
              <a:ext cx="1158141" cy="71024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flipH="1">
              <a:off x="4886678" y="3092505"/>
              <a:ext cx="532993" cy="74141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8" name="Group 137"/>
            <p:cNvGrpSpPr/>
            <p:nvPr/>
          </p:nvGrpSpPr>
          <p:grpSpPr>
            <a:xfrm>
              <a:off x="6412612" y="2150875"/>
              <a:ext cx="457200" cy="457200"/>
              <a:chOff x="4648200" y="1676400"/>
              <a:chExt cx="457200" cy="457200"/>
            </a:xfrm>
          </p:grpSpPr>
          <p:sp>
            <p:nvSpPr>
              <p:cNvPr id="181" name="Oval 180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82" name="TextBox 181"/>
              <p:cNvSpPr txBox="1"/>
              <p:nvPr/>
            </p:nvSpPr>
            <p:spPr>
              <a:xfrm>
                <a:off x="4724400" y="1720335"/>
                <a:ext cx="304800" cy="373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latin typeface="Consolas" panose="020B0609020204030204" pitchFamily="49" charset="0"/>
                  </a:rPr>
                  <a:t>8</a:t>
                </a:r>
              </a:p>
            </p:txBody>
          </p:sp>
        </p:grpSp>
        <p:grpSp>
          <p:nvGrpSpPr>
            <p:cNvPr id="139" name="Group 138"/>
            <p:cNvGrpSpPr/>
            <p:nvPr/>
          </p:nvGrpSpPr>
          <p:grpSpPr>
            <a:xfrm>
              <a:off x="5205224" y="2844800"/>
              <a:ext cx="457200" cy="457200"/>
              <a:chOff x="4648200" y="1676400"/>
              <a:chExt cx="457200" cy="457200"/>
            </a:xfrm>
          </p:grpSpPr>
          <p:sp>
            <p:nvSpPr>
              <p:cNvPr id="179" name="Oval 178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80" name="TextBox 179"/>
              <p:cNvSpPr txBox="1"/>
              <p:nvPr/>
            </p:nvSpPr>
            <p:spPr>
              <a:xfrm>
                <a:off x="4724400" y="1720335"/>
                <a:ext cx="304800" cy="373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latin typeface="Consolas" panose="020B0609020204030204" pitchFamily="49" charset="0"/>
                  </a:rPr>
                  <a:t>4</a:t>
                </a:r>
              </a:p>
            </p:txBody>
          </p:sp>
        </p:grpSp>
        <p:grpSp>
          <p:nvGrpSpPr>
            <p:cNvPr id="140" name="Group 139"/>
            <p:cNvGrpSpPr/>
            <p:nvPr/>
          </p:nvGrpSpPr>
          <p:grpSpPr>
            <a:xfrm>
              <a:off x="7530176" y="2844800"/>
              <a:ext cx="619484" cy="457200"/>
              <a:chOff x="4558376" y="1676400"/>
              <a:chExt cx="619484" cy="457200"/>
            </a:xfrm>
          </p:grpSpPr>
          <p:sp>
            <p:nvSpPr>
              <p:cNvPr id="177" name="Oval 176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78" name="TextBox 177"/>
              <p:cNvSpPr txBox="1"/>
              <p:nvPr/>
            </p:nvSpPr>
            <p:spPr>
              <a:xfrm>
                <a:off x="4558376" y="1720335"/>
                <a:ext cx="619484" cy="373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latin typeface="Consolas" panose="020B0609020204030204" pitchFamily="49" charset="0"/>
                  </a:rPr>
                  <a:t>12</a:t>
                </a:r>
              </a:p>
            </p:txBody>
          </p:sp>
        </p:grpSp>
        <p:grpSp>
          <p:nvGrpSpPr>
            <p:cNvPr id="141" name="Group 140"/>
            <p:cNvGrpSpPr/>
            <p:nvPr/>
          </p:nvGrpSpPr>
          <p:grpSpPr>
            <a:xfrm>
              <a:off x="4648200" y="3549937"/>
              <a:ext cx="457200" cy="457200"/>
              <a:chOff x="4648200" y="1676400"/>
              <a:chExt cx="457200" cy="457200"/>
            </a:xfrm>
          </p:grpSpPr>
          <p:sp>
            <p:nvSpPr>
              <p:cNvPr id="175" name="Oval 174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76" name="TextBox 175"/>
              <p:cNvSpPr txBox="1"/>
              <p:nvPr/>
            </p:nvSpPr>
            <p:spPr>
              <a:xfrm>
                <a:off x="4724400" y="1720335"/>
                <a:ext cx="304800" cy="373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latin typeface="Consolas" panose="020B0609020204030204" pitchFamily="49" charset="0"/>
                  </a:rPr>
                  <a:t>2</a:t>
                </a:r>
              </a:p>
            </p:txBody>
          </p:sp>
        </p:grpSp>
        <p:grpSp>
          <p:nvGrpSpPr>
            <p:cNvPr id="143" name="Group 142"/>
            <p:cNvGrpSpPr/>
            <p:nvPr/>
          </p:nvGrpSpPr>
          <p:grpSpPr>
            <a:xfrm>
              <a:off x="7004776" y="3549937"/>
              <a:ext cx="506004" cy="457200"/>
              <a:chOff x="4617176" y="1676400"/>
              <a:chExt cx="506004" cy="457200"/>
            </a:xfrm>
          </p:grpSpPr>
          <p:sp>
            <p:nvSpPr>
              <p:cNvPr id="171" name="Oval 170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72" name="TextBox 171"/>
              <p:cNvSpPr txBox="1"/>
              <p:nvPr/>
            </p:nvSpPr>
            <p:spPr>
              <a:xfrm>
                <a:off x="4617176" y="1720335"/>
                <a:ext cx="506004" cy="373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latin typeface="Consolas" panose="020B0609020204030204" pitchFamily="49" charset="0"/>
                  </a:rPr>
                  <a:t>10</a:t>
                </a:r>
              </a:p>
            </p:txBody>
          </p:sp>
        </p:grpSp>
        <p:grpSp>
          <p:nvGrpSpPr>
            <p:cNvPr id="144" name="Group 143"/>
            <p:cNvGrpSpPr/>
            <p:nvPr/>
          </p:nvGrpSpPr>
          <p:grpSpPr>
            <a:xfrm>
              <a:off x="8213378" y="3571125"/>
              <a:ext cx="473422" cy="457200"/>
              <a:chOff x="4631978" y="1676400"/>
              <a:chExt cx="473422" cy="457200"/>
            </a:xfrm>
          </p:grpSpPr>
          <p:sp>
            <p:nvSpPr>
              <p:cNvPr id="169" name="Oval 168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70" name="TextBox 169"/>
              <p:cNvSpPr txBox="1"/>
              <p:nvPr/>
            </p:nvSpPr>
            <p:spPr>
              <a:xfrm>
                <a:off x="4631978" y="1720335"/>
                <a:ext cx="469995" cy="373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latin typeface="Consolas" panose="020B0609020204030204" pitchFamily="49" charset="0"/>
                  </a:rPr>
                  <a:t>14</a:t>
                </a:r>
              </a:p>
            </p:txBody>
          </p:sp>
        </p:grpSp>
        <p:grpSp>
          <p:nvGrpSpPr>
            <p:cNvPr id="145" name="Group 144"/>
            <p:cNvGrpSpPr/>
            <p:nvPr/>
          </p:nvGrpSpPr>
          <p:grpSpPr>
            <a:xfrm>
              <a:off x="4323738" y="4365838"/>
              <a:ext cx="457200" cy="457200"/>
              <a:chOff x="4648200" y="1676400"/>
              <a:chExt cx="457200" cy="457200"/>
            </a:xfrm>
          </p:grpSpPr>
          <p:sp>
            <p:nvSpPr>
              <p:cNvPr id="167" name="Oval 166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68" name="TextBox 167"/>
              <p:cNvSpPr txBox="1"/>
              <p:nvPr/>
            </p:nvSpPr>
            <p:spPr>
              <a:xfrm>
                <a:off x="4724400" y="1720335"/>
                <a:ext cx="304800" cy="373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latin typeface="Consolas" panose="020B0609020204030204" pitchFamily="49" charset="0"/>
                  </a:rPr>
                  <a:t>1</a:t>
                </a:r>
              </a:p>
            </p:txBody>
          </p:sp>
        </p:grpSp>
        <p:grpSp>
          <p:nvGrpSpPr>
            <p:cNvPr id="152" name="Group 151"/>
            <p:cNvGrpSpPr/>
            <p:nvPr/>
          </p:nvGrpSpPr>
          <p:grpSpPr>
            <a:xfrm>
              <a:off x="8511805" y="4365838"/>
              <a:ext cx="484696" cy="457200"/>
              <a:chOff x="4640845" y="1676400"/>
              <a:chExt cx="484696" cy="457200"/>
            </a:xfrm>
          </p:grpSpPr>
          <p:sp>
            <p:nvSpPr>
              <p:cNvPr id="153" name="Oval 152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54" name="TextBox 153"/>
              <p:cNvSpPr txBox="1"/>
              <p:nvPr/>
            </p:nvSpPr>
            <p:spPr>
              <a:xfrm>
                <a:off x="4640845" y="1720335"/>
                <a:ext cx="484696" cy="373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latin typeface="Consolas" panose="020B0609020204030204" pitchFamily="49" charset="0"/>
                  </a:rPr>
                  <a:t>15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0771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" grpId="0"/>
      <p:bldP spid="373" grpId="0"/>
      <p:bldP spid="374" grpId="0"/>
      <p:bldP spid="375" grpId="0"/>
      <p:bldP spid="376" grpId="0"/>
      <p:bldP spid="37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715E2-FD06-4C97-A939-BC517FF96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Follow-up Questions...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6ECFB9-7456-44F4-95C7-B5255E7B0AC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41868" y="1295401"/>
            <a:ext cx="9222844" cy="3738325"/>
          </a:xfrm>
        </p:spPr>
        <p:txBody>
          <a:bodyPr/>
          <a:lstStyle/>
          <a:p>
            <a:pPr marL="284163" lvl="1" indent="-279400">
              <a:spcBef>
                <a:spcPts val="0"/>
              </a:spcBef>
              <a:spcAft>
                <a:spcPts val="96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dirty="0"/>
              <a:t>What is contained in a binary tree node?</a:t>
            </a:r>
          </a:p>
          <a:p>
            <a:pPr marL="284163" lvl="1" indent="-279400">
              <a:spcBef>
                <a:spcPts val="0"/>
              </a:spcBef>
              <a:spcAft>
                <a:spcPts val="84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dirty="0"/>
              <a:t>What would a binary tree look like if the root predecessor and successor are the same node?</a:t>
            </a:r>
          </a:p>
          <a:p>
            <a:pPr marL="285750" lvl="2" indent="-285750">
              <a:spcBef>
                <a:spcPts val="0"/>
              </a:spcBef>
              <a:spcAft>
                <a:spcPts val="6000"/>
              </a:spcAft>
              <a:buClr>
                <a:schemeClr val="tx1"/>
              </a:buClr>
              <a:buSzPct val="100000"/>
              <a:buFont typeface="+mj-lt"/>
              <a:buAutoNum type="arabicPeriod" startAt="3"/>
            </a:pPr>
            <a:r>
              <a:rPr lang="en-US" sz="2000" dirty="0"/>
              <a:t>Where are operators and operands in an expression tree?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99779-22C0-4A1F-B23C-D31827E25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Trees (26)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200640-BF65-479D-B0C8-CECB4260D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A2BDB7-C075-4284-B6DB-CCD9A8516548}"/>
              </a:ext>
            </a:extLst>
          </p:cNvPr>
          <p:cNvSpPr txBox="1"/>
          <p:nvPr/>
        </p:nvSpPr>
        <p:spPr>
          <a:xfrm>
            <a:off x="1645830" y="1752600"/>
            <a:ext cx="80883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9725" lvl="1" indent="-339725">
              <a:buSzPct val="100000"/>
              <a:buFont typeface="+mj-lt"/>
              <a:buAutoNum type="arabicPeriod"/>
            </a:pPr>
            <a:r>
              <a:rPr lang="en-US" b="1" dirty="0">
                <a:solidFill>
                  <a:srgbClr val="FF0000"/>
                </a:solidFill>
              </a:rPr>
              <a:t>Data</a:t>
            </a:r>
          </a:p>
          <a:p>
            <a:pPr marL="339725" lvl="1" indent="-339725">
              <a:buSzPct val="100000"/>
              <a:buFont typeface="+mj-lt"/>
              <a:buAutoNum type="arabicPeriod"/>
            </a:pPr>
            <a:r>
              <a:rPr lang="en-US" b="1" dirty="0">
                <a:solidFill>
                  <a:srgbClr val="FF0000"/>
                </a:solidFill>
              </a:rPr>
              <a:t>Pointer to left child (T</a:t>
            </a:r>
            <a:r>
              <a:rPr lang="en-US" b="1" baseline="-25000" dirty="0">
                <a:solidFill>
                  <a:srgbClr val="FF0000"/>
                </a:solidFill>
              </a:rPr>
              <a:t>L</a:t>
            </a:r>
            <a:r>
              <a:rPr lang="en-US" b="1" dirty="0">
                <a:solidFill>
                  <a:srgbClr val="FF0000"/>
                </a:solidFill>
              </a:rPr>
              <a:t>)</a:t>
            </a:r>
          </a:p>
          <a:p>
            <a:pPr marL="339725" lvl="1" indent="-339725">
              <a:buSzPct val="100000"/>
              <a:buFont typeface="+mj-lt"/>
              <a:buAutoNum type="arabicPeriod"/>
            </a:pPr>
            <a:r>
              <a:rPr lang="en-US" b="1" dirty="0">
                <a:solidFill>
                  <a:srgbClr val="FF0000"/>
                </a:solidFill>
              </a:rPr>
              <a:t>Pointer to right child (T</a:t>
            </a:r>
            <a:r>
              <a:rPr lang="en-US" b="1" baseline="-25000" dirty="0">
                <a:solidFill>
                  <a:srgbClr val="FF0000"/>
                </a:solidFill>
              </a:rPr>
              <a:t>R</a:t>
            </a:r>
            <a:r>
              <a:rPr lang="en-US" b="1" dirty="0">
                <a:solidFill>
                  <a:srgbClr val="FF0000"/>
                </a:solidFill>
              </a:rPr>
              <a:t>).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486986-DA71-4079-B731-42025BE57FB4}"/>
              </a:ext>
            </a:extLst>
          </p:cNvPr>
          <p:cNvSpPr/>
          <p:nvPr/>
        </p:nvSpPr>
        <p:spPr>
          <a:xfrm>
            <a:off x="1675795" y="5029201"/>
            <a:ext cx="8229600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b="1" dirty="0">
                <a:solidFill>
                  <a:srgbClr val="FF0000"/>
                </a:solidFill>
              </a:rPr>
              <a:t>Operands are stored in internal nodes.</a:t>
            </a:r>
          </a:p>
          <a:p>
            <a:pPr>
              <a:spcBef>
                <a:spcPts val="600"/>
              </a:spcBef>
              <a:defRPr/>
            </a:pPr>
            <a:r>
              <a:rPr lang="en-US" b="1" dirty="0">
                <a:solidFill>
                  <a:srgbClr val="FF0000"/>
                </a:solidFill>
              </a:rPr>
              <a:t>Operands are stored in leaf nodes.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DEA4FD3-AFD3-4521-9617-F74FF3511D9D}"/>
              </a:ext>
            </a:extLst>
          </p:cNvPr>
          <p:cNvSpPr/>
          <p:nvPr/>
        </p:nvSpPr>
        <p:spPr>
          <a:xfrm>
            <a:off x="1675795" y="3669268"/>
            <a:ext cx="74315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</a:rPr>
              <a:t>A tree with only 1 element.</a:t>
            </a:r>
          </a:p>
        </p:txBody>
      </p:sp>
    </p:spTree>
    <p:extLst>
      <p:ext uri="{BB962C8B-B14F-4D97-AF65-F5344CB8AC3E}">
        <p14:creationId xmlns:p14="http://schemas.microsoft.com/office/powerpoint/2010/main" val="2317425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8.2, pgs. 454-455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219200" y="304800"/>
            <a:ext cx="5181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8.2 Tree Traversals </a:t>
            </a:r>
          </a:p>
          <a:p>
            <a:pPr algn="ctr"/>
            <a:r>
              <a:rPr lang="en-US" sz="2000" dirty="0"/>
              <a:t>Visualizing Tree Traversals </a:t>
            </a:r>
          </a:p>
          <a:p>
            <a:pPr algn="ctr"/>
            <a:r>
              <a:rPr lang="en-US" sz="2000" dirty="0"/>
              <a:t>Traversals of Binary Search Trees and Expression Trees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C1462C-D640-45B3-901B-F425AA5C3674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524000"/>
            <a:ext cx="3388468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039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06 - Railroad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55585" y="1295400"/>
            <a:ext cx="9978067" cy="1243405"/>
          </a:xfrm>
        </p:spPr>
        <p:txBody>
          <a:bodyPr/>
          <a:lstStyle/>
          <a:p>
            <a:r>
              <a:rPr lang="en-US" dirty="0"/>
              <a:t>Create a railroad train station that uses a central turntable and roundhouses to store train cars as well as changes the order of cars entering and leaving the station.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44E568-15B2-4695-BE51-EDB4B4C27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Lab 06 - Railroad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7862C4-7D97-4D02-86D3-DB80D675D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3813FBB-689A-4843-B690-180D673C45A0}"/>
              </a:ext>
            </a:extLst>
          </p:cNvPr>
          <p:cNvSpPr txBox="1">
            <a:spLocks/>
          </p:cNvSpPr>
          <p:nvPr/>
        </p:nvSpPr>
        <p:spPr bwMode="auto">
          <a:xfrm>
            <a:off x="557374" y="2383725"/>
            <a:ext cx="9978067" cy="331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Cars may enter the train station if the turntable is empty.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32A8BBE-5AA8-42D5-BB8E-173F86AA42FC}"/>
              </a:ext>
            </a:extLst>
          </p:cNvPr>
          <p:cNvGrpSpPr/>
          <p:nvPr/>
        </p:nvGrpSpPr>
        <p:grpSpPr>
          <a:xfrm>
            <a:off x="6759953" y="3865136"/>
            <a:ext cx="2699049" cy="2030791"/>
            <a:chOff x="4101016" y="1579236"/>
            <a:chExt cx="3665483" cy="2916564"/>
          </a:xfrm>
        </p:grpSpPr>
        <p:sp>
          <p:nvSpPr>
            <p:cNvPr id="27" name="Rounded Rectangle 43">
              <a:extLst>
                <a:ext uri="{FF2B5EF4-FFF2-40B4-BE49-F238E27FC236}">
                  <a16:creationId xmlns:a16="http://schemas.microsoft.com/office/drawing/2014/main" id="{D88A9AEC-C8CE-43C6-A82C-9316440C47D7}"/>
                </a:ext>
              </a:extLst>
            </p:cNvPr>
            <p:cNvSpPr/>
            <p:nvPr/>
          </p:nvSpPr>
          <p:spPr>
            <a:xfrm>
              <a:off x="4101016" y="2133600"/>
              <a:ext cx="3665483" cy="23622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1495099F-716B-4A16-967B-4234D60568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0961" y="2943388"/>
              <a:ext cx="1358715" cy="836132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46DB4E1-73BC-4B02-B982-DBDDB5A7AABE}"/>
                </a:ext>
              </a:extLst>
            </p:cNvPr>
            <p:cNvSpPr txBox="1"/>
            <p:nvPr/>
          </p:nvSpPr>
          <p:spPr>
            <a:xfrm>
              <a:off x="4863398" y="1579236"/>
              <a:ext cx="2245356" cy="574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Station 235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D381C74-6854-46FE-8EB4-653BFA7652B3}"/>
              </a:ext>
            </a:extLst>
          </p:cNvPr>
          <p:cNvGrpSpPr/>
          <p:nvPr/>
        </p:nvGrpSpPr>
        <p:grpSpPr>
          <a:xfrm>
            <a:off x="6902364" y="4415078"/>
            <a:ext cx="755337" cy="1168529"/>
            <a:chOff x="4294419" y="2369045"/>
            <a:chExt cx="1025796" cy="1678209"/>
          </a:xfrm>
        </p:grpSpPr>
        <p:sp>
          <p:nvSpPr>
            <p:cNvPr id="25" name="Rounded Rectangle 4">
              <a:extLst>
                <a:ext uri="{FF2B5EF4-FFF2-40B4-BE49-F238E27FC236}">
                  <a16:creationId xmlns:a16="http://schemas.microsoft.com/office/drawing/2014/main" id="{F312EC41-BD42-423B-AC97-296382286247}"/>
                </a:ext>
              </a:extLst>
            </p:cNvPr>
            <p:cNvSpPr/>
            <p:nvPr/>
          </p:nvSpPr>
          <p:spPr>
            <a:xfrm rot="16200000">
              <a:off x="3875319" y="3094754"/>
              <a:ext cx="1371600" cy="533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Stack</a:t>
              </a:r>
            </a:p>
          </p:txBody>
        </p:sp>
        <p:sp>
          <p:nvSpPr>
            <p:cNvPr id="26" name="Freeform 14">
              <a:extLst>
                <a:ext uri="{FF2B5EF4-FFF2-40B4-BE49-F238E27FC236}">
                  <a16:creationId xmlns:a16="http://schemas.microsoft.com/office/drawing/2014/main" id="{6E0FB437-92E7-4913-B662-96D392D0F589}"/>
                </a:ext>
              </a:extLst>
            </p:cNvPr>
            <p:cNvSpPr/>
            <p:nvPr/>
          </p:nvSpPr>
          <p:spPr>
            <a:xfrm>
              <a:off x="4509413" y="2369045"/>
              <a:ext cx="810802" cy="559090"/>
            </a:xfrm>
            <a:custGeom>
              <a:avLst/>
              <a:gdLst>
                <a:gd name="connsiteX0" fmla="*/ 924674 w 924674"/>
                <a:gd name="connsiteY0" fmla="*/ 559090 h 559090"/>
                <a:gd name="connsiteX1" fmla="*/ 729465 w 924674"/>
                <a:gd name="connsiteY1" fmla="*/ 96753 h 559090"/>
                <a:gd name="connsiteX2" fmla="*/ 267128 w 924674"/>
                <a:gd name="connsiteY2" fmla="*/ 14559 h 559090"/>
                <a:gd name="connsiteX3" fmla="*/ 0 w 924674"/>
                <a:gd name="connsiteY3" fmla="*/ 302236 h 559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4674" h="559090">
                  <a:moveTo>
                    <a:pt x="924674" y="559090"/>
                  </a:moveTo>
                  <a:cubicBezTo>
                    <a:pt x="881865" y="373299"/>
                    <a:pt x="839056" y="187508"/>
                    <a:pt x="729465" y="96753"/>
                  </a:cubicBezTo>
                  <a:cubicBezTo>
                    <a:pt x="619874" y="5998"/>
                    <a:pt x="388705" y="-19688"/>
                    <a:pt x="267128" y="14559"/>
                  </a:cubicBezTo>
                  <a:cubicBezTo>
                    <a:pt x="145551" y="48806"/>
                    <a:pt x="72775" y="175521"/>
                    <a:pt x="0" y="302236"/>
                  </a:cubicBezTo>
                </a:path>
              </a:pathLst>
            </a:custGeom>
            <a:noFill/>
            <a:ln w="50800">
              <a:solidFill>
                <a:srgbClr val="0070C0"/>
              </a:solidFill>
              <a:prstDash val="sysDash"/>
              <a:headEnd type="triangle" w="lg" len="med"/>
              <a:tailEnd type="triangle" w="lg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D8EF3C8-B134-4DE8-A645-B8FD9BFB3606}"/>
              </a:ext>
            </a:extLst>
          </p:cNvPr>
          <p:cNvGrpSpPr/>
          <p:nvPr/>
        </p:nvGrpSpPr>
        <p:grpSpPr>
          <a:xfrm>
            <a:off x="8572185" y="4433922"/>
            <a:ext cx="768792" cy="1352555"/>
            <a:chOff x="6562145" y="2396108"/>
            <a:chExt cx="1044070" cy="1942502"/>
          </a:xfrm>
        </p:grpSpPr>
        <p:sp>
          <p:nvSpPr>
            <p:cNvPr id="22" name="Rounded Rectangle 5">
              <a:extLst>
                <a:ext uri="{FF2B5EF4-FFF2-40B4-BE49-F238E27FC236}">
                  <a16:creationId xmlns:a16="http://schemas.microsoft.com/office/drawing/2014/main" id="{A512ED5B-DA31-4FA1-9BA8-E7AF39253760}"/>
                </a:ext>
              </a:extLst>
            </p:cNvPr>
            <p:cNvSpPr/>
            <p:nvPr/>
          </p:nvSpPr>
          <p:spPr>
            <a:xfrm rot="16200000">
              <a:off x="6653715" y="3094754"/>
              <a:ext cx="1371600" cy="533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Queue</a:t>
              </a:r>
            </a:p>
          </p:txBody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3A773AB6-CE1D-499D-8AD2-8557930A2450}"/>
                </a:ext>
              </a:extLst>
            </p:cNvPr>
            <p:cNvSpPr/>
            <p:nvPr/>
          </p:nvSpPr>
          <p:spPr>
            <a:xfrm flipH="1">
              <a:off x="6562145" y="2396108"/>
              <a:ext cx="756822" cy="559090"/>
            </a:xfrm>
            <a:custGeom>
              <a:avLst/>
              <a:gdLst>
                <a:gd name="connsiteX0" fmla="*/ 924674 w 924674"/>
                <a:gd name="connsiteY0" fmla="*/ 559090 h 559090"/>
                <a:gd name="connsiteX1" fmla="*/ 729465 w 924674"/>
                <a:gd name="connsiteY1" fmla="*/ 96753 h 559090"/>
                <a:gd name="connsiteX2" fmla="*/ 267128 w 924674"/>
                <a:gd name="connsiteY2" fmla="*/ 14559 h 559090"/>
                <a:gd name="connsiteX3" fmla="*/ 0 w 924674"/>
                <a:gd name="connsiteY3" fmla="*/ 302236 h 559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4674" h="559090">
                  <a:moveTo>
                    <a:pt x="924674" y="559090"/>
                  </a:moveTo>
                  <a:cubicBezTo>
                    <a:pt x="881865" y="373299"/>
                    <a:pt x="839056" y="187508"/>
                    <a:pt x="729465" y="96753"/>
                  </a:cubicBezTo>
                  <a:cubicBezTo>
                    <a:pt x="619874" y="5998"/>
                    <a:pt x="388705" y="-19688"/>
                    <a:pt x="267128" y="14559"/>
                  </a:cubicBezTo>
                  <a:cubicBezTo>
                    <a:pt x="145551" y="48806"/>
                    <a:pt x="72775" y="175521"/>
                    <a:pt x="0" y="302236"/>
                  </a:cubicBezTo>
                </a:path>
              </a:pathLst>
            </a:custGeom>
            <a:noFill/>
            <a:ln w="50800">
              <a:solidFill>
                <a:schemeClr val="accent4">
                  <a:lumMod val="75000"/>
                </a:schemeClr>
              </a:solidFill>
              <a:prstDash val="sysDash"/>
              <a:headEnd type="none" w="lg" len="med"/>
              <a:tailEnd type="triangle" w="lg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9FF8C03C-8BC0-4DEF-A402-0C414ED62082}"/>
                </a:ext>
              </a:extLst>
            </p:cNvPr>
            <p:cNvSpPr/>
            <p:nvPr/>
          </p:nvSpPr>
          <p:spPr>
            <a:xfrm flipH="1" flipV="1">
              <a:off x="6562145" y="3779520"/>
              <a:ext cx="756822" cy="559090"/>
            </a:xfrm>
            <a:custGeom>
              <a:avLst/>
              <a:gdLst>
                <a:gd name="connsiteX0" fmla="*/ 924674 w 924674"/>
                <a:gd name="connsiteY0" fmla="*/ 559090 h 559090"/>
                <a:gd name="connsiteX1" fmla="*/ 729465 w 924674"/>
                <a:gd name="connsiteY1" fmla="*/ 96753 h 559090"/>
                <a:gd name="connsiteX2" fmla="*/ 267128 w 924674"/>
                <a:gd name="connsiteY2" fmla="*/ 14559 h 559090"/>
                <a:gd name="connsiteX3" fmla="*/ 0 w 924674"/>
                <a:gd name="connsiteY3" fmla="*/ 302236 h 559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4674" h="559090">
                  <a:moveTo>
                    <a:pt x="924674" y="559090"/>
                  </a:moveTo>
                  <a:cubicBezTo>
                    <a:pt x="881865" y="373299"/>
                    <a:pt x="839056" y="187508"/>
                    <a:pt x="729465" y="96753"/>
                  </a:cubicBezTo>
                  <a:cubicBezTo>
                    <a:pt x="619874" y="5998"/>
                    <a:pt x="388705" y="-19688"/>
                    <a:pt x="267128" y="14559"/>
                  </a:cubicBezTo>
                  <a:cubicBezTo>
                    <a:pt x="145551" y="48806"/>
                    <a:pt x="72775" y="175521"/>
                    <a:pt x="0" y="302236"/>
                  </a:cubicBezTo>
                </a:path>
              </a:pathLst>
            </a:custGeom>
            <a:noFill/>
            <a:ln w="50800">
              <a:solidFill>
                <a:schemeClr val="accent4">
                  <a:lumMod val="75000"/>
                </a:schemeClr>
              </a:solidFill>
              <a:prstDash val="sysDash"/>
              <a:headEnd type="triangle" w="lg" len="med"/>
              <a:tailEnd type="none" w="lg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904C855-05B0-47D8-A5FF-7F52B5915B78}"/>
              </a:ext>
            </a:extLst>
          </p:cNvPr>
          <p:cNvGrpSpPr/>
          <p:nvPr/>
        </p:nvGrpSpPr>
        <p:grpSpPr>
          <a:xfrm>
            <a:off x="8218793" y="5390985"/>
            <a:ext cx="2305836" cy="1397364"/>
            <a:chOff x="6082215" y="3770616"/>
            <a:chExt cx="3131475" cy="2006855"/>
          </a:xfrm>
        </p:grpSpPr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9FB573F5-0C7F-4344-B14B-D2429AD69EE5}"/>
                </a:ext>
              </a:extLst>
            </p:cNvPr>
            <p:cNvSpPr/>
            <p:nvPr/>
          </p:nvSpPr>
          <p:spPr>
            <a:xfrm flipH="1">
              <a:off x="6082215" y="3770616"/>
              <a:ext cx="1295400" cy="1258584"/>
            </a:xfrm>
            <a:custGeom>
              <a:avLst/>
              <a:gdLst>
                <a:gd name="connsiteX0" fmla="*/ 0 w 2106202"/>
                <a:gd name="connsiteY0" fmla="*/ 780836 h 780836"/>
                <a:gd name="connsiteX1" fmla="*/ 1695236 w 2106202"/>
                <a:gd name="connsiteY1" fmla="*/ 647272 h 780836"/>
                <a:gd name="connsiteX2" fmla="*/ 2106202 w 2106202"/>
                <a:gd name="connsiteY2" fmla="*/ 0 h 780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06202" h="780836">
                  <a:moveTo>
                    <a:pt x="0" y="780836"/>
                  </a:moveTo>
                  <a:cubicBezTo>
                    <a:pt x="672101" y="779123"/>
                    <a:pt x="1344202" y="777411"/>
                    <a:pt x="1695236" y="647272"/>
                  </a:cubicBezTo>
                  <a:cubicBezTo>
                    <a:pt x="2046270" y="517133"/>
                    <a:pt x="2076236" y="258566"/>
                    <a:pt x="2106202" y="0"/>
                  </a:cubicBezTo>
                </a:path>
              </a:pathLst>
            </a:custGeom>
            <a:noFill/>
            <a:ln w="50800">
              <a:solidFill>
                <a:srgbClr val="FF0000"/>
              </a:solidFill>
              <a:prstDash val="sysDash"/>
              <a:headEnd type="triangle" w="lg" len="med"/>
              <a:tailEnd type="none" w="lg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2C8FE6F-1439-4497-8818-A617DC91A03C}"/>
                </a:ext>
              </a:extLst>
            </p:cNvPr>
            <p:cNvSpPr txBox="1"/>
            <p:nvPr/>
          </p:nvSpPr>
          <p:spPr>
            <a:xfrm>
              <a:off x="6968332" y="5291249"/>
              <a:ext cx="2245358" cy="4862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Outgoing Cars</a:t>
              </a:r>
            </a:p>
          </p:txBody>
        </p:sp>
        <p:sp>
          <p:nvSpPr>
            <p:cNvPr id="21" name="Rounded Rectangle 22">
              <a:extLst>
                <a:ext uri="{FF2B5EF4-FFF2-40B4-BE49-F238E27FC236}">
                  <a16:creationId xmlns:a16="http://schemas.microsoft.com/office/drawing/2014/main" id="{56237AF9-412C-45DE-984A-08D4F3C4DA98}"/>
                </a:ext>
              </a:extLst>
            </p:cNvPr>
            <p:cNvSpPr/>
            <p:nvPr/>
          </p:nvSpPr>
          <p:spPr>
            <a:xfrm>
              <a:off x="7382639" y="4724400"/>
              <a:ext cx="1371600" cy="533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Vector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C53A00D-5CC8-4E00-9658-BFB14DE90C45}"/>
              </a:ext>
            </a:extLst>
          </p:cNvPr>
          <p:cNvGrpSpPr/>
          <p:nvPr/>
        </p:nvGrpSpPr>
        <p:grpSpPr>
          <a:xfrm>
            <a:off x="5503325" y="5390985"/>
            <a:ext cx="2547140" cy="1348826"/>
            <a:chOff x="2394434" y="3770616"/>
            <a:chExt cx="3459181" cy="1937147"/>
          </a:xfrm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B83D901C-DB2A-4D86-8180-6970DE3724F9}"/>
                </a:ext>
              </a:extLst>
            </p:cNvPr>
            <p:cNvSpPr/>
            <p:nvPr/>
          </p:nvSpPr>
          <p:spPr>
            <a:xfrm>
              <a:off x="3747413" y="3770616"/>
              <a:ext cx="2106202" cy="1258584"/>
            </a:xfrm>
            <a:custGeom>
              <a:avLst/>
              <a:gdLst>
                <a:gd name="connsiteX0" fmla="*/ 0 w 2106202"/>
                <a:gd name="connsiteY0" fmla="*/ 780836 h 780836"/>
                <a:gd name="connsiteX1" fmla="*/ 1695236 w 2106202"/>
                <a:gd name="connsiteY1" fmla="*/ 647272 h 780836"/>
                <a:gd name="connsiteX2" fmla="*/ 2106202 w 2106202"/>
                <a:gd name="connsiteY2" fmla="*/ 0 h 780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06202" h="780836">
                  <a:moveTo>
                    <a:pt x="0" y="780836"/>
                  </a:moveTo>
                  <a:cubicBezTo>
                    <a:pt x="672101" y="779123"/>
                    <a:pt x="1344202" y="777411"/>
                    <a:pt x="1695236" y="647272"/>
                  </a:cubicBezTo>
                  <a:cubicBezTo>
                    <a:pt x="2046270" y="517133"/>
                    <a:pt x="2076236" y="258566"/>
                    <a:pt x="2106202" y="0"/>
                  </a:cubicBezTo>
                </a:path>
              </a:pathLst>
            </a:custGeom>
            <a:noFill/>
            <a:ln w="50800">
              <a:solidFill>
                <a:srgbClr val="FF0000"/>
              </a:solidFill>
              <a:prstDash val="sysDash"/>
              <a:tailEnd type="triangle" w="lg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E38B9E2-A500-4DBF-A86E-C708F6BD4092}"/>
                </a:ext>
              </a:extLst>
            </p:cNvPr>
            <p:cNvSpPr txBox="1"/>
            <p:nvPr/>
          </p:nvSpPr>
          <p:spPr>
            <a:xfrm>
              <a:off x="2394434" y="5221541"/>
              <a:ext cx="2395914" cy="4862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Incoming Cars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60E09B4-77C5-4355-97BE-F73BA598DB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400673" y="4831386"/>
              <a:ext cx="2236280" cy="330211"/>
            </a:xfrm>
            <a:prstGeom prst="rect">
              <a:avLst/>
            </a:prstGeom>
          </p:spPr>
        </p:pic>
      </p:grp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465A5270-ECC4-4412-A836-1469C9FFA356}"/>
              </a:ext>
            </a:extLst>
          </p:cNvPr>
          <p:cNvSpPr txBox="1">
            <a:spLocks/>
          </p:cNvSpPr>
          <p:nvPr/>
        </p:nvSpPr>
        <p:spPr bwMode="auto">
          <a:xfrm>
            <a:off x="559165" y="2762038"/>
            <a:ext cx="9978067" cy="643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From the turntable cars can be moved to a "stack" roundhouse facility (LIFO) or a "queue" roundhouse facility (FIFO).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11E5C5DB-C71D-4414-A33A-859700666679}"/>
              </a:ext>
            </a:extLst>
          </p:cNvPr>
          <p:cNvSpPr txBox="1">
            <a:spLocks/>
          </p:cNvSpPr>
          <p:nvPr/>
        </p:nvSpPr>
        <p:spPr bwMode="auto">
          <a:xfrm>
            <a:off x="560956" y="3452319"/>
            <a:ext cx="9978067" cy="66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Train cars leave the train station by moving from the turntable to a "vector" of outbound cars.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7BCCC22C-AEC5-4CFA-8C4E-935171B23A55}"/>
              </a:ext>
            </a:extLst>
          </p:cNvPr>
          <p:cNvSpPr txBox="1">
            <a:spLocks/>
          </p:cNvSpPr>
          <p:nvPr/>
        </p:nvSpPr>
        <p:spPr bwMode="auto">
          <a:xfrm>
            <a:off x="573504" y="4185636"/>
            <a:ext cx="9978067" cy="135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What objects (classes)?</a:t>
            </a:r>
          </a:p>
          <a:p>
            <a:pPr lvl="1"/>
            <a:r>
              <a:rPr lang="en-US" dirty="0"/>
              <a:t>Cars</a:t>
            </a:r>
          </a:p>
          <a:p>
            <a:pPr lvl="1"/>
            <a:r>
              <a:rPr lang="en-US" dirty="0"/>
              <a:t>Station</a:t>
            </a:r>
          </a:p>
          <a:p>
            <a:pPr lvl="1"/>
            <a:r>
              <a:rPr lang="en-US" dirty="0"/>
              <a:t>Stack, Queue, Vector</a:t>
            </a:r>
          </a:p>
          <a:p>
            <a:r>
              <a:rPr lang="en-US" dirty="0"/>
              <a:t>How to describe interactions?</a:t>
            </a:r>
          </a:p>
          <a:p>
            <a:pPr lvl="1"/>
            <a:r>
              <a:rPr lang="en-US" dirty="0"/>
              <a:t>UML</a:t>
            </a:r>
          </a:p>
        </p:txBody>
      </p:sp>
    </p:spTree>
    <p:extLst>
      <p:ext uri="{BB962C8B-B14F-4D97-AF65-F5344CB8AC3E}">
        <p14:creationId xmlns:p14="http://schemas.microsoft.com/office/powerpoint/2010/main" val="1471731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9" grpId="0" uiExpand="1" build="p" bldLvl="2"/>
      <p:bldP spid="30" grpId="0" uiExpand="1" build="p" bldLvl="2"/>
      <p:bldP spid="31" grpId="0" uiExpand="1" build="p" bldLvl="2"/>
      <p:bldP spid="32" grpId="0" uiExpand="1" build="p" bldLvl="2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Tree Traversals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0577" y="1295401"/>
            <a:ext cx="9978067" cy="3124200"/>
          </a:xfrm>
        </p:spPr>
        <p:txBody>
          <a:bodyPr/>
          <a:lstStyle/>
          <a:p>
            <a:r>
              <a:rPr lang="en-US" dirty="0"/>
              <a:t>We want to determine the nodes of a tree by their relationship.</a:t>
            </a:r>
          </a:p>
          <a:p>
            <a:pPr lvl="1"/>
            <a:r>
              <a:rPr lang="en-US" dirty="0"/>
              <a:t>We can do this by walking through the tree in a prescribed order and </a:t>
            </a:r>
            <a:r>
              <a:rPr lang="en-US" b="1" i="1" dirty="0">
                <a:solidFill>
                  <a:srgbClr val="FF0000"/>
                </a:solidFill>
              </a:rPr>
              <a:t>visiting</a:t>
            </a:r>
            <a:r>
              <a:rPr lang="en-US" dirty="0"/>
              <a:t> the nodes as they are encountered</a:t>
            </a:r>
          </a:p>
          <a:p>
            <a:pPr lvl="1"/>
            <a:r>
              <a:rPr lang="en-US" dirty="0"/>
              <a:t>This process is called </a:t>
            </a:r>
            <a:r>
              <a:rPr lang="en-US" b="1" i="1" dirty="0">
                <a:solidFill>
                  <a:srgbClr val="FF0000"/>
                </a:solidFill>
              </a:rPr>
              <a:t>tree traversal</a:t>
            </a:r>
          </a:p>
          <a:p>
            <a:r>
              <a:rPr lang="en-US" dirty="0"/>
              <a:t>Three common kinds of tree traversal</a:t>
            </a:r>
          </a:p>
          <a:p>
            <a:pPr lvl="1"/>
            <a:r>
              <a:rPr lang="en-US" b="1" i="1" dirty="0">
                <a:solidFill>
                  <a:srgbClr val="FF0000"/>
                </a:solidFill>
              </a:rPr>
              <a:t>Preorder: visit root node, traverse T</a:t>
            </a:r>
            <a:r>
              <a:rPr lang="en-US" b="1" i="1" baseline="-25000" dirty="0">
                <a:solidFill>
                  <a:srgbClr val="FF0000"/>
                </a:solidFill>
              </a:rPr>
              <a:t>L</a:t>
            </a:r>
            <a:r>
              <a:rPr lang="en-US" b="1" i="1" dirty="0">
                <a:solidFill>
                  <a:srgbClr val="FF0000"/>
                </a:solidFill>
              </a:rPr>
              <a:t> , traverse T</a:t>
            </a:r>
            <a:r>
              <a:rPr lang="en-US" b="1" i="1" baseline="-25000" dirty="0">
                <a:solidFill>
                  <a:srgbClr val="FF0000"/>
                </a:solidFill>
              </a:rPr>
              <a:t>R</a:t>
            </a:r>
          </a:p>
          <a:p>
            <a:pPr lvl="1"/>
            <a:r>
              <a:rPr lang="en-US" b="1" i="1" dirty="0" err="1">
                <a:solidFill>
                  <a:srgbClr val="FF0000"/>
                </a:solidFill>
              </a:rPr>
              <a:t>Inorder</a:t>
            </a:r>
            <a:r>
              <a:rPr lang="en-US" b="1" i="1" dirty="0">
                <a:solidFill>
                  <a:srgbClr val="FF0000"/>
                </a:solidFill>
              </a:rPr>
              <a:t>: traverse T</a:t>
            </a:r>
            <a:r>
              <a:rPr lang="en-US" b="1" i="1" baseline="-25000" dirty="0">
                <a:solidFill>
                  <a:srgbClr val="FF0000"/>
                </a:solidFill>
              </a:rPr>
              <a:t>L</a:t>
            </a:r>
            <a:r>
              <a:rPr lang="en-US" b="1" i="1" dirty="0">
                <a:solidFill>
                  <a:srgbClr val="FF0000"/>
                </a:solidFill>
              </a:rPr>
              <a:t> , visit root node, traverse T</a:t>
            </a:r>
            <a:r>
              <a:rPr lang="en-US" b="1" i="1" baseline="-25000" dirty="0">
                <a:solidFill>
                  <a:srgbClr val="FF0000"/>
                </a:solidFill>
              </a:rPr>
              <a:t>R</a:t>
            </a:r>
          </a:p>
          <a:p>
            <a:pPr lvl="1"/>
            <a:r>
              <a:rPr lang="en-US" b="1" i="1" dirty="0" err="1">
                <a:solidFill>
                  <a:srgbClr val="FF0000"/>
                </a:solidFill>
              </a:rPr>
              <a:t>Postorder</a:t>
            </a:r>
            <a:r>
              <a:rPr lang="en-US" b="1" i="1" dirty="0">
                <a:solidFill>
                  <a:srgbClr val="FF0000"/>
                </a:solidFill>
              </a:rPr>
              <a:t>: traverse T</a:t>
            </a:r>
            <a:r>
              <a:rPr lang="en-US" b="1" i="1" baseline="-25000" dirty="0">
                <a:solidFill>
                  <a:srgbClr val="FF0000"/>
                </a:solidFill>
              </a:rPr>
              <a:t>L</a:t>
            </a:r>
            <a:r>
              <a:rPr lang="en-US" b="1" i="1" dirty="0">
                <a:solidFill>
                  <a:srgbClr val="FF0000"/>
                </a:solidFill>
              </a:rPr>
              <a:t> , traverse T</a:t>
            </a:r>
            <a:r>
              <a:rPr lang="en-US" b="1" i="1" baseline="-25000" dirty="0">
                <a:solidFill>
                  <a:srgbClr val="FF0000"/>
                </a:solidFill>
              </a:rPr>
              <a:t>R</a:t>
            </a:r>
            <a:r>
              <a:rPr lang="en-US" b="1" i="1" dirty="0">
                <a:solidFill>
                  <a:srgbClr val="FF0000"/>
                </a:solidFill>
              </a:rPr>
              <a:t> , visit root node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Trees (26)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A7CE4F40-4742-43D6-A407-E51868DBE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4312579"/>
            <a:ext cx="6858000" cy="2517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43691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Visualizing Tree Traversals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53156" y="1295402"/>
            <a:ext cx="5238044" cy="3429000"/>
          </a:xfrm>
        </p:spPr>
        <p:txBody>
          <a:bodyPr/>
          <a:lstStyle/>
          <a:p>
            <a:r>
              <a:rPr lang="en-US" dirty="0"/>
              <a:t>You can visualize a tree traversal by imagining a mouse that walks along the edge of the tree.</a:t>
            </a:r>
          </a:p>
          <a:p>
            <a:r>
              <a:rPr lang="en-US" dirty="0"/>
              <a:t>If the mouse always keeps the tree to the left, it will trace a route known as the </a:t>
            </a:r>
            <a:r>
              <a:rPr lang="en-US" b="1" i="1" dirty="0">
                <a:solidFill>
                  <a:srgbClr val="FF0000"/>
                </a:solidFill>
              </a:rPr>
              <a:t>Euler tour</a:t>
            </a:r>
            <a:r>
              <a:rPr lang="en-US" i="1" dirty="0"/>
              <a:t>.</a:t>
            </a:r>
          </a:p>
          <a:p>
            <a:r>
              <a:rPr lang="en-US" dirty="0"/>
              <a:t>The </a:t>
            </a:r>
            <a:r>
              <a:rPr lang="en-US" i="1" dirty="0"/>
              <a:t>Euler tour </a:t>
            </a:r>
            <a:r>
              <a:rPr lang="en-US" dirty="0"/>
              <a:t>is the path traced in blue in the figure on the right.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Trees (26)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  <p:pic>
        <p:nvPicPr>
          <p:cNvPr id="6" name="Picture 2" descr="C:\Documents and Settings\Administrator\My Documents\Koffman\PPTs\JPEGS\JWCL233_Koffman JPG files\ch06\w0127-n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1690688"/>
            <a:ext cx="386238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7436709-7947-46B2-A0C6-3526D3B7B9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19113">
            <a:off x="6348598" y="1560200"/>
            <a:ext cx="1092518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15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Visualizing Tree Traversals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53156" y="1295401"/>
            <a:ext cx="5161844" cy="3733800"/>
          </a:xfrm>
        </p:spPr>
        <p:txBody>
          <a:bodyPr/>
          <a:lstStyle/>
          <a:p>
            <a:r>
              <a:rPr lang="en-US" dirty="0"/>
              <a:t>If the mouse follows an Euler tour route</a:t>
            </a:r>
            <a:r>
              <a:rPr lang="en-US" i="1" dirty="0"/>
              <a:t> </a:t>
            </a:r>
            <a:r>
              <a:rPr lang="en-US" dirty="0"/>
              <a:t>(blue path) and visits each node </a:t>
            </a:r>
            <a:r>
              <a:rPr lang="en-US" b="1" u="sng" dirty="0"/>
              <a:t>before</a:t>
            </a:r>
            <a:r>
              <a:rPr lang="en-US" dirty="0"/>
              <a:t> traversing its subtrees (shown by the downward pointing arrows), then we get a </a:t>
            </a:r>
            <a:r>
              <a:rPr lang="en-US" b="1" dirty="0">
                <a:solidFill>
                  <a:srgbClr val="FF0000"/>
                </a:solidFill>
              </a:rPr>
              <a:t>pre-order</a:t>
            </a:r>
            <a:r>
              <a:rPr lang="en-US" dirty="0"/>
              <a:t> traversal.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Trees (26)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  <p:pic>
        <p:nvPicPr>
          <p:cNvPr id="6" name="Picture 2" descr="C:\Documents and Settings\Administrator\My Documents\Koffman\PPTs\JPEGS\JWCL233_Koffman JPG files\ch06\w0127-n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1690688"/>
            <a:ext cx="386238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42310" y="5486400"/>
            <a:ext cx="497790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sequence in this example is:</a:t>
            </a:r>
            <a:endParaRPr lang="en-US" b="1" dirty="0">
              <a:latin typeface="Consolas" panose="020B0609020204030204" pitchFamily="49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7A1D88D-F54C-4EE5-AC4F-7ED09DC1929C}"/>
              </a:ext>
            </a:extLst>
          </p:cNvPr>
          <p:cNvSpPr txBox="1">
            <a:spLocks/>
          </p:cNvSpPr>
          <p:nvPr/>
        </p:nvSpPr>
        <p:spPr>
          <a:xfrm>
            <a:off x="800101" y="3633041"/>
            <a:ext cx="4686299" cy="1528689"/>
          </a:xfrm>
          <a:prstGeom prst="rect">
            <a:avLst/>
          </a:prstGeom>
        </p:spPr>
        <p:txBody>
          <a:bodyPr/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SzPct val="100000"/>
              <a:buNone/>
            </a:pPr>
            <a:r>
              <a:rPr lang="en-US" sz="16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pre_order_traversal</a:t>
            </a:r>
            <a:r>
              <a:rPr lang="en-US" sz="1600" b="1" dirty="0">
                <a:latin typeface="Comic Sans MS" panose="030F0702030302020204" pitchFamily="66" charset="0"/>
              </a:rPr>
              <a:t>(</a:t>
            </a:r>
            <a:r>
              <a:rPr lang="en-US" sz="1600" b="1" i="1" dirty="0">
                <a:latin typeface="Comic Sans MS" panose="030F0702030302020204" pitchFamily="66" charset="0"/>
              </a:rPr>
              <a:t>node</a:t>
            </a:r>
            <a:r>
              <a:rPr lang="en-US" sz="1600" b="1" dirty="0">
                <a:latin typeface="Comic Sans MS" panose="030F0702030302020204" pitchFamily="66" charset="0"/>
              </a:rPr>
              <a:t>)</a:t>
            </a:r>
          </a:p>
          <a:p>
            <a:pPr marL="344488" indent="-344488">
              <a:spcBef>
                <a:spcPts val="1200"/>
              </a:spcBef>
              <a:buSzPct val="100000"/>
              <a:buFont typeface="+mj-lt"/>
              <a:buAutoNum type="arabicPeriod"/>
            </a:pPr>
            <a:r>
              <a:rPr lang="en-US" sz="1600" b="1" dirty="0">
                <a:latin typeface="Comic Sans MS" panose="030F0702030302020204" pitchFamily="66" charset="0"/>
              </a:rPr>
              <a:t>if </a:t>
            </a:r>
            <a:r>
              <a:rPr lang="en-US" sz="1600" b="1" i="1" dirty="0">
                <a:latin typeface="Comic Sans MS" panose="030F0702030302020204" pitchFamily="66" charset="0"/>
              </a:rPr>
              <a:t>node</a:t>
            </a:r>
            <a:r>
              <a:rPr lang="en-US" sz="1600" b="1" dirty="0">
                <a:latin typeface="Comic Sans MS" panose="030F0702030302020204" pitchFamily="66" charset="0"/>
              </a:rPr>
              <a:t> is NULL return</a:t>
            </a:r>
          </a:p>
          <a:p>
            <a:pPr marL="344488" indent="-344488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1600" b="1" dirty="0">
                <a:latin typeface="Comic Sans MS" panose="030F0702030302020204" pitchFamily="66" charset="0"/>
              </a:rPr>
              <a:t>visit node</a:t>
            </a:r>
          </a:p>
          <a:p>
            <a:pPr marL="344488" indent="-344488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16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pre_order_traversal</a:t>
            </a:r>
            <a:r>
              <a:rPr lang="en-US" sz="1600" b="1" dirty="0">
                <a:latin typeface="Comic Sans MS" panose="030F0702030302020204" pitchFamily="66" charset="0"/>
              </a:rPr>
              <a:t>(</a:t>
            </a:r>
            <a:r>
              <a:rPr lang="en-US" sz="1600" b="1" i="1" dirty="0" err="1">
                <a:latin typeface="Comic Sans MS" panose="030F0702030302020204" pitchFamily="66" charset="0"/>
              </a:rPr>
              <a:t>node.left</a:t>
            </a:r>
            <a:r>
              <a:rPr lang="en-US" sz="1600" b="1" dirty="0">
                <a:latin typeface="Comic Sans MS" panose="030F0702030302020204" pitchFamily="66" charset="0"/>
              </a:rPr>
              <a:t>)</a:t>
            </a:r>
          </a:p>
          <a:p>
            <a:pPr marL="344488" indent="-344488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1600" b="1" dirty="0">
                <a:latin typeface="Comic Sans MS" panose="030F0702030302020204" pitchFamily="66" charset="0"/>
              </a:rPr>
              <a:t>return </a:t>
            </a:r>
            <a:r>
              <a:rPr lang="en-US" sz="16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pre_order_traversal</a:t>
            </a:r>
            <a:r>
              <a:rPr lang="en-US" sz="1600" b="1" dirty="0">
                <a:latin typeface="Comic Sans MS" panose="030F0702030302020204" pitchFamily="66" charset="0"/>
              </a:rPr>
              <a:t>(</a:t>
            </a:r>
            <a:r>
              <a:rPr lang="en-US" sz="1600" b="1" i="1" dirty="0" err="1">
                <a:latin typeface="Comic Sans MS" panose="030F0702030302020204" pitchFamily="66" charset="0"/>
              </a:rPr>
              <a:t>node.right</a:t>
            </a:r>
            <a:r>
              <a:rPr lang="en-US" sz="1600" b="1" dirty="0"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86F237-A565-4D71-AEBF-1844B465E059}"/>
              </a:ext>
            </a:extLst>
          </p:cNvPr>
          <p:cNvSpPr txBox="1"/>
          <p:nvPr/>
        </p:nvSpPr>
        <p:spPr>
          <a:xfrm>
            <a:off x="5620212" y="5449730"/>
            <a:ext cx="3483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Consolas" panose="020B0609020204030204" pitchFamily="49" charset="0"/>
              </a:rPr>
              <a:t>a</a:t>
            </a:r>
            <a:endParaRPr lang="en-US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53C65A-918A-4A0A-99C1-799D01AC3EFD}"/>
              </a:ext>
            </a:extLst>
          </p:cNvPr>
          <p:cNvSpPr txBox="1"/>
          <p:nvPr/>
        </p:nvSpPr>
        <p:spPr>
          <a:xfrm>
            <a:off x="5997599" y="5449730"/>
            <a:ext cx="3483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Consolas" panose="020B0609020204030204" pitchFamily="49" charset="0"/>
              </a:rPr>
              <a:t>b</a:t>
            </a:r>
            <a:endParaRPr lang="en-US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B2C5D9-6937-447A-9E80-54568CD31D0D}"/>
              </a:ext>
            </a:extLst>
          </p:cNvPr>
          <p:cNvSpPr txBox="1"/>
          <p:nvPr/>
        </p:nvSpPr>
        <p:spPr>
          <a:xfrm>
            <a:off x="7884534" y="5449730"/>
            <a:ext cx="3483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Consolas" panose="020B0609020204030204" pitchFamily="49" charset="0"/>
              </a:rPr>
              <a:t>c</a:t>
            </a:r>
            <a:endParaRPr lang="en-US" sz="2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787F0C-7184-479D-90EB-937FAF6E5225}"/>
              </a:ext>
            </a:extLst>
          </p:cNvPr>
          <p:cNvSpPr txBox="1"/>
          <p:nvPr/>
        </p:nvSpPr>
        <p:spPr>
          <a:xfrm>
            <a:off x="6374986" y="5449730"/>
            <a:ext cx="3483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Consolas" panose="020B0609020204030204" pitchFamily="49" charset="0"/>
              </a:rPr>
              <a:t>d</a:t>
            </a:r>
            <a:endParaRPr lang="en-US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855E294-55BA-41B7-B915-1B0C7A062D56}"/>
              </a:ext>
            </a:extLst>
          </p:cNvPr>
          <p:cNvSpPr txBox="1"/>
          <p:nvPr/>
        </p:nvSpPr>
        <p:spPr>
          <a:xfrm>
            <a:off x="7129760" y="5449730"/>
            <a:ext cx="3483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Consolas" panose="020B0609020204030204" pitchFamily="49" charset="0"/>
              </a:rPr>
              <a:t>e</a:t>
            </a:r>
            <a:endParaRPr lang="en-US" sz="2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357E13B-2CD4-4495-819B-42D31BC7FF5C}"/>
              </a:ext>
            </a:extLst>
          </p:cNvPr>
          <p:cNvSpPr txBox="1"/>
          <p:nvPr/>
        </p:nvSpPr>
        <p:spPr>
          <a:xfrm>
            <a:off x="8261921" y="5449730"/>
            <a:ext cx="3483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Consolas" panose="020B0609020204030204" pitchFamily="49" charset="0"/>
              </a:rPr>
              <a:t>f</a:t>
            </a:r>
            <a:endParaRPr lang="en-US" sz="28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2610450-4DE9-470C-A590-C1317A37E328}"/>
              </a:ext>
            </a:extLst>
          </p:cNvPr>
          <p:cNvSpPr txBox="1"/>
          <p:nvPr/>
        </p:nvSpPr>
        <p:spPr>
          <a:xfrm>
            <a:off x="6752373" y="5449730"/>
            <a:ext cx="3483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Consolas" panose="020B0609020204030204" pitchFamily="49" charset="0"/>
              </a:rPr>
              <a:t>g</a:t>
            </a:r>
            <a:endParaRPr lang="en-US" sz="28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5363552-5AC8-45E4-8312-C6A8BA4C4E61}"/>
              </a:ext>
            </a:extLst>
          </p:cNvPr>
          <p:cNvSpPr txBox="1"/>
          <p:nvPr/>
        </p:nvSpPr>
        <p:spPr>
          <a:xfrm>
            <a:off x="7507147" y="5449730"/>
            <a:ext cx="3483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Consolas" panose="020B0609020204030204" pitchFamily="49" charset="0"/>
              </a:rPr>
              <a:t>h</a:t>
            </a:r>
            <a:endParaRPr lang="en-US" sz="28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0F70A59-B492-4382-9B16-49E27E6D70A4}"/>
              </a:ext>
            </a:extLst>
          </p:cNvPr>
          <p:cNvSpPr txBox="1"/>
          <p:nvPr/>
        </p:nvSpPr>
        <p:spPr>
          <a:xfrm>
            <a:off x="8639308" y="5449730"/>
            <a:ext cx="3483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Consolas" panose="020B0609020204030204" pitchFamily="49" charset="0"/>
              </a:rPr>
              <a:t>i</a:t>
            </a:r>
            <a:endParaRPr lang="en-US" sz="28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80B4738-9FEC-4F5D-AC25-615EF513470F}"/>
              </a:ext>
            </a:extLst>
          </p:cNvPr>
          <p:cNvSpPr txBox="1"/>
          <p:nvPr/>
        </p:nvSpPr>
        <p:spPr>
          <a:xfrm>
            <a:off x="9016698" y="5449730"/>
            <a:ext cx="3483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Consolas" panose="020B0609020204030204" pitchFamily="49" charset="0"/>
              </a:rPr>
              <a:t>j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01676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D8ADF26-5890-4FCC-8416-5D409AE1B85E}"/>
              </a:ext>
            </a:extLst>
          </p:cNvPr>
          <p:cNvSpPr txBox="1"/>
          <p:nvPr/>
        </p:nvSpPr>
        <p:spPr>
          <a:xfrm>
            <a:off x="9019353" y="5457007"/>
            <a:ext cx="3483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Consolas" panose="020B0609020204030204" pitchFamily="49" charset="0"/>
              </a:rPr>
              <a:t>c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Visualizing Tree Traversals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66057" y="1295401"/>
            <a:ext cx="5225143" cy="3733800"/>
          </a:xfrm>
        </p:spPr>
        <p:txBody>
          <a:bodyPr/>
          <a:lstStyle/>
          <a:p>
            <a:r>
              <a:rPr lang="en-US" dirty="0"/>
              <a:t>If we record a node as the mouse returns </a:t>
            </a:r>
            <a:r>
              <a:rPr lang="en-US" b="1" u="sng" dirty="0"/>
              <a:t>after</a:t>
            </a:r>
            <a:r>
              <a:rPr lang="en-US" dirty="0"/>
              <a:t> traversing its left subtree (shown by horizontal black arrows in the figure) we get an </a:t>
            </a:r>
            <a:r>
              <a:rPr lang="en-US" b="1" dirty="0">
                <a:solidFill>
                  <a:srgbClr val="FF0000"/>
                </a:solidFill>
              </a:rPr>
              <a:t>in-order</a:t>
            </a:r>
            <a:r>
              <a:rPr lang="en-US" dirty="0"/>
              <a:t> traversal.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Trees (26)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  <p:pic>
        <p:nvPicPr>
          <p:cNvPr id="6" name="Picture 2" descr="C:\Documents and Settings\Administrator\My Documents\Koffman\PPTs\JPEGS\JWCL233_Koffman JPG files\ch06\w0127-n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1690688"/>
            <a:ext cx="386238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66057" y="5486400"/>
            <a:ext cx="5087611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sequence in this example is:</a:t>
            </a:r>
            <a:endParaRPr lang="pt-BR" b="1" dirty="0">
              <a:latin typeface="Consolas" panose="020B0609020204030204" pitchFamily="49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06CF8D8-D991-45F4-97E8-B186185F406A}"/>
              </a:ext>
            </a:extLst>
          </p:cNvPr>
          <p:cNvSpPr txBox="1">
            <a:spLocks/>
          </p:cNvSpPr>
          <p:nvPr/>
        </p:nvSpPr>
        <p:spPr>
          <a:xfrm>
            <a:off x="800101" y="3633041"/>
            <a:ext cx="4686299" cy="1528689"/>
          </a:xfrm>
          <a:prstGeom prst="rect">
            <a:avLst/>
          </a:prstGeom>
        </p:spPr>
        <p:txBody>
          <a:bodyPr/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SzPct val="100000"/>
              <a:buNone/>
            </a:pPr>
            <a:r>
              <a:rPr lang="en-US" sz="16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in_order_traversal</a:t>
            </a:r>
            <a:r>
              <a:rPr lang="en-US" sz="1600" b="1" dirty="0">
                <a:latin typeface="Comic Sans MS" panose="030F0702030302020204" pitchFamily="66" charset="0"/>
              </a:rPr>
              <a:t>(</a:t>
            </a:r>
            <a:r>
              <a:rPr lang="en-US" sz="1600" b="1" i="1" dirty="0">
                <a:latin typeface="Comic Sans MS" panose="030F0702030302020204" pitchFamily="66" charset="0"/>
              </a:rPr>
              <a:t>node</a:t>
            </a:r>
            <a:r>
              <a:rPr lang="en-US" sz="1600" b="1" dirty="0">
                <a:latin typeface="Comic Sans MS" panose="030F0702030302020204" pitchFamily="66" charset="0"/>
              </a:rPr>
              <a:t>)</a:t>
            </a:r>
          </a:p>
          <a:p>
            <a:pPr marL="344488" indent="-344488">
              <a:spcBef>
                <a:spcPts val="1200"/>
              </a:spcBef>
              <a:buSzPct val="100000"/>
              <a:buFont typeface="+mj-lt"/>
              <a:buAutoNum type="arabicPeriod"/>
            </a:pPr>
            <a:r>
              <a:rPr lang="en-US" sz="1600" b="1" dirty="0">
                <a:latin typeface="Comic Sans MS" panose="030F0702030302020204" pitchFamily="66" charset="0"/>
              </a:rPr>
              <a:t>if </a:t>
            </a:r>
            <a:r>
              <a:rPr lang="en-US" sz="1600" b="1" i="1" dirty="0">
                <a:latin typeface="Comic Sans MS" panose="030F0702030302020204" pitchFamily="66" charset="0"/>
              </a:rPr>
              <a:t>node</a:t>
            </a:r>
            <a:r>
              <a:rPr lang="en-US" sz="1600" b="1" dirty="0">
                <a:latin typeface="Comic Sans MS" panose="030F0702030302020204" pitchFamily="66" charset="0"/>
              </a:rPr>
              <a:t> is NULL return</a:t>
            </a:r>
          </a:p>
          <a:p>
            <a:pPr marL="344488" indent="-344488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16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in_order_traversal</a:t>
            </a:r>
            <a:r>
              <a:rPr lang="en-US" sz="1600" b="1" dirty="0">
                <a:latin typeface="Comic Sans MS" panose="030F0702030302020204" pitchFamily="66" charset="0"/>
              </a:rPr>
              <a:t>(</a:t>
            </a:r>
            <a:r>
              <a:rPr lang="en-US" sz="1600" b="1" i="1" dirty="0" err="1">
                <a:latin typeface="Comic Sans MS" panose="030F0702030302020204" pitchFamily="66" charset="0"/>
              </a:rPr>
              <a:t>node.left</a:t>
            </a:r>
            <a:r>
              <a:rPr lang="en-US" sz="1600" b="1" dirty="0">
                <a:latin typeface="Comic Sans MS" panose="030F0702030302020204" pitchFamily="66" charset="0"/>
              </a:rPr>
              <a:t>)</a:t>
            </a:r>
          </a:p>
          <a:p>
            <a:pPr marL="344488" indent="-344488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1600" b="1" dirty="0">
                <a:latin typeface="Comic Sans MS" panose="030F0702030302020204" pitchFamily="66" charset="0"/>
              </a:rPr>
              <a:t>visit node</a:t>
            </a:r>
          </a:p>
          <a:p>
            <a:pPr marL="344488" indent="-344488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1600" b="1" dirty="0">
                <a:latin typeface="Comic Sans MS" panose="030F0702030302020204" pitchFamily="66" charset="0"/>
              </a:rPr>
              <a:t>return </a:t>
            </a:r>
            <a:r>
              <a:rPr lang="en-US" sz="16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in_order_traversal</a:t>
            </a:r>
            <a:r>
              <a:rPr lang="en-US" sz="1600" b="1" dirty="0">
                <a:latin typeface="Comic Sans MS" panose="030F0702030302020204" pitchFamily="66" charset="0"/>
              </a:rPr>
              <a:t>(</a:t>
            </a:r>
            <a:r>
              <a:rPr lang="en-US" sz="1600" b="1" i="1" dirty="0" err="1">
                <a:latin typeface="Comic Sans MS" panose="030F0702030302020204" pitchFamily="66" charset="0"/>
              </a:rPr>
              <a:t>node.right</a:t>
            </a:r>
            <a:r>
              <a:rPr lang="en-US" sz="1600" b="1" dirty="0"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9BF5B6-D192-44D1-A16D-9F9115156A0F}"/>
              </a:ext>
            </a:extLst>
          </p:cNvPr>
          <p:cNvSpPr txBox="1"/>
          <p:nvPr/>
        </p:nvSpPr>
        <p:spPr>
          <a:xfrm>
            <a:off x="7495827" y="5457007"/>
            <a:ext cx="3483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Consolas" panose="020B0609020204030204" pitchFamily="49" charset="0"/>
              </a:rPr>
              <a:t>a</a:t>
            </a:r>
            <a:endParaRPr lang="en-US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3CF93A-741E-4EB8-8396-340CF9D87A9A}"/>
              </a:ext>
            </a:extLst>
          </p:cNvPr>
          <p:cNvSpPr txBox="1"/>
          <p:nvPr/>
        </p:nvSpPr>
        <p:spPr>
          <a:xfrm>
            <a:off x="6353181" y="5457007"/>
            <a:ext cx="3483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Consolas" panose="020B0609020204030204" pitchFamily="49" charset="0"/>
              </a:rPr>
              <a:t>b</a:t>
            </a:r>
            <a:endParaRPr lang="en-US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DE2D7A-8504-4D14-A4B0-043B19D9443A}"/>
              </a:ext>
            </a:extLst>
          </p:cNvPr>
          <p:cNvSpPr txBox="1"/>
          <p:nvPr/>
        </p:nvSpPr>
        <p:spPr>
          <a:xfrm>
            <a:off x="5591417" y="5457007"/>
            <a:ext cx="3483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Consolas" panose="020B0609020204030204" pitchFamily="49" charset="0"/>
              </a:rPr>
              <a:t>d</a:t>
            </a:r>
            <a:endParaRPr lang="en-US" sz="2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E8A3BB-E2C8-4022-98FB-4FB783C5D998}"/>
              </a:ext>
            </a:extLst>
          </p:cNvPr>
          <p:cNvSpPr txBox="1"/>
          <p:nvPr/>
        </p:nvSpPr>
        <p:spPr>
          <a:xfrm>
            <a:off x="7114945" y="5457007"/>
            <a:ext cx="3483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Consolas" panose="020B0609020204030204" pitchFamily="49" charset="0"/>
              </a:rPr>
              <a:t>e</a:t>
            </a:r>
            <a:endParaRPr lang="en-US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40982A-CC1A-41AD-99EE-AFA1D167C82A}"/>
              </a:ext>
            </a:extLst>
          </p:cNvPr>
          <p:cNvSpPr txBox="1"/>
          <p:nvPr/>
        </p:nvSpPr>
        <p:spPr>
          <a:xfrm>
            <a:off x="8257591" y="5457007"/>
            <a:ext cx="3483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Consolas" panose="020B0609020204030204" pitchFamily="49" charset="0"/>
              </a:rPr>
              <a:t>f</a:t>
            </a:r>
            <a:endParaRPr lang="en-US" sz="2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99BB1F-6269-491E-875F-6E45C5605D90}"/>
              </a:ext>
            </a:extLst>
          </p:cNvPr>
          <p:cNvSpPr txBox="1"/>
          <p:nvPr/>
        </p:nvSpPr>
        <p:spPr>
          <a:xfrm>
            <a:off x="5972299" y="5457007"/>
            <a:ext cx="3483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Consolas" panose="020B0609020204030204" pitchFamily="49" charset="0"/>
              </a:rPr>
              <a:t>g</a:t>
            </a:r>
            <a:endParaRPr lang="en-US" sz="28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472E86-19FF-43B4-9210-B0F993437518}"/>
              </a:ext>
            </a:extLst>
          </p:cNvPr>
          <p:cNvSpPr txBox="1"/>
          <p:nvPr/>
        </p:nvSpPr>
        <p:spPr>
          <a:xfrm>
            <a:off x="6734063" y="5457007"/>
            <a:ext cx="3483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Consolas" panose="020B0609020204030204" pitchFamily="49" charset="0"/>
              </a:rPr>
              <a:t>h</a:t>
            </a:r>
            <a:endParaRPr lang="en-US" sz="28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68917A4-2B72-43C0-9F3E-0BDE18FF33C9}"/>
              </a:ext>
            </a:extLst>
          </p:cNvPr>
          <p:cNvSpPr txBox="1"/>
          <p:nvPr/>
        </p:nvSpPr>
        <p:spPr>
          <a:xfrm>
            <a:off x="7876709" y="5457007"/>
            <a:ext cx="3483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Consolas" panose="020B0609020204030204" pitchFamily="49" charset="0"/>
              </a:rPr>
              <a:t>i</a:t>
            </a:r>
            <a:endParaRPr lang="en-US" sz="28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8265CF1-392A-4924-8E6F-40C51D9A99FA}"/>
              </a:ext>
            </a:extLst>
          </p:cNvPr>
          <p:cNvSpPr txBox="1"/>
          <p:nvPr/>
        </p:nvSpPr>
        <p:spPr>
          <a:xfrm>
            <a:off x="8638473" y="5457007"/>
            <a:ext cx="3483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Consolas" panose="020B0609020204030204" pitchFamily="49" charset="0"/>
              </a:rPr>
              <a:t>j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1619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 build="p"/>
      <p:bldP spid="7" grpId="0"/>
      <p:bldP spid="8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8D1B5C7-CB01-4909-A5F2-F0603E26E785}"/>
              </a:ext>
            </a:extLst>
          </p:cNvPr>
          <p:cNvSpPr txBox="1"/>
          <p:nvPr/>
        </p:nvSpPr>
        <p:spPr>
          <a:xfrm>
            <a:off x="9019353" y="5479545"/>
            <a:ext cx="3483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Consolas" panose="020B0609020204030204" pitchFamily="49" charset="0"/>
              </a:rPr>
              <a:t>a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Visualizing Tree Traversals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66057" y="1295401"/>
            <a:ext cx="5148943" cy="3733800"/>
          </a:xfrm>
        </p:spPr>
        <p:txBody>
          <a:bodyPr/>
          <a:lstStyle/>
          <a:p>
            <a:r>
              <a:rPr lang="en-US" dirty="0"/>
              <a:t>If we record each node as the mouse </a:t>
            </a:r>
            <a:r>
              <a:rPr lang="en-US" b="1" u="sng" dirty="0"/>
              <a:t>last</a:t>
            </a:r>
            <a:r>
              <a:rPr lang="en-US" dirty="0"/>
              <a:t> encounters it, we get a </a:t>
            </a:r>
            <a:r>
              <a:rPr lang="en-US" b="1" dirty="0">
                <a:solidFill>
                  <a:srgbClr val="FF0000"/>
                </a:solidFill>
              </a:rPr>
              <a:t>post-order</a:t>
            </a:r>
            <a:r>
              <a:rPr lang="en-US" dirty="0"/>
              <a:t> traversal (shown by the upward pointing arrows).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Trees (26)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  <p:pic>
        <p:nvPicPr>
          <p:cNvPr id="6" name="Picture 2" descr="C:\Documents and Settings\Administrator\My Documents\Koffman\PPTs\JPEGS\JWCL233_Koffman JPG files\ch06\w0127-n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1690688"/>
            <a:ext cx="386238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66057" y="5486400"/>
            <a:ext cx="4992821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sequence in this example is:</a:t>
            </a:r>
            <a:endParaRPr lang="pt-BR" b="1" dirty="0">
              <a:latin typeface="Consolas" panose="020B0609020204030204" pitchFamily="49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91CB7FB-060F-4246-B90A-006014385CB3}"/>
              </a:ext>
            </a:extLst>
          </p:cNvPr>
          <p:cNvSpPr txBox="1">
            <a:spLocks/>
          </p:cNvSpPr>
          <p:nvPr/>
        </p:nvSpPr>
        <p:spPr>
          <a:xfrm>
            <a:off x="800101" y="2941667"/>
            <a:ext cx="4686299" cy="1762872"/>
          </a:xfrm>
          <a:prstGeom prst="rect">
            <a:avLst/>
          </a:prstGeom>
        </p:spPr>
        <p:txBody>
          <a:bodyPr/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SzPct val="100000"/>
              <a:buNone/>
            </a:pPr>
            <a:r>
              <a:rPr lang="en-US" sz="16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post_order_traversal</a:t>
            </a:r>
            <a:r>
              <a:rPr lang="en-US" sz="1600" b="1" dirty="0">
                <a:latin typeface="Comic Sans MS" panose="030F0702030302020204" pitchFamily="66" charset="0"/>
              </a:rPr>
              <a:t>(</a:t>
            </a:r>
            <a:r>
              <a:rPr lang="en-US" sz="1600" b="1" i="1" dirty="0">
                <a:latin typeface="Comic Sans MS" panose="030F0702030302020204" pitchFamily="66" charset="0"/>
              </a:rPr>
              <a:t>node</a:t>
            </a:r>
            <a:r>
              <a:rPr lang="en-US" sz="1600" b="1" dirty="0">
                <a:latin typeface="Comic Sans MS" panose="030F0702030302020204" pitchFamily="66" charset="0"/>
              </a:rPr>
              <a:t>)</a:t>
            </a:r>
          </a:p>
          <a:p>
            <a:pPr marL="344488" indent="-344488">
              <a:spcBef>
                <a:spcPts val="1200"/>
              </a:spcBef>
              <a:buSzPct val="100000"/>
              <a:buFont typeface="+mj-lt"/>
              <a:buAutoNum type="arabicPeriod"/>
            </a:pPr>
            <a:r>
              <a:rPr lang="en-US" sz="1600" b="1" dirty="0">
                <a:latin typeface="Comic Sans MS" panose="030F0702030302020204" pitchFamily="66" charset="0"/>
              </a:rPr>
              <a:t>if </a:t>
            </a:r>
            <a:r>
              <a:rPr lang="en-US" sz="1600" b="1" i="1" dirty="0">
                <a:latin typeface="Comic Sans MS" panose="030F0702030302020204" pitchFamily="66" charset="0"/>
              </a:rPr>
              <a:t>node</a:t>
            </a:r>
            <a:r>
              <a:rPr lang="en-US" sz="1600" b="1" dirty="0">
                <a:latin typeface="Comic Sans MS" panose="030F0702030302020204" pitchFamily="66" charset="0"/>
              </a:rPr>
              <a:t> is NULL return</a:t>
            </a:r>
          </a:p>
          <a:p>
            <a:pPr marL="344488" indent="-344488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16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post_order_traversal</a:t>
            </a:r>
            <a:r>
              <a:rPr lang="en-US" sz="1600" b="1" dirty="0">
                <a:latin typeface="Comic Sans MS" panose="030F0702030302020204" pitchFamily="66" charset="0"/>
              </a:rPr>
              <a:t>(</a:t>
            </a:r>
            <a:r>
              <a:rPr lang="en-US" sz="1600" b="1" i="1" dirty="0" err="1">
                <a:latin typeface="Comic Sans MS" panose="030F0702030302020204" pitchFamily="66" charset="0"/>
              </a:rPr>
              <a:t>node.left</a:t>
            </a:r>
            <a:r>
              <a:rPr lang="en-US" sz="1600" b="1" dirty="0">
                <a:latin typeface="Comic Sans MS" panose="030F0702030302020204" pitchFamily="66" charset="0"/>
              </a:rPr>
              <a:t>)</a:t>
            </a:r>
          </a:p>
          <a:p>
            <a:pPr marL="344488" indent="-344488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16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post_order_traversal</a:t>
            </a:r>
            <a:r>
              <a:rPr lang="en-US" sz="1600" b="1" dirty="0">
                <a:latin typeface="Comic Sans MS" panose="030F0702030302020204" pitchFamily="66" charset="0"/>
              </a:rPr>
              <a:t>(</a:t>
            </a:r>
            <a:r>
              <a:rPr lang="en-US" sz="1600" b="1" i="1" dirty="0" err="1">
                <a:latin typeface="Comic Sans MS" panose="030F0702030302020204" pitchFamily="66" charset="0"/>
              </a:rPr>
              <a:t>node.right</a:t>
            </a:r>
            <a:r>
              <a:rPr lang="en-US" sz="1600" b="1" dirty="0">
                <a:latin typeface="Comic Sans MS" panose="030F0702030302020204" pitchFamily="66" charset="0"/>
              </a:rPr>
              <a:t>)</a:t>
            </a:r>
          </a:p>
          <a:p>
            <a:pPr marL="344488" indent="-344488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1600" b="1" dirty="0">
                <a:latin typeface="Comic Sans MS" panose="030F0702030302020204" pitchFamily="66" charset="0"/>
              </a:rPr>
              <a:t>visit node</a:t>
            </a:r>
          </a:p>
          <a:p>
            <a:pPr marL="344488" indent="-344488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1600" b="1" dirty="0">
                <a:latin typeface="Comic Sans MS" panose="030F0702030302020204" pitchFamily="66" charset="0"/>
              </a:rPr>
              <a:t>return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9579B0-FF12-48C9-A0FA-64233B521E2F}"/>
              </a:ext>
            </a:extLst>
          </p:cNvPr>
          <p:cNvSpPr txBox="1"/>
          <p:nvPr/>
        </p:nvSpPr>
        <p:spPr>
          <a:xfrm>
            <a:off x="8642911" y="5479545"/>
            <a:ext cx="3483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Consolas" panose="020B0609020204030204" pitchFamily="49" charset="0"/>
              </a:rPr>
              <a:t>c</a:t>
            </a:r>
            <a:endParaRPr lang="en-US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E2445E-50EC-438E-B38F-50310F2169BF}"/>
              </a:ext>
            </a:extLst>
          </p:cNvPr>
          <p:cNvSpPr txBox="1"/>
          <p:nvPr/>
        </p:nvSpPr>
        <p:spPr>
          <a:xfrm>
            <a:off x="7137127" y="5479545"/>
            <a:ext cx="3483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Consolas" panose="020B0609020204030204" pitchFamily="49" charset="0"/>
              </a:rPr>
              <a:t>b</a:t>
            </a:r>
            <a:endParaRPr lang="en-US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CACDF3-1A78-4508-8222-7F7F7351BF5A}"/>
              </a:ext>
            </a:extLst>
          </p:cNvPr>
          <p:cNvSpPr txBox="1"/>
          <p:nvPr/>
        </p:nvSpPr>
        <p:spPr>
          <a:xfrm>
            <a:off x="6007789" y="5479545"/>
            <a:ext cx="3483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Consolas" panose="020B0609020204030204" pitchFamily="49" charset="0"/>
              </a:rPr>
              <a:t>d</a:t>
            </a:r>
            <a:endParaRPr lang="en-US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0072F5-BAFD-467E-A95D-3935A7443BAA}"/>
              </a:ext>
            </a:extLst>
          </p:cNvPr>
          <p:cNvSpPr txBox="1"/>
          <p:nvPr/>
        </p:nvSpPr>
        <p:spPr>
          <a:xfrm>
            <a:off x="6760681" y="5479545"/>
            <a:ext cx="3483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Consolas" panose="020B0609020204030204" pitchFamily="49" charset="0"/>
              </a:rPr>
              <a:t>e</a:t>
            </a:r>
            <a:endParaRPr lang="en-US" sz="2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961AE22-A1C6-4B9D-A890-DAEA62F4DD98}"/>
              </a:ext>
            </a:extLst>
          </p:cNvPr>
          <p:cNvSpPr txBox="1"/>
          <p:nvPr/>
        </p:nvSpPr>
        <p:spPr>
          <a:xfrm>
            <a:off x="8266465" y="5479545"/>
            <a:ext cx="3483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Consolas" panose="020B0609020204030204" pitchFamily="49" charset="0"/>
              </a:rPr>
              <a:t>f</a:t>
            </a:r>
            <a:endParaRPr lang="en-US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20A6F5-3C81-4F0A-B640-4D96D4478D7F}"/>
              </a:ext>
            </a:extLst>
          </p:cNvPr>
          <p:cNvSpPr txBox="1"/>
          <p:nvPr/>
        </p:nvSpPr>
        <p:spPr>
          <a:xfrm>
            <a:off x="5631343" y="5479545"/>
            <a:ext cx="3483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Consolas" panose="020B0609020204030204" pitchFamily="49" charset="0"/>
              </a:rPr>
              <a:t>g</a:t>
            </a:r>
            <a:endParaRPr lang="en-US" sz="2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C8C396-1DD7-4939-87F2-A0E207B56A3A}"/>
              </a:ext>
            </a:extLst>
          </p:cNvPr>
          <p:cNvSpPr txBox="1"/>
          <p:nvPr/>
        </p:nvSpPr>
        <p:spPr>
          <a:xfrm>
            <a:off x="6384235" y="5479545"/>
            <a:ext cx="3483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Consolas" panose="020B0609020204030204" pitchFamily="49" charset="0"/>
              </a:rPr>
              <a:t>h</a:t>
            </a:r>
            <a:endParaRPr lang="en-US" sz="28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F5798FC-0D5D-4B4D-BA86-8C365215C97F}"/>
              </a:ext>
            </a:extLst>
          </p:cNvPr>
          <p:cNvSpPr txBox="1"/>
          <p:nvPr/>
        </p:nvSpPr>
        <p:spPr>
          <a:xfrm>
            <a:off x="7513573" y="5479545"/>
            <a:ext cx="3483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Consolas" panose="020B0609020204030204" pitchFamily="49" charset="0"/>
              </a:rPr>
              <a:t>i</a:t>
            </a:r>
            <a:endParaRPr lang="en-US" sz="28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F415949-5D80-4D6E-BAD2-AB18AB99988D}"/>
              </a:ext>
            </a:extLst>
          </p:cNvPr>
          <p:cNvSpPr txBox="1"/>
          <p:nvPr/>
        </p:nvSpPr>
        <p:spPr>
          <a:xfrm>
            <a:off x="7890019" y="5479545"/>
            <a:ext cx="3483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Consolas" panose="020B0609020204030204" pitchFamily="49" charset="0"/>
              </a:rPr>
              <a:t>j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7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E658F76-6E3F-485A-98E0-797E1382CEB3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7096364" y="2970794"/>
            <a:ext cx="351082" cy="55854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Visualizing Tree Traversals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Trees (26)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08313" y="5607836"/>
            <a:ext cx="497808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sequence in this example is:</a:t>
            </a:r>
            <a:endParaRPr lang="pt-BR" b="1" dirty="0">
              <a:latin typeface="Consolas" panose="020B0609020204030204" pitchFamily="49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C10625-062C-4733-94BA-A0C3363F289C}"/>
              </a:ext>
            </a:extLst>
          </p:cNvPr>
          <p:cNvSpPr txBox="1"/>
          <p:nvPr/>
        </p:nvSpPr>
        <p:spPr>
          <a:xfrm>
            <a:off x="979714" y="3285793"/>
            <a:ext cx="45393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Create an empty queue.</a:t>
            </a:r>
          </a:p>
          <a:p>
            <a:pPr marL="342900" indent="-342900">
              <a:buAutoNum type="arabicPeriod"/>
            </a:pPr>
            <a:r>
              <a:rPr lang="en-US" dirty="0"/>
              <a:t>Enqueue root.</a:t>
            </a:r>
          </a:p>
          <a:p>
            <a:pPr marL="342900" indent="-342900">
              <a:buAutoNum type="arabicPeriod"/>
            </a:pPr>
            <a:r>
              <a:rPr lang="en-US" dirty="0"/>
              <a:t>while queue not empty</a:t>
            </a:r>
          </a:p>
          <a:p>
            <a:pPr>
              <a:tabLst>
                <a:tab pos="347663" algn="l"/>
                <a:tab pos="685800" algn="l"/>
              </a:tabLst>
            </a:pPr>
            <a:r>
              <a:rPr lang="en-US" dirty="0"/>
              <a:t>	a)	Dequeue node.</a:t>
            </a:r>
          </a:p>
          <a:p>
            <a:pPr>
              <a:tabLst>
                <a:tab pos="347663" algn="l"/>
                <a:tab pos="685800" algn="l"/>
              </a:tabLst>
            </a:pPr>
            <a:r>
              <a:rPr lang="en-US" dirty="0"/>
              <a:t>	b)	Visit node-&gt;data.</a:t>
            </a:r>
          </a:p>
          <a:p>
            <a:pPr>
              <a:tabLst>
                <a:tab pos="347663" algn="l"/>
                <a:tab pos="685800" algn="l"/>
              </a:tabLst>
            </a:pPr>
            <a:r>
              <a:rPr lang="en-US" dirty="0"/>
              <a:t>	c)	Enqueue node’s children.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E35037C-A948-4C8A-8FCC-FA7D444A252E}"/>
              </a:ext>
            </a:extLst>
          </p:cNvPr>
          <p:cNvSpPr/>
          <p:nvPr/>
        </p:nvSpPr>
        <p:spPr>
          <a:xfrm>
            <a:off x="8044548" y="1690688"/>
            <a:ext cx="411480" cy="4114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onsolas" panose="020B0609020204030204" pitchFamily="49" charset="0"/>
              </a:rPr>
              <a:t>a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499AEA1-1320-4910-A1D0-9A36C6C354B8}"/>
              </a:ext>
            </a:extLst>
          </p:cNvPr>
          <p:cNvSpPr/>
          <p:nvPr/>
        </p:nvSpPr>
        <p:spPr>
          <a:xfrm>
            <a:off x="6766562" y="2641895"/>
            <a:ext cx="411480" cy="4114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onsolas" panose="020B0609020204030204" pitchFamily="49" charset="0"/>
              </a:rPr>
              <a:t>b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3B06AFE-29A8-44F1-B073-8BA020581119}"/>
              </a:ext>
            </a:extLst>
          </p:cNvPr>
          <p:cNvSpPr/>
          <p:nvPr/>
        </p:nvSpPr>
        <p:spPr>
          <a:xfrm>
            <a:off x="9217260" y="2641895"/>
            <a:ext cx="411480" cy="4114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onsolas" panose="020B0609020204030204" pitchFamily="49" charset="0"/>
              </a:rPr>
              <a:t>c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B03D647-6592-4906-830E-5CB7462202FA}"/>
              </a:ext>
            </a:extLst>
          </p:cNvPr>
          <p:cNvSpPr/>
          <p:nvPr/>
        </p:nvSpPr>
        <p:spPr>
          <a:xfrm>
            <a:off x="6161315" y="3469082"/>
            <a:ext cx="411480" cy="4114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onsolas" panose="020B0609020204030204" pitchFamily="49" charset="0"/>
              </a:rPr>
              <a:t>d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691AD95-988E-4962-8D80-0D5E8B595ACA}"/>
              </a:ext>
            </a:extLst>
          </p:cNvPr>
          <p:cNvSpPr/>
          <p:nvPr/>
        </p:nvSpPr>
        <p:spPr>
          <a:xfrm>
            <a:off x="6365968" y="4474186"/>
            <a:ext cx="411480" cy="4114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onsolas" panose="020B0609020204030204" pitchFamily="49" charset="0"/>
              </a:rPr>
              <a:t>g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59CBC7F-C2A4-46EB-BF12-9E7C867BE064}"/>
              </a:ext>
            </a:extLst>
          </p:cNvPr>
          <p:cNvSpPr/>
          <p:nvPr/>
        </p:nvSpPr>
        <p:spPr>
          <a:xfrm>
            <a:off x="7157497" y="4474186"/>
            <a:ext cx="411480" cy="4114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onsolas" panose="020B0609020204030204" pitchFamily="49" charset="0"/>
              </a:rPr>
              <a:t>h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70A4299-F72C-4204-8091-53B32994563C}"/>
              </a:ext>
            </a:extLst>
          </p:cNvPr>
          <p:cNvSpPr/>
          <p:nvPr/>
        </p:nvSpPr>
        <p:spPr>
          <a:xfrm>
            <a:off x="7387186" y="3469082"/>
            <a:ext cx="411480" cy="4114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onsolas" panose="020B0609020204030204" pitchFamily="49" charset="0"/>
              </a:rPr>
              <a:t>e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979230A-B773-402A-B5F3-C63055D8B38A}"/>
              </a:ext>
            </a:extLst>
          </p:cNvPr>
          <p:cNvSpPr/>
          <p:nvPr/>
        </p:nvSpPr>
        <p:spPr>
          <a:xfrm>
            <a:off x="8222393" y="4474186"/>
            <a:ext cx="411480" cy="4114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onsolas" panose="020B0609020204030204" pitchFamily="49" charset="0"/>
              </a:rPr>
              <a:t>i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FFBAF78-4D3F-4BC0-A374-DBC630BDDFA9}"/>
              </a:ext>
            </a:extLst>
          </p:cNvPr>
          <p:cNvSpPr/>
          <p:nvPr/>
        </p:nvSpPr>
        <p:spPr>
          <a:xfrm>
            <a:off x="8596587" y="3469082"/>
            <a:ext cx="411480" cy="4114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onsolas" panose="020B0609020204030204" pitchFamily="49" charset="0"/>
              </a:rPr>
              <a:t>f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76E1090-3E61-4DDE-A564-9793A32743C0}"/>
              </a:ext>
            </a:extLst>
          </p:cNvPr>
          <p:cNvSpPr/>
          <p:nvPr/>
        </p:nvSpPr>
        <p:spPr>
          <a:xfrm>
            <a:off x="9023581" y="4474186"/>
            <a:ext cx="411480" cy="4114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onsolas" panose="020B0609020204030204" pitchFamily="49" charset="0"/>
              </a:rPr>
              <a:t>j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13F67FF-2589-4FFB-A0BF-6CEF7D3A14CE}"/>
              </a:ext>
            </a:extLst>
          </p:cNvPr>
          <p:cNvCxnSpPr>
            <a:cxnSpLocks/>
            <a:stCxn id="10" idx="3"/>
            <a:endCxn id="12" idx="7"/>
          </p:cNvCxnSpPr>
          <p:nvPr/>
        </p:nvCxnSpPr>
        <p:spPr>
          <a:xfrm flipH="1">
            <a:off x="7117782" y="2041908"/>
            <a:ext cx="987026" cy="66024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1EC58ED-7AA2-4C6E-95AF-9A95A3AED084}"/>
              </a:ext>
            </a:extLst>
          </p:cNvPr>
          <p:cNvCxnSpPr>
            <a:cxnSpLocks/>
            <a:endCxn id="15" idx="7"/>
          </p:cNvCxnSpPr>
          <p:nvPr/>
        </p:nvCxnSpPr>
        <p:spPr>
          <a:xfrm flipH="1">
            <a:off x="6512535" y="3029086"/>
            <a:ext cx="314426" cy="50025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6873A42-F23C-4292-904A-64A9B84F2955}"/>
              </a:ext>
            </a:extLst>
          </p:cNvPr>
          <p:cNvCxnSpPr>
            <a:cxnSpLocks/>
            <a:endCxn id="16" idx="0"/>
          </p:cNvCxnSpPr>
          <p:nvPr/>
        </p:nvCxnSpPr>
        <p:spPr>
          <a:xfrm>
            <a:off x="6410425" y="3857346"/>
            <a:ext cx="161283" cy="61684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27EBFCB-6961-4B49-AE05-9FBDF9210D5F}"/>
              </a:ext>
            </a:extLst>
          </p:cNvPr>
          <p:cNvCxnSpPr>
            <a:cxnSpLocks/>
            <a:endCxn id="17" idx="0"/>
          </p:cNvCxnSpPr>
          <p:nvPr/>
        </p:nvCxnSpPr>
        <p:spPr>
          <a:xfrm flipH="1">
            <a:off x="7363237" y="3857346"/>
            <a:ext cx="172978" cy="61684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2607A17-D71B-4E41-A066-D8D82AA884D0}"/>
              </a:ext>
            </a:extLst>
          </p:cNvPr>
          <p:cNvCxnSpPr>
            <a:cxnSpLocks/>
            <a:endCxn id="19" idx="0"/>
          </p:cNvCxnSpPr>
          <p:nvPr/>
        </p:nvCxnSpPr>
        <p:spPr>
          <a:xfrm flipH="1">
            <a:off x="8428133" y="3880562"/>
            <a:ext cx="314210" cy="59362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F2D7068-7681-4CAF-9A9B-1BD5A0A6DEE3}"/>
              </a:ext>
            </a:extLst>
          </p:cNvPr>
          <p:cNvCxnSpPr>
            <a:cxnSpLocks/>
            <a:endCxn id="21" idx="0"/>
          </p:cNvCxnSpPr>
          <p:nvPr/>
        </p:nvCxnSpPr>
        <p:spPr>
          <a:xfrm>
            <a:off x="8906641" y="3847746"/>
            <a:ext cx="322680" cy="62644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2CFE0AF-D787-4769-9A05-9FAC75A46BE3}"/>
              </a:ext>
            </a:extLst>
          </p:cNvPr>
          <p:cNvCxnSpPr>
            <a:cxnSpLocks/>
            <a:endCxn id="20" idx="7"/>
          </p:cNvCxnSpPr>
          <p:nvPr/>
        </p:nvCxnSpPr>
        <p:spPr>
          <a:xfrm flipH="1">
            <a:off x="8947807" y="3000908"/>
            <a:ext cx="347802" cy="52843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F175289-2892-45FF-A537-7E0E0E50F4E9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8392350" y="2044522"/>
            <a:ext cx="885170" cy="65763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2CED5A75-DCA0-42DB-AF6B-353DA0F25968}"/>
              </a:ext>
            </a:extLst>
          </p:cNvPr>
          <p:cNvSpPr txBox="1">
            <a:spLocks/>
          </p:cNvSpPr>
          <p:nvPr/>
        </p:nvSpPr>
        <p:spPr bwMode="auto">
          <a:xfrm>
            <a:off x="569272" y="1294917"/>
            <a:ext cx="5540829" cy="201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If we record each node by height within the tree, we get a </a:t>
            </a:r>
            <a:r>
              <a:rPr lang="en-US" b="1">
                <a:solidFill>
                  <a:srgbClr val="FF0000"/>
                </a:solidFill>
              </a:rPr>
              <a:t>level-order</a:t>
            </a:r>
            <a:r>
              <a:rPr lang="en-US"/>
              <a:t> (breadth first) traversal.</a:t>
            </a:r>
          </a:p>
          <a:p>
            <a:r>
              <a:rPr lang="en-US"/>
              <a:t>Algorithm: For each node, first visit the node, then queue (FIFO) its child nodes.</a:t>
            </a:r>
          </a:p>
          <a:p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B1B8996-59D4-40EC-ACE4-58E145DEF19E}"/>
              </a:ext>
            </a:extLst>
          </p:cNvPr>
          <p:cNvSpPr txBox="1"/>
          <p:nvPr/>
        </p:nvSpPr>
        <p:spPr>
          <a:xfrm>
            <a:off x="9019353" y="5568753"/>
            <a:ext cx="3483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Consolas" panose="020B0609020204030204" pitchFamily="49" charset="0"/>
              </a:rPr>
              <a:t>j</a:t>
            </a:r>
            <a:endParaRPr lang="en-US" sz="28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1251A1F-6E04-462F-B144-36307DAFB3B5}"/>
              </a:ext>
            </a:extLst>
          </p:cNvPr>
          <p:cNvSpPr txBox="1"/>
          <p:nvPr/>
        </p:nvSpPr>
        <p:spPr>
          <a:xfrm>
            <a:off x="8642911" y="5568753"/>
            <a:ext cx="3483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Consolas" panose="020B0609020204030204" pitchFamily="49" charset="0"/>
              </a:rPr>
              <a:t>i</a:t>
            </a:r>
            <a:endParaRPr lang="en-US" sz="28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6DB391E-7F3A-45F1-AFB6-93AF9924FA48}"/>
              </a:ext>
            </a:extLst>
          </p:cNvPr>
          <p:cNvSpPr txBox="1"/>
          <p:nvPr/>
        </p:nvSpPr>
        <p:spPr>
          <a:xfrm>
            <a:off x="7137127" y="5568753"/>
            <a:ext cx="3483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Consolas" panose="020B0609020204030204" pitchFamily="49" charset="0"/>
              </a:rPr>
              <a:t>e</a:t>
            </a:r>
            <a:endParaRPr lang="en-US" sz="28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C7A9B9B-0238-40EF-A3B9-1DBF6B6F64A4}"/>
              </a:ext>
            </a:extLst>
          </p:cNvPr>
          <p:cNvSpPr txBox="1"/>
          <p:nvPr/>
        </p:nvSpPr>
        <p:spPr>
          <a:xfrm>
            <a:off x="6007789" y="5568753"/>
            <a:ext cx="3483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Consolas" panose="020B0609020204030204" pitchFamily="49" charset="0"/>
              </a:rPr>
              <a:t>b</a:t>
            </a:r>
            <a:endParaRPr lang="en-US" sz="28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9268ABA-CC7A-4412-8620-3D71778F898B}"/>
              </a:ext>
            </a:extLst>
          </p:cNvPr>
          <p:cNvSpPr txBox="1"/>
          <p:nvPr/>
        </p:nvSpPr>
        <p:spPr>
          <a:xfrm>
            <a:off x="6760681" y="5568753"/>
            <a:ext cx="3483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Consolas" panose="020B0609020204030204" pitchFamily="49" charset="0"/>
              </a:rPr>
              <a:t>d</a:t>
            </a:r>
            <a:endParaRPr lang="en-US" sz="28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2EB6A11-59A1-418F-9273-C95ED043B0E6}"/>
              </a:ext>
            </a:extLst>
          </p:cNvPr>
          <p:cNvSpPr txBox="1"/>
          <p:nvPr/>
        </p:nvSpPr>
        <p:spPr>
          <a:xfrm>
            <a:off x="8266465" y="5568753"/>
            <a:ext cx="3483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Consolas" panose="020B0609020204030204" pitchFamily="49" charset="0"/>
              </a:rPr>
              <a:t>h</a:t>
            </a:r>
            <a:endParaRPr lang="en-US" sz="28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BCBDEF3-F1B9-4A6B-BFB2-1A572288F0C4}"/>
              </a:ext>
            </a:extLst>
          </p:cNvPr>
          <p:cNvSpPr txBox="1"/>
          <p:nvPr/>
        </p:nvSpPr>
        <p:spPr>
          <a:xfrm>
            <a:off x="5631343" y="5568753"/>
            <a:ext cx="3483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Consolas" panose="020B0609020204030204" pitchFamily="49" charset="0"/>
              </a:rPr>
              <a:t>a</a:t>
            </a:r>
            <a:endParaRPr lang="en-US" sz="28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7BCE4D5-6C9E-4B47-A6B3-750F7F248E96}"/>
              </a:ext>
            </a:extLst>
          </p:cNvPr>
          <p:cNvSpPr txBox="1"/>
          <p:nvPr/>
        </p:nvSpPr>
        <p:spPr>
          <a:xfrm>
            <a:off x="6384235" y="5568753"/>
            <a:ext cx="3483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Consolas" panose="020B0609020204030204" pitchFamily="49" charset="0"/>
              </a:rPr>
              <a:t>c</a:t>
            </a:r>
            <a:endParaRPr lang="en-US" sz="28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EDDFE83-B123-4C5B-85F2-389389245571}"/>
              </a:ext>
            </a:extLst>
          </p:cNvPr>
          <p:cNvSpPr txBox="1"/>
          <p:nvPr/>
        </p:nvSpPr>
        <p:spPr>
          <a:xfrm>
            <a:off x="7513573" y="5568753"/>
            <a:ext cx="3483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Consolas" panose="020B0609020204030204" pitchFamily="49" charset="0"/>
              </a:rPr>
              <a:t>f</a:t>
            </a:r>
            <a:endParaRPr lang="en-US" sz="28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324FB03-7CDF-4D85-A1A5-70EB9CFF2177}"/>
              </a:ext>
            </a:extLst>
          </p:cNvPr>
          <p:cNvSpPr txBox="1"/>
          <p:nvPr/>
        </p:nvSpPr>
        <p:spPr>
          <a:xfrm>
            <a:off x="7890019" y="5568753"/>
            <a:ext cx="3483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Consolas" panose="020B0609020204030204" pitchFamily="49" charset="0"/>
              </a:rPr>
              <a:t>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86239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28" grpId="0"/>
      <p:bldP spid="32" grpId="0"/>
      <p:bldP spid="34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 A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Trees (26)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9D9B86-AB8B-404F-8D86-C97B35C4C67E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73485" y="1905001"/>
            <a:ext cx="2819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Level-order: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In-order: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Pre-order: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Post-order: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45628" y="2438401"/>
            <a:ext cx="3657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</a:p>
        </p:txBody>
      </p:sp>
      <p:grpSp>
        <p:nvGrpSpPr>
          <p:cNvPr id="12" name="Group 8">
            <a:extLst>
              <a:ext uri="{FF2B5EF4-FFF2-40B4-BE49-F238E27FC236}">
                <a16:creationId xmlns:a16="http://schemas.microsoft.com/office/drawing/2014/main" id="{8526DD69-51AE-4F51-A1B0-CA8548E6E122}"/>
              </a:ext>
            </a:extLst>
          </p:cNvPr>
          <p:cNvGrpSpPr>
            <a:grpSpLocks/>
          </p:cNvGrpSpPr>
          <p:nvPr/>
        </p:nvGrpSpPr>
        <p:grpSpPr bwMode="auto">
          <a:xfrm>
            <a:off x="839239" y="2046286"/>
            <a:ext cx="4440238" cy="3892550"/>
            <a:chOff x="5288128" y="1569493"/>
            <a:chExt cx="3566226" cy="3003468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87A1808-1969-4DF2-920B-9229098483CD}"/>
                </a:ext>
              </a:extLst>
            </p:cNvPr>
            <p:cNvSpPr/>
            <p:nvPr/>
          </p:nvSpPr>
          <p:spPr>
            <a:xfrm>
              <a:off x="6765874" y="1569493"/>
              <a:ext cx="367205" cy="35277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A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49B8D2E-85D5-47BC-B55D-A53B64BF8E3C}"/>
                </a:ext>
              </a:extLst>
            </p:cNvPr>
            <p:cNvSpPr/>
            <p:nvPr/>
          </p:nvSpPr>
          <p:spPr>
            <a:xfrm>
              <a:off x="7696638" y="2104776"/>
              <a:ext cx="367205" cy="35277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600" dirty="0"/>
                <a:t>C</a:t>
              </a:r>
              <a:endParaRPr lang="en-US" sz="1400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A46E182-C18D-415F-80D0-95F825E50E59}"/>
                </a:ext>
              </a:extLst>
            </p:cNvPr>
            <p:cNvSpPr/>
            <p:nvPr/>
          </p:nvSpPr>
          <p:spPr>
            <a:xfrm>
              <a:off x="5776460" y="2104776"/>
              <a:ext cx="369755" cy="35277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B</a:t>
              </a:r>
            </a:p>
          </p:txBody>
        </p:sp>
        <p:grpSp>
          <p:nvGrpSpPr>
            <p:cNvPr id="16" name="Group 4">
              <a:extLst>
                <a:ext uri="{FF2B5EF4-FFF2-40B4-BE49-F238E27FC236}">
                  <a16:creationId xmlns:a16="http://schemas.microsoft.com/office/drawing/2014/main" id="{23DF0336-E836-48D2-A668-9E7AC26548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08305" y="2780923"/>
              <a:ext cx="1342594" cy="352774"/>
              <a:chOff x="7208305" y="2780923"/>
              <a:chExt cx="1342594" cy="352774"/>
            </a:xfrm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D0FAB0F0-DCA8-463F-B90E-E9E2B9C83602}"/>
                  </a:ext>
                </a:extLst>
              </p:cNvPr>
              <p:cNvSpPr/>
              <p:nvPr/>
            </p:nvSpPr>
            <p:spPr>
              <a:xfrm>
                <a:off x="8183694" y="2780924"/>
                <a:ext cx="367205" cy="352773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1600" dirty="0"/>
                  <a:t>G</a:t>
                </a:r>
                <a:endParaRPr lang="en-US" sz="1050" dirty="0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61F4823E-8D3B-4C2F-9A69-CFB7875EEB62}"/>
                  </a:ext>
                </a:extLst>
              </p:cNvPr>
              <p:cNvSpPr/>
              <p:nvPr/>
            </p:nvSpPr>
            <p:spPr>
              <a:xfrm>
                <a:off x="7208305" y="2780923"/>
                <a:ext cx="367205" cy="352773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dirty="0"/>
                  <a:t>F</a:t>
                </a:r>
              </a:p>
            </p:txBody>
          </p:sp>
        </p:grpSp>
        <p:grpSp>
          <p:nvGrpSpPr>
            <p:cNvPr id="17" name="Group 3">
              <a:extLst>
                <a:ext uri="{FF2B5EF4-FFF2-40B4-BE49-F238E27FC236}">
                  <a16:creationId xmlns:a16="http://schemas.microsoft.com/office/drawing/2014/main" id="{FC86D5AE-5F5D-4E51-B110-B70E686106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8128" y="2780924"/>
              <a:ext cx="1342594" cy="352773"/>
              <a:chOff x="5257800" y="2780924"/>
              <a:chExt cx="1342594" cy="352773"/>
            </a:xfrm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C8A0C932-5374-426A-8890-8173518E80C9}"/>
                  </a:ext>
                </a:extLst>
              </p:cNvPr>
              <p:cNvSpPr/>
              <p:nvPr/>
            </p:nvSpPr>
            <p:spPr>
              <a:xfrm>
                <a:off x="6233189" y="2780924"/>
                <a:ext cx="367205" cy="352773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dirty="0"/>
                  <a:t>E</a:t>
                </a:r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B0E536FA-2A2C-4799-8D0C-ED694B1A256A}"/>
                  </a:ext>
                </a:extLst>
              </p:cNvPr>
              <p:cNvSpPr/>
              <p:nvPr/>
            </p:nvSpPr>
            <p:spPr>
              <a:xfrm>
                <a:off x="5257800" y="2780924"/>
                <a:ext cx="367205" cy="352773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dirty="0"/>
                  <a:t>D</a:t>
                </a:r>
              </a:p>
            </p:txBody>
          </p:sp>
        </p:grpSp>
        <p:grpSp>
          <p:nvGrpSpPr>
            <p:cNvPr id="18" name="Group 18">
              <a:extLst>
                <a:ext uri="{FF2B5EF4-FFF2-40B4-BE49-F238E27FC236}">
                  <a16:creationId xmlns:a16="http://schemas.microsoft.com/office/drawing/2014/main" id="{EE0C65FA-6D3C-43C9-8CB9-A970D503B1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90485" y="3504844"/>
              <a:ext cx="1311994" cy="352773"/>
              <a:chOff x="6293368" y="2104812"/>
              <a:chExt cx="1311994" cy="352773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544E6B6E-78F4-4734-8358-79E15AB7F1D5}"/>
                  </a:ext>
                </a:extLst>
              </p:cNvPr>
              <p:cNvSpPr/>
              <p:nvPr/>
            </p:nvSpPr>
            <p:spPr>
              <a:xfrm>
                <a:off x="7238157" y="2104812"/>
                <a:ext cx="367205" cy="352773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dirty="0"/>
                  <a:t>I</a:t>
                </a: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51139AC4-1327-4986-B99D-4FDF1CDC1E34}"/>
                  </a:ext>
                </a:extLst>
              </p:cNvPr>
              <p:cNvSpPr/>
              <p:nvPr/>
            </p:nvSpPr>
            <p:spPr>
              <a:xfrm>
                <a:off x="6293368" y="2104812"/>
                <a:ext cx="367205" cy="352773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dirty="0"/>
                  <a:t>H</a:t>
                </a:r>
              </a:p>
            </p:txBody>
          </p:sp>
        </p:grp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F2C2C1A-DB2A-4729-93D8-34D5042DF7F8}"/>
                </a:ext>
              </a:extLst>
            </p:cNvPr>
            <p:cNvSpPr/>
            <p:nvPr/>
          </p:nvSpPr>
          <p:spPr>
            <a:xfrm>
              <a:off x="7711937" y="3504843"/>
              <a:ext cx="367205" cy="35277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600" dirty="0"/>
                <a:t>J</a:t>
              </a:r>
            </a:p>
          </p:txBody>
        </p:sp>
        <p:grpSp>
          <p:nvGrpSpPr>
            <p:cNvPr id="20" name="Group 24">
              <a:extLst>
                <a:ext uri="{FF2B5EF4-FFF2-40B4-BE49-F238E27FC236}">
                  <a16:creationId xmlns:a16="http://schemas.microsoft.com/office/drawing/2014/main" id="{410F0AD3-B283-4A9E-8DCD-3E0FD861CF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63518" y="4220188"/>
              <a:ext cx="1311993" cy="352773"/>
              <a:chOff x="6293846" y="2104786"/>
              <a:chExt cx="1311993" cy="352773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3A26E5DF-9A0B-48E9-B770-E1DC47FDF4F5}"/>
                  </a:ext>
                </a:extLst>
              </p:cNvPr>
              <p:cNvSpPr/>
              <p:nvPr/>
            </p:nvSpPr>
            <p:spPr>
              <a:xfrm>
                <a:off x="7238634" y="2104786"/>
                <a:ext cx="367205" cy="352773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dirty="0"/>
                  <a:t>M</a:t>
                </a:r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5C937030-90B6-4C64-8377-FD41A0CF1211}"/>
                  </a:ext>
                </a:extLst>
              </p:cNvPr>
              <p:cNvSpPr/>
              <p:nvPr/>
            </p:nvSpPr>
            <p:spPr>
              <a:xfrm>
                <a:off x="6293846" y="2104786"/>
                <a:ext cx="367205" cy="352773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dirty="0"/>
                  <a:t>L</a:t>
                </a:r>
              </a:p>
            </p:txBody>
          </p:sp>
        </p:grp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9DEC094-1DD6-4D0A-942C-4196A2892DD4}"/>
                </a:ext>
              </a:extLst>
            </p:cNvPr>
            <p:cNvCxnSpPr>
              <a:stCxn id="13" idx="3"/>
              <a:endCxn id="15" idx="7"/>
            </p:cNvCxnSpPr>
            <p:nvPr/>
          </p:nvCxnSpPr>
          <p:spPr>
            <a:xfrm flipH="1">
              <a:off x="6092066" y="1870604"/>
              <a:ext cx="727584" cy="2858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57A5878-63B7-4285-AD9F-C3193F4F74C5}"/>
                </a:ext>
              </a:extLst>
            </p:cNvPr>
            <p:cNvCxnSpPr>
              <a:stCxn id="13" idx="5"/>
              <a:endCxn id="14" idx="1"/>
            </p:cNvCxnSpPr>
            <p:nvPr/>
          </p:nvCxnSpPr>
          <p:spPr>
            <a:xfrm>
              <a:off x="7079304" y="1870604"/>
              <a:ext cx="671110" cy="2858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6D2F205-52AD-4CFA-B567-92DD1D936DF6}"/>
                </a:ext>
              </a:extLst>
            </p:cNvPr>
            <p:cNvCxnSpPr>
              <a:stCxn id="15" idx="3"/>
              <a:endCxn id="39" idx="0"/>
            </p:cNvCxnSpPr>
            <p:nvPr/>
          </p:nvCxnSpPr>
          <p:spPr>
            <a:xfrm flipH="1">
              <a:off x="5471731" y="2405887"/>
              <a:ext cx="358879" cy="3750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FDC0A97-8546-41D7-B4DE-86AB02275762}"/>
                </a:ext>
              </a:extLst>
            </p:cNvPr>
            <p:cNvCxnSpPr>
              <a:stCxn id="15" idx="5"/>
              <a:endCxn id="38" idx="0"/>
            </p:cNvCxnSpPr>
            <p:nvPr/>
          </p:nvCxnSpPr>
          <p:spPr>
            <a:xfrm>
              <a:off x="6092066" y="2405887"/>
              <a:ext cx="355053" cy="3750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6E8136C-A69E-48C8-B2CE-B18ACA106C17}"/>
                </a:ext>
              </a:extLst>
            </p:cNvPr>
            <p:cNvCxnSpPr>
              <a:stCxn id="14" idx="3"/>
              <a:endCxn id="41" idx="0"/>
            </p:cNvCxnSpPr>
            <p:nvPr/>
          </p:nvCxnSpPr>
          <p:spPr>
            <a:xfrm flipH="1">
              <a:off x="7391908" y="2405887"/>
              <a:ext cx="358506" cy="3750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CECA465-B92A-4913-B70F-94D4AB3F64F0}"/>
                </a:ext>
              </a:extLst>
            </p:cNvPr>
            <p:cNvCxnSpPr>
              <a:stCxn id="14" idx="5"/>
            </p:cNvCxnSpPr>
            <p:nvPr/>
          </p:nvCxnSpPr>
          <p:spPr>
            <a:xfrm>
              <a:off x="8010068" y="2405887"/>
              <a:ext cx="359779" cy="3750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8CA5148-04F6-463B-9B08-EA454AFA7870}"/>
                </a:ext>
              </a:extLst>
            </p:cNvPr>
            <p:cNvCxnSpPr>
              <a:stCxn id="38" idx="3"/>
              <a:endCxn id="37" idx="0"/>
            </p:cNvCxnSpPr>
            <p:nvPr/>
          </p:nvCxnSpPr>
          <p:spPr>
            <a:xfrm flipH="1">
              <a:off x="5974088" y="3082035"/>
              <a:ext cx="343204" cy="4228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7ED3BB8-5444-4A90-9666-E5CAB5677D75}"/>
                </a:ext>
              </a:extLst>
            </p:cNvPr>
            <p:cNvCxnSpPr>
              <a:stCxn id="38" idx="5"/>
              <a:endCxn id="36" idx="0"/>
            </p:cNvCxnSpPr>
            <p:nvPr/>
          </p:nvCxnSpPr>
          <p:spPr>
            <a:xfrm>
              <a:off x="6576946" y="3082035"/>
              <a:ext cx="341931" cy="4228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F8A87A6-5A3A-4699-BADF-60FDF88C0D6C}"/>
                </a:ext>
              </a:extLst>
            </p:cNvPr>
            <p:cNvCxnSpPr>
              <a:stCxn id="40" idx="3"/>
              <a:endCxn id="19" idx="0"/>
            </p:cNvCxnSpPr>
            <p:nvPr/>
          </p:nvCxnSpPr>
          <p:spPr>
            <a:xfrm flipH="1">
              <a:off x="7895540" y="3082035"/>
              <a:ext cx="341930" cy="4228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036F915-D697-4BD0-BB17-1E250DB80F16}"/>
                </a:ext>
              </a:extLst>
            </p:cNvPr>
            <p:cNvCxnSpPr>
              <a:stCxn id="40" idx="5"/>
            </p:cNvCxnSpPr>
            <p:nvPr/>
          </p:nvCxnSpPr>
          <p:spPr>
            <a:xfrm>
              <a:off x="8497123" y="3082035"/>
              <a:ext cx="227179" cy="4228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7E41BE6-0FFA-47DC-9ED1-04777A99B72A}"/>
                </a:ext>
              </a:extLst>
            </p:cNvPr>
            <p:cNvCxnSpPr>
              <a:stCxn id="36" idx="3"/>
              <a:endCxn id="35" idx="0"/>
            </p:cNvCxnSpPr>
            <p:nvPr/>
          </p:nvCxnSpPr>
          <p:spPr>
            <a:xfrm flipH="1">
              <a:off x="6447121" y="3805955"/>
              <a:ext cx="341929" cy="4142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D03DB268-F9F6-415C-884A-129FBD30781B}"/>
                </a:ext>
              </a:extLst>
            </p:cNvPr>
            <p:cNvCxnSpPr>
              <a:stCxn id="36" idx="5"/>
              <a:endCxn id="34" idx="0"/>
            </p:cNvCxnSpPr>
            <p:nvPr/>
          </p:nvCxnSpPr>
          <p:spPr>
            <a:xfrm>
              <a:off x="7048703" y="3805955"/>
              <a:ext cx="343205" cy="4142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FECF0984-47AB-4156-B292-9BD02CFCFB9B}"/>
                </a:ext>
              </a:extLst>
            </p:cNvPr>
            <p:cNvSpPr/>
            <p:nvPr/>
          </p:nvSpPr>
          <p:spPr>
            <a:xfrm>
              <a:off x="8487149" y="3504843"/>
              <a:ext cx="367205" cy="35277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600" dirty="0"/>
                <a:t>K</a:t>
              </a: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32ED6EF5-84F2-48FB-9548-2FDA0577FD46}"/>
              </a:ext>
            </a:extLst>
          </p:cNvPr>
          <p:cNvSpPr txBox="1"/>
          <p:nvPr/>
        </p:nvSpPr>
        <p:spPr>
          <a:xfrm>
            <a:off x="6185807" y="2438401"/>
            <a:ext cx="3657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93B8B33-D75A-4DFF-817B-A1CA9F9A6286}"/>
              </a:ext>
            </a:extLst>
          </p:cNvPr>
          <p:cNvSpPr txBox="1"/>
          <p:nvPr/>
        </p:nvSpPr>
        <p:spPr>
          <a:xfrm>
            <a:off x="6525986" y="2438401"/>
            <a:ext cx="3657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CBC5A24-7507-4E9C-9F3F-CFA798289563}"/>
              </a:ext>
            </a:extLst>
          </p:cNvPr>
          <p:cNvSpPr txBox="1"/>
          <p:nvPr/>
        </p:nvSpPr>
        <p:spPr>
          <a:xfrm>
            <a:off x="6866165" y="2438401"/>
            <a:ext cx="3657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D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2ACBA11-A5AD-4058-9E4D-920EE1014FBA}"/>
              </a:ext>
            </a:extLst>
          </p:cNvPr>
          <p:cNvSpPr txBox="1"/>
          <p:nvPr/>
        </p:nvSpPr>
        <p:spPr>
          <a:xfrm>
            <a:off x="7206344" y="2438401"/>
            <a:ext cx="3657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1F4BDAE-E7A1-4678-8820-1FD500EF1AE2}"/>
              </a:ext>
            </a:extLst>
          </p:cNvPr>
          <p:cNvSpPr txBox="1"/>
          <p:nvPr/>
        </p:nvSpPr>
        <p:spPr>
          <a:xfrm>
            <a:off x="8226881" y="2438401"/>
            <a:ext cx="3657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H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1357988-0554-46B7-9CF9-96B0B6E009B4}"/>
              </a:ext>
            </a:extLst>
          </p:cNvPr>
          <p:cNvSpPr txBox="1"/>
          <p:nvPr/>
        </p:nvSpPr>
        <p:spPr>
          <a:xfrm>
            <a:off x="8567060" y="2438401"/>
            <a:ext cx="3657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730749D-1377-4020-B5D4-36E9C8CEDD45}"/>
              </a:ext>
            </a:extLst>
          </p:cNvPr>
          <p:cNvSpPr txBox="1"/>
          <p:nvPr/>
        </p:nvSpPr>
        <p:spPr>
          <a:xfrm>
            <a:off x="8907239" y="2438401"/>
            <a:ext cx="3657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J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CB5DD6F-3C12-44FD-B77E-CD09E5C0F5C0}"/>
              </a:ext>
            </a:extLst>
          </p:cNvPr>
          <p:cNvSpPr txBox="1"/>
          <p:nvPr/>
        </p:nvSpPr>
        <p:spPr>
          <a:xfrm>
            <a:off x="9247418" y="2438401"/>
            <a:ext cx="3657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K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9285248-1DC7-44C6-8DA5-080E3564FE81}"/>
              </a:ext>
            </a:extLst>
          </p:cNvPr>
          <p:cNvSpPr txBox="1"/>
          <p:nvPr/>
        </p:nvSpPr>
        <p:spPr>
          <a:xfrm>
            <a:off x="9587597" y="2438401"/>
            <a:ext cx="3657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D635BE3-D334-4534-B3A4-610F7B0FBB54}"/>
              </a:ext>
            </a:extLst>
          </p:cNvPr>
          <p:cNvSpPr txBox="1"/>
          <p:nvPr/>
        </p:nvSpPr>
        <p:spPr>
          <a:xfrm>
            <a:off x="7546523" y="2438401"/>
            <a:ext cx="3657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F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D751EC8-C86B-401B-8DD3-2243007D9753}"/>
              </a:ext>
            </a:extLst>
          </p:cNvPr>
          <p:cNvSpPr txBox="1"/>
          <p:nvPr/>
        </p:nvSpPr>
        <p:spPr>
          <a:xfrm>
            <a:off x="7886702" y="2438401"/>
            <a:ext cx="3657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G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9729EC6-F101-42AB-9BB9-17E67F01D3D2}"/>
              </a:ext>
            </a:extLst>
          </p:cNvPr>
          <p:cNvSpPr txBox="1"/>
          <p:nvPr/>
        </p:nvSpPr>
        <p:spPr>
          <a:xfrm>
            <a:off x="9927777" y="2438401"/>
            <a:ext cx="3657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M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175F675-06E9-4C9B-8F6B-A2CD807170E9}"/>
              </a:ext>
            </a:extLst>
          </p:cNvPr>
          <p:cNvSpPr txBox="1"/>
          <p:nvPr/>
        </p:nvSpPr>
        <p:spPr>
          <a:xfrm>
            <a:off x="5845625" y="3505199"/>
            <a:ext cx="3657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D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80D5FDE-2D03-4A0A-8274-416C159F2193}"/>
              </a:ext>
            </a:extLst>
          </p:cNvPr>
          <p:cNvSpPr txBox="1"/>
          <p:nvPr/>
        </p:nvSpPr>
        <p:spPr>
          <a:xfrm>
            <a:off x="6185804" y="3505199"/>
            <a:ext cx="3657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DDE0998-B636-4FE2-8FF5-C753F787CD48}"/>
              </a:ext>
            </a:extLst>
          </p:cNvPr>
          <p:cNvSpPr txBox="1"/>
          <p:nvPr/>
        </p:nvSpPr>
        <p:spPr>
          <a:xfrm>
            <a:off x="6525983" y="3505199"/>
            <a:ext cx="3657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H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325B8BA-4A0C-46FB-AC67-61215BF387AF}"/>
              </a:ext>
            </a:extLst>
          </p:cNvPr>
          <p:cNvSpPr txBox="1"/>
          <p:nvPr/>
        </p:nvSpPr>
        <p:spPr>
          <a:xfrm>
            <a:off x="6866162" y="3505199"/>
            <a:ext cx="3657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E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D0738F9-3281-4A9E-892E-96D43AABB3B3}"/>
              </a:ext>
            </a:extLst>
          </p:cNvPr>
          <p:cNvSpPr txBox="1"/>
          <p:nvPr/>
        </p:nvSpPr>
        <p:spPr>
          <a:xfrm>
            <a:off x="7206341" y="3505199"/>
            <a:ext cx="3657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2705CFB-7A94-4962-85D0-4E7D60B077E3}"/>
              </a:ext>
            </a:extLst>
          </p:cNvPr>
          <p:cNvSpPr txBox="1"/>
          <p:nvPr/>
        </p:nvSpPr>
        <p:spPr>
          <a:xfrm>
            <a:off x="8226878" y="3505199"/>
            <a:ext cx="3657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2BF87A3-E077-4991-BAA1-9B1331F30228}"/>
              </a:ext>
            </a:extLst>
          </p:cNvPr>
          <p:cNvSpPr txBox="1"/>
          <p:nvPr/>
        </p:nvSpPr>
        <p:spPr>
          <a:xfrm>
            <a:off x="8567057" y="3505199"/>
            <a:ext cx="3657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F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5350C78-6792-4C99-A28C-F34FE993209A}"/>
              </a:ext>
            </a:extLst>
          </p:cNvPr>
          <p:cNvSpPr txBox="1"/>
          <p:nvPr/>
        </p:nvSpPr>
        <p:spPr>
          <a:xfrm>
            <a:off x="8907236" y="3505199"/>
            <a:ext cx="3657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BCA9953-25E8-4E19-B33D-76DC0BE32617}"/>
              </a:ext>
            </a:extLst>
          </p:cNvPr>
          <p:cNvSpPr txBox="1"/>
          <p:nvPr/>
        </p:nvSpPr>
        <p:spPr>
          <a:xfrm>
            <a:off x="9247415" y="3505199"/>
            <a:ext cx="3657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J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4AB1629-1B1B-4C3C-B561-869F9C8E8417}"/>
              </a:ext>
            </a:extLst>
          </p:cNvPr>
          <p:cNvSpPr txBox="1"/>
          <p:nvPr/>
        </p:nvSpPr>
        <p:spPr>
          <a:xfrm>
            <a:off x="9587594" y="3505199"/>
            <a:ext cx="3657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G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DCC381D-32E6-4036-B51F-7B1D3C3F7730}"/>
              </a:ext>
            </a:extLst>
          </p:cNvPr>
          <p:cNvSpPr txBox="1"/>
          <p:nvPr/>
        </p:nvSpPr>
        <p:spPr>
          <a:xfrm>
            <a:off x="7546520" y="3505199"/>
            <a:ext cx="3657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6189B4B-B471-408C-8D56-62845ED45A12}"/>
              </a:ext>
            </a:extLst>
          </p:cNvPr>
          <p:cNvSpPr txBox="1"/>
          <p:nvPr/>
        </p:nvSpPr>
        <p:spPr>
          <a:xfrm>
            <a:off x="7886699" y="3505199"/>
            <a:ext cx="3657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M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AE7D53C-8A5B-42F4-9C26-55201C59EFB8}"/>
              </a:ext>
            </a:extLst>
          </p:cNvPr>
          <p:cNvSpPr txBox="1"/>
          <p:nvPr/>
        </p:nvSpPr>
        <p:spPr>
          <a:xfrm>
            <a:off x="9927774" y="3505199"/>
            <a:ext cx="3657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K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9F1C24E-CD90-4953-A4AC-23E835ECE344}"/>
              </a:ext>
            </a:extLst>
          </p:cNvPr>
          <p:cNvSpPr txBox="1"/>
          <p:nvPr/>
        </p:nvSpPr>
        <p:spPr>
          <a:xfrm>
            <a:off x="5845623" y="4615540"/>
            <a:ext cx="3657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20F9EDC-89E8-4446-B585-DFCD4F7A0DE2}"/>
              </a:ext>
            </a:extLst>
          </p:cNvPr>
          <p:cNvSpPr txBox="1"/>
          <p:nvPr/>
        </p:nvSpPr>
        <p:spPr>
          <a:xfrm>
            <a:off x="6185802" y="4615540"/>
            <a:ext cx="3657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020ACC1-B2CD-4BA7-AD40-5569243B1597}"/>
              </a:ext>
            </a:extLst>
          </p:cNvPr>
          <p:cNvSpPr txBox="1"/>
          <p:nvPr/>
        </p:nvSpPr>
        <p:spPr>
          <a:xfrm>
            <a:off x="6525981" y="4615540"/>
            <a:ext cx="3657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D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FEA87FC9-F62E-44EB-BF5C-B70305E7D947}"/>
              </a:ext>
            </a:extLst>
          </p:cNvPr>
          <p:cNvSpPr txBox="1"/>
          <p:nvPr/>
        </p:nvSpPr>
        <p:spPr>
          <a:xfrm>
            <a:off x="6866160" y="4615540"/>
            <a:ext cx="3657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E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5B286472-8081-43B1-84BC-08C4CC96BBD0}"/>
              </a:ext>
            </a:extLst>
          </p:cNvPr>
          <p:cNvSpPr txBox="1"/>
          <p:nvPr/>
        </p:nvSpPr>
        <p:spPr>
          <a:xfrm>
            <a:off x="7206339" y="4615540"/>
            <a:ext cx="3657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H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69C5715-1325-408B-80A3-B6AD350B0341}"/>
              </a:ext>
            </a:extLst>
          </p:cNvPr>
          <p:cNvSpPr txBox="1"/>
          <p:nvPr/>
        </p:nvSpPr>
        <p:spPr>
          <a:xfrm>
            <a:off x="8226876" y="4615540"/>
            <a:ext cx="3657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M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F3C763B3-0403-4F40-B43A-DB17FED02BC8}"/>
              </a:ext>
            </a:extLst>
          </p:cNvPr>
          <p:cNvSpPr txBox="1"/>
          <p:nvPr/>
        </p:nvSpPr>
        <p:spPr>
          <a:xfrm>
            <a:off x="8567055" y="4615540"/>
            <a:ext cx="3657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C39BDBD4-1F9B-436A-9275-BCE65D460CEE}"/>
              </a:ext>
            </a:extLst>
          </p:cNvPr>
          <p:cNvSpPr txBox="1"/>
          <p:nvPr/>
        </p:nvSpPr>
        <p:spPr>
          <a:xfrm>
            <a:off x="8907234" y="4615540"/>
            <a:ext cx="3657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F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322DAAD3-4C40-405B-ACFC-07140E73D6CB}"/>
              </a:ext>
            </a:extLst>
          </p:cNvPr>
          <p:cNvSpPr txBox="1"/>
          <p:nvPr/>
        </p:nvSpPr>
        <p:spPr>
          <a:xfrm>
            <a:off x="9247413" y="4615540"/>
            <a:ext cx="3657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G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363675B2-1514-418A-8316-314F638A46F6}"/>
              </a:ext>
            </a:extLst>
          </p:cNvPr>
          <p:cNvSpPr txBox="1"/>
          <p:nvPr/>
        </p:nvSpPr>
        <p:spPr>
          <a:xfrm>
            <a:off x="9587592" y="4615540"/>
            <a:ext cx="3657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J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42D06BDD-07A5-41AC-A874-AFFEF436FFC1}"/>
              </a:ext>
            </a:extLst>
          </p:cNvPr>
          <p:cNvSpPr txBox="1"/>
          <p:nvPr/>
        </p:nvSpPr>
        <p:spPr>
          <a:xfrm>
            <a:off x="7546518" y="4615540"/>
            <a:ext cx="3657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EA1F9A72-39C8-416F-994C-748F41147FBB}"/>
              </a:ext>
            </a:extLst>
          </p:cNvPr>
          <p:cNvSpPr txBox="1"/>
          <p:nvPr/>
        </p:nvSpPr>
        <p:spPr>
          <a:xfrm>
            <a:off x="7886697" y="4615540"/>
            <a:ext cx="3657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7D56B41A-D8B3-40D4-ADFA-9CEE024F1F23}"/>
              </a:ext>
            </a:extLst>
          </p:cNvPr>
          <p:cNvSpPr txBox="1"/>
          <p:nvPr/>
        </p:nvSpPr>
        <p:spPr>
          <a:xfrm>
            <a:off x="9927772" y="4615540"/>
            <a:ext cx="3657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K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CA84F938-E3D7-4A36-9737-87C164EE4A9F}"/>
              </a:ext>
            </a:extLst>
          </p:cNvPr>
          <p:cNvSpPr txBox="1"/>
          <p:nvPr/>
        </p:nvSpPr>
        <p:spPr>
          <a:xfrm>
            <a:off x="5845621" y="5747653"/>
            <a:ext cx="3657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D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1755AA55-B312-4830-9697-D248CA2EB36C}"/>
              </a:ext>
            </a:extLst>
          </p:cNvPr>
          <p:cNvSpPr txBox="1"/>
          <p:nvPr/>
        </p:nvSpPr>
        <p:spPr>
          <a:xfrm>
            <a:off x="6185800" y="5747653"/>
            <a:ext cx="3657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H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432286C6-EB02-40EE-B906-E485EA52FB2D}"/>
              </a:ext>
            </a:extLst>
          </p:cNvPr>
          <p:cNvSpPr txBox="1"/>
          <p:nvPr/>
        </p:nvSpPr>
        <p:spPr>
          <a:xfrm>
            <a:off x="6525979" y="5747653"/>
            <a:ext cx="3657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855BEA52-AF14-4DFB-B3C0-BE4B2F6F063B}"/>
              </a:ext>
            </a:extLst>
          </p:cNvPr>
          <p:cNvSpPr txBox="1"/>
          <p:nvPr/>
        </p:nvSpPr>
        <p:spPr>
          <a:xfrm>
            <a:off x="6866158" y="5747653"/>
            <a:ext cx="3657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M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4F682771-6F7C-43EC-9674-0400466E22B5}"/>
              </a:ext>
            </a:extLst>
          </p:cNvPr>
          <p:cNvSpPr txBox="1"/>
          <p:nvPr/>
        </p:nvSpPr>
        <p:spPr>
          <a:xfrm>
            <a:off x="7206337" y="5747653"/>
            <a:ext cx="3657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95292A94-6D2D-40FD-8A51-5E5A3DC7B8F8}"/>
              </a:ext>
            </a:extLst>
          </p:cNvPr>
          <p:cNvSpPr txBox="1"/>
          <p:nvPr/>
        </p:nvSpPr>
        <p:spPr>
          <a:xfrm>
            <a:off x="8226874" y="5747653"/>
            <a:ext cx="3657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F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18F3EA41-1E93-47AA-BDC4-FF14FB5E14F3}"/>
              </a:ext>
            </a:extLst>
          </p:cNvPr>
          <p:cNvSpPr txBox="1"/>
          <p:nvPr/>
        </p:nvSpPr>
        <p:spPr>
          <a:xfrm>
            <a:off x="8567053" y="5747653"/>
            <a:ext cx="3657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J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DC8038D5-4358-4671-A448-DA5714DA70CD}"/>
              </a:ext>
            </a:extLst>
          </p:cNvPr>
          <p:cNvSpPr txBox="1"/>
          <p:nvPr/>
        </p:nvSpPr>
        <p:spPr>
          <a:xfrm>
            <a:off x="8907232" y="5747653"/>
            <a:ext cx="3657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K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1E43D176-C0EB-4658-892A-F2740B6B0D47}"/>
              </a:ext>
            </a:extLst>
          </p:cNvPr>
          <p:cNvSpPr txBox="1"/>
          <p:nvPr/>
        </p:nvSpPr>
        <p:spPr>
          <a:xfrm>
            <a:off x="9247411" y="5747653"/>
            <a:ext cx="3657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G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5BEF8946-BC70-483B-A9B9-B103B49DD609}"/>
              </a:ext>
            </a:extLst>
          </p:cNvPr>
          <p:cNvSpPr txBox="1"/>
          <p:nvPr/>
        </p:nvSpPr>
        <p:spPr>
          <a:xfrm>
            <a:off x="9587590" y="5747653"/>
            <a:ext cx="3657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083C9EB2-5E70-42E2-B5F6-D4B7207D83D1}"/>
              </a:ext>
            </a:extLst>
          </p:cNvPr>
          <p:cNvSpPr txBox="1"/>
          <p:nvPr/>
        </p:nvSpPr>
        <p:spPr>
          <a:xfrm>
            <a:off x="7546516" y="5747653"/>
            <a:ext cx="3657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E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8FB78E39-E65D-4F46-A731-6BAA960955A4}"/>
              </a:ext>
            </a:extLst>
          </p:cNvPr>
          <p:cNvSpPr txBox="1"/>
          <p:nvPr/>
        </p:nvSpPr>
        <p:spPr>
          <a:xfrm>
            <a:off x="7886695" y="5747653"/>
            <a:ext cx="3657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ED72432A-A7CC-453C-A0F7-82491A167B70}"/>
              </a:ext>
            </a:extLst>
          </p:cNvPr>
          <p:cNvSpPr txBox="1"/>
          <p:nvPr/>
        </p:nvSpPr>
        <p:spPr>
          <a:xfrm>
            <a:off x="9927770" y="5747653"/>
            <a:ext cx="3657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778569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 B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Trees (26)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9D9B86-AB8B-404F-8D86-C97B35C4C67E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943600" y="1905001"/>
            <a:ext cx="2819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Level-order: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In-order: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Pre-order: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Post-order:</a:t>
            </a:r>
          </a:p>
        </p:txBody>
      </p:sp>
      <p:grpSp>
        <p:nvGrpSpPr>
          <p:cNvPr id="12" name="Group 8">
            <a:extLst>
              <a:ext uri="{FF2B5EF4-FFF2-40B4-BE49-F238E27FC236}">
                <a16:creationId xmlns:a16="http://schemas.microsoft.com/office/drawing/2014/main" id="{ABA31A7D-4522-42B3-A9C3-19B239E9AD13}"/>
              </a:ext>
            </a:extLst>
          </p:cNvPr>
          <p:cNvGrpSpPr>
            <a:grpSpLocks/>
          </p:cNvGrpSpPr>
          <p:nvPr/>
        </p:nvGrpSpPr>
        <p:grpSpPr bwMode="auto">
          <a:xfrm>
            <a:off x="1209354" y="2046286"/>
            <a:ext cx="4440238" cy="3892550"/>
            <a:chOff x="5288128" y="1569493"/>
            <a:chExt cx="3566226" cy="3003468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95738AF-4147-4C44-B8BE-97139538BDC8}"/>
                </a:ext>
              </a:extLst>
            </p:cNvPr>
            <p:cNvSpPr/>
            <p:nvPr/>
          </p:nvSpPr>
          <p:spPr>
            <a:xfrm>
              <a:off x="6765874" y="1569493"/>
              <a:ext cx="367205" cy="35277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A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6D8D691-545C-4E2B-B3BB-3F681563E5F0}"/>
                </a:ext>
              </a:extLst>
            </p:cNvPr>
            <p:cNvSpPr/>
            <p:nvPr/>
          </p:nvSpPr>
          <p:spPr>
            <a:xfrm>
              <a:off x="7696638" y="2104776"/>
              <a:ext cx="367205" cy="35277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600" dirty="0"/>
                <a:t>F</a:t>
              </a:r>
              <a:endParaRPr lang="en-US" sz="1400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FEC062B-7A5F-4428-87F8-CF1C9769F5F3}"/>
                </a:ext>
              </a:extLst>
            </p:cNvPr>
            <p:cNvSpPr/>
            <p:nvPr/>
          </p:nvSpPr>
          <p:spPr>
            <a:xfrm>
              <a:off x="5776460" y="2104776"/>
              <a:ext cx="369755" cy="35277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B</a:t>
              </a:r>
            </a:p>
          </p:txBody>
        </p:sp>
        <p:grpSp>
          <p:nvGrpSpPr>
            <p:cNvPr id="16" name="Group 4">
              <a:extLst>
                <a:ext uri="{FF2B5EF4-FFF2-40B4-BE49-F238E27FC236}">
                  <a16:creationId xmlns:a16="http://schemas.microsoft.com/office/drawing/2014/main" id="{3D9F8518-F927-4A93-BC0A-E343920B44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08305" y="2780923"/>
              <a:ext cx="1342594" cy="352774"/>
              <a:chOff x="7208305" y="2780923"/>
              <a:chExt cx="1342594" cy="352774"/>
            </a:xfrm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8C4ED840-BE7C-41E6-9FEB-7D3015F2C4F6}"/>
                  </a:ext>
                </a:extLst>
              </p:cNvPr>
              <p:cNvSpPr/>
              <p:nvPr/>
            </p:nvSpPr>
            <p:spPr>
              <a:xfrm>
                <a:off x="8183694" y="2780924"/>
                <a:ext cx="367205" cy="352773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1600" dirty="0"/>
                  <a:t>J</a:t>
                </a:r>
                <a:endParaRPr lang="en-US" sz="1050" dirty="0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2A8A07FF-0843-4484-A00F-EC761F4C88C0}"/>
                  </a:ext>
                </a:extLst>
              </p:cNvPr>
              <p:cNvSpPr/>
              <p:nvPr/>
            </p:nvSpPr>
            <p:spPr>
              <a:xfrm>
                <a:off x="7208305" y="2780923"/>
                <a:ext cx="367205" cy="352773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dirty="0"/>
                  <a:t>G</a:t>
                </a:r>
              </a:p>
            </p:txBody>
          </p:sp>
        </p:grpSp>
        <p:grpSp>
          <p:nvGrpSpPr>
            <p:cNvPr id="17" name="Group 3">
              <a:extLst>
                <a:ext uri="{FF2B5EF4-FFF2-40B4-BE49-F238E27FC236}">
                  <a16:creationId xmlns:a16="http://schemas.microsoft.com/office/drawing/2014/main" id="{C5ACF300-447E-441D-9AF0-40BCC22820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8128" y="2780924"/>
              <a:ext cx="1342594" cy="352773"/>
              <a:chOff x="5257800" y="2780924"/>
              <a:chExt cx="1342594" cy="352773"/>
            </a:xfrm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3368CF88-C438-4201-9E31-BF15FBC8E1CF}"/>
                  </a:ext>
                </a:extLst>
              </p:cNvPr>
              <p:cNvSpPr/>
              <p:nvPr/>
            </p:nvSpPr>
            <p:spPr>
              <a:xfrm>
                <a:off x="6233189" y="2780924"/>
                <a:ext cx="367205" cy="352773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dirty="0"/>
                  <a:t>D</a:t>
                </a:r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4D3AB79A-8650-47CD-91D6-522706DE176E}"/>
                  </a:ext>
                </a:extLst>
              </p:cNvPr>
              <p:cNvSpPr/>
              <p:nvPr/>
            </p:nvSpPr>
            <p:spPr>
              <a:xfrm>
                <a:off x="5257800" y="2780924"/>
                <a:ext cx="367205" cy="352773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dirty="0"/>
                  <a:t>C</a:t>
                </a:r>
              </a:p>
            </p:txBody>
          </p:sp>
        </p:grpSp>
        <p:grpSp>
          <p:nvGrpSpPr>
            <p:cNvPr id="18" name="Group 18">
              <a:extLst>
                <a:ext uri="{FF2B5EF4-FFF2-40B4-BE49-F238E27FC236}">
                  <a16:creationId xmlns:a16="http://schemas.microsoft.com/office/drawing/2014/main" id="{3A2C93B8-B265-4982-99EA-140529E87E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90485" y="3504844"/>
              <a:ext cx="1311994" cy="352773"/>
              <a:chOff x="6293368" y="2104812"/>
              <a:chExt cx="1311994" cy="352773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E471CA7B-93C4-4D53-880B-D313E8A1EE9A}"/>
                  </a:ext>
                </a:extLst>
              </p:cNvPr>
              <p:cNvSpPr/>
              <p:nvPr/>
            </p:nvSpPr>
            <p:spPr>
              <a:xfrm>
                <a:off x="7238157" y="2104812"/>
                <a:ext cx="367205" cy="352773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dirty="0"/>
                  <a:t>H</a:t>
                </a: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2C38B581-0851-448E-84A2-43252BA91543}"/>
                  </a:ext>
                </a:extLst>
              </p:cNvPr>
              <p:cNvSpPr/>
              <p:nvPr/>
            </p:nvSpPr>
            <p:spPr>
              <a:xfrm>
                <a:off x="6293368" y="2104812"/>
                <a:ext cx="367205" cy="352773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dirty="0"/>
                  <a:t>E</a:t>
                </a:r>
              </a:p>
            </p:txBody>
          </p:sp>
        </p:grp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BC1BBD2-1F79-4610-A11E-1CB949747266}"/>
                </a:ext>
              </a:extLst>
            </p:cNvPr>
            <p:cNvSpPr/>
            <p:nvPr/>
          </p:nvSpPr>
          <p:spPr>
            <a:xfrm>
              <a:off x="7711937" y="3504843"/>
              <a:ext cx="367205" cy="35277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600" dirty="0"/>
                <a:t>K</a:t>
              </a:r>
            </a:p>
          </p:txBody>
        </p:sp>
        <p:grpSp>
          <p:nvGrpSpPr>
            <p:cNvPr id="20" name="Group 24">
              <a:extLst>
                <a:ext uri="{FF2B5EF4-FFF2-40B4-BE49-F238E27FC236}">
                  <a16:creationId xmlns:a16="http://schemas.microsoft.com/office/drawing/2014/main" id="{ADB0EF9D-9993-419B-BCBD-D23B3E817D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63518" y="4220188"/>
              <a:ext cx="1311993" cy="352773"/>
              <a:chOff x="6293846" y="2104786"/>
              <a:chExt cx="1311993" cy="352773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D95B43F7-8EC2-4C87-B405-AD6397C6A9E9}"/>
                  </a:ext>
                </a:extLst>
              </p:cNvPr>
              <p:cNvSpPr/>
              <p:nvPr/>
            </p:nvSpPr>
            <p:spPr>
              <a:xfrm>
                <a:off x="7238634" y="2104786"/>
                <a:ext cx="367205" cy="352773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dirty="0"/>
                  <a:t>L</a:t>
                </a:r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493E37F9-80C4-45CF-8725-31631D4AAD8E}"/>
                  </a:ext>
                </a:extLst>
              </p:cNvPr>
              <p:cNvSpPr/>
              <p:nvPr/>
            </p:nvSpPr>
            <p:spPr>
              <a:xfrm>
                <a:off x="6293846" y="2104786"/>
                <a:ext cx="367205" cy="352773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dirty="0"/>
                  <a:t>I</a:t>
                </a:r>
              </a:p>
            </p:txBody>
          </p:sp>
        </p:grp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8A3BF78-C2D2-4C4D-84E9-6B7BA6A8F6D5}"/>
                </a:ext>
              </a:extLst>
            </p:cNvPr>
            <p:cNvCxnSpPr>
              <a:stCxn id="13" idx="3"/>
              <a:endCxn id="15" idx="7"/>
            </p:cNvCxnSpPr>
            <p:nvPr/>
          </p:nvCxnSpPr>
          <p:spPr>
            <a:xfrm flipH="1">
              <a:off x="6092066" y="1870604"/>
              <a:ext cx="727584" cy="2858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E0EDE37-3D75-453C-8647-246D523F232A}"/>
                </a:ext>
              </a:extLst>
            </p:cNvPr>
            <p:cNvCxnSpPr>
              <a:stCxn id="13" idx="5"/>
              <a:endCxn id="14" idx="1"/>
            </p:cNvCxnSpPr>
            <p:nvPr/>
          </p:nvCxnSpPr>
          <p:spPr>
            <a:xfrm>
              <a:off x="7079304" y="1870604"/>
              <a:ext cx="671110" cy="2858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CF62DD2-2629-4DCF-82EF-43BA9A9D83D8}"/>
                </a:ext>
              </a:extLst>
            </p:cNvPr>
            <p:cNvCxnSpPr>
              <a:stCxn id="15" idx="3"/>
              <a:endCxn id="39" idx="0"/>
            </p:cNvCxnSpPr>
            <p:nvPr/>
          </p:nvCxnSpPr>
          <p:spPr>
            <a:xfrm flipH="1">
              <a:off x="5471731" y="2405887"/>
              <a:ext cx="358879" cy="3750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5E72791-009B-47AA-AD10-63864DE65E78}"/>
                </a:ext>
              </a:extLst>
            </p:cNvPr>
            <p:cNvCxnSpPr>
              <a:stCxn id="15" idx="5"/>
              <a:endCxn id="38" idx="0"/>
            </p:cNvCxnSpPr>
            <p:nvPr/>
          </p:nvCxnSpPr>
          <p:spPr>
            <a:xfrm>
              <a:off x="6092066" y="2405887"/>
              <a:ext cx="355053" cy="3750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8DCD28B-8C92-477E-BE12-1E75F6E2525D}"/>
                </a:ext>
              </a:extLst>
            </p:cNvPr>
            <p:cNvCxnSpPr>
              <a:stCxn id="14" idx="3"/>
              <a:endCxn id="41" idx="0"/>
            </p:cNvCxnSpPr>
            <p:nvPr/>
          </p:nvCxnSpPr>
          <p:spPr>
            <a:xfrm flipH="1">
              <a:off x="7391908" y="2405887"/>
              <a:ext cx="358506" cy="3750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23F8488-82D5-43FE-BA32-C95708BF1A04}"/>
                </a:ext>
              </a:extLst>
            </p:cNvPr>
            <p:cNvCxnSpPr>
              <a:stCxn id="14" idx="5"/>
            </p:cNvCxnSpPr>
            <p:nvPr/>
          </p:nvCxnSpPr>
          <p:spPr>
            <a:xfrm>
              <a:off x="8010068" y="2405887"/>
              <a:ext cx="359779" cy="3750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74A41BA-5EB4-4E1C-A8DF-4E8E0AF79C85}"/>
                </a:ext>
              </a:extLst>
            </p:cNvPr>
            <p:cNvCxnSpPr>
              <a:cxnSpLocks/>
              <a:stCxn id="39" idx="5"/>
              <a:endCxn id="37" idx="0"/>
            </p:cNvCxnSpPr>
            <p:nvPr/>
          </p:nvCxnSpPr>
          <p:spPr>
            <a:xfrm>
              <a:off x="5601558" y="3082035"/>
              <a:ext cx="372530" cy="4228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ED51933-DEB0-4613-B7BF-2C1A59932881}"/>
                </a:ext>
              </a:extLst>
            </p:cNvPr>
            <p:cNvCxnSpPr>
              <a:stCxn id="38" idx="5"/>
              <a:endCxn id="36" idx="0"/>
            </p:cNvCxnSpPr>
            <p:nvPr/>
          </p:nvCxnSpPr>
          <p:spPr>
            <a:xfrm>
              <a:off x="6576946" y="3082035"/>
              <a:ext cx="341931" cy="4228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0F99BF7-82E0-435D-970E-ED7C00754E4D}"/>
                </a:ext>
              </a:extLst>
            </p:cNvPr>
            <p:cNvCxnSpPr>
              <a:cxnSpLocks/>
              <a:stCxn id="41" idx="5"/>
              <a:endCxn id="19" idx="0"/>
            </p:cNvCxnSpPr>
            <p:nvPr/>
          </p:nvCxnSpPr>
          <p:spPr>
            <a:xfrm>
              <a:off x="7521735" y="3082034"/>
              <a:ext cx="373805" cy="4228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B8FDC000-F57B-41C6-9982-61AD36A5A2E4}"/>
                </a:ext>
              </a:extLst>
            </p:cNvPr>
            <p:cNvCxnSpPr>
              <a:stCxn id="40" idx="5"/>
            </p:cNvCxnSpPr>
            <p:nvPr/>
          </p:nvCxnSpPr>
          <p:spPr>
            <a:xfrm>
              <a:off x="8497123" y="3082035"/>
              <a:ext cx="227179" cy="4228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07B3A29-D1AF-48F7-89A5-E412B802D453}"/>
                </a:ext>
              </a:extLst>
            </p:cNvPr>
            <p:cNvCxnSpPr>
              <a:cxnSpLocks/>
              <a:stCxn id="37" idx="5"/>
              <a:endCxn id="35" idx="0"/>
            </p:cNvCxnSpPr>
            <p:nvPr/>
          </p:nvCxnSpPr>
          <p:spPr>
            <a:xfrm>
              <a:off x="6103915" y="3805955"/>
              <a:ext cx="343206" cy="4142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D9B0424E-2760-40C2-937D-5C3681C0C880}"/>
                </a:ext>
              </a:extLst>
            </p:cNvPr>
            <p:cNvCxnSpPr>
              <a:cxnSpLocks/>
              <a:stCxn id="19" idx="3"/>
              <a:endCxn id="34" idx="0"/>
            </p:cNvCxnSpPr>
            <p:nvPr/>
          </p:nvCxnSpPr>
          <p:spPr>
            <a:xfrm flipH="1">
              <a:off x="7391909" y="3805953"/>
              <a:ext cx="373804" cy="4142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883DF3BA-7370-44E7-8530-C6E7A26BB5CE}"/>
                </a:ext>
              </a:extLst>
            </p:cNvPr>
            <p:cNvSpPr/>
            <p:nvPr/>
          </p:nvSpPr>
          <p:spPr>
            <a:xfrm>
              <a:off x="8487149" y="3504843"/>
              <a:ext cx="367205" cy="35277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600" dirty="0"/>
                <a:t>M</a:t>
              </a: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4EDCEE9F-BD90-4243-9DFD-E83CE2764277}"/>
              </a:ext>
            </a:extLst>
          </p:cNvPr>
          <p:cNvSpPr txBox="1"/>
          <p:nvPr/>
        </p:nvSpPr>
        <p:spPr>
          <a:xfrm>
            <a:off x="5943600" y="2438401"/>
            <a:ext cx="4114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 B F C D G J E H K M I L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E459706-8D60-424A-A5AB-98193AF10119}"/>
              </a:ext>
            </a:extLst>
          </p:cNvPr>
          <p:cNvSpPr txBox="1"/>
          <p:nvPr/>
        </p:nvSpPr>
        <p:spPr>
          <a:xfrm>
            <a:off x="5943600" y="3547218"/>
            <a:ext cx="4114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C E I B D H A G L K F J M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3B95C17-FD47-42FC-B13A-5E5E1F6DEF87}"/>
              </a:ext>
            </a:extLst>
          </p:cNvPr>
          <p:cNvSpPr txBox="1"/>
          <p:nvPr/>
        </p:nvSpPr>
        <p:spPr>
          <a:xfrm>
            <a:off x="5943600" y="4656035"/>
            <a:ext cx="4114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 B C E I D H F G K L J M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A80ABDA-7AF7-480D-8578-2455460D9FD7}"/>
              </a:ext>
            </a:extLst>
          </p:cNvPr>
          <p:cNvSpPr txBox="1"/>
          <p:nvPr/>
        </p:nvSpPr>
        <p:spPr>
          <a:xfrm>
            <a:off x="5943600" y="5764851"/>
            <a:ext cx="4114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 E C H D B L K G M J F A</a:t>
            </a:r>
          </a:p>
        </p:txBody>
      </p:sp>
    </p:spTree>
    <p:extLst>
      <p:ext uri="{BB962C8B-B14F-4D97-AF65-F5344CB8AC3E}">
        <p14:creationId xmlns:p14="http://schemas.microsoft.com/office/powerpoint/2010/main" val="1765446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Traversal of Expression Tree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55172" y="1295401"/>
            <a:ext cx="6128656" cy="5410199"/>
          </a:xfrm>
        </p:spPr>
        <p:txBody>
          <a:bodyPr/>
          <a:lstStyle/>
          <a:p>
            <a:r>
              <a:rPr lang="en-US" dirty="0"/>
              <a:t>An </a:t>
            </a:r>
            <a:r>
              <a:rPr lang="en-US" b="1" dirty="0">
                <a:solidFill>
                  <a:srgbClr val="FF0000"/>
                </a:solidFill>
              </a:rPr>
              <a:t>in-order</a:t>
            </a:r>
            <a:r>
              <a:rPr lang="en-US" dirty="0"/>
              <a:t> traversal of an expression tree results in the sequence </a:t>
            </a:r>
            <a:r>
              <a:rPr lang="en-US" b="1" dirty="0">
                <a:latin typeface="Consolas" panose="020B0609020204030204" pitchFamily="49" charset="0"/>
              </a:rPr>
              <a:t>x + y * a + b / c</a:t>
            </a:r>
          </a:p>
          <a:p>
            <a:r>
              <a:rPr lang="en-US" dirty="0"/>
              <a:t>A </a:t>
            </a:r>
            <a:r>
              <a:rPr lang="en-US" b="1" dirty="0">
                <a:solidFill>
                  <a:srgbClr val="FF0000"/>
                </a:solidFill>
              </a:rPr>
              <a:t>post-order</a:t>
            </a:r>
            <a:r>
              <a:rPr lang="en-US" dirty="0"/>
              <a:t> traversal of an expression tree results in the sequence </a:t>
            </a:r>
            <a:r>
              <a:rPr lang="en-US" b="1" dirty="0">
                <a:latin typeface="Consolas" panose="020B0609020204030204" pitchFamily="49" charset="0"/>
              </a:rPr>
              <a:t>x y + a b + c / * </a:t>
            </a:r>
          </a:p>
          <a:p>
            <a:pPr lvl="1"/>
            <a:r>
              <a:rPr lang="en-US" dirty="0"/>
              <a:t>The </a:t>
            </a:r>
            <a:r>
              <a:rPr lang="en-US" b="1" i="1" dirty="0">
                <a:solidFill>
                  <a:srgbClr val="FF0000"/>
                </a:solidFill>
              </a:rPr>
              <a:t>postfix</a:t>
            </a:r>
            <a:r>
              <a:rPr lang="en-US" dirty="0"/>
              <a:t> or </a:t>
            </a:r>
            <a:r>
              <a:rPr lang="en-US" b="1" i="1" dirty="0">
                <a:solidFill>
                  <a:srgbClr val="FF0000"/>
                </a:solidFill>
              </a:rPr>
              <a:t>reverse polish</a:t>
            </a:r>
            <a:r>
              <a:rPr lang="en-US" i="1" dirty="0"/>
              <a:t> </a:t>
            </a:r>
            <a:r>
              <a:rPr lang="en-US" dirty="0"/>
              <a:t>form.</a:t>
            </a:r>
          </a:p>
          <a:p>
            <a:pPr lvl="1"/>
            <a:r>
              <a:rPr lang="en-US" dirty="0"/>
              <a:t>Operators follow operands.</a:t>
            </a:r>
          </a:p>
          <a:p>
            <a:r>
              <a:rPr lang="en-US" dirty="0"/>
              <a:t>A </a:t>
            </a:r>
            <a:r>
              <a:rPr lang="en-US" b="1" dirty="0">
                <a:solidFill>
                  <a:srgbClr val="FF0000"/>
                </a:solidFill>
              </a:rPr>
              <a:t>pre-order</a:t>
            </a:r>
            <a:r>
              <a:rPr lang="en-US" dirty="0"/>
              <a:t> traversal of an expression tree results in the sequence </a:t>
            </a:r>
            <a:r>
              <a:rPr lang="en-US" b="1" dirty="0">
                <a:latin typeface="Consolas" panose="020B0609020204030204" pitchFamily="49" charset="0"/>
              </a:rPr>
              <a:t>* + x y / + a b c </a:t>
            </a:r>
          </a:p>
          <a:p>
            <a:pPr lvl="1"/>
            <a:r>
              <a:rPr lang="en-US" dirty="0"/>
              <a:t>This is the </a:t>
            </a:r>
            <a:r>
              <a:rPr lang="en-US" b="1" i="1" dirty="0">
                <a:solidFill>
                  <a:srgbClr val="FF0000"/>
                </a:solidFill>
              </a:rPr>
              <a:t>prefix</a:t>
            </a:r>
            <a:r>
              <a:rPr lang="en-US" dirty="0"/>
              <a:t> form of the expression.</a:t>
            </a:r>
          </a:p>
          <a:p>
            <a:pPr lvl="1"/>
            <a:r>
              <a:rPr lang="en-US" dirty="0"/>
              <a:t>Operators precede operands.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Trees (26)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  <p:grpSp>
        <p:nvGrpSpPr>
          <p:cNvPr id="16" name="Group 50"/>
          <p:cNvGrpSpPr>
            <a:grpSpLocks/>
          </p:cNvGrpSpPr>
          <p:nvPr/>
        </p:nvGrpSpPr>
        <p:grpSpPr bwMode="auto">
          <a:xfrm>
            <a:off x="7171191" y="1717675"/>
            <a:ext cx="3246437" cy="2282825"/>
            <a:chOff x="5288128" y="1569493"/>
            <a:chExt cx="3246273" cy="2282440"/>
          </a:xfrm>
        </p:grpSpPr>
        <p:sp>
          <p:nvSpPr>
            <p:cNvPr id="17" name="Oval 16"/>
            <p:cNvSpPr/>
            <p:nvPr/>
          </p:nvSpPr>
          <p:spPr>
            <a:xfrm>
              <a:off x="6766015" y="1569493"/>
              <a:ext cx="371456" cy="3714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*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7696243" y="2104390"/>
              <a:ext cx="355582" cy="3714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/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5775465" y="2104390"/>
              <a:ext cx="371456" cy="3714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+</a:t>
              </a:r>
            </a:p>
          </p:txBody>
        </p:sp>
        <p:grpSp>
          <p:nvGrpSpPr>
            <p:cNvPr id="20" name="Group 9"/>
            <p:cNvGrpSpPr>
              <a:grpSpLocks/>
            </p:cNvGrpSpPr>
            <p:nvPr/>
          </p:nvGrpSpPr>
          <p:grpSpPr bwMode="auto">
            <a:xfrm>
              <a:off x="7208672" y="2780732"/>
              <a:ext cx="1325729" cy="370764"/>
              <a:chOff x="7208672" y="2780732"/>
              <a:chExt cx="1325729" cy="370764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8183582" y="2780551"/>
                <a:ext cx="350819" cy="3714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c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208906" y="2780551"/>
                <a:ext cx="371456" cy="3714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+</a:t>
                </a:r>
              </a:p>
            </p:txBody>
          </p:sp>
        </p:grpSp>
        <p:grpSp>
          <p:nvGrpSpPr>
            <p:cNvPr id="21" name="Group 12"/>
            <p:cNvGrpSpPr>
              <a:grpSpLocks/>
            </p:cNvGrpSpPr>
            <p:nvPr/>
          </p:nvGrpSpPr>
          <p:grpSpPr bwMode="auto">
            <a:xfrm>
              <a:off x="5288128" y="2780732"/>
              <a:ext cx="1346200" cy="370764"/>
              <a:chOff x="5257800" y="2780732"/>
              <a:chExt cx="1346200" cy="370764"/>
            </a:xfrm>
          </p:grpSpPr>
          <p:sp>
            <p:nvSpPr>
              <p:cNvPr id="33" name="Oval 32"/>
              <p:cNvSpPr/>
              <p:nvPr/>
            </p:nvSpPr>
            <p:spPr>
              <a:xfrm>
                <a:off x="6232476" y="2780551"/>
                <a:ext cx="371456" cy="3714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y</a:t>
                </a: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5257800" y="2780551"/>
                <a:ext cx="371456" cy="3714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x</a:t>
                </a:r>
              </a:p>
            </p:txBody>
          </p:sp>
        </p:grpSp>
        <p:cxnSp>
          <p:nvCxnSpPr>
            <p:cNvPr id="22" name="Straight Connector 21"/>
            <p:cNvCxnSpPr>
              <a:stCxn id="17" idx="3"/>
              <a:endCxn id="19" idx="7"/>
            </p:cNvCxnSpPr>
            <p:nvPr/>
          </p:nvCxnSpPr>
          <p:spPr>
            <a:xfrm flipH="1">
              <a:off x="6092949" y="1885352"/>
              <a:ext cx="727038" cy="2745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17" idx="5"/>
              <a:endCxn id="18" idx="1"/>
            </p:cNvCxnSpPr>
            <p:nvPr/>
          </p:nvCxnSpPr>
          <p:spPr>
            <a:xfrm>
              <a:off x="7083499" y="1885352"/>
              <a:ext cx="665129" cy="2745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9" idx="3"/>
              <a:endCxn id="34" idx="0"/>
            </p:cNvCxnSpPr>
            <p:nvPr/>
          </p:nvCxnSpPr>
          <p:spPr>
            <a:xfrm flipH="1">
              <a:off x="5473856" y="2421836"/>
              <a:ext cx="355582" cy="3587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19" idx="5"/>
              <a:endCxn id="33" idx="0"/>
            </p:cNvCxnSpPr>
            <p:nvPr/>
          </p:nvCxnSpPr>
          <p:spPr>
            <a:xfrm>
              <a:off x="6092949" y="2421836"/>
              <a:ext cx="355582" cy="3587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18" idx="3"/>
              <a:endCxn id="36" idx="0"/>
            </p:cNvCxnSpPr>
            <p:nvPr/>
          </p:nvCxnSpPr>
          <p:spPr>
            <a:xfrm flipH="1">
              <a:off x="7394634" y="2421836"/>
              <a:ext cx="353995" cy="3587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18" idx="5"/>
              <a:endCxn id="35" idx="0"/>
            </p:cNvCxnSpPr>
            <p:nvPr/>
          </p:nvCxnSpPr>
          <p:spPr>
            <a:xfrm>
              <a:off x="7999441" y="2421836"/>
              <a:ext cx="360344" cy="3587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39"/>
            <p:cNvGrpSpPr>
              <a:grpSpLocks/>
            </p:cNvGrpSpPr>
            <p:nvPr/>
          </p:nvGrpSpPr>
          <p:grpSpPr bwMode="auto">
            <a:xfrm>
              <a:off x="6731221" y="3481169"/>
              <a:ext cx="1346200" cy="370764"/>
              <a:chOff x="5257800" y="2780732"/>
              <a:chExt cx="1346200" cy="370764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6232347" y="2780084"/>
                <a:ext cx="371456" cy="3714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b</a:t>
                </a:r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5257671" y="2780084"/>
                <a:ext cx="371456" cy="3714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a</a:t>
                </a:r>
              </a:p>
            </p:txBody>
          </p:sp>
        </p:grpSp>
        <p:cxnSp>
          <p:nvCxnSpPr>
            <p:cNvPr id="29" name="Straight Connector 28"/>
            <p:cNvCxnSpPr>
              <a:stCxn id="36" idx="3"/>
              <a:endCxn id="32" idx="0"/>
            </p:cNvCxnSpPr>
            <p:nvPr/>
          </p:nvCxnSpPr>
          <p:spPr>
            <a:xfrm flipH="1">
              <a:off x="6916821" y="3096410"/>
              <a:ext cx="346058" cy="3841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36" idx="5"/>
              <a:endCxn id="31" idx="0"/>
            </p:cNvCxnSpPr>
            <p:nvPr/>
          </p:nvCxnSpPr>
          <p:spPr>
            <a:xfrm>
              <a:off x="7524802" y="3096410"/>
              <a:ext cx="366694" cy="3841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407FBEA8-A07A-4E81-8494-54A33031BFC8}"/>
              </a:ext>
            </a:extLst>
          </p:cNvPr>
          <p:cNvSpPr/>
          <p:nvPr/>
        </p:nvSpPr>
        <p:spPr>
          <a:xfrm>
            <a:off x="7194577" y="5003004"/>
            <a:ext cx="3280625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</a:rPr>
              <a:t>Note: in-order traversal of an expression tree requires sub-tree parentheses:</a:t>
            </a:r>
          </a:p>
          <a:p>
            <a:pPr>
              <a:spcBef>
                <a:spcPts val="600"/>
              </a:spcBef>
            </a:pPr>
            <a:r>
              <a:rPr lang="en-US" b="1" dirty="0">
                <a:latin typeface="Consolas" panose="020B0609020204030204" pitchFamily="49" charset="0"/>
              </a:rPr>
              <a:t>(x + y) * ((a + b) / c)</a:t>
            </a:r>
          </a:p>
        </p:txBody>
      </p:sp>
    </p:spTree>
    <p:extLst>
      <p:ext uri="{BB962C8B-B14F-4D97-AF65-F5344CB8AC3E}">
        <p14:creationId xmlns:p14="http://schemas.microsoft.com/office/powerpoint/2010/main" val="1121706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onkey programmers">
            <a:extLst>
              <a:ext uri="{FF2B5EF4-FFF2-40B4-BE49-F238E27FC236}">
                <a16:creationId xmlns:a16="http://schemas.microsoft.com/office/drawing/2014/main" id="{541F3F45-3494-4844-B869-92B6B1BEC979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8F3E42C3-0146-41D4-98D1-826C8870EFD0}"/>
              </a:ext>
            </a:extLst>
          </p:cNvPr>
          <p:cNvSpPr/>
          <p:nvPr/>
        </p:nvSpPr>
        <p:spPr>
          <a:xfrm>
            <a:off x="4434348" y="324464"/>
            <a:ext cx="2182761" cy="1229032"/>
          </a:xfrm>
          <a:prstGeom prst="cloudCallout">
            <a:avLst>
              <a:gd name="adj1" fmla="val 91605"/>
              <a:gd name="adj2" fmla="val 5210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Be Safe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DB1758-187B-4E58-A8B9-4D2448FA96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47633">
            <a:off x="7704102" y="1889526"/>
            <a:ext cx="1246948" cy="105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70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E7484805-F368-435F-8F63-3D3F1C5E888C}"/>
              </a:ext>
            </a:extLst>
          </p:cNvPr>
          <p:cNvGrpSpPr/>
          <p:nvPr/>
        </p:nvGrpSpPr>
        <p:grpSpPr>
          <a:xfrm>
            <a:off x="6195060" y="1495051"/>
            <a:ext cx="1488260" cy="2274139"/>
            <a:chOff x="6156960" y="1291851"/>
            <a:chExt cx="1488260" cy="2274139"/>
          </a:xfrm>
        </p:grpSpPr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316D4860-F974-471D-B822-33057D3C6439}"/>
                </a:ext>
              </a:extLst>
            </p:cNvPr>
            <p:cNvCxnSpPr/>
            <p:nvPr/>
          </p:nvCxnSpPr>
          <p:spPr>
            <a:xfrm flipV="1">
              <a:off x="6494257" y="1409940"/>
              <a:ext cx="39204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F4E25AC9-2FD7-443B-BC12-B546F0384763}"/>
                </a:ext>
              </a:extLst>
            </p:cNvPr>
            <p:cNvCxnSpPr/>
            <p:nvPr/>
          </p:nvCxnSpPr>
          <p:spPr>
            <a:xfrm>
              <a:off x="6886297" y="3565990"/>
              <a:ext cx="758923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046C61DF-B8C7-4B18-AE50-595F18572744}"/>
                </a:ext>
              </a:extLst>
            </p:cNvPr>
            <p:cNvCxnSpPr/>
            <p:nvPr/>
          </p:nvCxnSpPr>
          <p:spPr>
            <a:xfrm>
              <a:off x="6886297" y="1398321"/>
              <a:ext cx="0" cy="2167669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Flowchart: Decision 82">
              <a:extLst>
                <a:ext uri="{FF2B5EF4-FFF2-40B4-BE49-F238E27FC236}">
                  <a16:creationId xmlns:a16="http://schemas.microsoft.com/office/drawing/2014/main" id="{70A0C87F-0D5C-4EFE-8E98-44E5C5ECBBBF}"/>
                </a:ext>
              </a:extLst>
            </p:cNvPr>
            <p:cNvSpPr/>
            <p:nvPr/>
          </p:nvSpPr>
          <p:spPr>
            <a:xfrm>
              <a:off x="6156960" y="1291851"/>
              <a:ext cx="337297" cy="236177"/>
            </a:xfrm>
            <a:prstGeom prst="flowChartDecis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prstClr val="white"/>
                </a:solidFill>
                <a:latin typeface="Arial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C256225-6BFB-442E-BA67-3D3AD481EB72}"/>
              </a:ext>
            </a:extLst>
          </p:cNvPr>
          <p:cNvGrpSpPr/>
          <p:nvPr/>
        </p:nvGrpSpPr>
        <p:grpSpPr>
          <a:xfrm>
            <a:off x="6195060" y="4558816"/>
            <a:ext cx="1488260" cy="753424"/>
            <a:chOff x="6156960" y="4355616"/>
            <a:chExt cx="1488260" cy="753424"/>
          </a:xfrm>
        </p:grpSpPr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0971CDD0-7888-4F8E-AA2D-FAFB61219A63}"/>
                </a:ext>
              </a:extLst>
            </p:cNvPr>
            <p:cNvCxnSpPr/>
            <p:nvPr/>
          </p:nvCxnSpPr>
          <p:spPr>
            <a:xfrm>
              <a:off x="6494257" y="4990951"/>
              <a:ext cx="39204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59EE0D5D-6108-4894-8BD6-070F4801AFC3}"/>
                </a:ext>
              </a:extLst>
            </p:cNvPr>
            <p:cNvCxnSpPr/>
            <p:nvPr/>
          </p:nvCxnSpPr>
          <p:spPr>
            <a:xfrm flipV="1">
              <a:off x="6886297" y="4355616"/>
              <a:ext cx="758923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EB6340DE-A448-421C-8950-4EBB00AAF44B}"/>
                </a:ext>
              </a:extLst>
            </p:cNvPr>
            <p:cNvCxnSpPr/>
            <p:nvPr/>
          </p:nvCxnSpPr>
          <p:spPr>
            <a:xfrm flipV="1">
              <a:off x="6886297" y="4355616"/>
              <a:ext cx="0" cy="64695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Flowchart: Decision 73">
              <a:extLst>
                <a:ext uri="{FF2B5EF4-FFF2-40B4-BE49-F238E27FC236}">
                  <a16:creationId xmlns:a16="http://schemas.microsoft.com/office/drawing/2014/main" id="{37C6FEB3-7BBC-4EB8-B3DD-898033462967}"/>
                </a:ext>
              </a:extLst>
            </p:cNvPr>
            <p:cNvSpPr/>
            <p:nvPr/>
          </p:nvSpPr>
          <p:spPr>
            <a:xfrm flipV="1">
              <a:off x="6156960" y="4872862"/>
              <a:ext cx="337297" cy="236178"/>
            </a:xfrm>
            <a:prstGeom prst="flowChartDecis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prstClr val="white"/>
                </a:solidFill>
                <a:latin typeface="Arial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77E38C8-AD9E-40B6-B22D-8F7A02E9E45B}"/>
              </a:ext>
            </a:extLst>
          </p:cNvPr>
          <p:cNvGrpSpPr/>
          <p:nvPr/>
        </p:nvGrpSpPr>
        <p:grpSpPr>
          <a:xfrm>
            <a:off x="6195060" y="4073990"/>
            <a:ext cx="2225040" cy="236178"/>
            <a:chOff x="6156960" y="3870790"/>
            <a:chExt cx="2225040" cy="236178"/>
          </a:xfrm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72FCE7D9-9187-41CD-AFD9-A233CF7F34BE}"/>
                </a:ext>
              </a:extLst>
            </p:cNvPr>
            <p:cNvCxnSpPr/>
            <p:nvPr/>
          </p:nvCxnSpPr>
          <p:spPr>
            <a:xfrm flipV="1">
              <a:off x="6470887" y="3983382"/>
              <a:ext cx="1911113" cy="1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Flowchart: Decision 63">
              <a:extLst>
                <a:ext uri="{FF2B5EF4-FFF2-40B4-BE49-F238E27FC236}">
                  <a16:creationId xmlns:a16="http://schemas.microsoft.com/office/drawing/2014/main" id="{D7EF161B-6512-4270-A77C-CC47F8083AA3}"/>
                </a:ext>
              </a:extLst>
            </p:cNvPr>
            <p:cNvSpPr/>
            <p:nvPr/>
          </p:nvSpPr>
          <p:spPr>
            <a:xfrm>
              <a:off x="6156960" y="3870790"/>
              <a:ext cx="337298" cy="236178"/>
            </a:xfrm>
            <a:prstGeom prst="flowChartDecis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prstClr val="white"/>
                </a:solidFill>
                <a:latin typeface="Arial"/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7580548" y="389611"/>
            <a:ext cx="1920240" cy="3645759"/>
            <a:chOff x="6628048" y="217232"/>
            <a:chExt cx="1920240" cy="3645759"/>
          </a:xfrm>
        </p:grpSpPr>
        <p:grpSp>
          <p:nvGrpSpPr>
            <p:cNvPr id="61" name="Group 60"/>
            <p:cNvGrpSpPr/>
            <p:nvPr/>
          </p:nvGrpSpPr>
          <p:grpSpPr>
            <a:xfrm rot="5400000">
              <a:off x="7026445" y="3207148"/>
              <a:ext cx="1102136" cy="209550"/>
              <a:chOff x="4180298" y="5329336"/>
              <a:chExt cx="1333502" cy="228600"/>
            </a:xfrm>
          </p:grpSpPr>
          <p:sp>
            <p:nvSpPr>
              <p:cNvPr id="62" name="Isosceles Triangle 61"/>
              <p:cNvSpPr/>
              <p:nvPr/>
            </p:nvSpPr>
            <p:spPr>
              <a:xfrm rot="16200000">
                <a:off x="4218398" y="5291236"/>
                <a:ext cx="228600" cy="304800"/>
              </a:xfrm>
              <a:prstGeom prst="triangle">
                <a:avLst/>
              </a:prstGeom>
              <a:solidFill>
                <a:schemeClr val="bg1"/>
              </a:solidFill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Arial"/>
                </a:endParaRPr>
              </a:p>
            </p:txBody>
          </p:sp>
          <p:cxnSp>
            <p:nvCxnSpPr>
              <p:cNvPr id="63" name="Straight Connector 62"/>
              <p:cNvCxnSpPr>
                <a:stCxn id="62" idx="3"/>
              </p:cNvCxnSpPr>
              <p:nvPr/>
            </p:nvCxnSpPr>
            <p:spPr>
              <a:xfrm>
                <a:off x="4485101" y="5443634"/>
                <a:ext cx="1028699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Group 56"/>
            <p:cNvGrpSpPr/>
            <p:nvPr/>
          </p:nvGrpSpPr>
          <p:grpSpPr>
            <a:xfrm>
              <a:off x="6628048" y="217232"/>
              <a:ext cx="1920240" cy="2531105"/>
              <a:chOff x="1142998" y="1937663"/>
              <a:chExt cx="4087795" cy="2839837"/>
            </a:xfrm>
          </p:grpSpPr>
          <p:sp>
            <p:nvSpPr>
              <p:cNvPr id="58" name="Rectangle 57"/>
              <p:cNvSpPr/>
              <p:nvPr/>
            </p:nvSpPr>
            <p:spPr>
              <a:xfrm>
                <a:off x="1142998" y="1937663"/>
                <a:ext cx="4087795" cy="5334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>
                    <a:solidFill>
                      <a:prstClr val="black"/>
                    </a:solidFill>
                    <a:latin typeface="Arial"/>
                  </a:rPr>
                  <a:t>&lt;&lt;interface&gt;&gt;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="1" i="1" dirty="0">
                    <a:solidFill>
                      <a:prstClr val="black"/>
                    </a:solidFill>
                    <a:latin typeface="Arial"/>
                  </a:rPr>
                  <a:t>DequeInterface&lt;T&gt;</a:t>
                </a: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1142998" y="2471062"/>
                <a:ext cx="4087795" cy="2306438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+static const </a:t>
                </a:r>
                <a:r>
                  <a:rPr lang="en-US" sz="900" b="1" dirty="0" err="1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size_t</a:t>
                </a:r>
                <a:r>
                  <a:rPr lang="en-US" sz="9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  DEFAULT_CAPACITY = 4</a:t>
                </a:r>
                <a:endParaRPr lang="en-US" sz="900" b="1" i="1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+</a:t>
                </a:r>
                <a:r>
                  <a:rPr lang="en-US" sz="900" b="1" dirty="0" err="1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DequeInterface</a:t>
                </a:r>
                <a:r>
                  <a:rPr lang="en-US" sz="9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()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+~</a:t>
                </a:r>
                <a:r>
                  <a:rPr lang="en-US" sz="900" b="1" dirty="0" err="1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DequeInterface</a:t>
                </a:r>
                <a:r>
                  <a:rPr lang="en-US" sz="9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()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b="1" i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+</a:t>
                </a:r>
                <a:r>
                  <a:rPr lang="en-US" sz="900" b="1" i="1" dirty="0" err="1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push_front</a:t>
                </a:r>
                <a:r>
                  <a:rPr lang="en-US" sz="900" b="1" i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(const T&amp;):void 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b="1" i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+</a:t>
                </a:r>
                <a:r>
                  <a:rPr lang="en-US" sz="900" b="1" i="1" dirty="0" err="1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push_back</a:t>
                </a:r>
                <a:r>
                  <a:rPr lang="en-US" sz="900" b="1" i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(const T&amp;):void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b="1" i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+</a:t>
                </a:r>
                <a:r>
                  <a:rPr lang="en-US" sz="900" b="1" i="1" dirty="0" err="1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pop_front</a:t>
                </a:r>
                <a:r>
                  <a:rPr lang="en-US" sz="900" b="1" i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():void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b="1" i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+</a:t>
                </a:r>
                <a:r>
                  <a:rPr lang="en-US" sz="900" b="1" i="1" dirty="0" err="1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pop_back</a:t>
                </a:r>
                <a:r>
                  <a:rPr lang="en-US" sz="900" b="1" i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():void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b="1" i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+front():T&amp;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b="1" i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+back():T&amp;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b="1" i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+size():</a:t>
                </a:r>
                <a:r>
                  <a:rPr lang="en-US" sz="900" b="1" i="1" dirty="0" err="1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size_t</a:t>
                </a:r>
                <a:endParaRPr lang="en-US" sz="900" b="1" i="1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b="1" i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+empty() </a:t>
                </a:r>
                <a:r>
                  <a:rPr lang="en-US" sz="900" b="1" i="1" dirty="0" err="1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const:bool</a:t>
                </a:r>
                <a:endParaRPr lang="en-US" sz="900" b="1" i="1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b="1" i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+at(</a:t>
                </a:r>
                <a:r>
                  <a:rPr lang="en-US" sz="900" b="1" i="1" dirty="0" err="1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size_t</a:t>
                </a:r>
                <a:r>
                  <a:rPr lang="en-US" sz="900" b="1" i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):T&amp;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b="1" i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+</a:t>
                </a:r>
                <a:r>
                  <a:rPr lang="en-US" sz="900" b="1" i="1" dirty="0" err="1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toString</a:t>
                </a:r>
                <a:r>
                  <a:rPr lang="en-US" sz="900" b="1" i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() </a:t>
                </a:r>
                <a:r>
                  <a:rPr lang="en-US" sz="900" b="1" i="1" dirty="0" err="1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const:string</a:t>
                </a:r>
                <a:endParaRPr lang="en-US" sz="900" b="1" i="1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1405407" y="2301884"/>
            <a:ext cx="1828800" cy="3543212"/>
            <a:chOff x="5257800" y="2061585"/>
            <a:chExt cx="2808369" cy="3822097"/>
          </a:xfrm>
        </p:grpSpPr>
        <p:sp>
          <p:nvSpPr>
            <p:cNvPr id="18" name="Rectangle 17"/>
            <p:cNvSpPr/>
            <p:nvPr/>
          </p:nvSpPr>
          <p:spPr>
            <a:xfrm>
              <a:off x="5257800" y="2061585"/>
              <a:ext cx="2808369" cy="30541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prstClr val="black"/>
                  </a:solidFill>
                  <a:latin typeface="Arial"/>
                </a:rPr>
                <a:t>Station&lt;T&gt;</a:t>
              </a:r>
              <a:endParaRPr lang="en-US" sz="1200" b="1" i="1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257800" y="2366246"/>
              <a:ext cx="2808369" cy="96962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900" b="1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-train_:</a:t>
              </a:r>
              <a:r>
                <a:rPr lang="fr-FR" sz="900" b="1" dirty="0" err="1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Vector</a:t>
              </a:r>
              <a:r>
                <a:rPr lang="fr-FR" sz="900" b="1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&lt;T&gt;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900" b="1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-</a:t>
              </a:r>
              <a:r>
                <a:rPr lang="fr-FR" sz="900" b="1" dirty="0" err="1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stack</a:t>
              </a:r>
              <a:r>
                <a:rPr lang="fr-FR" sz="900" b="1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_:Stack&lt;T&gt;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900" b="1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-</a:t>
              </a:r>
              <a:r>
                <a:rPr lang="fr-FR" sz="900" b="1" dirty="0" err="1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queue_:Queue</a:t>
              </a:r>
              <a:r>
                <a:rPr lang="fr-FR" sz="900" b="1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&lt;T&gt;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900" b="1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-</a:t>
              </a:r>
              <a:r>
                <a:rPr lang="fr-FR" sz="900" b="1" dirty="0" err="1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turnTableCar</a:t>
              </a:r>
              <a:r>
                <a:rPr lang="fr-FR" sz="900" b="1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_:T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900" b="1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-</a:t>
              </a:r>
              <a:r>
                <a:rPr lang="fr-FR" sz="900" b="1" dirty="0" err="1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empty:bool</a:t>
              </a:r>
              <a:endParaRPr lang="en-US" sz="900" b="1" i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257800" y="3336791"/>
              <a:ext cx="2808369" cy="254689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+Station()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+~Station()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</a:t>
              </a:r>
              <a:r>
                <a:rPr lang="en-US" sz="900" b="1" dirty="0" err="1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addCar</a:t>
              </a:r>
              <a:r>
                <a:rPr lang="en-US" sz="900" b="1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(const T&amp;):string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</a:t>
              </a:r>
              <a:r>
                <a:rPr lang="en-US" sz="900" b="1" dirty="0" err="1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removeCar</a:t>
              </a:r>
              <a:r>
                <a:rPr lang="en-US" sz="900" b="1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():string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</a:t>
              </a:r>
              <a:r>
                <a:rPr lang="en-US" sz="900" b="1" dirty="0" err="1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topCar</a:t>
              </a:r>
              <a:r>
                <a:rPr lang="en-US" sz="900" b="1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():string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</a:t>
              </a:r>
              <a:r>
                <a:rPr lang="en-US" sz="900" b="1" dirty="0" err="1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sizeTrain</a:t>
              </a:r>
              <a:r>
                <a:rPr lang="en-US" sz="900" b="1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():string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</a:t>
              </a:r>
              <a:r>
                <a:rPr lang="en-US" sz="900" b="1" dirty="0" err="1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addStack</a:t>
              </a:r>
              <a:r>
                <a:rPr lang="en-US" sz="900" b="1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():string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</a:t>
              </a:r>
              <a:r>
                <a:rPr lang="en-US" sz="900" b="1" dirty="0" err="1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removeStack</a:t>
              </a:r>
              <a:r>
                <a:rPr lang="en-US" sz="900" b="1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():string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</a:t>
              </a:r>
              <a:r>
                <a:rPr lang="en-US" sz="900" b="1" dirty="0" err="1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topStack</a:t>
              </a:r>
              <a:r>
                <a:rPr lang="en-US" sz="900" b="1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():string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</a:t>
              </a:r>
              <a:r>
                <a:rPr lang="en-US" sz="900" b="1" dirty="0" err="1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sizeStack</a:t>
              </a:r>
              <a:r>
                <a:rPr lang="en-US" sz="900" b="1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():string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</a:t>
              </a:r>
              <a:r>
                <a:rPr lang="en-US" sz="900" b="1" dirty="0" err="1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addQueue</a:t>
              </a:r>
              <a:r>
                <a:rPr lang="en-US" sz="900" b="1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():string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</a:t>
              </a:r>
              <a:r>
                <a:rPr lang="en-US" sz="900" b="1" dirty="0" err="1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removeQueue</a:t>
              </a:r>
              <a:r>
                <a:rPr lang="en-US" sz="900" b="1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():string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</a:t>
              </a:r>
              <a:r>
                <a:rPr lang="en-US" sz="900" b="1" dirty="0" err="1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topQueue</a:t>
              </a:r>
              <a:r>
                <a:rPr lang="en-US" sz="900" b="1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():string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</a:t>
              </a:r>
              <a:r>
                <a:rPr lang="en-US" sz="900" b="1" dirty="0" err="1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sizeQueue</a:t>
              </a:r>
              <a:r>
                <a:rPr lang="en-US" sz="900" b="1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():string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+find(const T&amp;):string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</a:t>
              </a:r>
              <a:r>
                <a:rPr lang="en-US" sz="900" b="1" dirty="0" err="1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toString</a:t>
              </a:r>
              <a:r>
                <a:rPr lang="en-US" sz="900" b="1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() </a:t>
              </a:r>
              <a:r>
                <a:rPr lang="en-US" sz="900" b="1" dirty="0" err="1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const:string</a:t>
              </a:r>
              <a:endParaRPr lang="en-US" sz="9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3249635" y="2582758"/>
            <a:ext cx="2931535" cy="1802235"/>
            <a:chOff x="2297134" y="2379557"/>
            <a:chExt cx="2931535" cy="1802235"/>
          </a:xfrm>
        </p:grpSpPr>
        <p:grpSp>
          <p:nvGrpSpPr>
            <p:cNvPr id="2" name="Group 1"/>
            <p:cNvGrpSpPr/>
            <p:nvPr/>
          </p:nvGrpSpPr>
          <p:grpSpPr>
            <a:xfrm>
              <a:off x="2297134" y="3307289"/>
              <a:ext cx="1522287" cy="236178"/>
              <a:chOff x="2736779" y="6403642"/>
              <a:chExt cx="2063425" cy="262420"/>
            </a:xfrm>
          </p:grpSpPr>
          <p:cxnSp>
            <p:nvCxnSpPr>
              <p:cNvPr id="3" name="Straight Connector 2"/>
              <p:cNvCxnSpPr/>
              <p:nvPr/>
            </p:nvCxnSpPr>
            <p:spPr>
              <a:xfrm flipV="1">
                <a:off x="3162300" y="6525452"/>
                <a:ext cx="1637904" cy="9401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" name="Flowchart: Decision 3"/>
              <p:cNvSpPr/>
              <p:nvPr/>
            </p:nvSpPr>
            <p:spPr>
              <a:xfrm>
                <a:off x="2736779" y="6403642"/>
                <a:ext cx="457200" cy="262420"/>
              </a:xfrm>
              <a:prstGeom prst="flowChartDecisi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900">
                  <a:solidFill>
                    <a:prstClr val="white"/>
                  </a:solidFill>
                  <a:latin typeface="Arial"/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3399869" y="2379557"/>
              <a:ext cx="1828800" cy="1802235"/>
              <a:chOff x="5257800" y="1953725"/>
              <a:chExt cx="2743200" cy="2057668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5257800" y="1953725"/>
                <a:ext cx="2743200" cy="3132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="1" dirty="0">
                    <a:solidFill>
                      <a:prstClr val="black"/>
                    </a:solidFill>
                    <a:latin typeface="Arial"/>
                  </a:rPr>
                  <a:t>Queue&lt;T&gt;</a:t>
                </a:r>
                <a:endParaRPr lang="en-US" sz="1200" b="1" i="1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5257800" y="2263993"/>
                <a:ext cx="2743200" cy="2818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9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-</a:t>
                </a:r>
                <a:r>
                  <a:rPr lang="fr-FR" sz="900" b="1" dirty="0" err="1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container__:Deque</a:t>
                </a:r>
                <a:r>
                  <a:rPr lang="fr-FR" sz="9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&lt;T&gt;</a:t>
                </a: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5257800" y="2549794"/>
                <a:ext cx="2743200" cy="1461599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+Queue()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+~Queue()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+push(const T&amp;):void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+pop():void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+top():T&amp;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+size():</a:t>
                </a:r>
                <a:r>
                  <a:rPr lang="en-US" sz="900" b="1" dirty="0" err="1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size_t</a:t>
                </a:r>
                <a:endParaRPr lang="en-US" sz="900" b="1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+at(</a:t>
                </a:r>
                <a:r>
                  <a:rPr lang="en-US" sz="900" b="1" dirty="0" err="1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size_t</a:t>
                </a:r>
                <a:r>
                  <a:rPr lang="en-US" sz="9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):T&amp;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+</a:t>
                </a:r>
                <a:r>
                  <a:rPr lang="en-US" sz="900" b="1" dirty="0" err="1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toString</a:t>
                </a:r>
                <a:r>
                  <a:rPr lang="en-US" sz="9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() </a:t>
                </a:r>
                <a:r>
                  <a:rPr lang="en-US" sz="900" b="1" dirty="0" err="1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const:string</a:t>
                </a:r>
                <a:endParaRPr lang="en-US" sz="900" b="1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p:grpSp>
      </p:grpSp>
      <p:grpSp>
        <p:nvGrpSpPr>
          <p:cNvPr id="79" name="Group 78"/>
          <p:cNvGrpSpPr/>
          <p:nvPr/>
        </p:nvGrpSpPr>
        <p:grpSpPr>
          <a:xfrm>
            <a:off x="3238501" y="4076699"/>
            <a:ext cx="2942669" cy="2533592"/>
            <a:chOff x="2286000" y="3873499"/>
            <a:chExt cx="2942669" cy="2533592"/>
          </a:xfrm>
        </p:grpSpPr>
        <p:grpSp>
          <p:nvGrpSpPr>
            <p:cNvPr id="44" name="Group 43"/>
            <p:cNvGrpSpPr/>
            <p:nvPr/>
          </p:nvGrpSpPr>
          <p:grpSpPr>
            <a:xfrm>
              <a:off x="2286000" y="3873499"/>
              <a:ext cx="1222094" cy="1324924"/>
              <a:chOff x="2590800" y="3974564"/>
              <a:chExt cx="1656520" cy="1472138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2590800" y="3974564"/>
                <a:ext cx="826299" cy="262420"/>
                <a:chOff x="2736779" y="5472311"/>
                <a:chExt cx="826299" cy="262420"/>
              </a:xfrm>
            </p:grpSpPr>
            <p:cxnSp>
              <p:nvCxnSpPr>
                <p:cNvPr id="15" name="Straight Connector 14"/>
                <p:cNvCxnSpPr/>
                <p:nvPr/>
              </p:nvCxnSpPr>
              <p:spPr>
                <a:xfrm flipV="1">
                  <a:off x="3162300" y="5617632"/>
                  <a:ext cx="400778" cy="2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" name="Flowchart: Decision 15"/>
                <p:cNvSpPr/>
                <p:nvPr/>
              </p:nvSpPr>
              <p:spPr>
                <a:xfrm>
                  <a:off x="2736779" y="5472311"/>
                  <a:ext cx="457200" cy="262420"/>
                </a:xfrm>
                <a:prstGeom prst="flowChartDecision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900">
                    <a:solidFill>
                      <a:prstClr val="white"/>
                    </a:solidFill>
                    <a:latin typeface="Arial"/>
                  </a:endParaRPr>
                </a:p>
              </p:txBody>
            </p:sp>
          </p:grpSp>
          <p:cxnSp>
            <p:nvCxnSpPr>
              <p:cNvPr id="38" name="Straight Connector 37"/>
              <p:cNvCxnSpPr/>
              <p:nvPr/>
            </p:nvCxnSpPr>
            <p:spPr>
              <a:xfrm>
                <a:off x="3417099" y="5446702"/>
                <a:ext cx="830221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>
                <a:cxnSpLocks/>
              </p:cNvCxnSpPr>
              <p:nvPr/>
            </p:nvCxnSpPr>
            <p:spPr>
              <a:xfrm>
                <a:off x="3417097" y="4119887"/>
                <a:ext cx="3" cy="1320801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/>
          </p:nvGrpSpPr>
          <p:grpSpPr>
            <a:xfrm>
              <a:off x="3399869" y="4606023"/>
              <a:ext cx="1828800" cy="1801068"/>
              <a:chOff x="5257800" y="1949112"/>
              <a:chExt cx="2743200" cy="2001188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5257800" y="1949112"/>
                <a:ext cx="2743200" cy="3048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="1" dirty="0">
                    <a:solidFill>
                      <a:prstClr val="black"/>
                    </a:solidFill>
                    <a:latin typeface="Arial"/>
                  </a:rPr>
                  <a:t>Stack&lt;T&gt;</a:t>
                </a:r>
                <a:endParaRPr lang="en-US" sz="1200" b="1" i="1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5257800" y="2252919"/>
                <a:ext cx="2743200" cy="27432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9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-</a:t>
                </a:r>
                <a:r>
                  <a:rPr lang="fr-FR" sz="900" b="1" dirty="0" err="1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container__:Deque</a:t>
                </a:r>
                <a:r>
                  <a:rPr lang="fr-FR" sz="9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&lt;T&gt;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5257800" y="2527899"/>
                <a:ext cx="2743200" cy="1422401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+Stack()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+~Stack()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+push(const T&amp;):void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+pop():void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+top():T&amp;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+size():</a:t>
                </a:r>
                <a:r>
                  <a:rPr lang="en-US" sz="900" b="1" dirty="0" err="1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size_t</a:t>
                </a:r>
                <a:endParaRPr lang="en-US" sz="900" b="1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+at(</a:t>
                </a:r>
                <a:r>
                  <a:rPr lang="en-US" sz="900" b="1" dirty="0" err="1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size_t</a:t>
                </a:r>
                <a:r>
                  <a:rPr lang="en-US" sz="9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):T&amp;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+</a:t>
                </a:r>
                <a:r>
                  <a:rPr lang="en-US" sz="900" b="1" dirty="0" err="1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toString</a:t>
                </a:r>
                <a:r>
                  <a:rPr lang="en-US" sz="9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() </a:t>
                </a:r>
                <a:r>
                  <a:rPr lang="en-US" sz="900" b="1" dirty="0" err="1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const:string</a:t>
                </a:r>
                <a:endParaRPr lang="en-US" sz="900" b="1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p:grpSp>
      </p:grpSp>
      <p:grpSp>
        <p:nvGrpSpPr>
          <p:cNvPr id="33" name="Group 32"/>
          <p:cNvGrpSpPr/>
          <p:nvPr/>
        </p:nvGrpSpPr>
        <p:grpSpPr>
          <a:xfrm>
            <a:off x="7580548" y="3556001"/>
            <a:ext cx="1920240" cy="3048001"/>
            <a:chOff x="5257800" y="1974474"/>
            <a:chExt cx="2862378" cy="3386667"/>
          </a:xfrm>
        </p:grpSpPr>
        <p:sp>
          <p:nvSpPr>
            <p:cNvPr id="34" name="Rectangle 33"/>
            <p:cNvSpPr/>
            <p:nvPr/>
          </p:nvSpPr>
          <p:spPr>
            <a:xfrm>
              <a:off x="5257800" y="1974474"/>
              <a:ext cx="2862378" cy="304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prstClr val="black"/>
                  </a:solidFill>
                  <a:latin typeface="Arial"/>
                </a:rPr>
                <a:t>Deque&lt;T&gt;</a:t>
              </a:r>
              <a:endParaRPr lang="en-US" sz="1200" b="1" i="1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257800" y="2280454"/>
              <a:ext cx="2862378" cy="93252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-</a:t>
              </a:r>
              <a:r>
                <a:rPr lang="en-US" sz="900" b="1" dirty="0" err="1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capacity:size_t</a:t>
              </a:r>
              <a:endParaRPr lang="en-US" sz="9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-</a:t>
              </a:r>
              <a:r>
                <a:rPr lang="en-US" sz="900" b="1" dirty="0" err="1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num_items:size_t</a:t>
              </a:r>
              <a:endParaRPr lang="en-US" sz="9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-</a:t>
              </a:r>
              <a:r>
                <a:rPr lang="en-US" sz="900" b="1" dirty="0" err="1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front_index:size_t</a:t>
              </a:r>
              <a:endParaRPr lang="en-US" sz="9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-</a:t>
              </a:r>
              <a:r>
                <a:rPr lang="en-US" sz="900" b="1" dirty="0" err="1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rear_index:size_t</a:t>
              </a:r>
              <a:endParaRPr lang="en-US" sz="9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-</a:t>
              </a:r>
              <a:r>
                <a:rPr lang="en-US" sz="900" b="1" dirty="0" err="1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the_data:T</a:t>
              </a:r>
              <a:r>
                <a:rPr lang="en-US" sz="900" b="1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*</a:t>
              </a:r>
              <a:endParaRPr lang="en-US" sz="900" b="1" i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257800" y="3197742"/>
              <a:ext cx="2862378" cy="216339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</a:t>
              </a:r>
              <a:r>
                <a:rPr lang="en-US" sz="900" b="1" dirty="0" err="1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Deque</a:t>
              </a:r>
              <a:r>
                <a:rPr lang="en-US" sz="900" b="1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()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+~</a:t>
              </a:r>
              <a:r>
                <a:rPr lang="en-US" sz="900" b="1" dirty="0" err="1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Deque</a:t>
              </a:r>
              <a:r>
                <a:rPr lang="en-US" sz="900" b="1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()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</a:t>
              </a:r>
              <a:r>
                <a:rPr lang="en-US" sz="900" b="1" dirty="0" err="1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push_front</a:t>
              </a:r>
              <a:r>
                <a:rPr lang="en-US" sz="900" b="1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(const T&amp;):void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</a:t>
              </a:r>
              <a:r>
                <a:rPr lang="en-US" sz="900" b="1" dirty="0" err="1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push_back</a:t>
              </a:r>
              <a:r>
                <a:rPr lang="en-US" sz="900" b="1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(const T&amp;):void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</a:t>
              </a:r>
              <a:r>
                <a:rPr lang="en-US" sz="900" b="1" dirty="0" err="1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pop_front</a:t>
              </a:r>
              <a:r>
                <a:rPr lang="en-US" sz="900" b="1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():void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</a:t>
              </a:r>
              <a:r>
                <a:rPr lang="en-US" sz="900" b="1" dirty="0" err="1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pop_back</a:t>
              </a:r>
              <a:r>
                <a:rPr lang="en-US" sz="900" b="1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():void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+front():T&amp;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+back():T&amp;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+size():</a:t>
              </a:r>
              <a:r>
                <a:rPr lang="en-US" sz="900" b="1" dirty="0" err="1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size_t</a:t>
              </a:r>
              <a:endParaRPr lang="en-US" sz="9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+empty() </a:t>
              </a:r>
              <a:r>
                <a:rPr lang="en-US" sz="900" b="1" dirty="0" err="1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const:bool</a:t>
              </a:r>
              <a:endParaRPr lang="en-US" sz="9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+at(</a:t>
              </a:r>
              <a:r>
                <a:rPr lang="en-US" sz="900" b="1" dirty="0" err="1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size_t</a:t>
              </a:r>
              <a:r>
                <a:rPr lang="en-US" sz="900" b="1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):T&amp;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+toString() </a:t>
              </a:r>
              <a:r>
                <a:rPr lang="en-US" sz="900" b="1" dirty="0" err="1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const:string</a:t>
              </a:r>
              <a:endParaRPr lang="en-US" sz="9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-reallocate():void</a:t>
              </a:r>
              <a:endParaRPr lang="en-US" sz="900" b="1" i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2A86601D-71DE-4D36-AD46-AB42E01DA2FB}"/>
              </a:ext>
            </a:extLst>
          </p:cNvPr>
          <p:cNvCxnSpPr>
            <a:cxnSpLocks/>
          </p:cNvCxnSpPr>
          <p:nvPr/>
        </p:nvCxnSpPr>
        <p:spPr>
          <a:xfrm flipV="1">
            <a:off x="5923085" y="5228093"/>
            <a:ext cx="1657463" cy="53184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106EF2AA-CDDF-47F6-A8AF-EFE74ED1A26B}"/>
              </a:ext>
            </a:extLst>
          </p:cNvPr>
          <p:cNvCxnSpPr>
            <a:cxnSpLocks/>
          </p:cNvCxnSpPr>
          <p:nvPr/>
        </p:nvCxnSpPr>
        <p:spPr>
          <a:xfrm flipV="1">
            <a:off x="5266769" y="5513755"/>
            <a:ext cx="2313779" cy="39073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277F6AA0-8784-4B9C-A957-4179AAB343FA}"/>
              </a:ext>
            </a:extLst>
          </p:cNvPr>
          <p:cNvCxnSpPr>
            <a:cxnSpLocks/>
          </p:cNvCxnSpPr>
          <p:nvPr/>
        </p:nvCxnSpPr>
        <p:spPr>
          <a:xfrm flipV="1">
            <a:off x="5084974" y="5759748"/>
            <a:ext cx="2495574" cy="24585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Group 65">
            <a:extLst>
              <a:ext uri="{FF2B5EF4-FFF2-40B4-BE49-F238E27FC236}">
                <a16:creationId xmlns:a16="http://schemas.microsoft.com/office/drawing/2014/main" id="{CE78D9B4-53A0-48AC-9BE1-08D0B3249947}"/>
              </a:ext>
            </a:extLst>
          </p:cNvPr>
          <p:cNvGrpSpPr/>
          <p:nvPr/>
        </p:nvGrpSpPr>
        <p:grpSpPr>
          <a:xfrm>
            <a:off x="1404224" y="364931"/>
            <a:ext cx="2002926" cy="1586891"/>
            <a:chOff x="5257800" y="2061585"/>
            <a:chExt cx="2808369" cy="1711792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D3E70989-C77E-4234-B0D5-8E99717743C0}"/>
                </a:ext>
              </a:extLst>
            </p:cNvPr>
            <p:cNvSpPr/>
            <p:nvPr/>
          </p:nvSpPr>
          <p:spPr>
            <a:xfrm>
              <a:off x="5257800" y="2061585"/>
              <a:ext cx="2808369" cy="30541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prstClr val="black"/>
                  </a:solidFill>
                  <a:latin typeface="Arial"/>
                </a:rPr>
                <a:t>Car</a:t>
              </a:r>
              <a:endParaRPr lang="en-US" sz="1200" b="1" i="1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B3BF0282-0905-4A3D-A780-D3F7D4B9F5DE}"/>
                </a:ext>
              </a:extLst>
            </p:cNvPr>
            <p:cNvSpPr/>
            <p:nvPr/>
          </p:nvSpPr>
          <p:spPr>
            <a:xfrm>
              <a:off x="5257800" y="2366246"/>
              <a:ext cx="2808369" cy="3518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900" b="1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-id_:</a:t>
              </a:r>
              <a:r>
                <a:rPr lang="fr-FR" sz="900" b="1" dirty="0" err="1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unsigned</a:t>
              </a:r>
              <a:r>
                <a:rPr lang="fr-FR" sz="900" b="1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fr-FR" sz="900" b="1" dirty="0" err="1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int</a:t>
              </a:r>
              <a:endParaRPr lang="fr-FR" sz="9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F2C2879E-B649-4B28-870F-4F8B02CCC384}"/>
                </a:ext>
              </a:extLst>
            </p:cNvPr>
            <p:cNvSpPr/>
            <p:nvPr/>
          </p:nvSpPr>
          <p:spPr>
            <a:xfrm>
              <a:off x="5257800" y="2711297"/>
              <a:ext cx="2808369" cy="106208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+Car()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+Car(const unsigned int&amp;)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+~Car()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+operator==(const Car&amp;):bool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+operator!=(const Car&amp;):bool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</a:t>
              </a:r>
              <a:r>
                <a:rPr lang="en-US" sz="900" b="1" dirty="0" err="1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toString</a:t>
              </a:r>
              <a:r>
                <a:rPr lang="en-US" sz="900" b="1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() </a:t>
              </a:r>
              <a:r>
                <a:rPr lang="en-US" sz="900" b="1" dirty="0" err="1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const:string</a:t>
              </a:r>
              <a:endParaRPr lang="en-US" sz="9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3B5FEA6-A8A5-4538-A01F-20C817B6CDCB}"/>
              </a:ext>
            </a:extLst>
          </p:cNvPr>
          <p:cNvGrpSpPr/>
          <p:nvPr/>
        </p:nvGrpSpPr>
        <p:grpSpPr>
          <a:xfrm>
            <a:off x="3240213" y="355602"/>
            <a:ext cx="2940957" cy="2690891"/>
            <a:chOff x="3240213" y="355602"/>
            <a:chExt cx="2940957" cy="2690891"/>
          </a:xfrm>
        </p:grpSpPr>
        <p:grpSp>
          <p:nvGrpSpPr>
            <p:cNvPr id="77" name="Group 76"/>
            <p:cNvGrpSpPr/>
            <p:nvPr/>
          </p:nvGrpSpPr>
          <p:grpSpPr>
            <a:xfrm>
              <a:off x="3240213" y="355602"/>
              <a:ext cx="2940957" cy="2690891"/>
              <a:chOff x="2287712" y="152401"/>
              <a:chExt cx="2940957" cy="2690891"/>
            </a:xfrm>
          </p:grpSpPr>
          <p:sp>
            <p:nvSpPr>
              <p:cNvPr id="7" name="Flowchart: Decision 6"/>
              <p:cNvSpPr/>
              <p:nvPr/>
            </p:nvSpPr>
            <p:spPr>
              <a:xfrm>
                <a:off x="2287712" y="2607113"/>
                <a:ext cx="337298" cy="236179"/>
              </a:xfrm>
              <a:prstGeom prst="flowChartDecisi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900">
                  <a:solidFill>
                    <a:prstClr val="white"/>
                  </a:solidFill>
                  <a:latin typeface="Arial"/>
                </a:endParaRPr>
              </a:p>
            </p:txBody>
          </p:sp>
          <p:grpSp>
            <p:nvGrpSpPr>
              <p:cNvPr id="29" name="Group 28"/>
              <p:cNvGrpSpPr/>
              <p:nvPr/>
            </p:nvGrpSpPr>
            <p:grpSpPr>
              <a:xfrm>
                <a:off x="3399868" y="152401"/>
                <a:ext cx="1828801" cy="1773639"/>
                <a:chOff x="5257798" y="1981200"/>
                <a:chExt cx="2860266" cy="1970710"/>
              </a:xfrm>
            </p:grpSpPr>
            <p:sp>
              <p:nvSpPr>
                <p:cNvPr id="30" name="Rectangle 29"/>
                <p:cNvSpPr/>
                <p:nvPr/>
              </p:nvSpPr>
              <p:spPr>
                <a:xfrm>
                  <a:off x="5257800" y="1981200"/>
                  <a:ext cx="2860264" cy="304800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200" b="1" dirty="0">
                      <a:solidFill>
                        <a:prstClr val="black"/>
                      </a:solidFill>
                      <a:latin typeface="Arial"/>
                    </a:rPr>
                    <a:t>Vector&lt;T&gt;</a:t>
                  </a:r>
                  <a:endParaRPr lang="en-US" sz="1200" b="1" i="1" dirty="0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>
                  <a:off x="5257798" y="2256840"/>
                  <a:ext cx="2860264" cy="274320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fr-FR" sz="9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-container__:</a:t>
                  </a:r>
                  <a:r>
                    <a:rPr lang="fr-FR" sz="900" b="1" dirty="0" err="1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Deque</a:t>
                  </a:r>
                  <a:r>
                    <a:rPr lang="fr-FR" sz="9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&lt;T&gt;</a:t>
                  </a:r>
                </a:p>
              </p:txBody>
            </p:sp>
            <p:sp>
              <p:nvSpPr>
                <p:cNvPr id="32" name="Rectangle 31"/>
                <p:cNvSpPr/>
                <p:nvPr/>
              </p:nvSpPr>
              <p:spPr>
                <a:xfrm>
                  <a:off x="5257798" y="2529510"/>
                  <a:ext cx="2860264" cy="14224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9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+Vector()</a:t>
                  </a:r>
                </a:p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9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+~Vector()</a:t>
                  </a:r>
                </a:p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9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+push_back(const T&amp;):void</a:t>
                  </a:r>
                </a:p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9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+</a:t>
                  </a:r>
                  <a:r>
                    <a:rPr lang="en-US" sz="900" b="1" dirty="0" err="1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pop_back</a:t>
                  </a:r>
                  <a:r>
                    <a:rPr lang="en-US" sz="9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():void</a:t>
                  </a:r>
                </a:p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9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+back():T&amp;</a:t>
                  </a:r>
                </a:p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9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+size():</a:t>
                  </a:r>
                  <a:r>
                    <a:rPr lang="en-US" sz="900" b="1" dirty="0" err="1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size_t</a:t>
                  </a:r>
                  <a:endParaRPr lang="en-US" sz="9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endParaRPr>
                </a:p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9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+at(</a:t>
                  </a:r>
                  <a:r>
                    <a:rPr lang="en-US" sz="900" b="1" dirty="0" err="1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size_t</a:t>
                  </a:r>
                  <a:r>
                    <a:rPr lang="en-US" sz="9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):T&amp;</a:t>
                  </a:r>
                </a:p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9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+</a:t>
                  </a:r>
                  <a:r>
                    <a:rPr lang="en-US" sz="900" b="1" dirty="0" err="1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toString</a:t>
                  </a:r>
                  <a:r>
                    <a:rPr lang="en-US" sz="9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() </a:t>
                  </a:r>
                  <a:r>
                    <a:rPr lang="en-US" sz="900" b="1" dirty="0" err="1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const:string</a:t>
                  </a:r>
                  <a:endParaRPr lang="en-US" sz="9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endParaRPr>
                </a:p>
              </p:txBody>
            </p:sp>
          </p:grpSp>
        </p:grpSp>
        <p:cxnSp>
          <p:nvCxnSpPr>
            <p:cNvPr id="13" name="Connector: Elbow 12">
              <a:extLst>
                <a:ext uri="{FF2B5EF4-FFF2-40B4-BE49-F238E27FC236}">
                  <a16:creationId xmlns:a16="http://schemas.microsoft.com/office/drawing/2014/main" id="{8271E213-0470-477C-A290-FC4E9FDB3392}"/>
                </a:ext>
              </a:extLst>
            </p:cNvPr>
            <p:cNvCxnSpPr>
              <a:cxnSpLocks/>
              <a:stCxn id="32" idx="1"/>
              <a:endCxn id="7" idx="3"/>
            </p:cNvCxnSpPr>
            <p:nvPr/>
          </p:nvCxnSpPr>
          <p:spPr>
            <a:xfrm rot="10800000" flipV="1">
              <a:off x="3577511" y="1489160"/>
              <a:ext cx="774858" cy="1439243"/>
            </a:xfrm>
            <a:prstGeom prst="bentConnector3">
              <a:avLst>
                <a:gd name="adj1" fmla="val 50000"/>
              </a:avLst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7416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L06 – Railroad Wrapper Classes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3824369" y="2814624"/>
            <a:ext cx="6019800" cy="3281376"/>
            <a:chOff x="5257800" y="1733216"/>
            <a:chExt cx="5967784" cy="6610735"/>
          </a:xfrm>
        </p:grpSpPr>
        <p:sp>
          <p:nvSpPr>
            <p:cNvPr id="17" name="Rectangle 16"/>
            <p:cNvSpPr/>
            <p:nvPr/>
          </p:nvSpPr>
          <p:spPr>
            <a:xfrm>
              <a:off x="5257800" y="1733216"/>
              <a:ext cx="5967784" cy="46855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</a:rPr>
                <a:t>Station&lt;T&gt;</a:t>
              </a:r>
              <a:endParaRPr lang="en-US" sz="1200" b="1" i="1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257800" y="2201767"/>
              <a:ext cx="5967784" cy="614218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000" b="1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string </a:t>
              </a:r>
              <a:r>
                <a:rPr lang="en-US" sz="1000" b="1" dirty="0" err="1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addCar</a:t>
              </a:r>
              <a:r>
                <a:rPr lang="en-US" sz="1000" b="1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(const T&amp;);</a:t>
              </a:r>
            </a:p>
            <a:p>
              <a:r>
                <a:rPr lang="en-US" sz="1000" b="1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string </a:t>
              </a:r>
              <a:r>
                <a:rPr lang="en-US" sz="1000" b="1" dirty="0" err="1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addStack</a:t>
              </a:r>
              <a:r>
                <a:rPr lang="en-US" sz="1000" b="1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();</a:t>
              </a:r>
            </a:p>
            <a:p>
              <a:r>
                <a:rPr lang="en-US" sz="1000" b="1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string </a:t>
              </a:r>
              <a:r>
                <a:rPr lang="en-US" sz="1000" b="1" dirty="0" err="1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addQueue</a:t>
              </a:r>
              <a:r>
                <a:rPr lang="en-US" sz="1000" b="1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();</a:t>
              </a:r>
            </a:p>
            <a:p>
              <a:r>
                <a:rPr lang="en-US" sz="1000" b="1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string </a:t>
              </a:r>
              <a:r>
                <a:rPr lang="en-US" sz="1000" b="1" dirty="0" err="1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removeCar</a:t>
              </a:r>
              <a:r>
                <a:rPr lang="en-US" sz="1000" b="1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();</a:t>
              </a:r>
            </a:p>
            <a:p>
              <a:r>
                <a:rPr lang="en-US" sz="1000" b="1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string </a:t>
              </a:r>
              <a:r>
                <a:rPr lang="en-US" sz="1000" b="1" dirty="0" err="1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removeStack</a:t>
              </a:r>
              <a:r>
                <a:rPr lang="en-US" sz="1000" b="1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();</a:t>
              </a:r>
            </a:p>
            <a:p>
              <a:r>
                <a:rPr lang="en-US" sz="1000" b="1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string </a:t>
              </a:r>
              <a:r>
                <a:rPr lang="en-US" sz="1000" b="1" dirty="0" err="1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removeQueue</a:t>
              </a:r>
              <a:r>
                <a:rPr lang="en-US" sz="1000" b="1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();</a:t>
              </a:r>
            </a:p>
            <a:p>
              <a:r>
                <a:rPr lang="en-US" sz="1000" b="1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string </a:t>
              </a:r>
              <a:r>
                <a:rPr lang="en-US" sz="1000" b="1" dirty="0" err="1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topCar</a:t>
              </a:r>
              <a:r>
                <a:rPr lang="en-US" sz="1000" b="1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();</a:t>
              </a:r>
            </a:p>
            <a:p>
              <a:r>
                <a:rPr lang="en-US" sz="1000" b="1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string </a:t>
              </a:r>
              <a:r>
                <a:rPr lang="en-US" sz="1000" b="1" dirty="0" err="1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topStack</a:t>
              </a:r>
              <a:r>
                <a:rPr lang="en-US" sz="1000" b="1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();</a:t>
              </a:r>
            </a:p>
            <a:p>
              <a:r>
                <a:rPr lang="en-US" sz="1000" b="1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string </a:t>
              </a:r>
              <a:r>
                <a:rPr lang="en-US" sz="1000" b="1" dirty="0" err="1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topQueue</a:t>
              </a:r>
              <a:r>
                <a:rPr lang="en-US" sz="1000" b="1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();</a:t>
              </a:r>
            </a:p>
            <a:p>
              <a:r>
                <a:rPr lang="en-US" sz="1000" b="1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string </a:t>
              </a:r>
              <a:r>
                <a:rPr lang="en-US" sz="1000" b="1" dirty="0" err="1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sizeStack</a:t>
              </a:r>
              <a:r>
                <a:rPr lang="en-US" sz="1000" b="1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();</a:t>
              </a:r>
            </a:p>
            <a:p>
              <a:r>
                <a:rPr lang="en-US" sz="1000" b="1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string </a:t>
              </a:r>
              <a:r>
                <a:rPr lang="en-US" sz="1000" b="1" dirty="0" err="1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sizeQueue</a:t>
              </a:r>
              <a:r>
                <a:rPr lang="en-US" sz="1000" b="1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();</a:t>
              </a:r>
            </a:p>
            <a:p>
              <a:r>
                <a:rPr lang="en-US" sz="1000" b="1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string </a:t>
              </a:r>
              <a:r>
                <a:rPr lang="en-US" sz="1000" b="1" dirty="0" err="1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sizeTrain</a:t>
              </a:r>
              <a:r>
                <a:rPr lang="en-US" sz="1000" b="1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();</a:t>
              </a:r>
            </a:p>
            <a:p>
              <a:r>
                <a:rPr lang="en-US" sz="1000" b="1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string find(const T&amp;);</a:t>
              </a:r>
            </a:p>
            <a:p>
              <a:r>
                <a:rPr lang="en-US" sz="1000" b="1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string </a:t>
              </a:r>
              <a:r>
                <a:rPr lang="en-US" sz="1000" b="1" dirty="0" err="1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queueToString</a:t>
              </a:r>
              <a:r>
                <a:rPr lang="en-US" sz="1000" b="1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();</a:t>
              </a:r>
            </a:p>
            <a:p>
              <a:r>
                <a:rPr lang="en-US" sz="1000" b="1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string </a:t>
              </a:r>
              <a:r>
                <a:rPr lang="en-US" sz="1000" b="1" dirty="0" err="1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stackToString</a:t>
              </a:r>
              <a:r>
                <a:rPr lang="en-US" sz="1000" b="1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();</a:t>
              </a:r>
            </a:p>
            <a:p>
              <a:r>
                <a:rPr lang="en-US" sz="1000" b="1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string </a:t>
              </a:r>
              <a:r>
                <a:rPr lang="en-US" sz="1000" b="1" dirty="0" err="1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vectorToString</a:t>
              </a:r>
              <a:r>
                <a:rPr lang="en-US" sz="1000" b="1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();</a:t>
              </a:r>
            </a:p>
            <a:p>
              <a:r>
                <a:rPr lang="en-US" sz="1000" b="1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string toString();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800432" y="3200402"/>
            <a:ext cx="3953168" cy="2819400"/>
            <a:chOff x="5257800" y="1720836"/>
            <a:chExt cx="4343400" cy="3894665"/>
          </a:xfrm>
        </p:grpSpPr>
        <p:sp>
          <p:nvSpPr>
            <p:cNvPr id="20" name="Rectangle 19"/>
            <p:cNvSpPr/>
            <p:nvPr/>
          </p:nvSpPr>
          <p:spPr>
            <a:xfrm>
              <a:off x="5257800" y="1720836"/>
              <a:ext cx="4343400" cy="304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</a:rPr>
                <a:t>Vector&lt;T&gt;, Queue&lt;T&gt;, Stack&lt;T&gt;</a:t>
              </a:r>
              <a:endParaRPr lang="en-US" sz="1200" b="1" i="1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257800" y="2025636"/>
              <a:ext cx="4343400" cy="358986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000" b="1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void push(const T&amp;);</a:t>
              </a:r>
            </a:p>
            <a:p>
              <a:r>
                <a:rPr lang="en-US" sz="1000" b="1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void pop();</a:t>
              </a:r>
            </a:p>
            <a:p>
              <a:r>
                <a:rPr lang="en-US" sz="1000" b="1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void top();</a:t>
              </a:r>
            </a:p>
            <a:p>
              <a:r>
                <a:rPr lang="en-US" sz="1000" b="1" dirty="0" err="1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size_t</a:t>
              </a:r>
              <a:r>
                <a:rPr lang="en-US" sz="1000" b="1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size();</a:t>
              </a:r>
            </a:p>
            <a:p>
              <a:r>
                <a:rPr lang="en-US" sz="1000" b="1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T&amp; at(</a:t>
              </a:r>
              <a:r>
                <a:rPr lang="en-US" sz="1000" b="1" dirty="0" err="1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size_t</a:t>
              </a:r>
              <a:r>
                <a:rPr lang="en-US" sz="1000" b="1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);</a:t>
              </a:r>
            </a:p>
            <a:p>
              <a:r>
                <a:rPr lang="en-US" sz="1000" b="1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string </a:t>
              </a:r>
              <a:r>
                <a:rPr lang="en-US" sz="1000" b="1" dirty="0" err="1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toString</a:t>
              </a:r>
              <a:r>
                <a:rPr lang="en-US" sz="1000" b="1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() const;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615344" y="3562352"/>
            <a:ext cx="2071288" cy="2390119"/>
            <a:chOff x="6553681" y="2876550"/>
            <a:chExt cx="2071288" cy="2390119"/>
          </a:xfrm>
        </p:grpSpPr>
        <p:grpSp>
          <p:nvGrpSpPr>
            <p:cNvPr id="22" name="Group 21"/>
            <p:cNvGrpSpPr/>
            <p:nvPr/>
          </p:nvGrpSpPr>
          <p:grpSpPr>
            <a:xfrm>
              <a:off x="6553681" y="3352800"/>
              <a:ext cx="2071288" cy="1913869"/>
              <a:chOff x="5257800" y="3474263"/>
              <a:chExt cx="2862378" cy="1929028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5257800" y="3474263"/>
                <a:ext cx="2862378" cy="3048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schemeClr val="tx1"/>
                    </a:solidFill>
                  </a:rPr>
                  <a:t>Deque&lt;T&gt;</a:t>
                </a:r>
                <a:endParaRPr lang="en-US" sz="1200" b="1" i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5257800" y="3772308"/>
                <a:ext cx="2862378" cy="1630983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000" b="1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void </a:t>
                </a:r>
                <a:r>
                  <a:rPr lang="en-US" sz="1000" b="1" dirty="0" err="1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push_front</a:t>
                </a:r>
                <a:r>
                  <a:rPr lang="en-US" sz="1000" b="1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(const T&amp;); </a:t>
                </a:r>
              </a:p>
              <a:p>
                <a:r>
                  <a:rPr lang="en-US" sz="1000" b="1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void </a:t>
                </a:r>
                <a:r>
                  <a:rPr lang="en-US" sz="1000" b="1" dirty="0" err="1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push_back</a:t>
                </a:r>
                <a:r>
                  <a:rPr lang="en-US" sz="1000" b="1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(const T&amp;);</a:t>
                </a:r>
              </a:p>
              <a:p>
                <a:r>
                  <a:rPr lang="en-US" sz="1000" b="1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void </a:t>
                </a:r>
                <a:r>
                  <a:rPr lang="en-US" sz="1000" b="1" dirty="0" err="1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pop_front</a:t>
                </a:r>
                <a:r>
                  <a:rPr lang="en-US" sz="1000" b="1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();</a:t>
                </a:r>
              </a:p>
              <a:p>
                <a:r>
                  <a:rPr lang="en-US" sz="1000" b="1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void </a:t>
                </a:r>
                <a:r>
                  <a:rPr lang="en-US" sz="1000" b="1" dirty="0" err="1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pop_back</a:t>
                </a:r>
                <a:r>
                  <a:rPr lang="en-US" sz="1000" b="1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();</a:t>
                </a:r>
              </a:p>
              <a:p>
                <a:r>
                  <a:rPr lang="en-US" sz="1000" b="1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T&amp; front();</a:t>
                </a:r>
              </a:p>
              <a:p>
                <a:r>
                  <a:rPr lang="en-US" sz="1000" b="1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T&amp; back();</a:t>
                </a:r>
              </a:p>
              <a:p>
                <a:r>
                  <a:rPr lang="en-US" sz="1000" b="1" dirty="0" err="1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size_t</a:t>
                </a:r>
                <a:r>
                  <a:rPr lang="en-US" sz="1000" b="1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size();</a:t>
                </a:r>
              </a:p>
              <a:p>
                <a:r>
                  <a:rPr lang="en-US" sz="1000" b="1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bool empty() const;</a:t>
                </a:r>
              </a:p>
              <a:p>
                <a:r>
                  <a:rPr lang="en-US" sz="1000" b="1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T&amp; at(</a:t>
                </a:r>
                <a:r>
                  <a:rPr lang="en-US" sz="1000" b="1" dirty="0" err="1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size_t</a:t>
                </a:r>
                <a:r>
                  <a:rPr lang="en-US" sz="1000" b="1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);</a:t>
                </a:r>
              </a:p>
              <a:p>
                <a:r>
                  <a:rPr lang="en-US" sz="1000" b="1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string </a:t>
                </a:r>
                <a:r>
                  <a:rPr lang="en-US" sz="1000" b="1" dirty="0" err="1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toString</a:t>
                </a:r>
                <a:r>
                  <a:rPr lang="en-US" sz="1000" b="1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() const;</a:t>
                </a:r>
              </a:p>
            </p:txBody>
          </p:sp>
        </p:grpSp>
        <p:sp>
          <p:nvSpPr>
            <p:cNvPr id="25" name="Rectangle 24"/>
            <p:cNvSpPr/>
            <p:nvPr/>
          </p:nvSpPr>
          <p:spPr>
            <a:xfrm>
              <a:off x="6553681" y="2876550"/>
              <a:ext cx="2071288" cy="47541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&lt;&lt;interface&gt;&gt;</a:t>
              </a:r>
            </a:p>
            <a:p>
              <a:pPr algn="ctr"/>
              <a:r>
                <a:rPr lang="en-US" sz="1200" b="1" i="1" dirty="0">
                  <a:solidFill>
                    <a:schemeClr val="tx1"/>
                  </a:solidFill>
                </a:rPr>
                <a:t>DequeInterface&lt;T&gt;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1143000" y="2971800"/>
            <a:ext cx="184659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onsolas" panose="020B0609020204030204" pitchFamily="49" charset="0"/>
              </a:rPr>
              <a:t>"</a:t>
            </a:r>
            <a:r>
              <a:rPr lang="en-US" sz="1400" b="1" dirty="0" err="1">
                <a:latin typeface="Consolas" panose="020B0609020204030204" pitchFamily="49" charset="0"/>
              </a:rPr>
              <a:t>Add:station</a:t>
            </a:r>
            <a:r>
              <a:rPr lang="en-US" sz="1400" b="1" dirty="0">
                <a:latin typeface="Consolas" panose="020B0609020204030204" pitchFamily="49" charset="0"/>
              </a:rPr>
              <a:t> xx"</a:t>
            </a:r>
          </a:p>
          <a:p>
            <a:r>
              <a:rPr lang="en-US" sz="1400" b="1" dirty="0">
                <a:latin typeface="Consolas" panose="020B0609020204030204" pitchFamily="49" charset="0"/>
              </a:rPr>
              <a:t>"</a:t>
            </a:r>
            <a:r>
              <a:rPr lang="en-US" sz="1400" b="1" dirty="0" err="1">
                <a:latin typeface="Consolas" panose="020B0609020204030204" pitchFamily="49" charset="0"/>
              </a:rPr>
              <a:t>Add:stack</a:t>
            </a:r>
            <a:r>
              <a:rPr lang="en-US" sz="1400" b="1" dirty="0">
                <a:latin typeface="Consolas" panose="020B0609020204030204" pitchFamily="49" charset="0"/>
              </a:rPr>
              <a:t>"</a:t>
            </a:r>
          </a:p>
          <a:p>
            <a:r>
              <a:rPr lang="en-US" sz="1400" b="1" dirty="0">
                <a:latin typeface="Consolas" panose="020B0609020204030204" pitchFamily="49" charset="0"/>
              </a:rPr>
              <a:t>"</a:t>
            </a:r>
            <a:r>
              <a:rPr lang="en-US" sz="1400" b="1" dirty="0" err="1">
                <a:latin typeface="Consolas" panose="020B0609020204030204" pitchFamily="49" charset="0"/>
              </a:rPr>
              <a:t>Add:queue</a:t>
            </a:r>
            <a:r>
              <a:rPr lang="en-US" sz="1400" b="1" dirty="0">
                <a:latin typeface="Consolas" panose="020B0609020204030204" pitchFamily="49" charset="0"/>
              </a:rPr>
              <a:t>"</a:t>
            </a:r>
          </a:p>
          <a:p>
            <a:r>
              <a:rPr lang="en-US" sz="1400" b="1" dirty="0">
                <a:latin typeface="Consolas" panose="020B0609020204030204" pitchFamily="49" charset="0"/>
              </a:rPr>
              <a:t>"</a:t>
            </a:r>
            <a:r>
              <a:rPr lang="en-US" sz="1400" b="1" dirty="0" err="1">
                <a:latin typeface="Consolas" panose="020B0609020204030204" pitchFamily="49" charset="0"/>
              </a:rPr>
              <a:t>Remove:station</a:t>
            </a:r>
            <a:r>
              <a:rPr lang="en-US" sz="1400" b="1" dirty="0">
                <a:latin typeface="Consolas" panose="020B0609020204030204" pitchFamily="49" charset="0"/>
              </a:rPr>
              <a:t>"</a:t>
            </a:r>
          </a:p>
          <a:p>
            <a:r>
              <a:rPr lang="en-US" sz="1400" b="1" dirty="0">
                <a:latin typeface="Consolas" panose="020B0609020204030204" pitchFamily="49" charset="0"/>
              </a:rPr>
              <a:t>"</a:t>
            </a:r>
            <a:r>
              <a:rPr lang="en-US" sz="1400" b="1" dirty="0" err="1">
                <a:latin typeface="Consolas" panose="020B0609020204030204" pitchFamily="49" charset="0"/>
              </a:rPr>
              <a:t>Remove:stack</a:t>
            </a:r>
            <a:r>
              <a:rPr lang="en-US" sz="1400" b="1" dirty="0">
                <a:latin typeface="Consolas" panose="020B0609020204030204" pitchFamily="49" charset="0"/>
              </a:rPr>
              <a:t>"</a:t>
            </a:r>
          </a:p>
          <a:p>
            <a:r>
              <a:rPr lang="en-US" sz="1400" b="1" dirty="0">
                <a:latin typeface="Consolas" panose="020B0609020204030204" pitchFamily="49" charset="0"/>
              </a:rPr>
              <a:t>"</a:t>
            </a:r>
            <a:r>
              <a:rPr lang="en-US" sz="1400" b="1" dirty="0" err="1">
                <a:latin typeface="Consolas" panose="020B0609020204030204" pitchFamily="49" charset="0"/>
              </a:rPr>
              <a:t>Remove:queue</a:t>
            </a:r>
            <a:r>
              <a:rPr lang="en-US" sz="1400" b="1" dirty="0">
                <a:latin typeface="Consolas" panose="020B0609020204030204" pitchFamily="49" charset="0"/>
              </a:rPr>
              <a:t>"</a:t>
            </a:r>
          </a:p>
          <a:p>
            <a:r>
              <a:rPr lang="en-US" sz="1400" b="1" dirty="0">
                <a:latin typeface="Consolas" panose="020B0609020204030204" pitchFamily="49" charset="0"/>
              </a:rPr>
              <a:t>"</a:t>
            </a:r>
            <a:r>
              <a:rPr lang="en-US" sz="1400" b="1" dirty="0" err="1">
                <a:latin typeface="Consolas" panose="020B0609020204030204" pitchFamily="49" charset="0"/>
              </a:rPr>
              <a:t>Top:station</a:t>
            </a:r>
            <a:r>
              <a:rPr lang="en-US" sz="1400" b="1" dirty="0">
                <a:latin typeface="Consolas" panose="020B0609020204030204" pitchFamily="49" charset="0"/>
              </a:rPr>
              <a:t>"</a:t>
            </a:r>
          </a:p>
          <a:p>
            <a:r>
              <a:rPr lang="en-US" sz="1400" b="1" dirty="0">
                <a:latin typeface="Consolas" panose="020B0609020204030204" pitchFamily="49" charset="0"/>
              </a:rPr>
              <a:t>"</a:t>
            </a:r>
            <a:r>
              <a:rPr lang="en-US" sz="1400" b="1" dirty="0" err="1">
                <a:latin typeface="Consolas" panose="020B0609020204030204" pitchFamily="49" charset="0"/>
              </a:rPr>
              <a:t>Top:stack</a:t>
            </a:r>
            <a:r>
              <a:rPr lang="en-US" sz="1400" b="1" dirty="0">
                <a:latin typeface="Consolas" panose="020B0609020204030204" pitchFamily="49" charset="0"/>
              </a:rPr>
              <a:t>"</a:t>
            </a:r>
          </a:p>
          <a:p>
            <a:r>
              <a:rPr lang="en-US" sz="1400" b="1" dirty="0">
                <a:latin typeface="Consolas" panose="020B0609020204030204" pitchFamily="49" charset="0"/>
              </a:rPr>
              <a:t>"</a:t>
            </a:r>
            <a:r>
              <a:rPr lang="en-US" sz="1400" b="1" dirty="0" err="1">
                <a:latin typeface="Consolas" panose="020B0609020204030204" pitchFamily="49" charset="0"/>
              </a:rPr>
              <a:t>Top:queue</a:t>
            </a:r>
            <a:r>
              <a:rPr lang="en-US" sz="1400" b="1" dirty="0">
                <a:latin typeface="Consolas" panose="020B0609020204030204" pitchFamily="49" charset="0"/>
              </a:rPr>
              <a:t>"</a:t>
            </a:r>
          </a:p>
          <a:p>
            <a:r>
              <a:rPr lang="en-US" sz="1400" b="1" dirty="0">
                <a:latin typeface="Consolas" panose="020B0609020204030204" pitchFamily="49" charset="0"/>
              </a:rPr>
              <a:t>"</a:t>
            </a:r>
            <a:r>
              <a:rPr lang="en-US" sz="1400" b="1" dirty="0" err="1">
                <a:latin typeface="Consolas" panose="020B0609020204030204" pitchFamily="49" charset="0"/>
              </a:rPr>
              <a:t>Size:stack</a:t>
            </a:r>
            <a:r>
              <a:rPr lang="en-US" sz="1400" b="1" dirty="0">
                <a:latin typeface="Consolas" panose="020B0609020204030204" pitchFamily="49" charset="0"/>
              </a:rPr>
              <a:t>"</a:t>
            </a:r>
          </a:p>
          <a:p>
            <a:r>
              <a:rPr lang="en-US" sz="1400" b="1" dirty="0">
                <a:latin typeface="Consolas" panose="020B0609020204030204" pitchFamily="49" charset="0"/>
              </a:rPr>
              <a:t>"</a:t>
            </a:r>
            <a:r>
              <a:rPr lang="en-US" sz="1400" b="1" dirty="0" err="1">
                <a:latin typeface="Consolas" panose="020B0609020204030204" pitchFamily="49" charset="0"/>
              </a:rPr>
              <a:t>Size:queue</a:t>
            </a:r>
            <a:r>
              <a:rPr lang="en-US" sz="1400" b="1" dirty="0">
                <a:latin typeface="Consolas" panose="020B0609020204030204" pitchFamily="49" charset="0"/>
              </a:rPr>
              <a:t>"</a:t>
            </a:r>
          </a:p>
          <a:p>
            <a:r>
              <a:rPr lang="en-US" sz="1400" b="1" dirty="0">
                <a:latin typeface="Consolas" panose="020B0609020204030204" pitchFamily="49" charset="0"/>
              </a:rPr>
              <a:t>"</a:t>
            </a:r>
            <a:r>
              <a:rPr lang="en-US" sz="1400" b="1" dirty="0" err="1">
                <a:latin typeface="Consolas" panose="020B0609020204030204" pitchFamily="49" charset="0"/>
              </a:rPr>
              <a:t>Size:train</a:t>
            </a:r>
            <a:r>
              <a:rPr lang="en-US" sz="1400" b="1" dirty="0">
                <a:latin typeface="Consolas" panose="020B0609020204030204" pitchFamily="49" charset="0"/>
              </a:rPr>
              <a:t>"</a:t>
            </a:r>
          </a:p>
          <a:p>
            <a:r>
              <a:rPr lang="en-US" sz="1400" b="1" dirty="0">
                <a:latin typeface="Consolas" panose="020B0609020204030204" pitchFamily="49" charset="0"/>
              </a:rPr>
              <a:t>"Find xx"</a:t>
            </a:r>
          </a:p>
          <a:p>
            <a:r>
              <a:rPr lang="en-US" sz="1400" b="1" dirty="0">
                <a:latin typeface="Consolas" panose="020B0609020204030204" pitchFamily="49" charset="0"/>
              </a:rPr>
              <a:t>"Queue"</a:t>
            </a:r>
          </a:p>
          <a:p>
            <a:r>
              <a:rPr lang="en-US" sz="1400" b="1" dirty="0">
                <a:latin typeface="Consolas" panose="020B0609020204030204" pitchFamily="49" charset="0"/>
              </a:rPr>
              <a:t>"Stack"</a:t>
            </a:r>
          </a:p>
          <a:p>
            <a:r>
              <a:rPr lang="en-US" sz="1400" b="1" dirty="0">
                <a:latin typeface="Consolas" panose="020B0609020204030204" pitchFamily="49" charset="0"/>
              </a:rPr>
              <a:t>"Train"</a:t>
            </a:r>
          </a:p>
        </p:txBody>
      </p:sp>
      <p:cxnSp>
        <p:nvCxnSpPr>
          <p:cNvPr id="27" name="Straight Arrow Connector 26"/>
          <p:cNvCxnSpPr>
            <a:cxnSpLocks/>
          </p:cNvCxnSpPr>
          <p:nvPr/>
        </p:nvCxnSpPr>
        <p:spPr>
          <a:xfrm>
            <a:off x="2833769" y="3124201"/>
            <a:ext cx="990600" cy="232575"/>
          </a:xfrm>
          <a:prstGeom prst="straightConnector1">
            <a:avLst/>
          </a:prstGeom>
          <a:ln w="38100">
            <a:solidFill>
              <a:srgbClr val="FF0000"/>
            </a:solidFill>
            <a:tailEnd type="arrow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cxnSpLocks/>
          </p:cNvCxnSpPr>
          <p:nvPr/>
        </p:nvCxnSpPr>
        <p:spPr>
          <a:xfrm>
            <a:off x="2361329" y="3356776"/>
            <a:ext cx="1463040" cy="144451"/>
          </a:xfrm>
          <a:prstGeom prst="straightConnector1">
            <a:avLst/>
          </a:prstGeom>
          <a:ln w="38100">
            <a:solidFill>
              <a:srgbClr val="FF0000"/>
            </a:solidFill>
            <a:tailEnd type="arrow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cxnSpLocks/>
          </p:cNvCxnSpPr>
          <p:nvPr/>
        </p:nvCxnSpPr>
        <p:spPr>
          <a:xfrm>
            <a:off x="2361329" y="3562351"/>
            <a:ext cx="1463040" cy="95250"/>
          </a:xfrm>
          <a:prstGeom prst="straightConnector1">
            <a:avLst/>
          </a:prstGeom>
          <a:ln w="38100">
            <a:solidFill>
              <a:srgbClr val="FF0000"/>
            </a:solidFill>
            <a:tailEnd type="arrow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cxnSpLocks/>
          </p:cNvCxnSpPr>
          <p:nvPr/>
        </p:nvCxnSpPr>
        <p:spPr>
          <a:xfrm>
            <a:off x="2895601" y="3810001"/>
            <a:ext cx="928769" cy="1"/>
          </a:xfrm>
          <a:prstGeom prst="straightConnector1">
            <a:avLst/>
          </a:prstGeom>
          <a:ln w="38100">
            <a:solidFill>
              <a:srgbClr val="FF0000"/>
            </a:solidFill>
            <a:tailEnd type="arrow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cxnSpLocks/>
          </p:cNvCxnSpPr>
          <p:nvPr/>
        </p:nvCxnSpPr>
        <p:spPr>
          <a:xfrm>
            <a:off x="2667001" y="3962402"/>
            <a:ext cx="1157369" cy="1"/>
          </a:xfrm>
          <a:prstGeom prst="straightConnector1">
            <a:avLst/>
          </a:prstGeom>
          <a:ln w="38100">
            <a:solidFill>
              <a:srgbClr val="FF0000"/>
            </a:solidFill>
            <a:tailEnd type="arrow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cxnSpLocks/>
          </p:cNvCxnSpPr>
          <p:nvPr/>
        </p:nvCxnSpPr>
        <p:spPr>
          <a:xfrm flipV="1">
            <a:off x="2667001" y="4114800"/>
            <a:ext cx="1157369" cy="76200"/>
          </a:xfrm>
          <a:prstGeom prst="straightConnector1">
            <a:avLst/>
          </a:prstGeom>
          <a:ln w="38100">
            <a:solidFill>
              <a:srgbClr val="FF0000"/>
            </a:solidFill>
            <a:tailEnd type="arrow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cxnSpLocks/>
          </p:cNvCxnSpPr>
          <p:nvPr/>
        </p:nvCxnSpPr>
        <p:spPr>
          <a:xfrm flipV="1">
            <a:off x="2590801" y="4267200"/>
            <a:ext cx="1233569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cxnSpLocks/>
          </p:cNvCxnSpPr>
          <p:nvPr/>
        </p:nvCxnSpPr>
        <p:spPr>
          <a:xfrm flipV="1">
            <a:off x="2361329" y="4419600"/>
            <a:ext cx="1463040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arrow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cxnSpLocks/>
            <a:endCxn id="18" idx="1"/>
          </p:cNvCxnSpPr>
          <p:nvPr/>
        </p:nvCxnSpPr>
        <p:spPr>
          <a:xfrm flipV="1">
            <a:off x="2361329" y="4571600"/>
            <a:ext cx="1463040" cy="229000"/>
          </a:xfrm>
          <a:prstGeom prst="straightConnector1">
            <a:avLst/>
          </a:prstGeom>
          <a:ln w="38100">
            <a:solidFill>
              <a:srgbClr val="FF0000"/>
            </a:solidFill>
            <a:tailEnd type="arrow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cxnSpLocks/>
          </p:cNvCxnSpPr>
          <p:nvPr/>
        </p:nvCxnSpPr>
        <p:spPr>
          <a:xfrm flipV="1">
            <a:off x="2452769" y="4724401"/>
            <a:ext cx="1371600" cy="304801"/>
          </a:xfrm>
          <a:prstGeom prst="straightConnector1">
            <a:avLst/>
          </a:prstGeom>
          <a:ln w="38100">
            <a:solidFill>
              <a:srgbClr val="FF0000"/>
            </a:solidFill>
            <a:tailEnd type="arrow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cxnSpLocks/>
          </p:cNvCxnSpPr>
          <p:nvPr/>
        </p:nvCxnSpPr>
        <p:spPr>
          <a:xfrm flipV="1">
            <a:off x="2452769" y="4876801"/>
            <a:ext cx="1371600" cy="381001"/>
          </a:xfrm>
          <a:prstGeom prst="straightConnector1">
            <a:avLst/>
          </a:prstGeom>
          <a:ln w="38100">
            <a:solidFill>
              <a:srgbClr val="FF0000"/>
            </a:solidFill>
            <a:tailEnd type="arrow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cxnSpLocks/>
          </p:cNvCxnSpPr>
          <p:nvPr/>
        </p:nvCxnSpPr>
        <p:spPr>
          <a:xfrm flipV="1">
            <a:off x="2452769" y="5029201"/>
            <a:ext cx="1371600" cy="457200"/>
          </a:xfrm>
          <a:prstGeom prst="straightConnector1">
            <a:avLst/>
          </a:prstGeom>
          <a:ln w="38100">
            <a:solidFill>
              <a:srgbClr val="FF0000"/>
            </a:solidFill>
            <a:tailEnd type="arrow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cxnSpLocks/>
          </p:cNvCxnSpPr>
          <p:nvPr/>
        </p:nvCxnSpPr>
        <p:spPr>
          <a:xfrm flipV="1">
            <a:off x="2133601" y="5181601"/>
            <a:ext cx="1690769" cy="533401"/>
          </a:xfrm>
          <a:prstGeom prst="straightConnector1">
            <a:avLst/>
          </a:prstGeom>
          <a:ln w="38100">
            <a:solidFill>
              <a:srgbClr val="FF0000"/>
            </a:solidFill>
            <a:tailEnd type="arrow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297112" y="2297430"/>
            <a:ext cx="2436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Input Commands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824370" y="2297430"/>
            <a:ext cx="1538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Station 235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1" y="1295400"/>
            <a:ext cx="2224169" cy="1482200"/>
          </a:xfrm>
          <a:prstGeom prst="rect">
            <a:avLst/>
          </a:prstGeom>
        </p:spPr>
      </p:pic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7ECEE5A9-C2E1-495E-BF01-92DA96505931}"/>
              </a:ext>
            </a:extLst>
          </p:cNvPr>
          <p:cNvCxnSpPr>
            <a:cxnSpLocks/>
          </p:cNvCxnSpPr>
          <p:nvPr/>
        </p:nvCxnSpPr>
        <p:spPr>
          <a:xfrm flipV="1">
            <a:off x="1988385" y="5334001"/>
            <a:ext cx="1835985" cy="588617"/>
          </a:xfrm>
          <a:prstGeom prst="straightConnector1">
            <a:avLst/>
          </a:prstGeom>
          <a:ln w="38100">
            <a:solidFill>
              <a:srgbClr val="FF0000"/>
            </a:solidFill>
            <a:tailEnd type="arrow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FE742372-56DB-4013-B6C6-DF5E343F0732}"/>
              </a:ext>
            </a:extLst>
          </p:cNvPr>
          <p:cNvCxnSpPr>
            <a:cxnSpLocks/>
          </p:cNvCxnSpPr>
          <p:nvPr/>
        </p:nvCxnSpPr>
        <p:spPr>
          <a:xfrm flipV="1">
            <a:off x="1921417" y="5507385"/>
            <a:ext cx="1902953" cy="594169"/>
          </a:xfrm>
          <a:prstGeom prst="straightConnector1">
            <a:avLst/>
          </a:prstGeom>
          <a:ln w="38100">
            <a:solidFill>
              <a:srgbClr val="FF0000"/>
            </a:solidFill>
            <a:tailEnd type="arrow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0EAB92D9-9C41-4CCF-B0D4-0F71CC2C1E4C}"/>
              </a:ext>
            </a:extLst>
          </p:cNvPr>
          <p:cNvCxnSpPr>
            <a:cxnSpLocks/>
          </p:cNvCxnSpPr>
          <p:nvPr/>
        </p:nvCxnSpPr>
        <p:spPr>
          <a:xfrm flipV="1">
            <a:off x="1935785" y="5659785"/>
            <a:ext cx="1888584" cy="658958"/>
          </a:xfrm>
          <a:prstGeom prst="straightConnector1">
            <a:avLst/>
          </a:prstGeom>
          <a:ln w="38100">
            <a:solidFill>
              <a:srgbClr val="FF0000"/>
            </a:solidFill>
            <a:tailEnd type="arrow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75AA7C32-7D0F-45DD-BA78-ED7DF42D09C0}"/>
              </a:ext>
            </a:extLst>
          </p:cNvPr>
          <p:cNvSpPr txBox="1"/>
          <p:nvPr/>
        </p:nvSpPr>
        <p:spPr>
          <a:xfrm>
            <a:off x="1225949" y="6532214"/>
            <a:ext cx="3733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omic Sans MS" panose="030F0702030302020204" pitchFamily="66" charset="0"/>
              </a:rPr>
              <a:t>typedef struct Car </a:t>
            </a:r>
            <a:r>
              <a:rPr lang="en-US" sz="1400" b="1" dirty="0" err="1">
                <a:latin typeface="Comic Sans MS" panose="030F0702030302020204" pitchFamily="66" charset="0"/>
              </a:rPr>
              <a:t>car_t</a:t>
            </a:r>
            <a:r>
              <a:rPr lang="en-US" sz="1400" b="1" dirty="0">
                <a:latin typeface="Comic Sans MS" panose="030F0702030302020204" pitchFamily="66" charset="0"/>
              </a:rPr>
              <a:t>;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FF9591-9EE6-404D-836C-D70B281F6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Lab 06 - Railroad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D9D49B-E61C-491F-9A03-20AC2C558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9D9B86-AB8B-404F-8D86-C97B35C4C67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287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Circular Array as a Queue Container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white"/>
                </a:solidFill>
                <a:latin typeface="Arial" charset="0"/>
              </a:rPr>
              <a:t>Queues / Deques (19-20)</a:t>
            </a:r>
            <a:endParaRPr lang="en-US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7B5496-982B-480A-8085-B08F2CA91C21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dirty="0"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40081" y="1295400"/>
            <a:ext cx="9655386" cy="5454650"/>
          </a:xfrm>
        </p:spPr>
        <p:txBody>
          <a:bodyPr/>
          <a:lstStyle/>
          <a:p>
            <a:r>
              <a:rPr lang="en-US" sz="2200" dirty="0"/>
              <a:t>While the time efficiency of using a r double-linked list to implement a queue is “acceptable”, there are however some inefficiencies:</a:t>
            </a:r>
          </a:p>
          <a:p>
            <a:pPr lvl="1"/>
            <a:r>
              <a:rPr lang="en-US" dirty="0"/>
              <a:t>Storage space is increased when using a linked list due to references (links) stored in the nodes.</a:t>
            </a:r>
          </a:p>
          <a:p>
            <a:pPr lvl="1"/>
            <a:r>
              <a:rPr lang="en-US" dirty="0"/>
              <a:t>Pointer arithmetic used to add/delete from the list takes time.</a:t>
            </a:r>
          </a:p>
          <a:p>
            <a:r>
              <a:rPr lang="en-US" sz="2200" dirty="0"/>
              <a:t>A </a:t>
            </a:r>
            <a:r>
              <a:rPr lang="en-US" sz="2200" b="1" dirty="0">
                <a:solidFill>
                  <a:srgbClr val="FF0000"/>
                </a:solidFill>
              </a:rPr>
              <a:t>contiguous array </a:t>
            </a:r>
            <a:r>
              <a:rPr lang="en-US" sz="2200" dirty="0"/>
              <a:t>implementation also is “acceptable” and it mitigates space and pointer inefficiencies, but:</a:t>
            </a:r>
          </a:p>
          <a:p>
            <a:pPr marL="628650" lvl="1" indent="-261938"/>
            <a:r>
              <a:rPr lang="en-US" dirty="0"/>
              <a:t>While insertion at rear of array is constant time O(1), removal from the front is linear time O(n).</a:t>
            </a:r>
          </a:p>
          <a:p>
            <a:pPr marL="628650" lvl="1" indent="-261938"/>
            <a:r>
              <a:rPr lang="en-US" dirty="0"/>
              <a:t>While removal from rear of array is constant time O(1), insertion at the front is linear time O(n).</a:t>
            </a:r>
          </a:p>
          <a:p>
            <a:r>
              <a:rPr lang="en-US" sz="2200" dirty="0"/>
              <a:t>How can we avoid these inefficiencies and still use an array to implement our queue?</a:t>
            </a:r>
          </a:p>
        </p:txBody>
      </p:sp>
    </p:spTree>
    <p:extLst>
      <p:ext uri="{BB962C8B-B14F-4D97-AF65-F5344CB8AC3E}">
        <p14:creationId xmlns:p14="http://schemas.microsoft.com/office/powerpoint/2010/main" val="3866155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Circular Array ADT Queue Design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white"/>
                </a:solidFill>
                <a:latin typeface="Arial" charset="0"/>
              </a:rPr>
              <a:t>Queues / Deques (19-20)</a:t>
            </a:r>
            <a:endParaRPr lang="en-US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7B5496-982B-480A-8085-B08F2CA91C21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dirty="0"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40081" y="1295400"/>
            <a:ext cx="9980295" cy="5454650"/>
          </a:xfrm>
        </p:spPr>
        <p:txBody>
          <a:bodyPr/>
          <a:lstStyle/>
          <a:p>
            <a:r>
              <a:rPr lang="en-US" dirty="0"/>
              <a:t>A Circular Array ADT Queue uses an object with four </a:t>
            </a:r>
            <a:r>
              <a:rPr lang="en-US" dirty="0" err="1"/>
              <a:t>size_t</a:t>
            </a:r>
            <a:r>
              <a:rPr lang="en-US" dirty="0"/>
              <a:t> type data members:</a:t>
            </a:r>
          </a:p>
          <a:p>
            <a:pPr lvl="1"/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size_t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capacity;</a:t>
            </a:r>
          </a:p>
          <a:p>
            <a:pPr lvl="1"/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size_t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num_items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lvl="1"/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size_t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front_index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lvl="1"/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size_t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rear_index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dirty="0"/>
              <a:t>And a pointer to the data member, </a:t>
            </a:r>
            <a:r>
              <a:rPr lang="en-US" dirty="0" err="1"/>
              <a:t>the_data</a:t>
            </a:r>
            <a:r>
              <a:rPr lang="en-US" dirty="0"/>
              <a:t> to point to a dynamically-allocated array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T*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the_data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dirty="0"/>
              <a:t>And a default array allocation size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#define DEFAULT_CAPACITY 8</a:t>
            </a:r>
            <a:endParaRPr lang="en-US" dirty="0"/>
          </a:p>
          <a:p>
            <a:pPr lvl="1"/>
            <a:endParaRPr lang="en-US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6817B27-E0BA-4BAA-8624-C3B8FF4710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5081" y="4340268"/>
            <a:ext cx="3374247" cy="234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33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S 235 Theme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ppt/theme/themeOverride2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2383</TotalTime>
  <Words>8403</Words>
  <Application>Microsoft Office PowerPoint</Application>
  <PresentationFormat>Custom</PresentationFormat>
  <Paragraphs>1884</Paragraphs>
  <Slides>59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8" baseType="lpstr">
      <vt:lpstr>Arial</vt:lpstr>
      <vt:lpstr>Calibri</vt:lpstr>
      <vt:lpstr>Comic Sans MS</vt:lpstr>
      <vt:lpstr>Consolas</vt:lpstr>
      <vt:lpstr>Courier New</vt:lpstr>
      <vt:lpstr>Times New Roman</vt:lpstr>
      <vt:lpstr>Tw Cen MT</vt:lpstr>
      <vt:lpstr>Wingdings</vt:lpstr>
      <vt:lpstr>CS 235 Theme</vt:lpstr>
      <vt:lpstr>PowerPoint Presentation</vt:lpstr>
      <vt:lpstr>Tip #25: Compiler Warnings</vt:lpstr>
      <vt:lpstr>Follow-up Questions...</vt:lpstr>
      <vt:lpstr>PowerPoint Presentation</vt:lpstr>
      <vt:lpstr>Lab 06 - Railroad</vt:lpstr>
      <vt:lpstr>PowerPoint Presentation</vt:lpstr>
      <vt:lpstr>L06 – Railroad Wrapper Classes</vt:lpstr>
      <vt:lpstr>Circular Array as a Queue Container</vt:lpstr>
      <vt:lpstr>Circular Array ADT Queue Design</vt:lpstr>
      <vt:lpstr>Queue&lt;string&gt;</vt:lpstr>
      <vt:lpstr>Queue&lt;string&gt;::push(const T&amp; item)</vt:lpstr>
      <vt:lpstr>Queue&lt;string&gt;::push(const T&amp; item)</vt:lpstr>
      <vt:lpstr>Queue&lt;string&gt;::push(const T&amp; item)</vt:lpstr>
      <vt:lpstr>Queue&lt;string&gt;::push(const T&amp; item)</vt:lpstr>
      <vt:lpstr>Queue&lt;string&gt;::pop()</vt:lpstr>
      <vt:lpstr>Queue&lt;string&gt;::push(const T&amp; item)</vt:lpstr>
      <vt:lpstr>reallocate</vt:lpstr>
      <vt:lpstr>reallocate</vt:lpstr>
      <vt:lpstr>reallocate</vt:lpstr>
      <vt:lpstr>reallocate</vt:lpstr>
      <vt:lpstr>reallocate</vt:lpstr>
      <vt:lpstr>Queue&lt;string&gt;::push(const T&amp; item)</vt:lpstr>
      <vt:lpstr>Queue&lt;string&gt;::push(const T&amp; item)</vt:lpstr>
      <vt:lpstr>PowerPoint Presentation</vt:lpstr>
      <vt:lpstr>Trees</vt:lpstr>
      <vt:lpstr>Chapter Objectives</vt:lpstr>
      <vt:lpstr>Trees - Introduction</vt:lpstr>
      <vt:lpstr>Trees - Introduction</vt:lpstr>
      <vt:lpstr>PowerPoint Presentation</vt:lpstr>
      <vt:lpstr>Tree Terminology</vt:lpstr>
      <vt:lpstr>Tree Terminology</vt:lpstr>
      <vt:lpstr>Tree Terminology</vt:lpstr>
      <vt:lpstr>Fullness, Predecessor, Successor</vt:lpstr>
      <vt:lpstr>Completeness</vt:lpstr>
      <vt:lpstr>Expression Tree</vt:lpstr>
      <vt:lpstr>Huffman Tree</vt:lpstr>
      <vt:lpstr>Huffman Tree</vt:lpstr>
      <vt:lpstr>General Trees</vt:lpstr>
      <vt:lpstr>PowerPoint Presentation</vt:lpstr>
      <vt:lpstr>Tip #26: Constructor Do's and Don't  </vt:lpstr>
      <vt:lpstr>Where are there Memory Leaks?</vt:lpstr>
      <vt:lpstr>Where are there Memory Leaks?</vt:lpstr>
      <vt:lpstr>Where are there Memory Leaks?</vt:lpstr>
      <vt:lpstr>Tree Terminology</vt:lpstr>
      <vt:lpstr>Fullness, Predecessor, Successor</vt:lpstr>
      <vt:lpstr>Completeness</vt:lpstr>
      <vt:lpstr>PowerPoint Presentation</vt:lpstr>
      <vt:lpstr>Follow-up Questions...</vt:lpstr>
      <vt:lpstr>PowerPoint Presentation</vt:lpstr>
      <vt:lpstr>Recursive Tree Traversals</vt:lpstr>
      <vt:lpstr>Visualizing Tree Traversals</vt:lpstr>
      <vt:lpstr>Visualizing Tree Traversals</vt:lpstr>
      <vt:lpstr>Visualizing Tree Traversals</vt:lpstr>
      <vt:lpstr>Visualizing Tree Traversals</vt:lpstr>
      <vt:lpstr>Visualizing Tree Traversals</vt:lpstr>
      <vt:lpstr>Quiz A</vt:lpstr>
      <vt:lpstr>Quiz B</vt:lpstr>
      <vt:lpstr>Traversal of Expression Tree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Roper</dc:creator>
  <cp:lastModifiedBy>Paul Roper</cp:lastModifiedBy>
  <cp:revision>98</cp:revision>
  <dcterms:created xsi:type="dcterms:W3CDTF">2020-07-19T21:27:39Z</dcterms:created>
  <dcterms:modified xsi:type="dcterms:W3CDTF">2022-05-24T14:38:38Z</dcterms:modified>
</cp:coreProperties>
</file>