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729" r:id="rId2"/>
    <p:sldId id="1428" r:id="rId3"/>
    <p:sldId id="3986" r:id="rId4"/>
    <p:sldId id="3928" r:id="rId5"/>
    <p:sldId id="3932" r:id="rId6"/>
    <p:sldId id="3919" r:id="rId7"/>
    <p:sldId id="3629" r:id="rId8"/>
    <p:sldId id="3630" r:id="rId9"/>
    <p:sldId id="3573" r:id="rId10"/>
    <p:sldId id="3838" r:id="rId11"/>
    <p:sldId id="3636" r:id="rId12"/>
    <p:sldId id="3910" r:id="rId13"/>
    <p:sldId id="3637" r:id="rId14"/>
    <p:sldId id="3638" r:id="rId15"/>
    <p:sldId id="3639" r:id="rId16"/>
    <p:sldId id="3640" r:id="rId17"/>
    <p:sldId id="3641" r:id="rId18"/>
    <p:sldId id="3582" r:id="rId19"/>
    <p:sldId id="3550" r:id="rId20"/>
    <p:sldId id="3935" r:id="rId21"/>
    <p:sldId id="3969" r:id="rId22"/>
    <p:sldId id="1644" r:id="rId23"/>
    <p:sldId id="3851" r:id="rId24"/>
    <p:sldId id="1646" r:id="rId25"/>
    <p:sldId id="1362" r:id="rId26"/>
    <p:sldId id="3967" r:id="rId27"/>
    <p:sldId id="1953" r:id="rId28"/>
    <p:sldId id="1938" r:id="rId29"/>
    <p:sldId id="1949" r:id="rId30"/>
    <p:sldId id="3643" r:id="rId31"/>
    <p:sldId id="3971" r:id="rId32"/>
    <p:sldId id="3972" r:id="rId33"/>
    <p:sldId id="3973" r:id="rId34"/>
    <p:sldId id="3974" r:id="rId35"/>
    <p:sldId id="3975" r:id="rId36"/>
    <p:sldId id="3976" r:id="rId37"/>
    <p:sldId id="3977" r:id="rId38"/>
    <p:sldId id="3978" r:id="rId39"/>
    <p:sldId id="3979" r:id="rId40"/>
    <p:sldId id="3981" r:id="rId41"/>
    <p:sldId id="3982" r:id="rId42"/>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3" d="100"/>
          <a:sy n="103" d="100"/>
        </p:scale>
        <p:origin x="114" y="132"/>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5/19/2022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5/19/2022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632894-2F5A-46FE-8A2B-89B3094654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970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632894-2F5A-46FE-8A2B-89B309465481}" type="slidenum">
              <a:rPr lang="en-US" smtClean="0"/>
              <a:pPr>
                <a:defRPr/>
              </a:pPr>
              <a:t>18</a:t>
            </a:fld>
            <a:endParaRPr lang="en-US" dirty="0"/>
          </a:p>
        </p:txBody>
      </p:sp>
    </p:spTree>
    <p:extLst>
      <p:ext uri="{BB962C8B-B14F-4D97-AF65-F5344CB8AC3E}">
        <p14:creationId xmlns:p14="http://schemas.microsoft.com/office/powerpoint/2010/main" val="245564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632894-2F5A-46FE-8A2B-89B309465481}" type="slidenum">
              <a:rPr lang="en-US" smtClean="0"/>
              <a:pPr>
                <a:defRPr/>
              </a:pPr>
              <a:t>21</a:t>
            </a:fld>
            <a:endParaRPr lang="en-US" dirty="0"/>
          </a:p>
        </p:txBody>
      </p:sp>
    </p:spTree>
    <p:extLst>
      <p:ext uri="{BB962C8B-B14F-4D97-AF65-F5344CB8AC3E}">
        <p14:creationId xmlns:p14="http://schemas.microsoft.com/office/powerpoint/2010/main" val="70334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Deques (21-22)</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Deques (21-22)</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Deques (21-22)</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Deques (21-22)</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Deques (21-22)</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baselinemag.com/analytics-big-data/slideshows/surprising-statistics-about-big-data.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9" name="TextBox 8">
            <a:extLst>
              <a:ext uri="{FF2B5EF4-FFF2-40B4-BE49-F238E27FC236}">
                <a16:creationId xmlns:a16="http://schemas.microsoft.com/office/drawing/2014/main" id="{9474E717-7475-4433-9EE8-11A6CE6BEC6A}"/>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a:spcBef>
                <a:spcPts val="600"/>
              </a:spcBef>
            </a:pPr>
            <a:r>
              <a:rPr lang="en-US" sz="2200" b="1" dirty="0"/>
              <a:t>Queues/Deques, 6.5 (21)</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STL Implementation of the </a:t>
            </a:r>
            <a:r>
              <a:rPr lang="en-US" dirty="0" err="1"/>
              <a:t>Deque</a:t>
            </a:r>
            <a:endParaRPr lang="en-US" dirty="0"/>
          </a:p>
        </p:txBody>
      </p:sp>
      <p:sp>
        <p:nvSpPr>
          <p:cNvPr id="3" name="Content Placeholder 2"/>
          <p:cNvSpPr>
            <a:spLocks noGrp="1"/>
          </p:cNvSpPr>
          <p:nvPr>
            <p:ph sz="quarter" idx="1"/>
          </p:nvPr>
        </p:nvSpPr>
        <p:spPr>
          <a:xfrm>
            <a:off x="551399" y="1295401"/>
            <a:ext cx="10064792" cy="457200"/>
          </a:xfrm>
        </p:spPr>
        <p:txBody>
          <a:bodyPr/>
          <a:lstStyle/>
          <a:p>
            <a:r>
              <a:rPr lang="en-US" dirty="0"/>
              <a:t>Array implementations of a </a:t>
            </a:r>
            <a:r>
              <a:rPr lang="en-US" b="1" dirty="0">
                <a:solidFill>
                  <a:srgbClr val="FF0000"/>
                </a:solidFill>
              </a:rPr>
              <a:t>deque</a:t>
            </a:r>
            <a:r>
              <a:rPr lang="en-US" dirty="0"/>
              <a:t>:</a:t>
            </a:r>
          </a:p>
        </p:txBody>
      </p:sp>
      <p:grpSp>
        <p:nvGrpSpPr>
          <p:cNvPr id="6" name="Group 5">
            <a:extLst>
              <a:ext uri="{FF2B5EF4-FFF2-40B4-BE49-F238E27FC236}">
                <a16:creationId xmlns:a16="http://schemas.microsoft.com/office/drawing/2014/main" id="{1BACE48E-EDC7-4DF5-B210-BC446D7790D1}"/>
              </a:ext>
            </a:extLst>
          </p:cNvPr>
          <p:cNvGrpSpPr/>
          <p:nvPr/>
        </p:nvGrpSpPr>
        <p:grpSpPr>
          <a:xfrm>
            <a:off x="555585" y="1676401"/>
            <a:ext cx="10064792" cy="5013863"/>
            <a:chOff x="555585" y="1676401"/>
            <a:chExt cx="10064792" cy="5013863"/>
          </a:xfrm>
        </p:grpSpPr>
        <p:pic>
          <p:nvPicPr>
            <p:cNvPr id="7" name="Picture 6">
              <a:extLst>
                <a:ext uri="{FF2B5EF4-FFF2-40B4-BE49-F238E27FC236}">
                  <a16:creationId xmlns:a16="http://schemas.microsoft.com/office/drawing/2014/main" id="{1225C806-9642-4EFB-9EFD-8C36C1C10BF9}"/>
                </a:ext>
              </a:extLst>
            </p:cNvPr>
            <p:cNvPicPr>
              <a:picLocks noChangeAspect="1"/>
            </p:cNvPicPr>
            <p:nvPr/>
          </p:nvPicPr>
          <p:blipFill>
            <a:blip r:embed="rId2"/>
            <a:stretch>
              <a:fillRect/>
            </a:stretch>
          </p:blipFill>
          <p:spPr>
            <a:xfrm>
              <a:off x="1540202" y="5364651"/>
              <a:ext cx="2117398" cy="1325613"/>
            </a:xfrm>
            <a:prstGeom prst="rect">
              <a:avLst/>
            </a:prstGeom>
          </p:spPr>
        </p:pic>
        <p:sp>
          <p:nvSpPr>
            <p:cNvPr id="9" name="Content Placeholder 2">
              <a:extLst>
                <a:ext uri="{FF2B5EF4-FFF2-40B4-BE49-F238E27FC236}">
                  <a16:creationId xmlns:a16="http://schemas.microsoft.com/office/drawing/2014/main" id="{BE2B5DEA-64BC-45EE-A640-318C4867FCE7}"/>
                </a:ext>
              </a:extLst>
            </p:cNvPr>
            <p:cNvSpPr txBox="1">
              <a:spLocks/>
            </p:cNvSpPr>
            <p:nvPr/>
          </p:nvSpPr>
          <p:spPr bwMode="auto">
            <a:xfrm>
              <a:off x="555585" y="1676401"/>
              <a:ext cx="10064792" cy="1034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spcBef>
                  <a:spcPts val="600"/>
                </a:spcBef>
                <a:buSzPct val="100000"/>
                <a:buFont typeface="+mj-lt"/>
                <a:buAutoNum type="arabicPeriod"/>
              </a:pPr>
              <a:r>
                <a:rPr lang="en-US" dirty="0"/>
                <a:t>Store the deque contents in a common circular buffer (array) and only resize when the buffer becomes full.</a:t>
              </a:r>
            </a:p>
            <a:p>
              <a:pPr marL="1149350" lvl="2">
                <a:spcBef>
                  <a:spcPts val="600"/>
                </a:spcBef>
              </a:pPr>
              <a:r>
                <a:rPr lang="en-US" dirty="0"/>
                <a:t>Resizing's are amortized but can be expensive.</a:t>
              </a:r>
            </a:p>
          </p:txBody>
        </p:sp>
      </p:grpSp>
      <p:grpSp>
        <p:nvGrpSpPr>
          <p:cNvPr id="14" name="Group 13">
            <a:extLst>
              <a:ext uri="{FF2B5EF4-FFF2-40B4-BE49-F238E27FC236}">
                <a16:creationId xmlns:a16="http://schemas.microsoft.com/office/drawing/2014/main" id="{1252612A-0FF3-4C9B-935C-C85BD7B8C3AA}"/>
              </a:ext>
            </a:extLst>
          </p:cNvPr>
          <p:cNvGrpSpPr/>
          <p:nvPr/>
        </p:nvGrpSpPr>
        <p:grpSpPr>
          <a:xfrm>
            <a:off x="555585" y="2711074"/>
            <a:ext cx="10064792" cy="3820128"/>
            <a:chOff x="555585" y="2711074"/>
            <a:chExt cx="10064792" cy="3820128"/>
          </a:xfrm>
        </p:grpSpPr>
        <p:pic>
          <p:nvPicPr>
            <p:cNvPr id="8" name="Picture 7">
              <a:extLst>
                <a:ext uri="{FF2B5EF4-FFF2-40B4-BE49-F238E27FC236}">
                  <a16:creationId xmlns:a16="http://schemas.microsoft.com/office/drawing/2014/main" id="{BBDABD39-995E-4275-8328-4C6512701CD0}"/>
                </a:ext>
              </a:extLst>
            </p:cNvPr>
            <p:cNvPicPr>
              <a:picLocks noChangeAspect="1"/>
            </p:cNvPicPr>
            <p:nvPr/>
          </p:nvPicPr>
          <p:blipFill>
            <a:blip r:embed="rId3"/>
            <a:stretch>
              <a:fillRect/>
            </a:stretch>
          </p:blipFill>
          <p:spPr>
            <a:xfrm>
              <a:off x="3977410" y="5496527"/>
              <a:ext cx="2926666" cy="1034675"/>
            </a:xfrm>
            <a:prstGeom prst="rect">
              <a:avLst/>
            </a:prstGeom>
          </p:spPr>
        </p:pic>
        <p:sp>
          <p:nvSpPr>
            <p:cNvPr id="10" name="Content Placeholder 2">
              <a:extLst>
                <a:ext uri="{FF2B5EF4-FFF2-40B4-BE49-F238E27FC236}">
                  <a16:creationId xmlns:a16="http://schemas.microsoft.com/office/drawing/2014/main" id="{5535080F-58CF-4F8B-83B7-F3CBE5333BDA}"/>
                </a:ext>
              </a:extLst>
            </p:cNvPr>
            <p:cNvSpPr txBox="1">
              <a:spLocks/>
            </p:cNvSpPr>
            <p:nvPr/>
          </p:nvSpPr>
          <p:spPr bwMode="auto">
            <a:xfrm>
              <a:off x="555585" y="2711074"/>
              <a:ext cx="1006479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spcBef>
                  <a:spcPts val="600"/>
                </a:spcBef>
                <a:buSzPct val="100000"/>
                <a:buFont typeface="+mj-lt"/>
                <a:buAutoNum type="arabicPeriod" startAt="2"/>
              </a:pPr>
              <a:r>
                <a:rPr lang="en-US" dirty="0"/>
                <a:t>Allocate deque contents from the center of the underlying array and resize the underlying array when either end is reached.</a:t>
              </a:r>
            </a:p>
            <a:p>
              <a:pPr marL="1149350" lvl="2">
                <a:spcBef>
                  <a:spcPts val="600"/>
                </a:spcBef>
              </a:pPr>
              <a:r>
                <a:rPr lang="en-US" dirty="0"/>
                <a:t>This approach may require more frequent resizing's and waste more space, particularly when elements are only inserted at one end.</a:t>
              </a:r>
            </a:p>
          </p:txBody>
        </p:sp>
      </p:grpSp>
      <p:grpSp>
        <p:nvGrpSpPr>
          <p:cNvPr id="16" name="Group 15">
            <a:extLst>
              <a:ext uri="{FF2B5EF4-FFF2-40B4-BE49-F238E27FC236}">
                <a16:creationId xmlns:a16="http://schemas.microsoft.com/office/drawing/2014/main" id="{E99CCFE7-E9B5-4DDE-8840-6178FC2461B7}"/>
              </a:ext>
            </a:extLst>
          </p:cNvPr>
          <p:cNvGrpSpPr/>
          <p:nvPr/>
        </p:nvGrpSpPr>
        <p:grpSpPr>
          <a:xfrm>
            <a:off x="291516" y="1676401"/>
            <a:ext cx="10429036" cy="2392850"/>
            <a:chOff x="291516" y="1676401"/>
            <a:chExt cx="10429036" cy="2392850"/>
          </a:xfrm>
        </p:grpSpPr>
        <p:sp>
          <p:nvSpPr>
            <p:cNvPr id="12" name="Rectangle: Rounded Corners 11">
              <a:extLst>
                <a:ext uri="{FF2B5EF4-FFF2-40B4-BE49-F238E27FC236}">
                  <a16:creationId xmlns:a16="http://schemas.microsoft.com/office/drawing/2014/main" id="{F1BA2E75-4C8F-4472-8777-6BE0D0B5F418}"/>
                </a:ext>
              </a:extLst>
            </p:cNvPr>
            <p:cNvSpPr/>
            <p:nvPr/>
          </p:nvSpPr>
          <p:spPr>
            <a:xfrm>
              <a:off x="893379" y="1676401"/>
              <a:ext cx="9827173" cy="111087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A1837C90-C210-456C-9FF0-5866BE76265B}"/>
                </a:ext>
              </a:extLst>
            </p:cNvPr>
            <p:cNvSpPr/>
            <p:nvPr/>
          </p:nvSpPr>
          <p:spPr>
            <a:xfrm>
              <a:off x="291516" y="3034578"/>
              <a:ext cx="1850127" cy="1034673"/>
            </a:xfrm>
            <a:prstGeom prst="wedgeRoundRectCallout">
              <a:avLst>
                <a:gd name="adj1" fmla="val 49983"/>
                <a:gd name="adj2" fmla="val -759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Use for Railroad Lab!</a:t>
              </a:r>
            </a:p>
          </p:txBody>
        </p:sp>
      </p:grpSp>
      <p:grpSp>
        <p:nvGrpSpPr>
          <p:cNvPr id="17" name="Group 16">
            <a:extLst>
              <a:ext uri="{FF2B5EF4-FFF2-40B4-BE49-F238E27FC236}">
                <a16:creationId xmlns:a16="http://schemas.microsoft.com/office/drawing/2014/main" id="{A61AFC14-957F-46E8-BC8B-2E0382EDC954}"/>
              </a:ext>
            </a:extLst>
          </p:cNvPr>
          <p:cNvGrpSpPr/>
          <p:nvPr/>
        </p:nvGrpSpPr>
        <p:grpSpPr>
          <a:xfrm>
            <a:off x="555585" y="4006474"/>
            <a:ext cx="10064792" cy="2793734"/>
            <a:chOff x="555585" y="4006474"/>
            <a:chExt cx="10064792" cy="2793734"/>
          </a:xfrm>
        </p:grpSpPr>
        <p:sp>
          <p:nvSpPr>
            <p:cNvPr id="11" name="Content Placeholder 2">
              <a:extLst>
                <a:ext uri="{FF2B5EF4-FFF2-40B4-BE49-F238E27FC236}">
                  <a16:creationId xmlns:a16="http://schemas.microsoft.com/office/drawing/2014/main" id="{BA870F4E-B39D-43B6-98F4-3678F0915D3D}"/>
                </a:ext>
              </a:extLst>
            </p:cNvPr>
            <p:cNvSpPr txBox="1">
              <a:spLocks/>
            </p:cNvSpPr>
            <p:nvPr/>
          </p:nvSpPr>
          <p:spPr bwMode="auto">
            <a:xfrm>
              <a:off x="555585" y="4006474"/>
              <a:ext cx="1006479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3913" lvl="1" indent="-457200">
                <a:spcBef>
                  <a:spcPts val="600"/>
                </a:spcBef>
                <a:buSzPct val="100000"/>
                <a:buFont typeface="+mj-lt"/>
                <a:buAutoNum type="arabicPeriod" startAt="3"/>
              </a:pPr>
              <a:r>
                <a:rPr lang="en-US" dirty="0"/>
                <a:t>Store contents in multiple smaller fixed-size dynamically allocated arrays, allocating additional arrays at the beginning or end as needed.</a:t>
              </a:r>
            </a:p>
            <a:p>
              <a:pPr marL="1149350" lvl="2">
                <a:spcBef>
                  <a:spcPts val="600"/>
                </a:spcBef>
              </a:pPr>
              <a:r>
                <a:rPr lang="en-US" dirty="0"/>
                <a:t>Indexing is implemented by keeping a dynamic circular array (</a:t>
              </a:r>
              <a:r>
                <a:rPr lang="en-US" dirty="0" err="1"/>
                <a:t>CArray</a:t>
              </a:r>
              <a:r>
                <a:rPr lang="en-US" dirty="0"/>
                <a:t>) containing pointers to each of the smaller arrays.</a:t>
              </a:r>
            </a:p>
          </p:txBody>
        </p:sp>
        <p:pic>
          <p:nvPicPr>
            <p:cNvPr id="15" name="Picture 14">
              <a:extLst>
                <a:ext uri="{FF2B5EF4-FFF2-40B4-BE49-F238E27FC236}">
                  <a16:creationId xmlns:a16="http://schemas.microsoft.com/office/drawing/2014/main" id="{9AB366A4-F93B-474B-A193-80C72ADCFD66}"/>
                </a:ext>
              </a:extLst>
            </p:cNvPr>
            <p:cNvPicPr>
              <a:picLocks noChangeAspect="1"/>
            </p:cNvPicPr>
            <p:nvPr/>
          </p:nvPicPr>
          <p:blipFill>
            <a:blip r:embed="rId4"/>
            <a:stretch>
              <a:fillRect/>
            </a:stretch>
          </p:blipFill>
          <p:spPr>
            <a:xfrm>
              <a:off x="7488905" y="5225674"/>
              <a:ext cx="2817515" cy="1574534"/>
            </a:xfrm>
            <a:prstGeom prst="rect">
              <a:avLst/>
            </a:prstGeom>
          </p:spPr>
        </p:pic>
      </p:grpSp>
      <p:sp>
        <p:nvSpPr>
          <p:cNvPr id="4" name="Footer Placeholder 3">
            <a:extLst>
              <a:ext uri="{FF2B5EF4-FFF2-40B4-BE49-F238E27FC236}">
                <a16:creationId xmlns:a16="http://schemas.microsoft.com/office/drawing/2014/main" id="{7FABC50A-50D7-4B38-BF4B-7AA6E11445E7}"/>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B4DD353E-3118-404D-A5AF-B4CCF92B892E}"/>
              </a:ext>
            </a:extLst>
          </p:cNvPr>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Tree>
    <p:extLst>
      <p:ext uri="{BB962C8B-B14F-4D97-AF65-F5344CB8AC3E}">
        <p14:creationId xmlns:p14="http://schemas.microsoft.com/office/powerpoint/2010/main" val="5451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STL Implementation of the Deque</a:t>
            </a:r>
          </a:p>
        </p:txBody>
      </p:sp>
      <p:sp>
        <p:nvSpPr>
          <p:cNvPr id="3" name="Content Placeholder 2"/>
          <p:cNvSpPr>
            <a:spLocks noGrp="1"/>
          </p:cNvSpPr>
          <p:nvPr>
            <p:ph sz="quarter" idx="1"/>
          </p:nvPr>
        </p:nvSpPr>
        <p:spPr/>
        <p:txBody>
          <a:bodyPr/>
          <a:lstStyle/>
          <a:p>
            <a:r>
              <a:rPr lang="en-US" dirty="0"/>
              <a:t>The original designers of the STL library chose to use the rather elaborate deque implementation (multiple smaller fixed-size dynamically allocated arrays) rather than simply using a circular array </a:t>
            </a:r>
            <a:r>
              <a:rPr lang="en-US" i="1" dirty="0"/>
              <a:t>because of the cost of reallocation</a:t>
            </a:r>
            <a:r>
              <a:rPr lang="en-US" dirty="0"/>
              <a:t>.</a:t>
            </a:r>
          </a:p>
          <a:p>
            <a:pPr lvl="1"/>
            <a:r>
              <a:rPr lang="en-US" dirty="0"/>
              <a:t>Even though the cost of </a:t>
            </a:r>
            <a:r>
              <a:rPr lang="en-US" b="1" dirty="0" err="1">
                <a:solidFill>
                  <a:srgbClr val="FF0000"/>
                </a:solidFill>
                <a:latin typeface="Consolas" panose="020B0609020204030204" pitchFamily="49" charset="0"/>
                <a:cs typeface="Consolas" panose="020B0609020204030204" pitchFamily="49" charset="0"/>
              </a:rPr>
              <a:t>push_front</a:t>
            </a:r>
            <a:r>
              <a:rPr lang="en-US" dirty="0"/>
              <a:t> and </a:t>
            </a:r>
            <a:r>
              <a:rPr lang="en-US" b="1" dirty="0">
                <a:solidFill>
                  <a:srgbClr val="FF0000"/>
                </a:solidFill>
                <a:latin typeface="Consolas" panose="020B0609020204030204" pitchFamily="49" charset="0"/>
                <a:cs typeface="Consolas" panose="020B0609020204030204" pitchFamily="49" charset="0"/>
              </a:rPr>
              <a:t>push_back</a:t>
            </a:r>
            <a:r>
              <a:rPr lang="en-US" dirty="0"/>
              <a:t> array reallocations is amortized for constant-time, the reallocation can take a significant amount of time.</a:t>
            </a:r>
          </a:p>
          <a:p>
            <a:pPr lvl="1"/>
            <a:r>
              <a:rPr lang="en-US" dirty="0"/>
              <a:t>Storing single objects in the circular array could work, but dynamically allocating small/single objects has a significant space overhead.</a:t>
            </a:r>
          </a:p>
          <a:p>
            <a:r>
              <a:rPr lang="en-US" dirty="0"/>
              <a:t>By storing only pointers in the circular array, the cost of reallocation is significantly reduced, because copying a pointer is a simple operation.</a:t>
            </a:r>
          </a:p>
          <a:p>
            <a:pPr lvl="1"/>
            <a:r>
              <a:rPr lang="en-US" dirty="0"/>
              <a:t>Thus, by allocating an array of objects, we minimize this space overhead and minimize the cost of the reallocation.</a:t>
            </a:r>
          </a:p>
          <a:p>
            <a:r>
              <a:rPr lang="en-US" b="1" i="1" dirty="0"/>
              <a:t>For large collections of large objects, the </a:t>
            </a:r>
            <a:r>
              <a:rPr lang="en-US" sz="2400" b="1" dirty="0" err="1">
                <a:solidFill>
                  <a:srgbClr val="FF0000"/>
                </a:solidFill>
                <a:latin typeface="Consolas" panose="020B0609020204030204" pitchFamily="49" charset="0"/>
                <a:cs typeface="Consolas" panose="020B0609020204030204" pitchFamily="49" charset="0"/>
              </a:rPr>
              <a:t>deque</a:t>
            </a:r>
            <a:r>
              <a:rPr lang="en-US" b="1" i="1" dirty="0">
                <a:solidFill>
                  <a:srgbClr val="FF0000"/>
                </a:solidFill>
              </a:rPr>
              <a:t> </a:t>
            </a:r>
            <a:r>
              <a:rPr lang="en-US" b="1" i="1" dirty="0"/>
              <a:t>can be used instead of the vector to minimize space overhead and the cost of reallocation.</a:t>
            </a:r>
          </a:p>
        </p:txBody>
      </p:sp>
      <p:sp>
        <p:nvSpPr>
          <p:cNvPr id="4" name="Footer Placeholder 3">
            <a:extLst>
              <a:ext uri="{FF2B5EF4-FFF2-40B4-BE49-F238E27FC236}">
                <a16:creationId xmlns:a16="http://schemas.microsoft.com/office/drawing/2014/main" id="{688A6D9E-4D14-46BD-9BBD-AE9ACC5E4236}"/>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174F38B8-B6E6-4FAF-856D-9D807589022D}"/>
              </a:ext>
            </a:extLst>
          </p:cNvPr>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Tree>
    <p:extLst>
      <p:ext uri="{BB962C8B-B14F-4D97-AF65-F5344CB8AC3E}">
        <p14:creationId xmlns:p14="http://schemas.microsoft.com/office/powerpoint/2010/main" val="18535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Dynamic Multi-dimensional Arrays</a:t>
            </a:r>
          </a:p>
        </p:txBody>
      </p:sp>
      <p:sp>
        <p:nvSpPr>
          <p:cNvPr id="3" name="Content Placeholder 2"/>
          <p:cNvSpPr>
            <a:spLocks noGrp="1"/>
          </p:cNvSpPr>
          <p:nvPr>
            <p:ph sz="quarter" idx="1"/>
          </p:nvPr>
        </p:nvSpPr>
        <p:spPr>
          <a:xfrm>
            <a:off x="555171" y="1277644"/>
            <a:ext cx="10065206" cy="1790588"/>
          </a:xfrm>
        </p:spPr>
        <p:txBody>
          <a:bodyPr/>
          <a:lstStyle/>
          <a:p>
            <a:r>
              <a:rPr lang="en-US" sz="2000" dirty="0"/>
              <a:t>Since C++ doesn’t allow a stack allocated array of a class whose size is not constant, we need to dynamically allocate memory for the array.</a:t>
            </a:r>
          </a:p>
          <a:p>
            <a:pPr lvl="1"/>
            <a:r>
              <a:rPr lang="en-US" sz="1800" dirty="0"/>
              <a:t>Dynamic arrays use pointers.</a:t>
            </a:r>
          </a:p>
          <a:p>
            <a:pPr lvl="1">
              <a:spcBef>
                <a:spcPts val="400"/>
              </a:spcBef>
            </a:pPr>
            <a:r>
              <a:rPr lang="en-US" sz="1800" dirty="0"/>
              <a:t>Memory for a dynamic array comes from the heap.</a:t>
            </a:r>
          </a:p>
          <a:p>
            <a:pPr>
              <a:spcBef>
                <a:spcPts val="400"/>
              </a:spcBef>
            </a:pPr>
            <a:r>
              <a:rPr lang="en-US" sz="2000" dirty="0"/>
              <a:t>Consider the following:</a:t>
            </a:r>
          </a:p>
        </p:txBody>
      </p:sp>
      <p:sp>
        <p:nvSpPr>
          <p:cNvPr id="16" name="Footer Placeholder 15"/>
          <p:cNvSpPr>
            <a:spLocks noGrp="1"/>
          </p:cNvSpPr>
          <p:nvPr>
            <p:ph type="ftr" sz="quarter" idx="11"/>
          </p:nvPr>
        </p:nvSpPr>
        <p:spPr/>
        <p:txBody>
          <a:bodyPr/>
          <a:lstStyle/>
          <a:p>
            <a:pPr>
              <a:defRPr/>
            </a:pPr>
            <a:r>
              <a:rPr lang="en-US"/>
              <a:t>Deques (21-22)</a:t>
            </a:r>
            <a:endParaRPr lang="en-US" dirty="0"/>
          </a:p>
        </p:txBody>
      </p:sp>
      <p:sp>
        <p:nvSpPr>
          <p:cNvPr id="17" name="Slide Number Placeholder 16"/>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sp>
        <p:nvSpPr>
          <p:cNvPr id="21" name="TextBox 20">
            <a:extLst>
              <a:ext uri="{FF2B5EF4-FFF2-40B4-BE49-F238E27FC236}">
                <a16:creationId xmlns:a16="http://schemas.microsoft.com/office/drawing/2014/main" id="{A459299E-A366-47D8-8049-9FE818DC5B78}"/>
              </a:ext>
            </a:extLst>
          </p:cNvPr>
          <p:cNvSpPr txBox="1"/>
          <p:nvPr/>
        </p:nvSpPr>
        <p:spPr>
          <a:xfrm>
            <a:off x="960120" y="3157478"/>
            <a:ext cx="5562600" cy="3416320"/>
          </a:xfrm>
          <a:prstGeom prst="rect">
            <a:avLst/>
          </a:prstGeom>
          <a:solidFill>
            <a:schemeClr val="bg1"/>
          </a:solidFill>
        </p:spPr>
        <p:txBody>
          <a:bodyPr wrap="square" rtlCol="0">
            <a:spAutoFit/>
          </a:bodyPr>
          <a:lstStyle/>
          <a:p>
            <a:r>
              <a:rPr lang="en-US" b="1" dirty="0">
                <a:latin typeface="Consolas" panose="020B0609020204030204" pitchFamily="49" charset="0"/>
              </a:rPr>
              <a:t>int main(int </a:t>
            </a:r>
            <a:r>
              <a:rPr lang="en-US" b="1" dirty="0" err="1">
                <a:latin typeface="Consolas" panose="020B0609020204030204" pitchFamily="49" charset="0"/>
              </a:rPr>
              <a:t>argc</a:t>
            </a:r>
            <a:r>
              <a:rPr lang="en-US" b="1" dirty="0">
                <a:latin typeface="Consolas" panose="020B0609020204030204" pitchFamily="49" charset="0"/>
              </a:rPr>
              <a:t>, char* </a:t>
            </a:r>
            <a:r>
              <a:rPr lang="en-US" b="1" dirty="0" err="1">
                <a:latin typeface="Consolas" panose="020B0609020204030204" pitchFamily="49" charset="0"/>
              </a:rPr>
              <a:t>argv</a:t>
            </a:r>
            <a:r>
              <a:rPr lang="en-US" b="1" dirty="0">
                <a:latin typeface="Consolas" panose="020B0609020204030204" pitchFamily="49" charset="0"/>
              </a:rPr>
              <a:t>[])</a:t>
            </a:r>
          </a:p>
          <a:p>
            <a:r>
              <a:rPr lang="en-US" b="1" dirty="0">
                <a:latin typeface="Consolas" panose="020B0609020204030204" pitchFamily="49" charset="0"/>
              </a:rPr>
              <a:t>{</a:t>
            </a:r>
          </a:p>
          <a:p>
            <a:r>
              <a:rPr lang="en-US" b="1" dirty="0">
                <a:latin typeface="Consolas" panose="020B0609020204030204" pitchFamily="49" charset="0"/>
              </a:rPr>
              <a:t>   int rows, cols;</a:t>
            </a:r>
          </a:p>
          <a:p>
            <a:r>
              <a:rPr lang="en-US" b="1" dirty="0">
                <a:latin typeface="Consolas" panose="020B0609020204030204" pitchFamily="49" charset="0"/>
              </a:rPr>
              <a:t>   string line = "4 5";</a:t>
            </a:r>
          </a:p>
          <a:p>
            <a:r>
              <a:rPr lang="en-US" b="1" dirty="0">
                <a:latin typeface="Consolas" panose="020B0609020204030204" pitchFamily="49" charset="0"/>
              </a:rPr>
              <a:t>   </a:t>
            </a:r>
            <a:r>
              <a:rPr lang="en-US" b="1" dirty="0" err="1">
                <a:latin typeface="Consolas" panose="020B0609020204030204" pitchFamily="49" charset="0"/>
              </a:rPr>
              <a:t>istringstream</a:t>
            </a:r>
            <a:r>
              <a:rPr lang="en-US" b="1" dirty="0">
                <a:latin typeface="Consolas" panose="020B0609020204030204" pitchFamily="49" charset="0"/>
              </a:rPr>
              <a:t> </a:t>
            </a:r>
            <a:r>
              <a:rPr lang="en-US" b="1" dirty="0" err="1">
                <a:latin typeface="Consolas" panose="020B0609020204030204" pitchFamily="49" charset="0"/>
              </a:rPr>
              <a:t>iss</a:t>
            </a:r>
            <a:r>
              <a:rPr lang="en-US" b="1" dirty="0">
                <a:latin typeface="Consolas" panose="020B0609020204030204" pitchFamily="49" charset="0"/>
              </a:rPr>
              <a:t>(line);</a:t>
            </a:r>
          </a:p>
          <a:p>
            <a:r>
              <a:rPr lang="en-US" b="1" dirty="0">
                <a:latin typeface="Consolas" panose="020B0609020204030204" pitchFamily="49" charset="0"/>
              </a:rPr>
              <a:t>   </a:t>
            </a:r>
            <a:r>
              <a:rPr lang="en-US" b="1" dirty="0" err="1">
                <a:latin typeface="Consolas" panose="020B0609020204030204" pitchFamily="49" charset="0"/>
              </a:rPr>
              <a:t>iss</a:t>
            </a:r>
            <a:r>
              <a:rPr lang="en-US" b="1" dirty="0">
                <a:latin typeface="Consolas" panose="020B0609020204030204" pitchFamily="49" charset="0"/>
              </a:rPr>
              <a:t> &gt;&gt; rows &gt;&gt; cols;</a:t>
            </a:r>
          </a:p>
          <a:p>
            <a:r>
              <a:rPr lang="en-US" b="1" dirty="0">
                <a:latin typeface="Consolas" panose="020B0609020204030204" pitchFamily="49" charset="0"/>
              </a:rPr>
              <a:t>   </a:t>
            </a:r>
            <a:r>
              <a:rPr lang="en-US" b="1" dirty="0">
                <a:solidFill>
                  <a:srgbClr val="FF0000"/>
                </a:solidFill>
                <a:latin typeface="Consolas" panose="020B0609020204030204" pitchFamily="49" charset="0"/>
              </a:rPr>
              <a:t>int **a = new int*[rows];</a:t>
            </a:r>
          </a:p>
          <a:p>
            <a:r>
              <a:rPr lang="en-US" b="1" dirty="0">
                <a:latin typeface="Consolas" panose="020B0609020204030204" pitchFamily="49" charset="0"/>
              </a:rPr>
              <a:t>   for(int i = 0; i &lt; rows; ++i)</a:t>
            </a:r>
          </a:p>
          <a:p>
            <a:r>
              <a:rPr lang="en-US" b="1" dirty="0">
                <a:latin typeface="Consolas" panose="020B0609020204030204" pitchFamily="49" charset="0"/>
              </a:rPr>
              <a:t>      </a:t>
            </a:r>
            <a:r>
              <a:rPr lang="en-US" b="1" dirty="0">
                <a:solidFill>
                  <a:srgbClr val="FF0000"/>
                </a:solidFill>
                <a:latin typeface="Consolas" panose="020B0609020204030204" pitchFamily="49" charset="0"/>
              </a:rPr>
              <a:t>a[i] = new int[cols];</a:t>
            </a:r>
          </a:p>
          <a:p>
            <a:r>
              <a:rPr lang="en-US" b="1" dirty="0">
                <a:latin typeface="Consolas" panose="020B0609020204030204" pitchFamily="49" charset="0"/>
              </a:rPr>
              <a:t>   a[3][4] = 100;</a:t>
            </a:r>
          </a:p>
          <a:p>
            <a:r>
              <a:rPr lang="en-US" b="1" dirty="0">
                <a:latin typeface="Consolas" panose="020B0609020204030204" pitchFamily="49" charset="0"/>
              </a:rPr>
              <a:t>   return 0;</a:t>
            </a:r>
          </a:p>
          <a:p>
            <a:r>
              <a:rPr lang="en-US" b="1" dirty="0">
                <a:latin typeface="Consolas" panose="020B0609020204030204" pitchFamily="49" charset="0"/>
              </a:rPr>
              <a:t>}</a:t>
            </a:r>
          </a:p>
        </p:txBody>
      </p:sp>
      <p:cxnSp>
        <p:nvCxnSpPr>
          <p:cNvPr id="10" name="Straight Arrow Connector 9">
            <a:extLst>
              <a:ext uri="{FF2B5EF4-FFF2-40B4-BE49-F238E27FC236}">
                <a16:creationId xmlns:a16="http://schemas.microsoft.com/office/drawing/2014/main" id="{E32B08EC-5BDF-440F-9109-09AEAA2FD7C8}"/>
              </a:ext>
            </a:extLst>
          </p:cNvPr>
          <p:cNvCxnSpPr>
            <a:cxnSpLocks/>
          </p:cNvCxnSpPr>
          <p:nvPr/>
        </p:nvCxnSpPr>
        <p:spPr>
          <a:xfrm flipV="1">
            <a:off x="4556538" y="4821016"/>
            <a:ext cx="1074805" cy="17520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C0BB1E-E13C-434D-ADC7-01CECAB5F553}"/>
              </a:ext>
            </a:extLst>
          </p:cNvPr>
          <p:cNvGraphicFramePr>
            <a:graphicFrameLocks noGrp="1"/>
          </p:cNvGraphicFramePr>
          <p:nvPr/>
        </p:nvGraphicFramePr>
        <p:xfrm>
          <a:off x="5587774" y="4771651"/>
          <a:ext cx="731520" cy="147828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98267520"/>
                    </a:ext>
                  </a:extLst>
                </a:gridCol>
              </a:tblGrid>
              <a:tr h="0">
                <a:tc>
                  <a:txBody>
                    <a:bodyPr/>
                    <a:lstStyle/>
                    <a:p>
                      <a:pPr algn="ctr"/>
                      <a:r>
                        <a:rPr lang="en-US" b="1" dirty="0">
                          <a:latin typeface="Consolas" panose="020B0609020204030204" pitchFamily="49" charset="0"/>
                        </a:rPr>
                        <a:t>a[0]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773563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Consolas" panose="020B0609020204030204" pitchFamily="49" charset="0"/>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991190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Consolas" panose="020B0609020204030204" pitchFamily="49" charset="0"/>
                        </a:rPr>
                        <a:t>a[2]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455012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Consolas" panose="020B0609020204030204" pitchFamily="49" charset="0"/>
                        </a:rPr>
                        <a:t>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2369122"/>
                  </a:ext>
                </a:extLst>
              </a:tr>
            </a:tbl>
          </a:graphicData>
        </a:graphic>
      </p:graphicFrame>
      <p:graphicFrame>
        <p:nvGraphicFramePr>
          <p:cNvPr id="11" name="Table 4">
            <a:extLst>
              <a:ext uri="{FF2B5EF4-FFF2-40B4-BE49-F238E27FC236}">
                <a16:creationId xmlns:a16="http://schemas.microsoft.com/office/drawing/2014/main" id="{B07B1952-DCAB-4992-B42A-19AE529EE1DE}"/>
              </a:ext>
            </a:extLst>
          </p:cNvPr>
          <p:cNvGraphicFramePr>
            <a:graphicFrameLocks noGrp="1"/>
          </p:cNvGraphicFramePr>
          <p:nvPr/>
        </p:nvGraphicFramePr>
        <p:xfrm>
          <a:off x="6962777" y="4559751"/>
          <a:ext cx="3657600" cy="36576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98267520"/>
                    </a:ext>
                  </a:extLst>
                </a:gridCol>
                <a:gridCol w="731520">
                  <a:extLst>
                    <a:ext uri="{9D8B030D-6E8A-4147-A177-3AD203B41FA5}">
                      <a16:colId xmlns:a16="http://schemas.microsoft.com/office/drawing/2014/main" val="3232677629"/>
                    </a:ext>
                  </a:extLst>
                </a:gridCol>
                <a:gridCol w="731520">
                  <a:extLst>
                    <a:ext uri="{9D8B030D-6E8A-4147-A177-3AD203B41FA5}">
                      <a16:colId xmlns:a16="http://schemas.microsoft.com/office/drawing/2014/main" val="28052952"/>
                    </a:ext>
                  </a:extLst>
                </a:gridCol>
                <a:gridCol w="731520">
                  <a:extLst>
                    <a:ext uri="{9D8B030D-6E8A-4147-A177-3AD203B41FA5}">
                      <a16:colId xmlns:a16="http://schemas.microsoft.com/office/drawing/2014/main" val="1712777263"/>
                    </a:ext>
                  </a:extLst>
                </a:gridCol>
                <a:gridCol w="731520">
                  <a:extLst>
                    <a:ext uri="{9D8B030D-6E8A-4147-A177-3AD203B41FA5}">
                      <a16:colId xmlns:a16="http://schemas.microsoft.com/office/drawing/2014/main" val="966951559"/>
                    </a:ext>
                  </a:extLst>
                </a:gridCol>
              </a:tblGrid>
              <a:tr h="365760">
                <a:tc>
                  <a:txBody>
                    <a:bodyPr/>
                    <a:lstStyle/>
                    <a:p>
                      <a:pPr algn="ctr"/>
                      <a:r>
                        <a:rPr lang="en-US" sz="1200" b="1" dirty="0">
                          <a:latin typeface="Consolas" panose="020B0609020204030204" pitchFamily="49" charset="0"/>
                        </a:rPr>
                        <a:t>a[0][0]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77356388"/>
                  </a:ext>
                </a:extLst>
              </a:tr>
            </a:tbl>
          </a:graphicData>
        </a:graphic>
      </p:graphicFrame>
      <p:cxnSp>
        <p:nvCxnSpPr>
          <p:cNvPr id="13" name="Straight Arrow Connector 12">
            <a:extLst>
              <a:ext uri="{FF2B5EF4-FFF2-40B4-BE49-F238E27FC236}">
                <a16:creationId xmlns:a16="http://schemas.microsoft.com/office/drawing/2014/main" id="{F8484F14-5AF8-4DB9-BBE6-9C41A67DC08F}"/>
              </a:ext>
            </a:extLst>
          </p:cNvPr>
          <p:cNvCxnSpPr>
            <a:cxnSpLocks/>
            <a:endCxn id="11" idx="1"/>
          </p:cNvCxnSpPr>
          <p:nvPr/>
        </p:nvCxnSpPr>
        <p:spPr>
          <a:xfrm flipV="1">
            <a:off x="6220047" y="4742631"/>
            <a:ext cx="742730" cy="22477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4">
            <a:extLst>
              <a:ext uri="{FF2B5EF4-FFF2-40B4-BE49-F238E27FC236}">
                <a16:creationId xmlns:a16="http://schemas.microsoft.com/office/drawing/2014/main" id="{49F71247-21B3-4B21-AB56-486DFA0F4521}"/>
              </a:ext>
            </a:extLst>
          </p:cNvPr>
          <p:cNvGraphicFramePr>
            <a:graphicFrameLocks noGrp="1"/>
          </p:cNvGraphicFramePr>
          <p:nvPr/>
        </p:nvGraphicFramePr>
        <p:xfrm>
          <a:off x="6962777" y="5108391"/>
          <a:ext cx="3657600" cy="36576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98267520"/>
                    </a:ext>
                  </a:extLst>
                </a:gridCol>
                <a:gridCol w="731520">
                  <a:extLst>
                    <a:ext uri="{9D8B030D-6E8A-4147-A177-3AD203B41FA5}">
                      <a16:colId xmlns:a16="http://schemas.microsoft.com/office/drawing/2014/main" val="3232677629"/>
                    </a:ext>
                  </a:extLst>
                </a:gridCol>
                <a:gridCol w="731520">
                  <a:extLst>
                    <a:ext uri="{9D8B030D-6E8A-4147-A177-3AD203B41FA5}">
                      <a16:colId xmlns:a16="http://schemas.microsoft.com/office/drawing/2014/main" val="28052952"/>
                    </a:ext>
                  </a:extLst>
                </a:gridCol>
                <a:gridCol w="731520">
                  <a:extLst>
                    <a:ext uri="{9D8B030D-6E8A-4147-A177-3AD203B41FA5}">
                      <a16:colId xmlns:a16="http://schemas.microsoft.com/office/drawing/2014/main" val="1712777263"/>
                    </a:ext>
                  </a:extLst>
                </a:gridCol>
                <a:gridCol w="731520">
                  <a:extLst>
                    <a:ext uri="{9D8B030D-6E8A-4147-A177-3AD203B41FA5}">
                      <a16:colId xmlns:a16="http://schemas.microsoft.com/office/drawing/2014/main" val="966951559"/>
                    </a:ext>
                  </a:extLst>
                </a:gridCol>
              </a:tblGrid>
              <a:tr h="365760">
                <a:tc>
                  <a:txBody>
                    <a:bodyPr/>
                    <a:lstStyle/>
                    <a:p>
                      <a:pPr algn="ctr"/>
                      <a:r>
                        <a:rPr lang="en-US" sz="1200" b="1" dirty="0">
                          <a:latin typeface="Consolas" panose="020B0609020204030204" pitchFamily="49" charset="0"/>
                        </a:rPr>
                        <a:t>a[1][0]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77356388"/>
                  </a:ext>
                </a:extLst>
              </a:tr>
            </a:tbl>
          </a:graphicData>
        </a:graphic>
      </p:graphicFrame>
      <p:cxnSp>
        <p:nvCxnSpPr>
          <p:cNvPr id="15" name="Straight Arrow Connector 14">
            <a:extLst>
              <a:ext uri="{FF2B5EF4-FFF2-40B4-BE49-F238E27FC236}">
                <a16:creationId xmlns:a16="http://schemas.microsoft.com/office/drawing/2014/main" id="{9417DC84-AC63-46F9-BDAA-2BB306B178DD}"/>
              </a:ext>
            </a:extLst>
          </p:cNvPr>
          <p:cNvCxnSpPr>
            <a:cxnSpLocks/>
            <a:endCxn id="14" idx="1"/>
          </p:cNvCxnSpPr>
          <p:nvPr/>
        </p:nvCxnSpPr>
        <p:spPr>
          <a:xfrm>
            <a:off x="6220047" y="5291271"/>
            <a:ext cx="74273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4">
            <a:extLst>
              <a:ext uri="{FF2B5EF4-FFF2-40B4-BE49-F238E27FC236}">
                <a16:creationId xmlns:a16="http://schemas.microsoft.com/office/drawing/2014/main" id="{BC9EC8F9-C2C4-4AED-986C-0C1312D3351A}"/>
              </a:ext>
            </a:extLst>
          </p:cNvPr>
          <p:cNvGraphicFramePr>
            <a:graphicFrameLocks noGrp="1"/>
          </p:cNvGraphicFramePr>
          <p:nvPr/>
        </p:nvGraphicFramePr>
        <p:xfrm>
          <a:off x="6962777" y="5657030"/>
          <a:ext cx="3657600" cy="36576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98267520"/>
                    </a:ext>
                  </a:extLst>
                </a:gridCol>
                <a:gridCol w="731520">
                  <a:extLst>
                    <a:ext uri="{9D8B030D-6E8A-4147-A177-3AD203B41FA5}">
                      <a16:colId xmlns:a16="http://schemas.microsoft.com/office/drawing/2014/main" val="3232677629"/>
                    </a:ext>
                  </a:extLst>
                </a:gridCol>
                <a:gridCol w="731520">
                  <a:extLst>
                    <a:ext uri="{9D8B030D-6E8A-4147-A177-3AD203B41FA5}">
                      <a16:colId xmlns:a16="http://schemas.microsoft.com/office/drawing/2014/main" val="28052952"/>
                    </a:ext>
                  </a:extLst>
                </a:gridCol>
                <a:gridCol w="731520">
                  <a:extLst>
                    <a:ext uri="{9D8B030D-6E8A-4147-A177-3AD203B41FA5}">
                      <a16:colId xmlns:a16="http://schemas.microsoft.com/office/drawing/2014/main" val="1712777263"/>
                    </a:ext>
                  </a:extLst>
                </a:gridCol>
                <a:gridCol w="731520">
                  <a:extLst>
                    <a:ext uri="{9D8B030D-6E8A-4147-A177-3AD203B41FA5}">
                      <a16:colId xmlns:a16="http://schemas.microsoft.com/office/drawing/2014/main" val="966951559"/>
                    </a:ext>
                  </a:extLst>
                </a:gridCol>
              </a:tblGrid>
              <a:tr h="365760">
                <a:tc>
                  <a:txBody>
                    <a:bodyPr/>
                    <a:lstStyle/>
                    <a:p>
                      <a:pPr algn="ctr"/>
                      <a:r>
                        <a:rPr lang="en-US" sz="1200" b="1" dirty="0">
                          <a:latin typeface="Consolas" panose="020B0609020204030204" pitchFamily="49" charset="0"/>
                        </a:rPr>
                        <a:t>a[2][0]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77356388"/>
                  </a:ext>
                </a:extLst>
              </a:tr>
            </a:tbl>
          </a:graphicData>
        </a:graphic>
      </p:graphicFrame>
      <p:cxnSp>
        <p:nvCxnSpPr>
          <p:cNvPr id="19" name="Straight Arrow Connector 18">
            <a:extLst>
              <a:ext uri="{FF2B5EF4-FFF2-40B4-BE49-F238E27FC236}">
                <a16:creationId xmlns:a16="http://schemas.microsoft.com/office/drawing/2014/main" id="{CE2C28D3-047A-4A80-8208-A3DADFCFE8F0}"/>
              </a:ext>
            </a:extLst>
          </p:cNvPr>
          <p:cNvCxnSpPr>
            <a:cxnSpLocks/>
            <a:endCxn id="18" idx="1"/>
          </p:cNvCxnSpPr>
          <p:nvPr/>
        </p:nvCxnSpPr>
        <p:spPr>
          <a:xfrm>
            <a:off x="6220047" y="5698923"/>
            <a:ext cx="742730" cy="14098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4">
            <a:extLst>
              <a:ext uri="{FF2B5EF4-FFF2-40B4-BE49-F238E27FC236}">
                <a16:creationId xmlns:a16="http://schemas.microsoft.com/office/drawing/2014/main" id="{1700FF5F-588C-4892-83D3-76AA6F88CBE3}"/>
              </a:ext>
            </a:extLst>
          </p:cNvPr>
          <p:cNvGraphicFramePr>
            <a:graphicFrameLocks noGrp="1"/>
          </p:cNvGraphicFramePr>
          <p:nvPr/>
        </p:nvGraphicFramePr>
        <p:xfrm>
          <a:off x="6962777" y="6205670"/>
          <a:ext cx="3657600" cy="365760"/>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098267520"/>
                    </a:ext>
                  </a:extLst>
                </a:gridCol>
                <a:gridCol w="731520">
                  <a:extLst>
                    <a:ext uri="{9D8B030D-6E8A-4147-A177-3AD203B41FA5}">
                      <a16:colId xmlns:a16="http://schemas.microsoft.com/office/drawing/2014/main" val="3232677629"/>
                    </a:ext>
                  </a:extLst>
                </a:gridCol>
                <a:gridCol w="731520">
                  <a:extLst>
                    <a:ext uri="{9D8B030D-6E8A-4147-A177-3AD203B41FA5}">
                      <a16:colId xmlns:a16="http://schemas.microsoft.com/office/drawing/2014/main" val="28052952"/>
                    </a:ext>
                  </a:extLst>
                </a:gridCol>
                <a:gridCol w="731520">
                  <a:extLst>
                    <a:ext uri="{9D8B030D-6E8A-4147-A177-3AD203B41FA5}">
                      <a16:colId xmlns:a16="http://schemas.microsoft.com/office/drawing/2014/main" val="1712777263"/>
                    </a:ext>
                  </a:extLst>
                </a:gridCol>
                <a:gridCol w="731520">
                  <a:extLst>
                    <a:ext uri="{9D8B030D-6E8A-4147-A177-3AD203B41FA5}">
                      <a16:colId xmlns:a16="http://schemas.microsoft.com/office/drawing/2014/main" val="966951559"/>
                    </a:ext>
                  </a:extLst>
                </a:gridCol>
              </a:tblGrid>
              <a:tr h="365760">
                <a:tc>
                  <a:txBody>
                    <a:bodyPr/>
                    <a:lstStyle/>
                    <a:p>
                      <a:pPr algn="ctr"/>
                      <a:r>
                        <a:rPr lang="en-US" sz="1200" b="1" dirty="0">
                          <a:latin typeface="Consolas" panose="020B0609020204030204" pitchFamily="49" charset="0"/>
                        </a:rPr>
                        <a:t>a[3][0]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200" b="1" dirty="0">
                          <a:latin typeface="Consolas" panose="020B0609020204030204" pitchFamily="49" charset="0"/>
                        </a:rPr>
                        <a:t>a[3][4]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77356388"/>
                  </a:ext>
                </a:extLst>
              </a:tr>
            </a:tbl>
          </a:graphicData>
        </a:graphic>
      </p:graphicFrame>
      <p:cxnSp>
        <p:nvCxnSpPr>
          <p:cNvPr id="22" name="Straight Arrow Connector 21">
            <a:extLst>
              <a:ext uri="{FF2B5EF4-FFF2-40B4-BE49-F238E27FC236}">
                <a16:creationId xmlns:a16="http://schemas.microsoft.com/office/drawing/2014/main" id="{6BCDAE5D-B3E0-46B3-975A-FC0A19B8D3F3}"/>
              </a:ext>
            </a:extLst>
          </p:cNvPr>
          <p:cNvCxnSpPr>
            <a:cxnSpLocks/>
            <a:endCxn id="20" idx="1"/>
          </p:cNvCxnSpPr>
          <p:nvPr/>
        </p:nvCxnSpPr>
        <p:spPr>
          <a:xfrm>
            <a:off x="6220047" y="6022790"/>
            <a:ext cx="742730" cy="3657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0FA7B7E8-F554-44DA-B704-A93DCB3E0546}"/>
              </a:ext>
            </a:extLst>
          </p:cNvPr>
          <p:cNvSpPr/>
          <p:nvPr/>
        </p:nvSpPr>
        <p:spPr>
          <a:xfrm>
            <a:off x="1770185" y="5896708"/>
            <a:ext cx="3798277" cy="593840"/>
          </a:xfrm>
          <a:custGeom>
            <a:avLst/>
            <a:gdLst>
              <a:gd name="connsiteX0" fmla="*/ 0 w 3798277"/>
              <a:gd name="connsiteY0" fmla="*/ 0 h 593840"/>
              <a:gd name="connsiteX1" fmla="*/ 2614246 w 3798277"/>
              <a:gd name="connsiteY1" fmla="*/ 586154 h 593840"/>
              <a:gd name="connsiteX2" fmla="*/ 3798277 w 3798277"/>
              <a:gd name="connsiteY2" fmla="*/ 281354 h 593840"/>
            </a:gdLst>
            <a:ahLst/>
            <a:cxnLst>
              <a:cxn ang="0">
                <a:pos x="connsiteX0" y="connsiteY0"/>
              </a:cxn>
              <a:cxn ang="0">
                <a:pos x="connsiteX1" y="connsiteY1"/>
              </a:cxn>
              <a:cxn ang="0">
                <a:pos x="connsiteX2" y="connsiteY2"/>
              </a:cxn>
            </a:cxnLst>
            <a:rect l="l" t="t" r="r" b="b"/>
            <a:pathLst>
              <a:path w="3798277" h="593840">
                <a:moveTo>
                  <a:pt x="0" y="0"/>
                </a:moveTo>
                <a:cubicBezTo>
                  <a:pt x="990600" y="269631"/>
                  <a:pt x="1981200" y="539262"/>
                  <a:pt x="2614246" y="586154"/>
                </a:cubicBezTo>
                <a:cubicBezTo>
                  <a:pt x="3247292" y="633046"/>
                  <a:pt x="3522784" y="457200"/>
                  <a:pt x="3798277" y="281354"/>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492597-4B2D-46AB-B3D8-496E8C383A13}"/>
              </a:ext>
            </a:extLst>
          </p:cNvPr>
          <p:cNvSpPr/>
          <p:nvPr/>
        </p:nvSpPr>
        <p:spPr>
          <a:xfrm>
            <a:off x="2170323" y="5883007"/>
            <a:ext cx="7932144" cy="915560"/>
          </a:xfrm>
          <a:custGeom>
            <a:avLst/>
            <a:gdLst>
              <a:gd name="connsiteX0" fmla="*/ 0 w 7932144"/>
              <a:gd name="connsiteY0" fmla="*/ 0 h 973128"/>
              <a:gd name="connsiteX1" fmla="*/ 6158429 w 7932144"/>
              <a:gd name="connsiteY1" fmla="*/ 936434 h 973128"/>
              <a:gd name="connsiteX2" fmla="*/ 7932144 w 7932144"/>
              <a:gd name="connsiteY2" fmla="*/ 694063 h 973128"/>
            </a:gdLst>
            <a:ahLst/>
            <a:cxnLst>
              <a:cxn ang="0">
                <a:pos x="connsiteX0" y="connsiteY0"/>
              </a:cxn>
              <a:cxn ang="0">
                <a:pos x="connsiteX1" y="connsiteY1"/>
              </a:cxn>
              <a:cxn ang="0">
                <a:pos x="connsiteX2" y="connsiteY2"/>
              </a:cxn>
            </a:cxnLst>
            <a:rect l="l" t="t" r="r" b="b"/>
            <a:pathLst>
              <a:path w="7932144" h="973128">
                <a:moveTo>
                  <a:pt x="0" y="0"/>
                </a:moveTo>
                <a:cubicBezTo>
                  <a:pt x="2418202" y="410378"/>
                  <a:pt x="4836405" y="820757"/>
                  <a:pt x="6158429" y="936434"/>
                </a:cubicBezTo>
                <a:cubicBezTo>
                  <a:pt x="7480453" y="1052111"/>
                  <a:pt x="7706298" y="873087"/>
                  <a:pt x="7932144" y="694063"/>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par>
                                <p:cTn id="61" presetID="22" presetClass="entr" presetSubtype="8"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Fields for the </a:t>
            </a:r>
            <a:r>
              <a:rPr lang="en-US" dirty="0" err="1"/>
              <a:t>Deque</a:t>
            </a:r>
            <a:endParaRPr lang="en-US" dirty="0"/>
          </a:p>
        </p:txBody>
      </p:sp>
      <p:pic>
        <p:nvPicPr>
          <p:cNvPr id="5" name="Picture 2"/>
          <p:cNvPicPr>
            <a:picLocks noChangeAspect="1" noChangeArrowheads="1"/>
          </p:cNvPicPr>
          <p:nvPr/>
        </p:nvPicPr>
        <p:blipFill>
          <a:blip r:embed="rId2"/>
          <a:srcRect/>
          <a:stretch>
            <a:fillRect/>
          </a:stretch>
        </p:blipFill>
        <p:spPr bwMode="auto">
          <a:xfrm>
            <a:off x="619534" y="1276350"/>
            <a:ext cx="6062786" cy="1500940"/>
          </a:xfrm>
          <a:prstGeom prst="rect">
            <a:avLst/>
          </a:prstGeom>
          <a:noFill/>
          <a:ln w="9525">
            <a:noFill/>
            <a:miter lim="800000"/>
            <a:headEnd/>
            <a:tailEnd/>
          </a:ln>
        </p:spPr>
      </p:pic>
      <p:sp>
        <p:nvSpPr>
          <p:cNvPr id="6" name="TextBox 5"/>
          <p:cNvSpPr txBox="1"/>
          <p:nvPr/>
        </p:nvSpPr>
        <p:spPr>
          <a:xfrm>
            <a:off x="518160" y="3088481"/>
            <a:ext cx="8458200" cy="3416320"/>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 Returns an item referenced by an index.</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param</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i</a:t>
            </a:r>
            <a:r>
              <a:rPr lang="en-US" b="1" dirty="0">
                <a:latin typeface="Consolas" panose="020B0609020204030204" pitchFamily="49" charset="0"/>
                <a:cs typeface="Consolas" panose="020B0609020204030204" pitchFamily="49" charset="0"/>
              </a:rPr>
              <a:t> the index</a:t>
            </a:r>
          </a:p>
          <a:p>
            <a:r>
              <a:rPr lang="en-US" b="1" dirty="0">
                <a:latin typeface="Consolas" panose="020B0609020204030204" pitchFamily="49" charset="0"/>
                <a:cs typeface="Consolas" panose="020B0609020204030204" pitchFamily="49" charset="0"/>
              </a:rPr>
              <a:t>    @return A reference to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i</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template&lt;</a:t>
            </a:r>
            <a:r>
              <a:rPr lang="en-US" b="1" dirty="0" err="1">
                <a:latin typeface="Consolas" panose="020B0609020204030204" pitchFamily="49" charset="0"/>
                <a:cs typeface="Consolas" panose="020B0609020204030204" pitchFamily="49" charset="0"/>
              </a:rPr>
              <a:t>typename</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p>
          <a:p>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&amp;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&lt;</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r>
              <a:rPr lang="en-US" b="1" dirty="0">
                <a:solidFill>
                  <a:srgbClr val="FF0000"/>
                </a:solidFill>
                <a:latin typeface="Consolas" panose="020B0609020204030204" pitchFamily="49" charset="0"/>
                <a:cs typeface="Consolas" panose="020B0609020204030204" pitchFamily="49" charset="0"/>
              </a:rPr>
              <a:t>operator[]</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size_t</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i</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if (i &gt;= </a:t>
            </a:r>
            <a:r>
              <a:rPr lang="en-US" b="1" dirty="0" err="1">
                <a:latin typeface="Consolas" panose="020B0609020204030204" pitchFamily="49" charset="0"/>
                <a:cs typeface="Consolas" panose="020B0609020204030204" pitchFamily="49" charset="0"/>
              </a:rPr>
              <a:t>num_items</a:t>
            </a:r>
            <a:r>
              <a:rPr lang="en-US" b="1" dirty="0">
                <a:latin typeface="Consolas" panose="020B0609020204030204" pitchFamily="49" charset="0"/>
                <a:cs typeface="Consolas" panose="020B0609020204030204" pitchFamily="49" charset="0"/>
              </a:rPr>
              <a:t>) throw std::</a:t>
            </a:r>
            <a:r>
              <a:rPr lang="en-US" b="1" dirty="0" err="1">
                <a:latin typeface="Consolas" panose="020B0609020204030204" pitchFamily="49" charset="0"/>
                <a:cs typeface="Consolas" panose="020B0609020204030204" pitchFamily="49" charset="0"/>
              </a:rPr>
              <a:t>out_of_range</a:t>
            </a:r>
            <a:r>
              <a:rPr lang="en-US" b="1" dirty="0">
                <a:latin typeface="Consolas" panose="020B0609020204030204" pitchFamily="49" charset="0"/>
                <a:cs typeface="Consolas" panose="020B0609020204030204" pitchFamily="49" charset="0"/>
              </a:rPr>
              <a:t>("Invalid index");</a:t>
            </a:r>
          </a:p>
          <a:p>
            <a:r>
              <a:rPr lang="en-US" b="1" dirty="0">
                <a:latin typeface="Consolas" panose="020B0609020204030204" pitchFamily="49" charset="0"/>
                <a:cs typeface="Consolas" panose="020B0609020204030204" pitchFamily="49" charset="0"/>
              </a:rPr>
              <a:t>   size_t </a:t>
            </a:r>
            <a:r>
              <a:rPr lang="en-US" b="1" dirty="0" err="1">
                <a:latin typeface="Consolas" panose="020B0609020204030204" pitchFamily="49" charset="0"/>
                <a:cs typeface="Consolas" panose="020B0609020204030204" pitchFamily="49" charset="0"/>
              </a:rPr>
              <a:t>queue_index</a:t>
            </a:r>
            <a:r>
              <a:rPr lang="en-US" b="1" dirty="0">
                <a:latin typeface="Consolas" panose="020B0609020204030204" pitchFamily="49" charset="0"/>
                <a:cs typeface="Consolas" panose="020B0609020204030204" pitchFamily="49" charset="0"/>
              </a:rPr>
              <a:t> = (offset + i) / BLOCK_SIZE;</a:t>
            </a:r>
          </a:p>
          <a:p>
            <a:r>
              <a:rPr lang="en-US" b="1" dirty="0">
                <a:latin typeface="Consolas" panose="020B0609020204030204" pitchFamily="49" charset="0"/>
                <a:cs typeface="Consolas" panose="020B0609020204030204" pitchFamily="49" charset="0"/>
              </a:rPr>
              <a:t>   size_t </a:t>
            </a:r>
            <a:r>
              <a:rPr lang="en-US" b="1" dirty="0" err="1">
                <a:latin typeface="Consolas" panose="020B0609020204030204" pitchFamily="49" charset="0"/>
                <a:cs typeface="Consolas" panose="020B0609020204030204" pitchFamily="49" charset="0"/>
              </a:rPr>
              <a:t>block_index</a:t>
            </a:r>
            <a:r>
              <a:rPr lang="en-US" b="1" dirty="0">
                <a:latin typeface="Consolas" panose="020B0609020204030204" pitchFamily="49" charset="0"/>
                <a:cs typeface="Consolas" panose="020B0609020204030204" pitchFamily="49" charset="0"/>
              </a:rPr>
              <a:t> = (offset + i) % BLOCK_SIZE;</a:t>
            </a:r>
          </a:p>
          <a:p>
            <a:r>
              <a:rPr lang="en-US" b="1" dirty="0">
                <a:latin typeface="Consolas" panose="020B0609020204030204" pitchFamily="49" charset="0"/>
                <a:cs typeface="Consolas" panose="020B0609020204030204" pitchFamily="49" charset="0"/>
              </a:rPr>
              <a:t>   return </a:t>
            </a:r>
            <a:r>
              <a:rPr lang="en-US" b="1" dirty="0" err="1">
                <a:latin typeface="Consolas" panose="020B0609020204030204" pitchFamily="49" charset="0"/>
                <a:cs typeface="Consolas" panose="020B0609020204030204" pitchFamily="49" charset="0"/>
              </a:rPr>
              <a:t>the_data</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queue_index</a:t>
            </a:r>
            <a:r>
              <a:rPr lang="en-US" b="1" dirty="0">
                <a:latin typeface="Consolas" panose="020B0609020204030204" pitchFamily="49" charset="0"/>
                <a:cs typeface="Consolas" panose="020B0609020204030204" pitchFamily="49" charset="0"/>
              </a:rPr>
              <a:t>][</a:t>
            </a:r>
            <a:r>
              <a:rPr lang="en-US" b="1" dirty="0" err="1">
                <a:latin typeface="Consolas" panose="020B0609020204030204" pitchFamily="49" charset="0"/>
                <a:cs typeface="Consolas" panose="020B0609020204030204" pitchFamily="49" charset="0"/>
              </a:rPr>
              <a:t>block_index</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FA429B44-FDEA-43D6-B4E1-B038ADE10BBD}"/>
              </a:ext>
            </a:extLst>
          </p:cNvPr>
          <p:cNvGrpSpPr/>
          <p:nvPr/>
        </p:nvGrpSpPr>
        <p:grpSpPr>
          <a:xfrm>
            <a:off x="1127760" y="6172200"/>
            <a:ext cx="4191000" cy="473916"/>
            <a:chOff x="1219200" y="6385560"/>
            <a:chExt cx="4191000" cy="473916"/>
          </a:xfrm>
        </p:grpSpPr>
        <p:sp>
          <p:nvSpPr>
            <p:cNvPr id="8" name="Left Brace 7">
              <a:extLst>
                <a:ext uri="{FF2B5EF4-FFF2-40B4-BE49-F238E27FC236}">
                  <a16:creationId xmlns:a16="http://schemas.microsoft.com/office/drawing/2014/main" id="{8FB80E17-3078-4455-8DE4-8466BA5B0B27}"/>
                </a:ext>
              </a:extLst>
            </p:cNvPr>
            <p:cNvSpPr/>
            <p:nvPr/>
          </p:nvSpPr>
          <p:spPr>
            <a:xfrm rot="16200000">
              <a:off x="3686670" y="5712206"/>
              <a:ext cx="211976" cy="1558684"/>
            </a:xfrm>
            <a:prstGeom prst="leftBrace">
              <a:avLst>
                <a:gd name="adj1" fmla="val 80833"/>
                <a:gd name="adj2" fmla="val 5321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1" name="TextBox 10">
              <a:extLst>
                <a:ext uri="{FF2B5EF4-FFF2-40B4-BE49-F238E27FC236}">
                  <a16:creationId xmlns:a16="http://schemas.microsoft.com/office/drawing/2014/main" id="{3F1C92E3-4221-4B90-A338-F756EADB4B65}"/>
                </a:ext>
              </a:extLst>
            </p:cNvPr>
            <p:cNvSpPr txBox="1"/>
            <p:nvPr/>
          </p:nvSpPr>
          <p:spPr>
            <a:xfrm>
              <a:off x="1219200" y="6520922"/>
              <a:ext cx="4191000" cy="338554"/>
            </a:xfrm>
            <a:prstGeom prst="rect">
              <a:avLst/>
            </a:prstGeom>
            <a:noFill/>
          </p:spPr>
          <p:txBody>
            <a:bodyPr wrap="square" rtlCol="0">
              <a:spAutoFit/>
            </a:bodyPr>
            <a:lstStyle/>
            <a:p>
              <a:pPr algn="ctr"/>
              <a:r>
                <a:rPr lang="en-US" sz="1600" dirty="0"/>
                <a:t>Index operator of </a:t>
              </a:r>
              <a:r>
                <a:rPr lang="en-US" sz="1600" dirty="0" err="1"/>
                <a:t>CArray</a:t>
              </a:r>
              <a:endParaRPr lang="en-US" sz="1600" dirty="0"/>
            </a:p>
          </p:txBody>
        </p:sp>
      </p:grpSp>
      <p:grpSp>
        <p:nvGrpSpPr>
          <p:cNvPr id="13" name="Group 12">
            <a:extLst>
              <a:ext uri="{FF2B5EF4-FFF2-40B4-BE49-F238E27FC236}">
                <a16:creationId xmlns:a16="http://schemas.microsoft.com/office/drawing/2014/main" id="{9FAC8497-F5B5-450B-9976-155E28E7B780}"/>
              </a:ext>
            </a:extLst>
          </p:cNvPr>
          <p:cNvGrpSpPr/>
          <p:nvPr/>
        </p:nvGrpSpPr>
        <p:grpSpPr>
          <a:xfrm>
            <a:off x="3794760" y="6173584"/>
            <a:ext cx="2819400" cy="473917"/>
            <a:chOff x="1219200" y="6385559"/>
            <a:chExt cx="2819400" cy="473917"/>
          </a:xfrm>
        </p:grpSpPr>
        <p:sp>
          <p:nvSpPr>
            <p:cNvPr id="14" name="Left Brace 13">
              <a:extLst>
                <a:ext uri="{FF2B5EF4-FFF2-40B4-BE49-F238E27FC236}">
                  <a16:creationId xmlns:a16="http://schemas.microsoft.com/office/drawing/2014/main" id="{7CD7E91C-BFCC-468F-8CF3-B12B6FC4B161}"/>
                </a:ext>
              </a:extLst>
            </p:cNvPr>
            <p:cNvSpPr/>
            <p:nvPr/>
          </p:nvSpPr>
          <p:spPr>
            <a:xfrm rot="16200000">
              <a:off x="2617242" y="5785777"/>
              <a:ext cx="211975" cy="1411539"/>
            </a:xfrm>
            <a:prstGeom prst="leftBrace">
              <a:avLst>
                <a:gd name="adj1" fmla="val 80833"/>
                <a:gd name="adj2" fmla="val 5321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5" name="TextBox 14">
              <a:extLst>
                <a:ext uri="{FF2B5EF4-FFF2-40B4-BE49-F238E27FC236}">
                  <a16:creationId xmlns:a16="http://schemas.microsoft.com/office/drawing/2014/main" id="{250870E3-0622-4363-A6E5-A9F166CC58A7}"/>
                </a:ext>
              </a:extLst>
            </p:cNvPr>
            <p:cNvSpPr txBox="1"/>
            <p:nvPr/>
          </p:nvSpPr>
          <p:spPr>
            <a:xfrm>
              <a:off x="1219200" y="6520922"/>
              <a:ext cx="2819400" cy="338554"/>
            </a:xfrm>
            <a:prstGeom prst="rect">
              <a:avLst/>
            </a:prstGeom>
            <a:noFill/>
          </p:spPr>
          <p:txBody>
            <a:bodyPr wrap="square" rtlCol="0">
              <a:spAutoFit/>
            </a:bodyPr>
            <a:lstStyle/>
            <a:p>
              <a:pPr algn="ctr"/>
              <a:r>
                <a:rPr lang="en-US" sz="1600" dirty="0"/>
                <a:t>block index</a:t>
              </a:r>
            </a:p>
          </p:txBody>
        </p:sp>
      </p:grpSp>
      <p:pic>
        <p:nvPicPr>
          <p:cNvPr id="19" name="Picture 18">
            <a:extLst>
              <a:ext uri="{FF2B5EF4-FFF2-40B4-BE49-F238E27FC236}">
                <a16:creationId xmlns:a16="http://schemas.microsoft.com/office/drawing/2014/main" id="{A0072876-442E-499D-AE16-DAC7DDD894CB}"/>
              </a:ext>
            </a:extLst>
          </p:cNvPr>
          <p:cNvPicPr>
            <a:picLocks noChangeAspect="1"/>
          </p:cNvPicPr>
          <p:nvPr/>
        </p:nvPicPr>
        <p:blipFill>
          <a:blip r:embed="rId3"/>
          <a:stretch>
            <a:fillRect/>
          </a:stretch>
        </p:blipFill>
        <p:spPr>
          <a:xfrm>
            <a:off x="6835728" y="2163400"/>
            <a:ext cx="4084754" cy="2358592"/>
          </a:xfrm>
          <a:prstGeom prst="rect">
            <a:avLst/>
          </a:prstGeom>
        </p:spPr>
      </p:pic>
      <p:cxnSp>
        <p:nvCxnSpPr>
          <p:cNvPr id="10" name="Straight Arrow Connector 9"/>
          <p:cNvCxnSpPr>
            <a:cxnSpLocks/>
          </p:cNvCxnSpPr>
          <p:nvPr/>
        </p:nvCxnSpPr>
        <p:spPr>
          <a:xfrm flipV="1">
            <a:off x="5166360" y="3865253"/>
            <a:ext cx="4224383" cy="21545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3642360" y="3740615"/>
            <a:ext cx="3295469" cy="22791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2CBD0A3-0070-49F8-9661-CCF3443C1012}"/>
              </a:ext>
            </a:extLst>
          </p:cNvPr>
          <p:cNvSpPr>
            <a:spLocks noGrp="1"/>
          </p:cNvSpPr>
          <p:nvPr>
            <p:ph type="ftr" sz="quarter" idx="11"/>
          </p:nvPr>
        </p:nvSpPr>
        <p:spPr/>
        <p:txBody>
          <a:bodyPr/>
          <a:lstStyle/>
          <a:p>
            <a:pPr>
              <a:defRPr/>
            </a:pPr>
            <a:r>
              <a:rPr lang="en-US"/>
              <a:t>Deques (21-22)</a:t>
            </a:r>
            <a:endParaRPr lang="en-US" dirty="0"/>
          </a:p>
        </p:txBody>
      </p:sp>
      <p:sp>
        <p:nvSpPr>
          <p:cNvPr id="4" name="Slide Number Placeholder 3">
            <a:extLst>
              <a:ext uri="{FF2B5EF4-FFF2-40B4-BE49-F238E27FC236}">
                <a16:creationId xmlns:a16="http://schemas.microsoft.com/office/drawing/2014/main" id="{988F3ED1-8984-43EA-82C3-00F4E1DD40C1}"/>
              </a:ext>
            </a:extLst>
          </p:cNvPr>
          <p:cNvSpPr>
            <a:spLocks noGrp="1"/>
          </p:cNvSpPr>
          <p:nvPr>
            <p:ph type="sldNum" sz="quarter" idx="12"/>
          </p:nvPr>
        </p:nvSpPr>
        <p:spPr/>
        <p:txBody>
          <a:bodyPr/>
          <a:lstStyle/>
          <a:p>
            <a:pPr>
              <a:defRPr/>
            </a:pPr>
            <a:fld id="{F59D9B86-AB8B-404F-8D86-C97B35C4C67E}" type="slidenum">
              <a:rPr lang="en-US" smtClean="0"/>
              <a:pPr>
                <a:defRPr/>
              </a:pPr>
              <a:t>13</a:t>
            </a:fld>
            <a:endParaRPr lang="en-US" dirty="0"/>
          </a:p>
        </p:txBody>
      </p:sp>
    </p:spTree>
    <p:extLst>
      <p:ext uri="{BB962C8B-B14F-4D97-AF65-F5344CB8AC3E}">
        <p14:creationId xmlns:p14="http://schemas.microsoft.com/office/powerpoint/2010/main" val="25765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solidFill>
                  <a:srgbClr val="FF0000"/>
                </a:solidFill>
                <a:latin typeface="Consolas" panose="020B0609020204030204" pitchFamily="49" charset="0"/>
                <a:cs typeface="Consolas" panose="020B0609020204030204" pitchFamily="49" charset="0"/>
              </a:rPr>
              <a:t>push_back</a:t>
            </a:r>
            <a:r>
              <a:rPr lang="en-US" dirty="0"/>
              <a:t> Function</a:t>
            </a:r>
          </a:p>
        </p:txBody>
      </p:sp>
      <p:sp>
        <p:nvSpPr>
          <p:cNvPr id="6" name="TextBox 5"/>
          <p:cNvSpPr txBox="1"/>
          <p:nvPr/>
        </p:nvSpPr>
        <p:spPr>
          <a:xfrm>
            <a:off x="1524000" y="1371601"/>
            <a:ext cx="8001000" cy="5078313"/>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 Pushes an item onto the back of the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param</a:t>
            </a:r>
            <a:r>
              <a:rPr lang="en-US" b="1" dirty="0">
                <a:latin typeface="Consolas" panose="020B0609020204030204" pitchFamily="49" charset="0"/>
                <a:cs typeface="Consolas" panose="020B0609020204030204" pitchFamily="49" charset="0"/>
              </a:rPr>
              <a:t> item The item to be inserted.</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template&lt;</a:t>
            </a:r>
            <a:r>
              <a:rPr lang="en-US" b="1" dirty="0" err="1">
                <a:latin typeface="Consolas" panose="020B0609020204030204" pitchFamily="49" charset="0"/>
                <a:cs typeface="Consolas" panose="020B0609020204030204" pitchFamily="49" charset="0"/>
              </a:rPr>
              <a:t>typename</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p>
          <a:p>
            <a:r>
              <a:rPr lang="en-US" b="1" dirty="0">
                <a:latin typeface="Consolas" panose="020B0609020204030204" pitchFamily="49" charset="0"/>
                <a:cs typeface="Consolas" panose="020B0609020204030204" pitchFamily="49" charset="0"/>
              </a:rPr>
              <a:t>void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&lt;</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r>
              <a:rPr lang="en-US" b="1" dirty="0" err="1">
                <a:solidFill>
                  <a:srgbClr val="FF0000"/>
                </a:solidFill>
                <a:latin typeface="Consolas" panose="020B0609020204030204" pitchFamily="49" charset="0"/>
                <a:cs typeface="Consolas" panose="020B0609020204030204" pitchFamily="49" charset="0"/>
              </a:rPr>
              <a:t>push_back</a:t>
            </a:r>
            <a:r>
              <a:rPr lang="en-US" b="1" dirty="0">
                <a:latin typeface="Consolas" panose="020B0609020204030204" pitchFamily="49" charset="0"/>
                <a:cs typeface="Consolas" panose="020B0609020204030204" pitchFamily="49" charset="0"/>
              </a:rPr>
              <a:t>(const </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&amp; item)</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size_t capacity = </a:t>
            </a:r>
            <a:r>
              <a:rPr lang="en-US" b="1" dirty="0" err="1">
                <a:latin typeface="Consolas" panose="020B0609020204030204" pitchFamily="49" charset="0"/>
                <a:cs typeface="Consolas" panose="020B0609020204030204" pitchFamily="49" charset="0"/>
              </a:rPr>
              <a:t>the_data.size</a:t>
            </a:r>
            <a:r>
              <a:rPr lang="en-US" b="1" dirty="0">
                <a:latin typeface="Consolas" panose="020B0609020204030204" pitchFamily="49" charset="0"/>
                <a:cs typeface="Consolas" panose="020B0609020204030204" pitchFamily="49" charset="0"/>
              </a:rPr>
              <a:t>() * BLOCK_SIZE;</a:t>
            </a:r>
          </a:p>
          <a:p>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   // Determine if the capacity needs to be increased.</a:t>
            </a:r>
          </a:p>
          <a:p>
            <a:r>
              <a:rPr lang="en-US" b="1" dirty="0">
                <a:latin typeface="Consolas" panose="020B0609020204030204" pitchFamily="49" charset="0"/>
                <a:cs typeface="Consolas" panose="020B0609020204030204" pitchFamily="49" charset="0"/>
              </a:rPr>
              <a:t>   if ((</a:t>
            </a:r>
            <a:r>
              <a:rPr lang="en-US" b="1" dirty="0" err="1">
                <a:latin typeface="Consolas" panose="020B0609020204030204" pitchFamily="49" charset="0"/>
                <a:cs typeface="Consolas" panose="020B0609020204030204" pitchFamily="49" charset="0"/>
              </a:rPr>
              <a:t>num_items</a:t>
            </a:r>
            <a:r>
              <a:rPr lang="en-US" b="1" dirty="0">
                <a:latin typeface="Consolas" panose="020B0609020204030204" pitchFamily="49" charset="0"/>
                <a:cs typeface="Consolas" panose="020B0609020204030204" pitchFamily="49" charset="0"/>
              </a:rPr>
              <a:t> + offset) == capacity)</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the_data.push_back</a:t>
            </a:r>
            <a:r>
              <a:rPr lang="en-US" b="1" dirty="0">
                <a:latin typeface="Consolas" panose="020B0609020204030204" pitchFamily="49" charset="0"/>
                <a:cs typeface="Consolas" panose="020B0609020204030204" pitchFamily="49" charset="0"/>
              </a:rPr>
              <a:t>(new </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[BLOCK_SIZE]);</a:t>
            </a:r>
          </a:p>
          <a:p>
            <a:r>
              <a:rPr lang="en-US" b="1" dirty="0">
                <a:latin typeface="Consolas" panose="020B0609020204030204" pitchFamily="49" charset="0"/>
                <a:cs typeface="Consolas" panose="020B0609020204030204" pitchFamily="49" charset="0"/>
              </a:rPr>
              <a:t>   }</a:t>
            </a:r>
          </a:p>
          <a:p>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   // Use index operator to insert item</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num_items</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(*this)[</a:t>
            </a:r>
            <a:r>
              <a:rPr lang="en-US" b="1" dirty="0" err="1">
                <a:latin typeface="Consolas" panose="020B0609020204030204" pitchFamily="49" charset="0"/>
                <a:cs typeface="Consolas" panose="020B0609020204030204" pitchFamily="49" charset="0"/>
              </a:rPr>
              <a:t>num_items</a:t>
            </a:r>
            <a:r>
              <a:rPr lang="en-US" b="1" dirty="0">
                <a:latin typeface="Consolas" panose="020B0609020204030204" pitchFamily="49" charset="0"/>
                <a:cs typeface="Consolas" panose="020B0609020204030204" pitchFamily="49" charset="0"/>
              </a:rPr>
              <a:t> - 1] = item;</a:t>
            </a:r>
          </a:p>
          <a:p>
            <a:r>
              <a:rPr lang="en-US" b="1" dirty="0">
                <a:latin typeface="Consolas" panose="020B0609020204030204" pitchFamily="49" charset="0"/>
                <a:cs typeface="Consolas" panose="020B0609020204030204" pitchFamily="49" charset="0"/>
              </a:rPr>
              <a:t>}</a:t>
            </a:r>
          </a:p>
        </p:txBody>
      </p:sp>
      <p:sp>
        <p:nvSpPr>
          <p:cNvPr id="3" name="Footer Placeholder 2">
            <a:extLst>
              <a:ext uri="{FF2B5EF4-FFF2-40B4-BE49-F238E27FC236}">
                <a16:creationId xmlns:a16="http://schemas.microsoft.com/office/drawing/2014/main" id="{351743E6-56CB-4BDE-8834-A02483396907}"/>
              </a:ext>
            </a:extLst>
          </p:cNvPr>
          <p:cNvSpPr>
            <a:spLocks noGrp="1"/>
          </p:cNvSpPr>
          <p:nvPr>
            <p:ph type="ftr" sz="quarter" idx="11"/>
          </p:nvPr>
        </p:nvSpPr>
        <p:spPr/>
        <p:txBody>
          <a:bodyPr/>
          <a:lstStyle/>
          <a:p>
            <a:pPr>
              <a:defRPr/>
            </a:pPr>
            <a:r>
              <a:rPr lang="en-US"/>
              <a:t>Deques (21-22)</a:t>
            </a:r>
            <a:endParaRPr lang="en-US" dirty="0"/>
          </a:p>
        </p:txBody>
      </p:sp>
      <p:sp>
        <p:nvSpPr>
          <p:cNvPr id="4" name="Slide Number Placeholder 3">
            <a:extLst>
              <a:ext uri="{FF2B5EF4-FFF2-40B4-BE49-F238E27FC236}">
                <a16:creationId xmlns:a16="http://schemas.microsoft.com/office/drawing/2014/main" id="{81880D38-C8BB-4771-9FB6-B454CAAF1AAE}"/>
              </a:ext>
            </a:extLst>
          </p:cNvPr>
          <p:cNvSpPr>
            <a:spLocks noGrp="1"/>
          </p:cNvSpPr>
          <p:nvPr>
            <p:ph type="sldNum" sz="quarter" idx="12"/>
          </p:nvPr>
        </p:nvSpPr>
        <p:spPr/>
        <p:txBody>
          <a:bodyPr/>
          <a:lstStyle/>
          <a:p>
            <a:pPr>
              <a:defRPr/>
            </a:pPr>
            <a:fld id="{F59D9B86-AB8B-404F-8D86-C97B35C4C67E}" type="slidenum">
              <a:rPr lang="en-US" smtClean="0"/>
              <a:pPr>
                <a:defRPr/>
              </a:pPr>
              <a:t>14</a:t>
            </a:fld>
            <a:endParaRPr lang="en-US" dirty="0"/>
          </a:p>
        </p:txBody>
      </p:sp>
    </p:spTree>
    <p:extLst>
      <p:ext uri="{BB962C8B-B14F-4D97-AF65-F5344CB8AC3E}">
        <p14:creationId xmlns:p14="http://schemas.microsoft.com/office/powerpoint/2010/main" val="60617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C2D4684B-8FAC-46F6-BF84-5FDCC5E12C3E}"/>
              </a:ext>
            </a:extLst>
          </p:cNvPr>
          <p:cNvGraphicFramePr>
            <a:graphicFrameLocks noGrp="1"/>
          </p:cNvGraphicFramePr>
          <p:nvPr/>
        </p:nvGraphicFramePr>
        <p:xfrm>
          <a:off x="1015781" y="5252720"/>
          <a:ext cx="2667000" cy="148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38912981"/>
                    </a:ext>
                  </a:extLst>
                </a:gridCol>
                <a:gridCol w="914400">
                  <a:extLst>
                    <a:ext uri="{9D8B030D-6E8A-4147-A177-3AD203B41FA5}">
                      <a16:colId xmlns:a16="http://schemas.microsoft.com/office/drawing/2014/main" val="2126849068"/>
                    </a:ext>
                  </a:extLst>
                </a:gridCol>
              </a:tblGrid>
              <a:tr h="370840">
                <a:tc>
                  <a:txBody>
                    <a:bodyPr/>
                    <a:lstStyle/>
                    <a:p>
                      <a:pPr algn="r"/>
                      <a:r>
                        <a:rPr lang="en-US" b="1" dirty="0">
                          <a:solidFill>
                            <a:schemeClr val="tx1"/>
                          </a:solidFill>
                          <a:latin typeface="Consolas" panose="020B0609020204030204" pitchFamily="49" charset="0"/>
                        </a:rPr>
                        <a:t>BLOCK_SIZE</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2379895"/>
                  </a:ext>
                </a:extLst>
              </a:tr>
              <a:tr h="370840">
                <a:tc>
                  <a:txBody>
                    <a:bodyPr/>
                    <a:lstStyle/>
                    <a:p>
                      <a:pPr algn="r"/>
                      <a:r>
                        <a:rPr lang="en-US" b="1" dirty="0">
                          <a:solidFill>
                            <a:schemeClr val="tx1"/>
                          </a:solidFill>
                          <a:latin typeface="Consolas" panose="020B0609020204030204" pitchFamily="49" charset="0"/>
                        </a:rPr>
                        <a:t>offset</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7160040"/>
                  </a:ext>
                </a:extLst>
              </a:tr>
              <a:tr h="370840">
                <a:tc>
                  <a:txBody>
                    <a:bodyPr/>
                    <a:lstStyle/>
                    <a:p>
                      <a:pPr algn="r"/>
                      <a:r>
                        <a:rPr lang="en-US" b="1" dirty="0" err="1">
                          <a:solidFill>
                            <a:schemeClr val="tx1"/>
                          </a:solidFill>
                          <a:latin typeface="Consolas" panose="020B0609020204030204" pitchFamily="49" charset="0"/>
                        </a:rPr>
                        <a:t>num_items</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055114"/>
                  </a:ext>
                </a:extLst>
              </a:tr>
              <a:tr h="370840">
                <a:tc>
                  <a:txBody>
                    <a:bodyPr/>
                    <a:lstStyle/>
                    <a:p>
                      <a:pPr algn="r"/>
                      <a:r>
                        <a:rPr lang="en-US" b="1" dirty="0" err="1">
                          <a:solidFill>
                            <a:schemeClr val="tx1"/>
                          </a:solidFill>
                          <a:latin typeface="Consolas" panose="020B0609020204030204" pitchFamily="49" charset="0"/>
                        </a:rPr>
                        <a:t>the_data</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492865"/>
                  </a:ext>
                </a:extLst>
              </a:tr>
            </a:tbl>
          </a:graphicData>
        </a:graphic>
      </p:graphicFrame>
      <p:sp>
        <p:nvSpPr>
          <p:cNvPr id="2" name="Title 1"/>
          <p:cNvSpPr>
            <a:spLocks noGrp="1"/>
          </p:cNvSpPr>
          <p:nvPr>
            <p:ph type="title"/>
          </p:nvPr>
        </p:nvSpPr>
        <p:spPr/>
        <p:txBody>
          <a:bodyPr/>
          <a:lstStyle/>
          <a:p>
            <a:r>
              <a:rPr lang="en-US" dirty="0"/>
              <a:t>The </a:t>
            </a:r>
            <a:r>
              <a:rPr lang="en-US" dirty="0" err="1">
                <a:solidFill>
                  <a:srgbClr val="FF0000"/>
                </a:solidFill>
                <a:latin typeface="Consolas" panose="020B0609020204030204" pitchFamily="49" charset="0"/>
                <a:cs typeface="Consolas" panose="020B0609020204030204" pitchFamily="49" charset="0"/>
              </a:rPr>
              <a:t>pop_front</a:t>
            </a:r>
            <a:r>
              <a:rPr lang="en-US" dirty="0"/>
              <a:t> Function</a:t>
            </a:r>
          </a:p>
        </p:txBody>
      </p:sp>
      <p:sp>
        <p:nvSpPr>
          <p:cNvPr id="6" name="TextBox 5"/>
          <p:cNvSpPr txBox="1"/>
          <p:nvPr/>
        </p:nvSpPr>
        <p:spPr>
          <a:xfrm>
            <a:off x="1524001" y="1319051"/>
            <a:ext cx="6199303" cy="3970318"/>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 Removes the front item from the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template&lt;</a:t>
            </a:r>
            <a:r>
              <a:rPr lang="en-US" b="1" dirty="0" err="1">
                <a:latin typeface="Consolas" panose="020B0609020204030204" pitchFamily="49" charset="0"/>
                <a:cs typeface="Consolas" panose="020B0609020204030204" pitchFamily="49" charset="0"/>
              </a:rPr>
              <a:t>typename</a:t>
            </a:r>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p>
          <a:p>
            <a:r>
              <a:rPr lang="en-US" b="1" dirty="0">
                <a:latin typeface="Consolas" panose="020B0609020204030204" pitchFamily="49" charset="0"/>
                <a:cs typeface="Consolas" panose="020B0609020204030204" pitchFamily="49" charset="0"/>
              </a:rPr>
              <a:t>void </a:t>
            </a:r>
            <a:r>
              <a:rPr lang="en-US" b="1" dirty="0" err="1">
                <a:latin typeface="Consolas" panose="020B0609020204030204" pitchFamily="49" charset="0"/>
                <a:cs typeface="Consolas" panose="020B0609020204030204" pitchFamily="49" charset="0"/>
              </a:rPr>
              <a:t>deque</a:t>
            </a:r>
            <a:r>
              <a:rPr lang="en-US" b="1" dirty="0">
                <a:latin typeface="Consolas" panose="020B0609020204030204" pitchFamily="49" charset="0"/>
                <a:cs typeface="Consolas" panose="020B0609020204030204" pitchFamily="49" charset="0"/>
              </a:rPr>
              <a:t>&lt;</a:t>
            </a:r>
            <a:r>
              <a:rPr lang="en-US" b="1" dirty="0" err="1">
                <a:latin typeface="Consolas" panose="020B0609020204030204" pitchFamily="49" charset="0"/>
                <a:cs typeface="Consolas" panose="020B0609020204030204" pitchFamily="49" charset="0"/>
              </a:rPr>
              <a:t>Item_Type</a:t>
            </a:r>
            <a:r>
              <a:rPr lang="en-US" b="1" dirty="0">
                <a:latin typeface="Consolas" panose="020B0609020204030204" pitchFamily="49" charset="0"/>
                <a:cs typeface="Consolas" panose="020B0609020204030204" pitchFamily="49" charset="0"/>
              </a:rPr>
              <a:t>&gt;::</a:t>
            </a:r>
            <a:r>
              <a:rPr lang="en-US" b="1" dirty="0" err="1">
                <a:solidFill>
                  <a:srgbClr val="FF0000"/>
                </a:solidFill>
                <a:latin typeface="Consolas" panose="020B0609020204030204" pitchFamily="49" charset="0"/>
                <a:cs typeface="Consolas" panose="020B0609020204030204" pitchFamily="49" charset="0"/>
              </a:rPr>
              <a:t>pop_front</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offset++;</a:t>
            </a:r>
          </a:p>
          <a:p>
            <a:r>
              <a:rPr lang="en-US" b="1" dirty="0">
                <a:latin typeface="Consolas" panose="020B0609020204030204" pitchFamily="49" charset="0"/>
                <a:cs typeface="Consolas" panose="020B0609020204030204" pitchFamily="49" charset="0"/>
              </a:rPr>
              <a:t>   if (offset == BLOCK_SIZE)</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delete[] </a:t>
            </a:r>
            <a:r>
              <a:rPr lang="en-US" b="1" dirty="0" err="1">
                <a:latin typeface="Consolas" panose="020B0609020204030204" pitchFamily="49" charset="0"/>
                <a:cs typeface="Consolas" panose="020B0609020204030204" pitchFamily="49" charset="0"/>
              </a:rPr>
              <a:t>the_data.front</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the_data.pop_front</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offset = 0;</a:t>
            </a:r>
          </a:p>
          <a:p>
            <a:r>
              <a:rPr lang="en-US" b="1" dirty="0">
                <a:latin typeface="Consolas" panose="020B0609020204030204" pitchFamily="49" charset="0"/>
                <a:cs typeface="Consolas" panose="020B0609020204030204" pitchFamily="49" charset="0"/>
              </a:rPr>
              <a:t>   }</a:t>
            </a:r>
          </a:p>
          <a:p>
            <a:r>
              <a:rPr lang="en-US" b="1" dirty="0">
                <a:latin typeface="Consolas" panose="020B0609020204030204" pitchFamily="49" charset="0"/>
                <a:cs typeface="Consolas" panose="020B0609020204030204" pitchFamily="49" charset="0"/>
              </a:rPr>
              <a:t>   </a:t>
            </a:r>
            <a:r>
              <a:rPr lang="en-US" b="1" dirty="0" err="1">
                <a:latin typeface="Consolas" panose="020B0609020204030204" pitchFamily="49" charset="0"/>
                <a:cs typeface="Consolas" panose="020B0609020204030204" pitchFamily="49" charset="0"/>
              </a:rPr>
              <a:t>num_items</a:t>
            </a:r>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return;</a:t>
            </a:r>
          </a:p>
          <a:p>
            <a:r>
              <a:rPr lang="en-US" b="1" dirty="0">
                <a:latin typeface="Consolas" panose="020B0609020204030204" pitchFamily="49" charset="0"/>
                <a:cs typeface="Consolas" panose="020B0609020204030204" pitchFamily="49" charset="0"/>
              </a:rPr>
              <a:t>}</a:t>
            </a:r>
          </a:p>
        </p:txBody>
      </p:sp>
      <p:graphicFrame>
        <p:nvGraphicFramePr>
          <p:cNvPr id="8" name="Table 7">
            <a:extLst>
              <a:ext uri="{FF2B5EF4-FFF2-40B4-BE49-F238E27FC236}">
                <a16:creationId xmlns:a16="http://schemas.microsoft.com/office/drawing/2014/main" id="{96A115E0-E31F-4990-9738-F8D1C5D709DF}"/>
              </a:ext>
            </a:extLst>
          </p:cNvPr>
          <p:cNvGraphicFramePr>
            <a:graphicFrameLocks noGrp="1"/>
          </p:cNvGraphicFramePr>
          <p:nvPr/>
        </p:nvGraphicFramePr>
        <p:xfrm>
          <a:off x="5968781" y="5219701"/>
          <a:ext cx="3810000" cy="11125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798630550"/>
                    </a:ext>
                  </a:extLst>
                </a:gridCol>
                <a:gridCol w="762000">
                  <a:extLst>
                    <a:ext uri="{9D8B030D-6E8A-4147-A177-3AD203B41FA5}">
                      <a16:colId xmlns:a16="http://schemas.microsoft.com/office/drawing/2014/main" val="4271186608"/>
                    </a:ext>
                  </a:extLst>
                </a:gridCol>
                <a:gridCol w="762000">
                  <a:extLst>
                    <a:ext uri="{9D8B030D-6E8A-4147-A177-3AD203B41FA5}">
                      <a16:colId xmlns:a16="http://schemas.microsoft.com/office/drawing/2014/main" val="601714398"/>
                    </a:ext>
                  </a:extLst>
                </a:gridCol>
                <a:gridCol w="762000">
                  <a:extLst>
                    <a:ext uri="{9D8B030D-6E8A-4147-A177-3AD203B41FA5}">
                      <a16:colId xmlns:a16="http://schemas.microsoft.com/office/drawing/2014/main" val="4050973442"/>
                    </a:ext>
                  </a:extLst>
                </a:gridCol>
                <a:gridCol w="762000">
                  <a:extLst>
                    <a:ext uri="{9D8B030D-6E8A-4147-A177-3AD203B41FA5}">
                      <a16:colId xmlns:a16="http://schemas.microsoft.com/office/drawing/2014/main" val="284713756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FF0000"/>
                          </a:solidFill>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143369"/>
                  </a:ext>
                </a:extLst>
              </a:tr>
              <a:tr h="370840">
                <a:tc>
                  <a:txBody>
                    <a:bodyPr/>
                    <a:lstStyle/>
                    <a:p>
                      <a:pPr algn="ctr"/>
                      <a:r>
                        <a:rPr lang="en-US"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5606386"/>
                  </a:ext>
                </a:extLst>
              </a:tr>
              <a:tr h="370840">
                <a:tc>
                  <a:txBody>
                    <a:bodyPr/>
                    <a:lstStyle/>
                    <a:p>
                      <a:pPr algn="ct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864509"/>
                  </a:ext>
                </a:extLst>
              </a:tr>
            </a:tbl>
          </a:graphicData>
        </a:graphic>
      </p:graphicFrame>
      <p:graphicFrame>
        <p:nvGraphicFramePr>
          <p:cNvPr id="9" name="Table 8">
            <a:extLst>
              <a:ext uri="{FF2B5EF4-FFF2-40B4-BE49-F238E27FC236}">
                <a16:creationId xmlns:a16="http://schemas.microsoft.com/office/drawing/2014/main" id="{B57D44F5-F00C-4F16-9C85-30542C70D52C}"/>
              </a:ext>
            </a:extLst>
          </p:cNvPr>
          <p:cNvGraphicFramePr>
            <a:graphicFrameLocks noGrp="1"/>
          </p:cNvGraphicFramePr>
          <p:nvPr/>
        </p:nvGraphicFramePr>
        <p:xfrm>
          <a:off x="4673381" y="5219701"/>
          <a:ext cx="762000" cy="14833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223686186"/>
                    </a:ext>
                  </a:extLst>
                </a:gridCol>
              </a:tblGrid>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210719"/>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374157"/>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5417664"/>
                  </a:ext>
                </a:extLst>
              </a:tr>
              <a:tr h="370840">
                <a:tc>
                  <a:txBody>
                    <a:bodyPr/>
                    <a:lstStyle/>
                    <a:p>
                      <a:pPr algn="ct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464340"/>
                  </a:ext>
                </a:extLst>
              </a:tr>
            </a:tbl>
          </a:graphicData>
        </a:graphic>
      </p:graphicFrame>
      <p:cxnSp>
        <p:nvCxnSpPr>
          <p:cNvPr id="10" name="Straight Arrow Connector 9">
            <a:extLst>
              <a:ext uri="{FF2B5EF4-FFF2-40B4-BE49-F238E27FC236}">
                <a16:creationId xmlns:a16="http://schemas.microsoft.com/office/drawing/2014/main" id="{B3C38931-01FD-4584-996A-8BBAB14475E6}"/>
              </a:ext>
            </a:extLst>
          </p:cNvPr>
          <p:cNvCxnSpPr/>
          <p:nvPr/>
        </p:nvCxnSpPr>
        <p:spPr>
          <a:xfrm>
            <a:off x="5054381" y="5414720"/>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7BA95B-D32A-49C6-96A7-87D4DEDE9E1F}"/>
              </a:ext>
            </a:extLst>
          </p:cNvPr>
          <p:cNvCxnSpPr/>
          <p:nvPr/>
        </p:nvCxnSpPr>
        <p:spPr>
          <a:xfrm>
            <a:off x="5054381" y="5784783"/>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8F96C9D-A77D-478B-AA9B-1E0494C7EADF}"/>
              </a:ext>
            </a:extLst>
          </p:cNvPr>
          <p:cNvCxnSpPr/>
          <p:nvPr/>
        </p:nvCxnSpPr>
        <p:spPr>
          <a:xfrm>
            <a:off x="5054381" y="6154846"/>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A8F9E0-FC88-4062-97B1-0B66485AE44C}"/>
              </a:ext>
            </a:extLst>
          </p:cNvPr>
          <p:cNvCxnSpPr>
            <a:cxnSpLocks/>
          </p:cNvCxnSpPr>
          <p:nvPr/>
        </p:nvCxnSpPr>
        <p:spPr>
          <a:xfrm flipV="1">
            <a:off x="3225581" y="5414721"/>
            <a:ext cx="1447800" cy="1120071"/>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0CF8CDE-0EC5-4365-9AAD-BF7DAA19315F}"/>
              </a:ext>
            </a:extLst>
          </p:cNvPr>
          <p:cNvGrpSpPr/>
          <p:nvPr/>
        </p:nvGrpSpPr>
        <p:grpSpPr>
          <a:xfrm>
            <a:off x="5767755" y="3545059"/>
            <a:ext cx="3954755" cy="2004667"/>
            <a:chOff x="4853354" y="3545058"/>
            <a:chExt cx="3954755" cy="2004667"/>
          </a:xfrm>
        </p:grpSpPr>
        <p:sp>
          <p:nvSpPr>
            <p:cNvPr id="19" name="Freeform: Shape 18">
              <a:extLst>
                <a:ext uri="{FF2B5EF4-FFF2-40B4-BE49-F238E27FC236}">
                  <a16:creationId xmlns:a16="http://schemas.microsoft.com/office/drawing/2014/main" id="{6F8A4943-2E9E-4CB1-8D9A-39286C603BE0}"/>
                </a:ext>
              </a:extLst>
            </p:cNvPr>
            <p:cNvSpPr/>
            <p:nvPr/>
          </p:nvSpPr>
          <p:spPr>
            <a:xfrm>
              <a:off x="4853354" y="3545058"/>
              <a:ext cx="1955549" cy="1659988"/>
            </a:xfrm>
            <a:custGeom>
              <a:avLst/>
              <a:gdLst>
                <a:gd name="connsiteX0" fmla="*/ 0 w 1955549"/>
                <a:gd name="connsiteY0" fmla="*/ 0 h 1659988"/>
                <a:gd name="connsiteX1" fmla="*/ 1631852 w 1955549"/>
                <a:gd name="connsiteY1" fmla="*/ 801859 h 1659988"/>
                <a:gd name="connsiteX2" fmla="*/ 1955409 w 1955549"/>
                <a:gd name="connsiteY2" fmla="*/ 1659988 h 1659988"/>
              </a:gdLst>
              <a:ahLst/>
              <a:cxnLst>
                <a:cxn ang="0">
                  <a:pos x="connsiteX0" y="connsiteY0"/>
                </a:cxn>
                <a:cxn ang="0">
                  <a:pos x="connsiteX1" y="connsiteY1"/>
                </a:cxn>
                <a:cxn ang="0">
                  <a:pos x="connsiteX2" y="connsiteY2"/>
                </a:cxn>
              </a:cxnLst>
              <a:rect l="l" t="t" r="r" b="b"/>
              <a:pathLst>
                <a:path w="1955549" h="1659988">
                  <a:moveTo>
                    <a:pt x="0" y="0"/>
                  </a:moveTo>
                  <a:cubicBezTo>
                    <a:pt x="652975" y="262597"/>
                    <a:pt x="1305951" y="525194"/>
                    <a:pt x="1631852" y="801859"/>
                  </a:cubicBezTo>
                  <a:cubicBezTo>
                    <a:pt x="1957753" y="1078524"/>
                    <a:pt x="1956581" y="1369256"/>
                    <a:pt x="1955409" y="1659988"/>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6A677CA-B843-4336-BE40-B966E15CCE2D}"/>
                </a:ext>
              </a:extLst>
            </p:cNvPr>
            <p:cNvCxnSpPr>
              <a:cxnSpLocks/>
            </p:cNvCxnSpPr>
            <p:nvPr/>
          </p:nvCxnSpPr>
          <p:spPr>
            <a:xfrm flipV="1">
              <a:off x="5139396" y="5233769"/>
              <a:ext cx="3668713" cy="3159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B1642D-7DFA-42F4-8FA5-A9663EE682DF}"/>
                </a:ext>
              </a:extLst>
            </p:cNvPr>
            <p:cNvCxnSpPr>
              <a:cxnSpLocks/>
            </p:cNvCxnSpPr>
            <p:nvPr/>
          </p:nvCxnSpPr>
          <p:spPr>
            <a:xfrm flipH="1" flipV="1">
              <a:off x="5139396" y="5233769"/>
              <a:ext cx="3668713" cy="3159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87D13BA-D075-458F-B519-C9040B28BD0D}"/>
              </a:ext>
            </a:extLst>
          </p:cNvPr>
          <p:cNvGrpSpPr/>
          <p:nvPr/>
        </p:nvGrpSpPr>
        <p:grpSpPr>
          <a:xfrm>
            <a:off x="4800600" y="3756074"/>
            <a:ext cx="685822" cy="1774848"/>
            <a:chOff x="3886200" y="3756074"/>
            <a:chExt cx="685822" cy="1774848"/>
          </a:xfrm>
        </p:grpSpPr>
        <p:grpSp>
          <p:nvGrpSpPr>
            <p:cNvPr id="25" name="Group 24">
              <a:extLst>
                <a:ext uri="{FF2B5EF4-FFF2-40B4-BE49-F238E27FC236}">
                  <a16:creationId xmlns:a16="http://schemas.microsoft.com/office/drawing/2014/main" id="{CD91C1C7-9EB7-4FD9-9D44-E6A2012D12B6}"/>
                </a:ext>
              </a:extLst>
            </p:cNvPr>
            <p:cNvGrpSpPr/>
            <p:nvPr/>
          </p:nvGrpSpPr>
          <p:grpSpPr>
            <a:xfrm>
              <a:off x="3886200" y="5255988"/>
              <a:ext cx="526357" cy="274934"/>
              <a:chOff x="5139396" y="5233769"/>
              <a:chExt cx="3668713" cy="315956"/>
            </a:xfrm>
          </p:grpSpPr>
          <p:cxnSp>
            <p:nvCxnSpPr>
              <p:cNvPr id="27" name="Straight Connector 26">
                <a:extLst>
                  <a:ext uri="{FF2B5EF4-FFF2-40B4-BE49-F238E27FC236}">
                    <a16:creationId xmlns:a16="http://schemas.microsoft.com/office/drawing/2014/main" id="{83649957-B1EF-46F4-90CD-294B2136B319}"/>
                  </a:ext>
                </a:extLst>
              </p:cNvPr>
              <p:cNvCxnSpPr>
                <a:cxnSpLocks/>
              </p:cNvCxnSpPr>
              <p:nvPr/>
            </p:nvCxnSpPr>
            <p:spPr>
              <a:xfrm flipV="1">
                <a:off x="5139396" y="5233769"/>
                <a:ext cx="3668713" cy="3159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790B2B1-77CB-45AF-8E3B-61CDE5F7FE45}"/>
                  </a:ext>
                </a:extLst>
              </p:cNvPr>
              <p:cNvCxnSpPr>
                <a:cxnSpLocks/>
              </p:cNvCxnSpPr>
              <p:nvPr/>
            </p:nvCxnSpPr>
            <p:spPr>
              <a:xfrm flipH="1" flipV="1">
                <a:off x="5139396" y="5233769"/>
                <a:ext cx="3668713" cy="3159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Freeform: Shape 28">
              <a:extLst>
                <a:ext uri="{FF2B5EF4-FFF2-40B4-BE49-F238E27FC236}">
                  <a16:creationId xmlns:a16="http://schemas.microsoft.com/office/drawing/2014/main" id="{C8A99BE4-5C09-4311-BD46-C2ACE1AC1253}"/>
                </a:ext>
              </a:extLst>
            </p:cNvPr>
            <p:cNvSpPr/>
            <p:nvPr/>
          </p:nvSpPr>
          <p:spPr>
            <a:xfrm>
              <a:off x="4192172" y="3756074"/>
              <a:ext cx="379850" cy="1477695"/>
            </a:xfrm>
            <a:custGeom>
              <a:avLst/>
              <a:gdLst>
                <a:gd name="connsiteX0" fmla="*/ 0 w 379850"/>
                <a:gd name="connsiteY0" fmla="*/ 0 h 1533378"/>
                <a:gd name="connsiteX1" fmla="*/ 379828 w 379850"/>
                <a:gd name="connsiteY1" fmla="*/ 886264 h 1533378"/>
                <a:gd name="connsiteX2" fmla="*/ 14068 w 379850"/>
                <a:gd name="connsiteY2" fmla="*/ 1533378 h 1533378"/>
              </a:gdLst>
              <a:ahLst/>
              <a:cxnLst>
                <a:cxn ang="0">
                  <a:pos x="connsiteX0" y="connsiteY0"/>
                </a:cxn>
                <a:cxn ang="0">
                  <a:pos x="connsiteX1" y="connsiteY1"/>
                </a:cxn>
                <a:cxn ang="0">
                  <a:pos x="connsiteX2" y="connsiteY2"/>
                </a:cxn>
              </a:cxnLst>
              <a:rect l="l" t="t" r="r" b="b"/>
              <a:pathLst>
                <a:path w="379850" h="1533378">
                  <a:moveTo>
                    <a:pt x="0" y="0"/>
                  </a:moveTo>
                  <a:cubicBezTo>
                    <a:pt x="188741" y="315350"/>
                    <a:pt x="377483" y="630701"/>
                    <a:pt x="379828" y="886264"/>
                  </a:cubicBezTo>
                  <a:cubicBezTo>
                    <a:pt x="382173" y="1141827"/>
                    <a:pt x="198120" y="1337602"/>
                    <a:pt x="14068" y="1533378"/>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4220987D-C096-4B32-A937-F68536FA5A13}"/>
              </a:ext>
            </a:extLst>
          </p:cNvPr>
          <p:cNvSpPr/>
          <p:nvPr/>
        </p:nvSpPr>
        <p:spPr>
          <a:xfrm>
            <a:off x="3057129" y="5675041"/>
            <a:ext cx="312906" cy="276999"/>
          </a:xfrm>
          <a:prstGeom prst="rect">
            <a:avLst/>
          </a:prstGeom>
          <a:solidFill>
            <a:schemeClr val="bg1"/>
          </a:solidFill>
        </p:spPr>
        <p:txBody>
          <a:bodyPr wrap="none" lIns="91440" tIns="0" rIns="91440" bIns="0">
            <a:spAutoFit/>
          </a:bodyPr>
          <a:lstStyle/>
          <a:p>
            <a:pPr algn="ctr"/>
            <a:r>
              <a:rPr lang="en-US" b="1" dirty="0">
                <a:solidFill>
                  <a:srgbClr val="FF0000"/>
                </a:solidFill>
              </a:rPr>
              <a:t>5</a:t>
            </a:r>
          </a:p>
        </p:txBody>
      </p:sp>
      <p:grpSp>
        <p:nvGrpSpPr>
          <p:cNvPr id="35" name="Group 34">
            <a:extLst>
              <a:ext uri="{FF2B5EF4-FFF2-40B4-BE49-F238E27FC236}">
                <a16:creationId xmlns:a16="http://schemas.microsoft.com/office/drawing/2014/main" id="{75669BC9-1E16-429C-A3E0-860083A4B195}"/>
              </a:ext>
            </a:extLst>
          </p:cNvPr>
          <p:cNvGrpSpPr/>
          <p:nvPr/>
        </p:nvGrpSpPr>
        <p:grpSpPr>
          <a:xfrm>
            <a:off x="3005008" y="5647769"/>
            <a:ext cx="3573373" cy="675678"/>
            <a:chOff x="2090607" y="5619633"/>
            <a:chExt cx="3573373" cy="675678"/>
          </a:xfrm>
        </p:grpSpPr>
        <p:sp>
          <p:nvSpPr>
            <p:cNvPr id="32" name="Rectangle 31">
              <a:extLst>
                <a:ext uri="{FF2B5EF4-FFF2-40B4-BE49-F238E27FC236}">
                  <a16:creationId xmlns:a16="http://schemas.microsoft.com/office/drawing/2014/main" id="{F8278987-8EEB-458E-9A7E-9FB85B8C429C}"/>
                </a:ext>
              </a:extLst>
            </p:cNvPr>
            <p:cNvSpPr/>
            <p:nvPr/>
          </p:nvSpPr>
          <p:spPr>
            <a:xfrm>
              <a:off x="2154728" y="5637461"/>
              <a:ext cx="312906" cy="276999"/>
            </a:xfrm>
            <a:prstGeom prst="rect">
              <a:avLst/>
            </a:prstGeom>
            <a:solidFill>
              <a:schemeClr val="bg1"/>
            </a:solidFill>
          </p:spPr>
          <p:txBody>
            <a:bodyPr wrap="none" lIns="91440" tIns="0" rIns="91440" bIns="0">
              <a:spAutoFit/>
            </a:bodyPr>
            <a:lstStyle/>
            <a:p>
              <a:pPr algn="ctr"/>
              <a:r>
                <a:rPr lang="en-US" b="1" dirty="0">
                  <a:solidFill>
                    <a:srgbClr val="FF0000"/>
                  </a:solidFill>
                </a:rPr>
                <a:t>0</a:t>
              </a:r>
            </a:p>
          </p:txBody>
        </p:sp>
        <p:sp>
          <p:nvSpPr>
            <p:cNvPr id="33" name="Rectangle 32">
              <a:extLst>
                <a:ext uri="{FF2B5EF4-FFF2-40B4-BE49-F238E27FC236}">
                  <a16:creationId xmlns:a16="http://schemas.microsoft.com/office/drawing/2014/main" id="{0B5B3E4B-96FE-4167-9035-BBBE76BACD5C}"/>
                </a:ext>
              </a:extLst>
            </p:cNvPr>
            <p:cNvSpPr/>
            <p:nvPr/>
          </p:nvSpPr>
          <p:spPr>
            <a:xfrm>
              <a:off x="2090607" y="6018312"/>
              <a:ext cx="441147" cy="276999"/>
            </a:xfrm>
            <a:prstGeom prst="rect">
              <a:avLst/>
            </a:prstGeom>
            <a:solidFill>
              <a:schemeClr val="bg1"/>
            </a:solidFill>
          </p:spPr>
          <p:txBody>
            <a:bodyPr wrap="none" lIns="91440" tIns="0" rIns="91440" bIns="0">
              <a:spAutoFit/>
            </a:bodyPr>
            <a:lstStyle/>
            <a:p>
              <a:pPr algn="ctr"/>
              <a:r>
                <a:rPr lang="en-US" b="1" dirty="0">
                  <a:solidFill>
                    <a:srgbClr val="FF0000"/>
                  </a:solidFill>
                </a:rPr>
                <a:t>22</a:t>
              </a:r>
            </a:p>
          </p:txBody>
        </p:sp>
        <p:sp>
          <p:nvSpPr>
            <p:cNvPr id="34" name="Rectangle 33">
              <a:extLst>
                <a:ext uri="{FF2B5EF4-FFF2-40B4-BE49-F238E27FC236}">
                  <a16:creationId xmlns:a16="http://schemas.microsoft.com/office/drawing/2014/main" id="{0CC714E3-C940-47E4-B31F-6BEE4C1713F0}"/>
                </a:ext>
              </a:extLst>
            </p:cNvPr>
            <p:cNvSpPr/>
            <p:nvPr/>
          </p:nvSpPr>
          <p:spPr>
            <a:xfrm>
              <a:off x="5222833" y="5619633"/>
              <a:ext cx="441147" cy="276999"/>
            </a:xfrm>
            <a:prstGeom prst="rect">
              <a:avLst/>
            </a:prstGeom>
            <a:solidFill>
              <a:schemeClr val="bg1"/>
            </a:solidFill>
          </p:spPr>
          <p:txBody>
            <a:bodyPr wrap="none" lIns="91440" tIns="0" rIns="91440" bIns="0">
              <a:spAutoFit/>
            </a:bodyPr>
            <a:lstStyle/>
            <a:p>
              <a:pPr algn="ctr"/>
              <a:r>
                <a:rPr lang="en-US" b="1" dirty="0">
                  <a:solidFill>
                    <a:srgbClr val="FF0000"/>
                  </a:solidFill>
                </a:rPr>
                <a:t>45</a:t>
              </a:r>
            </a:p>
          </p:txBody>
        </p:sp>
      </p:grpSp>
      <p:sp>
        <p:nvSpPr>
          <p:cNvPr id="3" name="Footer Placeholder 2">
            <a:extLst>
              <a:ext uri="{FF2B5EF4-FFF2-40B4-BE49-F238E27FC236}">
                <a16:creationId xmlns:a16="http://schemas.microsoft.com/office/drawing/2014/main" id="{395EAAD3-2FA1-4927-90D7-36336EB5DFF9}"/>
              </a:ext>
            </a:extLst>
          </p:cNvPr>
          <p:cNvSpPr>
            <a:spLocks noGrp="1"/>
          </p:cNvSpPr>
          <p:nvPr>
            <p:ph type="ftr" sz="quarter" idx="11"/>
          </p:nvPr>
        </p:nvSpPr>
        <p:spPr/>
        <p:txBody>
          <a:bodyPr/>
          <a:lstStyle/>
          <a:p>
            <a:pPr>
              <a:defRPr/>
            </a:pPr>
            <a:r>
              <a:rPr lang="en-US"/>
              <a:t>Deques (21-22)</a:t>
            </a:r>
            <a:endParaRPr lang="en-US" dirty="0"/>
          </a:p>
        </p:txBody>
      </p:sp>
      <p:sp>
        <p:nvSpPr>
          <p:cNvPr id="4" name="Slide Number Placeholder 3">
            <a:extLst>
              <a:ext uri="{FF2B5EF4-FFF2-40B4-BE49-F238E27FC236}">
                <a16:creationId xmlns:a16="http://schemas.microsoft.com/office/drawing/2014/main" id="{20329F41-E48F-43F9-84F0-D289B4DBC817}"/>
              </a:ext>
            </a:extLst>
          </p:cNvPr>
          <p:cNvSpPr>
            <a:spLocks noGrp="1"/>
          </p:cNvSpPr>
          <p:nvPr>
            <p:ph type="sldNum" sz="quarter" idx="12"/>
          </p:nvPr>
        </p:nvSpPr>
        <p:spPr/>
        <p:txBody>
          <a:bodyPr/>
          <a:lstStyle/>
          <a:p>
            <a:pPr>
              <a:defRPr/>
            </a:pPr>
            <a:fld id="{F59D9B86-AB8B-404F-8D86-C97B35C4C67E}" type="slidenum">
              <a:rPr lang="en-US" smtClean="0"/>
              <a:pPr>
                <a:defRPr/>
              </a:pPr>
              <a:t>15</a:t>
            </a:fld>
            <a:endParaRPr lang="en-US" dirty="0"/>
          </a:p>
        </p:txBody>
      </p:sp>
    </p:spTree>
    <p:extLst>
      <p:ext uri="{BB962C8B-B14F-4D97-AF65-F5344CB8AC3E}">
        <p14:creationId xmlns:p14="http://schemas.microsoft.com/office/powerpoint/2010/main" val="15224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F62243C-4E00-442B-A4AB-DC8122DBC843}"/>
              </a:ext>
            </a:extLst>
          </p:cNvPr>
          <p:cNvGraphicFramePr>
            <a:graphicFrameLocks noGrp="1"/>
          </p:cNvGraphicFramePr>
          <p:nvPr/>
        </p:nvGraphicFramePr>
        <p:xfrm>
          <a:off x="1066800" y="76200"/>
          <a:ext cx="2667000" cy="148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38912981"/>
                    </a:ext>
                  </a:extLst>
                </a:gridCol>
                <a:gridCol w="914400">
                  <a:extLst>
                    <a:ext uri="{9D8B030D-6E8A-4147-A177-3AD203B41FA5}">
                      <a16:colId xmlns:a16="http://schemas.microsoft.com/office/drawing/2014/main" val="2126849068"/>
                    </a:ext>
                  </a:extLst>
                </a:gridCol>
              </a:tblGrid>
              <a:tr h="370840">
                <a:tc>
                  <a:txBody>
                    <a:bodyPr/>
                    <a:lstStyle/>
                    <a:p>
                      <a:pPr algn="r"/>
                      <a:r>
                        <a:rPr lang="en-US" b="1" dirty="0">
                          <a:solidFill>
                            <a:schemeClr val="tx1"/>
                          </a:solidFill>
                          <a:latin typeface="Consolas" panose="020B0609020204030204" pitchFamily="49" charset="0"/>
                        </a:rPr>
                        <a:t>BLOCK_SIZE</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2379895"/>
                  </a:ext>
                </a:extLst>
              </a:tr>
              <a:tr h="370840">
                <a:tc>
                  <a:txBody>
                    <a:bodyPr/>
                    <a:lstStyle/>
                    <a:p>
                      <a:pPr algn="r"/>
                      <a:r>
                        <a:rPr lang="en-US" b="1" dirty="0">
                          <a:solidFill>
                            <a:schemeClr val="tx1"/>
                          </a:solidFill>
                          <a:latin typeface="Consolas" panose="020B0609020204030204" pitchFamily="49" charset="0"/>
                        </a:rPr>
                        <a:t>offset</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7160040"/>
                  </a:ext>
                </a:extLst>
              </a:tr>
              <a:tr h="370840">
                <a:tc>
                  <a:txBody>
                    <a:bodyPr/>
                    <a:lstStyle/>
                    <a:p>
                      <a:pPr algn="r"/>
                      <a:r>
                        <a:rPr lang="en-US" b="1" dirty="0" err="1">
                          <a:solidFill>
                            <a:schemeClr val="tx1"/>
                          </a:solidFill>
                          <a:latin typeface="Consolas" panose="020B0609020204030204" pitchFamily="49" charset="0"/>
                        </a:rPr>
                        <a:t>num_items</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055114"/>
                  </a:ext>
                </a:extLst>
              </a:tr>
              <a:tr h="370840">
                <a:tc>
                  <a:txBody>
                    <a:bodyPr/>
                    <a:lstStyle/>
                    <a:p>
                      <a:pPr algn="r"/>
                      <a:r>
                        <a:rPr lang="en-US" b="1" dirty="0" err="1">
                          <a:solidFill>
                            <a:schemeClr val="tx1"/>
                          </a:solidFill>
                          <a:latin typeface="Consolas" panose="020B0609020204030204" pitchFamily="49" charset="0"/>
                        </a:rPr>
                        <a:t>the_data</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492865"/>
                  </a:ext>
                </a:extLst>
              </a:tr>
            </a:tbl>
          </a:graphicData>
        </a:graphic>
      </p:graphicFrame>
      <p:graphicFrame>
        <p:nvGraphicFramePr>
          <p:cNvPr id="7" name="Table 7">
            <a:extLst>
              <a:ext uri="{FF2B5EF4-FFF2-40B4-BE49-F238E27FC236}">
                <a16:creationId xmlns:a16="http://schemas.microsoft.com/office/drawing/2014/main" id="{536F443F-74B5-45F6-8B5F-218EBC3EA9A7}"/>
              </a:ext>
            </a:extLst>
          </p:cNvPr>
          <p:cNvGraphicFramePr>
            <a:graphicFrameLocks noGrp="1"/>
          </p:cNvGraphicFramePr>
          <p:nvPr/>
        </p:nvGraphicFramePr>
        <p:xfrm>
          <a:off x="6019800" y="76200"/>
          <a:ext cx="3810000" cy="22250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798630550"/>
                    </a:ext>
                  </a:extLst>
                </a:gridCol>
                <a:gridCol w="762000">
                  <a:extLst>
                    <a:ext uri="{9D8B030D-6E8A-4147-A177-3AD203B41FA5}">
                      <a16:colId xmlns:a16="http://schemas.microsoft.com/office/drawing/2014/main" val="4271186608"/>
                    </a:ext>
                  </a:extLst>
                </a:gridCol>
                <a:gridCol w="762000">
                  <a:extLst>
                    <a:ext uri="{9D8B030D-6E8A-4147-A177-3AD203B41FA5}">
                      <a16:colId xmlns:a16="http://schemas.microsoft.com/office/drawing/2014/main" val="601714398"/>
                    </a:ext>
                  </a:extLst>
                </a:gridCol>
                <a:gridCol w="762000">
                  <a:extLst>
                    <a:ext uri="{9D8B030D-6E8A-4147-A177-3AD203B41FA5}">
                      <a16:colId xmlns:a16="http://schemas.microsoft.com/office/drawing/2014/main" val="4050973442"/>
                    </a:ext>
                  </a:extLst>
                </a:gridCol>
                <a:gridCol w="762000">
                  <a:extLst>
                    <a:ext uri="{9D8B030D-6E8A-4147-A177-3AD203B41FA5}">
                      <a16:colId xmlns:a16="http://schemas.microsoft.com/office/drawing/2014/main" val="284713756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143369"/>
                  </a:ext>
                </a:extLst>
              </a:tr>
              <a:tr h="370840">
                <a:tc>
                  <a:txBody>
                    <a:bodyPr/>
                    <a:lstStyle/>
                    <a:p>
                      <a:pPr algn="ctr"/>
                      <a:r>
                        <a:rPr lang="en-US"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5606386"/>
                  </a:ext>
                </a:extLst>
              </a:tr>
              <a:tr h="370840">
                <a:tc>
                  <a:txBody>
                    <a:bodyPr/>
                    <a:lstStyle/>
                    <a:p>
                      <a:pPr algn="ctr"/>
                      <a:r>
                        <a:rPr lang="en-US" b="1"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864509"/>
                  </a:ext>
                </a:extLst>
              </a:tr>
              <a:tr h="370840">
                <a:tc>
                  <a:txBody>
                    <a:bodyPr/>
                    <a:lstStyle/>
                    <a:p>
                      <a:pPr algn="ct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695253"/>
                  </a:ext>
                </a:extLst>
              </a:tr>
              <a:tr h="370840">
                <a:tc>
                  <a:txBody>
                    <a:bodyPr/>
                    <a:lstStyle/>
                    <a:p>
                      <a:pPr algn="ctr"/>
                      <a:r>
                        <a:rPr lang="en-US" b="1"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26995"/>
                  </a:ext>
                </a:extLst>
              </a:tr>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880301"/>
                  </a:ext>
                </a:extLst>
              </a:tr>
            </a:tbl>
          </a:graphicData>
        </a:graphic>
      </p:graphicFrame>
      <p:graphicFrame>
        <p:nvGraphicFramePr>
          <p:cNvPr id="10" name="Table 9">
            <a:extLst>
              <a:ext uri="{FF2B5EF4-FFF2-40B4-BE49-F238E27FC236}">
                <a16:creationId xmlns:a16="http://schemas.microsoft.com/office/drawing/2014/main" id="{987E1127-C7C6-4712-A236-8B6661F72B84}"/>
              </a:ext>
            </a:extLst>
          </p:cNvPr>
          <p:cNvGraphicFramePr>
            <a:graphicFrameLocks noGrp="1"/>
          </p:cNvGraphicFramePr>
          <p:nvPr/>
        </p:nvGraphicFramePr>
        <p:xfrm>
          <a:off x="4724400" y="76200"/>
          <a:ext cx="762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223686186"/>
                    </a:ext>
                  </a:extLst>
                </a:gridCol>
              </a:tblGrid>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210719"/>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374157"/>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5417664"/>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464340"/>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442249"/>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009790"/>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4346915"/>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70962"/>
                  </a:ext>
                </a:extLst>
              </a:tr>
            </a:tbl>
          </a:graphicData>
        </a:graphic>
      </p:graphicFrame>
      <p:cxnSp>
        <p:nvCxnSpPr>
          <p:cNvPr id="12" name="Straight Arrow Connector 11">
            <a:extLst>
              <a:ext uri="{FF2B5EF4-FFF2-40B4-BE49-F238E27FC236}">
                <a16:creationId xmlns:a16="http://schemas.microsoft.com/office/drawing/2014/main" id="{55C90AB6-E558-4963-B934-2616CF8D0B1B}"/>
              </a:ext>
            </a:extLst>
          </p:cNvPr>
          <p:cNvCxnSpPr/>
          <p:nvPr/>
        </p:nvCxnSpPr>
        <p:spPr>
          <a:xfrm>
            <a:off x="5105400" y="271219"/>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A25FAC-998E-4838-810F-D0847FDDA6ED}"/>
              </a:ext>
            </a:extLst>
          </p:cNvPr>
          <p:cNvCxnSpPr/>
          <p:nvPr/>
        </p:nvCxnSpPr>
        <p:spPr>
          <a:xfrm>
            <a:off x="5105400" y="641282"/>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607C7D-2DF7-4DAD-A273-7A0B6E4AE6D5}"/>
              </a:ext>
            </a:extLst>
          </p:cNvPr>
          <p:cNvCxnSpPr/>
          <p:nvPr/>
        </p:nvCxnSpPr>
        <p:spPr>
          <a:xfrm>
            <a:off x="5105400" y="1011345"/>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2DB253-D021-417E-BBCE-923D6E5F42AE}"/>
              </a:ext>
            </a:extLst>
          </p:cNvPr>
          <p:cNvCxnSpPr/>
          <p:nvPr/>
        </p:nvCxnSpPr>
        <p:spPr>
          <a:xfrm>
            <a:off x="5105400" y="1381408"/>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942078-D991-4A08-A5A9-BB8C3EAA6060}"/>
              </a:ext>
            </a:extLst>
          </p:cNvPr>
          <p:cNvCxnSpPr/>
          <p:nvPr/>
        </p:nvCxnSpPr>
        <p:spPr>
          <a:xfrm>
            <a:off x="5105400" y="1751471"/>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DA4B241-94D3-4E73-B076-F08C767F73DC}"/>
              </a:ext>
            </a:extLst>
          </p:cNvPr>
          <p:cNvCxnSpPr/>
          <p:nvPr/>
        </p:nvCxnSpPr>
        <p:spPr>
          <a:xfrm>
            <a:off x="5105400" y="2121535"/>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6E38EB-6806-4F89-91B9-15CB70AB5AA7}"/>
              </a:ext>
            </a:extLst>
          </p:cNvPr>
          <p:cNvCxnSpPr>
            <a:cxnSpLocks/>
          </p:cNvCxnSpPr>
          <p:nvPr/>
        </p:nvCxnSpPr>
        <p:spPr>
          <a:xfrm flipV="1">
            <a:off x="3276600" y="271220"/>
            <a:ext cx="1447800" cy="1120071"/>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908C94-359B-4CED-A7BD-303421369250}"/>
              </a:ext>
            </a:extLst>
          </p:cNvPr>
          <p:cNvSpPr txBox="1"/>
          <p:nvPr/>
        </p:nvSpPr>
        <p:spPr>
          <a:xfrm>
            <a:off x="5486400" y="3411192"/>
            <a:ext cx="4572000" cy="2862322"/>
          </a:xfrm>
          <a:prstGeom prst="rect">
            <a:avLst/>
          </a:prstGeom>
          <a:noFill/>
        </p:spPr>
        <p:txBody>
          <a:bodyPr wrap="square" rtlCol="0">
            <a:spAutoFit/>
          </a:bodyPr>
          <a:lstStyle/>
          <a:p>
            <a:pPr marL="342900" indent="-342900">
              <a:buAutoNum type="arabicPeriod"/>
            </a:pPr>
            <a:r>
              <a:rPr lang="en-US" dirty="0"/>
              <a:t>What is the value of </a:t>
            </a:r>
            <a:r>
              <a:rPr lang="en-US" dirty="0" err="1"/>
              <a:t>myDeque</a:t>
            </a:r>
            <a:r>
              <a:rPr lang="en-US" dirty="0"/>
              <a:t>[13]?</a:t>
            </a:r>
          </a:p>
          <a:p>
            <a:pPr marL="342900" indent="-342900">
              <a:spcBef>
                <a:spcPts val="3600"/>
              </a:spcBef>
              <a:buAutoNum type="arabicPeriod"/>
            </a:pPr>
            <a:r>
              <a:rPr lang="en-US" dirty="0"/>
              <a:t>What is the value of </a:t>
            </a:r>
            <a:r>
              <a:rPr lang="en-US" dirty="0" err="1"/>
              <a:t>myDeque.front</a:t>
            </a:r>
            <a:r>
              <a:rPr lang="en-US" dirty="0"/>
              <a:t>()?</a:t>
            </a:r>
          </a:p>
          <a:p>
            <a:pPr marL="342900" indent="-342900">
              <a:spcBef>
                <a:spcPts val="3600"/>
              </a:spcBef>
              <a:buAutoNum type="arabicPeriod"/>
            </a:pPr>
            <a:r>
              <a:rPr lang="en-US" dirty="0"/>
              <a:t>What is the value of </a:t>
            </a:r>
            <a:r>
              <a:rPr lang="en-US" dirty="0" err="1"/>
              <a:t>myDeque.back</a:t>
            </a:r>
            <a:r>
              <a:rPr lang="en-US" dirty="0"/>
              <a:t>()?</a:t>
            </a:r>
          </a:p>
          <a:p>
            <a:pPr marL="342900" indent="-342900">
              <a:spcBef>
                <a:spcPts val="3600"/>
              </a:spcBef>
              <a:buAutoNum type="arabicPeriod"/>
            </a:pPr>
            <a:r>
              <a:rPr lang="en-US" dirty="0"/>
              <a:t>Push 10, 30, 4, 82, 12, 14.  Draw the resulting dequeue.  How many blocks?</a:t>
            </a:r>
          </a:p>
        </p:txBody>
      </p:sp>
      <p:sp>
        <p:nvSpPr>
          <p:cNvPr id="3" name="TextBox 2">
            <a:extLst>
              <a:ext uri="{FF2B5EF4-FFF2-40B4-BE49-F238E27FC236}">
                <a16:creationId xmlns:a16="http://schemas.microsoft.com/office/drawing/2014/main" id="{780F5180-DC11-4E8B-ACF2-785255EA00F6}"/>
              </a:ext>
            </a:extLst>
          </p:cNvPr>
          <p:cNvSpPr txBox="1"/>
          <p:nvPr/>
        </p:nvSpPr>
        <p:spPr>
          <a:xfrm>
            <a:off x="474562" y="2590801"/>
            <a:ext cx="4935638" cy="4216539"/>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Return front item from the deque.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front()</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return (*this)[0];</a:t>
            </a:r>
          </a:p>
          <a:p>
            <a:r>
              <a:rPr lang="en-US" sz="1200" b="1" dirty="0">
                <a:latin typeface="Consolas" panose="020B0609020204030204" pitchFamily="49" charset="0"/>
                <a:cs typeface="Consolas" panose="020B0609020204030204" pitchFamily="49" charset="0"/>
              </a:rPr>
              <a:t>}</a:t>
            </a: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Return back item from the deque.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back()</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return (*this)[</a:t>
            </a:r>
            <a:r>
              <a:rPr lang="en-US" sz="1200" b="1" dirty="0" err="1">
                <a:latin typeface="Consolas" panose="020B0609020204030204" pitchFamily="49" charset="0"/>
                <a:cs typeface="Consolas" panose="020B0609020204030204" pitchFamily="49" charset="0"/>
              </a:rPr>
              <a:t>num_items</a:t>
            </a:r>
            <a:r>
              <a:rPr lang="en-US" sz="1200" b="1" dirty="0">
                <a:latin typeface="Consolas" panose="020B0609020204030204" pitchFamily="49" charset="0"/>
                <a:cs typeface="Consolas" panose="020B0609020204030204" pitchFamily="49" charset="0"/>
              </a:rPr>
              <a:t> – 1];</a:t>
            </a:r>
          </a:p>
          <a:p>
            <a:r>
              <a:rPr lang="en-US" sz="1200" b="1" dirty="0">
                <a:latin typeface="Consolas" panose="020B0609020204030204" pitchFamily="49" charset="0"/>
                <a:cs typeface="Consolas" panose="020B0609020204030204" pitchFamily="49" charset="0"/>
              </a:rPr>
              <a:t>}</a:t>
            </a: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Return a reference to indexed item.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operator[]</a:t>
            </a:r>
            <a:r>
              <a:rPr lang="en-US" sz="1200" b="1" dirty="0">
                <a:latin typeface="Consolas" panose="020B0609020204030204" pitchFamily="49" charset="0"/>
                <a:cs typeface="Consolas" panose="020B0609020204030204" pitchFamily="49" charset="0"/>
              </a:rPr>
              <a:t>(size_t i)</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size_t </a:t>
            </a:r>
            <a:r>
              <a:rPr lang="en-US" sz="1200" b="1" dirty="0" err="1">
                <a:latin typeface="Consolas" panose="020B0609020204030204" pitchFamily="49" charset="0"/>
                <a:cs typeface="Consolas" panose="020B0609020204030204" pitchFamily="49" charset="0"/>
              </a:rPr>
              <a:t>block_index</a:t>
            </a:r>
            <a:r>
              <a:rPr lang="en-US" sz="1200" b="1" dirty="0">
                <a:latin typeface="Consolas" panose="020B0609020204030204" pitchFamily="49" charset="0"/>
                <a:cs typeface="Consolas" panose="020B0609020204030204" pitchFamily="49" charset="0"/>
              </a:rPr>
              <a:t> = (offset + i) / BLOCK_SIZE;</a:t>
            </a:r>
          </a:p>
          <a:p>
            <a:r>
              <a:rPr lang="en-US" sz="1200" b="1" dirty="0">
                <a:latin typeface="Consolas" panose="020B0609020204030204" pitchFamily="49" charset="0"/>
                <a:cs typeface="Consolas" panose="020B0609020204030204" pitchFamily="49" charset="0"/>
              </a:rPr>
              <a:t>   size_t </a:t>
            </a:r>
            <a:r>
              <a:rPr lang="en-US" sz="1200" b="1" dirty="0" err="1">
                <a:latin typeface="Consolas" panose="020B0609020204030204" pitchFamily="49" charset="0"/>
                <a:cs typeface="Consolas" panose="020B0609020204030204" pitchFamily="49" charset="0"/>
              </a:rPr>
              <a:t>data_index</a:t>
            </a:r>
            <a:r>
              <a:rPr lang="en-US" sz="1200" b="1" dirty="0">
                <a:latin typeface="Consolas" panose="020B0609020204030204" pitchFamily="49" charset="0"/>
                <a:cs typeface="Consolas" panose="020B0609020204030204" pitchFamily="49" charset="0"/>
              </a:rPr>
              <a:t> = (offset + i) % BLOCK_SIZE;</a:t>
            </a:r>
          </a:p>
          <a:p>
            <a:r>
              <a:rPr lang="en-US" sz="1200" b="1" dirty="0">
                <a:latin typeface="Consolas" panose="020B0609020204030204" pitchFamily="49" charset="0"/>
                <a:cs typeface="Consolas" panose="020B0609020204030204" pitchFamily="49" charset="0"/>
              </a:rPr>
              <a:t>   return </a:t>
            </a:r>
            <a:r>
              <a:rPr lang="en-US" sz="1200" b="1" dirty="0" err="1">
                <a:latin typeface="Consolas" panose="020B0609020204030204" pitchFamily="49" charset="0"/>
                <a:cs typeface="Consolas" panose="020B0609020204030204" pitchFamily="49" charset="0"/>
              </a:rPr>
              <a:t>the_data</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block_index</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data_index</a:t>
            </a:r>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66874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5574979-8529-4A74-BEFE-E80BBDBD966E}"/>
              </a:ext>
            </a:extLst>
          </p:cNvPr>
          <p:cNvSpPr txBox="1"/>
          <p:nvPr/>
        </p:nvSpPr>
        <p:spPr>
          <a:xfrm>
            <a:off x="5486400" y="3411192"/>
            <a:ext cx="4572000" cy="2862322"/>
          </a:xfrm>
          <a:prstGeom prst="rect">
            <a:avLst/>
          </a:prstGeom>
          <a:noFill/>
        </p:spPr>
        <p:txBody>
          <a:bodyPr wrap="square" rtlCol="0">
            <a:spAutoFit/>
          </a:bodyPr>
          <a:lstStyle/>
          <a:p>
            <a:pPr marL="342900" indent="-342900">
              <a:buAutoNum type="arabicPeriod"/>
            </a:pPr>
            <a:r>
              <a:rPr lang="en-US" dirty="0"/>
              <a:t>What is the value of </a:t>
            </a:r>
            <a:r>
              <a:rPr lang="en-US" dirty="0" err="1"/>
              <a:t>myDeque</a:t>
            </a:r>
            <a:r>
              <a:rPr lang="en-US" dirty="0"/>
              <a:t>[13]?</a:t>
            </a:r>
          </a:p>
          <a:p>
            <a:pPr marL="342900" indent="-342900">
              <a:spcBef>
                <a:spcPts val="3600"/>
              </a:spcBef>
              <a:buAutoNum type="arabicPeriod"/>
            </a:pPr>
            <a:r>
              <a:rPr lang="en-US" dirty="0"/>
              <a:t>What is the value of </a:t>
            </a:r>
            <a:r>
              <a:rPr lang="en-US" dirty="0" err="1"/>
              <a:t>myDeque.front</a:t>
            </a:r>
            <a:r>
              <a:rPr lang="en-US" dirty="0"/>
              <a:t>()?</a:t>
            </a:r>
          </a:p>
          <a:p>
            <a:pPr marL="342900" indent="-342900">
              <a:spcBef>
                <a:spcPts val="3600"/>
              </a:spcBef>
              <a:buAutoNum type="arabicPeriod"/>
            </a:pPr>
            <a:r>
              <a:rPr lang="en-US" dirty="0"/>
              <a:t>What is the value of </a:t>
            </a:r>
            <a:r>
              <a:rPr lang="en-US" dirty="0" err="1"/>
              <a:t>myDeque.back</a:t>
            </a:r>
            <a:r>
              <a:rPr lang="en-US" dirty="0"/>
              <a:t>()?</a:t>
            </a:r>
          </a:p>
          <a:p>
            <a:pPr marL="342900" indent="-342900">
              <a:spcBef>
                <a:spcPts val="3600"/>
              </a:spcBef>
              <a:buAutoNum type="arabicPeriod"/>
            </a:pPr>
            <a:r>
              <a:rPr lang="en-US" dirty="0"/>
              <a:t>Push 10, 30, 4, 82, 12, 14.  Draw the resulting dequeue.  How many blocks?</a:t>
            </a:r>
          </a:p>
        </p:txBody>
      </p:sp>
      <p:graphicFrame>
        <p:nvGraphicFramePr>
          <p:cNvPr id="4" name="Table 4">
            <a:extLst>
              <a:ext uri="{FF2B5EF4-FFF2-40B4-BE49-F238E27FC236}">
                <a16:creationId xmlns:a16="http://schemas.microsoft.com/office/drawing/2014/main" id="{4F62243C-4E00-442B-A4AB-DC8122DBC843}"/>
              </a:ext>
            </a:extLst>
          </p:cNvPr>
          <p:cNvGraphicFramePr>
            <a:graphicFrameLocks noGrp="1"/>
          </p:cNvGraphicFramePr>
          <p:nvPr/>
        </p:nvGraphicFramePr>
        <p:xfrm>
          <a:off x="1066800" y="76200"/>
          <a:ext cx="2667000" cy="148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38912981"/>
                    </a:ext>
                  </a:extLst>
                </a:gridCol>
                <a:gridCol w="914400">
                  <a:extLst>
                    <a:ext uri="{9D8B030D-6E8A-4147-A177-3AD203B41FA5}">
                      <a16:colId xmlns:a16="http://schemas.microsoft.com/office/drawing/2014/main" val="2126849068"/>
                    </a:ext>
                  </a:extLst>
                </a:gridCol>
              </a:tblGrid>
              <a:tr h="370840">
                <a:tc>
                  <a:txBody>
                    <a:bodyPr/>
                    <a:lstStyle/>
                    <a:p>
                      <a:pPr algn="r"/>
                      <a:r>
                        <a:rPr lang="en-US" b="1" dirty="0">
                          <a:solidFill>
                            <a:schemeClr val="tx1"/>
                          </a:solidFill>
                          <a:latin typeface="Consolas" panose="020B0609020204030204" pitchFamily="49" charset="0"/>
                        </a:rPr>
                        <a:t>BLOCK_SIZE</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2379895"/>
                  </a:ext>
                </a:extLst>
              </a:tr>
              <a:tr h="370840">
                <a:tc>
                  <a:txBody>
                    <a:bodyPr/>
                    <a:lstStyle/>
                    <a:p>
                      <a:pPr algn="r"/>
                      <a:r>
                        <a:rPr lang="en-US" b="1" dirty="0">
                          <a:solidFill>
                            <a:schemeClr val="tx1"/>
                          </a:solidFill>
                          <a:latin typeface="Consolas" panose="020B0609020204030204" pitchFamily="49" charset="0"/>
                        </a:rPr>
                        <a:t>offset</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7160040"/>
                  </a:ext>
                </a:extLst>
              </a:tr>
              <a:tr h="370840">
                <a:tc>
                  <a:txBody>
                    <a:bodyPr/>
                    <a:lstStyle/>
                    <a:p>
                      <a:pPr algn="r"/>
                      <a:r>
                        <a:rPr lang="en-US" b="1" dirty="0" err="1">
                          <a:solidFill>
                            <a:schemeClr val="tx1"/>
                          </a:solidFill>
                          <a:latin typeface="Consolas" panose="020B0609020204030204" pitchFamily="49" charset="0"/>
                        </a:rPr>
                        <a:t>num_items</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055114"/>
                  </a:ext>
                </a:extLst>
              </a:tr>
              <a:tr h="370840">
                <a:tc>
                  <a:txBody>
                    <a:bodyPr/>
                    <a:lstStyle/>
                    <a:p>
                      <a:pPr algn="r"/>
                      <a:r>
                        <a:rPr lang="en-US" b="1" dirty="0" err="1">
                          <a:solidFill>
                            <a:schemeClr val="tx1"/>
                          </a:solidFill>
                          <a:latin typeface="Consolas" panose="020B0609020204030204" pitchFamily="49" charset="0"/>
                        </a:rPr>
                        <a:t>the_data</a:t>
                      </a:r>
                      <a:endParaRPr lang="en-US" b="1" dirty="0">
                        <a:solidFill>
                          <a:schemeClr val="tx1"/>
                        </a:solidFill>
                        <a:latin typeface="Consolas" panose="020B0609020204030204" pitchFamily="49"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492865"/>
                  </a:ext>
                </a:extLst>
              </a:tr>
            </a:tbl>
          </a:graphicData>
        </a:graphic>
      </p:graphicFrame>
      <p:graphicFrame>
        <p:nvGraphicFramePr>
          <p:cNvPr id="7" name="Table 7">
            <a:extLst>
              <a:ext uri="{FF2B5EF4-FFF2-40B4-BE49-F238E27FC236}">
                <a16:creationId xmlns:a16="http://schemas.microsoft.com/office/drawing/2014/main" id="{536F443F-74B5-45F6-8B5F-218EBC3EA9A7}"/>
              </a:ext>
            </a:extLst>
          </p:cNvPr>
          <p:cNvGraphicFramePr>
            <a:graphicFrameLocks noGrp="1"/>
          </p:cNvGraphicFramePr>
          <p:nvPr/>
        </p:nvGraphicFramePr>
        <p:xfrm>
          <a:off x="6019800" y="76200"/>
          <a:ext cx="3810000" cy="22250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798630550"/>
                    </a:ext>
                  </a:extLst>
                </a:gridCol>
                <a:gridCol w="762000">
                  <a:extLst>
                    <a:ext uri="{9D8B030D-6E8A-4147-A177-3AD203B41FA5}">
                      <a16:colId xmlns:a16="http://schemas.microsoft.com/office/drawing/2014/main" val="4271186608"/>
                    </a:ext>
                  </a:extLst>
                </a:gridCol>
                <a:gridCol w="762000">
                  <a:extLst>
                    <a:ext uri="{9D8B030D-6E8A-4147-A177-3AD203B41FA5}">
                      <a16:colId xmlns:a16="http://schemas.microsoft.com/office/drawing/2014/main" val="601714398"/>
                    </a:ext>
                  </a:extLst>
                </a:gridCol>
                <a:gridCol w="762000">
                  <a:extLst>
                    <a:ext uri="{9D8B030D-6E8A-4147-A177-3AD203B41FA5}">
                      <a16:colId xmlns:a16="http://schemas.microsoft.com/office/drawing/2014/main" val="4050973442"/>
                    </a:ext>
                  </a:extLst>
                </a:gridCol>
                <a:gridCol w="762000">
                  <a:extLst>
                    <a:ext uri="{9D8B030D-6E8A-4147-A177-3AD203B41FA5}">
                      <a16:colId xmlns:a16="http://schemas.microsoft.com/office/drawing/2014/main" val="284713756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143369"/>
                  </a:ext>
                </a:extLst>
              </a:tr>
              <a:tr h="370840">
                <a:tc>
                  <a:txBody>
                    <a:bodyPr/>
                    <a:lstStyle/>
                    <a:p>
                      <a:pPr algn="ctr"/>
                      <a:r>
                        <a:rPr lang="en-US"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5606386"/>
                  </a:ext>
                </a:extLst>
              </a:tr>
              <a:tr h="370840">
                <a:tc>
                  <a:txBody>
                    <a:bodyPr/>
                    <a:lstStyle/>
                    <a:p>
                      <a:pPr algn="ctr"/>
                      <a:r>
                        <a:rPr lang="en-US" b="1"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864509"/>
                  </a:ext>
                </a:extLst>
              </a:tr>
              <a:tr h="370840">
                <a:tc>
                  <a:txBody>
                    <a:bodyPr/>
                    <a:lstStyle/>
                    <a:p>
                      <a:pPr algn="ct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695253"/>
                  </a:ext>
                </a:extLst>
              </a:tr>
              <a:tr h="370840">
                <a:tc>
                  <a:txBody>
                    <a:bodyPr/>
                    <a:lstStyle/>
                    <a:p>
                      <a:pPr algn="ctr"/>
                      <a:r>
                        <a:rPr lang="en-US" b="1"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826995"/>
                  </a:ext>
                </a:extLst>
              </a:tr>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880301"/>
                  </a:ext>
                </a:extLst>
              </a:tr>
            </a:tbl>
          </a:graphicData>
        </a:graphic>
      </p:graphicFrame>
      <p:sp>
        <p:nvSpPr>
          <p:cNvPr id="9" name="TextBox 8">
            <a:extLst>
              <a:ext uri="{FF2B5EF4-FFF2-40B4-BE49-F238E27FC236}">
                <a16:creationId xmlns:a16="http://schemas.microsoft.com/office/drawing/2014/main" id="{D07661C1-106E-46AF-88B0-CA735BF70E84}"/>
              </a:ext>
            </a:extLst>
          </p:cNvPr>
          <p:cNvSpPr txBox="1"/>
          <p:nvPr/>
        </p:nvSpPr>
        <p:spPr>
          <a:xfrm>
            <a:off x="474562" y="2590801"/>
            <a:ext cx="4935638" cy="4216539"/>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Return front item from the deque.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front()</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return (*this)[0];</a:t>
            </a:r>
          </a:p>
          <a:p>
            <a:r>
              <a:rPr lang="en-US" sz="1200" b="1" dirty="0">
                <a:latin typeface="Consolas" panose="020B0609020204030204" pitchFamily="49" charset="0"/>
                <a:cs typeface="Consolas" panose="020B0609020204030204" pitchFamily="49" charset="0"/>
              </a:rPr>
              <a:t>}</a:t>
            </a: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Return back item from the deque.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back()</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return (*this)[</a:t>
            </a:r>
            <a:r>
              <a:rPr lang="en-US" sz="1200" b="1" dirty="0" err="1">
                <a:latin typeface="Consolas" panose="020B0609020204030204" pitchFamily="49" charset="0"/>
                <a:cs typeface="Consolas" panose="020B0609020204030204" pitchFamily="49" charset="0"/>
              </a:rPr>
              <a:t>num_items</a:t>
            </a:r>
            <a:r>
              <a:rPr lang="en-US" sz="1200" b="1" dirty="0">
                <a:latin typeface="Consolas" panose="020B0609020204030204" pitchFamily="49" charset="0"/>
                <a:cs typeface="Consolas" panose="020B0609020204030204" pitchFamily="49" charset="0"/>
              </a:rPr>
              <a:t> – 1];</a:t>
            </a:r>
          </a:p>
          <a:p>
            <a:r>
              <a:rPr lang="en-US" sz="1200" b="1" dirty="0">
                <a:latin typeface="Consolas" panose="020B0609020204030204" pitchFamily="49" charset="0"/>
                <a:cs typeface="Consolas" panose="020B0609020204030204" pitchFamily="49" charset="0"/>
              </a:rPr>
              <a:t>}</a:t>
            </a: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Return a reference to indexed item. */</a:t>
            </a:r>
          </a:p>
          <a:p>
            <a:r>
              <a:rPr lang="en-US" sz="1200" b="1" dirty="0">
                <a:latin typeface="Consolas" panose="020B0609020204030204" pitchFamily="49" charset="0"/>
                <a:cs typeface="Consolas" panose="020B0609020204030204" pitchFamily="49" charset="0"/>
              </a:rPr>
              <a:t>template&lt;</a:t>
            </a:r>
            <a:r>
              <a:rPr lang="en-US" sz="1200" b="1" dirty="0" err="1">
                <a:latin typeface="Consolas" panose="020B0609020204030204" pitchFamily="49" charset="0"/>
                <a:cs typeface="Consolas" panose="020B0609020204030204" pitchFamily="49" charset="0"/>
              </a:rPr>
              <a:t>typename</a:t>
            </a:r>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p>
          <a:p>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&amp; deque&lt;</a:t>
            </a:r>
            <a:r>
              <a:rPr lang="en-US" sz="1200" b="1" dirty="0" err="1">
                <a:latin typeface="Consolas" panose="020B0609020204030204" pitchFamily="49" charset="0"/>
                <a:cs typeface="Consolas" panose="020B0609020204030204" pitchFamily="49" charset="0"/>
              </a:rPr>
              <a:t>Item_Type</a:t>
            </a:r>
            <a:r>
              <a:rPr lang="en-US" sz="1200" b="1" dirty="0">
                <a:latin typeface="Consolas" panose="020B0609020204030204" pitchFamily="49" charset="0"/>
                <a:cs typeface="Consolas" panose="020B0609020204030204" pitchFamily="49" charset="0"/>
              </a:rPr>
              <a:t>&gt;::</a:t>
            </a:r>
            <a:r>
              <a:rPr lang="en-US" sz="1400" b="1" dirty="0">
                <a:solidFill>
                  <a:srgbClr val="FF0000"/>
                </a:solidFill>
                <a:latin typeface="Consolas" panose="020B0609020204030204" pitchFamily="49" charset="0"/>
                <a:cs typeface="Consolas" panose="020B0609020204030204" pitchFamily="49" charset="0"/>
              </a:rPr>
              <a:t>operator[]</a:t>
            </a:r>
            <a:r>
              <a:rPr lang="en-US" sz="1200" b="1" dirty="0">
                <a:latin typeface="Consolas" panose="020B0609020204030204" pitchFamily="49" charset="0"/>
                <a:cs typeface="Consolas" panose="020B0609020204030204" pitchFamily="49" charset="0"/>
              </a:rPr>
              <a:t>(size_t i)</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size_t </a:t>
            </a:r>
            <a:r>
              <a:rPr lang="en-US" sz="1200" b="1" dirty="0" err="1">
                <a:latin typeface="Consolas" panose="020B0609020204030204" pitchFamily="49" charset="0"/>
                <a:cs typeface="Consolas" panose="020B0609020204030204" pitchFamily="49" charset="0"/>
              </a:rPr>
              <a:t>block_index</a:t>
            </a:r>
            <a:r>
              <a:rPr lang="en-US" sz="1200" b="1" dirty="0">
                <a:latin typeface="Consolas" panose="020B0609020204030204" pitchFamily="49" charset="0"/>
                <a:cs typeface="Consolas" panose="020B0609020204030204" pitchFamily="49" charset="0"/>
              </a:rPr>
              <a:t> = (offset + i) / BLOCK_SIZE;</a:t>
            </a:r>
          </a:p>
          <a:p>
            <a:r>
              <a:rPr lang="en-US" sz="1200" b="1" dirty="0">
                <a:latin typeface="Consolas" panose="020B0609020204030204" pitchFamily="49" charset="0"/>
                <a:cs typeface="Consolas" panose="020B0609020204030204" pitchFamily="49" charset="0"/>
              </a:rPr>
              <a:t>   size_t </a:t>
            </a:r>
            <a:r>
              <a:rPr lang="en-US" sz="1200" b="1" dirty="0" err="1">
                <a:latin typeface="Consolas" panose="020B0609020204030204" pitchFamily="49" charset="0"/>
                <a:cs typeface="Consolas" panose="020B0609020204030204" pitchFamily="49" charset="0"/>
              </a:rPr>
              <a:t>data_index</a:t>
            </a:r>
            <a:r>
              <a:rPr lang="en-US" sz="1200" b="1" dirty="0">
                <a:latin typeface="Consolas" panose="020B0609020204030204" pitchFamily="49" charset="0"/>
                <a:cs typeface="Consolas" panose="020B0609020204030204" pitchFamily="49" charset="0"/>
              </a:rPr>
              <a:t> = (offset + i) % BLOCK_SIZE;</a:t>
            </a:r>
          </a:p>
          <a:p>
            <a:r>
              <a:rPr lang="en-US" sz="1200" b="1" dirty="0">
                <a:latin typeface="Consolas" panose="020B0609020204030204" pitchFamily="49" charset="0"/>
                <a:cs typeface="Consolas" panose="020B0609020204030204" pitchFamily="49" charset="0"/>
              </a:rPr>
              <a:t>   return </a:t>
            </a:r>
            <a:r>
              <a:rPr lang="en-US" sz="1200" b="1" dirty="0" err="1">
                <a:latin typeface="Consolas" panose="020B0609020204030204" pitchFamily="49" charset="0"/>
                <a:cs typeface="Consolas" panose="020B0609020204030204" pitchFamily="49" charset="0"/>
              </a:rPr>
              <a:t>the_data</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block_index</a:t>
            </a:r>
            <a:r>
              <a:rPr lang="en-US" sz="1200" b="1" dirty="0">
                <a:latin typeface="Consolas" panose="020B0609020204030204" pitchFamily="49" charset="0"/>
                <a:cs typeface="Consolas" panose="020B0609020204030204" pitchFamily="49" charset="0"/>
              </a:rPr>
              <a:t>][</a:t>
            </a:r>
            <a:r>
              <a:rPr lang="en-US" sz="1200" b="1" dirty="0" err="1">
                <a:latin typeface="Consolas" panose="020B0609020204030204" pitchFamily="49" charset="0"/>
                <a:cs typeface="Consolas" panose="020B0609020204030204" pitchFamily="49" charset="0"/>
              </a:rPr>
              <a:t>data_index</a:t>
            </a:r>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a:t>
            </a:r>
          </a:p>
        </p:txBody>
      </p:sp>
      <p:graphicFrame>
        <p:nvGraphicFramePr>
          <p:cNvPr id="10" name="Table 9">
            <a:extLst>
              <a:ext uri="{FF2B5EF4-FFF2-40B4-BE49-F238E27FC236}">
                <a16:creationId xmlns:a16="http://schemas.microsoft.com/office/drawing/2014/main" id="{987E1127-C7C6-4712-A236-8B6661F72B84}"/>
              </a:ext>
            </a:extLst>
          </p:cNvPr>
          <p:cNvGraphicFramePr>
            <a:graphicFrameLocks noGrp="1"/>
          </p:cNvGraphicFramePr>
          <p:nvPr/>
        </p:nvGraphicFramePr>
        <p:xfrm>
          <a:off x="4724400" y="76200"/>
          <a:ext cx="762000" cy="2966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223686186"/>
                    </a:ext>
                  </a:extLst>
                </a:gridCol>
              </a:tblGrid>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7210719"/>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374157"/>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5417664"/>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464340"/>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442249"/>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009790"/>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4346915"/>
                  </a:ext>
                </a:extLst>
              </a:tr>
              <a:tr h="37084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70962"/>
                  </a:ext>
                </a:extLst>
              </a:tr>
            </a:tbl>
          </a:graphicData>
        </a:graphic>
      </p:graphicFrame>
      <p:cxnSp>
        <p:nvCxnSpPr>
          <p:cNvPr id="12" name="Straight Arrow Connector 11">
            <a:extLst>
              <a:ext uri="{FF2B5EF4-FFF2-40B4-BE49-F238E27FC236}">
                <a16:creationId xmlns:a16="http://schemas.microsoft.com/office/drawing/2014/main" id="{55C90AB6-E558-4963-B934-2616CF8D0B1B}"/>
              </a:ext>
            </a:extLst>
          </p:cNvPr>
          <p:cNvCxnSpPr/>
          <p:nvPr/>
        </p:nvCxnSpPr>
        <p:spPr>
          <a:xfrm>
            <a:off x="5105400" y="271219"/>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A25FAC-998E-4838-810F-D0847FDDA6ED}"/>
              </a:ext>
            </a:extLst>
          </p:cNvPr>
          <p:cNvCxnSpPr/>
          <p:nvPr/>
        </p:nvCxnSpPr>
        <p:spPr>
          <a:xfrm>
            <a:off x="5105400" y="641282"/>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6607C7D-2DF7-4DAD-A273-7A0B6E4AE6D5}"/>
              </a:ext>
            </a:extLst>
          </p:cNvPr>
          <p:cNvCxnSpPr/>
          <p:nvPr/>
        </p:nvCxnSpPr>
        <p:spPr>
          <a:xfrm>
            <a:off x="5105400" y="1011345"/>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2DB253-D021-417E-BBCE-923D6E5F42AE}"/>
              </a:ext>
            </a:extLst>
          </p:cNvPr>
          <p:cNvCxnSpPr/>
          <p:nvPr/>
        </p:nvCxnSpPr>
        <p:spPr>
          <a:xfrm>
            <a:off x="5105400" y="1381408"/>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942078-D991-4A08-A5A9-BB8C3EAA6060}"/>
              </a:ext>
            </a:extLst>
          </p:cNvPr>
          <p:cNvCxnSpPr/>
          <p:nvPr/>
        </p:nvCxnSpPr>
        <p:spPr>
          <a:xfrm>
            <a:off x="5105400" y="1751471"/>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DA4B241-94D3-4E73-B076-F08C767F73DC}"/>
              </a:ext>
            </a:extLst>
          </p:cNvPr>
          <p:cNvCxnSpPr/>
          <p:nvPr/>
        </p:nvCxnSpPr>
        <p:spPr>
          <a:xfrm>
            <a:off x="5105400" y="2121535"/>
            <a:ext cx="914400"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6E38EB-6806-4F89-91B9-15CB70AB5AA7}"/>
              </a:ext>
            </a:extLst>
          </p:cNvPr>
          <p:cNvCxnSpPr>
            <a:cxnSpLocks/>
          </p:cNvCxnSpPr>
          <p:nvPr/>
        </p:nvCxnSpPr>
        <p:spPr>
          <a:xfrm flipV="1">
            <a:off x="3276600" y="271220"/>
            <a:ext cx="1447800" cy="1120071"/>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00AFD50-5DD9-4DBA-92DC-1845B4516F3D}"/>
              </a:ext>
            </a:extLst>
          </p:cNvPr>
          <p:cNvSpPr txBox="1"/>
          <p:nvPr/>
        </p:nvSpPr>
        <p:spPr>
          <a:xfrm>
            <a:off x="5864832" y="3713331"/>
            <a:ext cx="3576349" cy="430887"/>
          </a:xfrm>
          <a:prstGeom prst="rect">
            <a:avLst/>
          </a:prstGeom>
          <a:noFill/>
        </p:spPr>
        <p:txBody>
          <a:bodyPr wrap="square" rtlCol="0">
            <a:spAutoFit/>
          </a:bodyPr>
          <a:lstStyle/>
          <a:p>
            <a:r>
              <a:rPr lang="en-US" sz="1100" dirty="0" err="1">
                <a:solidFill>
                  <a:srgbClr val="FF0000"/>
                </a:solidFill>
              </a:rPr>
              <a:t>block_index</a:t>
            </a:r>
            <a:r>
              <a:rPr lang="en-US" sz="1100" dirty="0">
                <a:solidFill>
                  <a:srgbClr val="FF0000"/>
                </a:solidFill>
              </a:rPr>
              <a:t> = (3 + 13) / 5 = 3</a:t>
            </a:r>
          </a:p>
          <a:p>
            <a:r>
              <a:rPr lang="en-US" sz="1100" dirty="0" err="1">
                <a:solidFill>
                  <a:srgbClr val="FF0000"/>
                </a:solidFill>
              </a:rPr>
              <a:t>data_index</a:t>
            </a:r>
            <a:r>
              <a:rPr lang="en-US" sz="1100" dirty="0">
                <a:solidFill>
                  <a:srgbClr val="FF0000"/>
                </a:solidFill>
              </a:rPr>
              <a:t> = (3 + 13) % 5 = 1   </a:t>
            </a:r>
            <a:r>
              <a:rPr lang="en-US" sz="1100" dirty="0" err="1">
                <a:solidFill>
                  <a:srgbClr val="FF0000"/>
                </a:solidFill>
              </a:rPr>
              <a:t>the_data</a:t>
            </a:r>
            <a:r>
              <a:rPr lang="en-US" sz="1100" dirty="0">
                <a:solidFill>
                  <a:srgbClr val="FF0000"/>
                </a:solidFill>
              </a:rPr>
              <a:t>[3][1] = 1</a:t>
            </a:r>
          </a:p>
        </p:txBody>
      </p:sp>
      <p:sp>
        <p:nvSpPr>
          <p:cNvPr id="20" name="TextBox 19">
            <a:extLst>
              <a:ext uri="{FF2B5EF4-FFF2-40B4-BE49-F238E27FC236}">
                <a16:creationId xmlns:a16="http://schemas.microsoft.com/office/drawing/2014/main" id="{F0CF41D4-51F1-4451-9FAA-0A4F8AE8F17F}"/>
              </a:ext>
            </a:extLst>
          </p:cNvPr>
          <p:cNvSpPr txBox="1"/>
          <p:nvPr/>
        </p:nvSpPr>
        <p:spPr>
          <a:xfrm>
            <a:off x="5864832" y="4460623"/>
            <a:ext cx="3576349" cy="430887"/>
          </a:xfrm>
          <a:prstGeom prst="rect">
            <a:avLst/>
          </a:prstGeom>
          <a:noFill/>
        </p:spPr>
        <p:txBody>
          <a:bodyPr wrap="square" rtlCol="0">
            <a:spAutoFit/>
          </a:bodyPr>
          <a:lstStyle/>
          <a:p>
            <a:r>
              <a:rPr lang="en-US" sz="1100" dirty="0" err="1">
                <a:solidFill>
                  <a:srgbClr val="FF0000"/>
                </a:solidFill>
              </a:rPr>
              <a:t>block_index</a:t>
            </a:r>
            <a:r>
              <a:rPr lang="en-US" sz="1100" dirty="0">
                <a:solidFill>
                  <a:srgbClr val="FF0000"/>
                </a:solidFill>
              </a:rPr>
              <a:t> = (3 + 0) / 5 = 0</a:t>
            </a:r>
          </a:p>
          <a:p>
            <a:r>
              <a:rPr lang="en-US" sz="1100" dirty="0" err="1">
                <a:solidFill>
                  <a:srgbClr val="FF0000"/>
                </a:solidFill>
              </a:rPr>
              <a:t>data_index</a:t>
            </a:r>
            <a:r>
              <a:rPr lang="en-US" sz="1100" dirty="0">
                <a:solidFill>
                  <a:srgbClr val="FF0000"/>
                </a:solidFill>
              </a:rPr>
              <a:t> = (3 + 0) % 5 = 3   </a:t>
            </a:r>
            <a:r>
              <a:rPr lang="en-US" sz="1100" dirty="0" err="1">
                <a:solidFill>
                  <a:srgbClr val="FF0000"/>
                </a:solidFill>
              </a:rPr>
              <a:t>the_data</a:t>
            </a:r>
            <a:r>
              <a:rPr lang="en-US" sz="1100" dirty="0">
                <a:solidFill>
                  <a:srgbClr val="FF0000"/>
                </a:solidFill>
              </a:rPr>
              <a:t>[0][3] = 56</a:t>
            </a:r>
          </a:p>
        </p:txBody>
      </p:sp>
      <p:sp>
        <p:nvSpPr>
          <p:cNvPr id="21" name="TextBox 20">
            <a:extLst>
              <a:ext uri="{FF2B5EF4-FFF2-40B4-BE49-F238E27FC236}">
                <a16:creationId xmlns:a16="http://schemas.microsoft.com/office/drawing/2014/main" id="{494A2B54-DE9E-4FF5-B36A-F1CDB4E6C490}"/>
              </a:ext>
            </a:extLst>
          </p:cNvPr>
          <p:cNvSpPr txBox="1"/>
          <p:nvPr/>
        </p:nvSpPr>
        <p:spPr>
          <a:xfrm>
            <a:off x="5864832" y="5207914"/>
            <a:ext cx="3576349" cy="430887"/>
          </a:xfrm>
          <a:prstGeom prst="rect">
            <a:avLst/>
          </a:prstGeom>
          <a:noFill/>
        </p:spPr>
        <p:txBody>
          <a:bodyPr wrap="square" rtlCol="0">
            <a:spAutoFit/>
          </a:bodyPr>
          <a:lstStyle/>
          <a:p>
            <a:r>
              <a:rPr lang="en-US" sz="1100" dirty="0" err="1">
                <a:solidFill>
                  <a:srgbClr val="FF0000"/>
                </a:solidFill>
              </a:rPr>
              <a:t>block_index</a:t>
            </a:r>
            <a:r>
              <a:rPr lang="en-US" sz="1100" dirty="0">
                <a:solidFill>
                  <a:srgbClr val="FF0000"/>
                </a:solidFill>
              </a:rPr>
              <a:t> = (3 + 23 - 1) / 5 = 5</a:t>
            </a:r>
          </a:p>
          <a:p>
            <a:r>
              <a:rPr lang="en-US" sz="1100" dirty="0" err="1">
                <a:solidFill>
                  <a:srgbClr val="FF0000"/>
                </a:solidFill>
              </a:rPr>
              <a:t>data_index</a:t>
            </a:r>
            <a:r>
              <a:rPr lang="en-US" sz="1100" dirty="0">
                <a:solidFill>
                  <a:srgbClr val="FF0000"/>
                </a:solidFill>
              </a:rPr>
              <a:t> = (3 + 23 - 1) % 5 = 0   </a:t>
            </a:r>
            <a:r>
              <a:rPr lang="en-US" sz="1100" dirty="0" err="1">
                <a:solidFill>
                  <a:srgbClr val="FF0000"/>
                </a:solidFill>
              </a:rPr>
              <a:t>the_data</a:t>
            </a:r>
            <a:r>
              <a:rPr lang="en-US" sz="1100" dirty="0">
                <a:solidFill>
                  <a:srgbClr val="FF0000"/>
                </a:solidFill>
              </a:rPr>
              <a:t>[5][0] = 6</a:t>
            </a:r>
          </a:p>
        </p:txBody>
      </p:sp>
      <p:graphicFrame>
        <p:nvGraphicFramePr>
          <p:cNvPr id="3" name="Table 2">
            <a:extLst>
              <a:ext uri="{FF2B5EF4-FFF2-40B4-BE49-F238E27FC236}">
                <a16:creationId xmlns:a16="http://schemas.microsoft.com/office/drawing/2014/main" id="{DDF3878C-FF52-479D-A21B-F8440812B19E}"/>
              </a:ext>
            </a:extLst>
          </p:cNvPr>
          <p:cNvGraphicFramePr>
            <a:graphicFrameLocks noGrp="1"/>
          </p:cNvGraphicFramePr>
          <p:nvPr/>
        </p:nvGraphicFramePr>
        <p:xfrm>
          <a:off x="6019800" y="1925780"/>
          <a:ext cx="3810000" cy="7416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769743858"/>
                    </a:ext>
                  </a:extLst>
                </a:gridCol>
                <a:gridCol w="762000">
                  <a:extLst>
                    <a:ext uri="{9D8B030D-6E8A-4147-A177-3AD203B41FA5}">
                      <a16:colId xmlns:a16="http://schemas.microsoft.com/office/drawing/2014/main" val="2652820296"/>
                    </a:ext>
                  </a:extLst>
                </a:gridCol>
                <a:gridCol w="762000">
                  <a:extLst>
                    <a:ext uri="{9D8B030D-6E8A-4147-A177-3AD203B41FA5}">
                      <a16:colId xmlns:a16="http://schemas.microsoft.com/office/drawing/2014/main" val="2118269665"/>
                    </a:ext>
                  </a:extLst>
                </a:gridCol>
                <a:gridCol w="762000">
                  <a:extLst>
                    <a:ext uri="{9D8B030D-6E8A-4147-A177-3AD203B41FA5}">
                      <a16:colId xmlns:a16="http://schemas.microsoft.com/office/drawing/2014/main" val="911971114"/>
                    </a:ext>
                  </a:extLst>
                </a:gridCol>
                <a:gridCol w="762000">
                  <a:extLst>
                    <a:ext uri="{9D8B030D-6E8A-4147-A177-3AD203B41FA5}">
                      <a16:colId xmlns:a16="http://schemas.microsoft.com/office/drawing/2014/main" val="55172562"/>
                    </a:ext>
                  </a:extLst>
                </a:gridCol>
              </a:tblGrid>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FF0000"/>
                          </a:solidFill>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6697855"/>
                  </a:ext>
                </a:extLst>
              </a:tr>
              <a:tr h="370840">
                <a:tc>
                  <a:txBody>
                    <a:bodyPr/>
                    <a:lstStyle/>
                    <a:p>
                      <a:pPr algn="ctr"/>
                      <a:r>
                        <a:rPr lang="en-US" b="1"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795660"/>
                  </a:ext>
                </a:extLst>
              </a:tr>
            </a:tbl>
          </a:graphicData>
        </a:graphic>
      </p:graphicFrame>
      <p:cxnSp>
        <p:nvCxnSpPr>
          <p:cNvPr id="22" name="Straight Arrow Connector 21">
            <a:extLst>
              <a:ext uri="{FF2B5EF4-FFF2-40B4-BE49-F238E27FC236}">
                <a16:creationId xmlns:a16="http://schemas.microsoft.com/office/drawing/2014/main" id="{A22A9FB9-6DA7-4B90-B436-A24C74E97012}"/>
              </a:ext>
            </a:extLst>
          </p:cNvPr>
          <p:cNvCxnSpPr/>
          <p:nvPr/>
        </p:nvCxnSpPr>
        <p:spPr>
          <a:xfrm>
            <a:off x="5105400" y="2500745"/>
            <a:ext cx="914400" cy="0"/>
          </a:xfrm>
          <a:prstGeom prst="straightConnector1">
            <a:avLst/>
          </a:prstGeom>
          <a:ln w="381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44763DB-EA4F-43F1-BE91-E04DC87E278C}"/>
              </a:ext>
            </a:extLst>
          </p:cNvPr>
          <p:cNvSpPr/>
          <p:nvPr/>
        </p:nvSpPr>
        <p:spPr>
          <a:xfrm>
            <a:off x="3056027" y="858965"/>
            <a:ext cx="441146" cy="276999"/>
          </a:xfrm>
          <a:prstGeom prst="rect">
            <a:avLst/>
          </a:prstGeom>
          <a:solidFill>
            <a:schemeClr val="bg1"/>
          </a:solidFill>
        </p:spPr>
        <p:txBody>
          <a:bodyPr wrap="none" lIns="91440" tIns="0" rIns="91440" bIns="0">
            <a:spAutoFit/>
          </a:bodyPr>
          <a:lstStyle/>
          <a:p>
            <a:pPr algn="ctr"/>
            <a:r>
              <a:rPr lang="en-US" b="1" dirty="0">
                <a:solidFill>
                  <a:srgbClr val="FF0000"/>
                </a:solidFill>
              </a:rPr>
              <a:t>29</a:t>
            </a:r>
          </a:p>
        </p:txBody>
      </p:sp>
      <p:sp>
        <p:nvSpPr>
          <p:cNvPr id="24" name="Rectangle 23">
            <a:extLst>
              <a:ext uri="{FF2B5EF4-FFF2-40B4-BE49-F238E27FC236}">
                <a16:creationId xmlns:a16="http://schemas.microsoft.com/office/drawing/2014/main" id="{F9552531-6637-471B-B7DC-8F3AC06609F2}"/>
              </a:ext>
            </a:extLst>
          </p:cNvPr>
          <p:cNvSpPr/>
          <p:nvPr/>
        </p:nvSpPr>
        <p:spPr>
          <a:xfrm>
            <a:off x="9952363" y="3435925"/>
            <a:ext cx="731520" cy="369332"/>
          </a:xfrm>
          <a:prstGeom prst="rect">
            <a:avLst/>
          </a:prstGeom>
          <a:solidFill>
            <a:schemeClr val="bg1"/>
          </a:solidFill>
        </p:spPr>
        <p:txBody>
          <a:bodyPr wrap="square" lIns="91440" tIns="0" rIns="91440" bIns="0">
            <a:spAutoFit/>
          </a:bodyPr>
          <a:lstStyle/>
          <a:p>
            <a:pPr algn="ctr"/>
            <a:r>
              <a:rPr lang="en-US" sz="2400" b="1" dirty="0">
                <a:solidFill>
                  <a:srgbClr val="FF0000"/>
                </a:solidFill>
              </a:rPr>
              <a:t>1</a:t>
            </a:r>
          </a:p>
        </p:txBody>
      </p:sp>
      <p:sp>
        <p:nvSpPr>
          <p:cNvPr id="25" name="Rectangle 24">
            <a:extLst>
              <a:ext uri="{FF2B5EF4-FFF2-40B4-BE49-F238E27FC236}">
                <a16:creationId xmlns:a16="http://schemas.microsoft.com/office/drawing/2014/main" id="{3C2C9806-D708-40BC-87FF-38786379096B}"/>
              </a:ext>
            </a:extLst>
          </p:cNvPr>
          <p:cNvSpPr/>
          <p:nvPr/>
        </p:nvSpPr>
        <p:spPr>
          <a:xfrm>
            <a:off x="9952364" y="4245202"/>
            <a:ext cx="731520" cy="369332"/>
          </a:xfrm>
          <a:prstGeom prst="rect">
            <a:avLst/>
          </a:prstGeom>
          <a:solidFill>
            <a:schemeClr val="bg1"/>
          </a:solidFill>
        </p:spPr>
        <p:txBody>
          <a:bodyPr wrap="square" lIns="91440" tIns="0" rIns="91440" bIns="0">
            <a:spAutoFit/>
          </a:bodyPr>
          <a:lstStyle/>
          <a:p>
            <a:pPr algn="ctr"/>
            <a:r>
              <a:rPr lang="en-US" sz="2400" b="1" dirty="0">
                <a:solidFill>
                  <a:srgbClr val="FF0000"/>
                </a:solidFill>
              </a:rPr>
              <a:t>56</a:t>
            </a:r>
          </a:p>
        </p:txBody>
      </p:sp>
      <p:sp>
        <p:nvSpPr>
          <p:cNvPr id="26" name="Rectangle 25">
            <a:extLst>
              <a:ext uri="{FF2B5EF4-FFF2-40B4-BE49-F238E27FC236}">
                <a16:creationId xmlns:a16="http://schemas.microsoft.com/office/drawing/2014/main" id="{2F2A01B9-E510-40C1-BA02-028467A5ED2C}"/>
              </a:ext>
            </a:extLst>
          </p:cNvPr>
          <p:cNvSpPr/>
          <p:nvPr/>
        </p:nvSpPr>
        <p:spPr>
          <a:xfrm>
            <a:off x="9952363" y="5054479"/>
            <a:ext cx="731520" cy="369332"/>
          </a:xfrm>
          <a:prstGeom prst="rect">
            <a:avLst/>
          </a:prstGeom>
          <a:solidFill>
            <a:schemeClr val="bg1"/>
          </a:solidFill>
        </p:spPr>
        <p:txBody>
          <a:bodyPr wrap="square" lIns="91440" tIns="0" rIns="91440" bIns="0">
            <a:spAutoFit/>
          </a:bodyPr>
          <a:lstStyle/>
          <a:p>
            <a:pPr algn="ctr"/>
            <a:r>
              <a:rPr lang="en-US" sz="2400" b="1" dirty="0">
                <a:solidFill>
                  <a:srgbClr val="FF0000"/>
                </a:solidFill>
              </a:rPr>
              <a:t>6</a:t>
            </a:r>
          </a:p>
        </p:txBody>
      </p:sp>
      <p:sp>
        <p:nvSpPr>
          <p:cNvPr id="27" name="Rectangle 26">
            <a:extLst>
              <a:ext uri="{FF2B5EF4-FFF2-40B4-BE49-F238E27FC236}">
                <a16:creationId xmlns:a16="http://schemas.microsoft.com/office/drawing/2014/main" id="{E5ED1BEC-FA01-4F77-87B4-26111CA7C17D}"/>
              </a:ext>
            </a:extLst>
          </p:cNvPr>
          <p:cNvSpPr/>
          <p:nvPr/>
        </p:nvSpPr>
        <p:spPr>
          <a:xfrm>
            <a:off x="9952363" y="5863755"/>
            <a:ext cx="731520" cy="369332"/>
          </a:xfrm>
          <a:prstGeom prst="rect">
            <a:avLst/>
          </a:prstGeom>
          <a:solidFill>
            <a:schemeClr val="bg1"/>
          </a:solidFill>
        </p:spPr>
        <p:txBody>
          <a:bodyPr wrap="square" lIns="91440" tIns="0" rIns="91440" bIns="0">
            <a:spAutoFit/>
          </a:bodyPr>
          <a:lstStyle/>
          <a:p>
            <a:pPr algn="ctr"/>
            <a:r>
              <a:rPr lang="en-US" sz="2400" b="1" dirty="0">
                <a:solidFill>
                  <a:srgbClr val="FF0000"/>
                </a:solidFill>
              </a:rPr>
              <a:t>7</a:t>
            </a:r>
          </a:p>
        </p:txBody>
      </p:sp>
    </p:spTree>
    <p:extLst>
      <p:ext uri="{BB962C8B-B14F-4D97-AF65-F5344CB8AC3E}">
        <p14:creationId xmlns:p14="http://schemas.microsoft.com/office/powerpoint/2010/main" val="8228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6"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15E2-FD06-4C97-A939-BC517FF962D7}"/>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396ECFB9-7456-44F4-95C7-B5255E7B0ACB}"/>
              </a:ext>
            </a:extLst>
          </p:cNvPr>
          <p:cNvSpPr>
            <a:spLocks noGrp="1"/>
          </p:cNvSpPr>
          <p:nvPr>
            <p:ph sz="quarter" idx="1"/>
          </p:nvPr>
        </p:nvSpPr>
        <p:spPr>
          <a:xfrm>
            <a:off x="555585" y="1295401"/>
            <a:ext cx="9850055" cy="5181599"/>
          </a:xfrm>
        </p:spPr>
        <p:txBody>
          <a:bodyPr/>
          <a:lstStyle/>
          <a:p>
            <a:pPr marL="284163" lvl="1" indent="-279400">
              <a:buClr>
                <a:schemeClr val="tx1"/>
              </a:buClr>
              <a:buSzPct val="100000"/>
              <a:buFont typeface="+mj-lt"/>
              <a:buAutoNum type="arabicPeriod"/>
            </a:pPr>
            <a:r>
              <a:rPr lang="en-US" dirty="0"/>
              <a:t>What is a deque?</a:t>
            </a:r>
          </a:p>
          <a:p>
            <a:pPr marL="284163" lvl="1" indent="-279400">
              <a:spcBef>
                <a:spcPts val="10200"/>
              </a:spcBef>
              <a:buClr>
                <a:schemeClr val="tx1"/>
              </a:buClr>
              <a:buSzPct val="100000"/>
              <a:buFont typeface="+mj-lt"/>
              <a:buAutoNum type="arabicPeriod"/>
            </a:pPr>
            <a:r>
              <a:rPr lang="en-US" dirty="0"/>
              <a:t>How does a deque differ from queue?</a:t>
            </a:r>
          </a:p>
          <a:p>
            <a:pPr marL="285750" lvl="2" indent="-285750">
              <a:spcBef>
                <a:spcPts val="10200"/>
              </a:spcBef>
              <a:buClr>
                <a:schemeClr val="tx1"/>
              </a:buClr>
              <a:buSzPct val="100000"/>
              <a:buFont typeface="+mj-lt"/>
              <a:buAutoNum type="arabicPeriod" startAt="3"/>
            </a:pPr>
            <a:r>
              <a:rPr lang="en-US" sz="2200" dirty="0"/>
              <a:t>How does a deque differ from a </a:t>
            </a:r>
            <a:r>
              <a:rPr lang="en-US" sz="2200" dirty="0" err="1"/>
              <a:t>IRDeque</a:t>
            </a:r>
            <a:r>
              <a:rPr lang="en-US" sz="2200" dirty="0"/>
              <a:t> and </a:t>
            </a:r>
            <a:r>
              <a:rPr lang="en-US" sz="2200" dirty="0" err="1"/>
              <a:t>ORDeque</a:t>
            </a:r>
            <a:r>
              <a:rPr lang="en-US" sz="2200" dirty="0"/>
              <a:t>?</a:t>
            </a:r>
            <a:endParaRPr lang="en-US" sz="2000" dirty="0"/>
          </a:p>
        </p:txBody>
      </p:sp>
      <p:sp>
        <p:nvSpPr>
          <p:cNvPr id="6" name="TextBox 5">
            <a:extLst>
              <a:ext uri="{FF2B5EF4-FFF2-40B4-BE49-F238E27FC236}">
                <a16:creationId xmlns:a16="http://schemas.microsoft.com/office/drawing/2014/main" id="{2AA2BDB7-C075-4284-B6DB-CCD9A8516548}"/>
              </a:ext>
            </a:extLst>
          </p:cNvPr>
          <p:cNvSpPr txBox="1"/>
          <p:nvPr/>
        </p:nvSpPr>
        <p:spPr>
          <a:xfrm>
            <a:off x="1050264" y="1783810"/>
            <a:ext cx="9548911" cy="646331"/>
          </a:xfrm>
          <a:prstGeom prst="rect">
            <a:avLst/>
          </a:prstGeom>
          <a:noFill/>
        </p:spPr>
        <p:txBody>
          <a:bodyPr wrap="square" rtlCol="0">
            <a:spAutoFit/>
          </a:bodyPr>
          <a:lstStyle/>
          <a:p>
            <a:r>
              <a:rPr lang="en-US" b="1" dirty="0">
                <a:solidFill>
                  <a:srgbClr val="FF0000"/>
                </a:solidFill>
              </a:rPr>
              <a:t>A deque (double-ended queue) is an abstract data type that generalizes a queue, for which elements can be added to or removed from either the front (head) or back (tail).</a:t>
            </a:r>
          </a:p>
        </p:txBody>
      </p:sp>
      <p:sp>
        <p:nvSpPr>
          <p:cNvPr id="7" name="Rectangle 6">
            <a:extLst>
              <a:ext uri="{FF2B5EF4-FFF2-40B4-BE49-F238E27FC236}">
                <a16:creationId xmlns:a16="http://schemas.microsoft.com/office/drawing/2014/main" id="{D0486986-DA71-4079-B731-42025BE57FB4}"/>
              </a:ext>
            </a:extLst>
          </p:cNvPr>
          <p:cNvSpPr/>
          <p:nvPr/>
        </p:nvSpPr>
        <p:spPr>
          <a:xfrm>
            <a:off x="1050264" y="4982954"/>
            <a:ext cx="9155620" cy="1277273"/>
          </a:xfrm>
          <a:prstGeom prst="rect">
            <a:avLst/>
          </a:prstGeom>
        </p:spPr>
        <p:txBody>
          <a:bodyPr wrap="square">
            <a:spAutoFit/>
          </a:bodyPr>
          <a:lstStyle/>
          <a:p>
            <a:pPr>
              <a:spcBef>
                <a:spcPts val="600"/>
              </a:spcBef>
              <a:defRPr/>
            </a:pPr>
            <a:r>
              <a:rPr lang="en-US" b="1" dirty="0">
                <a:solidFill>
                  <a:srgbClr val="FF0000"/>
                </a:solidFill>
              </a:rPr>
              <a:t>An input-restricted deque (</a:t>
            </a:r>
            <a:r>
              <a:rPr lang="en-US" b="1" dirty="0" err="1">
                <a:solidFill>
                  <a:srgbClr val="FF0000"/>
                </a:solidFill>
              </a:rPr>
              <a:t>IRDeque</a:t>
            </a:r>
            <a:r>
              <a:rPr lang="en-US" b="1" dirty="0">
                <a:solidFill>
                  <a:srgbClr val="FF0000"/>
                </a:solidFill>
              </a:rPr>
              <a:t>) is one where deletion can be made from both ends, but insertion can be made at one end only.</a:t>
            </a:r>
          </a:p>
          <a:p>
            <a:pPr>
              <a:spcBef>
                <a:spcPts val="600"/>
              </a:spcBef>
              <a:defRPr/>
            </a:pPr>
            <a:r>
              <a:rPr lang="en-US" b="1" dirty="0">
                <a:solidFill>
                  <a:srgbClr val="FF0000"/>
                </a:solidFill>
              </a:rPr>
              <a:t>An output-restricted deque (</a:t>
            </a:r>
            <a:r>
              <a:rPr lang="en-US" b="1" dirty="0" err="1">
                <a:solidFill>
                  <a:srgbClr val="FF0000"/>
                </a:solidFill>
              </a:rPr>
              <a:t>ORDeque</a:t>
            </a:r>
            <a:r>
              <a:rPr lang="en-US" b="1" dirty="0">
                <a:solidFill>
                  <a:srgbClr val="FF0000"/>
                </a:solidFill>
              </a:rPr>
              <a:t>) is one where insertion can be made at both ends, but deletion can be made from one end only.</a:t>
            </a:r>
          </a:p>
        </p:txBody>
      </p:sp>
      <p:sp>
        <p:nvSpPr>
          <p:cNvPr id="8" name="Rectangle 7">
            <a:extLst>
              <a:ext uri="{FF2B5EF4-FFF2-40B4-BE49-F238E27FC236}">
                <a16:creationId xmlns:a16="http://schemas.microsoft.com/office/drawing/2014/main" id="{0DEA4FD3-AFD3-4521-9617-F74FF3511D9D}"/>
              </a:ext>
            </a:extLst>
          </p:cNvPr>
          <p:cNvSpPr/>
          <p:nvPr/>
        </p:nvSpPr>
        <p:spPr>
          <a:xfrm>
            <a:off x="1050264" y="3571741"/>
            <a:ext cx="9155620" cy="646331"/>
          </a:xfrm>
          <a:prstGeom prst="rect">
            <a:avLst/>
          </a:prstGeom>
        </p:spPr>
        <p:txBody>
          <a:bodyPr wrap="square">
            <a:spAutoFit/>
          </a:bodyPr>
          <a:lstStyle/>
          <a:p>
            <a:pPr>
              <a:defRPr/>
            </a:pPr>
            <a:r>
              <a:rPr lang="en-US" b="1" dirty="0">
                <a:solidFill>
                  <a:srgbClr val="FF0000"/>
                </a:solidFill>
              </a:rPr>
              <a:t>A deque differs from the queue abstract data type or First-In-First-Out List (FIFO), where elements can only be added to one end (EIEO).</a:t>
            </a:r>
          </a:p>
        </p:txBody>
      </p:sp>
      <p:sp>
        <p:nvSpPr>
          <p:cNvPr id="4" name="Footer Placeholder 3">
            <a:extLst>
              <a:ext uri="{FF2B5EF4-FFF2-40B4-BE49-F238E27FC236}">
                <a16:creationId xmlns:a16="http://schemas.microsoft.com/office/drawing/2014/main" id="{9D2A0DF4-B95B-4EF6-B32B-72284901A903}"/>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AF5D04E2-D5F9-452B-8DFF-194F4CD40633}"/>
              </a:ext>
            </a:extLst>
          </p:cNvPr>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Tree>
    <p:extLst>
      <p:ext uri="{BB962C8B-B14F-4D97-AF65-F5344CB8AC3E}">
        <p14:creationId xmlns:p14="http://schemas.microsoft.com/office/powerpoint/2010/main" val="16432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#22: Keep Fit To Program Better</a:t>
            </a:r>
          </a:p>
        </p:txBody>
      </p:sp>
      <p:sp>
        <p:nvSpPr>
          <p:cNvPr id="4" name="Content Placeholder 3"/>
          <p:cNvSpPr>
            <a:spLocks noGrp="1"/>
          </p:cNvSpPr>
          <p:nvPr>
            <p:ph sz="quarter" idx="1"/>
          </p:nvPr>
        </p:nvSpPr>
        <p:spPr>
          <a:xfrm>
            <a:off x="553156" y="1295402"/>
            <a:ext cx="9200444" cy="457199"/>
          </a:xfrm>
        </p:spPr>
        <p:txBody>
          <a:bodyPr/>
          <a:lstStyle/>
          <a:p>
            <a:r>
              <a:rPr lang="en-US" sz="2000" dirty="0"/>
              <a:t>It may seem obvious, but it is 100% true:</a:t>
            </a:r>
          </a:p>
        </p:txBody>
      </p:sp>
      <p:sp>
        <p:nvSpPr>
          <p:cNvPr id="3" name="Footer Placeholder 2"/>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
        <p:nvSpPr>
          <p:cNvPr id="6" name="TextBox 5"/>
          <p:cNvSpPr txBox="1"/>
          <p:nvPr/>
        </p:nvSpPr>
        <p:spPr>
          <a:xfrm>
            <a:off x="2033081" y="1695197"/>
            <a:ext cx="5486400" cy="3539430"/>
          </a:xfrm>
          <a:prstGeom prst="rect">
            <a:avLst/>
          </a:prstGeom>
          <a:noFill/>
        </p:spPr>
        <p:txBody>
          <a:bodyPr wrap="square" rtlCol="0">
            <a:spAutoFit/>
          </a:bodyPr>
          <a:lstStyle/>
          <a:p>
            <a:r>
              <a:rPr lang="en-US" sz="1400" b="1" dirty="0">
                <a:latin typeface="Consolas" panose="020B0609020204030204" pitchFamily="49" charset="0"/>
                <a:cs typeface="Consolas" panose="020B0609020204030204" pitchFamily="49" charset="0"/>
              </a:rPr>
              <a:t>int main(void)</a:t>
            </a:r>
          </a:p>
          <a:p>
            <a:r>
              <a:rPr lang="en-US" sz="1400" b="1" dirty="0">
                <a:latin typeface="Consolas" panose="020B0609020204030204" pitchFamily="49" charset="0"/>
                <a:cs typeface="Consolas" panose="020B0609020204030204" pitchFamily="49" charset="0"/>
              </a:rPr>
              <a:t>{</a:t>
            </a:r>
          </a:p>
          <a:p>
            <a:r>
              <a:rPr lang="en-US" sz="1400" b="1" dirty="0">
                <a:latin typeface="Consolas" panose="020B0609020204030204" pitchFamily="49" charset="0"/>
                <a:cs typeface="Consolas" panose="020B0609020204030204" pitchFamily="49" charset="0"/>
              </a:rPr>
              <a:t>   Exercise you("Your name here");</a:t>
            </a:r>
          </a:p>
          <a:p>
            <a:r>
              <a:rPr lang="en-US" sz="1400" b="1" dirty="0">
                <a:latin typeface="Consolas" panose="020B0609020204030204" pitchFamily="49" charset="0"/>
                <a:cs typeface="Consolas" panose="020B0609020204030204" pitchFamily="49" charset="0"/>
              </a:rPr>
              <a:t>   do</a:t>
            </a:r>
          </a:p>
          <a:p>
            <a:r>
              <a:rPr lang="en-US" sz="1400" b="1" dirty="0">
                <a:latin typeface="Consolas" panose="020B0609020204030204" pitchFamily="49" charset="0"/>
                <a:cs typeface="Consolas" panose="020B0609020204030204" pitchFamily="49" charset="0"/>
              </a:rPr>
              <a:t>   {</a:t>
            </a:r>
          </a:p>
          <a:p>
            <a:r>
              <a:rPr lang="en-US" sz="1400" b="1" dirty="0">
                <a:latin typeface="Consolas" panose="020B0609020204030204" pitchFamily="49" charset="0"/>
                <a:cs typeface="Consolas" panose="020B0609020204030204" pitchFamily="49" charset="0"/>
              </a:rPr>
              <a:t>      </a:t>
            </a:r>
            <a:r>
              <a:rPr lang="en-US" sz="1400" b="1" dirty="0" err="1">
                <a:latin typeface="Consolas" panose="020B0609020204030204" pitchFamily="49" charset="0"/>
                <a:cs typeface="Consolas" panose="020B0609020204030204" pitchFamily="49" charset="0"/>
              </a:rPr>
              <a:t>you.do_pushups</a:t>
            </a:r>
            <a:r>
              <a:rPr lang="en-US" sz="1400" b="1" dirty="0">
                <a:latin typeface="Consolas" panose="020B0609020204030204" pitchFamily="49" charset="0"/>
                <a:cs typeface="Consolas" panose="020B0609020204030204" pitchFamily="49" charset="0"/>
              </a:rPr>
              <a:t>(25);</a:t>
            </a:r>
          </a:p>
          <a:p>
            <a:r>
              <a:rPr lang="en-US" sz="1400" b="1" dirty="0">
                <a:latin typeface="Consolas" panose="020B0609020204030204" pitchFamily="49" charset="0"/>
                <a:cs typeface="Consolas" panose="020B0609020204030204" pitchFamily="49" charset="0"/>
              </a:rPr>
              <a:t>      </a:t>
            </a:r>
            <a:r>
              <a:rPr lang="en-US" sz="1400" b="1" dirty="0" err="1">
                <a:latin typeface="Consolas" panose="020B0609020204030204" pitchFamily="49" charset="0"/>
                <a:cs typeface="Consolas" panose="020B0609020204030204" pitchFamily="49" charset="0"/>
              </a:rPr>
              <a:t>you.do_situps</a:t>
            </a:r>
            <a:r>
              <a:rPr lang="en-US" sz="1400" b="1" dirty="0">
                <a:latin typeface="Consolas" panose="020B0609020204030204" pitchFamily="49" charset="0"/>
                <a:cs typeface="Consolas" panose="020B0609020204030204" pitchFamily="49" charset="0"/>
              </a:rPr>
              <a:t>(30);</a:t>
            </a:r>
          </a:p>
          <a:p>
            <a:r>
              <a:rPr lang="en-US" sz="1400" b="1" dirty="0">
                <a:latin typeface="Consolas" panose="020B0609020204030204" pitchFamily="49" charset="0"/>
                <a:cs typeface="Consolas" panose="020B0609020204030204" pitchFamily="49" charset="0"/>
              </a:rPr>
              <a:t>      </a:t>
            </a:r>
            <a:r>
              <a:rPr lang="en-US" sz="1400" b="1" dirty="0" err="1">
                <a:latin typeface="Consolas" panose="020B0609020204030204" pitchFamily="49" charset="0"/>
                <a:cs typeface="Consolas" panose="020B0609020204030204" pitchFamily="49" charset="0"/>
              </a:rPr>
              <a:t>you.lift_weights</a:t>
            </a:r>
            <a:r>
              <a:rPr lang="en-US" sz="1400" b="1" dirty="0">
                <a:latin typeface="Consolas" panose="020B0609020204030204" pitchFamily="49" charset="0"/>
                <a:cs typeface="Consolas" panose="020B0609020204030204" pitchFamily="49" charset="0"/>
              </a:rPr>
              <a:t>(100);</a:t>
            </a:r>
          </a:p>
          <a:p>
            <a:r>
              <a:rPr lang="en-US" sz="1400" b="1" dirty="0">
                <a:latin typeface="Consolas" panose="020B0609020204030204" pitchFamily="49" charset="0"/>
                <a:cs typeface="Consolas" panose="020B0609020204030204" pitchFamily="49" charset="0"/>
              </a:rPr>
              <a:t>      if (</a:t>
            </a:r>
            <a:r>
              <a:rPr lang="en-US" sz="1400" b="1" dirty="0" err="1">
                <a:latin typeface="Consolas" panose="020B0609020204030204" pitchFamily="49" charset="0"/>
                <a:cs typeface="Consolas" panose="020B0609020204030204" pitchFamily="49" charset="0"/>
              </a:rPr>
              <a:t>you.tired</a:t>
            </a:r>
            <a:r>
              <a:rPr lang="en-US" sz="1400" b="1" dirty="0">
                <a:latin typeface="Consolas" panose="020B0609020204030204" pitchFamily="49" charset="0"/>
                <a:cs typeface="Consolas" panose="020B0609020204030204" pitchFamily="49" charset="0"/>
              </a:rPr>
              <a:t>(time("10:00 pm"))</a:t>
            </a:r>
          </a:p>
          <a:p>
            <a:r>
              <a:rPr lang="en-US" sz="1400" b="1" dirty="0">
                <a:latin typeface="Consolas" panose="020B0609020204030204" pitchFamily="49" charset="0"/>
                <a:cs typeface="Consolas" panose="020B0609020204030204" pitchFamily="49" charset="0"/>
              </a:rPr>
              <a:t>      {</a:t>
            </a:r>
          </a:p>
          <a:p>
            <a:r>
              <a:rPr lang="en-US" sz="1400" b="1" dirty="0">
                <a:latin typeface="Consolas" panose="020B0609020204030204" pitchFamily="49" charset="0"/>
                <a:cs typeface="Consolas" panose="020B0609020204030204" pitchFamily="49" charset="0"/>
              </a:rPr>
              <a:t>         </a:t>
            </a:r>
            <a:r>
              <a:rPr lang="en-US" sz="1400" b="1" dirty="0" err="1">
                <a:latin typeface="Consolas" panose="020B0609020204030204" pitchFamily="49" charset="0"/>
                <a:cs typeface="Consolas" panose="020B0609020204030204" pitchFamily="49" charset="0"/>
              </a:rPr>
              <a:t>you.rest_for_a_while</a:t>
            </a:r>
            <a:r>
              <a:rPr lang="en-US" sz="1400" b="1" dirty="0">
                <a:latin typeface="Consolas" panose="020B0609020204030204" pitchFamily="49" charset="0"/>
                <a:cs typeface="Consolas" panose="020B0609020204030204" pitchFamily="49" charset="0"/>
              </a:rPr>
              <a:t>(hours(7));</a:t>
            </a:r>
          </a:p>
          <a:p>
            <a:r>
              <a:rPr lang="en-US" sz="1400" b="1" dirty="0">
                <a:latin typeface="Consolas" panose="020B0609020204030204" pitchFamily="49" charset="0"/>
                <a:cs typeface="Consolas" panose="020B0609020204030204" pitchFamily="49" charset="0"/>
              </a:rPr>
              <a:t>      }</a:t>
            </a:r>
          </a:p>
          <a:p>
            <a:r>
              <a:rPr lang="en-US" sz="1400" b="1" dirty="0">
                <a:latin typeface="Consolas" panose="020B0609020204030204" pitchFamily="49" charset="0"/>
                <a:cs typeface="Consolas" panose="020B0609020204030204" pitchFamily="49" charset="0"/>
              </a:rPr>
              <a:t>      </a:t>
            </a:r>
            <a:r>
              <a:rPr lang="en-US" sz="1400" b="1" dirty="0" err="1">
                <a:latin typeface="Consolas" panose="020B0609020204030204" pitchFamily="49" charset="0"/>
                <a:cs typeface="Consolas" panose="020B0609020204030204" pitchFamily="49" charset="0"/>
              </a:rPr>
              <a:t>you.work_for_awhile</a:t>
            </a:r>
            <a:r>
              <a:rPr lang="en-US" sz="1400" b="1" dirty="0">
                <a:latin typeface="Consolas" panose="020B0609020204030204" pitchFamily="49" charset="0"/>
                <a:cs typeface="Consolas" panose="020B0609020204030204" pitchFamily="49" charset="0"/>
              </a:rPr>
              <a:t>();</a:t>
            </a:r>
          </a:p>
          <a:p>
            <a:r>
              <a:rPr lang="en-US" sz="1400" b="1" dirty="0">
                <a:latin typeface="Consolas" panose="020B0609020204030204" pitchFamily="49" charset="0"/>
                <a:cs typeface="Consolas" panose="020B0609020204030204" pitchFamily="49" charset="0"/>
              </a:rPr>
              <a:t>   } while (!finished);</a:t>
            </a:r>
          </a:p>
          <a:p>
            <a:r>
              <a:rPr lang="en-US" sz="1400" b="1" dirty="0">
                <a:latin typeface="Consolas" panose="020B0609020204030204" pitchFamily="49" charset="0"/>
                <a:cs typeface="Consolas" panose="020B0609020204030204" pitchFamily="49" charset="0"/>
              </a:rPr>
              <a:t>   return 0;</a:t>
            </a:r>
          </a:p>
          <a:p>
            <a:r>
              <a:rPr lang="en-US" sz="1400" b="1" dirty="0">
                <a:latin typeface="Consolas" panose="020B0609020204030204" pitchFamily="49" charset="0"/>
                <a:cs typeface="Consolas" panose="020B0609020204030204" pitchFamily="49" charset="0"/>
              </a:rPr>
              <a:t>}</a:t>
            </a:r>
          </a:p>
        </p:txBody>
      </p:sp>
      <p:sp>
        <p:nvSpPr>
          <p:cNvPr id="7" name="Content Placeholder 3">
            <a:extLst>
              <a:ext uri="{FF2B5EF4-FFF2-40B4-BE49-F238E27FC236}">
                <a16:creationId xmlns:a16="http://schemas.microsoft.com/office/drawing/2014/main" id="{D306AC7B-10DD-4A76-AC97-91FCC2E4202B}"/>
              </a:ext>
            </a:extLst>
          </p:cNvPr>
          <p:cNvSpPr txBox="1">
            <a:spLocks/>
          </p:cNvSpPr>
          <p:nvPr/>
        </p:nvSpPr>
        <p:spPr bwMode="auto">
          <a:xfrm>
            <a:off x="553374" y="5421086"/>
            <a:ext cx="9200444" cy="12261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If a programmer exercises regularly, he/she can program better because:</a:t>
            </a:r>
          </a:p>
          <a:p>
            <a:pPr lvl="1"/>
            <a:r>
              <a:rPr lang="en-US" sz="1600" dirty="0"/>
              <a:t>You don't have to worry about physical problems like stiffness or boredom.</a:t>
            </a:r>
          </a:p>
          <a:p>
            <a:pPr lvl="1">
              <a:spcBef>
                <a:spcPts val="0"/>
              </a:spcBef>
            </a:pPr>
            <a:r>
              <a:rPr lang="en-US" sz="1600" dirty="0"/>
              <a:t>You'll feel better about yourself.</a:t>
            </a:r>
          </a:p>
          <a:p>
            <a:pPr lvl="1">
              <a:spcBef>
                <a:spcPts val="0"/>
              </a:spcBef>
            </a:pPr>
            <a:r>
              <a:rPr lang="en-US" sz="1600" dirty="0"/>
              <a:t>Improves your mental health, mood, thinking, judgement, ...</a:t>
            </a:r>
          </a:p>
        </p:txBody>
      </p:sp>
    </p:spTree>
    <p:extLst>
      <p:ext uri="{BB962C8B-B14F-4D97-AF65-F5344CB8AC3E}">
        <p14:creationId xmlns:p14="http://schemas.microsoft.com/office/powerpoint/2010/main" val="22361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6" grpId="0"/>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#21: Constness</a:t>
            </a:r>
          </a:p>
        </p:txBody>
      </p:sp>
      <p:sp>
        <p:nvSpPr>
          <p:cNvPr id="4" name="Content Placeholder 3"/>
          <p:cNvSpPr>
            <a:spLocks noGrp="1"/>
          </p:cNvSpPr>
          <p:nvPr>
            <p:ph sz="quarter" idx="1"/>
          </p:nvPr>
        </p:nvSpPr>
        <p:spPr>
          <a:xfrm>
            <a:off x="566058" y="1295401"/>
            <a:ext cx="9854292" cy="5454359"/>
          </a:xfrm>
        </p:spPr>
        <p:txBody>
          <a:bodyPr/>
          <a:lstStyle/>
          <a:p>
            <a:r>
              <a:rPr lang="en-US" dirty="0"/>
              <a:t>What does it mean for a member function to be const?</a:t>
            </a:r>
          </a:p>
          <a:p>
            <a:pPr lvl="1"/>
            <a:r>
              <a:rPr lang="en-US" i="1" dirty="0">
                <a:solidFill>
                  <a:srgbClr val="FF0000"/>
                </a:solidFill>
              </a:rPr>
              <a:t>Bitwise constness </a:t>
            </a:r>
            <a:r>
              <a:rPr lang="en-US" dirty="0"/>
              <a:t>(also known as </a:t>
            </a:r>
            <a:r>
              <a:rPr lang="en-US" i="1" dirty="0"/>
              <a:t>physical constness</a:t>
            </a:r>
            <a:r>
              <a:rPr lang="en-US" dirty="0"/>
              <a:t>).</a:t>
            </a:r>
          </a:p>
          <a:p>
            <a:pPr lvl="2"/>
            <a:r>
              <a:rPr lang="en-US" dirty="0"/>
              <a:t>A member function is const if and only if it doesn't modify any of the object's data members (excluding static members.)</a:t>
            </a:r>
          </a:p>
          <a:p>
            <a:pPr lvl="2"/>
            <a:r>
              <a:rPr lang="en-US" dirty="0"/>
              <a:t>Easy for the compiler to detect violations - just look for assignments to data members.</a:t>
            </a:r>
          </a:p>
          <a:p>
            <a:pPr lvl="1"/>
            <a:r>
              <a:rPr lang="en-US" i="1" dirty="0">
                <a:solidFill>
                  <a:srgbClr val="FF0000"/>
                </a:solidFill>
              </a:rPr>
              <a:t>Logical constness</a:t>
            </a:r>
            <a:r>
              <a:rPr lang="en-US" dirty="0"/>
              <a:t>.</a:t>
            </a:r>
          </a:p>
          <a:p>
            <a:pPr lvl="2"/>
            <a:r>
              <a:rPr lang="en-US" dirty="0"/>
              <a:t>A member function that modifies what a pointer points to is bitwise constness but not logical constness.</a:t>
            </a:r>
          </a:p>
          <a:p>
            <a:r>
              <a:rPr lang="en-US" dirty="0"/>
              <a:t>Sometimes there is requirement to modify one or more data members of class/struct by a const function even though you don’t want the function to update other members of class.</a:t>
            </a:r>
          </a:p>
          <a:p>
            <a:pPr lvl="1"/>
            <a:r>
              <a:rPr lang="en-US" dirty="0"/>
              <a:t>The solution is simple: take advantage of C++'s const-related wiggle room storage class specifier know as </a:t>
            </a:r>
            <a:r>
              <a:rPr lang="en-US" i="1" dirty="0">
                <a:solidFill>
                  <a:srgbClr val="FF0000"/>
                </a:solidFill>
              </a:rPr>
              <a:t>mutable</a:t>
            </a:r>
            <a:r>
              <a:rPr lang="en-US" dirty="0"/>
              <a:t>.</a:t>
            </a:r>
          </a:p>
          <a:p>
            <a:pPr lvl="1"/>
            <a:r>
              <a:rPr lang="en-US" dirty="0"/>
              <a:t>Adding the keyword </a:t>
            </a:r>
            <a:r>
              <a:rPr lang="en-US" b="1" i="1" dirty="0">
                <a:solidFill>
                  <a:srgbClr val="FF0000"/>
                </a:solidFill>
              </a:rPr>
              <a:t>mutable</a:t>
            </a:r>
            <a:r>
              <a:rPr lang="en-US" dirty="0"/>
              <a:t> before an object variable declaration allows a const function to change the object member.</a:t>
            </a:r>
          </a:p>
        </p:txBody>
      </p:sp>
      <p:sp>
        <p:nvSpPr>
          <p:cNvPr id="3" name="Footer Placeholder 2">
            <a:extLst>
              <a:ext uri="{FF2B5EF4-FFF2-40B4-BE49-F238E27FC236}">
                <a16:creationId xmlns:a16="http://schemas.microsoft.com/office/drawing/2014/main" id="{B5987B70-D4C8-4332-ADD9-E4DFAB5C70EB}"/>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5A63AFF4-C03F-46A4-A1F7-8EE885A6D28B}"/>
              </a:ext>
            </a:extLst>
          </p:cNvPr>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Tree>
    <p:extLst>
      <p:ext uri="{BB962C8B-B14F-4D97-AF65-F5344CB8AC3E}">
        <p14:creationId xmlns:p14="http://schemas.microsoft.com/office/powerpoint/2010/main" val="296772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530F-EE0F-4B44-9195-B675C6B100B9}"/>
              </a:ext>
            </a:extLst>
          </p:cNvPr>
          <p:cNvSpPr>
            <a:spLocks noGrp="1"/>
          </p:cNvSpPr>
          <p:nvPr>
            <p:ph type="title"/>
          </p:nvPr>
        </p:nvSpPr>
        <p:spPr/>
        <p:txBody>
          <a:bodyPr/>
          <a:lstStyle/>
          <a:p>
            <a:r>
              <a:rPr lang="en-US" dirty="0"/>
              <a:t>Tip #22: = default;    </a:t>
            </a:r>
            <a:r>
              <a:rPr lang="en-US" sz="2800" dirty="0"/>
              <a:t>or</a:t>
            </a:r>
            <a:r>
              <a:rPr lang="en-US" dirty="0"/>
              <a:t>    { }</a:t>
            </a:r>
          </a:p>
        </p:txBody>
      </p:sp>
      <p:sp>
        <p:nvSpPr>
          <p:cNvPr id="3" name="Footer Placeholder 2">
            <a:extLst>
              <a:ext uri="{FF2B5EF4-FFF2-40B4-BE49-F238E27FC236}">
                <a16:creationId xmlns:a16="http://schemas.microsoft.com/office/drawing/2014/main" id="{D4F8E046-7AE2-4378-A2B1-35A0A6F89F19}"/>
              </a:ext>
            </a:extLst>
          </p:cNvPr>
          <p:cNvSpPr>
            <a:spLocks noGrp="1"/>
          </p:cNvSpPr>
          <p:nvPr>
            <p:ph type="ftr" sz="quarter" idx="11"/>
          </p:nvPr>
        </p:nvSpPr>
        <p:spPr/>
        <p:txBody>
          <a:bodyPr/>
          <a:lstStyle/>
          <a:p>
            <a:pPr>
              <a:defRPr/>
            </a:pPr>
            <a:r>
              <a:rPr lang="en-US"/>
              <a:t>Deques (21-22)</a:t>
            </a:r>
            <a:endParaRPr lang="en-US" dirty="0"/>
          </a:p>
        </p:txBody>
      </p:sp>
      <p:sp>
        <p:nvSpPr>
          <p:cNvPr id="4" name="Slide Number Placeholder 3">
            <a:extLst>
              <a:ext uri="{FF2B5EF4-FFF2-40B4-BE49-F238E27FC236}">
                <a16:creationId xmlns:a16="http://schemas.microsoft.com/office/drawing/2014/main" id="{D09FCCB9-3555-4D19-B6C8-39953D707F75}"/>
              </a:ext>
            </a:extLst>
          </p:cNvPr>
          <p:cNvSpPr>
            <a:spLocks noGrp="1"/>
          </p:cNvSpPr>
          <p:nvPr>
            <p:ph type="sldNum" sz="quarter" idx="12"/>
          </p:nvPr>
        </p:nvSpPr>
        <p:spPr/>
        <p:txBody>
          <a:bodyPr/>
          <a:lstStyle/>
          <a:p>
            <a:pPr>
              <a:defRPr/>
            </a:pPr>
            <a:fld id="{F59D9B86-AB8B-404F-8D86-C97B35C4C67E}" type="slidenum">
              <a:rPr lang="en-US" smtClean="0"/>
              <a:pPr>
                <a:defRPr/>
              </a:pPr>
              <a:t>20</a:t>
            </a:fld>
            <a:endParaRPr lang="en-US" dirty="0"/>
          </a:p>
        </p:txBody>
      </p:sp>
      <p:sp>
        <p:nvSpPr>
          <p:cNvPr id="5" name="TextBox 4">
            <a:extLst>
              <a:ext uri="{FF2B5EF4-FFF2-40B4-BE49-F238E27FC236}">
                <a16:creationId xmlns:a16="http://schemas.microsoft.com/office/drawing/2014/main" id="{38B72294-8807-4D14-931E-59AB5859B087}"/>
              </a:ext>
            </a:extLst>
          </p:cNvPr>
          <p:cNvSpPr txBox="1"/>
          <p:nvPr/>
        </p:nvSpPr>
        <p:spPr>
          <a:xfrm>
            <a:off x="417236" y="1540091"/>
            <a:ext cx="5904089" cy="5093702"/>
          </a:xfrm>
          <a:prstGeom prst="rect">
            <a:avLst/>
          </a:prstGeom>
          <a:noFill/>
        </p:spPr>
        <p:txBody>
          <a:bodyPr wrap="square" rtlCol="0">
            <a:spAutoFit/>
          </a:bodyPr>
          <a:lstStyle/>
          <a:p>
            <a:r>
              <a:rPr lang="en-US" sz="1300" b="1" dirty="0">
                <a:latin typeface="Consolas" panose="020B0609020204030204" pitchFamily="49" charset="0"/>
              </a:rPr>
              <a:t>#include &lt;iostream&gt;</a:t>
            </a:r>
          </a:p>
          <a:p>
            <a:r>
              <a:rPr lang="en-US" sz="1300" b="1" dirty="0">
                <a:latin typeface="Consolas" panose="020B0609020204030204" pitchFamily="49" charset="0"/>
              </a:rPr>
              <a:t>using namespace std;</a:t>
            </a:r>
          </a:p>
          <a:p>
            <a:endParaRPr lang="en-US" sz="1300" b="1" dirty="0">
              <a:latin typeface="Consolas" panose="020B0609020204030204" pitchFamily="49" charset="0"/>
            </a:endParaRPr>
          </a:p>
          <a:p>
            <a:r>
              <a:rPr lang="en-US" sz="1300" b="1" dirty="0">
                <a:latin typeface="Consolas" panose="020B0609020204030204" pitchFamily="49" charset="0"/>
              </a:rPr>
              <a:t>class A</a:t>
            </a:r>
          </a:p>
          <a:p>
            <a:r>
              <a:rPr lang="en-US" sz="1300" b="1" dirty="0">
                <a:latin typeface="Consolas" panose="020B0609020204030204" pitchFamily="49" charset="0"/>
              </a:rPr>
              <a:t>{</a:t>
            </a:r>
          </a:p>
          <a:p>
            <a:r>
              <a:rPr lang="en-US" sz="1300" b="1" dirty="0">
                <a:latin typeface="Consolas" panose="020B0609020204030204" pitchFamily="49" charset="0"/>
              </a:rPr>
              <a:t>public:</a:t>
            </a:r>
          </a:p>
          <a:p>
            <a:r>
              <a:rPr lang="en-US" sz="1300" b="1" dirty="0">
                <a:latin typeface="Consolas" panose="020B0609020204030204" pitchFamily="49" charset="0"/>
              </a:rPr>
              <a:t>   A() {}</a:t>
            </a:r>
          </a:p>
          <a:p>
            <a:r>
              <a:rPr lang="en-US" sz="1300" b="1" dirty="0">
                <a:latin typeface="Consolas" panose="020B0609020204030204" pitchFamily="49" charset="0"/>
              </a:rPr>
              <a:t>   int i;</a:t>
            </a:r>
          </a:p>
          <a:p>
            <a:r>
              <a:rPr lang="en-US" sz="1300" b="1" dirty="0">
                <a:latin typeface="Consolas" panose="020B0609020204030204" pitchFamily="49" charset="0"/>
              </a:rPr>
              <a:t>};</a:t>
            </a:r>
          </a:p>
          <a:p>
            <a:endParaRPr lang="en-US" sz="1300" b="1" dirty="0">
              <a:latin typeface="Consolas" panose="020B0609020204030204" pitchFamily="49" charset="0"/>
            </a:endParaRPr>
          </a:p>
          <a:p>
            <a:r>
              <a:rPr lang="en-US" sz="1300" b="1" dirty="0">
                <a:latin typeface="Consolas" panose="020B0609020204030204" pitchFamily="49" charset="0"/>
              </a:rPr>
              <a:t>class B</a:t>
            </a:r>
          </a:p>
          <a:p>
            <a:r>
              <a:rPr lang="en-US" sz="1300" b="1" dirty="0">
                <a:latin typeface="Consolas" panose="020B0609020204030204" pitchFamily="49" charset="0"/>
              </a:rPr>
              <a:t>{</a:t>
            </a:r>
          </a:p>
          <a:p>
            <a:r>
              <a:rPr lang="en-US" sz="1300" b="1" dirty="0">
                <a:latin typeface="Consolas" panose="020B0609020204030204" pitchFamily="49" charset="0"/>
              </a:rPr>
              <a:t>public:</a:t>
            </a:r>
          </a:p>
          <a:p>
            <a:r>
              <a:rPr lang="en-US" sz="1300" b="1" dirty="0">
                <a:latin typeface="Consolas" panose="020B0609020204030204" pitchFamily="49" charset="0"/>
              </a:rPr>
              <a:t>   B() = default;</a:t>
            </a:r>
          </a:p>
          <a:p>
            <a:r>
              <a:rPr lang="en-US" sz="1300" b="1" dirty="0">
                <a:latin typeface="Consolas" panose="020B0609020204030204" pitchFamily="49" charset="0"/>
              </a:rPr>
              <a:t>   int i;</a:t>
            </a:r>
          </a:p>
          <a:p>
            <a:r>
              <a:rPr lang="en-US" sz="1300" b="1" dirty="0">
                <a:latin typeface="Consolas" panose="020B0609020204030204" pitchFamily="49" charset="0"/>
              </a:rPr>
              <a:t>};</a:t>
            </a:r>
          </a:p>
          <a:p>
            <a:endParaRPr lang="en-US" sz="1300" b="1" dirty="0">
              <a:latin typeface="Consolas" panose="020B0609020204030204" pitchFamily="49" charset="0"/>
            </a:endParaRPr>
          </a:p>
          <a:p>
            <a:r>
              <a:rPr lang="en-US" sz="1300" b="1" dirty="0">
                <a:latin typeface="Consolas" panose="020B0609020204030204" pitchFamily="49" charset="0"/>
              </a:rPr>
              <a:t>int main()</a:t>
            </a:r>
          </a:p>
          <a:p>
            <a:r>
              <a:rPr lang="en-US" sz="1300" b="1" dirty="0">
                <a:latin typeface="Consolas" panose="020B0609020204030204" pitchFamily="49" charset="0"/>
              </a:rPr>
              <a:t>{</a:t>
            </a:r>
          </a:p>
          <a:p>
            <a:r>
              <a:rPr lang="en-US" sz="1300" b="1" dirty="0">
                <a:latin typeface="Consolas" panose="020B0609020204030204" pitchFamily="49" charset="0"/>
              </a:rPr>
              <a:t>   A </a:t>
            </a:r>
            <a:r>
              <a:rPr lang="en-US" sz="1300" b="1" dirty="0" err="1">
                <a:latin typeface="Consolas" panose="020B0609020204030204" pitchFamily="49" charset="0"/>
              </a:rPr>
              <a:t>a</a:t>
            </a:r>
            <a:r>
              <a:rPr lang="en-US" sz="1300" b="1" dirty="0">
                <a:latin typeface="Consolas" panose="020B0609020204030204" pitchFamily="49" charset="0"/>
              </a:rPr>
              <a:t> = A();</a:t>
            </a:r>
          </a:p>
          <a:p>
            <a:r>
              <a:rPr lang="en-US" sz="1300" b="1" dirty="0">
                <a:latin typeface="Consolas" panose="020B0609020204030204" pitchFamily="49" charset="0"/>
              </a:rPr>
              <a:t>   B </a:t>
            </a:r>
            <a:r>
              <a:rPr lang="en-US" sz="1300" b="1" dirty="0" err="1">
                <a:latin typeface="Consolas" panose="020B0609020204030204" pitchFamily="49" charset="0"/>
              </a:rPr>
              <a:t>b</a:t>
            </a:r>
            <a:r>
              <a:rPr lang="en-US" sz="1300" b="1" dirty="0">
                <a:latin typeface="Consolas" panose="020B0609020204030204" pitchFamily="49" charset="0"/>
              </a:rPr>
              <a:t> = B();</a:t>
            </a:r>
          </a:p>
          <a:p>
            <a:r>
              <a:rPr lang="en-US" sz="1300" b="1" dirty="0">
                <a:latin typeface="Consolas" panose="020B0609020204030204" pitchFamily="49" charset="0"/>
              </a:rPr>
              <a:t>   cout&lt;&lt; endl &lt;&lt; "user-defined: " &lt;&lt; </a:t>
            </a:r>
            <a:r>
              <a:rPr lang="en-US" sz="1300" b="1" dirty="0" err="1">
                <a:latin typeface="Consolas" panose="020B0609020204030204" pitchFamily="49" charset="0"/>
              </a:rPr>
              <a:t>a.i</a:t>
            </a:r>
            <a:r>
              <a:rPr lang="en-US" sz="1300" b="1" dirty="0">
                <a:latin typeface="Consolas" panose="020B0609020204030204" pitchFamily="49" charset="0"/>
              </a:rPr>
              <a:t>;</a:t>
            </a:r>
          </a:p>
          <a:p>
            <a:r>
              <a:rPr lang="en-US" sz="1300" b="1" dirty="0">
                <a:latin typeface="Consolas" panose="020B0609020204030204" pitchFamily="49" charset="0"/>
              </a:rPr>
              <a:t>   cout &lt;&lt; endl &lt;&lt; "default: " &lt;&lt; </a:t>
            </a:r>
            <a:r>
              <a:rPr lang="en-US" sz="1300" b="1" dirty="0" err="1">
                <a:latin typeface="Consolas" panose="020B0609020204030204" pitchFamily="49" charset="0"/>
              </a:rPr>
              <a:t>b.i</a:t>
            </a:r>
            <a:r>
              <a:rPr lang="en-US" sz="1300" b="1" dirty="0">
                <a:latin typeface="Consolas" panose="020B0609020204030204" pitchFamily="49" charset="0"/>
              </a:rPr>
              <a:t>;</a:t>
            </a:r>
          </a:p>
          <a:p>
            <a:r>
              <a:rPr lang="en-US" sz="1300" b="1" dirty="0">
                <a:latin typeface="Consolas" panose="020B0609020204030204" pitchFamily="49" charset="0"/>
              </a:rPr>
              <a:t>   return 0;</a:t>
            </a:r>
          </a:p>
          <a:p>
            <a:r>
              <a:rPr lang="en-US" sz="1300" b="1" dirty="0">
                <a:latin typeface="Consolas" panose="020B0609020204030204" pitchFamily="49" charset="0"/>
              </a:rPr>
              <a:t>}</a:t>
            </a:r>
          </a:p>
        </p:txBody>
      </p:sp>
      <p:sp>
        <p:nvSpPr>
          <p:cNvPr id="7" name="TextBox 6">
            <a:extLst>
              <a:ext uri="{FF2B5EF4-FFF2-40B4-BE49-F238E27FC236}">
                <a16:creationId xmlns:a16="http://schemas.microsoft.com/office/drawing/2014/main" id="{B8EDE25D-C440-4C18-8C88-D9C5EB946936}"/>
              </a:ext>
            </a:extLst>
          </p:cNvPr>
          <p:cNvSpPr txBox="1"/>
          <p:nvPr/>
        </p:nvSpPr>
        <p:spPr>
          <a:xfrm>
            <a:off x="4389120" y="1430363"/>
            <a:ext cx="6231256" cy="646331"/>
          </a:xfrm>
          <a:prstGeom prst="rect">
            <a:avLst/>
          </a:prstGeom>
          <a:noFill/>
        </p:spPr>
        <p:txBody>
          <a:bodyPr wrap="square" rtlCol="0">
            <a:spAutoFit/>
          </a:bodyPr>
          <a:lstStyle/>
          <a:p>
            <a:pPr>
              <a:spcBef>
                <a:spcPts val="600"/>
              </a:spcBef>
            </a:pPr>
            <a:r>
              <a:rPr lang="en-US" dirty="0"/>
              <a:t>The class B constructor defined with B() = default; is considered </a:t>
            </a:r>
            <a:r>
              <a:rPr lang="en-US" dirty="0">
                <a:solidFill>
                  <a:srgbClr val="FF0000"/>
                </a:solidFill>
              </a:rPr>
              <a:t>not-user defined</a:t>
            </a:r>
            <a:r>
              <a:rPr lang="en-US" dirty="0"/>
              <a:t>.</a:t>
            </a:r>
          </a:p>
        </p:txBody>
      </p:sp>
      <p:sp>
        <p:nvSpPr>
          <p:cNvPr id="8" name="TextBox 7">
            <a:extLst>
              <a:ext uri="{FF2B5EF4-FFF2-40B4-BE49-F238E27FC236}">
                <a16:creationId xmlns:a16="http://schemas.microsoft.com/office/drawing/2014/main" id="{4A6F7034-D379-45F2-8B47-095042BF78DC}"/>
              </a:ext>
            </a:extLst>
          </p:cNvPr>
          <p:cNvSpPr txBox="1"/>
          <p:nvPr/>
        </p:nvSpPr>
        <p:spPr>
          <a:xfrm>
            <a:off x="4498847" y="4473768"/>
            <a:ext cx="5769977" cy="2246769"/>
          </a:xfrm>
          <a:prstGeom prst="rect">
            <a:avLst/>
          </a:prstGeom>
          <a:noFill/>
        </p:spPr>
        <p:txBody>
          <a:bodyPr wrap="square">
            <a:spAutoFit/>
          </a:bodyPr>
          <a:lstStyle/>
          <a:p>
            <a:pPr marL="182880" lvl="1">
              <a:spcBef>
                <a:spcPts val="600"/>
              </a:spcBef>
            </a:pPr>
            <a:r>
              <a:rPr lang="en-US" sz="1200" dirty="0"/>
              <a:t>To value-initialize an object of type T means:</a:t>
            </a:r>
          </a:p>
          <a:p>
            <a:pPr marL="182880" lvl="1">
              <a:spcBef>
                <a:spcPts val="600"/>
              </a:spcBef>
            </a:pPr>
            <a:r>
              <a:rPr lang="en-US" sz="1200" dirty="0"/>
              <a:t>— if T is a (possibly cv-qualified) class type (Clause 9) </a:t>
            </a:r>
            <a:r>
              <a:rPr lang="en-US" sz="1200" dirty="0">
                <a:solidFill>
                  <a:srgbClr val="FF0000"/>
                </a:solidFill>
              </a:rPr>
              <a:t>with a user-provided constructor (12.1), then the default constructor for T is called </a:t>
            </a:r>
            <a:r>
              <a:rPr lang="en-US" sz="1200" dirty="0"/>
              <a:t>(and the initialization is ill-formed if T has no accessible default constructor);</a:t>
            </a:r>
          </a:p>
          <a:p>
            <a:pPr marL="182880" lvl="1">
              <a:spcBef>
                <a:spcPts val="600"/>
              </a:spcBef>
            </a:pPr>
            <a:r>
              <a:rPr lang="en-US" sz="1200" dirty="0"/>
              <a:t>— if T is a (possibly cv-qualified) non-union class type </a:t>
            </a:r>
            <a:r>
              <a:rPr lang="en-US" sz="1200" dirty="0">
                <a:solidFill>
                  <a:srgbClr val="FF0000"/>
                </a:solidFill>
              </a:rPr>
              <a:t>without a user-provided constructor, then the object is zero-initialized</a:t>
            </a:r>
            <a:r>
              <a:rPr lang="en-US" sz="1200" dirty="0"/>
              <a:t> and, if T’s implicitly-declared default constructor is non-trivial, that constructor is called.</a:t>
            </a:r>
          </a:p>
          <a:p>
            <a:pPr marL="182880" lvl="1">
              <a:spcBef>
                <a:spcPts val="600"/>
              </a:spcBef>
            </a:pPr>
            <a:r>
              <a:rPr lang="en-US" sz="1200" dirty="0"/>
              <a:t>— if T is an array type, then each element is value-initialized; — otherwise, the object is zero-initialized.</a:t>
            </a:r>
          </a:p>
          <a:p>
            <a:pPr marL="182880" lvl="1" algn="r">
              <a:spcBef>
                <a:spcPts val="600"/>
              </a:spcBef>
            </a:pPr>
            <a:r>
              <a:rPr lang="en-US" sz="1200" dirty="0"/>
              <a:t>C++ Standard n3337 § 8.5/7.</a:t>
            </a:r>
          </a:p>
        </p:txBody>
      </p:sp>
      <p:pic>
        <p:nvPicPr>
          <p:cNvPr id="10" name="Picture 9">
            <a:extLst>
              <a:ext uri="{FF2B5EF4-FFF2-40B4-BE49-F238E27FC236}">
                <a16:creationId xmlns:a16="http://schemas.microsoft.com/office/drawing/2014/main" id="{3AEB2DCA-10A6-4186-9856-9CAD93C056D9}"/>
              </a:ext>
            </a:extLst>
          </p:cNvPr>
          <p:cNvPicPr>
            <a:picLocks noChangeAspect="1"/>
          </p:cNvPicPr>
          <p:nvPr/>
        </p:nvPicPr>
        <p:blipFill>
          <a:blip r:embed="rId2"/>
          <a:stretch>
            <a:fillRect/>
          </a:stretch>
        </p:blipFill>
        <p:spPr>
          <a:xfrm>
            <a:off x="4706112" y="5317909"/>
            <a:ext cx="4669536" cy="1061415"/>
          </a:xfrm>
          <a:prstGeom prst="rect">
            <a:avLst/>
          </a:prstGeom>
        </p:spPr>
      </p:pic>
      <p:sp>
        <p:nvSpPr>
          <p:cNvPr id="9" name="TextBox 8">
            <a:extLst>
              <a:ext uri="{FF2B5EF4-FFF2-40B4-BE49-F238E27FC236}">
                <a16:creationId xmlns:a16="http://schemas.microsoft.com/office/drawing/2014/main" id="{A30E334F-7A12-40AA-8205-A4A304EBB24A}"/>
              </a:ext>
            </a:extLst>
          </p:cNvPr>
          <p:cNvSpPr txBox="1"/>
          <p:nvPr/>
        </p:nvSpPr>
        <p:spPr>
          <a:xfrm>
            <a:off x="4383474" y="2056897"/>
            <a:ext cx="6231256" cy="1631216"/>
          </a:xfrm>
          <a:prstGeom prst="rect">
            <a:avLst/>
          </a:prstGeom>
          <a:noFill/>
        </p:spPr>
        <p:txBody>
          <a:bodyPr wrap="square" rtlCol="0">
            <a:spAutoFit/>
          </a:bodyPr>
          <a:lstStyle/>
          <a:p>
            <a:pPr>
              <a:spcBef>
                <a:spcPts val="600"/>
              </a:spcBef>
            </a:pPr>
            <a:r>
              <a:rPr lang="en-US" dirty="0"/>
              <a:t>This means the value-initialization</a:t>
            </a:r>
          </a:p>
          <a:p>
            <a:pPr>
              <a:spcBef>
                <a:spcPts val="600"/>
              </a:spcBef>
            </a:pPr>
            <a:r>
              <a:rPr lang="en-US" dirty="0"/>
              <a:t>	B </a:t>
            </a:r>
            <a:r>
              <a:rPr lang="en-US" dirty="0" err="1"/>
              <a:t>b</a:t>
            </a:r>
            <a:r>
              <a:rPr lang="en-US" dirty="0"/>
              <a:t> = B();      // () triggers value-initialization</a:t>
            </a:r>
          </a:p>
          <a:p>
            <a:pPr>
              <a:spcBef>
                <a:spcPts val="600"/>
              </a:spcBef>
            </a:pPr>
            <a:r>
              <a:rPr lang="en-US" dirty="0"/>
              <a:t>is a special kind of initialization that doesn't use a normal constructor but results in a zero-initialization for built-in types.</a:t>
            </a:r>
          </a:p>
        </p:txBody>
      </p:sp>
      <p:sp>
        <p:nvSpPr>
          <p:cNvPr id="11" name="TextBox 10">
            <a:extLst>
              <a:ext uri="{FF2B5EF4-FFF2-40B4-BE49-F238E27FC236}">
                <a16:creationId xmlns:a16="http://schemas.microsoft.com/office/drawing/2014/main" id="{5D10F101-1975-4172-8393-C01460EDF413}"/>
              </a:ext>
            </a:extLst>
          </p:cNvPr>
          <p:cNvSpPr txBox="1"/>
          <p:nvPr/>
        </p:nvSpPr>
        <p:spPr>
          <a:xfrm>
            <a:off x="4377828" y="3642987"/>
            <a:ext cx="6231256" cy="646331"/>
          </a:xfrm>
          <a:prstGeom prst="rect">
            <a:avLst/>
          </a:prstGeom>
          <a:noFill/>
        </p:spPr>
        <p:txBody>
          <a:bodyPr wrap="square" rtlCol="0">
            <a:spAutoFit/>
          </a:bodyPr>
          <a:lstStyle/>
          <a:p>
            <a:pPr>
              <a:spcBef>
                <a:spcPts val="600"/>
              </a:spcBef>
            </a:pPr>
            <a:r>
              <a:rPr lang="en-US" dirty="0"/>
              <a:t>The class A constructor defined by A() {} is considered </a:t>
            </a:r>
            <a:r>
              <a:rPr lang="en-US" dirty="0">
                <a:solidFill>
                  <a:srgbClr val="FF0000"/>
                </a:solidFill>
              </a:rPr>
              <a:t>user defined</a:t>
            </a:r>
            <a:r>
              <a:rPr lang="en-US" dirty="0"/>
              <a:t> and no compiler generated constructor is called.</a:t>
            </a:r>
          </a:p>
        </p:txBody>
      </p:sp>
      <p:cxnSp>
        <p:nvCxnSpPr>
          <p:cNvPr id="12" name="Straight Arrow Connector 11">
            <a:extLst>
              <a:ext uri="{FF2B5EF4-FFF2-40B4-BE49-F238E27FC236}">
                <a16:creationId xmlns:a16="http://schemas.microsoft.com/office/drawing/2014/main" id="{6696C3F4-0820-45B7-B884-700C9101A1BA}"/>
              </a:ext>
            </a:extLst>
          </p:cNvPr>
          <p:cNvCxnSpPr/>
          <p:nvPr/>
        </p:nvCxnSpPr>
        <p:spPr>
          <a:xfrm flipH="1">
            <a:off x="2077156" y="1753528"/>
            <a:ext cx="2300672" cy="24459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362EE5-A22A-4A84-AF84-61B6C44935BD}"/>
              </a:ext>
            </a:extLst>
          </p:cNvPr>
          <p:cNvCxnSpPr>
            <a:cxnSpLocks/>
          </p:cNvCxnSpPr>
          <p:nvPr/>
        </p:nvCxnSpPr>
        <p:spPr>
          <a:xfrm flipH="1" flipV="1">
            <a:off x="1444524" y="2872505"/>
            <a:ext cx="2829672" cy="103120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4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15E2-FD06-4C97-A939-BC517FF962D7}"/>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396ECFB9-7456-44F4-95C7-B5255E7B0ACB}"/>
              </a:ext>
            </a:extLst>
          </p:cNvPr>
          <p:cNvSpPr>
            <a:spLocks noGrp="1"/>
          </p:cNvSpPr>
          <p:nvPr>
            <p:ph sz="quarter" idx="1"/>
          </p:nvPr>
        </p:nvSpPr>
        <p:spPr>
          <a:xfrm>
            <a:off x="508000" y="1295401"/>
            <a:ext cx="9978067" cy="5181599"/>
          </a:xfrm>
        </p:spPr>
        <p:txBody>
          <a:bodyPr/>
          <a:lstStyle/>
          <a:p>
            <a:pPr marL="284163" lvl="1" indent="-279400">
              <a:buClr>
                <a:schemeClr val="tx1"/>
              </a:buClr>
              <a:buSzPct val="100000"/>
              <a:buFont typeface="+mj-lt"/>
              <a:buAutoNum type="arabicPeriod"/>
            </a:pPr>
            <a:r>
              <a:rPr lang="en-US" dirty="0"/>
              <a:t>How are Vector, Queue, and Stack containers implemented with a deque?</a:t>
            </a:r>
          </a:p>
          <a:p>
            <a:pPr marL="284163" lvl="1" indent="-279400">
              <a:spcBef>
                <a:spcPts val="7800"/>
              </a:spcBef>
              <a:buClr>
                <a:schemeClr val="tx1"/>
              </a:buClr>
              <a:buSzPct val="100000"/>
              <a:buFont typeface="+mj-lt"/>
              <a:buAutoNum type="arabicPeriod"/>
            </a:pPr>
            <a:r>
              <a:rPr lang="en-US" dirty="0"/>
              <a:t>How is a </a:t>
            </a:r>
            <a:r>
              <a:rPr lang="en-US" dirty="0" err="1"/>
              <a:t>CArray</a:t>
            </a:r>
            <a:r>
              <a:rPr lang="en-US" dirty="0"/>
              <a:t> used in a </a:t>
            </a:r>
            <a:r>
              <a:rPr lang="en-US" sz="2000" dirty="0"/>
              <a:t>modified dynamic </a:t>
            </a:r>
            <a:r>
              <a:rPr lang="en-US" dirty="0"/>
              <a:t>circular deque implementation?</a:t>
            </a:r>
          </a:p>
          <a:p>
            <a:pPr marL="285750" lvl="2" indent="-285750">
              <a:spcBef>
                <a:spcPts val="7800"/>
              </a:spcBef>
              <a:buClr>
                <a:schemeClr val="tx1"/>
              </a:buClr>
              <a:buSzPct val="100000"/>
              <a:buFont typeface="+mj-lt"/>
              <a:buAutoNum type="arabicPeriod" startAt="3"/>
            </a:pPr>
            <a:r>
              <a:rPr lang="en-US" sz="2000" dirty="0"/>
              <a:t>What problem does a modified dynamic circular array deque mitigate?</a:t>
            </a:r>
          </a:p>
        </p:txBody>
      </p:sp>
      <p:sp>
        <p:nvSpPr>
          <p:cNvPr id="4" name="Footer Placeholder 3">
            <a:extLst>
              <a:ext uri="{FF2B5EF4-FFF2-40B4-BE49-F238E27FC236}">
                <a16:creationId xmlns:a16="http://schemas.microsoft.com/office/drawing/2014/main" id="{E8F99779-22C0-4A1F-B23C-D31827E25725}"/>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2F200640-BF65-479D-B0C8-CECB4260D3DF}"/>
              </a:ext>
            </a:extLst>
          </p:cNvPr>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
        <p:nvSpPr>
          <p:cNvPr id="6" name="TextBox 5">
            <a:extLst>
              <a:ext uri="{FF2B5EF4-FFF2-40B4-BE49-F238E27FC236}">
                <a16:creationId xmlns:a16="http://schemas.microsoft.com/office/drawing/2014/main" id="{2AA2BDB7-C075-4284-B6DB-CCD9A8516548}"/>
              </a:ext>
            </a:extLst>
          </p:cNvPr>
          <p:cNvSpPr txBox="1"/>
          <p:nvPr/>
        </p:nvSpPr>
        <p:spPr>
          <a:xfrm>
            <a:off x="1079770" y="1701755"/>
            <a:ext cx="8949447" cy="646331"/>
          </a:xfrm>
          <a:prstGeom prst="rect">
            <a:avLst/>
          </a:prstGeom>
          <a:noFill/>
        </p:spPr>
        <p:txBody>
          <a:bodyPr wrap="square" rtlCol="0">
            <a:spAutoFit/>
          </a:bodyPr>
          <a:lstStyle/>
          <a:p>
            <a:r>
              <a:rPr lang="en-US" b="1" dirty="0">
                <a:solidFill>
                  <a:srgbClr val="FF0000"/>
                </a:solidFill>
              </a:rPr>
              <a:t>All of them are wrapper classes of a deque – they encapsulate / contain a deque and use its functionality to define the class' behavior.</a:t>
            </a:r>
          </a:p>
        </p:txBody>
      </p:sp>
      <p:sp>
        <p:nvSpPr>
          <p:cNvPr id="7" name="Rectangle 6">
            <a:extLst>
              <a:ext uri="{FF2B5EF4-FFF2-40B4-BE49-F238E27FC236}">
                <a16:creationId xmlns:a16="http://schemas.microsoft.com/office/drawing/2014/main" id="{D0486986-DA71-4079-B731-42025BE57FB4}"/>
              </a:ext>
            </a:extLst>
          </p:cNvPr>
          <p:cNvSpPr/>
          <p:nvPr/>
        </p:nvSpPr>
        <p:spPr>
          <a:xfrm>
            <a:off x="1080419" y="4390725"/>
            <a:ext cx="9384328" cy="2339102"/>
          </a:xfrm>
          <a:prstGeom prst="rect">
            <a:avLst/>
          </a:prstGeom>
        </p:spPr>
        <p:txBody>
          <a:bodyPr wrap="square">
            <a:spAutoFit/>
          </a:bodyPr>
          <a:lstStyle/>
          <a:p>
            <a:pPr>
              <a:spcBef>
                <a:spcPts val="600"/>
              </a:spcBef>
              <a:defRPr/>
            </a:pPr>
            <a:r>
              <a:rPr lang="en-US" b="1" dirty="0">
                <a:solidFill>
                  <a:srgbClr val="FF0000"/>
                </a:solidFill>
              </a:rPr>
              <a:t>When only using a circular array, the cost of reallocation can take a significant amount of time.</a:t>
            </a:r>
          </a:p>
          <a:p>
            <a:pPr>
              <a:spcBef>
                <a:spcPts val="600"/>
              </a:spcBef>
              <a:defRPr/>
            </a:pPr>
            <a:r>
              <a:rPr lang="en-US" b="1" dirty="0">
                <a:solidFill>
                  <a:srgbClr val="FF0000"/>
                </a:solidFill>
              </a:rPr>
              <a:t>By storing only pointers in the circular array,</a:t>
            </a:r>
          </a:p>
          <a:p>
            <a:pPr marL="285750" indent="-285750">
              <a:spcBef>
                <a:spcPts val="600"/>
              </a:spcBef>
              <a:buFont typeface="Wingdings" panose="05000000000000000000" pitchFamily="2" charset="2"/>
              <a:buChar char="§"/>
              <a:tabLst>
                <a:tab pos="339725" algn="l"/>
              </a:tabLst>
              <a:defRPr/>
            </a:pPr>
            <a:r>
              <a:rPr lang="en-US" b="1" dirty="0">
                <a:solidFill>
                  <a:srgbClr val="FF0000"/>
                </a:solidFill>
              </a:rPr>
              <a:t>	the cost of reallocation is significantly reduced because copying a pointer is a simpler operation.</a:t>
            </a:r>
          </a:p>
          <a:p>
            <a:pPr marL="285750" indent="-285750">
              <a:spcBef>
                <a:spcPts val="600"/>
              </a:spcBef>
              <a:buFont typeface="Wingdings" panose="05000000000000000000" pitchFamily="2" charset="2"/>
              <a:buChar char="§"/>
              <a:tabLst>
                <a:tab pos="339725" algn="l"/>
              </a:tabLst>
              <a:defRPr/>
            </a:pPr>
            <a:r>
              <a:rPr lang="en-US" b="1" dirty="0">
                <a:solidFill>
                  <a:srgbClr val="FF0000"/>
                </a:solidFill>
              </a:rPr>
              <a:t>the amortized constant-time insertion/removal is optimized – both in time and space.</a:t>
            </a:r>
          </a:p>
        </p:txBody>
      </p:sp>
      <p:sp>
        <p:nvSpPr>
          <p:cNvPr id="8" name="Rectangle 7">
            <a:extLst>
              <a:ext uri="{FF2B5EF4-FFF2-40B4-BE49-F238E27FC236}">
                <a16:creationId xmlns:a16="http://schemas.microsoft.com/office/drawing/2014/main" id="{0DEA4FD3-AFD3-4521-9617-F74FF3511D9D}"/>
              </a:ext>
            </a:extLst>
          </p:cNvPr>
          <p:cNvSpPr/>
          <p:nvPr/>
        </p:nvSpPr>
        <p:spPr>
          <a:xfrm>
            <a:off x="1068339" y="3051964"/>
            <a:ext cx="9385030" cy="646331"/>
          </a:xfrm>
          <a:prstGeom prst="rect">
            <a:avLst/>
          </a:prstGeom>
        </p:spPr>
        <p:txBody>
          <a:bodyPr wrap="square">
            <a:spAutoFit/>
          </a:bodyPr>
          <a:lstStyle/>
          <a:p>
            <a:pPr>
              <a:defRPr/>
            </a:pPr>
            <a:r>
              <a:rPr lang="en-US" b="1" dirty="0">
                <a:solidFill>
                  <a:srgbClr val="FF0000"/>
                </a:solidFill>
              </a:rPr>
              <a:t>A dynamic circular (</a:t>
            </a:r>
            <a:r>
              <a:rPr lang="en-US" b="1" dirty="0" err="1">
                <a:solidFill>
                  <a:srgbClr val="FF0000"/>
                </a:solidFill>
              </a:rPr>
              <a:t>CArray</a:t>
            </a:r>
            <a:r>
              <a:rPr lang="en-US" b="1" dirty="0">
                <a:solidFill>
                  <a:srgbClr val="FF0000"/>
                </a:solidFill>
              </a:rPr>
              <a:t>) stores pointers to smaller fixed-size dynamically allocated arrays that are added at the beginning or end as needed.</a:t>
            </a:r>
          </a:p>
        </p:txBody>
      </p:sp>
    </p:spTree>
    <p:extLst>
      <p:ext uri="{BB962C8B-B14F-4D97-AF65-F5344CB8AC3E}">
        <p14:creationId xmlns:p14="http://schemas.microsoft.com/office/powerpoint/2010/main" val="30757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Chapter 7</a:t>
            </a:r>
            <a:br>
              <a:rPr lang="en-US" dirty="0">
                <a:solidFill>
                  <a:schemeClr val="tx1"/>
                </a:solidFill>
              </a:rPr>
            </a:br>
            <a:r>
              <a:rPr lang="en-US" dirty="0">
                <a:solidFill>
                  <a:schemeClr val="tx1"/>
                </a:solidFill>
              </a:rPr>
              <a:t>Recursion</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22</a:t>
            </a:fld>
            <a:endParaRPr lang="en-US" dirty="0"/>
          </a:p>
        </p:txBody>
      </p:sp>
      <p:pic>
        <p:nvPicPr>
          <p:cNvPr id="5" name="Picture 4">
            <a:extLst>
              <a:ext uri="{FF2B5EF4-FFF2-40B4-BE49-F238E27FC236}">
                <a16:creationId xmlns:a16="http://schemas.microsoft.com/office/drawing/2014/main" id="{A9289697-75B0-4D11-B3C6-D7317BF12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4" y="1676400"/>
            <a:ext cx="3244793" cy="2598420"/>
          </a:xfrm>
          <a:prstGeom prst="rect">
            <a:avLst/>
          </a:prstGeom>
        </p:spPr>
      </p:pic>
    </p:spTree>
    <p:extLst>
      <p:ext uri="{BB962C8B-B14F-4D97-AF65-F5344CB8AC3E}">
        <p14:creationId xmlns:p14="http://schemas.microsoft.com/office/powerpoint/2010/main" val="294081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
          </p:nvPr>
        </p:nvSpPr>
        <p:spPr>
          <a:xfrm>
            <a:off x="572493" y="1233489"/>
            <a:ext cx="10047884" cy="3483283"/>
          </a:xfrm>
        </p:spPr>
        <p:txBody>
          <a:bodyPr/>
          <a:lstStyle/>
          <a:p>
            <a:r>
              <a:rPr lang="en-US" dirty="0"/>
              <a:t>To understand how to think recursively.</a:t>
            </a:r>
          </a:p>
          <a:p>
            <a:r>
              <a:rPr lang="en-US" dirty="0"/>
              <a:t>To learn how to trace a recursive function.</a:t>
            </a:r>
          </a:p>
          <a:p>
            <a:r>
              <a:rPr lang="en-US" dirty="0"/>
              <a:t>To learn how to write recursive algorithms and functions for searching vectors.</a:t>
            </a:r>
          </a:p>
          <a:p>
            <a:r>
              <a:rPr lang="en-US" dirty="0"/>
              <a:t>To understand how to use recursion to solve the Towers of Hanoi problem.</a:t>
            </a:r>
          </a:p>
          <a:p>
            <a:r>
              <a:rPr lang="en-US" dirty="0"/>
              <a:t>To understand how to use recursion to process two-dimensional images.</a:t>
            </a:r>
          </a:p>
          <a:p>
            <a:r>
              <a:rPr lang="en-US" dirty="0"/>
              <a:t>To learn how to apply backtracking to solve search problems such as finding a path through a maze.</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pic>
        <p:nvPicPr>
          <p:cNvPr id="1026" name="Picture 2" descr="Towers of Hanoi (article) | Algorithms | Khan Academy">
            <a:extLst>
              <a:ext uri="{FF2B5EF4-FFF2-40B4-BE49-F238E27FC236}">
                <a16:creationId xmlns:a16="http://schemas.microsoft.com/office/drawing/2014/main" id="{328FBDC1-982D-45ED-B6D0-27E250F77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4596700"/>
            <a:ext cx="1705453" cy="751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0236B4-6BB4-4FBF-A4FC-AA1998C656B8}"/>
              </a:ext>
            </a:extLst>
          </p:cNvPr>
          <p:cNvPicPr>
            <a:picLocks noChangeAspect="1"/>
          </p:cNvPicPr>
          <p:nvPr/>
        </p:nvPicPr>
        <p:blipFill>
          <a:blip r:embed="rId3"/>
          <a:stretch>
            <a:fillRect/>
          </a:stretch>
        </p:blipFill>
        <p:spPr>
          <a:xfrm>
            <a:off x="4982302" y="4611720"/>
            <a:ext cx="2387313" cy="1631151"/>
          </a:xfrm>
          <a:prstGeom prst="rect">
            <a:avLst/>
          </a:prstGeom>
        </p:spPr>
      </p:pic>
      <p:pic>
        <p:nvPicPr>
          <p:cNvPr id="1032" name="Picture 8" descr="Region Growing (2D/3D grayscale) - File Exchange - MATLAB Central">
            <a:extLst>
              <a:ext uri="{FF2B5EF4-FFF2-40B4-BE49-F238E27FC236}">
                <a16:creationId xmlns:a16="http://schemas.microsoft.com/office/drawing/2014/main" id="{D6477CAC-31A5-49F8-BE25-F30415338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94" y="5311983"/>
            <a:ext cx="1997265" cy="127439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9674825-487B-4CBC-9A7F-C46D32AFBDF5}"/>
              </a:ext>
            </a:extLst>
          </p:cNvPr>
          <p:cNvGrpSpPr/>
          <p:nvPr/>
        </p:nvGrpSpPr>
        <p:grpSpPr>
          <a:xfrm>
            <a:off x="7651056" y="4415799"/>
            <a:ext cx="3040249" cy="2272045"/>
            <a:chOff x="7651056" y="4415799"/>
            <a:chExt cx="3040249" cy="2272045"/>
          </a:xfrm>
        </p:grpSpPr>
        <p:pic>
          <p:nvPicPr>
            <p:cNvPr id="2050" name="Picture 2">
              <a:extLst>
                <a:ext uri="{FF2B5EF4-FFF2-40B4-BE49-F238E27FC236}">
                  <a16:creationId xmlns:a16="http://schemas.microsoft.com/office/drawing/2014/main" id="{6B1D11DE-FCB2-406C-9147-80C91B040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33" y="5624511"/>
              <a:ext cx="2082272" cy="1063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E11E26B-3F13-49A7-B1A9-414F0F2A1D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056" y="4415799"/>
              <a:ext cx="1539807" cy="15138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43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
          </p:nvPr>
        </p:nvSpPr>
        <p:spPr/>
        <p:txBody>
          <a:bodyPr/>
          <a:lstStyle/>
          <a:p>
            <a:r>
              <a:rPr lang="en-US" dirty="0"/>
              <a:t>Recursion can solve many programming problems that are difficult to conceptualize and solve linearly.</a:t>
            </a:r>
          </a:p>
          <a:p>
            <a:r>
              <a:rPr lang="en-US" dirty="0"/>
              <a:t>In the field of artificial intelligence, recursion often is used to write programs that exhibit intelligent behavior:</a:t>
            </a:r>
          </a:p>
          <a:p>
            <a:pPr lvl="1"/>
            <a:r>
              <a:rPr lang="en-US" dirty="0"/>
              <a:t>playing games of chess.</a:t>
            </a:r>
          </a:p>
          <a:p>
            <a:pPr lvl="1"/>
            <a:r>
              <a:rPr lang="en-US" dirty="0"/>
              <a:t>proving mathematical theorems.</a:t>
            </a:r>
          </a:p>
          <a:p>
            <a:pPr lvl="1"/>
            <a:r>
              <a:rPr lang="en-US" dirty="0"/>
              <a:t>recognizing patterns, and so on.</a:t>
            </a:r>
          </a:p>
          <a:p>
            <a:r>
              <a:rPr lang="en-US" dirty="0"/>
              <a:t>Recursive algorithms can </a:t>
            </a:r>
          </a:p>
          <a:p>
            <a:pPr lvl="1"/>
            <a:r>
              <a:rPr lang="en-US" dirty="0"/>
              <a:t>compute factorials.</a:t>
            </a:r>
          </a:p>
          <a:p>
            <a:pPr lvl="1"/>
            <a:r>
              <a:rPr lang="en-US" dirty="0"/>
              <a:t>compute a greatest common divisor.</a:t>
            </a:r>
          </a:p>
          <a:p>
            <a:pPr lvl="1"/>
            <a:r>
              <a:rPr lang="en-US" dirty="0"/>
              <a:t>find a path through a maze.</a:t>
            </a:r>
          </a:p>
          <a:p>
            <a:pPr lvl="1"/>
            <a:r>
              <a:rPr lang="en-US" b="1" i="1" u="sng" dirty="0"/>
              <a:t>process data structures (strings, vectors, linked lists, etc.).</a:t>
            </a:r>
          </a:p>
          <a:p>
            <a:pPr lvl="1"/>
            <a:r>
              <a:rPr lang="en-US" b="1" i="1" u="sng" dirty="0"/>
              <a:t>search efficiently using a binary search.</a:t>
            </a:r>
          </a:p>
        </p:txBody>
      </p:sp>
      <p:sp>
        <p:nvSpPr>
          <p:cNvPr id="4" name="Footer Placeholder 3"/>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24</a:t>
            </a:fld>
            <a:endParaRPr lang="en-US" dirty="0"/>
          </a:p>
        </p:txBody>
      </p:sp>
    </p:spTree>
    <p:extLst>
      <p:ext uri="{BB962C8B-B14F-4D97-AF65-F5344CB8AC3E}">
        <p14:creationId xmlns:p14="http://schemas.microsoft.com/office/powerpoint/2010/main" val="25965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7.1, pgs. 404-411</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7.1 Recursive Thinking </a:t>
            </a:r>
          </a:p>
          <a:p>
            <a:pPr algn="ctr"/>
            <a:r>
              <a:rPr lang="en-US" sz="2000" dirty="0"/>
              <a:t>Steps to Design a Recursive Algorithm</a:t>
            </a:r>
          </a:p>
          <a:p>
            <a:pPr algn="ctr"/>
            <a:r>
              <a:rPr lang="en-US" sz="2000" dirty="0"/>
              <a:t>Proving That a Recursive Function Is Correct</a:t>
            </a:r>
          </a:p>
          <a:p>
            <a:pPr algn="ctr"/>
            <a:r>
              <a:rPr lang="en-US" sz="2000" dirty="0"/>
              <a:t>Tracing a Recursive Function </a:t>
            </a:r>
          </a:p>
          <a:p>
            <a:pPr algn="ctr"/>
            <a:r>
              <a:rPr lang="en-US" sz="2000" dirty="0"/>
              <a:t>The Stack and Activation Frames </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25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664" y="1676400"/>
            <a:ext cx="3244793" cy="2598420"/>
          </a:xfrm>
          <a:prstGeom prst="rect">
            <a:avLst/>
          </a:prstGeom>
        </p:spPr>
      </p:pic>
    </p:spTree>
    <p:extLst>
      <p:ext uri="{BB962C8B-B14F-4D97-AF65-F5344CB8AC3E}">
        <p14:creationId xmlns:p14="http://schemas.microsoft.com/office/powerpoint/2010/main" val="359629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1533-713C-47B3-BC66-85B7050F2CAD}"/>
              </a:ext>
            </a:extLst>
          </p:cNvPr>
          <p:cNvSpPr>
            <a:spLocks noGrp="1"/>
          </p:cNvSpPr>
          <p:nvPr>
            <p:ph type="title"/>
          </p:nvPr>
        </p:nvSpPr>
        <p:spPr/>
        <p:txBody>
          <a:bodyPr/>
          <a:lstStyle/>
          <a:p>
            <a:r>
              <a:rPr lang="en-US" dirty="0"/>
              <a:t>How To Build A 10-foot Wall?</a:t>
            </a:r>
          </a:p>
        </p:txBody>
      </p:sp>
      <p:sp>
        <p:nvSpPr>
          <p:cNvPr id="4" name="Footer Placeholder 3">
            <a:extLst>
              <a:ext uri="{FF2B5EF4-FFF2-40B4-BE49-F238E27FC236}">
                <a16:creationId xmlns:a16="http://schemas.microsoft.com/office/drawing/2014/main" id="{B01EF607-75FD-4DE3-8201-CD41A0FB65C6}"/>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5336363F-56AB-4436-8ACD-B928F6BBC8C8}"/>
              </a:ext>
            </a:extLst>
          </p:cNvPr>
          <p:cNvSpPr>
            <a:spLocks noGrp="1"/>
          </p:cNvSpPr>
          <p:nvPr>
            <p:ph type="sldNum" sz="quarter" idx="12"/>
          </p:nvPr>
        </p:nvSpPr>
        <p:spPr/>
        <p:txBody>
          <a:bodyPr/>
          <a:lstStyle/>
          <a:p>
            <a:pPr>
              <a:defRPr/>
            </a:pPr>
            <a:fld id="{0D7B5496-982B-480A-8085-B08F2CA91C21}" type="slidenum">
              <a:rPr lang="en-US" smtClean="0"/>
              <a:pPr>
                <a:defRPr/>
              </a:pPr>
              <a:t>26</a:t>
            </a:fld>
            <a:endParaRPr lang="en-US" dirty="0"/>
          </a:p>
        </p:txBody>
      </p:sp>
      <p:pic>
        <p:nvPicPr>
          <p:cNvPr id="2050" name="Picture 2" descr="Textures Texture seamless | Clean cinder block texture seamless 01648 |  Textures - ARCHITECTURE - CONCRETE - Plates - C… | Concrete texture, Plates  on wall, Texture">
            <a:extLst>
              <a:ext uri="{FF2B5EF4-FFF2-40B4-BE49-F238E27FC236}">
                <a16:creationId xmlns:a16="http://schemas.microsoft.com/office/drawing/2014/main" id="{AD443980-0DCD-4CB5-A8FD-6B1622B3E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1871131"/>
            <a:ext cx="4326467" cy="432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1FD668-DAB3-42A9-B473-406863DC21DB}"/>
              </a:ext>
            </a:extLst>
          </p:cNvPr>
          <p:cNvPicPr>
            <a:picLocks noChangeAspect="1"/>
          </p:cNvPicPr>
          <p:nvPr/>
        </p:nvPicPr>
        <p:blipFill>
          <a:blip r:embed="rId3"/>
          <a:stretch>
            <a:fillRect/>
          </a:stretch>
        </p:blipFill>
        <p:spPr>
          <a:xfrm>
            <a:off x="6139920" y="2311398"/>
            <a:ext cx="4314825" cy="3886200"/>
          </a:xfrm>
          <a:prstGeom prst="rect">
            <a:avLst/>
          </a:prstGeom>
        </p:spPr>
      </p:pic>
      <p:grpSp>
        <p:nvGrpSpPr>
          <p:cNvPr id="10" name="Group 9">
            <a:extLst>
              <a:ext uri="{FF2B5EF4-FFF2-40B4-BE49-F238E27FC236}">
                <a16:creationId xmlns:a16="http://schemas.microsoft.com/office/drawing/2014/main" id="{E6CA9685-8DD4-48C1-AA47-5BDC84D71468}"/>
              </a:ext>
            </a:extLst>
          </p:cNvPr>
          <p:cNvGrpSpPr/>
          <p:nvPr/>
        </p:nvGrpSpPr>
        <p:grpSpPr>
          <a:xfrm>
            <a:off x="6139920" y="1432981"/>
            <a:ext cx="4314825" cy="878417"/>
            <a:chOff x="6139920" y="1432981"/>
            <a:chExt cx="4314825" cy="878417"/>
          </a:xfrm>
        </p:grpSpPr>
        <p:pic>
          <p:nvPicPr>
            <p:cNvPr id="8" name="Picture 7">
              <a:extLst>
                <a:ext uri="{FF2B5EF4-FFF2-40B4-BE49-F238E27FC236}">
                  <a16:creationId xmlns:a16="http://schemas.microsoft.com/office/drawing/2014/main" id="{AAE213E3-8F51-4334-87A5-773FFD3AD6EF}"/>
                </a:ext>
              </a:extLst>
            </p:cNvPr>
            <p:cNvPicPr>
              <a:picLocks noChangeAspect="1"/>
            </p:cNvPicPr>
            <p:nvPr/>
          </p:nvPicPr>
          <p:blipFill>
            <a:blip r:embed="rId4"/>
            <a:stretch>
              <a:fillRect/>
            </a:stretch>
          </p:blipFill>
          <p:spPr>
            <a:xfrm>
              <a:off x="6139920" y="1432981"/>
              <a:ext cx="4314825" cy="438150"/>
            </a:xfrm>
            <a:prstGeom prst="rect">
              <a:avLst/>
            </a:prstGeom>
          </p:spPr>
        </p:pic>
        <p:sp>
          <p:nvSpPr>
            <p:cNvPr id="9" name="Arrow: Down 8">
              <a:extLst>
                <a:ext uri="{FF2B5EF4-FFF2-40B4-BE49-F238E27FC236}">
                  <a16:creationId xmlns:a16="http://schemas.microsoft.com/office/drawing/2014/main" id="{D2D4A81D-2426-40F2-8281-EE86DD23AC8D}"/>
                </a:ext>
              </a:extLst>
            </p:cNvPr>
            <p:cNvSpPr/>
            <p:nvPr/>
          </p:nvSpPr>
          <p:spPr>
            <a:xfrm>
              <a:off x="8037690" y="1871131"/>
              <a:ext cx="530578" cy="4402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415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Thinking</a:t>
            </a:r>
          </a:p>
        </p:txBody>
      </p:sp>
      <p:sp>
        <p:nvSpPr>
          <p:cNvPr id="4" name="Footer Placeholder 3"/>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27</a:t>
            </a:fld>
            <a:endParaRPr lang="en-US" dirty="0"/>
          </a:p>
        </p:txBody>
      </p:sp>
      <p:graphicFrame>
        <p:nvGraphicFramePr>
          <p:cNvPr id="9" name="Table 8">
            <a:extLst>
              <a:ext uri="{FF2B5EF4-FFF2-40B4-BE49-F238E27FC236}">
                <a16:creationId xmlns:a16="http://schemas.microsoft.com/office/drawing/2014/main" id="{94C9FC7F-05DA-40FF-9752-67A2916FB621}"/>
              </a:ext>
            </a:extLst>
          </p:cNvPr>
          <p:cNvGraphicFramePr>
            <a:graphicFrameLocks noGrp="1"/>
          </p:cNvGraphicFramePr>
          <p:nvPr/>
        </p:nvGraphicFramePr>
        <p:xfrm>
          <a:off x="3276600" y="4507721"/>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0" name="Table 9">
            <a:extLst>
              <a:ext uri="{FF2B5EF4-FFF2-40B4-BE49-F238E27FC236}">
                <a16:creationId xmlns:a16="http://schemas.microsoft.com/office/drawing/2014/main" id="{0507239D-95B3-4909-A595-D162F898D67C}"/>
              </a:ext>
            </a:extLst>
          </p:cNvPr>
          <p:cNvGraphicFramePr>
            <a:graphicFrameLocks noGrp="1"/>
          </p:cNvGraphicFramePr>
          <p:nvPr/>
        </p:nvGraphicFramePr>
        <p:xfrm>
          <a:off x="3276600" y="5110815"/>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1" name="Table 10">
            <a:extLst>
              <a:ext uri="{FF2B5EF4-FFF2-40B4-BE49-F238E27FC236}">
                <a16:creationId xmlns:a16="http://schemas.microsoft.com/office/drawing/2014/main" id="{37AAB065-A4C2-48C3-9FC9-E120DB921CCF}"/>
              </a:ext>
            </a:extLst>
          </p:cNvPr>
          <p:cNvGraphicFramePr>
            <a:graphicFrameLocks noGrp="1"/>
          </p:cNvGraphicFramePr>
          <p:nvPr/>
        </p:nvGraphicFramePr>
        <p:xfrm>
          <a:off x="3276600" y="5713909"/>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276015"/>
                  </a:ext>
                </a:extLst>
              </a:tr>
            </a:tbl>
          </a:graphicData>
        </a:graphic>
      </p:graphicFrame>
      <p:graphicFrame>
        <p:nvGraphicFramePr>
          <p:cNvPr id="12" name="Table 11">
            <a:extLst>
              <a:ext uri="{FF2B5EF4-FFF2-40B4-BE49-F238E27FC236}">
                <a16:creationId xmlns:a16="http://schemas.microsoft.com/office/drawing/2014/main" id="{115A2ECB-A6A6-4399-B625-108F52FD7CA9}"/>
              </a:ext>
            </a:extLst>
          </p:cNvPr>
          <p:cNvGraphicFramePr>
            <a:graphicFrameLocks noGrp="1"/>
          </p:cNvGraphicFramePr>
          <p:nvPr/>
        </p:nvGraphicFramePr>
        <p:xfrm>
          <a:off x="3276600" y="6317004"/>
          <a:ext cx="60960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781019067"/>
                    </a:ext>
                  </a:extLst>
                </a:gridCol>
                <a:gridCol w="609600">
                  <a:extLst>
                    <a:ext uri="{9D8B030D-6E8A-4147-A177-3AD203B41FA5}">
                      <a16:colId xmlns:a16="http://schemas.microsoft.com/office/drawing/2014/main" val="1361384323"/>
                    </a:ext>
                  </a:extLst>
                </a:gridCol>
                <a:gridCol w="609600">
                  <a:extLst>
                    <a:ext uri="{9D8B030D-6E8A-4147-A177-3AD203B41FA5}">
                      <a16:colId xmlns:a16="http://schemas.microsoft.com/office/drawing/2014/main" val="2061799299"/>
                    </a:ext>
                  </a:extLst>
                </a:gridCol>
                <a:gridCol w="609600">
                  <a:extLst>
                    <a:ext uri="{9D8B030D-6E8A-4147-A177-3AD203B41FA5}">
                      <a16:colId xmlns:a16="http://schemas.microsoft.com/office/drawing/2014/main" val="3838218376"/>
                    </a:ext>
                  </a:extLst>
                </a:gridCol>
                <a:gridCol w="609600">
                  <a:extLst>
                    <a:ext uri="{9D8B030D-6E8A-4147-A177-3AD203B41FA5}">
                      <a16:colId xmlns:a16="http://schemas.microsoft.com/office/drawing/2014/main" val="1293042850"/>
                    </a:ext>
                  </a:extLst>
                </a:gridCol>
                <a:gridCol w="609600">
                  <a:extLst>
                    <a:ext uri="{9D8B030D-6E8A-4147-A177-3AD203B41FA5}">
                      <a16:colId xmlns:a16="http://schemas.microsoft.com/office/drawing/2014/main" val="2434314686"/>
                    </a:ext>
                  </a:extLst>
                </a:gridCol>
                <a:gridCol w="609600">
                  <a:extLst>
                    <a:ext uri="{9D8B030D-6E8A-4147-A177-3AD203B41FA5}">
                      <a16:colId xmlns:a16="http://schemas.microsoft.com/office/drawing/2014/main" val="3330721858"/>
                    </a:ext>
                  </a:extLst>
                </a:gridCol>
                <a:gridCol w="609600">
                  <a:extLst>
                    <a:ext uri="{9D8B030D-6E8A-4147-A177-3AD203B41FA5}">
                      <a16:colId xmlns:a16="http://schemas.microsoft.com/office/drawing/2014/main" val="241527674"/>
                    </a:ext>
                  </a:extLst>
                </a:gridCol>
                <a:gridCol w="609600">
                  <a:extLst>
                    <a:ext uri="{9D8B030D-6E8A-4147-A177-3AD203B41FA5}">
                      <a16:colId xmlns:a16="http://schemas.microsoft.com/office/drawing/2014/main" val="4157901365"/>
                    </a:ext>
                  </a:extLst>
                </a:gridCol>
                <a:gridCol w="609600">
                  <a:extLst>
                    <a:ext uri="{9D8B030D-6E8A-4147-A177-3AD203B41FA5}">
                      <a16:colId xmlns:a16="http://schemas.microsoft.com/office/drawing/2014/main" val="257255896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83276015"/>
                  </a:ext>
                </a:extLst>
              </a:tr>
            </a:tbl>
          </a:graphicData>
        </a:graphic>
      </p:graphicFrame>
      <p:sp>
        <p:nvSpPr>
          <p:cNvPr id="13" name="TextBox 12">
            <a:extLst>
              <a:ext uri="{FF2B5EF4-FFF2-40B4-BE49-F238E27FC236}">
                <a16:creationId xmlns:a16="http://schemas.microsoft.com/office/drawing/2014/main" id="{F00CAF5C-EFD0-4A61-89C7-7BA56E550D92}"/>
              </a:ext>
            </a:extLst>
          </p:cNvPr>
          <p:cNvSpPr txBox="1"/>
          <p:nvPr/>
        </p:nvSpPr>
        <p:spPr>
          <a:xfrm>
            <a:off x="1181100" y="4507721"/>
            <a:ext cx="2095500" cy="338554"/>
          </a:xfrm>
          <a:prstGeom prst="rect">
            <a:avLst/>
          </a:prstGeom>
          <a:noFill/>
        </p:spPr>
        <p:txBody>
          <a:bodyPr wrap="square" rtlCol="0">
            <a:spAutoFit/>
          </a:bodyPr>
          <a:lstStyle/>
          <a:p>
            <a:r>
              <a:rPr lang="en-US" sz="1600" b="1" dirty="0"/>
              <a:t>Find 23</a:t>
            </a:r>
          </a:p>
        </p:txBody>
      </p:sp>
      <p:sp>
        <p:nvSpPr>
          <p:cNvPr id="14" name="TextBox 13">
            <a:extLst>
              <a:ext uri="{FF2B5EF4-FFF2-40B4-BE49-F238E27FC236}">
                <a16:creationId xmlns:a16="http://schemas.microsoft.com/office/drawing/2014/main" id="{1D8D5CE7-B0C4-41DA-B050-B01445AA3407}"/>
              </a:ext>
            </a:extLst>
          </p:cNvPr>
          <p:cNvSpPr txBox="1"/>
          <p:nvPr/>
        </p:nvSpPr>
        <p:spPr>
          <a:xfrm>
            <a:off x="1181100" y="5110815"/>
            <a:ext cx="2095500" cy="338554"/>
          </a:xfrm>
          <a:prstGeom prst="rect">
            <a:avLst/>
          </a:prstGeom>
          <a:noFill/>
        </p:spPr>
        <p:txBody>
          <a:bodyPr wrap="square" rtlCol="0">
            <a:spAutoFit/>
          </a:bodyPr>
          <a:lstStyle/>
          <a:p>
            <a:r>
              <a:rPr lang="en-US" sz="1600" b="1" dirty="0"/>
              <a:t>23 &gt; 16, 2</a:t>
            </a:r>
            <a:r>
              <a:rPr lang="en-US" sz="1600" b="1" baseline="30000" dirty="0"/>
              <a:t>nd</a:t>
            </a:r>
            <a:r>
              <a:rPr lang="en-US" sz="1600" b="1" dirty="0"/>
              <a:t> half</a:t>
            </a:r>
          </a:p>
        </p:txBody>
      </p:sp>
      <p:sp>
        <p:nvSpPr>
          <p:cNvPr id="15" name="TextBox 14">
            <a:extLst>
              <a:ext uri="{FF2B5EF4-FFF2-40B4-BE49-F238E27FC236}">
                <a16:creationId xmlns:a16="http://schemas.microsoft.com/office/drawing/2014/main" id="{2EEA5EA4-066D-4B7C-AB3E-5D4D65AC9B85}"/>
              </a:ext>
            </a:extLst>
          </p:cNvPr>
          <p:cNvSpPr txBox="1"/>
          <p:nvPr/>
        </p:nvSpPr>
        <p:spPr>
          <a:xfrm>
            <a:off x="1181100" y="5713909"/>
            <a:ext cx="2095500" cy="338554"/>
          </a:xfrm>
          <a:prstGeom prst="rect">
            <a:avLst/>
          </a:prstGeom>
          <a:noFill/>
        </p:spPr>
        <p:txBody>
          <a:bodyPr wrap="square" rtlCol="0">
            <a:spAutoFit/>
          </a:bodyPr>
          <a:lstStyle/>
          <a:p>
            <a:r>
              <a:rPr lang="en-US" sz="1600" b="1" dirty="0"/>
              <a:t>23 &lt; 56, 1</a:t>
            </a:r>
            <a:r>
              <a:rPr lang="en-US" sz="1600" b="1" baseline="30000" dirty="0"/>
              <a:t>st</a:t>
            </a:r>
            <a:r>
              <a:rPr lang="en-US" sz="1600" b="1" dirty="0"/>
              <a:t> half</a:t>
            </a:r>
          </a:p>
        </p:txBody>
      </p:sp>
      <p:sp>
        <p:nvSpPr>
          <p:cNvPr id="16" name="TextBox 15">
            <a:extLst>
              <a:ext uri="{FF2B5EF4-FFF2-40B4-BE49-F238E27FC236}">
                <a16:creationId xmlns:a16="http://schemas.microsoft.com/office/drawing/2014/main" id="{552A7063-E7B9-4BC7-A773-86DEACDD0253}"/>
              </a:ext>
            </a:extLst>
          </p:cNvPr>
          <p:cNvSpPr txBox="1"/>
          <p:nvPr/>
        </p:nvSpPr>
        <p:spPr>
          <a:xfrm>
            <a:off x="1181100" y="6317003"/>
            <a:ext cx="2095500" cy="338554"/>
          </a:xfrm>
          <a:prstGeom prst="rect">
            <a:avLst/>
          </a:prstGeom>
          <a:noFill/>
        </p:spPr>
        <p:txBody>
          <a:bodyPr wrap="square" rtlCol="0">
            <a:spAutoFit/>
          </a:bodyPr>
          <a:lstStyle/>
          <a:p>
            <a:r>
              <a:rPr lang="en-US" sz="1600" b="1" dirty="0"/>
              <a:t>Found 23, Return 5</a:t>
            </a:r>
          </a:p>
        </p:txBody>
      </p:sp>
      <p:sp>
        <p:nvSpPr>
          <p:cNvPr id="17" name="Content Placeholder 2">
            <a:extLst>
              <a:ext uri="{FF2B5EF4-FFF2-40B4-BE49-F238E27FC236}">
                <a16:creationId xmlns:a16="http://schemas.microsoft.com/office/drawing/2014/main" id="{90CB3D0F-2717-4680-A87A-6872CDC66960}"/>
              </a:ext>
            </a:extLst>
          </p:cNvPr>
          <p:cNvSpPr>
            <a:spLocks noGrp="1"/>
          </p:cNvSpPr>
          <p:nvPr>
            <p:ph sz="quarter" idx="1"/>
          </p:nvPr>
        </p:nvSpPr>
        <p:spPr>
          <a:xfrm>
            <a:off x="541867" y="1295401"/>
            <a:ext cx="9832622" cy="3047999"/>
          </a:xfrm>
        </p:spPr>
        <p:txBody>
          <a:bodyPr/>
          <a:lstStyle/>
          <a:p>
            <a:r>
              <a:rPr lang="en-US" sz="2000" dirty="0"/>
              <a:t>Recursion is a problem-solving approach that generates simpler solutions to certain kinds of problems that are difficult to solve by other means.</a:t>
            </a:r>
          </a:p>
          <a:p>
            <a:pPr lvl="1"/>
            <a:r>
              <a:rPr lang="en-US" sz="1800" dirty="0"/>
              <a:t>Recursion reduces a problem into one or more simpler versions of itself.</a:t>
            </a:r>
          </a:p>
          <a:p>
            <a:r>
              <a:rPr lang="en-US" sz="2000" dirty="0"/>
              <a:t>For example, consider searching for a target value in a sorted vector:</a:t>
            </a:r>
          </a:p>
          <a:p>
            <a:pPr lvl="1"/>
            <a:r>
              <a:rPr lang="en-US" sz="1800" dirty="0"/>
              <a:t>We compare the target to the middle element and, if the middle element does not match the target, search either the elements before the middle element or the elements after the middle element.</a:t>
            </a:r>
          </a:p>
          <a:p>
            <a:pPr lvl="1"/>
            <a:r>
              <a:rPr lang="en-US" sz="1800" dirty="0"/>
              <a:t>Instead of searching </a:t>
            </a:r>
            <a:r>
              <a:rPr lang="en-US" sz="1800" i="1" dirty="0"/>
              <a:t>n</a:t>
            </a:r>
            <a:r>
              <a:rPr lang="en-US" sz="1800" dirty="0"/>
              <a:t> elements, we search </a:t>
            </a:r>
            <a:r>
              <a:rPr lang="en-US" sz="1800" i="1" dirty="0"/>
              <a:t>n</a:t>
            </a:r>
            <a:r>
              <a:rPr lang="en-US" sz="1800" dirty="0"/>
              <a:t>/2 elements.</a:t>
            </a:r>
          </a:p>
        </p:txBody>
      </p:sp>
    </p:spTree>
    <p:extLst>
      <p:ext uri="{BB962C8B-B14F-4D97-AF65-F5344CB8AC3E}">
        <p14:creationId xmlns:p14="http://schemas.microsoft.com/office/powerpoint/2010/main" val="11187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Thinking</a:t>
            </a:r>
          </a:p>
        </p:txBody>
      </p:sp>
      <p:sp>
        <p:nvSpPr>
          <p:cNvPr id="3" name="Content Placeholder 2"/>
          <p:cNvSpPr>
            <a:spLocks noGrp="1"/>
          </p:cNvSpPr>
          <p:nvPr>
            <p:ph sz="quarter" idx="1"/>
          </p:nvPr>
        </p:nvSpPr>
        <p:spPr>
          <a:xfrm>
            <a:off x="1391478" y="1295401"/>
            <a:ext cx="8362122" cy="609600"/>
          </a:xfrm>
        </p:spPr>
        <p:txBody>
          <a:bodyPr/>
          <a:lstStyle/>
          <a:p>
            <a:pPr marL="0" indent="0">
              <a:buNone/>
            </a:pPr>
            <a:r>
              <a:rPr lang="en-US" b="1" dirty="0"/>
              <a:t>General Recursive Algorithm:</a:t>
            </a:r>
          </a:p>
        </p:txBody>
      </p:sp>
      <p:sp>
        <p:nvSpPr>
          <p:cNvPr id="4" name="Footer Placeholder 3"/>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28</a:t>
            </a:fld>
            <a:endParaRPr lang="en-US" dirty="0"/>
          </a:p>
        </p:txBody>
      </p:sp>
      <p:sp>
        <p:nvSpPr>
          <p:cNvPr id="6" name="TextBox 5"/>
          <p:cNvSpPr txBox="1"/>
          <p:nvPr/>
        </p:nvSpPr>
        <p:spPr>
          <a:xfrm>
            <a:off x="1600200" y="3276600"/>
            <a:ext cx="7848600" cy="1815882"/>
          </a:xfrm>
          <a:prstGeom prst="rect">
            <a:avLst/>
          </a:prstGeom>
          <a:noFill/>
        </p:spPr>
        <p:txBody>
          <a:bodyPr wrap="square" rtlCol="0">
            <a:spAutoFit/>
          </a:bodyPr>
          <a:lstStyle/>
          <a:p>
            <a:pPr marL="342900" indent="-342900">
              <a:buAutoNum type="arabicPeriod"/>
            </a:pPr>
            <a:r>
              <a:rPr lang="en-US" sz="1600" b="1" dirty="0">
                <a:latin typeface="Consolas" panose="020B0609020204030204" pitchFamily="49" charset="0"/>
                <a:cs typeface="Consolas" panose="020B0609020204030204" pitchFamily="49" charset="0"/>
              </a:rPr>
              <a:t>if problem can be solved directly for the current value of n</a:t>
            </a:r>
          </a:p>
          <a:p>
            <a:r>
              <a:rPr lang="en-US" sz="1600" b="1" dirty="0">
                <a:latin typeface="Consolas" panose="020B0609020204030204" pitchFamily="49" charset="0"/>
                <a:cs typeface="Consolas" panose="020B0609020204030204" pitchFamily="49" charset="0"/>
              </a:rPr>
              <a:t>2.    then Solve it.</a:t>
            </a:r>
          </a:p>
          <a:p>
            <a:r>
              <a:rPr lang="en-US" sz="1600" b="1" dirty="0">
                <a:latin typeface="Consolas" panose="020B0609020204030204" pitchFamily="49" charset="0"/>
                <a:cs typeface="Consolas" panose="020B0609020204030204" pitchFamily="49" charset="0"/>
              </a:rPr>
              <a:t>   else </a:t>
            </a:r>
          </a:p>
          <a:p>
            <a:r>
              <a:rPr lang="en-US" sz="1600" b="1" dirty="0">
                <a:latin typeface="Consolas" panose="020B0609020204030204" pitchFamily="49" charset="0"/>
                <a:cs typeface="Consolas" panose="020B0609020204030204" pitchFamily="49" charset="0"/>
              </a:rPr>
              <a:t>3.    Recursively apply the algorithm to one or more problems</a:t>
            </a:r>
          </a:p>
          <a:p>
            <a:r>
              <a:rPr lang="en-US" sz="1600" b="1" dirty="0">
                <a:latin typeface="Consolas" panose="020B0609020204030204" pitchFamily="49" charset="0"/>
                <a:cs typeface="Consolas" panose="020B0609020204030204" pitchFamily="49" charset="0"/>
              </a:rPr>
              <a:t>      involving smaller values of n.</a:t>
            </a:r>
          </a:p>
          <a:p>
            <a:r>
              <a:rPr lang="en-US" sz="1600" b="1" dirty="0">
                <a:latin typeface="Consolas" panose="020B0609020204030204" pitchFamily="49" charset="0"/>
                <a:cs typeface="Consolas" panose="020B0609020204030204" pitchFamily="49" charset="0"/>
              </a:rPr>
              <a:t>4.    Combine the solutions to the smaller problems to get the</a:t>
            </a:r>
          </a:p>
          <a:p>
            <a:r>
              <a:rPr lang="en-US" sz="1600" b="1" dirty="0">
                <a:latin typeface="Consolas" panose="020B0609020204030204" pitchFamily="49" charset="0"/>
                <a:cs typeface="Consolas" panose="020B0609020204030204" pitchFamily="49" charset="0"/>
              </a:rPr>
              <a:t>      solution to the original problem.</a:t>
            </a:r>
          </a:p>
        </p:txBody>
      </p:sp>
      <p:sp>
        <p:nvSpPr>
          <p:cNvPr id="7" name="Line Callout 1 6"/>
          <p:cNvSpPr/>
          <p:nvPr/>
        </p:nvSpPr>
        <p:spPr>
          <a:xfrm>
            <a:off x="6400800" y="1620068"/>
            <a:ext cx="2743200" cy="1600200"/>
          </a:xfrm>
          <a:prstGeom prst="borderCallout1">
            <a:avLst>
              <a:gd name="adj1" fmla="val 18750"/>
              <a:gd name="adj2" fmla="val -8333"/>
              <a:gd name="adj3" fmla="val 126352"/>
              <a:gd name="adj4" fmla="val -896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1 involves a test for what is called the </a:t>
            </a:r>
            <a:r>
              <a:rPr lang="en-US" i="1" dirty="0"/>
              <a:t>base case</a:t>
            </a:r>
            <a:r>
              <a:rPr lang="en-US" dirty="0"/>
              <a:t>: a value of </a:t>
            </a:r>
            <a:r>
              <a:rPr lang="en-US" i="1" dirty="0"/>
              <a:t>n </a:t>
            </a:r>
            <a:r>
              <a:rPr lang="en-US" dirty="0"/>
              <a:t>for which the problem can be solved easily</a:t>
            </a:r>
          </a:p>
        </p:txBody>
      </p:sp>
      <p:sp>
        <p:nvSpPr>
          <p:cNvPr id="8" name="Line Callout 1 7"/>
          <p:cNvSpPr/>
          <p:nvPr/>
        </p:nvSpPr>
        <p:spPr>
          <a:xfrm>
            <a:off x="6096000" y="5326897"/>
            <a:ext cx="2895600" cy="1295400"/>
          </a:xfrm>
          <a:prstGeom prst="borderCallout1">
            <a:avLst>
              <a:gd name="adj1" fmla="val 54124"/>
              <a:gd name="adj2" fmla="val -8333"/>
              <a:gd name="adj3" fmla="val -80346"/>
              <a:gd name="adj4" fmla="val -65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3 is the </a:t>
            </a:r>
            <a:r>
              <a:rPr lang="en-US" i="1" dirty="0"/>
              <a:t>recursive case</a:t>
            </a:r>
            <a:r>
              <a:rPr lang="en-US" dirty="0"/>
              <a:t>, because there we recursively apply the algorithm</a:t>
            </a:r>
          </a:p>
        </p:txBody>
      </p:sp>
      <p:sp>
        <p:nvSpPr>
          <p:cNvPr id="9" name="Rectangle 8"/>
          <p:cNvSpPr/>
          <p:nvPr/>
        </p:nvSpPr>
        <p:spPr>
          <a:xfrm>
            <a:off x="1066800" y="5413829"/>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Because the value of </a:t>
            </a:r>
            <a:r>
              <a:rPr lang="en-US" i="1" dirty="0"/>
              <a:t>n </a:t>
            </a:r>
            <a:r>
              <a:rPr lang="en-US" dirty="0"/>
              <a:t>for each recursive case is smaller than the original value of </a:t>
            </a:r>
            <a:r>
              <a:rPr lang="en-US" i="1" dirty="0"/>
              <a:t>n</a:t>
            </a:r>
            <a:r>
              <a:rPr lang="en-US" dirty="0"/>
              <a:t>, each recursive case makes progress towards a base case</a:t>
            </a:r>
          </a:p>
        </p:txBody>
      </p:sp>
      <p:sp>
        <p:nvSpPr>
          <p:cNvPr id="10" name="Rectangle 9"/>
          <p:cNvSpPr/>
          <p:nvPr/>
        </p:nvSpPr>
        <p:spPr>
          <a:xfrm>
            <a:off x="1391478" y="1993006"/>
            <a:ext cx="4876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Whenever a split occurs, we revisit Step 1 for each new problem to see whether it is a base case or a recursive case</a:t>
            </a:r>
          </a:p>
        </p:txBody>
      </p:sp>
    </p:spTree>
    <p:extLst>
      <p:ext uri="{BB962C8B-B14F-4D97-AF65-F5344CB8AC3E}">
        <p14:creationId xmlns:p14="http://schemas.microsoft.com/office/powerpoint/2010/main" val="269067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Recursive Algorithm</a:t>
            </a:r>
          </a:p>
        </p:txBody>
      </p:sp>
      <p:sp>
        <p:nvSpPr>
          <p:cNvPr id="3" name="Content Placeholder 2"/>
          <p:cNvSpPr>
            <a:spLocks noGrp="1"/>
          </p:cNvSpPr>
          <p:nvPr>
            <p:ph sz="quarter" idx="1"/>
          </p:nvPr>
        </p:nvSpPr>
        <p:spPr>
          <a:xfrm>
            <a:off x="541867" y="1295401"/>
            <a:ext cx="9978067" cy="2743199"/>
          </a:xfrm>
        </p:spPr>
        <p:txBody>
          <a:bodyPr/>
          <a:lstStyle/>
          <a:p>
            <a:r>
              <a:rPr lang="en-US" dirty="0"/>
              <a:t>Design:</a:t>
            </a:r>
          </a:p>
          <a:p>
            <a:pPr lvl="1"/>
            <a:r>
              <a:rPr lang="en-US" dirty="0"/>
              <a:t>Recognize a base case and provide a solution to it.</a:t>
            </a:r>
          </a:p>
          <a:p>
            <a:pPr lvl="1"/>
            <a:r>
              <a:rPr lang="en-US" dirty="0"/>
              <a:t>Devise a strategy to split the problem into smaller versions of itself while making progress toward a base case.</a:t>
            </a:r>
          </a:p>
          <a:p>
            <a:pPr lvl="1"/>
            <a:r>
              <a:rPr lang="en-US" dirty="0"/>
              <a:t>Combine the solutions to the smaller problems to solve the larger problem.</a:t>
            </a:r>
          </a:p>
          <a:p>
            <a:r>
              <a:rPr lang="en-US" dirty="0"/>
              <a:t>Find the length of a string:</a:t>
            </a:r>
          </a:p>
        </p:txBody>
      </p:sp>
      <p:sp>
        <p:nvSpPr>
          <p:cNvPr id="4" name="Footer Placeholder 3"/>
          <p:cNvSpPr>
            <a:spLocks noGrp="1"/>
          </p:cNvSpPr>
          <p:nvPr>
            <p:ph type="ftr" sz="quarter" idx="11"/>
          </p:nvPr>
        </p:nvSpPr>
        <p:spPr/>
        <p:txBody>
          <a:bodyPr/>
          <a:lstStyle/>
          <a:p>
            <a:pPr>
              <a:defRPr/>
            </a:pPr>
            <a:r>
              <a:rPr lang="en-US"/>
              <a:t>Deques (21-22)</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29</a:t>
            </a:fld>
            <a:endParaRPr lang="en-US" dirty="0"/>
          </a:p>
        </p:txBody>
      </p:sp>
      <p:sp>
        <p:nvSpPr>
          <p:cNvPr id="6" name="TextBox 5">
            <a:extLst>
              <a:ext uri="{FF2B5EF4-FFF2-40B4-BE49-F238E27FC236}">
                <a16:creationId xmlns:a16="http://schemas.microsoft.com/office/drawing/2014/main" id="{CDE5DC29-4BD1-4A5B-9C82-1C1E4EC9686D}"/>
              </a:ext>
            </a:extLst>
          </p:cNvPr>
          <p:cNvSpPr txBox="1"/>
          <p:nvPr/>
        </p:nvSpPr>
        <p:spPr>
          <a:xfrm>
            <a:off x="1737360" y="4196478"/>
            <a:ext cx="6720840" cy="2585323"/>
          </a:xfrm>
          <a:prstGeom prst="rect">
            <a:avLst/>
          </a:prstGeom>
          <a:noFill/>
        </p:spPr>
        <p:txBody>
          <a:bodyPr wrap="square" rtlCol="0">
            <a:spAutoFit/>
          </a:bodyPr>
          <a:lstStyle/>
          <a:p>
            <a:r>
              <a:rPr lang="en-US" b="1" dirty="0">
                <a:latin typeface="Consolas" panose="020B0609020204030204" pitchFamily="49" charset="0"/>
              </a:rPr>
              <a:t>/** Recursive function for length of string</a:t>
            </a:r>
          </a:p>
          <a:p>
            <a:r>
              <a:rPr lang="en-US" b="1" dirty="0">
                <a:latin typeface="Consolas" panose="020B0609020204030204" pitchFamily="49" charset="0"/>
              </a:rPr>
              <a:t>    @param str The string</a:t>
            </a:r>
          </a:p>
          <a:p>
            <a:r>
              <a:rPr lang="en-US" b="1" dirty="0">
                <a:latin typeface="Consolas" panose="020B0609020204030204" pitchFamily="49" charset="0"/>
              </a:rPr>
              <a:t>    @return The length of the string</a:t>
            </a:r>
          </a:p>
          <a:p>
            <a:r>
              <a:rPr lang="en-US" b="1" dirty="0">
                <a:latin typeface="Consolas" panose="020B0609020204030204" pitchFamily="49" charset="0"/>
              </a:rPr>
              <a:t>*/</a:t>
            </a:r>
          </a:p>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endParaRPr lang="en-US" b="1" dirty="0">
              <a:latin typeface="Consolas" panose="020B0609020204030204" pitchFamily="49" charset="0"/>
            </a:endParaRPr>
          </a:p>
          <a:p>
            <a:endParaRPr lang="en-US" b="1" dirty="0">
              <a:latin typeface="Consolas" panose="020B0609020204030204" pitchFamily="49" charset="0"/>
            </a:endParaRPr>
          </a:p>
          <a:p>
            <a:r>
              <a:rPr lang="en-US" b="1" dirty="0">
                <a:latin typeface="Consolas" panose="020B0609020204030204" pitchFamily="49" charset="0"/>
              </a:rPr>
              <a:t>}</a:t>
            </a:r>
          </a:p>
        </p:txBody>
      </p:sp>
      <p:sp>
        <p:nvSpPr>
          <p:cNvPr id="7" name="TextBox 6">
            <a:extLst>
              <a:ext uri="{FF2B5EF4-FFF2-40B4-BE49-F238E27FC236}">
                <a16:creationId xmlns:a16="http://schemas.microsoft.com/office/drawing/2014/main" id="{02BDBF7B-14E9-4DEA-A6BF-4ABB24E0A71B}"/>
              </a:ext>
            </a:extLst>
          </p:cNvPr>
          <p:cNvSpPr txBox="1"/>
          <p:nvPr/>
        </p:nvSpPr>
        <p:spPr>
          <a:xfrm>
            <a:off x="1811791" y="5880070"/>
            <a:ext cx="5715000" cy="646331"/>
          </a:xfrm>
          <a:prstGeom prst="rect">
            <a:avLst/>
          </a:prstGeom>
          <a:noFill/>
        </p:spPr>
        <p:txBody>
          <a:bodyPr wrap="square" rtlCol="0">
            <a:spAutoFit/>
          </a:bodyPr>
          <a:lstStyle/>
          <a:p>
            <a:r>
              <a:rPr lang="en-US" b="1" dirty="0">
                <a:latin typeface="Consolas" panose="020B0609020204030204" pitchFamily="49" charset="0"/>
              </a:rPr>
              <a:t>   if (str == "") return 0;</a:t>
            </a:r>
          </a:p>
          <a:p>
            <a:r>
              <a:rPr lang="en-US" b="1" dirty="0">
                <a:latin typeface="Consolas" panose="020B0609020204030204" pitchFamily="49" charset="0"/>
              </a:rPr>
              <a:t>   return 1 + size(</a:t>
            </a:r>
            <a:r>
              <a:rPr lang="en-US" b="1" dirty="0" err="1">
                <a:latin typeface="Consolas" panose="020B0609020204030204" pitchFamily="49" charset="0"/>
              </a:rPr>
              <a:t>str.substr</a:t>
            </a:r>
            <a:r>
              <a:rPr lang="en-US" b="1" dirty="0">
                <a:latin typeface="Consolas" panose="020B0609020204030204" pitchFamily="49" charset="0"/>
              </a:rPr>
              <a:t>(1));</a:t>
            </a:r>
          </a:p>
        </p:txBody>
      </p:sp>
    </p:spTree>
    <p:extLst>
      <p:ext uri="{BB962C8B-B14F-4D97-AF65-F5344CB8AC3E}">
        <p14:creationId xmlns:p14="http://schemas.microsoft.com/office/powerpoint/2010/main" val="1116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C50351F-415E-D509-49E9-E4CB335DDF5F}"/>
              </a:ext>
            </a:extLst>
          </p:cNvPr>
          <p:cNvGraphicFramePr>
            <a:graphicFrameLocks noGrp="1"/>
          </p:cNvGraphicFramePr>
          <p:nvPr/>
        </p:nvGraphicFramePr>
        <p:xfrm>
          <a:off x="4012100" y="78475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"Sam"</a:t>
                      </a:r>
                      <a:endParaRPr lang="en-US" sz="1600" dirty="0"/>
                    </a:p>
                  </a:txBody>
                  <a:tcPr/>
                </a:tc>
                <a:extLst>
                  <a:ext uri="{0D108BD9-81ED-4DB2-BD59-A6C34878D82A}">
                    <a16:rowId xmlns:a16="http://schemas.microsoft.com/office/drawing/2014/main" val="890064615"/>
                  </a:ext>
                </a:extLst>
              </a:tr>
            </a:tbl>
          </a:graphicData>
        </a:graphic>
      </p:graphicFrame>
      <p:sp>
        <p:nvSpPr>
          <p:cNvPr id="4" name="Rectangle 3">
            <a:extLst>
              <a:ext uri="{FF2B5EF4-FFF2-40B4-BE49-F238E27FC236}">
                <a16:creationId xmlns:a16="http://schemas.microsoft.com/office/drawing/2014/main" id="{B00FC776-D29B-5CDE-6BC5-93D331C97815}"/>
              </a:ext>
            </a:extLst>
          </p:cNvPr>
          <p:cNvSpPr/>
          <p:nvPr/>
        </p:nvSpPr>
        <p:spPr>
          <a:xfrm>
            <a:off x="4715734" y="1142225"/>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5" name="Freeform: Shape 4">
            <a:extLst>
              <a:ext uri="{FF2B5EF4-FFF2-40B4-BE49-F238E27FC236}">
                <a16:creationId xmlns:a16="http://schemas.microsoft.com/office/drawing/2014/main" id="{393917F0-2C38-3127-804E-9AF566F7AFF4}"/>
              </a:ext>
            </a:extLst>
          </p:cNvPr>
          <p:cNvSpPr/>
          <p:nvPr/>
        </p:nvSpPr>
        <p:spPr>
          <a:xfrm>
            <a:off x="4983247" y="96187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aphicFrame>
        <p:nvGraphicFramePr>
          <p:cNvPr id="6" name="Table 5">
            <a:extLst>
              <a:ext uri="{FF2B5EF4-FFF2-40B4-BE49-F238E27FC236}">
                <a16:creationId xmlns:a16="http://schemas.microsoft.com/office/drawing/2014/main" id="{EB185509-483D-0DC2-B859-93F02EF9CC71}"/>
              </a:ext>
            </a:extLst>
          </p:cNvPr>
          <p:cNvGraphicFramePr>
            <a:graphicFrameLocks noGrp="1"/>
          </p:cNvGraphicFramePr>
          <p:nvPr/>
        </p:nvGraphicFramePr>
        <p:xfrm>
          <a:off x="5980325" y="78475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"Harry"</a:t>
                      </a:r>
                      <a:endParaRPr lang="en-US" sz="1600" dirty="0"/>
                    </a:p>
                  </a:txBody>
                  <a:tcPr/>
                </a:tc>
                <a:extLst>
                  <a:ext uri="{0D108BD9-81ED-4DB2-BD59-A6C34878D82A}">
                    <a16:rowId xmlns:a16="http://schemas.microsoft.com/office/drawing/2014/main" val="890064615"/>
                  </a:ext>
                </a:extLst>
              </a:tr>
            </a:tbl>
          </a:graphicData>
        </a:graphic>
      </p:graphicFrame>
      <p:sp>
        <p:nvSpPr>
          <p:cNvPr id="7" name="Rectangle 6">
            <a:extLst>
              <a:ext uri="{FF2B5EF4-FFF2-40B4-BE49-F238E27FC236}">
                <a16:creationId xmlns:a16="http://schemas.microsoft.com/office/drawing/2014/main" id="{E4DAFD2D-01B6-A400-F568-54D73B728DC7}"/>
              </a:ext>
            </a:extLst>
          </p:cNvPr>
          <p:cNvSpPr/>
          <p:nvPr/>
        </p:nvSpPr>
        <p:spPr>
          <a:xfrm>
            <a:off x="6683959" y="113719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8" name="Freeform: Shape 7">
            <a:extLst>
              <a:ext uri="{FF2B5EF4-FFF2-40B4-BE49-F238E27FC236}">
                <a16:creationId xmlns:a16="http://schemas.microsoft.com/office/drawing/2014/main" id="{A5DA3F80-050C-BECF-443B-40CE0EAFA5A4}"/>
              </a:ext>
            </a:extLst>
          </p:cNvPr>
          <p:cNvSpPr/>
          <p:nvPr/>
        </p:nvSpPr>
        <p:spPr>
          <a:xfrm>
            <a:off x="6951472" y="96187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aphicFrame>
        <p:nvGraphicFramePr>
          <p:cNvPr id="9" name="Table 8">
            <a:extLst>
              <a:ext uri="{FF2B5EF4-FFF2-40B4-BE49-F238E27FC236}">
                <a16:creationId xmlns:a16="http://schemas.microsoft.com/office/drawing/2014/main" id="{5E3DE627-83DB-45C4-D6A3-24969D03CBF1}"/>
              </a:ext>
            </a:extLst>
          </p:cNvPr>
          <p:cNvGraphicFramePr>
            <a:graphicFrameLocks noGrp="1"/>
          </p:cNvGraphicFramePr>
          <p:nvPr/>
        </p:nvGraphicFramePr>
        <p:xfrm>
          <a:off x="7935588" y="78475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"Jim"</a:t>
                      </a:r>
                      <a:endParaRPr lang="en-US" sz="1600" dirty="0"/>
                    </a:p>
                  </a:txBody>
                  <a:tcPr/>
                </a:tc>
                <a:extLst>
                  <a:ext uri="{0D108BD9-81ED-4DB2-BD59-A6C34878D82A}">
                    <a16:rowId xmlns:a16="http://schemas.microsoft.com/office/drawing/2014/main" val="890064615"/>
                  </a:ext>
                </a:extLst>
              </a:tr>
            </a:tbl>
          </a:graphicData>
        </a:graphic>
      </p:graphicFrame>
      <p:sp>
        <p:nvSpPr>
          <p:cNvPr id="10" name="Rectangle 9">
            <a:extLst>
              <a:ext uri="{FF2B5EF4-FFF2-40B4-BE49-F238E27FC236}">
                <a16:creationId xmlns:a16="http://schemas.microsoft.com/office/drawing/2014/main" id="{97FFA150-CA20-0F1F-D617-FC14E2D1512B}"/>
              </a:ext>
            </a:extLst>
          </p:cNvPr>
          <p:cNvSpPr/>
          <p:nvPr/>
        </p:nvSpPr>
        <p:spPr>
          <a:xfrm>
            <a:off x="8639222" y="113719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11" name="Rectangle 10">
            <a:extLst>
              <a:ext uri="{FF2B5EF4-FFF2-40B4-BE49-F238E27FC236}">
                <a16:creationId xmlns:a16="http://schemas.microsoft.com/office/drawing/2014/main" id="{0666DCF8-ED9B-F1F6-A9B4-AAF5F5772A59}"/>
              </a:ext>
            </a:extLst>
          </p:cNvPr>
          <p:cNvSpPr/>
          <p:nvPr/>
        </p:nvSpPr>
        <p:spPr>
          <a:xfrm>
            <a:off x="2752866" y="113719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12" name="Freeform: Shape 11">
            <a:extLst>
              <a:ext uri="{FF2B5EF4-FFF2-40B4-BE49-F238E27FC236}">
                <a16:creationId xmlns:a16="http://schemas.microsoft.com/office/drawing/2014/main" id="{60E88708-8FE6-6D45-DEFF-52510F1088AE}"/>
              </a:ext>
            </a:extLst>
          </p:cNvPr>
          <p:cNvSpPr/>
          <p:nvPr/>
        </p:nvSpPr>
        <p:spPr>
          <a:xfrm>
            <a:off x="3020379" y="96187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3" name="TextBox 12">
            <a:extLst>
              <a:ext uri="{FF2B5EF4-FFF2-40B4-BE49-F238E27FC236}">
                <a16:creationId xmlns:a16="http://schemas.microsoft.com/office/drawing/2014/main" id="{CD83D5F0-3D69-F743-2513-E8C1EAA41B85}"/>
              </a:ext>
            </a:extLst>
          </p:cNvPr>
          <p:cNvSpPr txBox="1"/>
          <p:nvPr/>
        </p:nvSpPr>
        <p:spPr>
          <a:xfrm>
            <a:off x="8781894" y="1137190"/>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56DAFC03-1771-C9F8-83FD-28D06596DEDA}"/>
              </a:ext>
            </a:extLst>
          </p:cNvPr>
          <p:cNvSpPr/>
          <p:nvPr/>
        </p:nvSpPr>
        <p:spPr>
          <a:xfrm>
            <a:off x="2694498" y="784757"/>
            <a:ext cx="697627"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head</a:t>
            </a:r>
            <a:endParaRPr lang="en-US" dirty="0">
              <a:solidFill>
                <a:prstClr val="black"/>
              </a:solidFill>
              <a:latin typeface="Arial" charset="0"/>
              <a:cs typeface="Arial" charset="0"/>
            </a:endParaRPr>
          </a:p>
        </p:txBody>
      </p:sp>
      <p:sp>
        <p:nvSpPr>
          <p:cNvPr id="36" name="TextBox 35">
            <a:extLst>
              <a:ext uri="{FF2B5EF4-FFF2-40B4-BE49-F238E27FC236}">
                <a16:creationId xmlns:a16="http://schemas.microsoft.com/office/drawing/2014/main" id="{504B6C37-29F7-888B-555B-B53CF6D604DE}"/>
              </a:ext>
            </a:extLst>
          </p:cNvPr>
          <p:cNvSpPr txBox="1"/>
          <p:nvPr/>
        </p:nvSpPr>
        <p:spPr>
          <a:xfrm>
            <a:off x="1073664" y="3534141"/>
            <a:ext cx="9049407" cy="3293209"/>
          </a:xfrm>
          <a:prstGeom prst="rect">
            <a:avLst/>
          </a:prstGeom>
          <a:noFill/>
        </p:spPr>
        <p:txBody>
          <a:bodyPr wrap="square" rtlCol="0">
            <a:spAutoFit/>
          </a:bodyPr>
          <a:lstStyle/>
          <a:p>
            <a:r>
              <a:rPr lang="en-US" sz="1600" b="1" dirty="0">
                <a:latin typeface="Consolas" panose="020B0609020204030204" pitchFamily="49" charset="0"/>
              </a:rPr>
              <a:t>/** Deep copy constructor */</a:t>
            </a:r>
          </a:p>
          <a:p>
            <a:r>
              <a:rPr lang="de-DE" sz="1600" b="1" dirty="0">
                <a:latin typeface="Consolas" panose="020B0609020204030204" pitchFamily="49" charset="0"/>
              </a:rPr>
              <a:t>LinkedList&lt;T&gt;(const LinkedList&lt;T&gt;&amp; other) : </a:t>
            </a:r>
            <a:r>
              <a:rPr lang="en-US" sz="1600" b="1" dirty="0">
                <a:latin typeface="Consolas" panose="020B0609020204030204" pitchFamily="49" charset="0"/>
              </a:rPr>
              <a:t>head_(NULL)</a:t>
            </a:r>
          </a:p>
          <a:p>
            <a:r>
              <a:rPr lang="en-US" sz="1600" b="1" dirty="0">
                <a:latin typeface="Consolas" panose="020B0609020204030204" pitchFamily="49" charset="0"/>
              </a:rPr>
              <a:t>{</a:t>
            </a:r>
          </a:p>
          <a:p>
            <a:r>
              <a:rPr lang="en-US" sz="1600" b="1" dirty="0">
                <a:latin typeface="Consolas" panose="020B0609020204030204" pitchFamily="49" charset="0"/>
              </a:rPr>
              <a:t>   Node* ptr1 = </a:t>
            </a:r>
            <a:r>
              <a:rPr lang="en-US" sz="1600" b="1" dirty="0" err="1">
                <a:latin typeface="Consolas" panose="020B0609020204030204" pitchFamily="49" charset="0"/>
              </a:rPr>
              <a:t>other.head</a:t>
            </a:r>
            <a:r>
              <a:rPr lang="en-US" sz="1600" b="1" dirty="0">
                <a:latin typeface="Consolas" panose="020B0609020204030204" pitchFamily="49" charset="0"/>
              </a:rPr>
              <a:t>_;</a:t>
            </a:r>
          </a:p>
          <a:p>
            <a:r>
              <a:rPr lang="en-US" sz="1600" b="1" dirty="0">
                <a:latin typeface="Consolas" panose="020B0609020204030204" pitchFamily="49" charset="0"/>
              </a:rPr>
              <a:t>   Node** ptr2 = &amp;head_;</a:t>
            </a:r>
          </a:p>
          <a:p>
            <a:r>
              <a:rPr lang="en-US" sz="1600" b="1" dirty="0">
                <a:latin typeface="Consolas" panose="020B0609020204030204" pitchFamily="49" charset="0"/>
              </a:rPr>
              <a:t>   while (ptr1 != NULL)</a:t>
            </a:r>
          </a:p>
          <a:p>
            <a:r>
              <a:rPr lang="en-US" sz="1600" b="1" dirty="0">
                <a:latin typeface="Consolas" panose="020B0609020204030204" pitchFamily="49" charset="0"/>
              </a:rPr>
              <a:t>   {</a:t>
            </a:r>
          </a:p>
          <a:p>
            <a:r>
              <a:rPr lang="en-US" sz="1600" b="1" dirty="0">
                <a:latin typeface="Consolas" panose="020B0609020204030204" pitchFamily="49" charset="0"/>
              </a:rPr>
              <a:t>      *ptr2 = new Node(ptr1-&gt;data, NULL);</a:t>
            </a:r>
          </a:p>
          <a:p>
            <a:r>
              <a:rPr lang="en-US" sz="1600" b="1" dirty="0">
                <a:latin typeface="Consolas" panose="020B0609020204030204" pitchFamily="49" charset="0"/>
              </a:rPr>
              <a:t>      ptr2 = &amp;((*ptr2)-&gt;next);</a:t>
            </a:r>
          </a:p>
          <a:p>
            <a:r>
              <a:rPr lang="en-US" sz="1600" b="1" dirty="0">
                <a:latin typeface="Consolas" panose="020B0609020204030204" pitchFamily="49" charset="0"/>
              </a:rPr>
              <a:t>      ptr1 = ptr1-&gt;next;</a:t>
            </a:r>
          </a:p>
          <a:p>
            <a:r>
              <a:rPr lang="en-US" sz="1600" b="1" dirty="0">
                <a:latin typeface="Consolas" panose="020B0609020204030204" pitchFamily="49" charset="0"/>
              </a:rPr>
              <a:t>   }</a:t>
            </a:r>
          </a:p>
          <a:p>
            <a:r>
              <a:rPr lang="en-US" sz="1600" b="1" dirty="0">
                <a:latin typeface="Consolas" panose="020B0609020204030204" pitchFamily="49" charset="0"/>
              </a:rPr>
              <a:t>   return;</a:t>
            </a:r>
          </a:p>
          <a:p>
            <a:r>
              <a:rPr lang="en-US" sz="1600" b="1" dirty="0">
                <a:latin typeface="Consolas" panose="020B0609020204030204" pitchFamily="49" charset="0"/>
              </a:rPr>
              <a:t>}</a:t>
            </a:r>
          </a:p>
        </p:txBody>
      </p:sp>
      <p:graphicFrame>
        <p:nvGraphicFramePr>
          <p:cNvPr id="24" name="Table 23">
            <a:extLst>
              <a:ext uri="{FF2B5EF4-FFF2-40B4-BE49-F238E27FC236}">
                <a16:creationId xmlns:a16="http://schemas.microsoft.com/office/drawing/2014/main" id="{F5E8D32B-CEBE-977B-071A-22B9925439C2}"/>
              </a:ext>
            </a:extLst>
          </p:cNvPr>
          <p:cNvGraphicFramePr>
            <a:graphicFrameLocks noGrp="1"/>
          </p:cNvGraphicFramePr>
          <p:nvPr/>
        </p:nvGraphicFramePr>
        <p:xfrm>
          <a:off x="4015206" y="241140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"Sam"</a:t>
                      </a:r>
                      <a:endParaRPr lang="en-US" sz="1600" dirty="0"/>
                    </a:p>
                  </a:txBody>
                  <a:tcPr/>
                </a:tc>
                <a:extLst>
                  <a:ext uri="{0D108BD9-81ED-4DB2-BD59-A6C34878D82A}">
                    <a16:rowId xmlns:a16="http://schemas.microsoft.com/office/drawing/2014/main" val="890064615"/>
                  </a:ext>
                </a:extLst>
              </a:tr>
            </a:tbl>
          </a:graphicData>
        </a:graphic>
      </p:graphicFrame>
      <p:sp>
        <p:nvSpPr>
          <p:cNvPr id="25" name="Rectangle 24">
            <a:extLst>
              <a:ext uri="{FF2B5EF4-FFF2-40B4-BE49-F238E27FC236}">
                <a16:creationId xmlns:a16="http://schemas.microsoft.com/office/drawing/2014/main" id="{2D2EF6C5-A931-42E6-46E5-A459ED3D9319}"/>
              </a:ext>
            </a:extLst>
          </p:cNvPr>
          <p:cNvSpPr/>
          <p:nvPr/>
        </p:nvSpPr>
        <p:spPr>
          <a:xfrm>
            <a:off x="4718840" y="2768875"/>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26" name="Freeform: Shape 25">
            <a:extLst>
              <a:ext uri="{FF2B5EF4-FFF2-40B4-BE49-F238E27FC236}">
                <a16:creationId xmlns:a16="http://schemas.microsoft.com/office/drawing/2014/main" id="{052ECD0A-BB9E-8F3A-7A91-23371A798B86}"/>
              </a:ext>
            </a:extLst>
          </p:cNvPr>
          <p:cNvSpPr/>
          <p:nvPr/>
        </p:nvSpPr>
        <p:spPr>
          <a:xfrm>
            <a:off x="4986353" y="258852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aphicFrame>
        <p:nvGraphicFramePr>
          <p:cNvPr id="27" name="Table 26">
            <a:extLst>
              <a:ext uri="{FF2B5EF4-FFF2-40B4-BE49-F238E27FC236}">
                <a16:creationId xmlns:a16="http://schemas.microsoft.com/office/drawing/2014/main" id="{03CAD001-1436-0CA6-A657-C1C4AFE7115F}"/>
              </a:ext>
            </a:extLst>
          </p:cNvPr>
          <p:cNvGraphicFramePr>
            <a:graphicFrameLocks noGrp="1"/>
          </p:cNvGraphicFramePr>
          <p:nvPr/>
        </p:nvGraphicFramePr>
        <p:xfrm>
          <a:off x="5983431" y="241140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"Harry"</a:t>
                      </a:r>
                      <a:endParaRPr lang="en-US" sz="1600" dirty="0"/>
                    </a:p>
                  </a:txBody>
                  <a:tcPr/>
                </a:tc>
                <a:extLst>
                  <a:ext uri="{0D108BD9-81ED-4DB2-BD59-A6C34878D82A}">
                    <a16:rowId xmlns:a16="http://schemas.microsoft.com/office/drawing/2014/main" val="890064615"/>
                  </a:ext>
                </a:extLst>
              </a:tr>
            </a:tbl>
          </a:graphicData>
        </a:graphic>
      </p:graphicFrame>
      <p:sp>
        <p:nvSpPr>
          <p:cNvPr id="28" name="Rectangle 27">
            <a:extLst>
              <a:ext uri="{FF2B5EF4-FFF2-40B4-BE49-F238E27FC236}">
                <a16:creationId xmlns:a16="http://schemas.microsoft.com/office/drawing/2014/main" id="{D8A5CD90-BC56-9384-E4FA-B4D6DBAF50F2}"/>
              </a:ext>
            </a:extLst>
          </p:cNvPr>
          <p:cNvSpPr/>
          <p:nvPr/>
        </p:nvSpPr>
        <p:spPr>
          <a:xfrm>
            <a:off x="6687065" y="276384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29" name="Freeform: Shape 28">
            <a:extLst>
              <a:ext uri="{FF2B5EF4-FFF2-40B4-BE49-F238E27FC236}">
                <a16:creationId xmlns:a16="http://schemas.microsoft.com/office/drawing/2014/main" id="{9CE84EAF-2747-CD89-6193-9F86FF30085A}"/>
              </a:ext>
            </a:extLst>
          </p:cNvPr>
          <p:cNvSpPr/>
          <p:nvPr/>
        </p:nvSpPr>
        <p:spPr>
          <a:xfrm>
            <a:off x="6954578" y="258852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aphicFrame>
        <p:nvGraphicFramePr>
          <p:cNvPr id="30" name="Table 29">
            <a:extLst>
              <a:ext uri="{FF2B5EF4-FFF2-40B4-BE49-F238E27FC236}">
                <a16:creationId xmlns:a16="http://schemas.microsoft.com/office/drawing/2014/main" id="{E8638EE7-19FD-F021-8712-DA632C2A2F27}"/>
              </a:ext>
            </a:extLst>
          </p:cNvPr>
          <p:cNvGraphicFramePr>
            <a:graphicFrameLocks noGrp="1"/>
          </p:cNvGraphicFramePr>
          <p:nvPr/>
        </p:nvGraphicFramePr>
        <p:xfrm>
          <a:off x="7938694" y="2411408"/>
          <a:ext cx="1494818" cy="920009"/>
        </p:xfrm>
        <a:graphic>
          <a:graphicData uri="http://schemas.openxmlformats.org/drawingml/2006/table">
            <a:tbl>
              <a:tblPr firstRow="1" bandRow="1">
                <a:tableStyleId>{5C22544A-7EE6-4342-B048-85BDC9FD1C3A}</a:tableStyleId>
              </a:tblPr>
              <a:tblGrid>
                <a:gridCol w="1494818">
                  <a:extLst>
                    <a:ext uri="{9D8B030D-6E8A-4147-A177-3AD203B41FA5}">
                      <a16:colId xmlns:a16="http://schemas.microsoft.com/office/drawing/2014/main" val="3305150410"/>
                    </a:ext>
                  </a:extLst>
                </a:gridCol>
              </a:tblGrid>
              <a:tr h="289058">
                <a:tc>
                  <a:txBody>
                    <a:bodyPr/>
                    <a:lstStyle/>
                    <a:p>
                      <a:pPr algn="ctr"/>
                      <a:r>
                        <a:rPr lang="en-US" sz="1200" dirty="0"/>
                        <a:t>Node</a:t>
                      </a:r>
                    </a:p>
                  </a:txBody>
                  <a:tcPr/>
                </a:tc>
                <a:extLst>
                  <a:ext uri="{0D108BD9-81ED-4DB2-BD59-A6C34878D82A}">
                    <a16:rowId xmlns:a16="http://schemas.microsoft.com/office/drawing/2014/main" val="1582807738"/>
                  </a:ext>
                </a:extLst>
              </a:tr>
              <a:tr h="630951">
                <a:tc>
                  <a:txBody>
                    <a:bodyPr/>
                    <a:lstStyle/>
                    <a:p>
                      <a:pPr algn="l"/>
                      <a:r>
                        <a:rPr lang="en-US" sz="1600" dirty="0"/>
                        <a:t>next = </a:t>
                      </a:r>
                      <a:r>
                        <a:rPr lang="en-US" sz="1600" dirty="0">
                          <a:sym typeface="Wingdings" panose="05000000000000000000" pitchFamily="2" charset="2"/>
                        </a:rPr>
                        <a:t>_____</a:t>
                      </a:r>
                    </a:p>
                    <a:p>
                      <a:pPr algn="l"/>
                      <a:r>
                        <a:rPr lang="en-US" sz="1600" dirty="0">
                          <a:sym typeface="Wingdings" panose="05000000000000000000" pitchFamily="2" charset="2"/>
                        </a:rPr>
                        <a:t>data = "Jim"</a:t>
                      </a:r>
                      <a:endParaRPr lang="en-US" sz="1600" dirty="0"/>
                    </a:p>
                  </a:txBody>
                  <a:tcPr/>
                </a:tc>
                <a:extLst>
                  <a:ext uri="{0D108BD9-81ED-4DB2-BD59-A6C34878D82A}">
                    <a16:rowId xmlns:a16="http://schemas.microsoft.com/office/drawing/2014/main" val="890064615"/>
                  </a:ext>
                </a:extLst>
              </a:tr>
            </a:tbl>
          </a:graphicData>
        </a:graphic>
      </p:graphicFrame>
      <p:sp>
        <p:nvSpPr>
          <p:cNvPr id="31" name="Rectangle 30">
            <a:extLst>
              <a:ext uri="{FF2B5EF4-FFF2-40B4-BE49-F238E27FC236}">
                <a16:creationId xmlns:a16="http://schemas.microsoft.com/office/drawing/2014/main" id="{2B9F743C-62EA-E71B-1FE7-B4D3FE32BBA4}"/>
              </a:ext>
            </a:extLst>
          </p:cNvPr>
          <p:cNvSpPr/>
          <p:nvPr/>
        </p:nvSpPr>
        <p:spPr>
          <a:xfrm>
            <a:off x="8642328" y="276384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38" name="Freeform: Shape 37">
            <a:extLst>
              <a:ext uri="{FF2B5EF4-FFF2-40B4-BE49-F238E27FC236}">
                <a16:creationId xmlns:a16="http://schemas.microsoft.com/office/drawing/2014/main" id="{554AF71D-8311-18E8-BA91-204F8876BC94}"/>
              </a:ext>
            </a:extLst>
          </p:cNvPr>
          <p:cNvSpPr/>
          <p:nvPr/>
        </p:nvSpPr>
        <p:spPr>
          <a:xfrm>
            <a:off x="3023485" y="2588528"/>
            <a:ext cx="1006808" cy="285402"/>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39" name="TextBox 38">
            <a:extLst>
              <a:ext uri="{FF2B5EF4-FFF2-40B4-BE49-F238E27FC236}">
                <a16:creationId xmlns:a16="http://schemas.microsoft.com/office/drawing/2014/main" id="{CAB034B2-ED05-DDD1-4D5D-B91E97B1DD6E}"/>
              </a:ext>
            </a:extLst>
          </p:cNvPr>
          <p:cNvSpPr txBox="1"/>
          <p:nvPr/>
        </p:nvSpPr>
        <p:spPr>
          <a:xfrm>
            <a:off x="8785000" y="2763840"/>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grpSp>
        <p:nvGrpSpPr>
          <p:cNvPr id="15" name="Group 14">
            <a:extLst>
              <a:ext uri="{FF2B5EF4-FFF2-40B4-BE49-F238E27FC236}">
                <a16:creationId xmlns:a16="http://schemas.microsoft.com/office/drawing/2014/main" id="{92742A1F-F248-C034-B761-0BF6A21D07E0}"/>
              </a:ext>
            </a:extLst>
          </p:cNvPr>
          <p:cNvGrpSpPr/>
          <p:nvPr/>
        </p:nvGrpSpPr>
        <p:grpSpPr>
          <a:xfrm>
            <a:off x="1416147" y="88648"/>
            <a:ext cx="2611884" cy="2676324"/>
            <a:chOff x="1416147" y="88648"/>
            <a:chExt cx="2611884" cy="2676324"/>
          </a:xfrm>
        </p:grpSpPr>
        <p:grpSp>
          <p:nvGrpSpPr>
            <p:cNvPr id="32" name="Group 31">
              <a:extLst>
                <a:ext uri="{FF2B5EF4-FFF2-40B4-BE49-F238E27FC236}">
                  <a16:creationId xmlns:a16="http://schemas.microsoft.com/office/drawing/2014/main" id="{CC7EDD77-B12D-461A-DDD5-5DFAA6C5D306}"/>
                </a:ext>
              </a:extLst>
            </p:cNvPr>
            <p:cNvGrpSpPr/>
            <p:nvPr/>
          </p:nvGrpSpPr>
          <p:grpSpPr>
            <a:xfrm>
              <a:off x="2708980" y="88648"/>
              <a:ext cx="1319051" cy="773038"/>
              <a:chOff x="4141885" y="2318569"/>
              <a:chExt cx="1319051" cy="773038"/>
            </a:xfrm>
          </p:grpSpPr>
          <p:sp>
            <p:nvSpPr>
              <p:cNvPr id="33" name="Rectangle 32">
                <a:extLst>
                  <a:ext uri="{FF2B5EF4-FFF2-40B4-BE49-F238E27FC236}">
                    <a16:creationId xmlns:a16="http://schemas.microsoft.com/office/drawing/2014/main" id="{44E94C42-49D6-300D-3F5D-01617F41852A}"/>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34" name="Freeform: Shape 26">
                <a:extLst>
                  <a:ext uri="{FF2B5EF4-FFF2-40B4-BE49-F238E27FC236}">
                    <a16:creationId xmlns:a16="http://schemas.microsoft.com/office/drawing/2014/main" id="{FFCC7E21-D488-9703-8C4F-3816540C27E9}"/>
                  </a:ext>
                </a:extLst>
              </p:cNvPr>
              <p:cNvSpPr/>
              <p:nvPr/>
            </p:nvSpPr>
            <p:spPr>
              <a:xfrm flipV="1">
                <a:off x="4454128" y="2807454"/>
                <a:ext cx="1006808" cy="284153"/>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35" name="Rectangle 34">
                <a:extLst>
                  <a:ext uri="{FF2B5EF4-FFF2-40B4-BE49-F238E27FC236}">
                    <a16:creationId xmlns:a16="http://schemas.microsoft.com/office/drawing/2014/main" id="{3C4B0A4B-FC0D-0994-75FD-86F900EE7347}"/>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ptr1</a:t>
                </a:r>
                <a:endParaRPr lang="en-US" dirty="0">
                  <a:solidFill>
                    <a:prstClr val="black"/>
                  </a:solidFill>
                  <a:latin typeface="Arial" charset="0"/>
                  <a:cs typeface="Arial" charset="0"/>
                </a:endParaRPr>
              </a:p>
            </p:txBody>
          </p:sp>
        </p:grpSp>
        <p:grpSp>
          <p:nvGrpSpPr>
            <p:cNvPr id="41" name="Group 40">
              <a:extLst>
                <a:ext uri="{FF2B5EF4-FFF2-40B4-BE49-F238E27FC236}">
                  <a16:creationId xmlns:a16="http://schemas.microsoft.com/office/drawing/2014/main" id="{05224A1D-A2EE-8284-16D0-98FD40F20559}"/>
                </a:ext>
              </a:extLst>
            </p:cNvPr>
            <p:cNvGrpSpPr/>
            <p:nvPr/>
          </p:nvGrpSpPr>
          <p:grpSpPr>
            <a:xfrm>
              <a:off x="1416147" y="1713373"/>
              <a:ext cx="1356375" cy="1051599"/>
              <a:chOff x="4104561" y="2318569"/>
              <a:chExt cx="1356375" cy="1051599"/>
            </a:xfrm>
          </p:grpSpPr>
          <p:sp>
            <p:nvSpPr>
              <p:cNvPr id="42" name="Rectangle 41">
                <a:extLst>
                  <a:ext uri="{FF2B5EF4-FFF2-40B4-BE49-F238E27FC236}">
                    <a16:creationId xmlns:a16="http://schemas.microsoft.com/office/drawing/2014/main" id="{4FA05F8B-B1FE-DA5B-6BED-675DF6095367}"/>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43" name="Freeform: Shape 26">
                <a:extLst>
                  <a:ext uri="{FF2B5EF4-FFF2-40B4-BE49-F238E27FC236}">
                    <a16:creationId xmlns:a16="http://schemas.microsoft.com/office/drawing/2014/main" id="{C9478C05-C7F2-5F4E-09E5-EFBE814E54A6}"/>
                  </a:ext>
                </a:extLst>
              </p:cNvPr>
              <p:cNvSpPr/>
              <p:nvPr/>
            </p:nvSpPr>
            <p:spPr>
              <a:xfrm flipV="1">
                <a:off x="4454128" y="2807454"/>
                <a:ext cx="1006808" cy="562714"/>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44" name="Rectangle 43">
                <a:extLst>
                  <a:ext uri="{FF2B5EF4-FFF2-40B4-BE49-F238E27FC236}">
                    <a16:creationId xmlns:a16="http://schemas.microsoft.com/office/drawing/2014/main" id="{01025D1C-504D-7A29-6EC8-E2F73AF6708E}"/>
                  </a:ext>
                </a:extLst>
              </p:cNvPr>
              <p:cNvSpPr/>
              <p:nvPr/>
            </p:nvSpPr>
            <p:spPr>
              <a:xfrm>
                <a:off x="4104561"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ptr2</a:t>
                </a:r>
                <a:endParaRPr lang="en-US" dirty="0">
                  <a:solidFill>
                    <a:prstClr val="black"/>
                  </a:solidFill>
                  <a:latin typeface="Arial" charset="0"/>
                  <a:cs typeface="Arial" charset="0"/>
                </a:endParaRPr>
              </a:p>
            </p:txBody>
          </p:sp>
        </p:grpSp>
      </p:grpSp>
      <p:sp>
        <p:nvSpPr>
          <p:cNvPr id="51" name="TextBox 50">
            <a:extLst>
              <a:ext uri="{FF2B5EF4-FFF2-40B4-BE49-F238E27FC236}">
                <a16:creationId xmlns:a16="http://schemas.microsoft.com/office/drawing/2014/main" id="{EB9CBC48-35DB-319B-E322-128FD4160DB1}"/>
              </a:ext>
            </a:extLst>
          </p:cNvPr>
          <p:cNvSpPr txBox="1"/>
          <p:nvPr/>
        </p:nvSpPr>
        <p:spPr>
          <a:xfrm>
            <a:off x="6796514" y="2766208"/>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sp>
        <p:nvSpPr>
          <p:cNvPr id="52" name="TextBox 51">
            <a:extLst>
              <a:ext uri="{FF2B5EF4-FFF2-40B4-BE49-F238E27FC236}">
                <a16:creationId xmlns:a16="http://schemas.microsoft.com/office/drawing/2014/main" id="{5D092069-4264-F907-CC6C-F0BD9927C608}"/>
              </a:ext>
            </a:extLst>
          </p:cNvPr>
          <p:cNvSpPr txBox="1"/>
          <p:nvPr/>
        </p:nvSpPr>
        <p:spPr>
          <a:xfrm>
            <a:off x="4842341" y="2757353"/>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grpSp>
        <p:nvGrpSpPr>
          <p:cNvPr id="17" name="Group 16">
            <a:extLst>
              <a:ext uri="{FF2B5EF4-FFF2-40B4-BE49-F238E27FC236}">
                <a16:creationId xmlns:a16="http://schemas.microsoft.com/office/drawing/2014/main" id="{C1DBC2C4-5698-4970-A065-FC8647031D65}"/>
              </a:ext>
            </a:extLst>
          </p:cNvPr>
          <p:cNvGrpSpPr/>
          <p:nvPr/>
        </p:nvGrpSpPr>
        <p:grpSpPr>
          <a:xfrm>
            <a:off x="238656" y="856171"/>
            <a:ext cx="3156575" cy="2117951"/>
            <a:chOff x="238656" y="856171"/>
            <a:chExt cx="3156575" cy="2117951"/>
          </a:xfrm>
        </p:grpSpPr>
        <p:sp>
          <p:nvSpPr>
            <p:cNvPr id="37" name="Rectangle 36">
              <a:extLst>
                <a:ext uri="{FF2B5EF4-FFF2-40B4-BE49-F238E27FC236}">
                  <a16:creationId xmlns:a16="http://schemas.microsoft.com/office/drawing/2014/main" id="{5D7FEBD0-B5A0-3FAF-1708-EB7E21E3CFC7}"/>
                </a:ext>
              </a:extLst>
            </p:cNvPr>
            <p:cNvSpPr/>
            <p:nvPr/>
          </p:nvSpPr>
          <p:spPr>
            <a:xfrm>
              <a:off x="2755972" y="2763840"/>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40" name="Rectangle 39">
              <a:extLst>
                <a:ext uri="{FF2B5EF4-FFF2-40B4-BE49-F238E27FC236}">
                  <a16:creationId xmlns:a16="http://schemas.microsoft.com/office/drawing/2014/main" id="{2FC9565F-81F5-E125-CF9E-4A1113F4C2E4}"/>
                </a:ext>
              </a:extLst>
            </p:cNvPr>
            <p:cNvSpPr/>
            <p:nvPr/>
          </p:nvSpPr>
          <p:spPr>
            <a:xfrm>
              <a:off x="2697604" y="2411407"/>
              <a:ext cx="697627"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head</a:t>
              </a:r>
              <a:endParaRPr lang="en-US" dirty="0">
                <a:solidFill>
                  <a:prstClr val="black"/>
                </a:solidFill>
                <a:latin typeface="Arial" charset="0"/>
                <a:cs typeface="Arial" charset="0"/>
              </a:endParaRPr>
            </a:p>
          </p:txBody>
        </p:sp>
        <p:sp>
          <p:nvSpPr>
            <p:cNvPr id="49" name="TextBox 48">
              <a:extLst>
                <a:ext uri="{FF2B5EF4-FFF2-40B4-BE49-F238E27FC236}">
                  <a16:creationId xmlns:a16="http://schemas.microsoft.com/office/drawing/2014/main" id="{9988A84E-15C6-451E-64F5-DF5C40E6C512}"/>
                </a:ext>
              </a:extLst>
            </p:cNvPr>
            <p:cNvSpPr txBox="1"/>
            <p:nvPr/>
          </p:nvSpPr>
          <p:spPr>
            <a:xfrm>
              <a:off x="238656" y="856171"/>
              <a:ext cx="1268900" cy="369332"/>
            </a:xfrm>
            <a:prstGeom prst="rect">
              <a:avLst/>
            </a:prstGeom>
            <a:noFill/>
          </p:spPr>
          <p:txBody>
            <a:bodyPr wrap="square">
              <a:spAutoFit/>
            </a:bodyPr>
            <a:lstStyle/>
            <a:p>
              <a:r>
                <a:rPr lang="de-DE" sz="1800" b="1" dirty="0">
                  <a:latin typeface="Consolas" panose="020B0609020204030204" pitchFamily="49" charset="0"/>
                </a:rPr>
                <a:t>other</a:t>
              </a:r>
              <a:endParaRPr lang="en-US" dirty="0"/>
            </a:p>
          </p:txBody>
        </p:sp>
        <p:sp>
          <p:nvSpPr>
            <p:cNvPr id="50" name="TextBox 49">
              <a:extLst>
                <a:ext uri="{FF2B5EF4-FFF2-40B4-BE49-F238E27FC236}">
                  <a16:creationId xmlns:a16="http://schemas.microsoft.com/office/drawing/2014/main" id="{5DB1B2C3-B958-1D71-98EA-9D782716F28E}"/>
                </a:ext>
              </a:extLst>
            </p:cNvPr>
            <p:cNvSpPr txBox="1"/>
            <p:nvPr/>
          </p:nvSpPr>
          <p:spPr>
            <a:xfrm>
              <a:off x="238656" y="2447317"/>
              <a:ext cx="1268900" cy="369332"/>
            </a:xfrm>
            <a:prstGeom prst="rect">
              <a:avLst/>
            </a:prstGeom>
            <a:noFill/>
          </p:spPr>
          <p:txBody>
            <a:bodyPr wrap="square">
              <a:spAutoFit/>
            </a:bodyPr>
            <a:lstStyle/>
            <a:p>
              <a:r>
                <a:rPr lang="de-DE" sz="1800" b="1" dirty="0">
                  <a:latin typeface="Consolas" panose="020B0609020204030204" pitchFamily="49" charset="0"/>
                </a:rPr>
                <a:t>this</a:t>
              </a:r>
              <a:endParaRPr lang="en-US" dirty="0"/>
            </a:p>
          </p:txBody>
        </p:sp>
        <p:sp>
          <p:nvSpPr>
            <p:cNvPr id="53" name="TextBox 52">
              <a:extLst>
                <a:ext uri="{FF2B5EF4-FFF2-40B4-BE49-F238E27FC236}">
                  <a16:creationId xmlns:a16="http://schemas.microsoft.com/office/drawing/2014/main" id="{22FE4840-B4C6-0E87-9D64-1C661B2673CB}"/>
                </a:ext>
              </a:extLst>
            </p:cNvPr>
            <p:cNvSpPr txBox="1"/>
            <p:nvPr/>
          </p:nvSpPr>
          <p:spPr>
            <a:xfrm>
              <a:off x="2861321" y="2757353"/>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grpSp>
      <p:grpSp>
        <p:nvGrpSpPr>
          <p:cNvPr id="18" name="Group 17">
            <a:extLst>
              <a:ext uri="{FF2B5EF4-FFF2-40B4-BE49-F238E27FC236}">
                <a16:creationId xmlns:a16="http://schemas.microsoft.com/office/drawing/2014/main" id="{C716A7CB-E344-31C7-E5D5-90FFE6FF9F6E}"/>
              </a:ext>
            </a:extLst>
          </p:cNvPr>
          <p:cNvGrpSpPr/>
          <p:nvPr/>
        </p:nvGrpSpPr>
        <p:grpSpPr>
          <a:xfrm>
            <a:off x="3365226" y="88648"/>
            <a:ext cx="2659829" cy="2678249"/>
            <a:chOff x="3365226" y="88648"/>
            <a:chExt cx="2659829" cy="2678249"/>
          </a:xfrm>
        </p:grpSpPr>
        <p:grpSp>
          <p:nvGrpSpPr>
            <p:cNvPr id="45" name="Group 44">
              <a:extLst>
                <a:ext uri="{FF2B5EF4-FFF2-40B4-BE49-F238E27FC236}">
                  <a16:creationId xmlns:a16="http://schemas.microsoft.com/office/drawing/2014/main" id="{873F3FF3-6070-1A8E-D14E-88C233F9F4AA}"/>
                </a:ext>
              </a:extLst>
            </p:cNvPr>
            <p:cNvGrpSpPr/>
            <p:nvPr/>
          </p:nvGrpSpPr>
          <p:grpSpPr>
            <a:xfrm>
              <a:off x="3365226" y="1715298"/>
              <a:ext cx="1319051" cy="1051599"/>
              <a:chOff x="4141885" y="2318569"/>
              <a:chExt cx="1319051" cy="1051599"/>
            </a:xfrm>
          </p:grpSpPr>
          <p:sp>
            <p:nvSpPr>
              <p:cNvPr id="46" name="Rectangle 45">
                <a:extLst>
                  <a:ext uri="{FF2B5EF4-FFF2-40B4-BE49-F238E27FC236}">
                    <a16:creationId xmlns:a16="http://schemas.microsoft.com/office/drawing/2014/main" id="{EF6D6D18-B603-02AA-4015-B193DA9F1233}"/>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47" name="Freeform: Shape 26">
                <a:extLst>
                  <a:ext uri="{FF2B5EF4-FFF2-40B4-BE49-F238E27FC236}">
                    <a16:creationId xmlns:a16="http://schemas.microsoft.com/office/drawing/2014/main" id="{994F31E8-96B6-4FD2-57E7-CEF60590C18A}"/>
                  </a:ext>
                </a:extLst>
              </p:cNvPr>
              <p:cNvSpPr/>
              <p:nvPr/>
            </p:nvSpPr>
            <p:spPr>
              <a:xfrm flipV="1">
                <a:off x="4454128" y="2807454"/>
                <a:ext cx="1006808" cy="562714"/>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48" name="Rectangle 47">
                <a:extLst>
                  <a:ext uri="{FF2B5EF4-FFF2-40B4-BE49-F238E27FC236}">
                    <a16:creationId xmlns:a16="http://schemas.microsoft.com/office/drawing/2014/main" id="{9757C48D-D7DB-61C3-8F50-2BE235CCDC07}"/>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ptr2</a:t>
                </a:r>
                <a:endParaRPr lang="en-US" dirty="0">
                  <a:solidFill>
                    <a:prstClr val="black"/>
                  </a:solidFill>
                  <a:latin typeface="Arial" charset="0"/>
                  <a:cs typeface="Arial" charset="0"/>
                </a:endParaRPr>
              </a:p>
            </p:txBody>
          </p:sp>
        </p:grpSp>
        <p:grpSp>
          <p:nvGrpSpPr>
            <p:cNvPr id="62" name="Group 61">
              <a:extLst>
                <a:ext uri="{FF2B5EF4-FFF2-40B4-BE49-F238E27FC236}">
                  <a16:creationId xmlns:a16="http://schemas.microsoft.com/office/drawing/2014/main" id="{6E8D9495-2B47-9BEF-9C03-43E08F2453A3}"/>
                </a:ext>
              </a:extLst>
            </p:cNvPr>
            <p:cNvGrpSpPr/>
            <p:nvPr/>
          </p:nvGrpSpPr>
          <p:grpSpPr>
            <a:xfrm>
              <a:off x="4706004" y="88648"/>
              <a:ext cx="1319051" cy="773038"/>
              <a:chOff x="4141885" y="2318569"/>
              <a:chExt cx="1319051" cy="773038"/>
            </a:xfrm>
          </p:grpSpPr>
          <p:sp>
            <p:nvSpPr>
              <p:cNvPr id="63" name="Rectangle 62">
                <a:extLst>
                  <a:ext uri="{FF2B5EF4-FFF2-40B4-BE49-F238E27FC236}">
                    <a16:creationId xmlns:a16="http://schemas.microsoft.com/office/drawing/2014/main" id="{6B1F0E45-E5B2-4DDE-0112-1FB0462BA194}"/>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64" name="Freeform: Shape 26">
                <a:extLst>
                  <a:ext uri="{FF2B5EF4-FFF2-40B4-BE49-F238E27FC236}">
                    <a16:creationId xmlns:a16="http://schemas.microsoft.com/office/drawing/2014/main" id="{EE3B442D-21BA-6E70-93C6-635CD376CE40}"/>
                  </a:ext>
                </a:extLst>
              </p:cNvPr>
              <p:cNvSpPr/>
              <p:nvPr/>
            </p:nvSpPr>
            <p:spPr>
              <a:xfrm flipV="1">
                <a:off x="4454128" y="2807454"/>
                <a:ext cx="1006808" cy="284153"/>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5" name="Rectangle 64">
                <a:extLst>
                  <a:ext uri="{FF2B5EF4-FFF2-40B4-BE49-F238E27FC236}">
                    <a16:creationId xmlns:a16="http://schemas.microsoft.com/office/drawing/2014/main" id="{4076C418-59DD-FC99-9C3D-539CB61CB6E2}"/>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ptr1</a:t>
                </a:r>
                <a:endParaRPr lang="en-US" dirty="0">
                  <a:solidFill>
                    <a:prstClr val="black"/>
                  </a:solidFill>
                  <a:latin typeface="Arial" charset="0"/>
                  <a:cs typeface="Arial" charset="0"/>
                </a:endParaRPr>
              </a:p>
            </p:txBody>
          </p:sp>
        </p:grpSp>
      </p:grpSp>
      <p:grpSp>
        <p:nvGrpSpPr>
          <p:cNvPr id="19" name="Group 18">
            <a:extLst>
              <a:ext uri="{FF2B5EF4-FFF2-40B4-BE49-F238E27FC236}">
                <a16:creationId xmlns:a16="http://schemas.microsoft.com/office/drawing/2014/main" id="{E3BF6A5B-E474-2087-0FEB-A0DE5891F975}"/>
              </a:ext>
            </a:extLst>
          </p:cNvPr>
          <p:cNvGrpSpPr/>
          <p:nvPr/>
        </p:nvGrpSpPr>
        <p:grpSpPr>
          <a:xfrm>
            <a:off x="5453106" y="88648"/>
            <a:ext cx="2536055" cy="2678249"/>
            <a:chOff x="5453106" y="88648"/>
            <a:chExt cx="2536055" cy="2678249"/>
          </a:xfrm>
        </p:grpSpPr>
        <p:grpSp>
          <p:nvGrpSpPr>
            <p:cNvPr id="54" name="Group 53">
              <a:extLst>
                <a:ext uri="{FF2B5EF4-FFF2-40B4-BE49-F238E27FC236}">
                  <a16:creationId xmlns:a16="http://schemas.microsoft.com/office/drawing/2014/main" id="{210D6ED6-D92B-6B08-CE37-D81D23315BBF}"/>
                </a:ext>
              </a:extLst>
            </p:cNvPr>
            <p:cNvGrpSpPr/>
            <p:nvPr/>
          </p:nvGrpSpPr>
          <p:grpSpPr>
            <a:xfrm>
              <a:off x="5453106" y="1715298"/>
              <a:ext cx="1319051" cy="1051599"/>
              <a:chOff x="4141885" y="2318569"/>
              <a:chExt cx="1319051" cy="1051599"/>
            </a:xfrm>
          </p:grpSpPr>
          <p:sp>
            <p:nvSpPr>
              <p:cNvPr id="55" name="Rectangle 54">
                <a:extLst>
                  <a:ext uri="{FF2B5EF4-FFF2-40B4-BE49-F238E27FC236}">
                    <a16:creationId xmlns:a16="http://schemas.microsoft.com/office/drawing/2014/main" id="{E5441681-3664-49DA-5E76-16AE99CFEEB1}"/>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56" name="Freeform: Shape 26">
                <a:extLst>
                  <a:ext uri="{FF2B5EF4-FFF2-40B4-BE49-F238E27FC236}">
                    <a16:creationId xmlns:a16="http://schemas.microsoft.com/office/drawing/2014/main" id="{91E6286A-B08D-0247-0379-D687B027B00E}"/>
                  </a:ext>
                </a:extLst>
              </p:cNvPr>
              <p:cNvSpPr/>
              <p:nvPr/>
            </p:nvSpPr>
            <p:spPr>
              <a:xfrm flipV="1">
                <a:off x="4454128" y="2807454"/>
                <a:ext cx="1006808" cy="562714"/>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57" name="Rectangle 56">
                <a:extLst>
                  <a:ext uri="{FF2B5EF4-FFF2-40B4-BE49-F238E27FC236}">
                    <a16:creationId xmlns:a16="http://schemas.microsoft.com/office/drawing/2014/main" id="{E4F22E37-4F67-A3C4-ED17-C719467AFDD8}"/>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ptr2</a:t>
                </a:r>
                <a:endParaRPr lang="en-US" dirty="0">
                  <a:solidFill>
                    <a:prstClr val="black"/>
                  </a:solidFill>
                  <a:latin typeface="Arial" charset="0"/>
                  <a:cs typeface="Arial" charset="0"/>
                </a:endParaRPr>
              </a:p>
            </p:txBody>
          </p:sp>
        </p:grpSp>
        <p:grpSp>
          <p:nvGrpSpPr>
            <p:cNvPr id="66" name="Group 65">
              <a:extLst>
                <a:ext uri="{FF2B5EF4-FFF2-40B4-BE49-F238E27FC236}">
                  <a16:creationId xmlns:a16="http://schemas.microsoft.com/office/drawing/2014/main" id="{4864C495-FC76-2D9E-29E0-D424CE076486}"/>
                </a:ext>
              </a:extLst>
            </p:cNvPr>
            <p:cNvGrpSpPr/>
            <p:nvPr/>
          </p:nvGrpSpPr>
          <p:grpSpPr>
            <a:xfrm>
              <a:off x="6670110" y="88648"/>
              <a:ext cx="1319051" cy="773038"/>
              <a:chOff x="4141885" y="2318569"/>
              <a:chExt cx="1319051" cy="773038"/>
            </a:xfrm>
          </p:grpSpPr>
          <p:sp>
            <p:nvSpPr>
              <p:cNvPr id="67" name="Rectangle 66">
                <a:extLst>
                  <a:ext uri="{FF2B5EF4-FFF2-40B4-BE49-F238E27FC236}">
                    <a16:creationId xmlns:a16="http://schemas.microsoft.com/office/drawing/2014/main" id="{360498AD-A929-0C1A-9D07-E38ED36B4898}"/>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68" name="Freeform: Shape 26">
                <a:extLst>
                  <a:ext uri="{FF2B5EF4-FFF2-40B4-BE49-F238E27FC236}">
                    <a16:creationId xmlns:a16="http://schemas.microsoft.com/office/drawing/2014/main" id="{BD2D13F5-0F4E-1AE9-3F6A-19F72DEB9779}"/>
                  </a:ext>
                </a:extLst>
              </p:cNvPr>
              <p:cNvSpPr/>
              <p:nvPr/>
            </p:nvSpPr>
            <p:spPr>
              <a:xfrm flipV="1">
                <a:off x="4454128" y="2807454"/>
                <a:ext cx="1006808" cy="284153"/>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9" name="Rectangle 68">
                <a:extLst>
                  <a:ext uri="{FF2B5EF4-FFF2-40B4-BE49-F238E27FC236}">
                    <a16:creationId xmlns:a16="http://schemas.microsoft.com/office/drawing/2014/main" id="{D0317D9B-6B84-6F1C-40C4-0A86598C7A29}"/>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ptr1</a:t>
                </a:r>
                <a:endParaRPr lang="en-US" dirty="0">
                  <a:solidFill>
                    <a:prstClr val="black"/>
                  </a:solidFill>
                  <a:latin typeface="Arial" charset="0"/>
                  <a:cs typeface="Arial" charset="0"/>
                </a:endParaRPr>
              </a:p>
            </p:txBody>
          </p:sp>
        </p:grpSp>
      </p:grpSp>
      <p:grpSp>
        <p:nvGrpSpPr>
          <p:cNvPr id="16" name="Group 15">
            <a:extLst>
              <a:ext uri="{FF2B5EF4-FFF2-40B4-BE49-F238E27FC236}">
                <a16:creationId xmlns:a16="http://schemas.microsoft.com/office/drawing/2014/main" id="{9D351F21-C8B6-A2FD-B70E-84F4171FB72C}"/>
              </a:ext>
            </a:extLst>
          </p:cNvPr>
          <p:cNvGrpSpPr/>
          <p:nvPr/>
        </p:nvGrpSpPr>
        <p:grpSpPr>
          <a:xfrm>
            <a:off x="7373346" y="90332"/>
            <a:ext cx="1925684" cy="2676565"/>
            <a:chOff x="7373346" y="90332"/>
            <a:chExt cx="1925684" cy="2676565"/>
          </a:xfrm>
        </p:grpSpPr>
        <p:grpSp>
          <p:nvGrpSpPr>
            <p:cNvPr id="70" name="Group 69">
              <a:extLst>
                <a:ext uri="{FF2B5EF4-FFF2-40B4-BE49-F238E27FC236}">
                  <a16:creationId xmlns:a16="http://schemas.microsoft.com/office/drawing/2014/main" id="{FB076083-C6D0-16D7-E0D4-F792E38AF9BC}"/>
                </a:ext>
              </a:extLst>
            </p:cNvPr>
            <p:cNvGrpSpPr/>
            <p:nvPr/>
          </p:nvGrpSpPr>
          <p:grpSpPr>
            <a:xfrm>
              <a:off x="7373346" y="1715298"/>
              <a:ext cx="1319051" cy="1051599"/>
              <a:chOff x="4141885" y="2318569"/>
              <a:chExt cx="1319051" cy="1051599"/>
            </a:xfrm>
          </p:grpSpPr>
          <p:sp>
            <p:nvSpPr>
              <p:cNvPr id="71" name="Rectangle 70">
                <a:extLst>
                  <a:ext uri="{FF2B5EF4-FFF2-40B4-BE49-F238E27FC236}">
                    <a16:creationId xmlns:a16="http://schemas.microsoft.com/office/drawing/2014/main" id="{011A36BB-658E-3010-6163-BD5472B82296}"/>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72" name="Freeform: Shape 26">
                <a:extLst>
                  <a:ext uri="{FF2B5EF4-FFF2-40B4-BE49-F238E27FC236}">
                    <a16:creationId xmlns:a16="http://schemas.microsoft.com/office/drawing/2014/main" id="{ABF7BFF4-109C-71FB-DEFE-B93753117BB9}"/>
                  </a:ext>
                </a:extLst>
              </p:cNvPr>
              <p:cNvSpPr/>
              <p:nvPr/>
            </p:nvSpPr>
            <p:spPr>
              <a:xfrm flipV="1">
                <a:off x="4454128" y="2807454"/>
                <a:ext cx="1006808" cy="562714"/>
              </a:xfrm>
              <a:custGeom>
                <a:avLst/>
                <a:gdLst>
                  <a:gd name="connsiteX0" fmla="*/ 0 w 1147863"/>
                  <a:gd name="connsiteY0" fmla="*/ 291830 h 295072"/>
                  <a:gd name="connsiteX1" fmla="*/ 525293 w 1147863"/>
                  <a:gd name="connsiteY1" fmla="*/ 262647 h 295072"/>
                  <a:gd name="connsiteX2" fmla="*/ 856034 w 1147863"/>
                  <a:gd name="connsiteY2" fmla="*/ 58366 h 295072"/>
                  <a:gd name="connsiteX3" fmla="*/ 1147863 w 1147863"/>
                  <a:gd name="connsiteY3" fmla="*/ 0 h 295072"/>
                </a:gdLst>
                <a:ahLst/>
                <a:cxnLst>
                  <a:cxn ang="0">
                    <a:pos x="connsiteX0" y="connsiteY0"/>
                  </a:cxn>
                  <a:cxn ang="0">
                    <a:pos x="connsiteX1" y="connsiteY1"/>
                  </a:cxn>
                  <a:cxn ang="0">
                    <a:pos x="connsiteX2" y="connsiteY2"/>
                  </a:cxn>
                  <a:cxn ang="0">
                    <a:pos x="connsiteX3" y="connsiteY3"/>
                  </a:cxn>
                </a:cxnLst>
                <a:rect l="l" t="t" r="r" b="b"/>
                <a:pathLst>
                  <a:path w="1147863" h="295072">
                    <a:moveTo>
                      <a:pt x="0" y="291830"/>
                    </a:moveTo>
                    <a:cubicBezTo>
                      <a:pt x="191310" y="296694"/>
                      <a:pt x="382621" y="301558"/>
                      <a:pt x="525293" y="262647"/>
                    </a:cubicBezTo>
                    <a:cubicBezTo>
                      <a:pt x="667965" y="223736"/>
                      <a:pt x="752272" y="102140"/>
                      <a:pt x="856034" y="58366"/>
                    </a:cubicBezTo>
                    <a:cubicBezTo>
                      <a:pt x="959796" y="14591"/>
                      <a:pt x="1053829" y="7295"/>
                      <a:pt x="1147863" y="0"/>
                    </a:cubicBezTo>
                  </a:path>
                </a:pathLst>
              </a:custGeom>
              <a:noFill/>
              <a:ln w="38100">
                <a:solidFill>
                  <a:srgbClr val="FF0000"/>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73" name="Rectangle 72">
                <a:extLst>
                  <a:ext uri="{FF2B5EF4-FFF2-40B4-BE49-F238E27FC236}">
                    <a16:creationId xmlns:a16="http://schemas.microsoft.com/office/drawing/2014/main" id="{F8CF4B44-8F1F-4744-94F2-F2AD042181FB}"/>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ptr2</a:t>
                </a:r>
                <a:endParaRPr lang="en-US" dirty="0">
                  <a:solidFill>
                    <a:prstClr val="black"/>
                  </a:solidFill>
                  <a:latin typeface="Arial" charset="0"/>
                  <a:cs typeface="Arial" charset="0"/>
                </a:endParaRPr>
              </a:p>
            </p:txBody>
          </p:sp>
        </p:grpSp>
        <p:grpSp>
          <p:nvGrpSpPr>
            <p:cNvPr id="2" name="Group 1">
              <a:extLst>
                <a:ext uri="{FF2B5EF4-FFF2-40B4-BE49-F238E27FC236}">
                  <a16:creationId xmlns:a16="http://schemas.microsoft.com/office/drawing/2014/main" id="{E412B0F2-B77B-3036-BE18-0387725B497E}"/>
                </a:ext>
              </a:extLst>
            </p:cNvPr>
            <p:cNvGrpSpPr/>
            <p:nvPr/>
          </p:nvGrpSpPr>
          <p:grpSpPr>
            <a:xfrm>
              <a:off x="8607815" y="90332"/>
              <a:ext cx="691215" cy="617776"/>
              <a:chOff x="8804020" y="4038058"/>
              <a:chExt cx="691215" cy="617776"/>
            </a:xfrm>
          </p:grpSpPr>
          <p:grpSp>
            <p:nvGrpSpPr>
              <p:cNvPr id="76" name="Group 75">
                <a:extLst>
                  <a:ext uri="{FF2B5EF4-FFF2-40B4-BE49-F238E27FC236}">
                    <a16:creationId xmlns:a16="http://schemas.microsoft.com/office/drawing/2014/main" id="{D77CD4C4-F835-9A54-8B7F-7E2E4EFACA43}"/>
                  </a:ext>
                </a:extLst>
              </p:cNvPr>
              <p:cNvGrpSpPr/>
              <p:nvPr/>
            </p:nvGrpSpPr>
            <p:grpSpPr>
              <a:xfrm>
                <a:off x="8804020" y="4038058"/>
                <a:ext cx="691215" cy="598954"/>
                <a:chOff x="4141885" y="2318569"/>
                <a:chExt cx="691215" cy="598954"/>
              </a:xfrm>
            </p:grpSpPr>
            <p:sp>
              <p:nvSpPr>
                <p:cNvPr id="77" name="Rectangle 76">
                  <a:extLst>
                    <a:ext uri="{FF2B5EF4-FFF2-40B4-BE49-F238E27FC236}">
                      <a16:creationId xmlns:a16="http://schemas.microsoft.com/office/drawing/2014/main" id="{F79DD821-8EC5-6634-CF5F-B5350AAA69E9}"/>
                    </a:ext>
                  </a:extLst>
                </p:cNvPr>
                <p:cNvSpPr/>
                <p:nvPr/>
              </p:nvSpPr>
              <p:spPr>
                <a:xfrm>
                  <a:off x="4141885" y="2707241"/>
                  <a:ext cx="580417" cy="2102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a:solidFill>
                      <a:prstClr val="white"/>
                    </a:solidFill>
                    <a:latin typeface="Arial"/>
                  </a:endParaRPr>
                </a:p>
              </p:txBody>
            </p:sp>
            <p:sp>
              <p:nvSpPr>
                <p:cNvPr id="79" name="Rectangle 78">
                  <a:extLst>
                    <a:ext uri="{FF2B5EF4-FFF2-40B4-BE49-F238E27FC236}">
                      <a16:creationId xmlns:a16="http://schemas.microsoft.com/office/drawing/2014/main" id="{6372AE0D-B56D-C634-AF8C-AF04C0FE9F02}"/>
                    </a:ext>
                  </a:extLst>
                </p:cNvPr>
                <p:cNvSpPr/>
                <p:nvPr/>
              </p:nvSpPr>
              <p:spPr>
                <a:xfrm>
                  <a:off x="4141885" y="2318569"/>
                  <a:ext cx="691215" cy="369332"/>
                </a:xfrm>
                <a:prstGeom prst="rect">
                  <a:avLst/>
                </a:prstGeom>
              </p:spPr>
              <p:txBody>
                <a:bodyPr wrap="none">
                  <a:spAutoFit/>
                </a:bodyPr>
                <a:lstStyle/>
                <a:p>
                  <a:pPr fontAlgn="base">
                    <a:spcBef>
                      <a:spcPct val="0"/>
                    </a:spcBef>
                    <a:spcAft>
                      <a:spcPct val="0"/>
                    </a:spcAft>
                  </a:pPr>
                  <a:r>
                    <a:rPr lang="en-US" b="1" dirty="0">
                      <a:solidFill>
                        <a:prstClr val="black"/>
                      </a:solidFill>
                      <a:latin typeface="Consolas" panose="020B0609020204030204" pitchFamily="49" charset="0"/>
                      <a:cs typeface="Arial" charset="0"/>
                    </a:rPr>
                    <a:t>ptr1</a:t>
                  </a:r>
                  <a:endParaRPr lang="en-US" dirty="0">
                    <a:solidFill>
                      <a:prstClr val="black"/>
                    </a:solidFill>
                    <a:latin typeface="Arial" charset="0"/>
                    <a:cs typeface="Arial" charset="0"/>
                  </a:endParaRPr>
                </a:p>
              </p:txBody>
            </p:sp>
          </p:grpSp>
          <p:sp>
            <p:nvSpPr>
              <p:cNvPr id="92" name="TextBox 91">
                <a:extLst>
                  <a:ext uri="{FF2B5EF4-FFF2-40B4-BE49-F238E27FC236}">
                    <a16:creationId xmlns:a16="http://schemas.microsoft.com/office/drawing/2014/main" id="{114116C1-928E-13E7-EDB8-AAEAA12336BE}"/>
                  </a:ext>
                </a:extLst>
              </p:cNvPr>
              <p:cNvSpPr txBox="1"/>
              <p:nvPr/>
            </p:nvSpPr>
            <p:spPr>
              <a:xfrm>
                <a:off x="8966747" y="4440390"/>
                <a:ext cx="304800"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sym typeface="Symbol" panose="05050102010706020507" pitchFamily="18" charset="2"/>
                  </a:rPr>
                  <a:t></a:t>
                </a:r>
                <a:endParaRPr lang="en-US" sz="1400" b="1" dirty="0">
                  <a:solidFill>
                    <a:prstClr val="black"/>
                  </a:solidFill>
                  <a:latin typeface="Consolas" panose="020B0609020204030204" pitchFamily="49" charset="0"/>
                  <a:cs typeface="Consolas" panose="020B0609020204030204" pitchFamily="49" charset="0"/>
                </a:endParaRPr>
              </a:p>
            </p:txBody>
          </p:sp>
        </p:grpSp>
      </p:grpSp>
      <p:sp>
        <p:nvSpPr>
          <p:cNvPr id="74" name="TextBox 73">
            <a:extLst>
              <a:ext uri="{FF2B5EF4-FFF2-40B4-BE49-F238E27FC236}">
                <a16:creationId xmlns:a16="http://schemas.microsoft.com/office/drawing/2014/main" id="{CE3274A6-82A1-4886-A0E4-FB7285D81F58}"/>
              </a:ext>
            </a:extLst>
          </p:cNvPr>
          <p:cNvSpPr txBox="1"/>
          <p:nvPr/>
        </p:nvSpPr>
        <p:spPr>
          <a:xfrm>
            <a:off x="2967542" y="3532816"/>
            <a:ext cx="5770171" cy="1754326"/>
          </a:xfrm>
          <a:prstGeom prst="rect">
            <a:avLst/>
          </a:prstGeom>
          <a:noFill/>
        </p:spPr>
        <p:txBody>
          <a:bodyPr wrap="square" rtlCol="0">
            <a:spAutoFit/>
          </a:bodyPr>
          <a:lstStyle/>
          <a:p>
            <a:r>
              <a:rPr lang="en-US" b="1" dirty="0">
                <a:latin typeface="Consolas" panose="020B0609020204030204" pitchFamily="49" charset="0"/>
              </a:rPr>
              <a:t>LinkedList&lt;string&gt; myLink1;</a:t>
            </a:r>
          </a:p>
          <a:p>
            <a:r>
              <a:rPr lang="en-US" b="1" dirty="0">
                <a:latin typeface="Consolas" panose="020B0609020204030204" pitchFamily="49" charset="0"/>
              </a:rPr>
              <a:t>LinkedList&lt;string&gt; myLink2 = myLink1;</a:t>
            </a:r>
          </a:p>
          <a:p>
            <a:endParaRPr lang="en-US" b="1" dirty="0">
              <a:latin typeface="Consolas" panose="020B0609020204030204" pitchFamily="49" charset="0"/>
            </a:endParaRPr>
          </a:p>
          <a:p>
            <a:r>
              <a:rPr lang="en-US" b="1" dirty="0">
                <a:latin typeface="Consolas" panose="020B0609020204030204" pitchFamily="49" charset="0"/>
              </a:rPr>
              <a:t>Same as:</a:t>
            </a:r>
          </a:p>
          <a:p>
            <a:endParaRPr lang="en-US" b="1" dirty="0">
              <a:latin typeface="Consolas" panose="020B0609020204030204" pitchFamily="49" charset="0"/>
            </a:endParaRPr>
          </a:p>
          <a:p>
            <a:r>
              <a:rPr lang="en-US" b="1" dirty="0">
                <a:latin typeface="Consolas" panose="020B0609020204030204" pitchFamily="49" charset="0"/>
              </a:rPr>
              <a:t>LinkedList&lt;string&gt; myLink2(myLink1);</a:t>
            </a:r>
          </a:p>
        </p:txBody>
      </p:sp>
    </p:spTree>
    <p:extLst>
      <p:ext uri="{BB962C8B-B14F-4D97-AF65-F5344CB8AC3E}">
        <p14:creationId xmlns:p14="http://schemas.microsoft.com/office/powerpoint/2010/main" val="32361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animBg="1"/>
      <p:bldP spid="26" grpId="0" animBg="1"/>
      <p:bldP spid="28" grpId="0" animBg="1"/>
      <p:bldP spid="29" grpId="0" animBg="1"/>
      <p:bldP spid="31" grpId="0" animBg="1"/>
      <p:bldP spid="38" grpId="0" animBg="1"/>
      <p:bldP spid="39" grpId="0"/>
      <p:bldP spid="51" grpId="0"/>
      <p:bldP spid="52" grpId="0"/>
      <p:bldP spid="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FA2B-2BC5-43FC-BE3F-D6DCBD7C139A}"/>
              </a:ext>
            </a:extLst>
          </p:cNvPr>
          <p:cNvSpPr>
            <a:spLocks noGrp="1"/>
          </p:cNvSpPr>
          <p:nvPr>
            <p:ph type="title"/>
          </p:nvPr>
        </p:nvSpPr>
        <p:spPr/>
        <p:txBody>
          <a:bodyPr/>
          <a:lstStyle/>
          <a:p>
            <a:r>
              <a:rPr lang="en-US" dirty="0"/>
              <a:t>Writing Recursive Algorithms</a:t>
            </a:r>
          </a:p>
        </p:txBody>
      </p:sp>
      <p:sp>
        <p:nvSpPr>
          <p:cNvPr id="3" name="Content Placeholder 2">
            <a:extLst>
              <a:ext uri="{FF2B5EF4-FFF2-40B4-BE49-F238E27FC236}">
                <a16:creationId xmlns:a16="http://schemas.microsoft.com/office/drawing/2014/main" id="{931369D8-D99E-4D96-A695-FE42FDFC023E}"/>
              </a:ext>
            </a:extLst>
          </p:cNvPr>
          <p:cNvSpPr>
            <a:spLocks noGrp="1"/>
          </p:cNvSpPr>
          <p:nvPr>
            <p:ph sz="quarter" idx="1"/>
          </p:nvPr>
        </p:nvSpPr>
        <p:spPr>
          <a:xfrm>
            <a:off x="553156" y="1295402"/>
            <a:ext cx="9978066" cy="1206281"/>
          </a:xfrm>
        </p:spPr>
        <p:txBody>
          <a:bodyPr/>
          <a:lstStyle/>
          <a:p>
            <a:r>
              <a:rPr lang="en-US" dirty="0"/>
              <a:t>Write recursive functions to print a string of characters (space delimited) forward </a:t>
            </a:r>
            <a:r>
              <a:rPr lang="en-US" sz="1800" dirty="0"/>
              <a:t>(Example: H e l </a:t>
            </a:r>
            <a:r>
              <a:rPr lang="en-US" sz="1800" dirty="0" err="1"/>
              <a:t>l</a:t>
            </a:r>
            <a:r>
              <a:rPr lang="en-US" sz="1800" dirty="0"/>
              <a:t> o)</a:t>
            </a:r>
            <a:r>
              <a:rPr lang="en-US" dirty="0"/>
              <a:t> and reverse </a:t>
            </a:r>
            <a:r>
              <a:rPr lang="en-US" sz="1800" dirty="0"/>
              <a:t>(Example: o l </a:t>
            </a:r>
            <a:r>
              <a:rPr lang="en-US" sz="1800" dirty="0" err="1"/>
              <a:t>l</a:t>
            </a:r>
            <a:r>
              <a:rPr lang="en-US" sz="1800" dirty="0"/>
              <a:t> e H).</a:t>
            </a:r>
          </a:p>
          <a:p>
            <a:pPr lvl="1"/>
            <a:r>
              <a:rPr lang="en-US" sz="1800" dirty="0"/>
              <a:t>Hint: Use string function str.at() and </a:t>
            </a:r>
            <a:r>
              <a:rPr lang="en-US" sz="1800" dirty="0" err="1"/>
              <a:t>str.substr</a:t>
            </a:r>
            <a:r>
              <a:rPr lang="en-US" sz="1800" dirty="0"/>
              <a:t>().</a:t>
            </a:r>
            <a:endParaRPr lang="en-US" sz="2200" dirty="0"/>
          </a:p>
        </p:txBody>
      </p:sp>
      <p:sp>
        <p:nvSpPr>
          <p:cNvPr id="4" name="Footer Placeholder 3">
            <a:extLst>
              <a:ext uri="{FF2B5EF4-FFF2-40B4-BE49-F238E27FC236}">
                <a16:creationId xmlns:a16="http://schemas.microsoft.com/office/drawing/2014/main" id="{A4A10BA6-7E9A-4C1C-B1FA-125A1184ADAB}"/>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3E26879F-480C-4F64-B150-054DA42C01E8}"/>
              </a:ext>
            </a:extLst>
          </p:cNvPr>
          <p:cNvSpPr>
            <a:spLocks noGrp="1"/>
          </p:cNvSpPr>
          <p:nvPr>
            <p:ph type="sldNum" sz="quarter" idx="12"/>
          </p:nvPr>
        </p:nvSpPr>
        <p:spPr/>
        <p:txBody>
          <a:bodyPr/>
          <a:lstStyle/>
          <a:p>
            <a:pPr>
              <a:defRPr/>
            </a:pPr>
            <a:fld id="{0D7B5496-982B-480A-8085-B08F2CA91C21}" type="slidenum">
              <a:rPr lang="en-US" smtClean="0"/>
              <a:pPr>
                <a:defRPr/>
              </a:pPr>
              <a:t>30</a:t>
            </a:fld>
            <a:endParaRPr lang="en-US" dirty="0"/>
          </a:p>
        </p:txBody>
      </p:sp>
      <p:sp>
        <p:nvSpPr>
          <p:cNvPr id="6" name="Content Placeholder 2">
            <a:extLst>
              <a:ext uri="{FF2B5EF4-FFF2-40B4-BE49-F238E27FC236}">
                <a16:creationId xmlns:a16="http://schemas.microsoft.com/office/drawing/2014/main" id="{AD6AF76C-3F0F-406B-A5B3-529D5CB66FDF}"/>
              </a:ext>
            </a:extLst>
          </p:cNvPr>
          <p:cNvSpPr txBox="1">
            <a:spLocks/>
          </p:cNvSpPr>
          <p:nvPr/>
        </p:nvSpPr>
        <p:spPr bwMode="auto">
          <a:xfrm>
            <a:off x="568161" y="4343400"/>
            <a:ext cx="979947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Write recursive functions to return length and copy of strings:</a:t>
            </a:r>
          </a:p>
          <a:p>
            <a:endParaRPr lang="en-US" sz="2200" dirty="0"/>
          </a:p>
          <a:p>
            <a:endParaRPr lang="en-US" sz="2200" dirty="0"/>
          </a:p>
        </p:txBody>
      </p:sp>
      <p:sp>
        <p:nvSpPr>
          <p:cNvPr id="7" name="TextBox 6">
            <a:extLst>
              <a:ext uri="{FF2B5EF4-FFF2-40B4-BE49-F238E27FC236}">
                <a16:creationId xmlns:a16="http://schemas.microsoft.com/office/drawing/2014/main" id="{659F61D7-F18D-4460-9672-27B279764B3E}"/>
              </a:ext>
            </a:extLst>
          </p:cNvPr>
          <p:cNvSpPr txBox="1"/>
          <p:nvPr/>
        </p:nvSpPr>
        <p:spPr>
          <a:xfrm>
            <a:off x="1341120" y="2438400"/>
            <a:ext cx="37109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print_chars</a:t>
            </a:r>
            <a:endParaRPr lang="en-US" sz="1400" b="1" dirty="0">
              <a:latin typeface="Consolas" panose="020B0609020204030204" pitchFamily="49" charset="0"/>
            </a:endParaRPr>
          </a:p>
          <a:p>
            <a:r>
              <a:rPr lang="en-US" sz="1400" b="1" dirty="0">
                <a:latin typeface="Consolas" panose="020B0609020204030204" pitchFamily="49" charset="0"/>
              </a:rPr>
              <a:t>    post: Display in forward order</a:t>
            </a:r>
          </a:p>
          <a:p>
            <a:r>
              <a:rPr lang="en-US" sz="1400" b="1" dirty="0">
                <a:latin typeface="Consolas" panose="020B0609020204030204" pitchFamily="49" charset="0"/>
              </a:rPr>
              <a:t>    @</a:t>
            </a:r>
            <a:r>
              <a:rPr lang="en-US" sz="1400" b="1" dirty="0" err="1">
                <a:latin typeface="Consolas" panose="020B0609020204030204" pitchFamily="49" charset="0"/>
              </a:rPr>
              <a:t>param</a:t>
            </a:r>
            <a:r>
              <a:rPr lang="en-US" sz="1400" b="1" dirty="0">
                <a:latin typeface="Consolas" panose="020B0609020204030204" pitchFamily="49" charset="0"/>
              </a:rPr>
              <a:t> </a:t>
            </a:r>
            <a:r>
              <a:rPr lang="en-US" sz="1400" b="1" dirty="0" err="1">
                <a:latin typeface="Consolas" panose="020B0609020204030204" pitchFamily="49" charset="0"/>
              </a:rPr>
              <a:t>str</a:t>
            </a:r>
            <a:r>
              <a:rPr lang="en-US" sz="1400" b="1" dirty="0">
                <a:latin typeface="Consolas" panose="020B0609020204030204" pitchFamily="49" charset="0"/>
              </a:rPr>
              <a:t>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print_chars</a:t>
            </a:r>
            <a:r>
              <a:rPr lang="en-US" sz="1400" b="1" dirty="0">
                <a:latin typeface="Consolas" panose="020B0609020204030204" pitchFamily="49" charset="0"/>
              </a:rPr>
              <a:t>(string </a:t>
            </a:r>
            <a:r>
              <a:rPr lang="en-US" sz="1400" b="1" dirty="0" err="1">
                <a:latin typeface="Consolas" panose="020B0609020204030204" pitchFamily="49" charset="0"/>
              </a:rPr>
              <a:t>str</a:t>
            </a:r>
            <a:r>
              <a:rPr lang="en-US" sz="1400" b="1" dirty="0">
                <a:latin typeface="Consolas" panose="020B0609020204030204" pitchFamily="49" charset="0"/>
              </a:rPr>
              <a:t>)</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8" name="TextBox 7">
            <a:extLst>
              <a:ext uri="{FF2B5EF4-FFF2-40B4-BE49-F238E27FC236}">
                <a16:creationId xmlns:a16="http://schemas.microsoft.com/office/drawing/2014/main" id="{FDF555FA-E04A-4145-8B72-ABA91F717139}"/>
              </a:ext>
            </a:extLst>
          </p:cNvPr>
          <p:cNvSpPr txBox="1"/>
          <p:nvPr/>
        </p:nvSpPr>
        <p:spPr>
          <a:xfrm>
            <a:off x="5475287" y="2438400"/>
            <a:ext cx="43205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print_chars_reverse</a:t>
            </a:r>
            <a:endParaRPr lang="en-US" sz="1400" b="1" dirty="0">
              <a:latin typeface="Consolas" panose="020B0609020204030204" pitchFamily="49" charset="0"/>
            </a:endParaRPr>
          </a:p>
          <a:p>
            <a:r>
              <a:rPr lang="en-US" sz="1400" b="1" dirty="0">
                <a:latin typeface="Consolas" panose="020B0609020204030204" pitchFamily="49" charset="0"/>
              </a:rPr>
              <a:t>    post: Display in reverse order</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print_chars_reverse</a:t>
            </a:r>
            <a:r>
              <a:rPr lang="en-US" sz="1400" b="1" dirty="0">
                <a:latin typeface="Consolas" panose="020B0609020204030204" pitchFamily="49" charset="0"/>
              </a:rPr>
              <a:t>(string </a:t>
            </a:r>
            <a:r>
              <a:rPr lang="en-US" sz="1400" b="1" dirty="0" err="1">
                <a:latin typeface="Consolas" panose="020B0609020204030204" pitchFamily="49" charset="0"/>
              </a:rPr>
              <a:t>str</a:t>
            </a:r>
            <a:r>
              <a:rPr lang="en-US" sz="1400" b="1" dirty="0">
                <a:latin typeface="Consolas" panose="020B0609020204030204" pitchFamily="49" charset="0"/>
              </a:rPr>
              <a:t>)</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9" name="TextBox 8">
            <a:extLst>
              <a:ext uri="{FF2B5EF4-FFF2-40B4-BE49-F238E27FC236}">
                <a16:creationId xmlns:a16="http://schemas.microsoft.com/office/drawing/2014/main" id="{636C616C-9E23-4D57-A2E2-F7B74BC16A14}"/>
              </a:ext>
            </a:extLst>
          </p:cNvPr>
          <p:cNvSpPr txBox="1"/>
          <p:nvPr/>
        </p:nvSpPr>
        <p:spPr>
          <a:xfrm>
            <a:off x="1341120" y="4889718"/>
            <a:ext cx="4168140"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string_length</a:t>
            </a:r>
            <a:endParaRPr lang="en-US" sz="1400" b="1" dirty="0">
              <a:latin typeface="Consolas" panose="020B0609020204030204" pitchFamily="49" charset="0"/>
            </a:endParaRPr>
          </a:p>
          <a:p>
            <a:r>
              <a:rPr lang="en-US" sz="1400" b="1" dirty="0">
                <a:latin typeface="Consolas" panose="020B0609020204030204" pitchFamily="49" charset="0"/>
              </a:rPr>
              <a:t>   post: The string length is returned</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int </a:t>
            </a:r>
            <a:r>
              <a:rPr lang="en-US" sz="1400" b="1" dirty="0" err="1">
                <a:latin typeface="Consolas" panose="020B0609020204030204" pitchFamily="49" charset="0"/>
              </a:rPr>
              <a:t>string_length</a:t>
            </a:r>
            <a:r>
              <a:rPr lang="en-US" sz="1400" b="1" dirty="0">
                <a:latin typeface="Consolas" panose="020B0609020204030204" pitchFamily="49" charset="0"/>
              </a:rPr>
              <a:t>(string str)</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
        <p:nvSpPr>
          <p:cNvPr id="10" name="TextBox 9">
            <a:extLst>
              <a:ext uri="{FF2B5EF4-FFF2-40B4-BE49-F238E27FC236}">
                <a16:creationId xmlns:a16="http://schemas.microsoft.com/office/drawing/2014/main" id="{FCEBC528-C173-4B25-A06D-2CDC4D2F7E20}"/>
              </a:ext>
            </a:extLst>
          </p:cNvPr>
          <p:cNvSpPr txBox="1"/>
          <p:nvPr/>
        </p:nvSpPr>
        <p:spPr>
          <a:xfrm>
            <a:off x="5475288" y="4889718"/>
            <a:ext cx="4506913" cy="1815882"/>
          </a:xfrm>
          <a:prstGeom prst="rect">
            <a:avLst/>
          </a:prstGeom>
          <a:noFill/>
        </p:spPr>
        <p:txBody>
          <a:bodyPr wrap="square" rtlCol="0">
            <a:spAutoFit/>
          </a:bodyPr>
          <a:lstStyle/>
          <a:p>
            <a:r>
              <a:rPr lang="en-US" sz="1400" b="1" dirty="0">
                <a:latin typeface="Consolas" panose="020B0609020204030204" pitchFamily="49" charset="0"/>
              </a:rPr>
              <a:t>/** Recursive function </a:t>
            </a:r>
            <a:r>
              <a:rPr lang="en-US" sz="1400" b="1" dirty="0" err="1">
                <a:latin typeface="Consolas" panose="020B0609020204030204" pitchFamily="49" charset="0"/>
              </a:rPr>
              <a:t>string_copy</a:t>
            </a:r>
            <a:endParaRPr lang="en-US" sz="1400" b="1" dirty="0">
              <a:latin typeface="Consolas" panose="020B0609020204030204" pitchFamily="49" charset="0"/>
            </a:endParaRPr>
          </a:p>
          <a:p>
            <a:r>
              <a:rPr lang="en-US" sz="1400" b="1" dirty="0">
                <a:latin typeface="Consolas" panose="020B0609020204030204" pitchFamily="49" charset="0"/>
              </a:rPr>
              <a:t>   post: str2 is copied to str1</a:t>
            </a:r>
          </a:p>
          <a:p>
            <a:r>
              <a:rPr lang="en-US" sz="1400" b="1" dirty="0">
                <a:latin typeface="Consolas" panose="020B0609020204030204" pitchFamily="49" charset="0"/>
              </a:rPr>
              <a:t>   @param str The string</a:t>
            </a:r>
          </a:p>
          <a:p>
            <a:r>
              <a:rPr lang="en-US" sz="1400" b="1" dirty="0">
                <a:latin typeface="Consolas" panose="020B0609020204030204" pitchFamily="49" charset="0"/>
              </a:rPr>
              <a:t>*/</a:t>
            </a:r>
          </a:p>
          <a:p>
            <a:r>
              <a:rPr lang="en-US" sz="1400" b="1" dirty="0">
                <a:latin typeface="Consolas" panose="020B0609020204030204" pitchFamily="49" charset="0"/>
              </a:rPr>
              <a:t>void </a:t>
            </a:r>
            <a:r>
              <a:rPr lang="en-US" sz="1400" b="1" dirty="0" err="1">
                <a:latin typeface="Consolas" panose="020B0609020204030204" pitchFamily="49" charset="0"/>
              </a:rPr>
              <a:t>string_copy</a:t>
            </a:r>
            <a:r>
              <a:rPr lang="en-US" sz="1400" b="1" dirty="0">
                <a:latin typeface="Consolas" panose="020B0609020204030204" pitchFamily="49" charset="0"/>
              </a:rPr>
              <a:t>(string&amp; str1, string str2)</a:t>
            </a:r>
          </a:p>
          <a:p>
            <a:r>
              <a:rPr lang="en-US" sz="1400" b="1" dirty="0">
                <a:latin typeface="Consolas" panose="020B0609020204030204" pitchFamily="49" charset="0"/>
              </a:rPr>
              <a:t>{</a:t>
            </a:r>
          </a:p>
          <a:p>
            <a:endParaRPr lang="en-US" sz="1400" b="1" dirty="0">
              <a:latin typeface="Consolas" panose="020B0609020204030204" pitchFamily="49" charset="0"/>
            </a:endParaRPr>
          </a:p>
          <a:p>
            <a:r>
              <a:rPr lang="en-US" sz="1400" b="1" dirty="0">
                <a:latin typeface="Consolas" panose="020B0609020204030204" pitchFamily="49" charset="0"/>
              </a:rPr>
              <a:t>}</a:t>
            </a:r>
          </a:p>
        </p:txBody>
      </p:sp>
    </p:spTree>
    <p:extLst>
      <p:ext uri="{BB962C8B-B14F-4D97-AF65-F5344CB8AC3E}">
        <p14:creationId xmlns:p14="http://schemas.microsoft.com/office/powerpoint/2010/main" val="2860056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and Activation Frames</a:t>
            </a:r>
          </a:p>
        </p:txBody>
      </p:sp>
      <p:sp>
        <p:nvSpPr>
          <p:cNvPr id="3" name="Content Placeholder 2"/>
          <p:cNvSpPr>
            <a:spLocks noGrp="1"/>
          </p:cNvSpPr>
          <p:nvPr>
            <p:ph sz="quarter" idx="1"/>
          </p:nvPr>
        </p:nvSpPr>
        <p:spPr/>
        <p:txBody>
          <a:bodyPr/>
          <a:lstStyle/>
          <a:p>
            <a:r>
              <a:rPr lang="en-US" dirty="0"/>
              <a:t>C++ maintains a stack on which it saves new information in the form of an activation frame.</a:t>
            </a:r>
          </a:p>
          <a:p>
            <a:r>
              <a:rPr lang="en-US" dirty="0"/>
              <a:t>The activation frame contains storage for</a:t>
            </a:r>
          </a:p>
          <a:p>
            <a:pPr lvl="1"/>
            <a:r>
              <a:rPr lang="en-US" dirty="0"/>
              <a:t>the return address of the calling function.</a:t>
            </a:r>
          </a:p>
          <a:p>
            <a:pPr lvl="1"/>
            <a:r>
              <a:rPr lang="en-US" dirty="0"/>
              <a:t>function arguments.</a:t>
            </a:r>
          </a:p>
          <a:p>
            <a:pPr lvl="1"/>
            <a:r>
              <a:rPr lang="en-US" dirty="0"/>
              <a:t>local variables (if any).</a:t>
            </a:r>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31</a:t>
            </a:fld>
            <a:endParaRPr lang="en-US" dirty="0"/>
          </a:p>
        </p:txBody>
      </p:sp>
      <p:pic>
        <p:nvPicPr>
          <p:cNvPr id="7" name="Picture 6">
            <a:extLst>
              <a:ext uri="{FF2B5EF4-FFF2-40B4-BE49-F238E27FC236}">
                <a16:creationId xmlns:a16="http://schemas.microsoft.com/office/drawing/2014/main" id="{BF025039-E1F8-45DB-8A8E-F57A394FC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772" y="3200400"/>
            <a:ext cx="4362450" cy="3258946"/>
          </a:xfrm>
          <a:prstGeom prst="rect">
            <a:avLst/>
          </a:prstGeom>
        </p:spPr>
      </p:pic>
      <p:sp>
        <p:nvSpPr>
          <p:cNvPr id="8" name="Content Placeholder 2">
            <a:extLst>
              <a:ext uri="{FF2B5EF4-FFF2-40B4-BE49-F238E27FC236}">
                <a16:creationId xmlns:a16="http://schemas.microsoft.com/office/drawing/2014/main" id="{A7459CFD-FD37-4480-9ACF-CAB99A9BEA97}"/>
              </a:ext>
            </a:extLst>
          </p:cNvPr>
          <p:cNvSpPr txBox="1">
            <a:spLocks/>
          </p:cNvSpPr>
          <p:nvPr/>
        </p:nvSpPr>
        <p:spPr bwMode="auto">
          <a:xfrm>
            <a:off x="572493" y="3721657"/>
            <a:ext cx="4609107" cy="2374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Whenever a new function is called (recursive or otherwise), C++ pushes a new activation frame onto the stack.</a:t>
            </a:r>
          </a:p>
          <a:p>
            <a:endParaRPr lang="en-US" dirty="0"/>
          </a:p>
        </p:txBody>
      </p:sp>
    </p:spTree>
    <p:extLst>
      <p:ext uri="{BB962C8B-B14F-4D97-AF65-F5344CB8AC3E}">
        <p14:creationId xmlns:p14="http://schemas.microsoft.com/office/powerpoint/2010/main" val="1830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Tracing a Recursive Function</a:t>
            </a:r>
          </a:p>
        </p:txBody>
      </p:sp>
      <p:sp>
        <p:nvSpPr>
          <p:cNvPr id="3" name="Content Placeholder 2"/>
          <p:cNvSpPr>
            <a:spLocks noGrp="1"/>
          </p:cNvSpPr>
          <p:nvPr>
            <p:ph sz="quarter" idx="1"/>
          </p:nvPr>
        </p:nvSpPr>
        <p:spPr/>
        <p:txBody>
          <a:bodyPr/>
          <a:lstStyle/>
          <a:p>
            <a:r>
              <a:rPr lang="en-US" dirty="0"/>
              <a:t>The process of returning from recursive calls and computing the partial results is called </a:t>
            </a:r>
            <a:r>
              <a:rPr lang="en-US" b="1" dirty="0">
                <a:solidFill>
                  <a:srgbClr val="FF0000"/>
                </a:solidFill>
              </a:rPr>
              <a:t>unwinding</a:t>
            </a:r>
            <a:r>
              <a:rPr lang="en-US" dirty="0"/>
              <a:t> the recursion.</a:t>
            </a:r>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32</a:t>
            </a:fld>
            <a:endParaRPr lang="en-US" dirty="0"/>
          </a:p>
        </p:txBody>
      </p:sp>
      <p:grpSp>
        <p:nvGrpSpPr>
          <p:cNvPr id="8" name="Group 7">
            <a:extLst>
              <a:ext uri="{FF2B5EF4-FFF2-40B4-BE49-F238E27FC236}">
                <a16:creationId xmlns:a16="http://schemas.microsoft.com/office/drawing/2014/main" id="{74E0C2F4-8DAA-443D-B992-D7646EA1DDA4}"/>
              </a:ext>
            </a:extLst>
          </p:cNvPr>
          <p:cNvGrpSpPr/>
          <p:nvPr/>
        </p:nvGrpSpPr>
        <p:grpSpPr>
          <a:xfrm>
            <a:off x="6432409" y="4836528"/>
            <a:ext cx="1641973" cy="600073"/>
            <a:chOff x="5518008" y="5032125"/>
            <a:chExt cx="1641973" cy="600073"/>
          </a:xfrm>
        </p:grpSpPr>
        <p:sp>
          <p:nvSpPr>
            <p:cNvPr id="9" name="Freeform: Shape 8">
              <a:extLst>
                <a:ext uri="{FF2B5EF4-FFF2-40B4-BE49-F238E27FC236}">
                  <a16:creationId xmlns:a16="http://schemas.microsoft.com/office/drawing/2014/main" id="{213A1BED-DBF6-467B-8432-638FFBC231B1}"/>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56F29A-AB4F-470C-B34A-1E79D399C285}"/>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grpSp>
        <p:nvGrpSpPr>
          <p:cNvPr id="11" name="Group 10">
            <a:extLst>
              <a:ext uri="{FF2B5EF4-FFF2-40B4-BE49-F238E27FC236}">
                <a16:creationId xmlns:a16="http://schemas.microsoft.com/office/drawing/2014/main" id="{C78FE326-864A-4C17-BBDA-93FFDDC626F9}"/>
              </a:ext>
            </a:extLst>
          </p:cNvPr>
          <p:cNvGrpSpPr/>
          <p:nvPr/>
        </p:nvGrpSpPr>
        <p:grpSpPr>
          <a:xfrm>
            <a:off x="5991505" y="4089017"/>
            <a:ext cx="1603985" cy="621431"/>
            <a:chOff x="5077104" y="4284614"/>
            <a:chExt cx="1603985" cy="621431"/>
          </a:xfrm>
        </p:grpSpPr>
        <p:sp>
          <p:nvSpPr>
            <p:cNvPr id="12" name="Freeform: Shape 11">
              <a:extLst>
                <a:ext uri="{FF2B5EF4-FFF2-40B4-BE49-F238E27FC236}">
                  <a16:creationId xmlns:a16="http://schemas.microsoft.com/office/drawing/2014/main" id="{410CD7FE-0142-4C29-81EE-BED90D127CC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6CC5A9-AADF-4A18-B810-6D27356A12AB}"/>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4" name="Group 13">
            <a:extLst>
              <a:ext uri="{FF2B5EF4-FFF2-40B4-BE49-F238E27FC236}">
                <a16:creationId xmlns:a16="http://schemas.microsoft.com/office/drawing/2014/main" id="{A786E20F-6251-4875-A0A5-A995017D1169}"/>
              </a:ext>
            </a:extLst>
          </p:cNvPr>
          <p:cNvGrpSpPr/>
          <p:nvPr/>
        </p:nvGrpSpPr>
        <p:grpSpPr>
          <a:xfrm>
            <a:off x="5550600" y="3341505"/>
            <a:ext cx="1565996" cy="642788"/>
            <a:chOff x="4636200" y="3537103"/>
            <a:chExt cx="1565996" cy="642788"/>
          </a:xfrm>
        </p:grpSpPr>
        <p:sp>
          <p:nvSpPr>
            <p:cNvPr id="15" name="Freeform: Shape 14">
              <a:extLst>
                <a:ext uri="{FF2B5EF4-FFF2-40B4-BE49-F238E27FC236}">
                  <a16:creationId xmlns:a16="http://schemas.microsoft.com/office/drawing/2014/main" id="{AF18DCED-A022-496A-9FC8-2742DE550CCB}"/>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B5AAEA-0A29-4702-905F-DD75C5C5DF7F}"/>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3</a:t>
              </a:r>
            </a:p>
          </p:txBody>
        </p:sp>
      </p:grpSp>
      <p:grpSp>
        <p:nvGrpSpPr>
          <p:cNvPr id="17" name="Group 16">
            <a:extLst>
              <a:ext uri="{FF2B5EF4-FFF2-40B4-BE49-F238E27FC236}">
                <a16:creationId xmlns:a16="http://schemas.microsoft.com/office/drawing/2014/main" id="{2235B5FD-9F27-433D-AF43-C247BF01FB65}"/>
              </a:ext>
            </a:extLst>
          </p:cNvPr>
          <p:cNvGrpSpPr/>
          <p:nvPr/>
        </p:nvGrpSpPr>
        <p:grpSpPr>
          <a:xfrm>
            <a:off x="5921905" y="3414226"/>
            <a:ext cx="3309409" cy="724960"/>
            <a:chOff x="5007504" y="3609824"/>
            <a:chExt cx="3309409" cy="724960"/>
          </a:xfrm>
        </p:grpSpPr>
        <p:sp>
          <p:nvSpPr>
            <p:cNvPr id="18" name="TextBox 17">
              <a:extLst>
                <a:ext uri="{FF2B5EF4-FFF2-40B4-BE49-F238E27FC236}">
                  <a16:creationId xmlns:a16="http://schemas.microsoft.com/office/drawing/2014/main" id="{B556F360-BDFC-4790-9D42-51FB99AD401B}"/>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r>
                <a:rPr lang="en-US" b="1" dirty="0" err="1">
                  <a:latin typeface="Consolas" panose="020B0609020204030204" pitchFamily="49" charset="0"/>
                  <a:cs typeface="Consolas" panose="020B0609020204030204" pitchFamily="49" charset="0"/>
                </a:rPr>
                <a:t>ce</a:t>
              </a:r>
              <a:r>
                <a:rPr lang="en-US" b="1" dirty="0">
                  <a:latin typeface="Consolas" panose="020B0609020204030204" pitchFamily="49" charset="0"/>
                  <a:cs typeface="Consolas" panose="020B0609020204030204" pitchFamily="49" charset="0"/>
                </a:rPr>
                <a:t>")</a:t>
              </a:r>
            </a:p>
          </p:txBody>
        </p:sp>
        <p:cxnSp>
          <p:nvCxnSpPr>
            <p:cNvPr id="19" name="Straight Arrow Connector 18">
              <a:extLst>
                <a:ext uri="{FF2B5EF4-FFF2-40B4-BE49-F238E27FC236}">
                  <a16:creationId xmlns:a16="http://schemas.microsoft.com/office/drawing/2014/main" id="{176644E6-ED86-430B-854F-5AE8599FE57F}"/>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1D37BE6-CB8F-4F51-A7FF-378FAD67407D}"/>
              </a:ext>
            </a:extLst>
          </p:cNvPr>
          <p:cNvGrpSpPr/>
          <p:nvPr/>
        </p:nvGrpSpPr>
        <p:grpSpPr>
          <a:xfrm>
            <a:off x="6357409" y="4125378"/>
            <a:ext cx="3102505" cy="734927"/>
            <a:chOff x="5443008" y="4320975"/>
            <a:chExt cx="3102505" cy="734927"/>
          </a:xfrm>
        </p:grpSpPr>
        <p:sp>
          <p:nvSpPr>
            <p:cNvPr id="21" name="TextBox 20">
              <a:extLst>
                <a:ext uri="{FF2B5EF4-FFF2-40B4-BE49-F238E27FC236}">
                  <a16:creationId xmlns:a16="http://schemas.microsoft.com/office/drawing/2014/main" id="{3155E194-5DC1-475F-BBCA-085843A0588B}"/>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size("e")</a:t>
              </a:r>
            </a:p>
          </p:txBody>
        </p:sp>
        <p:cxnSp>
          <p:nvCxnSpPr>
            <p:cNvPr id="22" name="Straight Arrow Connector 21">
              <a:extLst>
                <a:ext uri="{FF2B5EF4-FFF2-40B4-BE49-F238E27FC236}">
                  <a16:creationId xmlns:a16="http://schemas.microsoft.com/office/drawing/2014/main" id="{AFA05B12-3CB5-46C1-9F07-CBB882D4657B}"/>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1754EEA-8620-4E23-9C44-B9F9E8E4D1ED}"/>
              </a:ext>
            </a:extLst>
          </p:cNvPr>
          <p:cNvGrpSpPr/>
          <p:nvPr/>
        </p:nvGrpSpPr>
        <p:grpSpPr>
          <a:xfrm>
            <a:off x="6792914" y="4836527"/>
            <a:ext cx="3102505" cy="744894"/>
            <a:chOff x="5878513" y="5032125"/>
            <a:chExt cx="3102505" cy="744894"/>
          </a:xfrm>
        </p:grpSpPr>
        <p:sp>
          <p:nvSpPr>
            <p:cNvPr id="24" name="TextBox 23">
              <a:extLst>
                <a:ext uri="{FF2B5EF4-FFF2-40B4-BE49-F238E27FC236}">
                  <a16:creationId xmlns:a16="http://schemas.microsoft.com/office/drawing/2014/main" id="{F333DF12-1402-4E85-AC5B-A8B1568CC6BB}"/>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 + size("")</a:t>
              </a:r>
            </a:p>
          </p:txBody>
        </p:sp>
        <p:cxnSp>
          <p:nvCxnSpPr>
            <p:cNvPr id="25" name="Straight Arrow Connector 24">
              <a:extLst>
                <a:ext uri="{FF2B5EF4-FFF2-40B4-BE49-F238E27FC236}">
                  <a16:creationId xmlns:a16="http://schemas.microsoft.com/office/drawing/2014/main" id="{B11BE71A-244F-4197-9F4F-59294DEBF38C}"/>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3928043-4086-4FD6-AF25-399399CBD492}"/>
              </a:ext>
            </a:extLst>
          </p:cNvPr>
          <p:cNvSpPr txBox="1"/>
          <p:nvPr/>
        </p:nvSpPr>
        <p:spPr>
          <a:xfrm>
            <a:off x="5715001" y="3048000"/>
            <a:ext cx="298816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cout &lt;&lt; size("ace");</a:t>
            </a:r>
          </a:p>
        </p:txBody>
      </p:sp>
      <p:grpSp>
        <p:nvGrpSpPr>
          <p:cNvPr id="27" name="Group 26">
            <a:extLst>
              <a:ext uri="{FF2B5EF4-FFF2-40B4-BE49-F238E27FC236}">
                <a16:creationId xmlns:a16="http://schemas.microsoft.com/office/drawing/2014/main" id="{07FB6238-A810-44D2-963B-876196F41494}"/>
              </a:ext>
            </a:extLst>
          </p:cNvPr>
          <p:cNvGrpSpPr/>
          <p:nvPr/>
        </p:nvGrpSpPr>
        <p:grpSpPr>
          <a:xfrm>
            <a:off x="8001000" y="5378914"/>
            <a:ext cx="1026012" cy="619320"/>
            <a:chOff x="7221920" y="5574512"/>
            <a:chExt cx="1026012" cy="619320"/>
          </a:xfrm>
        </p:grpSpPr>
        <p:sp>
          <p:nvSpPr>
            <p:cNvPr id="28" name="Arc 27">
              <a:extLst>
                <a:ext uri="{FF2B5EF4-FFF2-40B4-BE49-F238E27FC236}">
                  <a16:creationId xmlns:a16="http://schemas.microsoft.com/office/drawing/2014/main" id="{CBC09780-AE24-4E98-B311-FED7FE32ACE0}"/>
                </a:ext>
              </a:extLst>
            </p:cNvPr>
            <p:cNvSpPr/>
            <p:nvPr/>
          </p:nvSpPr>
          <p:spPr>
            <a:xfrm rot="5019501">
              <a:off x="7738750" y="5539399"/>
              <a:ext cx="474070" cy="5442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20EE2888-D210-48AE-9858-969D033D362E}"/>
                </a:ext>
              </a:extLst>
            </p:cNvPr>
            <p:cNvSpPr txBox="1"/>
            <p:nvPr/>
          </p:nvSpPr>
          <p:spPr>
            <a:xfrm>
              <a:off x="72219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0</a:t>
              </a:r>
            </a:p>
          </p:txBody>
        </p:sp>
      </p:grpSp>
      <p:sp>
        <p:nvSpPr>
          <p:cNvPr id="30" name="TextBox 29">
            <a:extLst>
              <a:ext uri="{FF2B5EF4-FFF2-40B4-BE49-F238E27FC236}">
                <a16:creationId xmlns:a16="http://schemas.microsoft.com/office/drawing/2014/main" id="{CFB5524D-0855-4F3E-A0DE-33FA54780B5D}"/>
              </a:ext>
            </a:extLst>
          </p:cNvPr>
          <p:cNvSpPr txBox="1"/>
          <p:nvPr/>
        </p:nvSpPr>
        <p:spPr>
          <a:xfrm>
            <a:off x="1600201" y="2895600"/>
            <a:ext cx="4287783" cy="3539430"/>
          </a:xfrm>
          <a:prstGeom prst="rect">
            <a:avLst/>
          </a:prstGeom>
          <a:noFill/>
        </p:spPr>
        <p:txBody>
          <a:bodyPr wrap="square" rtlCol="0">
            <a:spAutoFit/>
          </a:bodyPr>
          <a:lstStyle/>
          <a:p>
            <a:r>
              <a:rPr lang="en-US" sz="1600" b="1" dirty="0">
                <a:latin typeface="Consolas" panose="020B0609020204030204" pitchFamily="49" charset="0"/>
              </a:rPr>
              <a:t>#include &lt;iostream&gt;</a:t>
            </a:r>
          </a:p>
          <a:p>
            <a:r>
              <a:rPr lang="en-US" sz="1600" b="1" dirty="0">
                <a:latin typeface="Consolas" panose="020B0609020204030204" pitchFamily="49" charset="0"/>
              </a:rPr>
              <a:t>using namespace std;</a:t>
            </a:r>
          </a:p>
          <a:p>
            <a:endParaRPr lang="en-US" sz="1600" b="1" dirty="0">
              <a:latin typeface="Consolas" panose="020B0609020204030204" pitchFamily="49" charset="0"/>
            </a:endParaRPr>
          </a:p>
          <a:p>
            <a:r>
              <a:rPr lang="en-US" sz="1600" b="1" dirty="0">
                <a:solidFill>
                  <a:srgbClr val="FF0000"/>
                </a:solidFill>
                <a:latin typeface="Consolas" panose="020B0609020204030204" pitchFamily="49" charset="0"/>
              </a:rPr>
              <a:t>int size(string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a:t>
            </a:r>
          </a:p>
          <a:p>
            <a:r>
              <a:rPr lang="en-US" sz="1600" b="1" dirty="0">
                <a:solidFill>
                  <a:srgbClr val="FF0000"/>
                </a:solidFill>
                <a:latin typeface="Consolas" panose="020B0609020204030204" pitchFamily="49" charset="0"/>
              </a:rPr>
              <a:t>   if (</a:t>
            </a:r>
            <a:r>
              <a:rPr lang="en-US" sz="1600" b="1" dirty="0" err="1">
                <a:solidFill>
                  <a:srgbClr val="FF0000"/>
                </a:solidFill>
                <a:latin typeface="Consolas" panose="020B0609020204030204" pitchFamily="49" charset="0"/>
              </a:rPr>
              <a:t>str</a:t>
            </a:r>
            <a:r>
              <a:rPr lang="en-US" sz="1600" b="1" dirty="0">
                <a:solidFill>
                  <a:srgbClr val="FF0000"/>
                </a:solidFill>
                <a:latin typeface="Consolas" panose="020B0609020204030204" pitchFamily="49" charset="0"/>
              </a:rPr>
              <a:t> == "") return 0;</a:t>
            </a:r>
          </a:p>
          <a:p>
            <a:r>
              <a:rPr lang="en-US" sz="1600" b="1" dirty="0">
                <a:solidFill>
                  <a:srgbClr val="FF0000"/>
                </a:solidFill>
                <a:latin typeface="Consolas" panose="020B0609020204030204" pitchFamily="49" charset="0"/>
              </a:rPr>
              <a:t>   return 1 + size(</a:t>
            </a:r>
            <a:r>
              <a:rPr lang="en-US" sz="1600" b="1" dirty="0" err="1">
                <a:solidFill>
                  <a:srgbClr val="FF0000"/>
                </a:solidFill>
                <a:latin typeface="Consolas" panose="020B0609020204030204" pitchFamily="49" charset="0"/>
              </a:rPr>
              <a:t>str.substr</a:t>
            </a:r>
            <a:r>
              <a:rPr lang="en-US" sz="1600" b="1" dirty="0">
                <a:solidFill>
                  <a:srgbClr val="FF0000"/>
                </a:solidFill>
                <a:latin typeface="Consolas" panose="020B0609020204030204" pitchFamily="49" charset="0"/>
              </a:rPr>
              <a:t>(1));</a:t>
            </a:r>
          </a:p>
          <a:p>
            <a:r>
              <a:rPr lang="en-US" sz="1600" b="1" dirty="0">
                <a:solidFill>
                  <a:srgbClr val="FF0000"/>
                </a:solidFill>
                <a:latin typeface="Consolas" panose="020B0609020204030204" pitchFamily="49" charset="0"/>
              </a:rPr>
              <a:t>}</a:t>
            </a:r>
          </a:p>
          <a:p>
            <a:endParaRPr lang="en-US" sz="1600" b="1" dirty="0">
              <a:latin typeface="Consolas" panose="020B0609020204030204" pitchFamily="49" charset="0"/>
            </a:endParaRPr>
          </a:p>
          <a:p>
            <a:r>
              <a:rPr lang="en-US" sz="1600" b="1" dirty="0">
                <a:latin typeface="Consolas" panose="020B0609020204030204" pitchFamily="49" charset="0"/>
              </a:rPr>
              <a:t>int main()</a:t>
            </a:r>
          </a:p>
          <a:p>
            <a:r>
              <a:rPr lang="en-US" sz="1600" b="1" dirty="0">
                <a:latin typeface="Consolas" panose="020B0609020204030204" pitchFamily="49" charset="0"/>
              </a:rPr>
              <a:t>{</a:t>
            </a:r>
          </a:p>
          <a:p>
            <a:r>
              <a:rPr lang="en-US" sz="1600" b="1" dirty="0">
                <a:latin typeface="Consolas" panose="020B0609020204030204" pitchFamily="49" charset="0"/>
              </a:rPr>
              <a:t>   cout &lt;&lt; size("ace");</a:t>
            </a:r>
          </a:p>
          <a:p>
            <a:r>
              <a:rPr lang="en-US" sz="1600" b="1" dirty="0">
                <a:latin typeface="Consolas" panose="020B0609020204030204" pitchFamily="49" charset="0"/>
              </a:rPr>
              <a:t>   return 0;</a:t>
            </a:r>
          </a:p>
          <a:p>
            <a:r>
              <a:rPr lang="en-US" sz="1600" b="1" dirty="0">
                <a:latin typeface="Consolas" panose="020B0609020204030204" pitchFamily="49" charset="0"/>
              </a:rPr>
              <a:t>}</a:t>
            </a:r>
          </a:p>
        </p:txBody>
      </p:sp>
    </p:spTree>
    <p:extLst>
      <p:ext uri="{BB962C8B-B14F-4D97-AF65-F5344CB8AC3E}">
        <p14:creationId xmlns:p14="http://schemas.microsoft.com/office/powerpoint/2010/main" val="8378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Stack - Activation Frames</a:t>
            </a:r>
          </a:p>
        </p:txBody>
      </p:sp>
      <p:sp>
        <p:nvSpPr>
          <p:cNvPr id="3" name="Footer Placeholder 2"/>
          <p:cNvSpPr>
            <a:spLocks noGrp="1"/>
          </p:cNvSpPr>
          <p:nvPr>
            <p:ph type="ftr" sz="quarter" idx="11"/>
          </p:nvPr>
        </p:nvSpPr>
        <p:spPr/>
        <p:txBody>
          <a:bodyPr/>
          <a:lstStyle/>
          <a:p>
            <a:r>
              <a:rPr lang="en-US"/>
              <a:t>Deques (21-22)</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smtClean="0"/>
              <a:pPr/>
              <a:t>33</a:t>
            </a:fld>
            <a:endParaRPr lang="en-US" dirty="0"/>
          </a:p>
        </p:txBody>
      </p:sp>
      <p:pic>
        <p:nvPicPr>
          <p:cNvPr id="5" name="Picture 2"/>
          <p:cNvPicPr>
            <a:picLocks noChangeAspect="1" noChangeArrowheads="1"/>
          </p:cNvPicPr>
          <p:nvPr/>
        </p:nvPicPr>
        <p:blipFill>
          <a:blip r:embed="rId2"/>
          <a:srcRect/>
          <a:stretch>
            <a:fillRect/>
          </a:stretch>
        </p:blipFill>
        <p:spPr bwMode="auto">
          <a:xfrm>
            <a:off x="1181101" y="3429000"/>
            <a:ext cx="8753475" cy="3173412"/>
          </a:xfrm>
          <a:prstGeom prst="rect">
            <a:avLst/>
          </a:prstGeom>
          <a:noFill/>
          <a:ln w="9525">
            <a:noFill/>
            <a:miter lim="800000"/>
            <a:headEnd/>
            <a:tailEnd/>
          </a:ln>
        </p:spPr>
      </p:pic>
      <p:sp>
        <p:nvSpPr>
          <p:cNvPr id="6" name="TextBox 5"/>
          <p:cNvSpPr txBox="1"/>
          <p:nvPr/>
        </p:nvSpPr>
        <p:spPr>
          <a:xfrm>
            <a:off x="1508760" y="1633334"/>
            <a:ext cx="3368040" cy="1477328"/>
          </a:xfrm>
          <a:prstGeom prst="rect">
            <a:avLst/>
          </a:prstGeom>
          <a:noFill/>
        </p:spPr>
        <p:txBody>
          <a:bodyPr wrap="square" rtlCol="0">
            <a:spAutoFit/>
          </a:bodyPr>
          <a:lstStyle/>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cout &lt;&lt; size("ace");</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7" name="TextBox 6"/>
          <p:cNvSpPr txBox="1"/>
          <p:nvPr/>
        </p:nvSpPr>
        <p:spPr>
          <a:xfrm>
            <a:off x="5612674" y="1633334"/>
            <a:ext cx="4572000" cy="1477328"/>
          </a:xfrm>
          <a:prstGeom prst="rect">
            <a:avLst/>
          </a:prstGeom>
          <a:noFill/>
        </p:spPr>
        <p:txBody>
          <a:bodyPr wrap="square" rtlCol="0">
            <a:spAutoFit/>
          </a:bodyPr>
          <a:lstStyle/>
          <a:p>
            <a:r>
              <a:rPr lang="en-US" b="1" dirty="0">
                <a:latin typeface="Consolas" panose="020B0609020204030204" pitchFamily="49" charset="0"/>
              </a:rPr>
              <a:t>int size(string </a:t>
            </a:r>
            <a:r>
              <a:rPr lang="en-US" b="1" dirty="0" err="1">
                <a:latin typeface="Consolas" panose="020B0609020204030204" pitchFamily="49" charset="0"/>
              </a:rPr>
              <a:t>str</a:t>
            </a:r>
            <a:r>
              <a:rPr lang="en-US" b="1" dirty="0">
                <a:latin typeface="Consolas" panose="020B0609020204030204" pitchFamily="49" charset="0"/>
              </a:rPr>
              <a:t>)</a:t>
            </a:r>
          </a:p>
          <a:p>
            <a:r>
              <a:rPr lang="en-US" b="1" dirty="0">
                <a:latin typeface="Consolas" panose="020B0609020204030204" pitchFamily="49" charset="0"/>
              </a:rPr>
              <a:t>{</a:t>
            </a:r>
          </a:p>
          <a:p>
            <a:r>
              <a:rPr lang="en-US" b="1" dirty="0">
                <a:latin typeface="Consolas" panose="020B0609020204030204" pitchFamily="49" charset="0"/>
              </a:rPr>
              <a:t>   if (</a:t>
            </a:r>
            <a:r>
              <a:rPr lang="en-US" b="1" dirty="0" err="1">
                <a:latin typeface="Consolas" panose="020B0609020204030204" pitchFamily="49" charset="0"/>
              </a:rPr>
              <a:t>str</a:t>
            </a:r>
            <a:r>
              <a:rPr lang="en-US" b="1" dirty="0">
                <a:latin typeface="Consolas" panose="020B0609020204030204" pitchFamily="49" charset="0"/>
              </a:rPr>
              <a:t> == "") return 0;</a:t>
            </a:r>
          </a:p>
          <a:p>
            <a:r>
              <a:rPr lang="en-US" b="1" dirty="0">
                <a:latin typeface="Consolas" panose="020B0609020204030204" pitchFamily="49" charset="0"/>
              </a:rPr>
              <a:t>   return size(</a:t>
            </a:r>
            <a:r>
              <a:rPr lang="en-US" b="1" dirty="0" err="1">
                <a:latin typeface="Consolas" panose="020B0609020204030204" pitchFamily="49" charset="0"/>
              </a:rPr>
              <a:t>str.substr</a:t>
            </a:r>
            <a:r>
              <a:rPr lang="en-US" b="1" dirty="0">
                <a:latin typeface="Consolas" panose="020B0609020204030204" pitchFamily="49" charset="0"/>
              </a:rPr>
              <a:t>(1));</a:t>
            </a:r>
          </a:p>
          <a:p>
            <a:r>
              <a:rPr lang="en-US" b="1" dirty="0">
                <a:latin typeface="Consolas" panose="020B0609020204030204" pitchFamily="49" charset="0"/>
              </a:rPr>
              <a:t>}</a:t>
            </a:r>
          </a:p>
        </p:txBody>
      </p:sp>
      <p:cxnSp>
        <p:nvCxnSpPr>
          <p:cNvPr id="9" name="Straight Arrow Connector 8"/>
          <p:cNvCxnSpPr/>
          <p:nvPr/>
        </p:nvCxnSpPr>
        <p:spPr>
          <a:xfrm flipV="1">
            <a:off x="2286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3886200"/>
            <a:ext cx="0" cy="1981200"/>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7.2, pgs. 412-419</a:t>
            </a:r>
          </a:p>
        </p:txBody>
      </p:sp>
      <p:sp>
        <p:nvSpPr>
          <p:cNvPr id="2" name="Slide Number Placeholder 1"/>
          <p:cNvSpPr>
            <a:spLocks noGrp="1"/>
          </p:cNvSpPr>
          <p:nvPr>
            <p:ph type="sldNum" sz="quarter" idx="12"/>
          </p:nvPr>
        </p:nvSpPr>
        <p:spPr/>
        <p:txBody>
          <a:bodyPr/>
          <a:lstStyle/>
          <a:p>
            <a:fld id="{A0C1462C-D640-45B3-901B-F425AA5C3674}" type="slidenum">
              <a:rPr lang="en-US" smtClean="0"/>
              <a:pPr/>
              <a:t>34</a:t>
            </a:fld>
            <a:endParaRPr lang="en-US" dirty="0"/>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7.2 Recursive Definitions of Mathematical Formulas </a:t>
            </a:r>
          </a:p>
          <a:p>
            <a:pPr algn="ctr"/>
            <a:r>
              <a:rPr lang="en-US" sz="2000" dirty="0"/>
              <a:t>Recursion Versus Iteration</a:t>
            </a:r>
          </a:p>
          <a:p>
            <a:pPr algn="ctr"/>
            <a:r>
              <a:rPr lang="en-US" sz="2000" dirty="0"/>
              <a:t>Tail Recursion or Last-Line Recursion</a:t>
            </a:r>
          </a:p>
          <a:p>
            <a:pPr algn="ctr"/>
            <a:r>
              <a:rPr lang="en-US" sz="2000" dirty="0"/>
              <a:t>Efficiency of Recursion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722120"/>
            <a:ext cx="3307079" cy="2494228"/>
          </a:xfrm>
          <a:prstGeom prst="rect">
            <a:avLst/>
          </a:prstGeom>
        </p:spPr>
      </p:pic>
    </p:spTree>
    <p:extLst>
      <p:ext uri="{BB962C8B-B14F-4D97-AF65-F5344CB8AC3E}">
        <p14:creationId xmlns:p14="http://schemas.microsoft.com/office/powerpoint/2010/main" val="92821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Mathematical Formulas</a:t>
            </a:r>
          </a:p>
        </p:txBody>
      </p:sp>
      <p:sp>
        <p:nvSpPr>
          <p:cNvPr id="3" name="Content Placeholder 2"/>
          <p:cNvSpPr>
            <a:spLocks noGrp="1"/>
          </p:cNvSpPr>
          <p:nvPr>
            <p:ph sz="quarter" idx="1"/>
          </p:nvPr>
        </p:nvSpPr>
        <p:spPr/>
        <p:txBody>
          <a:bodyPr/>
          <a:lstStyle/>
          <a:p>
            <a:r>
              <a:rPr lang="en-US" dirty="0"/>
              <a:t>Mathematicians often use recursive definitions of formulas that lead naturally to recursive algorithms</a:t>
            </a:r>
          </a:p>
          <a:p>
            <a:r>
              <a:rPr lang="en-US" dirty="0"/>
              <a:t>Examples include:</a:t>
            </a:r>
          </a:p>
          <a:p>
            <a:pPr lvl="1"/>
            <a:r>
              <a:rPr lang="en-US" dirty="0"/>
              <a:t>factorials</a:t>
            </a:r>
          </a:p>
          <a:p>
            <a:pPr lvl="1"/>
            <a:r>
              <a:rPr lang="en-US" dirty="0"/>
              <a:t>powers</a:t>
            </a:r>
          </a:p>
          <a:p>
            <a:pPr lvl="1"/>
            <a:r>
              <a:rPr lang="en-US" dirty="0"/>
              <a:t>greatest common divisors</a:t>
            </a:r>
          </a:p>
          <a:p>
            <a:pPr lvl="1"/>
            <a:r>
              <a:rPr lang="en-US" dirty="0"/>
              <a:t>sorts</a:t>
            </a:r>
          </a:p>
          <a:p>
            <a:endParaRPr lang="en-US" dirty="0"/>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35</a:t>
            </a:fld>
            <a:endParaRPr lang="en-US" dirty="0"/>
          </a:p>
        </p:txBody>
      </p:sp>
      <p:sp>
        <p:nvSpPr>
          <p:cNvPr id="7" name="TextBox 6"/>
          <p:cNvSpPr txBox="1"/>
          <p:nvPr/>
        </p:nvSpPr>
        <p:spPr>
          <a:xfrm>
            <a:off x="1600200" y="4343400"/>
            <a:ext cx="4495800" cy="1477328"/>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int factorial(int n)</a:t>
            </a:r>
          </a:p>
          <a:p>
            <a:r>
              <a:rPr lang="en-US" b="1" dirty="0">
                <a:latin typeface="Consolas" panose="020B0609020204030204" pitchFamily="49" charset="0"/>
                <a:cs typeface="Consolas" panose="020B0609020204030204" pitchFamily="49" charset="0"/>
              </a:rPr>
              <a:t>{</a:t>
            </a:r>
          </a:p>
          <a:p>
            <a:r>
              <a:rPr lang="en-US" b="1" dirty="0">
                <a:latin typeface="Consolas" panose="020B0609020204030204" pitchFamily="49" charset="0"/>
                <a:cs typeface="Consolas" panose="020B0609020204030204" pitchFamily="49" charset="0"/>
              </a:rPr>
              <a:t>   if (n &lt;= 1) return 1;</a:t>
            </a:r>
          </a:p>
          <a:p>
            <a:r>
              <a:rPr lang="en-US" b="1" dirty="0">
                <a:latin typeface="Consolas" panose="020B0609020204030204" pitchFamily="49" charset="0"/>
                <a:cs typeface="Consolas" panose="020B0609020204030204" pitchFamily="49" charset="0"/>
              </a:rPr>
              <a:t>   return (n * factorial(n – 1));</a:t>
            </a:r>
          </a:p>
          <a:p>
            <a:r>
              <a:rPr lang="en-US" b="1" dirty="0">
                <a:latin typeface="Consolas" panose="020B0609020204030204" pitchFamily="49" charset="0"/>
                <a:cs typeface="Consolas" panose="020B0609020204030204" pitchFamily="49" charset="0"/>
              </a:rPr>
              <a:t>}</a:t>
            </a:r>
          </a:p>
        </p:txBody>
      </p:sp>
      <p:grpSp>
        <p:nvGrpSpPr>
          <p:cNvPr id="15" name="Group 14">
            <a:extLst>
              <a:ext uri="{FF2B5EF4-FFF2-40B4-BE49-F238E27FC236}">
                <a16:creationId xmlns:a16="http://schemas.microsoft.com/office/drawing/2014/main" id="{3AA9E09E-DB9F-4BC8-9A68-8D8C019F166B}"/>
              </a:ext>
            </a:extLst>
          </p:cNvPr>
          <p:cNvGrpSpPr/>
          <p:nvPr/>
        </p:nvGrpSpPr>
        <p:grpSpPr>
          <a:xfrm>
            <a:off x="7192430" y="4836528"/>
            <a:ext cx="1641973" cy="600073"/>
            <a:chOff x="5518008" y="5032125"/>
            <a:chExt cx="1641973" cy="600073"/>
          </a:xfrm>
        </p:grpSpPr>
        <p:sp>
          <p:nvSpPr>
            <p:cNvPr id="14" name="Freeform: Shape 13">
              <a:extLst>
                <a:ext uri="{FF2B5EF4-FFF2-40B4-BE49-F238E27FC236}">
                  <a16:creationId xmlns:a16="http://schemas.microsoft.com/office/drawing/2014/main" id="{4C95D385-7A1C-4101-A3EA-D3F4D119F982}"/>
                </a:ext>
              </a:extLst>
            </p:cNvPr>
            <p:cNvSpPr/>
            <p:nvPr/>
          </p:nvSpPr>
          <p:spPr>
            <a:xfrm>
              <a:off x="5674057" y="5062132"/>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20A56CC-466E-40F4-B9EE-C8AD6BD0DEF1}"/>
                </a:ext>
              </a:extLst>
            </p:cNvPr>
            <p:cNvSpPr txBox="1"/>
            <p:nvPr/>
          </p:nvSpPr>
          <p:spPr>
            <a:xfrm>
              <a:off x="5518008" y="5032125"/>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a:t>
              </a:r>
            </a:p>
          </p:txBody>
        </p:sp>
      </p:grpSp>
      <p:grpSp>
        <p:nvGrpSpPr>
          <p:cNvPr id="16" name="Group 15">
            <a:extLst>
              <a:ext uri="{FF2B5EF4-FFF2-40B4-BE49-F238E27FC236}">
                <a16:creationId xmlns:a16="http://schemas.microsoft.com/office/drawing/2014/main" id="{9176E8A5-6475-4207-B8F0-A98793ECF9D1}"/>
              </a:ext>
            </a:extLst>
          </p:cNvPr>
          <p:cNvGrpSpPr/>
          <p:nvPr/>
        </p:nvGrpSpPr>
        <p:grpSpPr>
          <a:xfrm>
            <a:off x="6751526" y="4089017"/>
            <a:ext cx="1603985" cy="621431"/>
            <a:chOff x="5077104" y="4284614"/>
            <a:chExt cx="1603985" cy="621431"/>
          </a:xfrm>
        </p:grpSpPr>
        <p:sp>
          <p:nvSpPr>
            <p:cNvPr id="19" name="Freeform: Shape 18">
              <a:extLst>
                <a:ext uri="{FF2B5EF4-FFF2-40B4-BE49-F238E27FC236}">
                  <a16:creationId xmlns:a16="http://schemas.microsoft.com/office/drawing/2014/main" id="{55609A50-39B9-43A8-8557-0503D9C70735}"/>
                </a:ext>
              </a:extLst>
            </p:cNvPr>
            <p:cNvSpPr/>
            <p:nvPr/>
          </p:nvSpPr>
          <p:spPr>
            <a:xfrm>
              <a:off x="5195165" y="4335979"/>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E5C202-45BB-4DD7-8E02-63BF77BFD0B9}"/>
                </a:ext>
              </a:extLst>
            </p:cNvPr>
            <p:cNvSpPr txBox="1"/>
            <p:nvPr/>
          </p:nvSpPr>
          <p:spPr>
            <a:xfrm>
              <a:off x="5077104" y="4284614"/>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6</a:t>
              </a:r>
            </a:p>
          </p:txBody>
        </p:sp>
      </p:grpSp>
      <p:grpSp>
        <p:nvGrpSpPr>
          <p:cNvPr id="17" name="Group 16">
            <a:extLst>
              <a:ext uri="{FF2B5EF4-FFF2-40B4-BE49-F238E27FC236}">
                <a16:creationId xmlns:a16="http://schemas.microsoft.com/office/drawing/2014/main" id="{84F0AA40-9831-458F-A5E1-6F68C0D37BAE}"/>
              </a:ext>
            </a:extLst>
          </p:cNvPr>
          <p:cNvGrpSpPr/>
          <p:nvPr/>
        </p:nvGrpSpPr>
        <p:grpSpPr>
          <a:xfrm>
            <a:off x="6310621" y="3341505"/>
            <a:ext cx="1565996" cy="642788"/>
            <a:chOff x="4636200" y="3537103"/>
            <a:chExt cx="1565996" cy="642788"/>
          </a:xfrm>
        </p:grpSpPr>
        <p:sp>
          <p:nvSpPr>
            <p:cNvPr id="20" name="Freeform: Shape 19">
              <a:extLst>
                <a:ext uri="{FF2B5EF4-FFF2-40B4-BE49-F238E27FC236}">
                  <a16:creationId xmlns:a16="http://schemas.microsoft.com/office/drawing/2014/main" id="{EBE95F9E-5E50-4144-B01F-CAEBE468D65D}"/>
                </a:ext>
              </a:extLst>
            </p:cNvPr>
            <p:cNvSpPr/>
            <p:nvPr/>
          </p:nvSpPr>
          <p:spPr>
            <a:xfrm>
              <a:off x="4716272" y="3609825"/>
              <a:ext cx="1485924"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D8A5C72-F9E3-4340-A910-7E4E511A226E}"/>
                </a:ext>
              </a:extLst>
            </p:cNvPr>
            <p:cNvSpPr txBox="1"/>
            <p:nvPr/>
          </p:nvSpPr>
          <p:spPr>
            <a:xfrm>
              <a:off x="4636200" y="3537103"/>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24</a:t>
              </a:r>
            </a:p>
          </p:txBody>
        </p:sp>
      </p:grpSp>
      <p:grpSp>
        <p:nvGrpSpPr>
          <p:cNvPr id="6" name="Group 5">
            <a:extLst>
              <a:ext uri="{FF2B5EF4-FFF2-40B4-BE49-F238E27FC236}">
                <a16:creationId xmlns:a16="http://schemas.microsoft.com/office/drawing/2014/main" id="{1C08269E-BA41-4A8D-9A3F-8C3C44888592}"/>
              </a:ext>
            </a:extLst>
          </p:cNvPr>
          <p:cNvGrpSpPr/>
          <p:nvPr/>
        </p:nvGrpSpPr>
        <p:grpSpPr>
          <a:xfrm>
            <a:off x="6681926" y="3414226"/>
            <a:ext cx="3309409" cy="724960"/>
            <a:chOff x="5007504" y="3609824"/>
            <a:chExt cx="3309409" cy="724960"/>
          </a:xfrm>
        </p:grpSpPr>
        <p:sp>
          <p:nvSpPr>
            <p:cNvPr id="9" name="TextBox 8">
              <a:extLst>
                <a:ext uri="{FF2B5EF4-FFF2-40B4-BE49-F238E27FC236}">
                  <a16:creationId xmlns:a16="http://schemas.microsoft.com/office/drawing/2014/main" id="{8CAB8788-4F5B-4D68-9E89-74164A55D52C}"/>
                </a:ext>
              </a:extLst>
            </p:cNvPr>
            <p:cNvSpPr txBox="1"/>
            <p:nvPr/>
          </p:nvSpPr>
          <p:spPr>
            <a:xfrm>
              <a:off x="5007504" y="3965452"/>
              <a:ext cx="3309409"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4 * factorial(3)</a:t>
              </a:r>
            </a:p>
          </p:txBody>
        </p:sp>
        <p:cxnSp>
          <p:nvCxnSpPr>
            <p:cNvPr id="26" name="Straight Arrow Connector 25">
              <a:extLst>
                <a:ext uri="{FF2B5EF4-FFF2-40B4-BE49-F238E27FC236}">
                  <a16:creationId xmlns:a16="http://schemas.microsoft.com/office/drawing/2014/main" id="{4DD1CE7C-8600-421B-A490-76E44C912591}"/>
                </a:ext>
              </a:extLst>
            </p:cNvPr>
            <p:cNvCxnSpPr/>
            <p:nvPr/>
          </p:nvCxnSpPr>
          <p:spPr>
            <a:xfrm>
              <a:off x="6902670" y="3609824"/>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C9489D4-677A-45A9-B6F5-0180C5724B0E}"/>
              </a:ext>
            </a:extLst>
          </p:cNvPr>
          <p:cNvGrpSpPr/>
          <p:nvPr/>
        </p:nvGrpSpPr>
        <p:grpSpPr>
          <a:xfrm>
            <a:off x="7117430" y="4125378"/>
            <a:ext cx="3102505" cy="734927"/>
            <a:chOff x="5443008" y="4320975"/>
            <a:chExt cx="3102505" cy="734927"/>
          </a:xfrm>
        </p:grpSpPr>
        <p:sp>
          <p:nvSpPr>
            <p:cNvPr id="10" name="TextBox 9">
              <a:extLst>
                <a:ext uri="{FF2B5EF4-FFF2-40B4-BE49-F238E27FC236}">
                  <a16:creationId xmlns:a16="http://schemas.microsoft.com/office/drawing/2014/main" id="{70BC55A9-03AA-44FF-8D25-155F1ACF207C}"/>
                </a:ext>
              </a:extLst>
            </p:cNvPr>
            <p:cNvSpPr txBox="1"/>
            <p:nvPr/>
          </p:nvSpPr>
          <p:spPr>
            <a:xfrm>
              <a:off x="5443008" y="4686570"/>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3 * factorial(2)</a:t>
              </a:r>
            </a:p>
          </p:txBody>
        </p:sp>
        <p:cxnSp>
          <p:nvCxnSpPr>
            <p:cNvPr id="27" name="Straight Arrow Connector 26">
              <a:extLst>
                <a:ext uri="{FF2B5EF4-FFF2-40B4-BE49-F238E27FC236}">
                  <a16:creationId xmlns:a16="http://schemas.microsoft.com/office/drawing/2014/main" id="{39453E54-4716-4307-8566-91FBA104E2F5}"/>
                </a:ext>
              </a:extLst>
            </p:cNvPr>
            <p:cNvCxnSpPr/>
            <p:nvPr/>
          </p:nvCxnSpPr>
          <p:spPr>
            <a:xfrm>
              <a:off x="7345420" y="432097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958709D-DEAA-4A28-B558-559A04AC5BCF}"/>
              </a:ext>
            </a:extLst>
          </p:cNvPr>
          <p:cNvGrpSpPr/>
          <p:nvPr/>
        </p:nvGrpSpPr>
        <p:grpSpPr>
          <a:xfrm>
            <a:off x="7552935" y="4836527"/>
            <a:ext cx="3102505" cy="744894"/>
            <a:chOff x="5878513" y="5032125"/>
            <a:chExt cx="3102505" cy="744894"/>
          </a:xfrm>
        </p:grpSpPr>
        <p:sp>
          <p:nvSpPr>
            <p:cNvPr id="11" name="TextBox 10">
              <a:extLst>
                <a:ext uri="{FF2B5EF4-FFF2-40B4-BE49-F238E27FC236}">
                  <a16:creationId xmlns:a16="http://schemas.microsoft.com/office/drawing/2014/main" id="{7CB27A09-DED3-46EC-BB23-0384C5C2F8DE}"/>
                </a:ext>
              </a:extLst>
            </p:cNvPr>
            <p:cNvSpPr txBox="1"/>
            <p:nvPr/>
          </p:nvSpPr>
          <p:spPr>
            <a:xfrm>
              <a:off x="5878513" y="5407687"/>
              <a:ext cx="3102505"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 * factorial(1)</a:t>
              </a:r>
            </a:p>
          </p:txBody>
        </p:sp>
        <p:cxnSp>
          <p:nvCxnSpPr>
            <p:cNvPr id="28" name="Straight Arrow Connector 27">
              <a:extLst>
                <a:ext uri="{FF2B5EF4-FFF2-40B4-BE49-F238E27FC236}">
                  <a16:creationId xmlns:a16="http://schemas.microsoft.com/office/drawing/2014/main" id="{28243BBF-42EF-46A9-B371-10519DDD9EA6}"/>
                </a:ext>
              </a:extLst>
            </p:cNvPr>
            <p:cNvCxnSpPr/>
            <p:nvPr/>
          </p:nvCxnSpPr>
          <p:spPr>
            <a:xfrm>
              <a:off x="7788170" y="5032125"/>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DED262F3-2468-4B62-8AC0-884C94522C63}"/>
              </a:ext>
            </a:extLst>
          </p:cNvPr>
          <p:cNvSpPr txBox="1"/>
          <p:nvPr/>
        </p:nvSpPr>
        <p:spPr>
          <a:xfrm>
            <a:off x="7131759" y="3048000"/>
            <a:ext cx="2370243"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x = factorial(4)</a:t>
            </a:r>
          </a:p>
        </p:txBody>
      </p:sp>
      <p:grpSp>
        <p:nvGrpSpPr>
          <p:cNvPr id="13" name="Group 12">
            <a:extLst>
              <a:ext uri="{FF2B5EF4-FFF2-40B4-BE49-F238E27FC236}">
                <a16:creationId xmlns:a16="http://schemas.microsoft.com/office/drawing/2014/main" id="{DD4194AE-8238-41C8-A20E-15F3CDFC5416}"/>
              </a:ext>
            </a:extLst>
          </p:cNvPr>
          <p:cNvGrpSpPr/>
          <p:nvPr/>
        </p:nvGrpSpPr>
        <p:grpSpPr>
          <a:xfrm>
            <a:off x="8913422" y="5384260"/>
            <a:ext cx="1226909" cy="613974"/>
            <a:chOff x="7374320" y="5579858"/>
            <a:chExt cx="1226909" cy="613974"/>
          </a:xfrm>
        </p:grpSpPr>
        <p:sp>
          <p:nvSpPr>
            <p:cNvPr id="41" name="Arc 40">
              <a:extLst>
                <a:ext uri="{FF2B5EF4-FFF2-40B4-BE49-F238E27FC236}">
                  <a16:creationId xmlns:a16="http://schemas.microsoft.com/office/drawing/2014/main" id="{087DB2DD-3171-4773-85EB-4D8218E10521}"/>
                </a:ext>
              </a:extLst>
            </p:cNvPr>
            <p:cNvSpPr/>
            <p:nvPr/>
          </p:nvSpPr>
          <p:spPr>
            <a:xfrm rot="5019501">
              <a:off x="8043647" y="5496345"/>
              <a:ext cx="474070" cy="6410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F61EAF0C-D79B-4042-B76E-5717A31446C7}"/>
                </a:ext>
              </a:extLst>
            </p:cNvPr>
            <p:cNvSpPr txBox="1"/>
            <p:nvPr/>
          </p:nvSpPr>
          <p:spPr>
            <a:xfrm>
              <a:off x="7374320" y="5824500"/>
              <a:ext cx="558965" cy="369332"/>
            </a:xfrm>
            <a:prstGeom prst="rect">
              <a:avLst/>
            </a:prstGeom>
            <a:noFill/>
          </p:spPr>
          <p:txBody>
            <a:bodyPr wrap="square" rtlCol="0">
              <a:spAutoFit/>
            </a:bodyPr>
            <a:lstStyle/>
            <a:p>
              <a:pPr algn="ctr"/>
              <a:r>
                <a:rPr lang="en-US" b="1" dirty="0">
                  <a:solidFill>
                    <a:srgbClr val="FF0000"/>
                  </a:solidFill>
                  <a:latin typeface="Consolas" panose="020B0609020204030204" pitchFamily="49" charset="0"/>
                  <a:cs typeface="Consolas" panose="020B0609020204030204" pitchFamily="49" charset="0"/>
                </a:rPr>
                <a:t>1</a:t>
              </a:r>
            </a:p>
          </p:txBody>
        </p:sp>
      </p:grpSp>
    </p:spTree>
    <p:extLst>
      <p:ext uri="{BB962C8B-B14F-4D97-AF65-F5344CB8AC3E}">
        <p14:creationId xmlns:p14="http://schemas.microsoft.com/office/powerpoint/2010/main" val="33588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dirty="0" err="1"/>
              <a:t>x</a:t>
            </a:r>
            <a:r>
              <a:rPr lang="en-US" baseline="30000" dirty="0" err="1"/>
              <a:t>n</a:t>
            </a:r>
            <a:endParaRPr lang="en-US" baseline="30000" dirty="0"/>
          </a:p>
        </p:txBody>
      </p:sp>
      <p:sp>
        <p:nvSpPr>
          <p:cNvPr id="3" name="Content Placeholder 2"/>
          <p:cNvSpPr>
            <a:spLocks noGrp="1"/>
          </p:cNvSpPr>
          <p:nvPr>
            <p:ph sz="quarter" idx="1"/>
          </p:nvPr>
        </p:nvSpPr>
        <p:spPr/>
        <p:txBody>
          <a:bodyPr/>
          <a:lstStyle/>
          <a:p>
            <a:r>
              <a:rPr lang="en-US" dirty="0"/>
              <a:t>You can raise a number to a power that is greater than 0 by repeatedly multiplying the number by itself.</a:t>
            </a:r>
          </a:p>
          <a:p>
            <a:pPr lvl="1"/>
            <a:r>
              <a:rPr lang="en-US" dirty="0"/>
              <a:t>Recursive definition:	</a:t>
            </a:r>
            <a:r>
              <a:rPr lang="en-US" sz="2400" b="1" dirty="0" err="1">
                <a:latin typeface="Consolas" panose="020B0609020204030204" pitchFamily="49" charset="0"/>
              </a:rPr>
              <a:t>x</a:t>
            </a:r>
            <a:r>
              <a:rPr lang="en-US" sz="2400" b="1" baseline="30000" dirty="0" err="1">
                <a:latin typeface="Consolas" panose="020B0609020204030204" pitchFamily="49" charset="0"/>
              </a:rPr>
              <a:t>n</a:t>
            </a:r>
            <a:r>
              <a:rPr lang="en-US" sz="2400" b="1" dirty="0">
                <a:latin typeface="Consolas" panose="020B0609020204030204" pitchFamily="49" charset="0"/>
              </a:rPr>
              <a:t> = x </a:t>
            </a:r>
            <a:r>
              <a:rPr lang="en-US" sz="2400" b="1" dirty="0">
                <a:latin typeface="Consolas" panose="020B0609020204030204" pitchFamily="49" charset="0"/>
                <a:sym typeface="Symbol"/>
              </a:rPr>
              <a:t></a:t>
            </a:r>
            <a:r>
              <a:rPr lang="en-US" sz="2400" b="1" dirty="0">
                <a:latin typeface="Consolas" panose="020B0609020204030204" pitchFamily="49" charset="0"/>
              </a:rPr>
              <a:t> x</a:t>
            </a:r>
            <a:r>
              <a:rPr lang="en-US" sz="2400" b="1" baseline="30000" dirty="0">
                <a:latin typeface="Consolas" panose="020B0609020204030204" pitchFamily="49" charset="0"/>
              </a:rPr>
              <a:t>n-1</a:t>
            </a:r>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36</a:t>
            </a:fld>
            <a:endParaRPr lang="en-US" dirty="0"/>
          </a:p>
        </p:txBody>
      </p:sp>
      <p:sp>
        <p:nvSpPr>
          <p:cNvPr id="6" name="TextBox 5"/>
          <p:cNvSpPr txBox="1"/>
          <p:nvPr/>
        </p:nvSpPr>
        <p:spPr>
          <a:xfrm>
            <a:off x="1524001" y="3124201"/>
            <a:ext cx="4127075" cy="329320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power function</a:t>
            </a:r>
          </a:p>
          <a:p>
            <a:r>
              <a:rPr lang="en-US" sz="1600" b="1" dirty="0">
                <a:latin typeface="Consolas" panose="020B0609020204030204" pitchFamily="49" charset="0"/>
                <a:cs typeface="Consolas" panose="020B0609020204030204" pitchFamily="49" charset="0"/>
              </a:rPr>
              <a:t>   @param x: The number</a:t>
            </a:r>
          </a:p>
          <a:p>
            <a:r>
              <a:rPr lang="en-US" sz="1600" b="1" dirty="0">
                <a:latin typeface="Consolas" panose="020B0609020204030204" pitchFamily="49" charset="0"/>
                <a:cs typeface="Consolas" panose="020B0609020204030204" pitchFamily="49" charset="0"/>
              </a:rPr>
              <a:t>   @</a:t>
            </a:r>
            <a:r>
              <a:rPr lang="en-US" sz="1600" b="1" err="1">
                <a:latin typeface="Consolas" panose="020B0609020204030204" pitchFamily="49" charset="0"/>
                <a:cs typeface="Consolas" panose="020B0609020204030204" pitchFamily="49" charset="0"/>
              </a:rPr>
              <a:t>param</a:t>
            </a:r>
            <a:r>
              <a:rPr lang="en-US" sz="1600" b="1">
                <a:latin typeface="Consolas" panose="020B0609020204030204" pitchFamily="49" charset="0"/>
                <a:cs typeface="Consolas" panose="020B0609020204030204" pitchFamily="49" charset="0"/>
              </a:rPr>
              <a:t> n: </a:t>
            </a:r>
            <a:r>
              <a:rPr lang="en-US" sz="1600" b="1" dirty="0">
                <a:latin typeface="Consolas" panose="020B0609020204030204" pitchFamily="49" charset="0"/>
                <a:cs typeface="Consolas" panose="020B0609020204030204" pitchFamily="49" charset="0"/>
              </a:rPr>
              <a:t>The exponent</a:t>
            </a:r>
          </a:p>
          <a:p>
            <a:r>
              <a:rPr lang="en-US" sz="1600" b="1" dirty="0">
                <a:latin typeface="Consolas" panose="020B0609020204030204" pitchFamily="49" charset="0"/>
                <a:cs typeface="Consolas" panose="020B0609020204030204" pitchFamily="49" charset="0"/>
              </a:rPr>
              <a:t>   @return x raised to the power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double power(double x,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 0) return 1.0;</a:t>
            </a:r>
          </a:p>
          <a:p>
            <a:r>
              <a:rPr lang="en-US" sz="1600" b="1" dirty="0">
                <a:latin typeface="Consolas" panose="020B0609020204030204" pitchFamily="49" charset="0"/>
                <a:cs typeface="Consolas" panose="020B0609020204030204" pitchFamily="49" charset="0"/>
              </a:rPr>
              <a:t>   if (n &gt; 0) </a:t>
            </a:r>
          </a:p>
          <a:p>
            <a:r>
              <a:rPr lang="en-US" sz="1600" b="1" dirty="0">
                <a:latin typeface="Consolas" panose="020B0609020204030204" pitchFamily="49" charset="0"/>
                <a:cs typeface="Consolas" panose="020B0609020204030204" pitchFamily="49" charset="0"/>
              </a:rPr>
              <a:t>      return x * power(x, n – 1);</a:t>
            </a:r>
          </a:p>
          <a:p>
            <a:r>
              <a:rPr lang="en-US" sz="1600" b="1" dirty="0">
                <a:latin typeface="Consolas" panose="020B0609020204030204" pitchFamily="49" charset="0"/>
                <a:cs typeface="Consolas" panose="020B0609020204030204" pitchFamily="49" charset="0"/>
              </a:rPr>
              <a:t>   else</a:t>
            </a:r>
          </a:p>
          <a:p>
            <a:r>
              <a:rPr lang="en-US" sz="1600" b="1" dirty="0">
                <a:latin typeface="Consolas" panose="020B0609020204030204" pitchFamily="49" charset="0"/>
                <a:cs typeface="Consolas" panose="020B0609020204030204" pitchFamily="49" charset="0"/>
              </a:rPr>
              <a:t>      return 1.0 / power(x, -n);</a:t>
            </a:r>
          </a:p>
          <a:p>
            <a:r>
              <a:rPr lang="en-US" sz="1600" b="1" dirty="0">
                <a:latin typeface="Consolas" panose="020B0609020204030204" pitchFamily="49" charset="0"/>
                <a:cs typeface="Consolas" panose="020B0609020204030204" pitchFamily="49" charset="0"/>
              </a:rPr>
              <a:t>}</a:t>
            </a:r>
          </a:p>
        </p:txBody>
      </p:sp>
      <p:grpSp>
        <p:nvGrpSpPr>
          <p:cNvPr id="41" name="Group 40"/>
          <p:cNvGrpSpPr/>
          <p:nvPr/>
        </p:nvGrpSpPr>
        <p:grpSpPr>
          <a:xfrm>
            <a:off x="6615961" y="5554404"/>
            <a:ext cx="2032892" cy="600073"/>
            <a:chOff x="5095921" y="5554403"/>
            <a:chExt cx="2032892" cy="600073"/>
          </a:xfrm>
        </p:grpSpPr>
        <p:sp>
          <p:nvSpPr>
            <p:cNvPr id="8" name="Freeform: Shape 7">
              <a:extLst>
                <a:ext uri="{FF2B5EF4-FFF2-40B4-BE49-F238E27FC236}">
                  <a16:creationId xmlns:a16="http://schemas.microsoft.com/office/drawing/2014/main" id="{66749DA1-480F-4236-ACA6-A413C944657E}"/>
                </a:ext>
              </a:extLst>
            </p:cNvPr>
            <p:cNvSpPr/>
            <p:nvPr/>
          </p:nvSpPr>
          <p:spPr>
            <a:xfrm>
              <a:off x="5289122" y="5584410"/>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9E23D7-9F33-427E-8CD7-13ADBB37ACD9}"/>
                </a:ext>
              </a:extLst>
            </p:cNvPr>
            <p:cNvSpPr txBox="1"/>
            <p:nvPr/>
          </p:nvSpPr>
          <p:spPr>
            <a:xfrm>
              <a:off x="5095921" y="5554403"/>
              <a:ext cx="983768"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2.0</a:t>
              </a:r>
            </a:p>
          </p:txBody>
        </p:sp>
      </p:grpSp>
      <p:grpSp>
        <p:nvGrpSpPr>
          <p:cNvPr id="42" name="Group 41"/>
          <p:cNvGrpSpPr/>
          <p:nvPr/>
        </p:nvGrpSpPr>
        <p:grpSpPr>
          <a:xfrm>
            <a:off x="6380544" y="4806893"/>
            <a:ext cx="1985860" cy="621431"/>
            <a:chOff x="4860504" y="4806892"/>
            <a:chExt cx="1985860" cy="621431"/>
          </a:xfrm>
        </p:grpSpPr>
        <p:sp>
          <p:nvSpPr>
            <p:cNvPr id="11" name="Freeform: Shape 10">
              <a:extLst>
                <a:ext uri="{FF2B5EF4-FFF2-40B4-BE49-F238E27FC236}">
                  <a16:creationId xmlns:a16="http://schemas.microsoft.com/office/drawing/2014/main" id="{9D07AE6C-7426-424C-A836-E64D446BAC3F}"/>
                </a:ext>
              </a:extLst>
            </p:cNvPr>
            <p:cNvSpPr/>
            <p:nvPr/>
          </p:nvSpPr>
          <p:spPr>
            <a:xfrm>
              <a:off x="5006673" y="4858257"/>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E8793D-B109-4FCD-B44D-2F81A99FD183}"/>
                </a:ext>
              </a:extLst>
            </p:cNvPr>
            <p:cNvSpPr txBox="1"/>
            <p:nvPr/>
          </p:nvSpPr>
          <p:spPr>
            <a:xfrm>
              <a:off x="4860504" y="4806892"/>
              <a:ext cx="1322546"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4.0</a:t>
              </a:r>
            </a:p>
          </p:txBody>
        </p:sp>
      </p:grpSp>
      <p:grpSp>
        <p:nvGrpSpPr>
          <p:cNvPr id="43" name="Group 42"/>
          <p:cNvGrpSpPr/>
          <p:nvPr/>
        </p:nvGrpSpPr>
        <p:grpSpPr>
          <a:xfrm>
            <a:off x="6168240" y="4059381"/>
            <a:ext cx="1938826" cy="642788"/>
            <a:chOff x="4648200" y="4059381"/>
            <a:chExt cx="1938826" cy="642788"/>
          </a:xfrm>
        </p:grpSpPr>
        <p:sp>
          <p:nvSpPr>
            <p:cNvPr id="14" name="Freeform: Shape 13">
              <a:extLst>
                <a:ext uri="{FF2B5EF4-FFF2-40B4-BE49-F238E27FC236}">
                  <a16:creationId xmlns:a16="http://schemas.microsoft.com/office/drawing/2014/main" id="{F9E87ACA-B7F1-4E5B-B9AF-3EF66F4216F3}"/>
                </a:ext>
              </a:extLst>
            </p:cNvPr>
            <p:cNvSpPr/>
            <p:nvPr/>
          </p:nvSpPr>
          <p:spPr>
            <a:xfrm>
              <a:off x="4747335" y="4132103"/>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0EE4840-5861-4283-9998-65E64F510728}"/>
                </a:ext>
              </a:extLst>
            </p:cNvPr>
            <p:cNvSpPr txBox="1"/>
            <p:nvPr/>
          </p:nvSpPr>
          <p:spPr>
            <a:xfrm>
              <a:off x="4648200" y="4059381"/>
              <a:ext cx="1055125"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8.0</a:t>
              </a:r>
            </a:p>
          </p:txBody>
        </p:sp>
      </p:grpSp>
      <p:grpSp>
        <p:nvGrpSpPr>
          <p:cNvPr id="37" name="Group 36"/>
          <p:cNvGrpSpPr/>
          <p:nvPr/>
        </p:nvGrpSpPr>
        <p:grpSpPr>
          <a:xfrm>
            <a:off x="6565017" y="4132103"/>
            <a:ext cx="3498894" cy="727121"/>
            <a:chOff x="5044977" y="4132102"/>
            <a:chExt cx="3498894" cy="727121"/>
          </a:xfrm>
        </p:grpSpPr>
        <p:sp>
          <p:nvSpPr>
            <p:cNvPr id="17" name="TextBox 16">
              <a:extLst>
                <a:ext uri="{FF2B5EF4-FFF2-40B4-BE49-F238E27FC236}">
                  <a16:creationId xmlns:a16="http://schemas.microsoft.com/office/drawing/2014/main" id="{5CCD8344-72E6-4C92-AC56-68D5600E8288}"/>
                </a:ext>
              </a:extLst>
            </p:cNvPr>
            <p:cNvSpPr txBox="1"/>
            <p:nvPr/>
          </p:nvSpPr>
          <p:spPr>
            <a:xfrm>
              <a:off x="5044977" y="4489891"/>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2)</a:t>
              </a:r>
            </a:p>
          </p:txBody>
        </p:sp>
        <p:cxnSp>
          <p:nvCxnSpPr>
            <p:cNvPr id="18" name="Straight Arrow Connector 17">
              <a:extLst>
                <a:ext uri="{FF2B5EF4-FFF2-40B4-BE49-F238E27FC236}">
                  <a16:creationId xmlns:a16="http://schemas.microsoft.com/office/drawing/2014/main" id="{CF9452D9-5285-4A47-84F5-CD2A5C08C5D7}"/>
                </a:ext>
              </a:extLst>
            </p:cNvPr>
            <p:cNvCxnSpPr/>
            <p:nvPr/>
          </p:nvCxnSpPr>
          <p:spPr>
            <a:xfrm>
              <a:off x="6946580" y="4132102"/>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819090" y="4843254"/>
            <a:ext cx="3498894" cy="736007"/>
            <a:chOff x="5299050" y="4843253"/>
            <a:chExt cx="3498894" cy="736007"/>
          </a:xfrm>
        </p:grpSpPr>
        <p:sp>
          <p:nvSpPr>
            <p:cNvPr id="20" name="TextBox 19">
              <a:extLst>
                <a:ext uri="{FF2B5EF4-FFF2-40B4-BE49-F238E27FC236}">
                  <a16:creationId xmlns:a16="http://schemas.microsoft.com/office/drawing/2014/main" id="{7AFE8A8F-587B-4C92-813D-952E3CFFA24B}"/>
                </a:ext>
              </a:extLst>
            </p:cNvPr>
            <p:cNvSpPr txBox="1"/>
            <p:nvPr/>
          </p:nvSpPr>
          <p:spPr>
            <a:xfrm>
              <a:off x="5299050" y="5209928"/>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1)</a:t>
              </a:r>
            </a:p>
          </p:txBody>
        </p:sp>
        <p:cxnSp>
          <p:nvCxnSpPr>
            <p:cNvPr id="21" name="Straight Arrow Connector 20">
              <a:extLst>
                <a:ext uri="{FF2B5EF4-FFF2-40B4-BE49-F238E27FC236}">
                  <a16:creationId xmlns:a16="http://schemas.microsoft.com/office/drawing/2014/main" id="{1550B984-58DE-49CA-A070-273E48F1B9DE}"/>
                </a:ext>
              </a:extLst>
            </p:cNvPr>
            <p:cNvCxnSpPr/>
            <p:nvPr/>
          </p:nvCxnSpPr>
          <p:spPr>
            <a:xfrm>
              <a:off x="7207090" y="4843253"/>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073164" y="5554403"/>
            <a:ext cx="3498894" cy="744894"/>
            <a:chOff x="5553124" y="5554403"/>
            <a:chExt cx="3498894" cy="744894"/>
          </a:xfrm>
        </p:grpSpPr>
        <p:sp>
          <p:nvSpPr>
            <p:cNvPr id="23" name="TextBox 22">
              <a:extLst>
                <a:ext uri="{FF2B5EF4-FFF2-40B4-BE49-F238E27FC236}">
                  <a16:creationId xmlns:a16="http://schemas.microsoft.com/office/drawing/2014/main" id="{6322AF92-4F8A-491E-9CD1-58F7B1B25377}"/>
                </a:ext>
              </a:extLst>
            </p:cNvPr>
            <p:cNvSpPr txBox="1"/>
            <p:nvPr/>
          </p:nvSpPr>
          <p:spPr>
            <a:xfrm>
              <a:off x="5553124" y="5929965"/>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2.0 * power(2.0, 0)</a:t>
              </a:r>
            </a:p>
          </p:txBody>
        </p:sp>
        <p:cxnSp>
          <p:nvCxnSpPr>
            <p:cNvPr id="24" name="Straight Arrow Connector 23">
              <a:extLst>
                <a:ext uri="{FF2B5EF4-FFF2-40B4-BE49-F238E27FC236}">
                  <a16:creationId xmlns:a16="http://schemas.microsoft.com/office/drawing/2014/main" id="{6524234D-26ED-4E32-8BDE-510BF4CBD731}"/>
                </a:ext>
              </a:extLst>
            </p:cNvPr>
            <p:cNvCxnSpPr/>
            <p:nvPr/>
          </p:nvCxnSpPr>
          <p:spPr>
            <a:xfrm>
              <a:off x="7467600" y="5554403"/>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336954" y="6102136"/>
            <a:ext cx="1226909" cy="613974"/>
            <a:chOff x="6816913" y="6102136"/>
            <a:chExt cx="1226909" cy="613974"/>
          </a:xfrm>
        </p:grpSpPr>
        <p:sp>
          <p:nvSpPr>
            <p:cNvPr id="27" name="Arc 26">
              <a:extLst>
                <a:ext uri="{FF2B5EF4-FFF2-40B4-BE49-F238E27FC236}">
                  <a16:creationId xmlns:a16="http://schemas.microsoft.com/office/drawing/2014/main" id="{B144655C-5DF4-4405-84C4-3897A5E81F3D}"/>
                </a:ext>
              </a:extLst>
            </p:cNvPr>
            <p:cNvSpPr/>
            <p:nvPr/>
          </p:nvSpPr>
          <p:spPr>
            <a:xfrm rot="5019501">
              <a:off x="7486240" y="6018623"/>
              <a:ext cx="474070" cy="641095"/>
            </a:xfrm>
            <a:prstGeom prst="arc">
              <a:avLst>
                <a:gd name="adj1" fmla="val 16455657"/>
                <a:gd name="adj2" fmla="val 6034576"/>
              </a:avLst>
            </a:prstGeom>
            <a:ln w="38100">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8516C49-2BD8-4355-AD9B-C232F43C4FA6}"/>
                </a:ext>
              </a:extLst>
            </p:cNvPr>
            <p:cNvSpPr txBox="1"/>
            <p:nvPr/>
          </p:nvSpPr>
          <p:spPr>
            <a:xfrm>
              <a:off x="6816913" y="6346778"/>
              <a:ext cx="978600"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1.0</a:t>
              </a:r>
            </a:p>
          </p:txBody>
        </p:sp>
      </p:grpSp>
      <p:sp>
        <p:nvSpPr>
          <p:cNvPr id="29" name="Content Placeholder 2">
            <a:extLst>
              <a:ext uri="{FF2B5EF4-FFF2-40B4-BE49-F238E27FC236}">
                <a16:creationId xmlns:a16="http://schemas.microsoft.com/office/drawing/2014/main" id="{AD78AF3D-955B-445E-B4AC-D3D90BBC2F2E}"/>
              </a:ext>
            </a:extLst>
          </p:cNvPr>
          <p:cNvSpPr txBox="1">
            <a:spLocks/>
          </p:cNvSpPr>
          <p:nvPr/>
        </p:nvSpPr>
        <p:spPr bwMode="auto">
          <a:xfrm>
            <a:off x="561350" y="2548242"/>
            <a:ext cx="8362122" cy="575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Base case:		</a:t>
            </a:r>
            <a:r>
              <a:rPr lang="en-US" sz="2400" b="1" dirty="0">
                <a:latin typeface="Consolas" panose="020B0609020204030204" pitchFamily="49" charset="0"/>
                <a:cs typeface="Consolas" panose="020B0609020204030204" pitchFamily="49" charset="0"/>
              </a:rPr>
              <a:t>x</a:t>
            </a:r>
            <a:r>
              <a:rPr lang="en-US" sz="2400" b="1" baseline="30000" dirty="0">
                <a:latin typeface="Consolas" panose="020B0609020204030204" pitchFamily="49" charset="0"/>
                <a:cs typeface="Consolas" panose="020B0609020204030204" pitchFamily="49" charset="0"/>
              </a:rPr>
              <a:t>0</a:t>
            </a:r>
            <a:r>
              <a:rPr lang="en-US" sz="2400" b="1" dirty="0">
                <a:latin typeface="Consolas" panose="020B0609020204030204" pitchFamily="49" charset="0"/>
                <a:cs typeface="Consolas" panose="020B0609020204030204" pitchFamily="49" charset="0"/>
              </a:rPr>
              <a:t> = 1</a:t>
            </a:r>
          </a:p>
          <a:p>
            <a:pPr lvl="1"/>
            <a:endParaRPr lang="en-US" dirty="0"/>
          </a:p>
        </p:txBody>
      </p:sp>
      <p:grpSp>
        <p:nvGrpSpPr>
          <p:cNvPr id="44" name="Group 43"/>
          <p:cNvGrpSpPr/>
          <p:nvPr/>
        </p:nvGrpSpPr>
        <p:grpSpPr>
          <a:xfrm>
            <a:off x="5939640" y="3341505"/>
            <a:ext cx="1938826" cy="642788"/>
            <a:chOff x="4419600" y="3341505"/>
            <a:chExt cx="1938826" cy="642788"/>
          </a:xfrm>
        </p:grpSpPr>
        <p:sp>
          <p:nvSpPr>
            <p:cNvPr id="31" name="Freeform: Shape 30">
              <a:extLst>
                <a:ext uri="{FF2B5EF4-FFF2-40B4-BE49-F238E27FC236}">
                  <a16:creationId xmlns:a16="http://schemas.microsoft.com/office/drawing/2014/main" id="{C2E1BA03-77C9-4F74-9807-F3A13DC3609E}"/>
                </a:ext>
              </a:extLst>
            </p:cNvPr>
            <p:cNvSpPr/>
            <p:nvPr/>
          </p:nvSpPr>
          <p:spPr>
            <a:xfrm>
              <a:off x="4518735" y="3414227"/>
              <a:ext cx="1839691" cy="570066"/>
            </a:xfrm>
            <a:custGeom>
              <a:avLst/>
              <a:gdLst>
                <a:gd name="connsiteX0" fmla="*/ 147230 w 925152"/>
                <a:gd name="connsiteY0" fmla="*/ 682388 h 682388"/>
                <a:gd name="connsiteX1" fmla="*/ 38048 w 925152"/>
                <a:gd name="connsiteY1" fmla="*/ 436728 h 682388"/>
                <a:gd name="connsiteX2" fmla="*/ 720436 w 925152"/>
                <a:gd name="connsiteY2" fmla="*/ 163773 h 682388"/>
                <a:gd name="connsiteX3" fmla="*/ 925152 w 925152"/>
                <a:gd name="connsiteY3" fmla="*/ 0 h 682388"/>
              </a:gdLst>
              <a:ahLst/>
              <a:cxnLst>
                <a:cxn ang="0">
                  <a:pos x="connsiteX0" y="connsiteY0"/>
                </a:cxn>
                <a:cxn ang="0">
                  <a:pos x="connsiteX1" y="connsiteY1"/>
                </a:cxn>
                <a:cxn ang="0">
                  <a:pos x="connsiteX2" y="connsiteY2"/>
                </a:cxn>
                <a:cxn ang="0">
                  <a:pos x="connsiteX3" y="connsiteY3"/>
                </a:cxn>
              </a:cxnLst>
              <a:rect l="l" t="t" r="r" b="b"/>
              <a:pathLst>
                <a:path w="925152" h="682388">
                  <a:moveTo>
                    <a:pt x="147230" y="682388"/>
                  </a:moveTo>
                  <a:cubicBezTo>
                    <a:pt x="44872" y="602776"/>
                    <a:pt x="-57486" y="523164"/>
                    <a:pt x="38048" y="436728"/>
                  </a:cubicBezTo>
                  <a:cubicBezTo>
                    <a:pt x="133582" y="350292"/>
                    <a:pt x="572585" y="236561"/>
                    <a:pt x="720436" y="163773"/>
                  </a:cubicBezTo>
                  <a:cubicBezTo>
                    <a:pt x="868287" y="90985"/>
                    <a:pt x="896719" y="45492"/>
                    <a:pt x="925152" y="0"/>
                  </a:cubicBezTo>
                </a:path>
              </a:pathLst>
            </a:custGeom>
            <a:noFill/>
            <a:ln w="38100">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9F5E2C-B4DC-4D6C-BC8D-5F4B0124A190}"/>
                </a:ext>
              </a:extLst>
            </p:cNvPr>
            <p:cNvSpPr txBox="1"/>
            <p:nvPr/>
          </p:nvSpPr>
          <p:spPr>
            <a:xfrm>
              <a:off x="4419600" y="3341505"/>
              <a:ext cx="1243808" cy="369332"/>
            </a:xfrm>
            <a:prstGeom prst="rect">
              <a:avLst/>
            </a:prstGeom>
            <a:noFill/>
          </p:spPr>
          <p:txBody>
            <a:bodyPr wrap="square" rtlCol="0">
              <a:spAutoFit/>
            </a:bodyPr>
            <a:lstStyle/>
            <a:p>
              <a:r>
                <a:rPr lang="en-US" b="1" dirty="0">
                  <a:solidFill>
                    <a:srgbClr val="FF0000"/>
                  </a:solidFill>
                  <a:latin typeface="Consolas" panose="020B0609020204030204" pitchFamily="49" charset="0"/>
                  <a:cs typeface="Consolas" panose="020B0609020204030204" pitchFamily="49" charset="0"/>
                </a:rPr>
                <a:t>0.125</a:t>
              </a:r>
            </a:p>
          </p:txBody>
        </p:sp>
      </p:grpSp>
      <p:grpSp>
        <p:nvGrpSpPr>
          <p:cNvPr id="25" name="Group 24"/>
          <p:cNvGrpSpPr/>
          <p:nvPr/>
        </p:nvGrpSpPr>
        <p:grpSpPr>
          <a:xfrm>
            <a:off x="6310944" y="3414226"/>
            <a:ext cx="3498894" cy="724960"/>
            <a:chOff x="4790904" y="3414226"/>
            <a:chExt cx="3498894" cy="724960"/>
          </a:xfrm>
        </p:grpSpPr>
        <p:sp>
          <p:nvSpPr>
            <p:cNvPr id="34" name="TextBox 33">
              <a:extLst>
                <a:ext uri="{FF2B5EF4-FFF2-40B4-BE49-F238E27FC236}">
                  <a16:creationId xmlns:a16="http://schemas.microsoft.com/office/drawing/2014/main" id="{C539E219-2434-414C-8E7E-A3F9C27A3A18}"/>
                </a:ext>
              </a:extLst>
            </p:cNvPr>
            <p:cNvSpPr txBox="1"/>
            <p:nvPr/>
          </p:nvSpPr>
          <p:spPr>
            <a:xfrm>
              <a:off x="4790904" y="3769854"/>
              <a:ext cx="349889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return 1.0 / power(2.0, 3)</a:t>
              </a:r>
            </a:p>
          </p:txBody>
        </p:sp>
        <p:cxnSp>
          <p:nvCxnSpPr>
            <p:cNvPr id="35" name="Straight Arrow Connector 34">
              <a:extLst>
                <a:ext uri="{FF2B5EF4-FFF2-40B4-BE49-F238E27FC236}">
                  <a16:creationId xmlns:a16="http://schemas.microsoft.com/office/drawing/2014/main" id="{A1FE0631-463B-4A12-A254-E6F822FF8AEC}"/>
                </a:ext>
              </a:extLst>
            </p:cNvPr>
            <p:cNvCxnSpPr/>
            <p:nvPr/>
          </p:nvCxnSpPr>
          <p:spPr>
            <a:xfrm>
              <a:off x="6686070" y="3414226"/>
              <a:ext cx="0" cy="457200"/>
            </a:xfrm>
            <a:prstGeom prst="straightConnector1">
              <a:avLst/>
            </a:prstGeom>
            <a:ln w="38100">
              <a:tailEnd type="triangle" w="med" len="lg"/>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5A9E0AA-BE85-49E2-BBBB-040B9D35E20F}"/>
              </a:ext>
            </a:extLst>
          </p:cNvPr>
          <p:cNvSpPr txBox="1"/>
          <p:nvPr/>
        </p:nvSpPr>
        <p:spPr>
          <a:xfrm>
            <a:off x="6945310" y="3048000"/>
            <a:ext cx="2642774" cy="369332"/>
          </a:xfrm>
          <a:prstGeom prst="rect">
            <a:avLst/>
          </a:prstGeom>
          <a:noFill/>
        </p:spPr>
        <p:txBody>
          <a:bodyPr wrap="square" rtlCol="0">
            <a:spAutoFit/>
          </a:bodyPr>
          <a:lstStyle/>
          <a:p>
            <a:r>
              <a:rPr lang="en-US" b="1" dirty="0">
                <a:latin typeface="Consolas" panose="020B0609020204030204" pitchFamily="49" charset="0"/>
                <a:cs typeface="Consolas" panose="020B0609020204030204" pitchFamily="49" charset="0"/>
              </a:rPr>
              <a:t>x =  power(2.0, -3)</a:t>
            </a:r>
          </a:p>
        </p:txBody>
      </p:sp>
    </p:spTree>
    <p:extLst>
      <p:ext uri="{BB962C8B-B14F-4D97-AF65-F5344CB8AC3E}">
        <p14:creationId xmlns:p14="http://schemas.microsoft.com/office/powerpoint/2010/main" val="19024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D4AB17-02AE-4D41-AFD3-91CE88298197}"/>
              </a:ext>
            </a:extLst>
          </p:cNvPr>
          <p:cNvSpPr txBox="1"/>
          <p:nvPr/>
        </p:nvSpPr>
        <p:spPr>
          <a:xfrm>
            <a:off x="278080" y="1143001"/>
            <a:ext cx="5334000" cy="280076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Greatest Common Divisor function</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m The larger number (m &gt; 0)</a:t>
            </a:r>
          </a:p>
          <a:p>
            <a:r>
              <a:rPr lang="en-US" sz="1600" b="1" dirty="0">
                <a:latin typeface="Consolas" panose="020B0609020204030204" pitchFamily="49" charset="0"/>
                <a:cs typeface="Consolas" panose="020B0609020204030204" pitchFamily="49" charset="0"/>
              </a:rPr>
              <a:t>   @</a:t>
            </a:r>
            <a:r>
              <a:rPr lang="en-US" sz="1600" b="1" dirty="0" err="1">
                <a:latin typeface="Consolas" panose="020B0609020204030204" pitchFamily="49" charset="0"/>
                <a:cs typeface="Consolas" panose="020B0609020204030204" pitchFamily="49" charset="0"/>
              </a:rPr>
              <a:t>param</a:t>
            </a:r>
            <a:r>
              <a:rPr lang="en-US" sz="1600" b="1" dirty="0">
                <a:latin typeface="Consolas" panose="020B0609020204030204" pitchFamily="49" charset="0"/>
                <a:cs typeface="Consolas" panose="020B0609020204030204" pitchFamily="49" charset="0"/>
              </a:rPr>
              <a:t> n The smaller number (n &gt; 0)</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 of m and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(int m, 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(m % n == 0) return n;</a:t>
            </a:r>
          </a:p>
          <a:p>
            <a:r>
              <a:rPr lang="en-US" sz="1600" b="1" dirty="0">
                <a:latin typeface="Consolas" panose="020B0609020204030204" pitchFamily="49" charset="0"/>
                <a:cs typeface="Consolas" panose="020B0609020204030204" pitchFamily="49" charset="0"/>
              </a:rPr>
              <a:t>   if (m &lt; n)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(n, m);</a:t>
            </a:r>
          </a:p>
          <a:p>
            <a:r>
              <a:rPr lang="en-US" sz="1600" b="1" dirty="0">
                <a:latin typeface="Consolas" panose="020B0609020204030204" pitchFamily="49" charset="0"/>
                <a:cs typeface="Consolas" panose="020B0609020204030204" pitchFamily="49" charset="0"/>
              </a:rPr>
              <a:t>   return </a:t>
            </a:r>
            <a:r>
              <a:rPr lang="en-US" sz="1600" b="1" dirty="0" err="1">
                <a:latin typeface="Consolas" panose="020B0609020204030204" pitchFamily="49" charset="0"/>
                <a:cs typeface="Consolas" panose="020B0609020204030204" pitchFamily="49" charset="0"/>
              </a:rPr>
              <a:t>gcd</a:t>
            </a:r>
            <a:r>
              <a:rPr lang="en-US" sz="1600" b="1" dirty="0">
                <a:latin typeface="Consolas" panose="020B0609020204030204" pitchFamily="49" charset="0"/>
                <a:cs typeface="Consolas" panose="020B0609020204030204" pitchFamily="49" charset="0"/>
              </a:rPr>
              <a:t>(n, m % n);</a:t>
            </a:r>
          </a:p>
          <a:p>
            <a:r>
              <a:rPr lang="en-US" sz="1600" b="1" dirty="0">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7AAC4B61-0F0B-4957-BC3E-ED01A9FEC0E0}"/>
              </a:ext>
            </a:extLst>
          </p:cNvPr>
          <p:cNvSpPr txBox="1"/>
          <p:nvPr/>
        </p:nvSpPr>
        <p:spPr>
          <a:xfrm>
            <a:off x="268554" y="9526"/>
            <a:ext cx="7264416" cy="646331"/>
          </a:xfrm>
          <a:prstGeom prst="rect">
            <a:avLst/>
          </a:prstGeom>
          <a:noFill/>
        </p:spPr>
        <p:txBody>
          <a:bodyPr wrap="square" rtlCol="0">
            <a:spAutoFit/>
          </a:bodyPr>
          <a:lstStyle/>
          <a:p>
            <a:r>
              <a:rPr lang="en-US" dirty="0"/>
              <a:t>Trace the call stack of the following recursive Greatest-Common-Divisor function for </a:t>
            </a:r>
            <a:r>
              <a:rPr lang="en-US" b="1" dirty="0" err="1">
                <a:latin typeface="Consolas" panose="020B0609020204030204" pitchFamily="49" charset="0"/>
                <a:cs typeface="Consolas" panose="020B0609020204030204" pitchFamily="49" charset="0"/>
              </a:rPr>
              <a:t>gcd</a:t>
            </a:r>
            <a:r>
              <a:rPr lang="en-US" b="1" dirty="0">
                <a:latin typeface="Consolas" panose="020B0609020204030204" pitchFamily="49" charset="0"/>
                <a:cs typeface="Consolas" panose="020B0609020204030204" pitchFamily="49" charset="0"/>
              </a:rPr>
              <a:t>(30, 77).</a:t>
            </a:r>
            <a:endParaRPr lang="en-US" dirty="0"/>
          </a:p>
        </p:txBody>
      </p:sp>
      <p:graphicFrame>
        <p:nvGraphicFramePr>
          <p:cNvPr id="5" name="Table 4">
            <a:extLst>
              <a:ext uri="{FF2B5EF4-FFF2-40B4-BE49-F238E27FC236}">
                <a16:creationId xmlns:a16="http://schemas.microsoft.com/office/drawing/2014/main" id="{2D64BEAC-FAFC-456A-A1E3-E6A0C94EFBFE}"/>
              </a:ext>
            </a:extLst>
          </p:cNvPr>
          <p:cNvGraphicFramePr>
            <a:graphicFrameLocks noGrp="1"/>
          </p:cNvGraphicFramePr>
          <p:nvPr/>
        </p:nvGraphicFramePr>
        <p:xfrm>
          <a:off x="5704109" y="2057401"/>
          <a:ext cx="4724400" cy="449580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608878067"/>
                    </a:ext>
                  </a:extLst>
                </a:gridCol>
                <a:gridCol w="685800">
                  <a:extLst>
                    <a:ext uri="{9D8B030D-6E8A-4147-A177-3AD203B41FA5}">
                      <a16:colId xmlns:a16="http://schemas.microsoft.com/office/drawing/2014/main" val="2250507765"/>
                    </a:ext>
                  </a:extLst>
                </a:gridCol>
                <a:gridCol w="1066800">
                  <a:extLst>
                    <a:ext uri="{9D8B030D-6E8A-4147-A177-3AD203B41FA5}">
                      <a16:colId xmlns:a16="http://schemas.microsoft.com/office/drawing/2014/main" val="104017840"/>
                    </a:ext>
                  </a:extLst>
                </a:gridCol>
                <a:gridCol w="457200">
                  <a:extLst>
                    <a:ext uri="{9D8B030D-6E8A-4147-A177-3AD203B41FA5}">
                      <a16:colId xmlns:a16="http://schemas.microsoft.com/office/drawing/2014/main" val="2981209216"/>
                    </a:ext>
                  </a:extLst>
                </a:gridCol>
                <a:gridCol w="1219200">
                  <a:extLst>
                    <a:ext uri="{9D8B030D-6E8A-4147-A177-3AD203B41FA5}">
                      <a16:colId xmlns:a16="http://schemas.microsoft.com/office/drawing/2014/main" val="276367903"/>
                    </a:ext>
                  </a:extLst>
                </a:gridCol>
                <a:gridCol w="228600">
                  <a:extLst>
                    <a:ext uri="{9D8B030D-6E8A-4147-A177-3AD203B41FA5}">
                      <a16:colId xmlns:a16="http://schemas.microsoft.com/office/drawing/2014/main" val="4211004199"/>
                    </a:ext>
                  </a:extLst>
                </a:gridCol>
              </a:tblGrid>
              <a:tr h="410523">
                <a:tc>
                  <a:txBody>
                    <a:bodyPr/>
                    <a:lstStyle/>
                    <a:p>
                      <a:pPr algn="ctr"/>
                      <a:r>
                        <a:rPr lang="en-US" b="1" dirty="0">
                          <a:solidFill>
                            <a:schemeClr val="tx1"/>
                          </a:solidFill>
                          <a:latin typeface="Consolas" panose="020B0609020204030204" pitchFamily="49" charset="0"/>
                        </a:rPr>
                        <a:t>return</a:t>
                      </a:r>
                    </a:p>
                  </a:txBody>
                  <a:tcPr anchor="ctr">
                    <a:lnB w="12700" cap="flat" cmpd="sng" algn="ctr">
                      <a:noFill/>
                      <a:prstDash val="solid"/>
                      <a:round/>
                      <a:headEnd type="none" w="med" len="med"/>
                      <a:tailEnd type="none" w="med" len="med"/>
                    </a:lnB>
                    <a:solidFill>
                      <a:schemeClr val="bg1"/>
                    </a:solidFill>
                  </a:tcPr>
                </a:tc>
                <a:tc>
                  <a:txBody>
                    <a:bodyPr/>
                    <a:lstStyle/>
                    <a:p>
                      <a:pPr algn="r"/>
                      <a:endParaRPr lang="en-US" b="1" dirty="0">
                        <a:solidFill>
                          <a:schemeClr val="tx1"/>
                        </a:solidFill>
                        <a:latin typeface="Consolas" panose="020B0609020204030204" pitchFamily="49" charset="0"/>
                      </a:endParaRPr>
                    </a:p>
                  </a:txBody>
                  <a:tcPr anchor="ctr">
                    <a:lnB w="38100" cmpd="sng">
                      <a:noFill/>
                    </a:lnB>
                    <a:solidFill>
                      <a:schemeClr val="bg1"/>
                    </a:solidFill>
                  </a:tcPr>
                </a:tc>
                <a:tc>
                  <a:txBody>
                    <a:bodyPr/>
                    <a:lstStyle/>
                    <a:p>
                      <a:pPr algn="ctr"/>
                      <a:r>
                        <a:rPr lang="en-US" b="1" dirty="0">
                          <a:solidFill>
                            <a:schemeClr val="tx1"/>
                          </a:solidFill>
                          <a:latin typeface="Consolas" panose="020B0609020204030204" pitchFamily="49" charset="0"/>
                        </a:rPr>
                        <a:t>m</a:t>
                      </a:r>
                    </a:p>
                  </a:txBody>
                  <a:tcPr anchor="ctr">
                    <a:lnB w="12700" cap="flat" cmpd="sng" algn="ctr">
                      <a:noFill/>
                      <a:prstDash val="solid"/>
                      <a:round/>
                      <a:headEnd type="none" w="med" len="med"/>
                      <a:tailEnd type="none" w="med" len="med"/>
                    </a:lnB>
                    <a:solidFill>
                      <a:schemeClr val="bg1"/>
                    </a:solidFill>
                  </a:tcPr>
                </a:tc>
                <a:tc>
                  <a:txBody>
                    <a:bodyPr/>
                    <a:lstStyle/>
                    <a:p>
                      <a:pPr algn="ctr"/>
                      <a:endParaRPr lang="en-US" b="1" dirty="0">
                        <a:solidFill>
                          <a:schemeClr val="tx1"/>
                        </a:solidFill>
                        <a:latin typeface="Consolas" panose="020B0609020204030204" pitchFamily="49" charset="0"/>
                      </a:endParaRPr>
                    </a:p>
                  </a:txBody>
                  <a:tcPr anchor="ctr">
                    <a:lnB w="12700" cap="flat" cmpd="sng" algn="ctr">
                      <a:noFill/>
                      <a:prstDash val="solid"/>
                      <a:round/>
                      <a:headEnd type="none" w="med" len="med"/>
                      <a:tailEnd type="none" w="med" len="med"/>
                    </a:lnB>
                    <a:solidFill>
                      <a:schemeClr val="bg1"/>
                    </a:solidFill>
                  </a:tcPr>
                </a:tc>
                <a:tc>
                  <a:txBody>
                    <a:bodyPr/>
                    <a:lstStyle/>
                    <a:p>
                      <a:pPr algn="ctr"/>
                      <a:r>
                        <a:rPr lang="en-US" b="1" dirty="0">
                          <a:solidFill>
                            <a:schemeClr val="tx1"/>
                          </a:solidFill>
                          <a:latin typeface="Consolas" panose="020B0609020204030204" pitchFamily="49" charset="0"/>
                        </a:rPr>
                        <a:t>n</a:t>
                      </a:r>
                    </a:p>
                  </a:txBody>
                  <a:tcPr anchor="ctr">
                    <a:lnB w="12700" cap="flat" cmpd="sng" algn="ctr">
                      <a:noFill/>
                      <a:prstDash val="solid"/>
                      <a:round/>
                      <a:headEnd type="none" w="med" len="med"/>
                      <a:tailEnd type="none" w="med" len="med"/>
                    </a:lnB>
                    <a:solidFill>
                      <a:schemeClr val="bg1"/>
                    </a:solidFill>
                  </a:tcPr>
                </a:tc>
                <a:tc>
                  <a:txBody>
                    <a:bodyPr/>
                    <a:lstStyle/>
                    <a:p>
                      <a:pPr algn="ctr"/>
                      <a:endParaRPr lang="en-US" b="1" dirty="0">
                        <a:latin typeface="Consolas" panose="020B0609020204030204" pitchFamily="49" charset="0"/>
                      </a:endParaRPr>
                    </a:p>
                  </a:txBody>
                  <a:tcPr anchor="ctr">
                    <a:lnB w="38100" cmpd="sng">
                      <a:noFill/>
                    </a:lnB>
                    <a:solidFill>
                      <a:schemeClr val="bg1"/>
                    </a:solidFill>
                  </a:tcPr>
                </a:tc>
                <a:extLst>
                  <a:ext uri="{0D108BD9-81ED-4DB2-BD59-A6C34878D82A}">
                    <a16:rowId xmlns:a16="http://schemas.microsoft.com/office/drawing/2014/main" val="240003809"/>
                  </a:ext>
                </a:extLst>
              </a:tr>
              <a:tr h="605807">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4881079"/>
                  </a:ext>
                </a:extLst>
              </a:tr>
              <a:tr h="605807">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0611493"/>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9777538"/>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92421"/>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818197"/>
                  </a:ext>
                </a:extLst>
              </a:tr>
              <a:tr h="718416">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err="1">
                          <a:latin typeface="Consolas" panose="020B0609020204030204" pitchFamily="49" charset="0"/>
                        </a:rPr>
                        <a:t>gcd</a:t>
                      </a: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a:latin typeface="Consolas" panose="020B0609020204030204" pitchFamily="49" charset="0"/>
                        </a:rPr>
                        <a: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154587"/>
                  </a:ext>
                </a:extLst>
              </a:tr>
            </a:tbl>
          </a:graphicData>
        </a:graphic>
      </p:graphicFrame>
      <p:sp>
        <p:nvSpPr>
          <p:cNvPr id="6" name="TextBox 5">
            <a:extLst>
              <a:ext uri="{FF2B5EF4-FFF2-40B4-BE49-F238E27FC236}">
                <a16:creationId xmlns:a16="http://schemas.microsoft.com/office/drawing/2014/main" id="{1EB3EDAA-F685-476B-B376-5BD763C80DB9}"/>
              </a:ext>
            </a:extLst>
          </p:cNvPr>
          <p:cNvSpPr txBox="1"/>
          <p:nvPr/>
        </p:nvSpPr>
        <p:spPr>
          <a:xfrm>
            <a:off x="5704109" y="1559646"/>
            <a:ext cx="2286000" cy="400110"/>
          </a:xfrm>
          <a:prstGeom prst="rect">
            <a:avLst/>
          </a:prstGeom>
          <a:noFill/>
        </p:spPr>
        <p:txBody>
          <a:bodyPr wrap="square" rtlCol="0">
            <a:spAutoFit/>
          </a:bodyPr>
          <a:lstStyle/>
          <a:p>
            <a:r>
              <a:rPr lang="en-US" sz="2000" b="1" dirty="0">
                <a:latin typeface="Consolas" panose="020B0609020204030204" pitchFamily="49" charset="0"/>
                <a:cs typeface="Consolas" panose="020B0609020204030204" pitchFamily="49" charset="0"/>
              </a:rPr>
              <a:t>x = </a:t>
            </a:r>
            <a:r>
              <a:rPr lang="en-US" sz="2000" b="1" dirty="0" err="1">
                <a:latin typeface="Consolas" panose="020B0609020204030204" pitchFamily="49" charset="0"/>
                <a:cs typeface="Consolas" panose="020B0609020204030204" pitchFamily="49" charset="0"/>
              </a:rPr>
              <a:t>gcd</a:t>
            </a:r>
            <a:r>
              <a:rPr lang="en-US" sz="2000" b="1" dirty="0">
                <a:latin typeface="Consolas" panose="020B0609020204030204" pitchFamily="49" charset="0"/>
                <a:cs typeface="Consolas" panose="020B0609020204030204" pitchFamily="49" charset="0"/>
              </a:rPr>
              <a:t>(30, 77)</a:t>
            </a:r>
          </a:p>
        </p:txBody>
      </p:sp>
    </p:spTree>
    <p:extLst>
      <p:ext uri="{BB962C8B-B14F-4D97-AF65-F5344CB8AC3E}">
        <p14:creationId xmlns:p14="http://schemas.microsoft.com/office/powerpoint/2010/main" val="32139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GCD Correct?</a:t>
            </a:r>
          </a:p>
        </p:txBody>
      </p:sp>
      <p:sp>
        <p:nvSpPr>
          <p:cNvPr id="3" name="Content Placeholder 2"/>
          <p:cNvSpPr>
            <a:spLocks noGrp="1"/>
          </p:cNvSpPr>
          <p:nvPr>
            <p:ph sz="quarter" idx="1"/>
          </p:nvPr>
        </p:nvSpPr>
        <p:spPr/>
        <p:txBody>
          <a:bodyPr/>
          <a:lstStyle/>
          <a:p>
            <a:r>
              <a:rPr lang="en-US" dirty="0"/>
              <a:t>How do we verify that our algorithm is correct?</a:t>
            </a:r>
          </a:p>
          <a:p>
            <a:r>
              <a:rPr lang="en-US" dirty="0"/>
              <a:t>Base case correct?</a:t>
            </a:r>
          </a:p>
          <a:p>
            <a:pPr lvl="1"/>
            <a:r>
              <a:rPr lang="en-US" dirty="0"/>
              <a:t>The base case is “n is a divisor of m”</a:t>
            </a:r>
          </a:p>
          <a:p>
            <a:pPr lvl="1"/>
            <a:r>
              <a:rPr lang="en-US" dirty="0"/>
              <a:t>The solution is n (n is the greatest common divisor), which is correct</a:t>
            </a:r>
          </a:p>
          <a:p>
            <a:r>
              <a:rPr lang="en-US" dirty="0"/>
              <a:t>Does recursion make progress to base case?</a:t>
            </a:r>
          </a:p>
          <a:p>
            <a:pPr lvl="1"/>
            <a:r>
              <a:rPr lang="en-US" dirty="0"/>
              <a:t>Both arguments in each recursive call are smaller than in the previous call and </a:t>
            </a:r>
          </a:p>
          <a:p>
            <a:pPr lvl="1"/>
            <a:r>
              <a:rPr lang="en-US" dirty="0"/>
              <a:t>The new second argument is always smaller than the new first argument (m % n must be less than n)</a:t>
            </a:r>
          </a:p>
          <a:p>
            <a:pPr lvl="1"/>
            <a:r>
              <a:rPr lang="en-US" dirty="0"/>
              <a:t>Eventually a divisor will be found or the second argument will become 1 (which is a base case because it divides every integer)</a:t>
            </a:r>
          </a:p>
          <a:p>
            <a:endParaRPr lang="en-US" dirty="0"/>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38</a:t>
            </a:fld>
            <a:endParaRPr lang="en-US" dirty="0"/>
          </a:p>
        </p:txBody>
      </p:sp>
    </p:spTree>
    <p:extLst>
      <p:ext uri="{BB962C8B-B14F-4D97-AF65-F5344CB8AC3E}">
        <p14:creationId xmlns:p14="http://schemas.microsoft.com/office/powerpoint/2010/main" val="343789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Recursion Downside</a:t>
            </a:r>
          </a:p>
        </p:txBody>
      </p:sp>
      <p:sp>
        <p:nvSpPr>
          <p:cNvPr id="3" name="Content Placeholder 2"/>
          <p:cNvSpPr>
            <a:spLocks noGrp="1"/>
          </p:cNvSpPr>
          <p:nvPr>
            <p:ph sz="quarter" idx="1"/>
          </p:nvPr>
        </p:nvSpPr>
        <p:spPr/>
        <p:txBody>
          <a:bodyPr/>
          <a:lstStyle/>
          <a:p>
            <a:r>
              <a:rPr lang="en-US" dirty="0"/>
              <a:t>Recursion downside</a:t>
            </a:r>
          </a:p>
          <a:p>
            <a:pPr lvl="1"/>
            <a:r>
              <a:rPr lang="en-US" dirty="0"/>
              <a:t>Base case never reached.</a:t>
            </a:r>
          </a:p>
          <a:p>
            <a:pPr lvl="2"/>
            <a:r>
              <a:rPr lang="en-US" dirty="0"/>
              <a:t>Factorial with a negative argument - throw an </a:t>
            </a:r>
            <a:r>
              <a:rPr lang="en-US" dirty="0" err="1"/>
              <a:t>invalid_argument</a:t>
            </a:r>
            <a:r>
              <a:rPr lang="en-US" dirty="0"/>
              <a:t> exception if n is negative.</a:t>
            </a:r>
          </a:p>
          <a:p>
            <a:pPr lvl="2"/>
            <a:r>
              <a:rPr lang="en-US" dirty="0"/>
              <a:t>You will eventually get a run-time error when there is no more memory available for your program to execute more function calls.</a:t>
            </a:r>
          </a:p>
          <a:p>
            <a:pPr lvl="1"/>
            <a:r>
              <a:rPr lang="en-US" dirty="0"/>
              <a:t>Error deep in recursion stack.</a:t>
            </a:r>
          </a:p>
          <a:p>
            <a:r>
              <a:rPr lang="en-US" dirty="0"/>
              <a:t>Recursion vs Iteration</a:t>
            </a:r>
          </a:p>
          <a:p>
            <a:pPr lvl="1"/>
            <a:r>
              <a:rPr lang="en-US" dirty="0"/>
              <a:t>There are similarities between recursion and iteration.</a:t>
            </a:r>
          </a:p>
          <a:p>
            <a:pPr lvl="2"/>
            <a:r>
              <a:rPr lang="en-US" dirty="0"/>
              <a:t>In iteration, a loop repetition condition determines whether to repeat the loop body or exit from the loop.</a:t>
            </a:r>
          </a:p>
          <a:p>
            <a:pPr lvl="2"/>
            <a:r>
              <a:rPr lang="en-US" dirty="0"/>
              <a:t>In recursion, the condition usually tests for a base case.</a:t>
            </a:r>
          </a:p>
          <a:p>
            <a:pPr lvl="1"/>
            <a:r>
              <a:rPr lang="en-US" dirty="0"/>
              <a:t>There is always an iterative solution to a problem that is solvable by recursion.</a:t>
            </a:r>
          </a:p>
          <a:p>
            <a:pPr lvl="2"/>
            <a:r>
              <a:rPr lang="en-US" dirty="0"/>
              <a:t>A recursive algorithm may be simpler than an iterative algorithm and thus easier to design, code, debug, and maintain.</a:t>
            </a:r>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39</a:t>
            </a:fld>
            <a:endParaRPr lang="en-US" dirty="0"/>
          </a:p>
        </p:txBody>
      </p:sp>
    </p:spTree>
    <p:extLst>
      <p:ext uri="{BB962C8B-B14F-4D97-AF65-F5344CB8AC3E}">
        <p14:creationId xmlns:p14="http://schemas.microsoft.com/office/powerpoint/2010/main" val="16532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15E2-FD06-4C97-A939-BC517FF962D7}"/>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396ECFB9-7456-44F4-95C7-B5255E7B0ACB}"/>
              </a:ext>
            </a:extLst>
          </p:cNvPr>
          <p:cNvSpPr>
            <a:spLocks noGrp="1"/>
          </p:cNvSpPr>
          <p:nvPr>
            <p:ph sz="quarter" idx="1"/>
          </p:nvPr>
        </p:nvSpPr>
        <p:spPr>
          <a:xfrm>
            <a:off x="640080" y="1581843"/>
            <a:ext cx="9980296" cy="4766706"/>
          </a:xfrm>
        </p:spPr>
        <p:txBody>
          <a:bodyPr/>
          <a:lstStyle/>
          <a:p>
            <a:pPr marL="284163" lvl="1" indent="-279400">
              <a:buClr>
                <a:schemeClr val="tx1"/>
              </a:buClr>
              <a:buSzPct val="100000"/>
              <a:buFont typeface="+mj-lt"/>
              <a:buAutoNum type="arabicPeriod"/>
            </a:pPr>
            <a:r>
              <a:rPr lang="en-US" b="1" dirty="0"/>
              <a:t>Where are queues used today?</a:t>
            </a:r>
          </a:p>
          <a:p>
            <a:pPr marL="284163" lvl="1" indent="-279400">
              <a:buClr>
                <a:schemeClr val="tx1"/>
              </a:buClr>
              <a:buSzPct val="100000"/>
              <a:buFont typeface="+mj-lt"/>
              <a:buAutoNum type="arabicPeriod"/>
            </a:pPr>
            <a:endParaRPr lang="en-US" b="1" dirty="0"/>
          </a:p>
          <a:p>
            <a:pPr marL="284163" lvl="1" indent="-279400">
              <a:buClr>
                <a:schemeClr val="tx1"/>
              </a:buClr>
              <a:buSzPct val="100000"/>
              <a:buFont typeface="+mj-lt"/>
              <a:buAutoNum type="arabicPeriod"/>
            </a:pPr>
            <a:endParaRPr lang="en-US" b="1" dirty="0"/>
          </a:p>
          <a:p>
            <a:pPr marL="284163" lvl="1" indent="-279400">
              <a:spcBef>
                <a:spcPts val="8400"/>
              </a:spcBef>
              <a:buClr>
                <a:schemeClr val="tx1"/>
              </a:buClr>
              <a:buSzPct val="100000"/>
              <a:buFont typeface="+mj-lt"/>
              <a:buAutoNum type="arabicPeriod"/>
            </a:pPr>
            <a:r>
              <a:rPr lang="en-US" b="1" dirty="0"/>
              <a:t>Why is a dynamic circular array queue better than an adapted vector or doubly linked list?</a:t>
            </a:r>
          </a:p>
          <a:p>
            <a:pPr marL="285750" lvl="2" indent="-285750">
              <a:spcBef>
                <a:spcPts val="10200"/>
              </a:spcBef>
              <a:buClr>
                <a:schemeClr val="tx1"/>
              </a:buClr>
              <a:buSzPct val="100000"/>
              <a:buFont typeface="+mj-lt"/>
              <a:buAutoNum type="arabicPeriod" startAt="3"/>
            </a:pPr>
            <a:r>
              <a:rPr lang="en-US" sz="2000" b="1" dirty="0"/>
              <a:t>Reallocating an array requires what kind of copy operations?</a:t>
            </a:r>
          </a:p>
        </p:txBody>
      </p:sp>
      <p:sp>
        <p:nvSpPr>
          <p:cNvPr id="4" name="Footer Placeholder 3">
            <a:extLst>
              <a:ext uri="{FF2B5EF4-FFF2-40B4-BE49-F238E27FC236}">
                <a16:creationId xmlns:a16="http://schemas.microsoft.com/office/drawing/2014/main" id="{E8F99779-22C0-4A1F-B23C-D31827E25725}"/>
              </a:ext>
            </a:extLst>
          </p:cNvPr>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Deques (21-22)</a:t>
            </a:r>
            <a:endParaRPr lang="en-US" dirty="0">
              <a:solidFill>
                <a:prstClr val="white"/>
              </a:solidFill>
              <a:latin typeface="Arial" charset="0"/>
            </a:endParaRPr>
          </a:p>
        </p:txBody>
      </p:sp>
      <p:sp>
        <p:nvSpPr>
          <p:cNvPr id="5" name="Slide Number Placeholder 4">
            <a:extLst>
              <a:ext uri="{FF2B5EF4-FFF2-40B4-BE49-F238E27FC236}">
                <a16:creationId xmlns:a16="http://schemas.microsoft.com/office/drawing/2014/main" id="{2F200640-BF65-479D-B0C8-CECB4260D3DF}"/>
              </a:ext>
            </a:extLst>
          </p:cNvPr>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a:t>
            </a:fld>
            <a:endParaRPr lang="en-US" dirty="0">
              <a:latin typeface="Arial" charset="0"/>
            </a:endParaRPr>
          </a:p>
        </p:txBody>
      </p:sp>
      <p:sp>
        <p:nvSpPr>
          <p:cNvPr id="6" name="TextBox 5">
            <a:extLst>
              <a:ext uri="{FF2B5EF4-FFF2-40B4-BE49-F238E27FC236}">
                <a16:creationId xmlns:a16="http://schemas.microsoft.com/office/drawing/2014/main" id="{2AA2BDB7-C075-4284-B6DB-CCD9A8516548}"/>
              </a:ext>
            </a:extLst>
          </p:cNvPr>
          <p:cNvSpPr txBox="1"/>
          <p:nvPr/>
        </p:nvSpPr>
        <p:spPr>
          <a:xfrm>
            <a:off x="920000" y="2004403"/>
            <a:ext cx="9640692" cy="1754326"/>
          </a:xfrm>
          <a:prstGeom prst="rect">
            <a:avLst/>
          </a:prstGeom>
          <a:noFill/>
        </p:spPr>
        <p:txBody>
          <a:bodyPr wrap="square" rtlCol="0">
            <a:spAutoFit/>
          </a:bodyPr>
          <a:lstStyle/>
          <a:p>
            <a:pPr fontAlgn="base">
              <a:spcBef>
                <a:spcPct val="0"/>
              </a:spcBef>
              <a:spcAft>
                <a:spcPct val="0"/>
              </a:spcAft>
            </a:pPr>
            <a:r>
              <a:rPr lang="en-US" b="1" dirty="0">
                <a:solidFill>
                  <a:srgbClr val="FF0000"/>
                </a:solidFill>
                <a:latin typeface="Arial" charset="0"/>
                <a:cs typeface="Arial" charset="0"/>
              </a:rPr>
              <a:t>A web-site which serves files to thousands of users.</a:t>
            </a:r>
          </a:p>
          <a:p>
            <a:pPr fontAlgn="base">
              <a:spcBef>
                <a:spcPct val="0"/>
              </a:spcBef>
              <a:spcAft>
                <a:spcPct val="0"/>
              </a:spcAft>
            </a:pPr>
            <a:r>
              <a:rPr lang="en-US" b="1" dirty="0">
                <a:solidFill>
                  <a:srgbClr val="FF0000"/>
                </a:solidFill>
                <a:latin typeface="Arial" charset="0"/>
                <a:cs typeface="Arial" charset="0"/>
              </a:rPr>
              <a:t>CPU jobs must be batched up and then scheduled.</a:t>
            </a:r>
          </a:p>
          <a:p>
            <a:pPr fontAlgn="base">
              <a:spcBef>
                <a:spcPct val="0"/>
              </a:spcBef>
              <a:spcAft>
                <a:spcPct val="0"/>
              </a:spcAft>
            </a:pPr>
            <a:r>
              <a:rPr lang="en-US" b="1" dirty="0">
                <a:solidFill>
                  <a:srgbClr val="FF0000"/>
                </a:solidFill>
                <a:latin typeface="Arial" charset="0"/>
                <a:cs typeface="Arial" charset="0"/>
              </a:rPr>
              <a:t>We wait in queues at check-out counters in grocery stores.</a:t>
            </a:r>
          </a:p>
          <a:p>
            <a:pPr fontAlgn="base">
              <a:spcBef>
                <a:spcPct val="0"/>
              </a:spcBef>
              <a:spcAft>
                <a:spcPct val="0"/>
              </a:spcAft>
            </a:pPr>
            <a:r>
              <a:rPr lang="en-US" b="1" dirty="0">
                <a:solidFill>
                  <a:srgbClr val="FF0000"/>
                </a:solidFill>
                <a:latin typeface="Arial" charset="0"/>
                <a:cs typeface="Arial" charset="0"/>
              </a:rPr>
              <a:t>We wait in queues to enter movie theaters.</a:t>
            </a:r>
          </a:p>
          <a:p>
            <a:pPr fontAlgn="base">
              <a:spcBef>
                <a:spcPct val="0"/>
              </a:spcBef>
              <a:spcAft>
                <a:spcPct val="0"/>
              </a:spcAft>
            </a:pPr>
            <a:r>
              <a:rPr lang="en-US" b="1" dirty="0">
                <a:solidFill>
                  <a:srgbClr val="FF0000"/>
                </a:solidFill>
                <a:latin typeface="Arial" charset="0"/>
                <a:cs typeface="Arial" charset="0"/>
              </a:rPr>
              <a:t>We wait in queues to drive on a turnpike.</a:t>
            </a:r>
          </a:p>
          <a:p>
            <a:pPr fontAlgn="base">
              <a:spcBef>
                <a:spcPct val="0"/>
              </a:spcBef>
              <a:spcAft>
                <a:spcPct val="0"/>
              </a:spcAft>
            </a:pPr>
            <a:r>
              <a:rPr lang="en-US" b="1" dirty="0">
                <a:solidFill>
                  <a:srgbClr val="FF0000"/>
                </a:solidFill>
                <a:latin typeface="Arial" charset="0"/>
                <a:cs typeface="Arial" charset="0"/>
              </a:rPr>
              <a:t>We wait in queues to ride on a roller coaster.</a:t>
            </a:r>
          </a:p>
        </p:txBody>
      </p:sp>
      <p:sp>
        <p:nvSpPr>
          <p:cNvPr id="7" name="Rectangle 6">
            <a:extLst>
              <a:ext uri="{FF2B5EF4-FFF2-40B4-BE49-F238E27FC236}">
                <a16:creationId xmlns:a16="http://schemas.microsoft.com/office/drawing/2014/main" id="{D0486986-DA71-4079-B731-42025BE57FB4}"/>
              </a:ext>
            </a:extLst>
          </p:cNvPr>
          <p:cNvSpPr/>
          <p:nvPr/>
        </p:nvSpPr>
        <p:spPr>
          <a:xfrm>
            <a:off x="937891" y="4433252"/>
            <a:ext cx="9809096" cy="1477328"/>
          </a:xfrm>
          <a:prstGeom prst="rect">
            <a:avLst/>
          </a:prstGeom>
        </p:spPr>
        <p:txBody>
          <a:bodyPr wrap="square">
            <a:spAutoFit/>
          </a:bodyPr>
          <a:lstStyle/>
          <a:p>
            <a:pPr marL="339725" indent="-339725" fontAlgn="base">
              <a:spcAft>
                <a:spcPct val="0"/>
              </a:spcAft>
              <a:defRPr/>
            </a:pPr>
            <a:r>
              <a:rPr lang="en-US" b="1" dirty="0">
                <a:solidFill>
                  <a:srgbClr val="FF0000"/>
                </a:solidFill>
                <a:latin typeface="Arial" charset="0"/>
                <a:cs typeface="Arial" charset="0"/>
              </a:rPr>
              <a:t>An adapted vector is </a:t>
            </a:r>
            <a:r>
              <a:rPr lang="en-US" b="1" dirty="0">
                <a:solidFill>
                  <a:srgbClr val="FF0000"/>
                </a:solidFill>
                <a:latin typeface="Arial" charset="0"/>
                <a:cs typeface="Arial" charset="0"/>
                <a:sym typeface="Symbol" panose="05050102010706020507" pitchFamily="18" charset="2"/>
              </a:rPr>
              <a:t>(n) for pop and front functions, circular array is (1) for both operations.</a:t>
            </a:r>
          </a:p>
          <a:p>
            <a:pPr marL="339725" indent="-339725" fontAlgn="base">
              <a:spcAft>
                <a:spcPct val="0"/>
              </a:spcAft>
              <a:defRPr/>
            </a:pPr>
            <a:r>
              <a:rPr lang="en-US" b="1" dirty="0">
                <a:solidFill>
                  <a:srgbClr val="FF0000"/>
                </a:solidFill>
                <a:latin typeface="Arial" charset="0"/>
                <a:cs typeface="Arial" charset="0"/>
              </a:rPr>
              <a:t>A node in a double-linked list stores two pointers, a node in a circular array stores just the data.</a:t>
            </a:r>
          </a:p>
          <a:p>
            <a:pPr fontAlgn="base">
              <a:spcAft>
                <a:spcPct val="0"/>
              </a:spcAft>
              <a:defRPr/>
            </a:pPr>
            <a:endParaRPr lang="en-US" b="1" dirty="0">
              <a:solidFill>
                <a:srgbClr val="FF0000"/>
              </a:solidFill>
              <a:latin typeface="Arial" charset="0"/>
              <a:cs typeface="Arial" charset="0"/>
            </a:endParaRPr>
          </a:p>
        </p:txBody>
      </p:sp>
      <p:sp>
        <p:nvSpPr>
          <p:cNvPr id="8" name="Rectangle 7">
            <a:extLst>
              <a:ext uri="{FF2B5EF4-FFF2-40B4-BE49-F238E27FC236}">
                <a16:creationId xmlns:a16="http://schemas.microsoft.com/office/drawing/2014/main" id="{1F1A1201-B935-466E-9134-87446C1BC23D}"/>
              </a:ext>
            </a:extLst>
          </p:cNvPr>
          <p:cNvSpPr/>
          <p:nvPr/>
        </p:nvSpPr>
        <p:spPr>
          <a:xfrm>
            <a:off x="937891" y="6119336"/>
            <a:ext cx="9809096" cy="646331"/>
          </a:xfrm>
          <a:prstGeom prst="rect">
            <a:avLst/>
          </a:prstGeom>
        </p:spPr>
        <p:txBody>
          <a:bodyPr wrap="square">
            <a:spAutoFit/>
          </a:bodyPr>
          <a:lstStyle/>
          <a:p>
            <a:pPr marL="339725" indent="-339725" fontAlgn="base">
              <a:spcAft>
                <a:spcPct val="0"/>
              </a:spcAft>
              <a:defRPr/>
            </a:pPr>
            <a:r>
              <a:rPr lang="en-US" b="1" dirty="0">
                <a:solidFill>
                  <a:srgbClr val="FF0000"/>
                </a:solidFill>
                <a:latin typeface="Arial" charset="0"/>
                <a:cs typeface="Arial" charset="0"/>
              </a:rPr>
              <a:t>All dynamic objects require deep copy constructors and assignment operators.</a:t>
            </a:r>
          </a:p>
          <a:p>
            <a:pPr fontAlgn="base">
              <a:spcAft>
                <a:spcPct val="0"/>
              </a:spcAft>
              <a:defRPr/>
            </a:pPr>
            <a:endParaRPr lang="en-US" b="1" dirty="0">
              <a:solidFill>
                <a:srgbClr val="FF0000"/>
              </a:solidFill>
              <a:latin typeface="Arial" charset="0"/>
              <a:cs typeface="Arial" charset="0"/>
            </a:endParaRPr>
          </a:p>
        </p:txBody>
      </p:sp>
    </p:spTree>
    <p:extLst>
      <p:ext uri="{BB962C8B-B14F-4D97-AF65-F5344CB8AC3E}">
        <p14:creationId xmlns:p14="http://schemas.microsoft.com/office/powerpoint/2010/main" val="29502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6C012A0-BADB-4868-ABBA-D893EC1F90DF}"/>
              </a:ext>
            </a:extLst>
          </p:cNvPr>
          <p:cNvGrpSpPr/>
          <p:nvPr/>
        </p:nvGrpSpPr>
        <p:grpSpPr>
          <a:xfrm>
            <a:off x="2541897" y="5415888"/>
            <a:ext cx="6571397" cy="518780"/>
            <a:chOff x="1627496" y="5415888"/>
            <a:chExt cx="6571397" cy="518780"/>
          </a:xfrm>
        </p:grpSpPr>
        <p:sp>
          <p:nvSpPr>
            <p:cNvPr id="9" name="Rectangle: Rounded Corners 8">
              <a:extLst>
                <a:ext uri="{FF2B5EF4-FFF2-40B4-BE49-F238E27FC236}">
                  <a16:creationId xmlns:a16="http://schemas.microsoft.com/office/drawing/2014/main" id="{13240241-7258-428C-84D0-A3F3AD515C7F}"/>
                </a:ext>
              </a:extLst>
            </p:cNvPr>
            <p:cNvSpPr/>
            <p:nvPr/>
          </p:nvSpPr>
          <p:spPr>
            <a:xfrm>
              <a:off x="5760493" y="5660408"/>
              <a:ext cx="2438400" cy="2742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ACD3356-1654-4637-BE2D-4DE7FFC68636}"/>
                </a:ext>
              </a:extLst>
            </p:cNvPr>
            <p:cNvSpPr/>
            <p:nvPr/>
          </p:nvSpPr>
          <p:spPr>
            <a:xfrm>
              <a:off x="1627496" y="5415888"/>
              <a:ext cx="2438400" cy="3127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ABA3BD2-CBAC-4107-A4FF-B2366C2A14EF}"/>
                </a:ext>
              </a:extLst>
            </p:cNvPr>
            <p:cNvCxnSpPr>
              <a:stCxn id="8" idx="3"/>
              <a:endCxn id="9" idx="1"/>
            </p:cNvCxnSpPr>
            <p:nvPr/>
          </p:nvCxnSpPr>
          <p:spPr>
            <a:xfrm>
              <a:off x="4065896" y="5572268"/>
              <a:ext cx="1694597" cy="2252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Tail Recursion</a:t>
            </a:r>
          </a:p>
        </p:txBody>
      </p:sp>
      <p:sp>
        <p:nvSpPr>
          <p:cNvPr id="3" name="Content Placeholder 2"/>
          <p:cNvSpPr>
            <a:spLocks noGrp="1"/>
          </p:cNvSpPr>
          <p:nvPr>
            <p:ph sz="quarter" idx="1"/>
          </p:nvPr>
        </p:nvSpPr>
        <p:spPr/>
        <p:txBody>
          <a:bodyPr/>
          <a:lstStyle/>
          <a:p>
            <a:r>
              <a:rPr lang="en-US" dirty="0"/>
              <a:t>Most of the recursive algorithms and functions so far are examples of tail recursion or last-line recursion.</a:t>
            </a:r>
          </a:p>
          <a:p>
            <a:pPr lvl="1"/>
            <a:r>
              <a:rPr lang="en-US" dirty="0"/>
              <a:t>In these algorithms, there is a single recursive call and it is the last line of the function, such as in the factorial function.</a:t>
            </a:r>
          </a:p>
          <a:p>
            <a:r>
              <a:rPr lang="en-US" dirty="0"/>
              <a:t>Straightforward process to turn a recursion function with a tail into an iterative solution:</a:t>
            </a:r>
          </a:p>
          <a:p>
            <a:endParaRPr lang="en-US" dirty="0"/>
          </a:p>
        </p:txBody>
      </p:sp>
      <p:sp>
        <p:nvSpPr>
          <p:cNvPr id="4" name="Footer Placeholder 3"/>
          <p:cNvSpPr>
            <a:spLocks noGrp="1"/>
          </p:cNvSpPr>
          <p:nvPr>
            <p:ph type="ftr" sz="quarter" idx="11"/>
          </p:nvPr>
        </p:nvSpPr>
        <p:spPr/>
        <p:txBody>
          <a:bodyPr/>
          <a:lstStyle/>
          <a:p>
            <a:r>
              <a:rPr lang="en-US"/>
              <a:t>Deques (21-22)</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40</a:t>
            </a:fld>
            <a:endParaRPr lang="en-US" dirty="0"/>
          </a:p>
        </p:txBody>
      </p:sp>
      <p:sp>
        <p:nvSpPr>
          <p:cNvPr id="6" name="TextBox 5"/>
          <p:cNvSpPr txBox="1"/>
          <p:nvPr/>
        </p:nvSpPr>
        <p:spPr>
          <a:xfrm>
            <a:off x="1447800" y="4419600"/>
            <a:ext cx="4114800" cy="1569660"/>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Recursive factorial function */</a:t>
            </a:r>
          </a:p>
          <a:p>
            <a:r>
              <a:rPr lang="en-US" sz="1600" b="1" dirty="0">
                <a:latin typeface="Consolas" panose="020B0609020204030204" pitchFamily="49" charset="0"/>
                <a:cs typeface="Consolas" panose="020B0609020204030204" pitchFamily="49" charset="0"/>
              </a:rPr>
              <a:t>int factorial(int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if (n &lt;= 1) return 1;</a:t>
            </a:r>
          </a:p>
          <a:p>
            <a:r>
              <a:rPr lang="en-US" sz="1600" b="1" dirty="0">
                <a:latin typeface="Consolas" panose="020B0609020204030204" pitchFamily="49" charset="0"/>
                <a:cs typeface="Consolas" panose="020B0609020204030204" pitchFamily="49" charset="0"/>
              </a:rPr>
              <a:t>   return n * factorial(n – 1);</a:t>
            </a:r>
          </a:p>
          <a:p>
            <a:r>
              <a:rPr lang="en-US" sz="1600" b="1" dirty="0">
                <a:latin typeface="Consolas" panose="020B0609020204030204" pitchFamily="49" charset="0"/>
                <a:cs typeface="Consolas" panose="020B0609020204030204" pitchFamily="49" charset="0"/>
              </a:rPr>
              <a:t>}</a:t>
            </a:r>
          </a:p>
        </p:txBody>
      </p:sp>
      <p:sp>
        <p:nvSpPr>
          <p:cNvPr id="7" name="TextBox 6"/>
          <p:cNvSpPr txBox="1"/>
          <p:nvPr/>
        </p:nvSpPr>
        <p:spPr>
          <a:xfrm>
            <a:off x="5715000" y="4419601"/>
            <a:ext cx="4114800" cy="2062103"/>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Iterative factorial function */</a:t>
            </a:r>
          </a:p>
          <a:p>
            <a:r>
              <a:rPr lang="en-US" sz="1600" b="1" dirty="0">
                <a:latin typeface="Consolas" panose="020B0609020204030204" pitchFamily="49" charset="0"/>
                <a:cs typeface="Consolas" panose="020B0609020204030204" pitchFamily="49" charset="0"/>
              </a:rPr>
              <a:t>int </a:t>
            </a:r>
            <a:r>
              <a:rPr lang="en-US" sz="1600" b="1" dirty="0" err="1">
                <a:latin typeface="Consolas" panose="020B0609020204030204" pitchFamily="49" charset="0"/>
                <a:cs typeface="Consolas" panose="020B0609020204030204" pitchFamily="49" charset="0"/>
              </a:rPr>
              <a:t>factorial_iter</a:t>
            </a:r>
            <a:r>
              <a:rPr lang="en-US" sz="1600" b="1" dirty="0">
                <a:latin typeface="Consolas" panose="020B0609020204030204" pitchFamily="49" charset="0"/>
                <a:cs typeface="Consolas" panose="020B0609020204030204" pitchFamily="49" charset="0"/>
              </a:rPr>
              <a:t>(int 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int result = 1;</a:t>
            </a:r>
          </a:p>
          <a:p>
            <a:r>
              <a:rPr lang="en-US" sz="1600" b="1" dirty="0">
                <a:latin typeface="Consolas" panose="020B0609020204030204" pitchFamily="49" charset="0"/>
                <a:cs typeface="Consolas" panose="020B0609020204030204" pitchFamily="49" charset="0"/>
              </a:rPr>
              <a:t>   for (int k = 1; k &lt;= n; k++)</a:t>
            </a:r>
          </a:p>
          <a:p>
            <a:r>
              <a:rPr lang="en-US" sz="1600" b="1" dirty="0">
                <a:latin typeface="Consolas" panose="020B0609020204030204" pitchFamily="49" charset="0"/>
                <a:cs typeface="Consolas" panose="020B0609020204030204" pitchFamily="49" charset="0"/>
              </a:rPr>
              <a:t>	 result = result * k;</a:t>
            </a:r>
          </a:p>
          <a:p>
            <a:r>
              <a:rPr lang="en-US" sz="1600" b="1" dirty="0">
                <a:latin typeface="Consolas" panose="020B0609020204030204" pitchFamily="49" charset="0"/>
                <a:cs typeface="Consolas" panose="020B0609020204030204" pitchFamily="49" charset="0"/>
              </a:rPr>
              <a:t>   return result;</a:t>
            </a:r>
          </a:p>
          <a:p>
            <a:r>
              <a:rPr lang="en-US" sz="1600" b="1" dirty="0">
                <a:latin typeface="Consolas" panose="020B0609020204030204" pitchFamily="49" charset="0"/>
                <a:cs typeface="Consolas" panose="020B0609020204030204" pitchFamily="49" charset="0"/>
              </a:rPr>
              <a:t>}</a:t>
            </a:r>
          </a:p>
        </p:txBody>
      </p:sp>
      <p:grpSp>
        <p:nvGrpSpPr>
          <p:cNvPr id="13" name="Group 12">
            <a:extLst>
              <a:ext uri="{FF2B5EF4-FFF2-40B4-BE49-F238E27FC236}">
                <a16:creationId xmlns:a16="http://schemas.microsoft.com/office/drawing/2014/main" id="{FFAC911E-22A0-4C0D-9D98-DAA2E0A208FC}"/>
              </a:ext>
            </a:extLst>
          </p:cNvPr>
          <p:cNvGrpSpPr/>
          <p:nvPr/>
        </p:nvGrpSpPr>
        <p:grpSpPr>
          <a:xfrm>
            <a:off x="2133600" y="5181600"/>
            <a:ext cx="6571396" cy="547048"/>
            <a:chOff x="1627496" y="5415888"/>
            <a:chExt cx="6571396" cy="547048"/>
          </a:xfrm>
        </p:grpSpPr>
        <p:cxnSp>
          <p:nvCxnSpPr>
            <p:cNvPr id="16" name="Straight Arrow Connector 15">
              <a:extLst>
                <a:ext uri="{FF2B5EF4-FFF2-40B4-BE49-F238E27FC236}">
                  <a16:creationId xmlns:a16="http://schemas.microsoft.com/office/drawing/2014/main" id="{CC3671BC-B02B-47A5-8319-48817B8E730A}"/>
                </a:ext>
              </a:extLst>
            </p:cNvPr>
            <p:cNvCxnSpPr>
              <a:cxnSpLocks/>
              <a:stCxn id="15" idx="3"/>
              <a:endCxn id="14" idx="1"/>
            </p:cNvCxnSpPr>
            <p:nvPr/>
          </p:nvCxnSpPr>
          <p:spPr>
            <a:xfrm>
              <a:off x="2694296" y="5572268"/>
              <a:ext cx="4648200" cy="2394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D73CAF8D-13B9-412D-9C01-9D308757779F}"/>
                </a:ext>
              </a:extLst>
            </p:cNvPr>
            <p:cNvSpPr/>
            <p:nvPr/>
          </p:nvSpPr>
          <p:spPr>
            <a:xfrm>
              <a:off x="7342496" y="5660408"/>
              <a:ext cx="856396" cy="302528"/>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DD967E8-9C9E-4588-B4AC-602717CF6A6A}"/>
                </a:ext>
              </a:extLst>
            </p:cNvPr>
            <p:cNvSpPr/>
            <p:nvPr/>
          </p:nvSpPr>
          <p:spPr>
            <a:xfrm>
              <a:off x="1627496" y="5415888"/>
              <a:ext cx="1066800" cy="312760"/>
            </a:xfrm>
            <a:prstGeom prst="roundRect">
              <a:avLst/>
            </a:prstGeom>
            <a:solidFill>
              <a:srgbClr val="FFFF00">
                <a:alpha val="2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444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81845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8A1F-5168-44DD-8DAA-416A3495DD01}"/>
              </a:ext>
            </a:extLst>
          </p:cNvPr>
          <p:cNvSpPr>
            <a:spLocks noGrp="1"/>
          </p:cNvSpPr>
          <p:nvPr>
            <p:ph type="title"/>
          </p:nvPr>
        </p:nvSpPr>
        <p:spPr/>
        <p:txBody>
          <a:bodyPr/>
          <a:lstStyle/>
          <a:p>
            <a:r>
              <a:rPr lang="en-US" dirty="0"/>
              <a:t>Where Is All This Data Coming From?</a:t>
            </a:r>
          </a:p>
        </p:txBody>
      </p:sp>
      <p:sp>
        <p:nvSpPr>
          <p:cNvPr id="3" name="Content Placeholder 2">
            <a:extLst>
              <a:ext uri="{FF2B5EF4-FFF2-40B4-BE49-F238E27FC236}">
                <a16:creationId xmlns:a16="http://schemas.microsoft.com/office/drawing/2014/main" id="{62BB35A2-4D53-45AC-B670-028635B70CF4}"/>
              </a:ext>
            </a:extLst>
          </p:cNvPr>
          <p:cNvSpPr>
            <a:spLocks noGrp="1"/>
          </p:cNvSpPr>
          <p:nvPr>
            <p:ph sz="quarter" idx="1"/>
          </p:nvPr>
        </p:nvSpPr>
        <p:spPr>
          <a:xfrm>
            <a:off x="572492" y="1233489"/>
            <a:ext cx="9978067" cy="1992060"/>
          </a:xfrm>
        </p:spPr>
        <p:txBody>
          <a:bodyPr/>
          <a:lstStyle/>
          <a:p>
            <a:pPr algn="l"/>
            <a:r>
              <a:rPr lang="en-US" b="0" i="0" dirty="0">
                <a:solidFill>
                  <a:srgbClr val="222222"/>
                </a:solidFill>
                <a:effectLst/>
              </a:rPr>
              <a:t>Big data comes from myriad different sources, such as</a:t>
            </a:r>
          </a:p>
          <a:p>
            <a:pPr lvl="1"/>
            <a:r>
              <a:rPr lang="en-US" b="0" i="0" dirty="0">
                <a:solidFill>
                  <a:srgbClr val="222222"/>
                </a:solidFill>
                <a:effectLst/>
              </a:rPr>
              <a:t>business transaction systems, </a:t>
            </a:r>
          </a:p>
          <a:p>
            <a:pPr lvl="1">
              <a:spcBef>
                <a:spcPts val="0"/>
              </a:spcBef>
            </a:pPr>
            <a:r>
              <a:rPr lang="en-US" b="0" i="0" dirty="0">
                <a:solidFill>
                  <a:srgbClr val="222222"/>
                </a:solidFill>
                <a:effectLst/>
              </a:rPr>
              <a:t>customer databases,</a:t>
            </a:r>
          </a:p>
          <a:p>
            <a:pPr lvl="1">
              <a:spcBef>
                <a:spcPts val="0"/>
              </a:spcBef>
            </a:pPr>
            <a:r>
              <a:rPr lang="en-US" b="0" i="0" dirty="0">
                <a:solidFill>
                  <a:srgbClr val="222222"/>
                </a:solidFill>
                <a:effectLst/>
              </a:rPr>
              <a:t>medical records,</a:t>
            </a:r>
          </a:p>
          <a:p>
            <a:pPr lvl="1">
              <a:spcBef>
                <a:spcPts val="0"/>
              </a:spcBef>
            </a:pPr>
            <a:r>
              <a:rPr lang="en-US" b="0" i="0" dirty="0">
                <a:solidFill>
                  <a:srgbClr val="222222"/>
                </a:solidFill>
                <a:effectLst/>
              </a:rPr>
              <a:t>internet clickstream logs,</a:t>
            </a:r>
          </a:p>
          <a:p>
            <a:pPr lvl="1">
              <a:spcBef>
                <a:spcPts val="0"/>
              </a:spcBef>
            </a:pPr>
            <a:r>
              <a:rPr lang="en-US" dirty="0">
                <a:solidFill>
                  <a:srgbClr val="222222"/>
                </a:solidFill>
              </a:rPr>
              <a:t>machine-generated data,</a:t>
            </a:r>
            <a:endParaRPr lang="en-US" b="0" i="0" dirty="0">
              <a:solidFill>
                <a:srgbClr val="222222"/>
              </a:solidFill>
              <a:effectLst/>
            </a:endParaRPr>
          </a:p>
        </p:txBody>
      </p:sp>
      <p:sp>
        <p:nvSpPr>
          <p:cNvPr id="4" name="Footer Placeholder 3">
            <a:extLst>
              <a:ext uri="{FF2B5EF4-FFF2-40B4-BE49-F238E27FC236}">
                <a16:creationId xmlns:a16="http://schemas.microsoft.com/office/drawing/2014/main" id="{6D09B812-BD95-4844-96D4-2E8E889A4229}"/>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F77223CF-57A9-4FD8-871A-1551CAE7ABCB}"/>
              </a:ext>
            </a:extLst>
          </p:cNvPr>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sp>
        <p:nvSpPr>
          <p:cNvPr id="6" name="Content Placeholder 2">
            <a:extLst>
              <a:ext uri="{FF2B5EF4-FFF2-40B4-BE49-F238E27FC236}">
                <a16:creationId xmlns:a16="http://schemas.microsoft.com/office/drawing/2014/main" id="{DE59AE82-4AB0-4CBB-AEC2-A72A770098A7}"/>
              </a:ext>
            </a:extLst>
          </p:cNvPr>
          <p:cNvSpPr txBox="1">
            <a:spLocks/>
          </p:cNvSpPr>
          <p:nvPr/>
        </p:nvSpPr>
        <p:spPr bwMode="auto">
          <a:xfrm>
            <a:off x="5374306" y="1646445"/>
            <a:ext cx="5246071" cy="129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0"/>
              </a:spcBef>
            </a:pPr>
            <a:r>
              <a:rPr lang="en-US" dirty="0">
                <a:solidFill>
                  <a:srgbClr val="222222"/>
                </a:solidFill>
              </a:rPr>
              <a:t>mobile applications,</a:t>
            </a:r>
          </a:p>
          <a:p>
            <a:pPr lvl="1">
              <a:spcBef>
                <a:spcPts val="0"/>
              </a:spcBef>
            </a:pPr>
            <a:r>
              <a:rPr lang="en-US" dirty="0">
                <a:solidFill>
                  <a:srgbClr val="222222"/>
                </a:solidFill>
              </a:rPr>
              <a:t>social networks,</a:t>
            </a:r>
          </a:p>
          <a:p>
            <a:pPr lvl="1">
              <a:spcBef>
                <a:spcPts val="0"/>
              </a:spcBef>
            </a:pPr>
            <a:r>
              <a:rPr lang="en-US" dirty="0">
                <a:solidFill>
                  <a:srgbClr val="222222"/>
                </a:solidFill>
              </a:rPr>
              <a:t>scientific research repositories,</a:t>
            </a:r>
            <a:endParaRPr lang="en-US" dirty="0"/>
          </a:p>
          <a:p>
            <a:pPr lvl="1">
              <a:spcBef>
                <a:spcPts val="0"/>
              </a:spcBef>
            </a:pPr>
            <a:r>
              <a:rPr lang="en-US" dirty="0">
                <a:solidFill>
                  <a:srgbClr val="222222"/>
                </a:solidFill>
              </a:rPr>
              <a:t>real-time data sensors (IoT).</a:t>
            </a:r>
          </a:p>
          <a:p>
            <a:pPr lvl="1">
              <a:spcBef>
                <a:spcPts val="0"/>
              </a:spcBef>
            </a:pPr>
            <a:r>
              <a:rPr lang="en-US" dirty="0">
                <a:solidFill>
                  <a:srgbClr val="222222"/>
                </a:solidFill>
              </a:rPr>
              <a:t>transaction data.</a:t>
            </a:r>
          </a:p>
        </p:txBody>
      </p:sp>
      <p:sp>
        <p:nvSpPr>
          <p:cNvPr id="7" name="Content Placeholder 2">
            <a:extLst>
              <a:ext uri="{FF2B5EF4-FFF2-40B4-BE49-F238E27FC236}">
                <a16:creationId xmlns:a16="http://schemas.microsoft.com/office/drawing/2014/main" id="{998CB921-106D-468A-98E6-267AF4D739DA}"/>
              </a:ext>
            </a:extLst>
          </p:cNvPr>
          <p:cNvSpPr txBox="1">
            <a:spLocks/>
          </p:cNvSpPr>
          <p:nvPr/>
        </p:nvSpPr>
        <p:spPr bwMode="auto">
          <a:xfrm>
            <a:off x="572492" y="3257997"/>
            <a:ext cx="10250183" cy="3429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solidFill>
                  <a:srgbClr val="222222"/>
                </a:solidFill>
              </a:rPr>
              <a:t>“Where is all this data coming from?”</a:t>
            </a:r>
          </a:p>
          <a:p>
            <a:pPr marL="685800">
              <a:buClr>
                <a:schemeClr val="tx1"/>
              </a:buClr>
              <a:buSzPct val="100000"/>
              <a:buFont typeface="+mj-lt"/>
              <a:buAutoNum type="arabicPeriod"/>
            </a:pPr>
            <a:r>
              <a:rPr lang="en-US" dirty="0">
                <a:solidFill>
                  <a:srgbClr val="222222"/>
                </a:solidFill>
              </a:rPr>
              <a:t>Humans have created </a:t>
            </a:r>
            <a:r>
              <a:rPr lang="en-US" dirty="0"/>
              <a:t>more data </a:t>
            </a:r>
            <a:r>
              <a:rPr lang="en-US" dirty="0">
                <a:solidFill>
                  <a:srgbClr val="222222"/>
                </a:solidFill>
              </a:rPr>
              <a:t>in the past two years than in the history of the human race combined.</a:t>
            </a:r>
          </a:p>
          <a:p>
            <a:pPr marL="685800">
              <a:buClr>
                <a:schemeClr val="tx1"/>
              </a:buClr>
              <a:buSzPct val="100000"/>
              <a:buFont typeface="+mj-lt"/>
              <a:buAutoNum type="arabicPeriod"/>
            </a:pPr>
            <a:r>
              <a:rPr lang="en-US" dirty="0"/>
              <a:t>With </a:t>
            </a:r>
            <a:r>
              <a:rPr lang="en-US" b="1" dirty="0">
                <a:solidFill>
                  <a:srgbClr val="FF0000"/>
                </a:solidFill>
              </a:rPr>
              <a:t>2.5 quintillion</a:t>
            </a:r>
            <a:r>
              <a:rPr lang="en-US" dirty="0"/>
              <a:t> bytes of data being created every day, it is expected that volume of data will double every two years.</a:t>
            </a:r>
          </a:p>
          <a:p>
            <a:pPr marL="685800">
              <a:buClr>
                <a:schemeClr val="tx1"/>
              </a:buClr>
              <a:buSzPct val="100000"/>
              <a:buFont typeface="+mj-lt"/>
              <a:buAutoNum type="arabicPeriod"/>
            </a:pPr>
            <a:r>
              <a:rPr lang="en-US" dirty="0">
                <a:solidFill>
                  <a:srgbClr val="222222"/>
                </a:solidFill>
              </a:rPr>
              <a:t>Roughly </a:t>
            </a:r>
            <a:r>
              <a:rPr lang="en-US" b="1" dirty="0">
                <a:solidFill>
                  <a:srgbClr val="FF0000"/>
                </a:solidFill>
              </a:rPr>
              <a:t>74 zettabytes</a:t>
            </a:r>
            <a:r>
              <a:rPr lang="en-US" dirty="0">
                <a:solidFill>
                  <a:srgbClr val="008CBA"/>
                </a:solidFill>
              </a:rPr>
              <a:t>  </a:t>
            </a:r>
            <a:r>
              <a:rPr lang="en-US" dirty="0">
                <a:solidFill>
                  <a:srgbClr val="222222"/>
                </a:solidFill>
              </a:rPr>
              <a:t>was created in 2021 (that’s 74 </a:t>
            </a:r>
            <a:r>
              <a:rPr lang="en-US" i="1" dirty="0">
                <a:solidFill>
                  <a:srgbClr val="222222"/>
                </a:solidFill>
              </a:rPr>
              <a:t>trillion </a:t>
            </a:r>
            <a:r>
              <a:rPr lang="en-US" dirty="0">
                <a:solidFill>
                  <a:srgbClr val="222222"/>
                </a:solidFill>
              </a:rPr>
              <a:t>gigabytes) and is predicted to reach </a:t>
            </a:r>
            <a:r>
              <a:rPr lang="en-US" b="1" dirty="0">
                <a:solidFill>
                  <a:srgbClr val="FF0000"/>
                </a:solidFill>
              </a:rPr>
              <a:t>175 zettabytes</a:t>
            </a:r>
            <a:r>
              <a:rPr lang="en-US" dirty="0">
                <a:solidFill>
                  <a:srgbClr val="222222"/>
                </a:solidFill>
              </a:rPr>
              <a:t> by 2025.</a:t>
            </a:r>
          </a:p>
          <a:p>
            <a:pPr marL="685800">
              <a:buClr>
                <a:schemeClr val="tx1"/>
              </a:buClr>
              <a:buSzPct val="100000"/>
              <a:buFont typeface="+mj-lt"/>
              <a:buAutoNum type="arabicPeriod"/>
            </a:pPr>
            <a:r>
              <a:rPr lang="en-US" dirty="0">
                <a:solidFill>
                  <a:srgbClr val="222222"/>
                </a:solidFill>
              </a:rPr>
              <a:t>For the average Fortune 1000 company, a 10% increase in data accessibility will get them more than </a:t>
            </a:r>
            <a:r>
              <a:rPr lang="en-US" b="1" dirty="0">
                <a:solidFill>
                  <a:srgbClr val="FF0000"/>
                </a:solidFill>
                <a:hlinkClick r:id="rId2">
                  <a:extLst>
                    <a:ext uri="{A12FA001-AC4F-418D-AE19-62706E023703}">
                      <ahyp:hlinkClr xmlns:ahyp="http://schemas.microsoft.com/office/drawing/2018/hyperlinkcolor" val="tx"/>
                    </a:ext>
                  </a:extLst>
                </a:hlinkClick>
              </a:rPr>
              <a:t>$65 million in additional net income</a:t>
            </a:r>
            <a:r>
              <a:rPr lang="en-US" dirty="0">
                <a:solidFill>
                  <a:srgbClr val="008CBA"/>
                </a:solidFill>
              </a:rPr>
              <a:t>.</a:t>
            </a:r>
            <a:endParaRPr lang="en-US" dirty="0">
              <a:solidFill>
                <a:srgbClr val="222222"/>
              </a:solidFill>
            </a:endParaRPr>
          </a:p>
        </p:txBody>
      </p:sp>
    </p:spTree>
    <p:extLst>
      <p:ext uri="{BB962C8B-B14F-4D97-AF65-F5344CB8AC3E}">
        <p14:creationId xmlns:p14="http://schemas.microsoft.com/office/powerpoint/2010/main" val="32516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FBB0A-E98F-4B36-A633-2590B98D933D}"/>
              </a:ext>
            </a:extLst>
          </p:cNvPr>
          <p:cNvPicPr>
            <a:picLocks noChangeAspect="1"/>
          </p:cNvPicPr>
          <p:nvPr/>
        </p:nvPicPr>
        <p:blipFill>
          <a:blip r:embed="rId2"/>
          <a:stretch>
            <a:fillRect/>
          </a:stretch>
        </p:blipFill>
        <p:spPr>
          <a:xfrm>
            <a:off x="996287" y="0"/>
            <a:ext cx="8980226" cy="6858000"/>
          </a:xfrm>
          <a:prstGeom prst="rect">
            <a:avLst/>
          </a:prstGeom>
        </p:spPr>
      </p:pic>
    </p:spTree>
    <p:extLst>
      <p:ext uri="{BB962C8B-B14F-4D97-AF65-F5344CB8AC3E}">
        <p14:creationId xmlns:p14="http://schemas.microsoft.com/office/powerpoint/2010/main" val="133524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6.4, pgs. 376-380</a:t>
            </a:r>
          </a:p>
        </p:txBody>
      </p:sp>
      <p:sp>
        <p:nvSpPr>
          <p:cNvPr id="7" name="Content Placeholder 2"/>
          <p:cNvSpPr txBox="1">
            <a:spLocks/>
          </p:cNvSpPr>
          <p:nvPr/>
        </p:nvSpPr>
        <p:spPr bwMode="auto">
          <a:xfrm>
            <a:off x="1219200" y="304800"/>
            <a:ext cx="4687614"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6.4 The </a:t>
            </a:r>
            <a:r>
              <a:rPr lang="en-US" sz="2400" dirty="0" err="1"/>
              <a:t>Deque</a:t>
            </a:r>
            <a:r>
              <a:rPr lang="en-US" sz="2400" dirty="0"/>
              <a:t> </a:t>
            </a:r>
          </a:p>
          <a:p>
            <a:pPr algn="ctr"/>
            <a:r>
              <a:rPr lang="en-US" sz="2000" dirty="0"/>
              <a:t>Specification of the </a:t>
            </a:r>
            <a:r>
              <a:rPr lang="en-US" sz="2000" dirty="0" err="1"/>
              <a:t>Deque</a:t>
            </a:r>
            <a:r>
              <a:rPr lang="en-US" sz="2000" dirty="0"/>
              <a:t> </a:t>
            </a:r>
          </a:p>
          <a:p>
            <a:pPr algn="ctr"/>
            <a:r>
              <a:rPr lang="en-US" sz="2000" dirty="0"/>
              <a:t>Implementing the </a:t>
            </a:r>
            <a:r>
              <a:rPr lang="en-US" sz="2000" dirty="0" err="1"/>
              <a:t>Deque</a:t>
            </a:r>
            <a:r>
              <a:rPr lang="en-US" sz="2000" dirty="0"/>
              <a:t> Using a Circular Array</a:t>
            </a:r>
          </a:p>
          <a:p>
            <a:pPr algn="ctr"/>
            <a:r>
              <a:rPr lang="en-US" sz="2000" dirty="0"/>
              <a:t>The Standard Library Implementation of the Deque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943100"/>
            <a:ext cx="2832354" cy="2247900"/>
          </a:xfrm>
          <a:prstGeom prst="rect">
            <a:avLst/>
          </a:prstGeom>
        </p:spPr>
      </p:pic>
      <p:sp>
        <p:nvSpPr>
          <p:cNvPr id="2" name="Slide Number Placeholder 1">
            <a:extLst>
              <a:ext uri="{FF2B5EF4-FFF2-40B4-BE49-F238E27FC236}">
                <a16:creationId xmlns:a16="http://schemas.microsoft.com/office/drawing/2014/main" id="{8069C33F-72E1-477B-B366-CA9F5D0C6F04}"/>
              </a:ext>
            </a:extLst>
          </p:cNvPr>
          <p:cNvSpPr>
            <a:spLocks noGrp="1"/>
          </p:cNvSpPr>
          <p:nvPr>
            <p:ph type="sldNum" sz="quarter" idx="12"/>
          </p:nvPr>
        </p:nvSpPr>
        <p:spPr/>
        <p:txBody>
          <a:bodyPr/>
          <a:lstStyle/>
          <a:p>
            <a:pPr>
              <a:defRPr/>
            </a:pPr>
            <a:fld id="{A0C1462C-D640-45B3-901B-F425AA5C3674}" type="slidenum">
              <a:rPr lang="en-US" smtClean="0"/>
              <a:pPr>
                <a:defRPr/>
              </a:pPr>
              <a:t>7</a:t>
            </a:fld>
            <a:endParaRPr lang="en-US" dirty="0"/>
          </a:p>
        </p:txBody>
      </p:sp>
    </p:spTree>
    <p:extLst>
      <p:ext uri="{BB962C8B-B14F-4D97-AF65-F5344CB8AC3E}">
        <p14:creationId xmlns:p14="http://schemas.microsoft.com/office/powerpoint/2010/main" val="35934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Deque</a:t>
            </a:r>
            <a:r>
              <a:rPr lang="en-US" dirty="0"/>
              <a:t> ADT</a:t>
            </a:r>
          </a:p>
        </p:txBody>
      </p:sp>
      <p:sp>
        <p:nvSpPr>
          <p:cNvPr id="3" name="Content Placeholder 2"/>
          <p:cNvSpPr>
            <a:spLocks noGrp="1"/>
          </p:cNvSpPr>
          <p:nvPr>
            <p:ph sz="quarter" idx="1"/>
          </p:nvPr>
        </p:nvSpPr>
        <p:spPr>
          <a:xfrm>
            <a:off x="555585" y="1295401"/>
            <a:ext cx="9884780" cy="1905000"/>
          </a:xfrm>
        </p:spPr>
        <p:txBody>
          <a:bodyPr/>
          <a:lstStyle/>
          <a:p>
            <a:r>
              <a:rPr lang="en-US" sz="2000" dirty="0"/>
              <a:t>A </a:t>
            </a:r>
            <a:r>
              <a:rPr lang="en-US" sz="2000" b="1" dirty="0">
                <a:solidFill>
                  <a:srgbClr val="FF0000"/>
                </a:solidFill>
              </a:rPr>
              <a:t>deque</a:t>
            </a:r>
            <a:r>
              <a:rPr lang="en-US" sz="2000" dirty="0">
                <a:solidFill>
                  <a:srgbClr val="FF0000"/>
                </a:solidFill>
              </a:rPr>
              <a:t> </a:t>
            </a:r>
            <a:r>
              <a:rPr lang="en-US" sz="2000" dirty="0"/>
              <a:t>(or double-ended queue) is an abstract data type that generalizes a </a:t>
            </a:r>
            <a:r>
              <a:rPr lang="en-US" sz="2000" b="1" dirty="0">
                <a:solidFill>
                  <a:srgbClr val="FF0000"/>
                </a:solidFill>
              </a:rPr>
              <a:t>queue</a:t>
            </a:r>
            <a:r>
              <a:rPr lang="en-US" sz="2000" dirty="0"/>
              <a:t>, for which elements can be added to or removed from either the front (head) or back (tail).</a:t>
            </a:r>
          </a:p>
          <a:p>
            <a:r>
              <a:rPr lang="en-US" sz="2000" dirty="0"/>
              <a:t>A </a:t>
            </a:r>
            <a:r>
              <a:rPr lang="en-US" sz="2000" b="1" dirty="0">
                <a:solidFill>
                  <a:srgbClr val="FF0000"/>
                </a:solidFill>
              </a:rPr>
              <a:t>deque</a:t>
            </a:r>
            <a:r>
              <a:rPr lang="en-US" sz="2000" dirty="0">
                <a:solidFill>
                  <a:srgbClr val="FF0000"/>
                </a:solidFill>
              </a:rPr>
              <a:t> </a:t>
            </a:r>
            <a:r>
              <a:rPr lang="en-US" sz="2000" dirty="0"/>
              <a:t>(EIEO) differs from the </a:t>
            </a:r>
            <a:r>
              <a:rPr lang="en-US" sz="2000" b="1" dirty="0">
                <a:solidFill>
                  <a:srgbClr val="FF0000"/>
                </a:solidFill>
              </a:rPr>
              <a:t>queue</a:t>
            </a:r>
            <a:r>
              <a:rPr lang="en-US" sz="2000" dirty="0"/>
              <a:t> (FIFO) abstract data type or First-In-First-Out List, whose elements can only be added to one end.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178139"/>
            <a:ext cx="6400800" cy="1828800"/>
          </a:xfrm>
          <a:prstGeom prst="rect">
            <a:avLst/>
          </a:prstGeom>
        </p:spPr>
      </p:pic>
      <p:sp>
        <p:nvSpPr>
          <p:cNvPr id="7" name="Content Placeholder 2"/>
          <p:cNvSpPr txBox="1">
            <a:spLocks/>
          </p:cNvSpPr>
          <p:nvPr/>
        </p:nvSpPr>
        <p:spPr bwMode="auto">
          <a:xfrm>
            <a:off x="555585" y="3048001"/>
            <a:ext cx="988478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b="1" dirty="0">
                <a:solidFill>
                  <a:srgbClr val="FF0000"/>
                </a:solidFill>
              </a:rPr>
              <a:t>Restricted </a:t>
            </a:r>
            <a:r>
              <a:rPr lang="en-US" sz="2000" b="1" dirty="0" err="1">
                <a:solidFill>
                  <a:srgbClr val="FF0000"/>
                </a:solidFill>
              </a:rPr>
              <a:t>deques</a:t>
            </a:r>
            <a:r>
              <a:rPr lang="en-US" sz="2000" b="1" dirty="0">
                <a:solidFill>
                  <a:srgbClr val="FF0000"/>
                </a:solidFill>
              </a:rPr>
              <a:t> </a:t>
            </a:r>
            <a:r>
              <a:rPr lang="en-US" sz="2000" dirty="0"/>
              <a:t>are of two types:</a:t>
            </a:r>
          </a:p>
          <a:p>
            <a:pPr lvl="1"/>
            <a:r>
              <a:rPr lang="en-US" sz="1800" dirty="0"/>
              <a:t>An input-restricted </a:t>
            </a:r>
            <a:r>
              <a:rPr lang="en-US" sz="1800" dirty="0" err="1"/>
              <a:t>deque</a:t>
            </a:r>
            <a:r>
              <a:rPr lang="en-US" sz="1800" dirty="0"/>
              <a:t> (</a:t>
            </a:r>
            <a:r>
              <a:rPr lang="en-US" sz="1800" b="1" dirty="0" err="1">
                <a:solidFill>
                  <a:srgbClr val="FF0000"/>
                </a:solidFill>
              </a:rPr>
              <a:t>IRDeque</a:t>
            </a:r>
            <a:r>
              <a:rPr lang="en-US" sz="1800" dirty="0"/>
              <a:t>) is one where deletion can be made from both ends, but insertion can be made at one end only.</a:t>
            </a:r>
          </a:p>
          <a:p>
            <a:pPr lvl="1"/>
            <a:r>
              <a:rPr lang="en-US" sz="1800" dirty="0"/>
              <a:t>An output-restricted </a:t>
            </a:r>
            <a:r>
              <a:rPr lang="en-US" sz="1800" dirty="0" err="1"/>
              <a:t>deque</a:t>
            </a:r>
            <a:r>
              <a:rPr lang="en-US" sz="1800" dirty="0"/>
              <a:t> (</a:t>
            </a:r>
            <a:r>
              <a:rPr lang="en-US" sz="1800" b="1" dirty="0" err="1">
                <a:solidFill>
                  <a:srgbClr val="FF0000"/>
                </a:solidFill>
              </a:rPr>
              <a:t>ORDeque</a:t>
            </a:r>
            <a:r>
              <a:rPr lang="en-US" sz="1800" dirty="0"/>
              <a:t>) is one where insertion can be made at both ends, but deletion can be made from one end only.</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484" y="4726701"/>
            <a:ext cx="6292064" cy="1797732"/>
          </a:xfrm>
          <a:prstGeom prst="rect">
            <a:avLst/>
          </a:prstGeom>
        </p:spPr>
      </p:pic>
      <p:sp>
        <p:nvSpPr>
          <p:cNvPr id="9" name="Content Placeholder 2"/>
          <p:cNvSpPr txBox="1">
            <a:spLocks/>
          </p:cNvSpPr>
          <p:nvPr/>
        </p:nvSpPr>
        <p:spPr bwMode="auto">
          <a:xfrm>
            <a:off x="555585" y="5006939"/>
            <a:ext cx="9884780" cy="1742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The C++ standard library defines the class </a:t>
            </a:r>
            <a:r>
              <a:rPr lang="en-US" sz="2000" b="1" dirty="0">
                <a:solidFill>
                  <a:srgbClr val="FF0000"/>
                </a:solidFill>
                <a:latin typeface="Consolas" panose="020B0609020204030204" pitchFamily="49" charset="0"/>
                <a:cs typeface="Consolas" panose="020B0609020204030204" pitchFamily="49" charset="0"/>
              </a:rPr>
              <a:t>std::</a:t>
            </a:r>
            <a:r>
              <a:rPr lang="en-US" sz="2000" b="1" dirty="0" err="1">
                <a:solidFill>
                  <a:srgbClr val="FF0000"/>
                </a:solidFill>
                <a:latin typeface="Consolas" panose="020B0609020204030204" pitchFamily="49" charset="0"/>
                <a:cs typeface="Consolas" panose="020B0609020204030204" pitchFamily="49" charset="0"/>
              </a:rPr>
              <a:t>deque</a:t>
            </a:r>
            <a:r>
              <a:rPr lang="en-US" sz="2000" dirty="0">
                <a:cs typeface="Courier New" pitchFamily="49" charset="0"/>
              </a:rPr>
              <a:t> </a:t>
            </a:r>
            <a:r>
              <a:rPr lang="en-US" sz="2000" dirty="0"/>
              <a:t>to be a sequence that, like the </a:t>
            </a:r>
            <a:r>
              <a:rPr lang="en-US" sz="2000" b="1" dirty="0">
                <a:solidFill>
                  <a:srgbClr val="FF0000"/>
                </a:solidFill>
                <a:latin typeface="Consolas" panose="020B0609020204030204" pitchFamily="49" charset="0"/>
                <a:cs typeface="Consolas" panose="020B0609020204030204" pitchFamily="49" charset="0"/>
              </a:rPr>
              <a:t>std::vector</a:t>
            </a:r>
            <a:r>
              <a:rPr lang="en-US" sz="2000" dirty="0"/>
              <a:t>, that supports random-access iterators (not supported by either the </a:t>
            </a:r>
            <a:r>
              <a:rPr lang="en-US" sz="2000" b="1" dirty="0">
                <a:solidFill>
                  <a:srgbClr val="FF0000"/>
                </a:solidFill>
              </a:rPr>
              <a:t>stack</a:t>
            </a:r>
            <a:r>
              <a:rPr lang="en-US" sz="2000" dirty="0">
                <a:solidFill>
                  <a:srgbClr val="FF0000"/>
                </a:solidFill>
              </a:rPr>
              <a:t> </a:t>
            </a:r>
            <a:r>
              <a:rPr lang="en-US" sz="2000" dirty="0"/>
              <a:t>or the </a:t>
            </a:r>
            <a:r>
              <a:rPr lang="en-US" sz="2000" b="1" dirty="0">
                <a:solidFill>
                  <a:srgbClr val="FF0000"/>
                </a:solidFill>
              </a:rPr>
              <a:t>queue</a:t>
            </a:r>
            <a:r>
              <a:rPr lang="en-US" sz="2000" dirty="0"/>
              <a:t>) in addition to constant-time insertion and removal from either end.</a:t>
            </a:r>
            <a:endParaRPr lang="en-US" dirty="0"/>
          </a:p>
          <a:p>
            <a:endParaRPr lang="en-US" sz="2000" dirty="0"/>
          </a:p>
        </p:txBody>
      </p:sp>
      <p:sp>
        <p:nvSpPr>
          <p:cNvPr id="4" name="Footer Placeholder 3">
            <a:extLst>
              <a:ext uri="{FF2B5EF4-FFF2-40B4-BE49-F238E27FC236}">
                <a16:creationId xmlns:a16="http://schemas.microsoft.com/office/drawing/2014/main" id="{27E16483-0C8A-4388-BE09-6B20C24D66CB}"/>
              </a:ext>
            </a:extLst>
          </p:cNvPr>
          <p:cNvSpPr>
            <a:spLocks noGrp="1"/>
          </p:cNvSpPr>
          <p:nvPr>
            <p:ph type="ftr" sz="quarter" idx="11"/>
          </p:nvPr>
        </p:nvSpPr>
        <p:spPr/>
        <p:txBody>
          <a:bodyPr/>
          <a:lstStyle/>
          <a:p>
            <a:pPr>
              <a:defRPr/>
            </a:pPr>
            <a:r>
              <a:rPr lang="en-US"/>
              <a:t>Deques (21-22)</a:t>
            </a:r>
            <a:endParaRPr lang="en-US" dirty="0"/>
          </a:p>
        </p:txBody>
      </p:sp>
      <p:sp>
        <p:nvSpPr>
          <p:cNvPr id="5" name="Slide Number Placeholder 4">
            <a:extLst>
              <a:ext uri="{FF2B5EF4-FFF2-40B4-BE49-F238E27FC236}">
                <a16:creationId xmlns:a16="http://schemas.microsoft.com/office/drawing/2014/main" id="{BC5A9E50-4976-4B76-88F0-3700F9328392}"/>
              </a:ext>
            </a:extLst>
          </p:cNvPr>
          <p:cNvSpPr>
            <a:spLocks noGrp="1"/>
          </p:cNvSpPr>
          <p:nvPr>
            <p:ph type="sldNum" sz="quarter" idx="12"/>
          </p:nvPr>
        </p:nvSpPr>
        <p:spPr/>
        <p:txBody>
          <a:bodyPr/>
          <a:lstStyle/>
          <a:p>
            <a:pPr>
              <a:defRPr/>
            </a:pPr>
            <a:fld id="{0D7B5496-982B-480A-8085-B08F2CA91C21}" type="slidenum">
              <a:rPr lang="en-US" smtClean="0"/>
              <a:pPr>
                <a:defRPr/>
              </a:pPr>
              <a:t>8</a:t>
            </a:fld>
            <a:endParaRPr lang="en-US" dirty="0"/>
          </a:p>
        </p:txBody>
      </p:sp>
    </p:spTree>
    <p:extLst>
      <p:ext uri="{BB962C8B-B14F-4D97-AF65-F5344CB8AC3E}">
        <p14:creationId xmlns:p14="http://schemas.microsoft.com/office/powerpoint/2010/main" val="20607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bldLvl="2"/>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Circular Array ADT Queue Design</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Deques (21-22)</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9</a:t>
            </a:fld>
            <a:endParaRPr lang="en-US" dirty="0">
              <a:latin typeface="Arial" charset="0"/>
            </a:endParaRPr>
          </a:p>
        </p:txBody>
      </p:sp>
      <p:sp>
        <p:nvSpPr>
          <p:cNvPr id="3" name="Content Placeholder 2"/>
          <p:cNvSpPr>
            <a:spLocks noGrp="1"/>
          </p:cNvSpPr>
          <p:nvPr>
            <p:ph sz="quarter" idx="4294967295"/>
          </p:nvPr>
        </p:nvSpPr>
        <p:spPr>
          <a:xfrm>
            <a:off x="640081" y="1295400"/>
            <a:ext cx="9980295" cy="5454650"/>
          </a:xfrm>
        </p:spPr>
        <p:txBody>
          <a:bodyPr/>
          <a:lstStyle/>
          <a:p>
            <a:r>
              <a:rPr lang="en-US" dirty="0"/>
              <a:t>A Circular Array ADT Queue uses an object with four </a:t>
            </a:r>
            <a:r>
              <a:rPr lang="en-US" dirty="0" err="1"/>
              <a:t>size_t</a:t>
            </a:r>
            <a:r>
              <a:rPr lang="en-US" dirty="0"/>
              <a:t> type data members:</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capacity;</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num_items</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front_index</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rear_index</a:t>
            </a:r>
            <a:r>
              <a:rPr lang="en-US" dirty="0">
                <a:solidFill>
                  <a:srgbClr val="FF0000"/>
                </a:solidFill>
                <a:latin typeface="Consolas" panose="020B0609020204030204" pitchFamily="49" charset="0"/>
                <a:cs typeface="Consolas" panose="020B0609020204030204" pitchFamily="49" charset="0"/>
              </a:rPr>
              <a:t>;</a:t>
            </a:r>
          </a:p>
          <a:p>
            <a:r>
              <a:rPr lang="en-US" dirty="0"/>
              <a:t>And a pointer to the data member, </a:t>
            </a:r>
            <a:r>
              <a:rPr lang="en-US" dirty="0" err="1"/>
              <a:t>the_data</a:t>
            </a:r>
            <a:r>
              <a:rPr lang="en-US" dirty="0"/>
              <a:t> to point to a dynamically-allocated array</a:t>
            </a:r>
          </a:p>
          <a:p>
            <a:pPr lvl="1"/>
            <a:r>
              <a:rPr lang="en-US" dirty="0">
                <a:solidFill>
                  <a:srgbClr val="FF0000"/>
                </a:solidFill>
                <a:latin typeface="Consolas" panose="020B0609020204030204" pitchFamily="49" charset="0"/>
                <a:cs typeface="Consolas" panose="020B0609020204030204" pitchFamily="49" charset="0"/>
              </a:rPr>
              <a:t>T* </a:t>
            </a:r>
            <a:r>
              <a:rPr lang="en-US" dirty="0" err="1">
                <a:solidFill>
                  <a:srgbClr val="FF0000"/>
                </a:solidFill>
                <a:latin typeface="Consolas" panose="020B0609020204030204" pitchFamily="49" charset="0"/>
                <a:cs typeface="Consolas" panose="020B0609020204030204" pitchFamily="49" charset="0"/>
              </a:rPr>
              <a:t>the_data</a:t>
            </a:r>
            <a:r>
              <a:rPr lang="en-US" dirty="0">
                <a:solidFill>
                  <a:srgbClr val="FF0000"/>
                </a:solidFill>
                <a:latin typeface="Consolas" panose="020B0609020204030204" pitchFamily="49" charset="0"/>
                <a:cs typeface="Consolas" panose="020B0609020204030204" pitchFamily="49" charset="0"/>
              </a:rPr>
              <a:t>;</a:t>
            </a:r>
          </a:p>
          <a:p>
            <a:r>
              <a:rPr lang="en-US" dirty="0"/>
              <a:t>And a default array allocation size</a:t>
            </a:r>
          </a:p>
          <a:p>
            <a:pPr lvl="1"/>
            <a:r>
              <a:rPr lang="en-US" dirty="0">
                <a:solidFill>
                  <a:srgbClr val="FF0000"/>
                </a:solidFill>
                <a:latin typeface="Consolas" panose="020B0609020204030204" pitchFamily="49" charset="0"/>
                <a:cs typeface="Consolas" panose="020B0609020204030204" pitchFamily="49" charset="0"/>
              </a:rPr>
              <a:t>#define DEFAULT_CAPACITY 8</a:t>
            </a:r>
            <a:endParaRPr lang="en-US" dirty="0"/>
          </a:p>
          <a:p>
            <a:pPr lvl="1"/>
            <a:endParaRPr lang="en-US" dirty="0">
              <a:solidFill>
                <a:srgbClr val="FF0000"/>
              </a:solidFill>
              <a:latin typeface="Consolas" panose="020B0609020204030204" pitchFamily="49" charset="0"/>
              <a:cs typeface="Consolas" panose="020B0609020204030204" pitchFamily="49" charset="0"/>
            </a:endParaRPr>
          </a:p>
          <a:p>
            <a:endParaRPr lang="en-US" dirty="0"/>
          </a:p>
        </p:txBody>
      </p:sp>
      <p:pic>
        <p:nvPicPr>
          <p:cNvPr id="12" name="Picture 11">
            <a:extLst>
              <a:ext uri="{FF2B5EF4-FFF2-40B4-BE49-F238E27FC236}">
                <a16:creationId xmlns:a16="http://schemas.microsoft.com/office/drawing/2014/main" id="{56817B27-E0BA-4BAA-8624-C3B8FF4710EA}"/>
              </a:ext>
            </a:extLst>
          </p:cNvPr>
          <p:cNvPicPr>
            <a:picLocks noChangeAspect="1"/>
          </p:cNvPicPr>
          <p:nvPr/>
        </p:nvPicPr>
        <p:blipFill>
          <a:blip r:embed="rId2"/>
          <a:stretch>
            <a:fillRect/>
          </a:stretch>
        </p:blipFill>
        <p:spPr>
          <a:xfrm>
            <a:off x="6405081" y="4340268"/>
            <a:ext cx="3374247" cy="2344444"/>
          </a:xfrm>
          <a:prstGeom prst="rect">
            <a:avLst/>
          </a:prstGeom>
        </p:spPr>
      </p:pic>
    </p:spTree>
    <p:extLst>
      <p:ext uri="{BB962C8B-B14F-4D97-AF65-F5344CB8AC3E}">
        <p14:creationId xmlns:p14="http://schemas.microsoft.com/office/powerpoint/2010/main" val="6693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5189</TotalTime>
  <Words>5310</Words>
  <Application>Microsoft Office PowerPoint</Application>
  <PresentationFormat>Custom</PresentationFormat>
  <Paragraphs>852</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Comic Sans MS</vt:lpstr>
      <vt:lpstr>Consolas</vt:lpstr>
      <vt:lpstr>Tw Cen MT</vt:lpstr>
      <vt:lpstr>Wingdings</vt:lpstr>
      <vt:lpstr>CS 235 Theme</vt:lpstr>
      <vt:lpstr>PowerPoint Presentation</vt:lpstr>
      <vt:lpstr>Tip #21: Constness</vt:lpstr>
      <vt:lpstr>PowerPoint Presentation</vt:lpstr>
      <vt:lpstr>Follow-up Questions...</vt:lpstr>
      <vt:lpstr>Where Is All This Data Coming From?</vt:lpstr>
      <vt:lpstr>PowerPoint Presentation</vt:lpstr>
      <vt:lpstr>PowerPoint Presentation</vt:lpstr>
      <vt:lpstr>Deque ADT</vt:lpstr>
      <vt:lpstr>Review: Circular Array ADT Queue Design</vt:lpstr>
      <vt:lpstr>STL Implementation of the Deque</vt:lpstr>
      <vt:lpstr>STL Implementation of the Deque</vt:lpstr>
      <vt:lpstr>Review: Dynamic Multi-dimensional Arrays</vt:lpstr>
      <vt:lpstr>The Data Fields for the Deque</vt:lpstr>
      <vt:lpstr>The push_back Function</vt:lpstr>
      <vt:lpstr>The pop_front Function</vt:lpstr>
      <vt:lpstr>PowerPoint Presentation</vt:lpstr>
      <vt:lpstr>PowerPoint Presentation</vt:lpstr>
      <vt:lpstr>Follow-up Questions...</vt:lpstr>
      <vt:lpstr>Tip #22: Keep Fit To Program Better</vt:lpstr>
      <vt:lpstr>Tip #22: = default;    or    { }</vt:lpstr>
      <vt:lpstr>Follow-up Questions...</vt:lpstr>
      <vt:lpstr>Chapter 7 Recursion</vt:lpstr>
      <vt:lpstr>Objectives</vt:lpstr>
      <vt:lpstr>Outcomes</vt:lpstr>
      <vt:lpstr>PowerPoint Presentation</vt:lpstr>
      <vt:lpstr>How To Build A 10-foot Wall?</vt:lpstr>
      <vt:lpstr>Recursive Thinking</vt:lpstr>
      <vt:lpstr>Recursive Thinking</vt:lpstr>
      <vt:lpstr>Design a Recursive Algorithm</vt:lpstr>
      <vt:lpstr>Writing Recursive Algorithms</vt:lpstr>
      <vt:lpstr>The Stack and Activation Frames</vt:lpstr>
      <vt:lpstr>Tracing a Recursive Function</vt:lpstr>
      <vt:lpstr>Run-Time Stack - Activation Frames</vt:lpstr>
      <vt:lpstr>PowerPoint Presentation</vt:lpstr>
      <vt:lpstr>Recursive Mathematical Formulas</vt:lpstr>
      <vt:lpstr>Calculating xn</vt:lpstr>
      <vt:lpstr>PowerPoint Presentation</vt:lpstr>
      <vt:lpstr>Calculating GCD Correct?</vt:lpstr>
      <vt:lpstr>Recursion Downside</vt:lpstr>
      <vt:lpstr>Tail Recursion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139</cp:revision>
  <dcterms:created xsi:type="dcterms:W3CDTF">2020-07-19T21:27:39Z</dcterms:created>
  <dcterms:modified xsi:type="dcterms:W3CDTF">2022-05-19T17:06:11Z</dcterms:modified>
</cp:coreProperties>
</file>