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729" r:id="rId2"/>
    <p:sldId id="3627" r:id="rId3"/>
    <p:sldId id="1428" r:id="rId4"/>
    <p:sldId id="3906" r:id="rId5"/>
    <p:sldId id="3932" r:id="rId6"/>
    <p:sldId id="3919" r:id="rId7"/>
    <p:sldId id="3629" r:id="rId8"/>
    <p:sldId id="3630" r:id="rId9"/>
    <p:sldId id="3573" r:id="rId10"/>
    <p:sldId id="3838" r:id="rId11"/>
    <p:sldId id="3636" r:id="rId12"/>
    <p:sldId id="3910" r:id="rId13"/>
    <p:sldId id="3637" r:id="rId14"/>
    <p:sldId id="3638" r:id="rId15"/>
    <p:sldId id="3639" r:id="rId16"/>
    <p:sldId id="3641" r:id="rId17"/>
    <p:sldId id="3929" r:id="rId1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3" d="100"/>
          <a:sy n="93" d="100"/>
        </p:scale>
        <p:origin x="85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Deques (21)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9577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Deques (21)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Deques (21)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Deques (21)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25158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Deques (21)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selinemag.com/analytics-big-data/slideshows/surprising-statistics-about-big-data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196FDB-3CC6-42EF-BC8D-1EBAD307372B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E41AD2-F21E-48AF-BACD-482F84EAF44B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9160656" cy="6858000"/>
            </a:xfrm>
          </p:grpSpPr>
          <p:pic>
            <p:nvPicPr>
              <p:cNvPr id="5" name="Picture 4" descr="A computer sitting on top of a table&#10;&#10;Description automatically generated">
                <a:extLst>
                  <a:ext uri="{FF2B5EF4-FFF2-40B4-BE49-F238E27FC236}">
                    <a16:creationId xmlns:a16="http://schemas.microsoft.com/office/drawing/2014/main" id="{668D8DC0-A0F8-40ED-B870-9E0CA2A34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60656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FADBB5E-58B4-47C2-9131-A0E5349A0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466">
                <a:off x="3443599" y="4781389"/>
                <a:ext cx="534372" cy="79380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0EFB37-F136-49CE-8728-0FE4FBE7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760">
              <a:off x="8664010" y="4991662"/>
              <a:ext cx="640080" cy="793805"/>
            </a:xfrm>
            <a:prstGeom prst="rect">
              <a:avLst/>
            </a:prstGeom>
          </p:spPr>
        </p:pic>
      </p:grpSp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74E717-7475-4433-9EE8-11A6CE6BEC6A}"/>
              </a:ext>
            </a:extLst>
          </p:cNvPr>
          <p:cNvSpPr txBox="1"/>
          <p:nvPr/>
        </p:nvSpPr>
        <p:spPr>
          <a:xfrm>
            <a:off x="276226" y="121639"/>
            <a:ext cx="4800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CS 235 Data Structures</a:t>
            </a:r>
          </a:p>
          <a:p>
            <a:pPr algn="ctr">
              <a:spcBef>
                <a:spcPts val="600"/>
              </a:spcBef>
            </a:pPr>
            <a:r>
              <a:rPr lang="en-US" sz="2200" b="1" dirty="0"/>
              <a:t>Queues/Deques, 6.5 (21)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Implementation of the </a:t>
            </a:r>
            <a:r>
              <a:rPr lang="en-US" dirty="0" err="1"/>
              <a:t>Deque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1399" y="1295401"/>
            <a:ext cx="10064792" cy="457200"/>
          </a:xfrm>
        </p:spPr>
        <p:txBody>
          <a:bodyPr/>
          <a:lstStyle/>
          <a:p>
            <a:r>
              <a:rPr lang="en-US" dirty="0"/>
              <a:t>Array implementations of a </a:t>
            </a:r>
            <a:r>
              <a:rPr lang="en-US" b="1" dirty="0">
                <a:solidFill>
                  <a:srgbClr val="FF0000"/>
                </a:solidFill>
              </a:rPr>
              <a:t>deque</a:t>
            </a:r>
            <a:r>
              <a:rPr lang="en-US" dirty="0"/>
              <a:t>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ACE48E-EDC7-4DF5-B210-BC446D7790D1}"/>
              </a:ext>
            </a:extLst>
          </p:cNvPr>
          <p:cNvGrpSpPr/>
          <p:nvPr/>
        </p:nvGrpSpPr>
        <p:grpSpPr>
          <a:xfrm>
            <a:off x="555585" y="1676401"/>
            <a:ext cx="10064792" cy="5013863"/>
            <a:chOff x="555585" y="1676401"/>
            <a:chExt cx="10064792" cy="50138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25C806-9642-4EFB-9EFD-8C36C1C10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0202" y="5364651"/>
              <a:ext cx="2117398" cy="1325613"/>
            </a:xfrm>
            <a:prstGeom prst="rect">
              <a:avLst/>
            </a:prstGeom>
          </p:spPr>
        </p:pic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BE2B5DEA-64BC-45EE-A640-318C4867FCE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5585" y="1676401"/>
              <a:ext cx="10064792" cy="1034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23913" lvl="1" indent="-457200">
                <a:spcBef>
                  <a:spcPts val="600"/>
                </a:spcBef>
                <a:buSzPct val="100000"/>
                <a:buFont typeface="+mj-lt"/>
                <a:buAutoNum type="arabicPeriod"/>
              </a:pPr>
              <a:r>
                <a:rPr lang="en-US" dirty="0"/>
                <a:t>Store the deque contents in a common circular buffer (array) and only resize when the buffer becomes full.</a:t>
              </a:r>
            </a:p>
            <a:p>
              <a:pPr marL="1149350" lvl="2">
                <a:spcBef>
                  <a:spcPts val="600"/>
                </a:spcBef>
              </a:pPr>
              <a:r>
                <a:rPr lang="en-US" dirty="0"/>
                <a:t>Resizing's are amortized but can be expensive.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52612A-0FF3-4C9B-935C-C85BD7B8C3AA}"/>
              </a:ext>
            </a:extLst>
          </p:cNvPr>
          <p:cNvGrpSpPr/>
          <p:nvPr/>
        </p:nvGrpSpPr>
        <p:grpSpPr>
          <a:xfrm>
            <a:off x="555585" y="2711074"/>
            <a:ext cx="10064792" cy="3820128"/>
            <a:chOff x="555585" y="2711074"/>
            <a:chExt cx="10064792" cy="38201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DABD39-995E-4275-8328-4C6512701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7410" y="5496527"/>
              <a:ext cx="2926666" cy="1034675"/>
            </a:xfrm>
            <a:prstGeom prst="rect">
              <a:avLst/>
            </a:prstGeom>
          </p:spPr>
        </p:pic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5535080F-58CF-4F8B-83B7-F3CBE5333BD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5585" y="2711074"/>
              <a:ext cx="10064792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23913" lvl="1" indent="-457200">
                <a:spcBef>
                  <a:spcPts val="600"/>
                </a:spcBef>
                <a:buSzPct val="100000"/>
                <a:buFont typeface="+mj-lt"/>
                <a:buAutoNum type="arabicPeriod" startAt="2"/>
              </a:pPr>
              <a:r>
                <a:rPr lang="en-US" dirty="0"/>
                <a:t>Allocate deque contents from the center of the underlying array and resize the underlying array when either end is reached.</a:t>
              </a:r>
            </a:p>
            <a:p>
              <a:pPr marL="1149350" lvl="2">
                <a:spcBef>
                  <a:spcPts val="600"/>
                </a:spcBef>
              </a:pPr>
              <a:r>
                <a:rPr lang="en-US" dirty="0"/>
                <a:t>This approach may require more frequent resizing's and waste more space, particularly when elements are only inserted at one end.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9CCFE7-E9B5-4DDE-8840-6178FC2461B7}"/>
              </a:ext>
            </a:extLst>
          </p:cNvPr>
          <p:cNvGrpSpPr/>
          <p:nvPr/>
        </p:nvGrpSpPr>
        <p:grpSpPr>
          <a:xfrm>
            <a:off x="291516" y="1676401"/>
            <a:ext cx="10429036" cy="2392850"/>
            <a:chOff x="291516" y="1676401"/>
            <a:chExt cx="10429036" cy="239285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1BA2E75-4C8F-4472-8777-6BE0D0B5F418}"/>
                </a:ext>
              </a:extLst>
            </p:cNvPr>
            <p:cNvSpPr/>
            <p:nvPr/>
          </p:nvSpPr>
          <p:spPr>
            <a:xfrm>
              <a:off x="893379" y="1676401"/>
              <a:ext cx="9827173" cy="1110873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A1837C90-C210-456C-9FF0-5866BE76265B}"/>
                </a:ext>
              </a:extLst>
            </p:cNvPr>
            <p:cNvSpPr/>
            <p:nvPr/>
          </p:nvSpPr>
          <p:spPr>
            <a:xfrm>
              <a:off x="291516" y="3034578"/>
              <a:ext cx="1850127" cy="1034673"/>
            </a:xfrm>
            <a:prstGeom prst="wedgeRoundRectCallout">
              <a:avLst>
                <a:gd name="adj1" fmla="val 49983"/>
                <a:gd name="adj2" fmla="val -7599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Use for Railroad Lab!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1AFC14-957F-46E8-BC8B-2E0382EDC954}"/>
              </a:ext>
            </a:extLst>
          </p:cNvPr>
          <p:cNvGrpSpPr/>
          <p:nvPr/>
        </p:nvGrpSpPr>
        <p:grpSpPr>
          <a:xfrm>
            <a:off x="555585" y="4006474"/>
            <a:ext cx="10064792" cy="2793734"/>
            <a:chOff x="555585" y="4006474"/>
            <a:chExt cx="10064792" cy="2793734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BA870F4E-B39D-43B6-98F4-3678F0915D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5585" y="4006474"/>
              <a:ext cx="10064792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23913" lvl="1" indent="-457200">
                <a:spcBef>
                  <a:spcPts val="600"/>
                </a:spcBef>
                <a:buSzPct val="100000"/>
                <a:buFont typeface="+mj-lt"/>
                <a:buAutoNum type="arabicPeriod" startAt="3"/>
              </a:pPr>
              <a:r>
                <a:rPr lang="en-US" dirty="0"/>
                <a:t>Store contents in multiple smaller fixed-size dynamically allocated arrays, allocating additional arrays at the beginning or end as needed.</a:t>
              </a:r>
            </a:p>
            <a:p>
              <a:pPr marL="1149350" lvl="2">
                <a:spcBef>
                  <a:spcPts val="600"/>
                </a:spcBef>
              </a:pPr>
              <a:r>
                <a:rPr lang="en-US" dirty="0"/>
                <a:t>Indexing is implemented by keeping a dynamic circular array (</a:t>
              </a:r>
              <a:r>
                <a:rPr lang="en-US" dirty="0" err="1"/>
                <a:t>CArray</a:t>
              </a:r>
              <a:r>
                <a:rPr lang="en-US" dirty="0"/>
                <a:t>) containing pointers to each of the smaller arrays.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B366A4-F93B-474B-A193-80C72ADCF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8905" y="5225674"/>
              <a:ext cx="2817515" cy="1574534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BC50A-50D7-4B38-BF4B-7AA6E114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Deques (21)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D353E-3118-404D-A5AF-B4CCF92B8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Implementation of the Deque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original designers of the STL library chose to use the rather elaborate deque implementation (multiple smaller fixed-size dynamically allocated arrays) rather than simply using a circular array </a:t>
            </a:r>
            <a:r>
              <a:rPr lang="en-US" i="1" dirty="0"/>
              <a:t>because of the cost of reallocation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Even though the cost of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push_front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push_back</a:t>
            </a:r>
            <a:r>
              <a:rPr lang="en-US" dirty="0"/>
              <a:t> array reallocations is amortized for constant-time, the reallocation can take a significant amount of time.</a:t>
            </a:r>
          </a:p>
          <a:p>
            <a:pPr lvl="1"/>
            <a:r>
              <a:rPr lang="en-US" dirty="0"/>
              <a:t>Storing single objects in the circular array could work, but dynamically allocating small/single objects has a significant space overhead.</a:t>
            </a:r>
          </a:p>
          <a:p>
            <a:r>
              <a:rPr lang="en-US" dirty="0"/>
              <a:t>By storing only pointers in the circular array, the cost of reallocation is significantly reduced, because copying a pointer is a simple operation.</a:t>
            </a:r>
          </a:p>
          <a:p>
            <a:pPr lvl="1"/>
            <a:r>
              <a:rPr lang="en-US" dirty="0"/>
              <a:t>Thus, by allocating an array of objects, we minimize this space overhead and minimize the cost of the reallocation.</a:t>
            </a:r>
          </a:p>
          <a:p>
            <a:r>
              <a:rPr lang="en-US" b="1" i="1" dirty="0"/>
              <a:t>For large collections of large objects, the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deque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/>
              <a:t>can be used instead of the vector to minimize space overhead and the cost of reallocation.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A6D9E-4D14-46BD-9BBD-AE9ACC5E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Deques (21)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F38B8-B6E6-4FAF-856D-9D807589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5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Dynamic Multi-dimensional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5171" y="1277644"/>
            <a:ext cx="10065206" cy="1790588"/>
          </a:xfrm>
        </p:spPr>
        <p:txBody>
          <a:bodyPr/>
          <a:lstStyle/>
          <a:p>
            <a:r>
              <a:rPr lang="en-US" sz="2000" dirty="0"/>
              <a:t>Since C++ doesn’t allow a stack allocated array of a class whose size is not constant, we need to dynamically allocate memory for the array.</a:t>
            </a:r>
          </a:p>
          <a:p>
            <a:pPr lvl="1"/>
            <a:r>
              <a:rPr lang="en-US" sz="1800" dirty="0"/>
              <a:t>Dynamic arrays use pointers.</a:t>
            </a:r>
          </a:p>
          <a:p>
            <a:pPr lvl="1">
              <a:spcBef>
                <a:spcPts val="400"/>
              </a:spcBef>
            </a:pPr>
            <a:r>
              <a:rPr lang="en-US" sz="1800" dirty="0"/>
              <a:t>Memory for a dynamic array comes from the heap.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Consider the following: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59299E-A366-47D8-8049-9FE818DC5B78}"/>
              </a:ext>
            </a:extLst>
          </p:cNvPr>
          <p:cNvSpPr txBox="1"/>
          <p:nvPr/>
        </p:nvSpPr>
        <p:spPr>
          <a:xfrm>
            <a:off x="960120" y="3157478"/>
            <a:ext cx="55626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int main(int </a:t>
            </a:r>
            <a:r>
              <a:rPr lang="en-US" b="1" dirty="0" err="1">
                <a:latin typeface="Consolas" panose="020B0609020204030204" pitchFamily="49" charset="0"/>
              </a:rPr>
              <a:t>argc</a:t>
            </a:r>
            <a:r>
              <a:rPr lang="en-US" b="1" dirty="0">
                <a:latin typeface="Consolas" panose="020B0609020204030204" pitchFamily="49" charset="0"/>
              </a:rPr>
              <a:t>, char* </a:t>
            </a:r>
            <a:r>
              <a:rPr lang="en-US" b="1" dirty="0" err="1">
                <a:latin typeface="Consolas" panose="020B0609020204030204" pitchFamily="49" charset="0"/>
              </a:rPr>
              <a:t>argv</a:t>
            </a:r>
            <a:r>
              <a:rPr lang="en-US" b="1" dirty="0">
                <a:latin typeface="Consolas" panose="020B0609020204030204" pitchFamily="49" charset="0"/>
              </a:rPr>
              <a:t>[])</a:t>
            </a:r>
          </a:p>
          <a:p>
            <a:r>
              <a:rPr lang="en-US" b="1" dirty="0">
                <a:latin typeface="Consolas" panose="020B0609020204030204" pitchFamily="49" charset="0"/>
              </a:rPr>
              <a:t>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int rows, cols;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string line = "4 5";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istringstream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iss</a:t>
            </a:r>
            <a:r>
              <a:rPr lang="en-US" b="1" dirty="0">
                <a:latin typeface="Consolas" panose="020B0609020204030204" pitchFamily="49" charset="0"/>
              </a:rPr>
              <a:t>(line);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iss</a:t>
            </a:r>
            <a:r>
              <a:rPr lang="en-US" b="1" dirty="0">
                <a:latin typeface="Consolas" panose="020B0609020204030204" pitchFamily="49" charset="0"/>
              </a:rPr>
              <a:t> &gt;&gt; rows &gt;&gt; cols;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int **a = new int*[rows];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for(int i = 0; i &lt; rows; ++i)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a[i] = new int[cols];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a[3][4] = 100;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return 0;</a:t>
            </a:r>
          </a:p>
          <a:p>
            <a:r>
              <a:rPr lang="en-US" b="1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2B08EC-5BDF-440F-9109-09AEAA2FD7C8}"/>
              </a:ext>
            </a:extLst>
          </p:cNvPr>
          <p:cNvCxnSpPr>
            <a:cxnSpLocks/>
          </p:cNvCxnSpPr>
          <p:nvPr/>
        </p:nvCxnSpPr>
        <p:spPr>
          <a:xfrm flipV="1">
            <a:off x="4556538" y="4821016"/>
            <a:ext cx="1074805" cy="17520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C0BB1E-E13C-434D-ADC7-01CECAB5F553}"/>
              </a:ext>
            </a:extLst>
          </p:cNvPr>
          <p:cNvGraphicFramePr>
            <a:graphicFrameLocks noGrp="1"/>
          </p:cNvGraphicFramePr>
          <p:nvPr/>
        </p:nvGraphicFramePr>
        <p:xfrm>
          <a:off x="5587774" y="4771651"/>
          <a:ext cx="73152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982675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a[0]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5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nsolas" panose="020B0609020204030204" pitchFamily="49" charset="0"/>
                        </a:rPr>
                        <a:t>a[1]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1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nsolas" panose="020B0609020204030204" pitchFamily="49" charset="0"/>
                        </a:rPr>
                        <a:t>a[2]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01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nsolas" panose="020B0609020204030204" pitchFamily="49" charset="0"/>
                        </a:rPr>
                        <a:t>a[3]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69122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B07B1952-DCAB-4992-B42A-19AE529EE1DE}"/>
              </a:ext>
            </a:extLst>
          </p:cNvPr>
          <p:cNvGraphicFramePr>
            <a:graphicFrameLocks noGrp="1"/>
          </p:cNvGraphicFramePr>
          <p:nvPr/>
        </p:nvGraphicFramePr>
        <p:xfrm>
          <a:off x="6962777" y="4559751"/>
          <a:ext cx="36576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9826752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3267762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05295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71277726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6695155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a[0][0]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a[0][1]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a[0][2]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a[0][3]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a[0][4]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56388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484F14-5AF8-4DB9-BBE6-9C41A67DC08F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6220047" y="4742631"/>
            <a:ext cx="742730" cy="22477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49F71247-21B3-4B21-AB56-486DFA0F4521}"/>
              </a:ext>
            </a:extLst>
          </p:cNvPr>
          <p:cNvGraphicFramePr>
            <a:graphicFrameLocks noGrp="1"/>
          </p:cNvGraphicFramePr>
          <p:nvPr/>
        </p:nvGraphicFramePr>
        <p:xfrm>
          <a:off x="6962777" y="5108391"/>
          <a:ext cx="36576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9826752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3267762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05295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71277726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6695155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a[1][0]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a[1][1]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a[1][2]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a[1][3]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a[1][4]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56388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17DC84-AC63-46F9-BDAA-2BB306B178DD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6220047" y="5291271"/>
            <a:ext cx="74273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BC9EC8F9-C2C4-4AED-986C-0C1312D3351A}"/>
              </a:ext>
            </a:extLst>
          </p:cNvPr>
          <p:cNvGraphicFramePr>
            <a:graphicFrameLocks noGrp="1"/>
          </p:cNvGraphicFramePr>
          <p:nvPr/>
        </p:nvGraphicFramePr>
        <p:xfrm>
          <a:off x="6962777" y="5657030"/>
          <a:ext cx="36576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9826752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3267762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05295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71277726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6695155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a[2][0]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a[2][1]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a[2][2]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a[2][3]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a[2][4]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56388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2C28D3-047A-4A80-8208-A3DADFCFE8F0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220047" y="5698923"/>
            <a:ext cx="742730" cy="14098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1700FF5F-588C-4892-83D3-76AA6F88CBE3}"/>
              </a:ext>
            </a:extLst>
          </p:cNvPr>
          <p:cNvGraphicFramePr>
            <a:graphicFrameLocks noGrp="1"/>
          </p:cNvGraphicFramePr>
          <p:nvPr/>
        </p:nvGraphicFramePr>
        <p:xfrm>
          <a:off x="6962777" y="6205670"/>
          <a:ext cx="36576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9826752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3267762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05295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71277726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6695155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a[3][0]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a[3][1]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a[3][2]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a[3][3]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a[3][4]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56388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CDAE5D-B3E0-46B3-975A-FC0A19B8D3F3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6220047" y="6022790"/>
            <a:ext cx="742730" cy="36576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FA7B7E8-F554-44DA-B704-A93DCB3E0546}"/>
              </a:ext>
            </a:extLst>
          </p:cNvPr>
          <p:cNvSpPr/>
          <p:nvPr/>
        </p:nvSpPr>
        <p:spPr>
          <a:xfrm>
            <a:off x="1770185" y="5896708"/>
            <a:ext cx="3798277" cy="593840"/>
          </a:xfrm>
          <a:custGeom>
            <a:avLst/>
            <a:gdLst>
              <a:gd name="connsiteX0" fmla="*/ 0 w 3798277"/>
              <a:gd name="connsiteY0" fmla="*/ 0 h 593840"/>
              <a:gd name="connsiteX1" fmla="*/ 2614246 w 3798277"/>
              <a:gd name="connsiteY1" fmla="*/ 586154 h 593840"/>
              <a:gd name="connsiteX2" fmla="*/ 3798277 w 3798277"/>
              <a:gd name="connsiteY2" fmla="*/ 281354 h 59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8277" h="593840">
                <a:moveTo>
                  <a:pt x="0" y="0"/>
                </a:moveTo>
                <a:cubicBezTo>
                  <a:pt x="990600" y="269631"/>
                  <a:pt x="1981200" y="539262"/>
                  <a:pt x="2614246" y="586154"/>
                </a:cubicBezTo>
                <a:cubicBezTo>
                  <a:pt x="3247292" y="633046"/>
                  <a:pt x="3522784" y="457200"/>
                  <a:pt x="3798277" y="281354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492597-4B2D-46AB-B3D8-496E8C383A13}"/>
              </a:ext>
            </a:extLst>
          </p:cNvPr>
          <p:cNvSpPr/>
          <p:nvPr/>
        </p:nvSpPr>
        <p:spPr>
          <a:xfrm>
            <a:off x="2170323" y="5883007"/>
            <a:ext cx="7932144" cy="915560"/>
          </a:xfrm>
          <a:custGeom>
            <a:avLst/>
            <a:gdLst>
              <a:gd name="connsiteX0" fmla="*/ 0 w 7932144"/>
              <a:gd name="connsiteY0" fmla="*/ 0 h 973128"/>
              <a:gd name="connsiteX1" fmla="*/ 6158429 w 7932144"/>
              <a:gd name="connsiteY1" fmla="*/ 936434 h 973128"/>
              <a:gd name="connsiteX2" fmla="*/ 7932144 w 7932144"/>
              <a:gd name="connsiteY2" fmla="*/ 694063 h 9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32144" h="973128">
                <a:moveTo>
                  <a:pt x="0" y="0"/>
                </a:moveTo>
                <a:cubicBezTo>
                  <a:pt x="2418202" y="410378"/>
                  <a:pt x="4836405" y="820757"/>
                  <a:pt x="6158429" y="936434"/>
                </a:cubicBezTo>
                <a:cubicBezTo>
                  <a:pt x="7480453" y="1052111"/>
                  <a:pt x="7706298" y="873087"/>
                  <a:pt x="7932144" y="694063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Fields for the </a:t>
            </a:r>
            <a:r>
              <a:rPr lang="en-US" dirty="0" err="1"/>
              <a:t>Deque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534" y="1276350"/>
            <a:ext cx="6062786" cy="150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" y="3088481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/** Returns an item referenced by an index.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 @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the index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 @return A reference to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deque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*/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template&lt;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Item_Type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Item_Type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deque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Item_Type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&gt;::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operator[]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if (i &gt;=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) throw std::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out_of_range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("Invalid index");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size_t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queue_index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= (offset + i) / BLOCK_SIZE;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size_t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block_index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= (offset + i) % BLOCK_SIZE;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return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queue_index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block_index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429B44-FDEA-43D6-B4E1-B038ADE10BBD}"/>
              </a:ext>
            </a:extLst>
          </p:cNvPr>
          <p:cNvGrpSpPr/>
          <p:nvPr/>
        </p:nvGrpSpPr>
        <p:grpSpPr>
          <a:xfrm>
            <a:off x="1127760" y="6172200"/>
            <a:ext cx="4191000" cy="473916"/>
            <a:chOff x="1219200" y="6385560"/>
            <a:chExt cx="4191000" cy="473916"/>
          </a:xfrm>
        </p:grpSpPr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8FB80E17-3078-4455-8DE4-8466BA5B0B27}"/>
                </a:ext>
              </a:extLst>
            </p:cNvPr>
            <p:cNvSpPr/>
            <p:nvPr/>
          </p:nvSpPr>
          <p:spPr>
            <a:xfrm rot="16200000">
              <a:off x="3686670" y="5712206"/>
              <a:ext cx="211976" cy="1558684"/>
            </a:xfrm>
            <a:prstGeom prst="leftBrace">
              <a:avLst>
                <a:gd name="adj1" fmla="val 80833"/>
                <a:gd name="adj2" fmla="val 53214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1C92E3-4221-4B90-A338-F756EADB4B65}"/>
                </a:ext>
              </a:extLst>
            </p:cNvPr>
            <p:cNvSpPr txBox="1"/>
            <p:nvPr/>
          </p:nvSpPr>
          <p:spPr>
            <a:xfrm>
              <a:off x="1219200" y="6520922"/>
              <a:ext cx="419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Index operator of </a:t>
              </a:r>
              <a:r>
                <a:rPr lang="en-US" sz="1600" dirty="0" err="1"/>
                <a:t>CArray</a:t>
              </a:r>
              <a:endParaRPr lang="en-US" sz="16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AC8497-F5B5-450B-9976-155E28E7B780}"/>
              </a:ext>
            </a:extLst>
          </p:cNvPr>
          <p:cNvGrpSpPr/>
          <p:nvPr/>
        </p:nvGrpSpPr>
        <p:grpSpPr>
          <a:xfrm>
            <a:off x="3794760" y="6173584"/>
            <a:ext cx="2819400" cy="473917"/>
            <a:chOff x="1219200" y="6385559"/>
            <a:chExt cx="2819400" cy="473917"/>
          </a:xfrm>
        </p:grpSpPr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7CD7E91C-BFCC-468F-8CF3-B12B6FC4B161}"/>
                </a:ext>
              </a:extLst>
            </p:cNvPr>
            <p:cNvSpPr/>
            <p:nvPr/>
          </p:nvSpPr>
          <p:spPr>
            <a:xfrm rot="16200000">
              <a:off x="2617242" y="5785777"/>
              <a:ext cx="211975" cy="1411539"/>
            </a:xfrm>
            <a:prstGeom prst="leftBrace">
              <a:avLst>
                <a:gd name="adj1" fmla="val 80833"/>
                <a:gd name="adj2" fmla="val 53214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0870E3-0622-4363-A6E5-A9F166CC58A7}"/>
                </a:ext>
              </a:extLst>
            </p:cNvPr>
            <p:cNvSpPr txBox="1"/>
            <p:nvPr/>
          </p:nvSpPr>
          <p:spPr>
            <a:xfrm>
              <a:off x="1219200" y="6520922"/>
              <a:ext cx="2819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block index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0072876-442E-499D-AE16-DAC7DDD89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728" y="2163400"/>
            <a:ext cx="4084754" cy="2358592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5166360" y="3865253"/>
            <a:ext cx="4224383" cy="21545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3642360" y="3740615"/>
            <a:ext cx="3295469" cy="22791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BD0A3-0070-49F8-9661-CCF3443C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Deques (21)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F3ED1-8984-43EA-82C3-00F4E1DD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7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push_back</a:t>
            </a:r>
            <a:r>
              <a:rPr lang="en-US" dirty="0"/>
              <a:t> 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1371601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/** Pushes an item onto the back of the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deque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 @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item The item to be inserted.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*/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template&lt;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Item_Type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deque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Item_Type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&gt;::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push_back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(const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Item_Type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&amp; item)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size_t capacity =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the_data.size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() * BLOCK_SIZE;</a:t>
            </a:r>
          </a:p>
          <a:p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// Determine if the capacity needs to be increased.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if ((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+ offset) == capacity)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the_data.push_back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(new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Item_Type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[BLOCK_SIZE]);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// Use index operator to insert item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(*this)[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- 1] = item;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743E6-56CB-4BDE-8834-A0248339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Deques (21)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80D38-C8BB-4771-9FB6-B454CAAF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75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C2D4684B-8FAC-46F6-BF84-5FDCC5E12C3E}"/>
              </a:ext>
            </a:extLst>
          </p:cNvPr>
          <p:cNvGraphicFramePr>
            <a:graphicFrameLocks noGrp="1"/>
          </p:cNvGraphicFramePr>
          <p:nvPr/>
        </p:nvGraphicFramePr>
        <p:xfrm>
          <a:off x="1015781" y="5252720"/>
          <a:ext cx="2667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0389129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26849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BLOCK_SIZE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379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offset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60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num_items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055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the_data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49286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pop_front</a:t>
            </a:r>
            <a:r>
              <a:rPr lang="en-US" dirty="0"/>
              <a:t> 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1" y="1319051"/>
            <a:ext cx="61993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/** Removes the front item from the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deque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. */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template&lt;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Item_Type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deque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Item_Type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&gt;::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pop_front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offset++;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if (offset == BLOCK_SIZE)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   delete[]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the_data.front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the_data.pop_front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   offset = 0;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--;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return;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6A115E0-E31F-4990-9738-F8D1C5D709DF}"/>
              </a:ext>
            </a:extLst>
          </p:cNvPr>
          <p:cNvGraphicFramePr>
            <a:graphicFrameLocks noGrp="1"/>
          </p:cNvGraphicFramePr>
          <p:nvPr/>
        </p:nvGraphicFramePr>
        <p:xfrm>
          <a:off x="5968781" y="5219701"/>
          <a:ext cx="3810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79863055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2711866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017143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509734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47137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143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606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645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57D44F5-F00C-4F16-9C85-30542C70D52C}"/>
              </a:ext>
            </a:extLst>
          </p:cNvPr>
          <p:cNvGraphicFramePr>
            <a:graphicFrameLocks noGrp="1"/>
          </p:cNvGraphicFramePr>
          <p:nvPr/>
        </p:nvGraphicFramePr>
        <p:xfrm>
          <a:off x="4673381" y="5219701"/>
          <a:ext cx="762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22368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2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374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417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46434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C38931-01FD-4584-996A-8BBAB14475E6}"/>
              </a:ext>
            </a:extLst>
          </p:cNvPr>
          <p:cNvCxnSpPr/>
          <p:nvPr/>
        </p:nvCxnSpPr>
        <p:spPr>
          <a:xfrm>
            <a:off x="5054381" y="541472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7BA95B-D32A-49C6-96A7-87D4DEDE9E1F}"/>
              </a:ext>
            </a:extLst>
          </p:cNvPr>
          <p:cNvCxnSpPr/>
          <p:nvPr/>
        </p:nvCxnSpPr>
        <p:spPr>
          <a:xfrm>
            <a:off x="5054381" y="5784783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F96C9D-A77D-478B-AA9B-1E0494C7EADF}"/>
              </a:ext>
            </a:extLst>
          </p:cNvPr>
          <p:cNvCxnSpPr/>
          <p:nvPr/>
        </p:nvCxnSpPr>
        <p:spPr>
          <a:xfrm>
            <a:off x="5054381" y="6154846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A8F9E0-FC88-4062-97B1-0B66485AE44C}"/>
              </a:ext>
            </a:extLst>
          </p:cNvPr>
          <p:cNvCxnSpPr>
            <a:cxnSpLocks/>
          </p:cNvCxnSpPr>
          <p:nvPr/>
        </p:nvCxnSpPr>
        <p:spPr>
          <a:xfrm flipV="1">
            <a:off x="3225581" y="5414721"/>
            <a:ext cx="1447800" cy="1120071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CF8CDE-0EC5-4365-9AAD-BF7DAA19315F}"/>
              </a:ext>
            </a:extLst>
          </p:cNvPr>
          <p:cNvGrpSpPr/>
          <p:nvPr/>
        </p:nvGrpSpPr>
        <p:grpSpPr>
          <a:xfrm>
            <a:off x="5767755" y="3545059"/>
            <a:ext cx="3954755" cy="2004667"/>
            <a:chOff x="4853354" y="3545058"/>
            <a:chExt cx="3954755" cy="200466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F8A4943-2E9E-4CB1-8D9A-39286C603BE0}"/>
                </a:ext>
              </a:extLst>
            </p:cNvPr>
            <p:cNvSpPr/>
            <p:nvPr/>
          </p:nvSpPr>
          <p:spPr>
            <a:xfrm>
              <a:off x="4853354" y="3545058"/>
              <a:ext cx="1955549" cy="1659988"/>
            </a:xfrm>
            <a:custGeom>
              <a:avLst/>
              <a:gdLst>
                <a:gd name="connsiteX0" fmla="*/ 0 w 1955549"/>
                <a:gd name="connsiteY0" fmla="*/ 0 h 1659988"/>
                <a:gd name="connsiteX1" fmla="*/ 1631852 w 1955549"/>
                <a:gd name="connsiteY1" fmla="*/ 801859 h 1659988"/>
                <a:gd name="connsiteX2" fmla="*/ 1955409 w 1955549"/>
                <a:gd name="connsiteY2" fmla="*/ 1659988 h 165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5549" h="1659988">
                  <a:moveTo>
                    <a:pt x="0" y="0"/>
                  </a:moveTo>
                  <a:cubicBezTo>
                    <a:pt x="652975" y="262597"/>
                    <a:pt x="1305951" y="525194"/>
                    <a:pt x="1631852" y="801859"/>
                  </a:cubicBezTo>
                  <a:cubicBezTo>
                    <a:pt x="1957753" y="1078524"/>
                    <a:pt x="1956581" y="1369256"/>
                    <a:pt x="1955409" y="165998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6A677CA-B843-4336-BE40-B966E15CCE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9396" y="5233769"/>
              <a:ext cx="3668713" cy="3159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FB1642D-7DFA-42F4-8FA5-A9663EE682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9396" y="5233769"/>
              <a:ext cx="3668713" cy="3159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7D13BA-D075-458F-B519-C9040B28BD0D}"/>
              </a:ext>
            </a:extLst>
          </p:cNvPr>
          <p:cNvGrpSpPr/>
          <p:nvPr/>
        </p:nvGrpSpPr>
        <p:grpSpPr>
          <a:xfrm>
            <a:off x="4800600" y="3756074"/>
            <a:ext cx="685822" cy="1774848"/>
            <a:chOff x="3886200" y="3756074"/>
            <a:chExt cx="685822" cy="177484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D91C1C7-9EB7-4FD9-9D44-E6A2012D12B6}"/>
                </a:ext>
              </a:extLst>
            </p:cNvPr>
            <p:cNvGrpSpPr/>
            <p:nvPr/>
          </p:nvGrpSpPr>
          <p:grpSpPr>
            <a:xfrm>
              <a:off x="3886200" y="5255988"/>
              <a:ext cx="526357" cy="274934"/>
              <a:chOff x="5139396" y="5233769"/>
              <a:chExt cx="3668713" cy="315956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3649957-B1EF-46F4-90CD-294B2136B3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9396" y="5233769"/>
                <a:ext cx="3668713" cy="31595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790B2B1-77CB-45AF-8E3B-61CDE5F7FE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39396" y="5233769"/>
                <a:ext cx="3668713" cy="31595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8A99BE4-5C09-4311-BD46-C2ACE1AC1253}"/>
                </a:ext>
              </a:extLst>
            </p:cNvPr>
            <p:cNvSpPr/>
            <p:nvPr/>
          </p:nvSpPr>
          <p:spPr>
            <a:xfrm>
              <a:off x="4192172" y="3756074"/>
              <a:ext cx="379850" cy="1477695"/>
            </a:xfrm>
            <a:custGeom>
              <a:avLst/>
              <a:gdLst>
                <a:gd name="connsiteX0" fmla="*/ 0 w 379850"/>
                <a:gd name="connsiteY0" fmla="*/ 0 h 1533378"/>
                <a:gd name="connsiteX1" fmla="*/ 379828 w 379850"/>
                <a:gd name="connsiteY1" fmla="*/ 886264 h 1533378"/>
                <a:gd name="connsiteX2" fmla="*/ 14068 w 379850"/>
                <a:gd name="connsiteY2" fmla="*/ 1533378 h 153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850" h="1533378">
                  <a:moveTo>
                    <a:pt x="0" y="0"/>
                  </a:moveTo>
                  <a:cubicBezTo>
                    <a:pt x="188741" y="315350"/>
                    <a:pt x="377483" y="630701"/>
                    <a:pt x="379828" y="886264"/>
                  </a:cubicBezTo>
                  <a:cubicBezTo>
                    <a:pt x="382173" y="1141827"/>
                    <a:pt x="198120" y="1337602"/>
                    <a:pt x="14068" y="153337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4220987D-C096-4B32-A937-F68536FA5A13}"/>
              </a:ext>
            </a:extLst>
          </p:cNvPr>
          <p:cNvSpPr/>
          <p:nvPr/>
        </p:nvSpPr>
        <p:spPr>
          <a:xfrm>
            <a:off x="3057129" y="5675041"/>
            <a:ext cx="31290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5669BC9-1E16-429C-A3E0-860083A4B195}"/>
              </a:ext>
            </a:extLst>
          </p:cNvPr>
          <p:cNvGrpSpPr/>
          <p:nvPr/>
        </p:nvGrpSpPr>
        <p:grpSpPr>
          <a:xfrm>
            <a:off x="3005008" y="5647769"/>
            <a:ext cx="3573373" cy="675678"/>
            <a:chOff x="2090607" y="5619633"/>
            <a:chExt cx="3573373" cy="67567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8278987-8EEB-458E-9A7E-9FB85B8C429C}"/>
                </a:ext>
              </a:extLst>
            </p:cNvPr>
            <p:cNvSpPr/>
            <p:nvPr/>
          </p:nvSpPr>
          <p:spPr>
            <a:xfrm>
              <a:off x="2154728" y="5637461"/>
              <a:ext cx="3129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0" rIns="91440" bIns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B5B3E4B-96FE-4167-9035-BBBE76BACD5C}"/>
                </a:ext>
              </a:extLst>
            </p:cNvPr>
            <p:cNvSpPr/>
            <p:nvPr/>
          </p:nvSpPr>
          <p:spPr>
            <a:xfrm>
              <a:off x="2090607" y="6018312"/>
              <a:ext cx="4411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0" rIns="91440" bIns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CC714E3-C940-47E4-B31F-6BEE4C1713F0}"/>
                </a:ext>
              </a:extLst>
            </p:cNvPr>
            <p:cNvSpPr/>
            <p:nvPr/>
          </p:nvSpPr>
          <p:spPr>
            <a:xfrm>
              <a:off x="5222833" y="5619633"/>
              <a:ext cx="4411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0" rIns="91440" bIns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45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5EAAD3-2FA1-4927-90D7-36336EB5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Deques (21)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29F41-E48F-43F9-84F0-D289B4DB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3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5574979-8529-4A74-BEFE-E80BBDBD966E}"/>
              </a:ext>
            </a:extLst>
          </p:cNvPr>
          <p:cNvSpPr txBox="1"/>
          <p:nvPr/>
        </p:nvSpPr>
        <p:spPr>
          <a:xfrm>
            <a:off x="5486400" y="3411192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What is the value of </a:t>
            </a:r>
            <a:r>
              <a:rPr lang="en-US" dirty="0" err="1"/>
              <a:t>myDeque</a:t>
            </a:r>
            <a:r>
              <a:rPr lang="en-US" dirty="0"/>
              <a:t>[13]?</a:t>
            </a:r>
          </a:p>
          <a:p>
            <a:pPr marL="342900" indent="-342900">
              <a:spcBef>
                <a:spcPts val="3600"/>
              </a:spcBef>
              <a:buAutoNum type="arabicPeriod"/>
            </a:pPr>
            <a:r>
              <a:rPr lang="en-US" dirty="0"/>
              <a:t>What is the value of </a:t>
            </a:r>
            <a:r>
              <a:rPr lang="en-US" dirty="0" err="1"/>
              <a:t>myDeque.front</a:t>
            </a:r>
            <a:r>
              <a:rPr lang="en-US" dirty="0"/>
              <a:t>()?</a:t>
            </a:r>
          </a:p>
          <a:p>
            <a:pPr marL="342900" indent="-342900">
              <a:spcBef>
                <a:spcPts val="3600"/>
              </a:spcBef>
              <a:buAutoNum type="arabicPeriod"/>
            </a:pPr>
            <a:r>
              <a:rPr lang="en-US" dirty="0"/>
              <a:t>What is the value of </a:t>
            </a:r>
            <a:r>
              <a:rPr lang="en-US" dirty="0" err="1"/>
              <a:t>myDeque.back</a:t>
            </a:r>
            <a:r>
              <a:rPr lang="en-US" dirty="0"/>
              <a:t>()?</a:t>
            </a:r>
          </a:p>
          <a:p>
            <a:pPr marL="342900" indent="-342900">
              <a:spcBef>
                <a:spcPts val="3600"/>
              </a:spcBef>
              <a:buAutoNum type="arabicPeriod"/>
            </a:pPr>
            <a:r>
              <a:rPr lang="en-US" dirty="0"/>
              <a:t>Push 10, 30, 4, 82, 12, 14.  Draw the resulting dequeue.  How many blocks?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62243C-4E00-442B-A4AB-DC8122DBC843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76200"/>
          <a:ext cx="2667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0389129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26849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BLOCK_SIZE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379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offset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60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num_items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055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the_data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492865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36F443F-74B5-45F6-8B5F-218EBC3EA9A7}"/>
              </a:ext>
            </a:extLst>
          </p:cNvPr>
          <p:cNvGraphicFramePr>
            <a:graphicFrameLocks noGrp="1"/>
          </p:cNvGraphicFramePr>
          <p:nvPr/>
        </p:nvGraphicFramePr>
        <p:xfrm>
          <a:off x="6019800" y="76200"/>
          <a:ext cx="381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79863055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2711866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017143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509734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47137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143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606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64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95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8803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07661C1-106E-46AF-88B0-CA735BF70E84}"/>
              </a:ext>
            </a:extLst>
          </p:cNvPr>
          <p:cNvSpPr txBox="1"/>
          <p:nvPr/>
        </p:nvSpPr>
        <p:spPr>
          <a:xfrm>
            <a:off x="474562" y="2590801"/>
            <a:ext cx="493563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/** Return front item from the deque. */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template&lt;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Item_Type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Item_Type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&amp; deque&lt;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Item_Type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&gt;::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front()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return (*this)[0];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1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/** Return back item from the deque. */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template&lt;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Item_Type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Item_Type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&amp; deque&lt;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Item_Type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&gt;::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back()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return (*this)[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– 1];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1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/** Return a reference to indexed item. */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template&lt;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Item_Type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Item_Type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&amp; deque&lt;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Item_Type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&gt;::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operator[]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(size_t i)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size_t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block_index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= (offset + i) / BLOCK_SIZE;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size_t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data_index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= (offset + i) % BLOCK_SIZE;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return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block_index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data_index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87E1127-C7C6-4712-A236-8B6661F72B84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76200"/>
          <a:ext cx="762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22368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2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374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417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46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42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0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346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70962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C90AB6-E558-4963-B934-2616CF8D0B1B}"/>
              </a:ext>
            </a:extLst>
          </p:cNvPr>
          <p:cNvCxnSpPr/>
          <p:nvPr/>
        </p:nvCxnSpPr>
        <p:spPr>
          <a:xfrm>
            <a:off x="5105400" y="271219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A25FAC-998E-4838-810F-D0847FDDA6ED}"/>
              </a:ext>
            </a:extLst>
          </p:cNvPr>
          <p:cNvCxnSpPr/>
          <p:nvPr/>
        </p:nvCxnSpPr>
        <p:spPr>
          <a:xfrm>
            <a:off x="5105400" y="641282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607C7D-2DF7-4DAD-A273-7A0B6E4AE6D5}"/>
              </a:ext>
            </a:extLst>
          </p:cNvPr>
          <p:cNvCxnSpPr/>
          <p:nvPr/>
        </p:nvCxnSpPr>
        <p:spPr>
          <a:xfrm>
            <a:off x="5105400" y="1011345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2DB253-D021-417E-BBCE-923D6E5F42AE}"/>
              </a:ext>
            </a:extLst>
          </p:cNvPr>
          <p:cNvCxnSpPr/>
          <p:nvPr/>
        </p:nvCxnSpPr>
        <p:spPr>
          <a:xfrm>
            <a:off x="5105400" y="1381408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3942078-D991-4A08-A5A9-BB8C3EAA6060}"/>
              </a:ext>
            </a:extLst>
          </p:cNvPr>
          <p:cNvCxnSpPr/>
          <p:nvPr/>
        </p:nvCxnSpPr>
        <p:spPr>
          <a:xfrm>
            <a:off x="5105400" y="1751471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A4B241-94D3-4E73-B076-F08C767F73DC}"/>
              </a:ext>
            </a:extLst>
          </p:cNvPr>
          <p:cNvCxnSpPr/>
          <p:nvPr/>
        </p:nvCxnSpPr>
        <p:spPr>
          <a:xfrm>
            <a:off x="5105400" y="2121535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6E38EB-6806-4F89-91B9-15CB70AB5AA7}"/>
              </a:ext>
            </a:extLst>
          </p:cNvPr>
          <p:cNvCxnSpPr>
            <a:cxnSpLocks/>
          </p:cNvCxnSpPr>
          <p:nvPr/>
        </p:nvCxnSpPr>
        <p:spPr>
          <a:xfrm flipV="1">
            <a:off x="3276600" y="271220"/>
            <a:ext cx="1447800" cy="1120071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00AFD50-5DD9-4DBA-92DC-1845B4516F3D}"/>
              </a:ext>
            </a:extLst>
          </p:cNvPr>
          <p:cNvSpPr txBox="1"/>
          <p:nvPr/>
        </p:nvSpPr>
        <p:spPr>
          <a:xfrm>
            <a:off x="5864832" y="3713331"/>
            <a:ext cx="3576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FF0000"/>
                </a:solidFill>
              </a:rPr>
              <a:t>block_index</a:t>
            </a:r>
            <a:r>
              <a:rPr lang="en-US" sz="1100" dirty="0">
                <a:solidFill>
                  <a:srgbClr val="FF0000"/>
                </a:solidFill>
              </a:rPr>
              <a:t> = (3 + 13) / 5 = 3</a:t>
            </a:r>
          </a:p>
          <a:p>
            <a:r>
              <a:rPr lang="en-US" sz="1100" dirty="0" err="1">
                <a:solidFill>
                  <a:srgbClr val="FF0000"/>
                </a:solidFill>
              </a:rPr>
              <a:t>data_index</a:t>
            </a:r>
            <a:r>
              <a:rPr lang="en-US" sz="1100" dirty="0">
                <a:solidFill>
                  <a:srgbClr val="FF0000"/>
                </a:solidFill>
              </a:rPr>
              <a:t> = (3 + 13) % 5 = 1   </a:t>
            </a:r>
            <a:r>
              <a:rPr lang="en-US" sz="1100" dirty="0" err="1">
                <a:solidFill>
                  <a:srgbClr val="FF0000"/>
                </a:solidFill>
              </a:rPr>
              <a:t>the_data</a:t>
            </a:r>
            <a:r>
              <a:rPr lang="en-US" sz="1100" dirty="0">
                <a:solidFill>
                  <a:srgbClr val="FF0000"/>
                </a:solidFill>
              </a:rPr>
              <a:t>[3][1] =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CF41D4-51F1-4451-9FAA-0A4F8AE8F17F}"/>
              </a:ext>
            </a:extLst>
          </p:cNvPr>
          <p:cNvSpPr txBox="1"/>
          <p:nvPr/>
        </p:nvSpPr>
        <p:spPr>
          <a:xfrm>
            <a:off x="5864832" y="4460623"/>
            <a:ext cx="3576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FF0000"/>
                </a:solidFill>
              </a:rPr>
              <a:t>block_index</a:t>
            </a:r>
            <a:r>
              <a:rPr lang="en-US" sz="1100" dirty="0">
                <a:solidFill>
                  <a:srgbClr val="FF0000"/>
                </a:solidFill>
              </a:rPr>
              <a:t> = (3 + 0) / 5 = 0</a:t>
            </a:r>
          </a:p>
          <a:p>
            <a:r>
              <a:rPr lang="en-US" sz="1100" dirty="0" err="1">
                <a:solidFill>
                  <a:srgbClr val="FF0000"/>
                </a:solidFill>
              </a:rPr>
              <a:t>data_index</a:t>
            </a:r>
            <a:r>
              <a:rPr lang="en-US" sz="1100" dirty="0">
                <a:solidFill>
                  <a:srgbClr val="FF0000"/>
                </a:solidFill>
              </a:rPr>
              <a:t> = (3 + 0) % 5 = 3   </a:t>
            </a:r>
            <a:r>
              <a:rPr lang="en-US" sz="1100" dirty="0" err="1">
                <a:solidFill>
                  <a:srgbClr val="FF0000"/>
                </a:solidFill>
              </a:rPr>
              <a:t>the_data</a:t>
            </a:r>
            <a:r>
              <a:rPr lang="en-US" sz="1100" dirty="0">
                <a:solidFill>
                  <a:srgbClr val="FF0000"/>
                </a:solidFill>
              </a:rPr>
              <a:t>[0][3] = 56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4A2B54-DE9E-4FF5-B36A-F1CDB4E6C490}"/>
              </a:ext>
            </a:extLst>
          </p:cNvPr>
          <p:cNvSpPr txBox="1"/>
          <p:nvPr/>
        </p:nvSpPr>
        <p:spPr>
          <a:xfrm>
            <a:off x="5864832" y="5207914"/>
            <a:ext cx="3576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FF0000"/>
                </a:solidFill>
              </a:rPr>
              <a:t>block_index</a:t>
            </a:r>
            <a:r>
              <a:rPr lang="en-US" sz="1100" dirty="0">
                <a:solidFill>
                  <a:srgbClr val="FF0000"/>
                </a:solidFill>
              </a:rPr>
              <a:t> = (3 + 23 - 1) / 5 = 5</a:t>
            </a:r>
          </a:p>
          <a:p>
            <a:r>
              <a:rPr lang="en-US" sz="1100" dirty="0" err="1">
                <a:solidFill>
                  <a:srgbClr val="FF0000"/>
                </a:solidFill>
              </a:rPr>
              <a:t>data_index</a:t>
            </a:r>
            <a:r>
              <a:rPr lang="en-US" sz="1100" dirty="0">
                <a:solidFill>
                  <a:srgbClr val="FF0000"/>
                </a:solidFill>
              </a:rPr>
              <a:t> = (3 + 23 - 1) % 5 = 0   </a:t>
            </a:r>
            <a:r>
              <a:rPr lang="en-US" sz="1100" dirty="0" err="1">
                <a:solidFill>
                  <a:srgbClr val="FF0000"/>
                </a:solidFill>
              </a:rPr>
              <a:t>the_data</a:t>
            </a:r>
            <a:r>
              <a:rPr lang="en-US" sz="1100" dirty="0">
                <a:solidFill>
                  <a:srgbClr val="FF0000"/>
                </a:solidFill>
              </a:rPr>
              <a:t>[5][0] = 6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F3878C-FF52-479D-A21B-F8440812B19E}"/>
              </a:ext>
            </a:extLst>
          </p:cNvPr>
          <p:cNvGraphicFramePr>
            <a:graphicFrameLocks noGrp="1"/>
          </p:cNvGraphicFramePr>
          <p:nvPr/>
        </p:nvGraphicFramePr>
        <p:xfrm>
          <a:off x="6019800" y="1925780"/>
          <a:ext cx="381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76974385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5282029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1826966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1197111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5172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697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xx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xx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xx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795660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2A9FB9-6DA7-4B90-B436-A24C74E97012}"/>
              </a:ext>
            </a:extLst>
          </p:cNvPr>
          <p:cNvCxnSpPr/>
          <p:nvPr/>
        </p:nvCxnSpPr>
        <p:spPr>
          <a:xfrm>
            <a:off x="5105400" y="2500745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44763DB-EA4F-43F1-BE91-E04DC87E278C}"/>
              </a:ext>
            </a:extLst>
          </p:cNvPr>
          <p:cNvSpPr/>
          <p:nvPr/>
        </p:nvSpPr>
        <p:spPr>
          <a:xfrm>
            <a:off x="3056027" y="858965"/>
            <a:ext cx="44114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552531-6637-471B-B7DC-8F3AC06609F2}"/>
              </a:ext>
            </a:extLst>
          </p:cNvPr>
          <p:cNvSpPr/>
          <p:nvPr/>
        </p:nvSpPr>
        <p:spPr>
          <a:xfrm>
            <a:off x="9952363" y="3435925"/>
            <a:ext cx="73152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91440" bIns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2C9806-D708-40BC-87FF-38786379096B}"/>
              </a:ext>
            </a:extLst>
          </p:cNvPr>
          <p:cNvSpPr/>
          <p:nvPr/>
        </p:nvSpPr>
        <p:spPr>
          <a:xfrm>
            <a:off x="9952364" y="4245202"/>
            <a:ext cx="73152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91440" bIns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2A01B9-E510-40C1-BA02-028467A5ED2C}"/>
              </a:ext>
            </a:extLst>
          </p:cNvPr>
          <p:cNvSpPr/>
          <p:nvPr/>
        </p:nvSpPr>
        <p:spPr>
          <a:xfrm>
            <a:off x="9952363" y="5054479"/>
            <a:ext cx="73152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91440" bIns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5ED1BEC-FA01-4F77-87B4-26111CA7C17D}"/>
              </a:ext>
            </a:extLst>
          </p:cNvPr>
          <p:cNvSpPr/>
          <p:nvPr/>
        </p:nvSpPr>
        <p:spPr>
          <a:xfrm>
            <a:off x="9952363" y="5863755"/>
            <a:ext cx="73152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91440" bIns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2285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6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1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DCE490-4297-4200-8BA1-4E472D81A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05" y="1429683"/>
            <a:ext cx="7239000" cy="5229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Quiz #20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D7EA2-3B5A-4E1E-8240-C9BDA9C4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Deques (21)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E6B47-D662-4516-BB63-354D2BE8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1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#21: Constness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66058" y="1295401"/>
            <a:ext cx="9854292" cy="5454359"/>
          </a:xfrm>
        </p:spPr>
        <p:txBody>
          <a:bodyPr/>
          <a:lstStyle/>
          <a:p>
            <a:r>
              <a:rPr lang="en-US" dirty="0"/>
              <a:t>What does it mean for a member function to be const?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Bitwise constness </a:t>
            </a:r>
            <a:r>
              <a:rPr lang="en-US" dirty="0"/>
              <a:t>(also known as </a:t>
            </a:r>
            <a:r>
              <a:rPr lang="en-US" i="1" dirty="0"/>
              <a:t>physical constness</a:t>
            </a:r>
            <a:r>
              <a:rPr lang="en-US" dirty="0"/>
              <a:t>).</a:t>
            </a:r>
          </a:p>
          <a:p>
            <a:pPr lvl="2"/>
            <a:r>
              <a:rPr lang="en-US" dirty="0"/>
              <a:t>A member function is const if and only if it doesn't modify any of the object's data members (excluding static members.)</a:t>
            </a:r>
          </a:p>
          <a:p>
            <a:pPr lvl="2"/>
            <a:r>
              <a:rPr lang="en-US" dirty="0"/>
              <a:t>Easy for the compiler to detect violations - just look for assignments to data members.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Logical constness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A member function that modifies what a pointer points to is bitwise constness but not logical constness.</a:t>
            </a:r>
          </a:p>
          <a:p>
            <a:r>
              <a:rPr lang="en-US" dirty="0"/>
              <a:t>Sometimes there is requirement to modify one or more data members of class/struct by a const function even though you don’t want the function to update other members of class.</a:t>
            </a:r>
          </a:p>
          <a:p>
            <a:pPr lvl="1"/>
            <a:r>
              <a:rPr lang="en-US" dirty="0"/>
              <a:t>The solution is simple: take advantage of C++'s const-related wiggle room storage class specifier know as </a:t>
            </a:r>
            <a:r>
              <a:rPr lang="en-US" i="1" dirty="0">
                <a:solidFill>
                  <a:srgbClr val="FF0000"/>
                </a:solidFill>
              </a:rPr>
              <a:t>mutable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Adding the keyword </a:t>
            </a:r>
            <a:r>
              <a:rPr lang="en-US" b="1" i="1" dirty="0">
                <a:solidFill>
                  <a:srgbClr val="FF0000"/>
                </a:solidFill>
              </a:rPr>
              <a:t>mutable</a:t>
            </a:r>
            <a:r>
              <a:rPr lang="en-US" dirty="0"/>
              <a:t> before an object variable declaration allows a const function to change the object member.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987B70-D4C8-4332-ADD9-E4DFAB5C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Deques (21)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3AFF4-C03F-46A4-A1F7-8EE885A6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2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26D88A-3B98-47BE-8229-9A1E27D3F29B}"/>
              </a:ext>
            </a:extLst>
          </p:cNvPr>
          <p:cNvSpPr txBox="1"/>
          <p:nvPr/>
        </p:nvSpPr>
        <p:spPr>
          <a:xfrm>
            <a:off x="658368" y="1285875"/>
            <a:ext cx="87523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&lt;iostream&gt;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&lt;string&gt;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&lt;sstream&gt;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&lt;list&gt;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std;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2B91AF"/>
                </a:solidFill>
                <a:latin typeface="Consolas" panose="020B0609020204030204" pitchFamily="49" charset="0"/>
              </a:rPr>
              <a:t>Item_Type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queue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  // Insert implementation-specific data fields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std::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list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800" dirty="0" err="1">
                <a:solidFill>
                  <a:srgbClr val="2B91AF"/>
                </a:solidFill>
                <a:latin typeface="Consolas" panose="020B0609020204030204" pitchFamily="49" charset="0"/>
              </a:rPr>
              <a:t>Item_Type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 container;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queue() {}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~queue() =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default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  /** Pushes an item onto the back of the queue.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      @param item The item to be inserted */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void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push(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2B91AF"/>
                </a:solidFill>
                <a:latin typeface="Consolas" panose="020B0609020204030204" pitchFamily="49" charset="0"/>
              </a:rPr>
              <a:t>Item_Type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item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container.push_back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item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  /** Returns a reference to the object at the front of the queue without removing it.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      @return A reference to the object at the front of the queue */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</a:t>
            </a:r>
            <a:r>
              <a:rPr lang="en-US" sz="800" dirty="0" err="1">
                <a:solidFill>
                  <a:srgbClr val="2B91AF"/>
                </a:solidFill>
                <a:latin typeface="Consolas" panose="020B0609020204030204" pitchFamily="49" charset="0"/>
              </a:rPr>
              <a:t>Item_Type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&amp; front()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container.front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(); }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  /** Returns a const reference to the object at the front of the queue without removing it.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     @return A const reference to the object at the front of the queue */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const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2B91AF"/>
                </a:solidFill>
                <a:latin typeface="Consolas" panose="020B0609020204030204" pitchFamily="49" charset="0"/>
              </a:rPr>
              <a:t>Item_Type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&amp; front()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container.front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(); }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  /** Removes the front item from the queue. */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void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pop()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container.pop_front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(); }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  /** Determines whether the queue is empty. */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/** Returns the number of items in the queue */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size_t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size()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container.size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(); }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bool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empty()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container.empty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(); }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friend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operator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&lt;&lt;(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800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queue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800" dirty="0" err="1">
                <a:solidFill>
                  <a:srgbClr val="2B91AF"/>
                </a:solidFill>
                <a:latin typeface="Consolas" panose="020B0609020204030204" pitchFamily="49" charset="0"/>
              </a:rPr>
              <a:t>Item_Type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&gt;&amp;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q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typename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list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800" dirty="0" err="1">
                <a:solidFill>
                  <a:srgbClr val="2B91AF"/>
                </a:solidFill>
                <a:latin typeface="Consolas" panose="020B0609020204030204" pitchFamily="49" charset="0"/>
              </a:rPr>
              <a:t>Item_Type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&gt;::</a:t>
            </a:r>
            <a:r>
              <a:rPr lang="en-US" sz="800" dirty="0" err="1">
                <a:solidFill>
                  <a:srgbClr val="2B91AF"/>
                </a:solidFill>
                <a:latin typeface="Consolas" panose="020B0609020204030204" pitchFamily="49" charset="0"/>
              </a:rPr>
              <a:t>const_iterator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iter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800" dirty="0" err="1">
                <a:solidFill>
                  <a:srgbClr val="808080"/>
                </a:solidFill>
                <a:latin typeface="Consolas" panose="020B0609020204030204" pitchFamily="49" charset="0"/>
              </a:rPr>
              <a:t>q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.container.cbegin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while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iter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800" dirty="0" err="1">
                <a:solidFill>
                  <a:srgbClr val="808080"/>
                </a:solidFill>
                <a:latin typeface="Consolas" panose="020B0609020204030204" pitchFamily="49" charset="0"/>
              </a:rPr>
              <a:t>q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.container.cend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()) </a:t>
            </a:r>
            <a:r>
              <a:rPr lang="en-US" sz="800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&lt;&lt; *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iter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}; </a:t>
            </a:r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// End class queue</a:t>
            </a:r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48CDD-B700-4762-938D-CA26AB3A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Using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std::list </a:t>
            </a:r>
            <a:r>
              <a:rPr lang="en-US" sz="3200" dirty="0"/>
              <a:t>as a Queue Container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5914B-C8C9-4689-9F8C-DFD4EB33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Queues / Deques (19)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EEBBB-480D-4E16-B2F3-7C927170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D9B86-AB8B-404F-8D86-C97B35C4C67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latin typeface="Arial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618F28-773D-4FD3-907F-BCAA293089F0}"/>
              </a:ext>
            </a:extLst>
          </p:cNvPr>
          <p:cNvSpPr/>
          <p:nvPr/>
        </p:nvSpPr>
        <p:spPr>
          <a:xfrm>
            <a:off x="6248400" y="1819275"/>
            <a:ext cx="3276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/>
              </a:rPr>
              <a:t>Every function is delegated!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886C37-91EF-468C-BEE9-056AD87AF3D0}"/>
              </a:ext>
            </a:extLst>
          </p:cNvPr>
          <p:cNvCxnSpPr>
            <a:cxnSpLocks/>
          </p:cNvCxnSpPr>
          <p:nvPr/>
        </p:nvCxnSpPr>
        <p:spPr>
          <a:xfrm flipH="1">
            <a:off x="4267200" y="2505075"/>
            <a:ext cx="2438400" cy="1131871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DE6D14-E865-4B50-A0DD-074346B0A9CE}"/>
              </a:ext>
            </a:extLst>
          </p:cNvPr>
          <p:cNvCxnSpPr>
            <a:cxnSpLocks/>
          </p:cNvCxnSpPr>
          <p:nvPr/>
        </p:nvCxnSpPr>
        <p:spPr>
          <a:xfrm flipH="1">
            <a:off x="3429002" y="2505075"/>
            <a:ext cx="3276601" cy="1676401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DD7121-2828-4BB7-B9A0-302DE47B5AAF}"/>
              </a:ext>
            </a:extLst>
          </p:cNvPr>
          <p:cNvCxnSpPr>
            <a:cxnSpLocks/>
          </p:cNvCxnSpPr>
          <p:nvPr/>
        </p:nvCxnSpPr>
        <p:spPr>
          <a:xfrm flipH="1">
            <a:off x="4171950" y="2505075"/>
            <a:ext cx="2533652" cy="2170098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23402D5-49FA-4A99-9D5E-AF2C7D53B659}"/>
              </a:ext>
            </a:extLst>
          </p:cNvPr>
          <p:cNvCxnSpPr>
            <a:cxnSpLocks/>
          </p:cNvCxnSpPr>
          <p:nvPr/>
        </p:nvCxnSpPr>
        <p:spPr>
          <a:xfrm flipH="1">
            <a:off x="3314702" y="2505076"/>
            <a:ext cx="3390900" cy="2533649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04E2C1-42E9-4F39-9097-641EC993295F}"/>
              </a:ext>
            </a:extLst>
          </p:cNvPr>
          <p:cNvCxnSpPr>
            <a:cxnSpLocks/>
          </p:cNvCxnSpPr>
          <p:nvPr/>
        </p:nvCxnSpPr>
        <p:spPr>
          <a:xfrm flipH="1">
            <a:off x="3505200" y="2468578"/>
            <a:ext cx="3200400" cy="2932097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2BE43F9-6FFD-40D3-9BD5-E10A6947CB7A}"/>
              </a:ext>
            </a:extLst>
          </p:cNvPr>
          <p:cNvCxnSpPr>
            <a:cxnSpLocks/>
          </p:cNvCxnSpPr>
          <p:nvPr/>
        </p:nvCxnSpPr>
        <p:spPr>
          <a:xfrm flipH="1">
            <a:off x="3428999" y="2468579"/>
            <a:ext cx="3276601" cy="3236896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48A1F-5168-44DD-8DAA-416A3495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All This Data Coming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B35A2-4D53-45AC-B670-028635B70C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2492" y="1233489"/>
            <a:ext cx="9978067" cy="1992060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222222"/>
                </a:solidFill>
                <a:effectLst/>
              </a:rPr>
              <a:t>Big data comes from myriad different sources, such as</a:t>
            </a:r>
          </a:p>
          <a:p>
            <a:pPr lvl="1"/>
            <a:r>
              <a:rPr lang="en-US" b="0" i="0" dirty="0">
                <a:solidFill>
                  <a:srgbClr val="222222"/>
                </a:solidFill>
                <a:effectLst/>
              </a:rPr>
              <a:t>business transaction systems, </a:t>
            </a:r>
          </a:p>
          <a:p>
            <a:pPr lvl="1"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</a:rPr>
              <a:t>customer databases,</a:t>
            </a:r>
          </a:p>
          <a:p>
            <a:pPr lvl="1"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</a:rPr>
              <a:t>medical records,</a:t>
            </a:r>
          </a:p>
          <a:p>
            <a:pPr lvl="1"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</a:rPr>
              <a:t>internet clickstream logs,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</a:rPr>
              <a:t>machine-generated data,</a:t>
            </a:r>
            <a:endParaRPr lang="en-US" b="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09B812-BD95-4844-96D4-2E8E889A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Deques (21)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223CF-57A9-4FD8-871A-1551CAE7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59AE82-4AB0-4CBB-AEC2-A72A770098A7}"/>
              </a:ext>
            </a:extLst>
          </p:cNvPr>
          <p:cNvSpPr txBox="1">
            <a:spLocks/>
          </p:cNvSpPr>
          <p:nvPr/>
        </p:nvSpPr>
        <p:spPr bwMode="auto">
          <a:xfrm>
            <a:off x="5374306" y="1646445"/>
            <a:ext cx="5246071" cy="12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</a:rPr>
              <a:t>mobile applications,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</a:rPr>
              <a:t>social networks,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</a:rPr>
              <a:t>scientific research repositories,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</a:rPr>
              <a:t>real-time data sensors (IoT).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</a:rPr>
              <a:t>transaction data.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8CB921-106D-468A-98E6-267AF4D739DA}"/>
              </a:ext>
            </a:extLst>
          </p:cNvPr>
          <p:cNvSpPr txBox="1">
            <a:spLocks/>
          </p:cNvSpPr>
          <p:nvPr/>
        </p:nvSpPr>
        <p:spPr bwMode="auto">
          <a:xfrm>
            <a:off x="572492" y="3257997"/>
            <a:ext cx="10250183" cy="342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22222"/>
                </a:solidFill>
              </a:rPr>
              <a:t>“Where is all this data coming from?”</a:t>
            </a:r>
          </a:p>
          <a:p>
            <a:pPr marL="6858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</a:rPr>
              <a:t>Humans have created </a:t>
            </a:r>
            <a:r>
              <a:rPr lang="en-US" dirty="0"/>
              <a:t>more data </a:t>
            </a:r>
            <a:r>
              <a:rPr lang="en-US" dirty="0">
                <a:solidFill>
                  <a:srgbClr val="222222"/>
                </a:solidFill>
              </a:rPr>
              <a:t>in the past two years than in the history of the human race combined.</a:t>
            </a:r>
          </a:p>
          <a:p>
            <a:pPr marL="6858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With </a:t>
            </a:r>
            <a:r>
              <a:rPr lang="en-US" b="1" dirty="0">
                <a:solidFill>
                  <a:srgbClr val="FF0000"/>
                </a:solidFill>
              </a:rPr>
              <a:t>2.5 quintillion</a:t>
            </a:r>
            <a:r>
              <a:rPr lang="en-US" dirty="0"/>
              <a:t> bytes of data being created every day, it is expected that volume of data will double every two years.</a:t>
            </a:r>
          </a:p>
          <a:p>
            <a:pPr marL="6858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</a:rPr>
              <a:t>Roughly </a:t>
            </a:r>
            <a:r>
              <a:rPr lang="en-US" b="1" dirty="0">
                <a:solidFill>
                  <a:srgbClr val="FF0000"/>
                </a:solidFill>
              </a:rPr>
              <a:t>74 zettabytes</a:t>
            </a:r>
            <a:r>
              <a:rPr lang="en-US" dirty="0">
                <a:solidFill>
                  <a:srgbClr val="008CBA"/>
                </a:solidFill>
              </a:rPr>
              <a:t>  </a:t>
            </a:r>
            <a:r>
              <a:rPr lang="en-US" dirty="0">
                <a:solidFill>
                  <a:srgbClr val="222222"/>
                </a:solidFill>
              </a:rPr>
              <a:t>was created in 2021 (that’s 74 </a:t>
            </a:r>
            <a:r>
              <a:rPr lang="en-US" i="1" dirty="0">
                <a:solidFill>
                  <a:srgbClr val="222222"/>
                </a:solidFill>
              </a:rPr>
              <a:t>trillion </a:t>
            </a:r>
            <a:r>
              <a:rPr lang="en-US" dirty="0">
                <a:solidFill>
                  <a:srgbClr val="222222"/>
                </a:solidFill>
              </a:rPr>
              <a:t>gigabytes) and is predicted to reach </a:t>
            </a:r>
            <a:r>
              <a:rPr lang="en-US" b="1" dirty="0">
                <a:solidFill>
                  <a:srgbClr val="FF0000"/>
                </a:solidFill>
              </a:rPr>
              <a:t>175 zettabytes</a:t>
            </a:r>
            <a:r>
              <a:rPr lang="en-US" dirty="0">
                <a:solidFill>
                  <a:srgbClr val="222222"/>
                </a:solidFill>
              </a:rPr>
              <a:t> by 2025.</a:t>
            </a:r>
          </a:p>
          <a:p>
            <a:pPr marL="6858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</a:rPr>
              <a:t>For the average Fortune 1000 company, a 10% increase in data accessibility will get them more than </a:t>
            </a:r>
            <a:r>
              <a:rPr lang="en-US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$65 million in additional net income</a:t>
            </a:r>
            <a:r>
              <a:rPr lang="en-US" dirty="0">
                <a:solidFill>
                  <a:srgbClr val="008CBA"/>
                </a:solidFill>
              </a:rPr>
              <a:t>.</a:t>
            </a:r>
            <a:endParaRPr lang="en-US" dirty="0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7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CFBB0A-E98F-4B36-A633-2590B98D9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87" y="0"/>
            <a:ext cx="8980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4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6.4, pgs. 376-380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468761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6.4 The </a:t>
            </a:r>
            <a:r>
              <a:rPr lang="en-US" sz="2400" dirty="0" err="1"/>
              <a:t>Deque</a:t>
            </a:r>
            <a:r>
              <a:rPr lang="en-US" sz="2400" dirty="0"/>
              <a:t> </a:t>
            </a:r>
          </a:p>
          <a:p>
            <a:pPr algn="ctr"/>
            <a:r>
              <a:rPr lang="en-US" sz="2000" dirty="0"/>
              <a:t>Specification of the </a:t>
            </a:r>
            <a:r>
              <a:rPr lang="en-US" sz="2000" dirty="0" err="1"/>
              <a:t>Deque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Implementing the </a:t>
            </a:r>
            <a:r>
              <a:rPr lang="en-US" sz="2000" dirty="0" err="1"/>
              <a:t>Deque</a:t>
            </a:r>
            <a:r>
              <a:rPr lang="en-US" sz="2000" dirty="0"/>
              <a:t> Using a Circular Array</a:t>
            </a:r>
          </a:p>
          <a:p>
            <a:pPr algn="ctr"/>
            <a:r>
              <a:rPr lang="en-US" sz="2000" dirty="0"/>
              <a:t>The Standard Library Implementation of the Deque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43100"/>
            <a:ext cx="2832354" cy="22479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69C33F-72E1-477B-B366-CA9F5D0C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Deque</a:t>
            </a:r>
            <a:r>
              <a:rPr lang="en-US" dirty="0"/>
              <a:t> ADT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5585" y="1295401"/>
            <a:ext cx="9884780" cy="19050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dirty="0">
                <a:solidFill>
                  <a:srgbClr val="FF0000"/>
                </a:solidFill>
              </a:rPr>
              <a:t>deque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(or double-ended queue) is an abstract data type that generalizes a </a:t>
            </a:r>
            <a:r>
              <a:rPr lang="en-US" sz="2000" b="1" dirty="0">
                <a:solidFill>
                  <a:srgbClr val="FF0000"/>
                </a:solidFill>
              </a:rPr>
              <a:t>queue</a:t>
            </a:r>
            <a:r>
              <a:rPr lang="en-US" sz="2000" dirty="0"/>
              <a:t>, for which elements can be added to or removed from either the front (head) or back (tail).</a:t>
            </a:r>
          </a:p>
          <a:p>
            <a:r>
              <a:rPr lang="en-US" sz="2000" dirty="0"/>
              <a:t>A </a:t>
            </a:r>
            <a:r>
              <a:rPr lang="en-US" sz="2000" b="1" dirty="0">
                <a:solidFill>
                  <a:srgbClr val="FF0000"/>
                </a:solidFill>
              </a:rPr>
              <a:t>deque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(EIEO) differs from the </a:t>
            </a:r>
            <a:r>
              <a:rPr lang="en-US" sz="2000" b="1" dirty="0">
                <a:solidFill>
                  <a:srgbClr val="FF0000"/>
                </a:solidFill>
              </a:rPr>
              <a:t>queue</a:t>
            </a:r>
            <a:r>
              <a:rPr lang="en-US" sz="2000" dirty="0"/>
              <a:t> (FIFO) abstract data type or First-In-First-Out List, whose elements can only be added to one end.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178139"/>
            <a:ext cx="6400800" cy="18288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55585" y="3048001"/>
            <a:ext cx="988478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Restricted </a:t>
            </a:r>
            <a:r>
              <a:rPr lang="en-US" sz="2000" b="1" dirty="0" err="1">
                <a:solidFill>
                  <a:srgbClr val="FF0000"/>
                </a:solidFill>
              </a:rPr>
              <a:t>deques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are of two types:</a:t>
            </a:r>
          </a:p>
          <a:p>
            <a:pPr lvl="1"/>
            <a:r>
              <a:rPr lang="en-US" sz="1800" dirty="0"/>
              <a:t>An input-restricted </a:t>
            </a:r>
            <a:r>
              <a:rPr lang="en-US" sz="1800" dirty="0" err="1"/>
              <a:t>deque</a:t>
            </a:r>
            <a:r>
              <a:rPr lang="en-US" sz="1800" dirty="0"/>
              <a:t> (</a:t>
            </a:r>
            <a:r>
              <a:rPr lang="en-US" sz="1800" b="1" dirty="0" err="1">
                <a:solidFill>
                  <a:srgbClr val="FF0000"/>
                </a:solidFill>
              </a:rPr>
              <a:t>IRDeque</a:t>
            </a:r>
            <a:r>
              <a:rPr lang="en-US" sz="1800" dirty="0"/>
              <a:t>) is one where deletion can be made from both ends, but insertion can be made at one end only.</a:t>
            </a:r>
          </a:p>
          <a:p>
            <a:pPr lvl="1"/>
            <a:r>
              <a:rPr lang="en-US" sz="1800" dirty="0"/>
              <a:t>An output-restricted </a:t>
            </a:r>
            <a:r>
              <a:rPr lang="en-US" sz="1800" dirty="0" err="1"/>
              <a:t>deque</a:t>
            </a:r>
            <a:r>
              <a:rPr lang="en-US" sz="1800" dirty="0"/>
              <a:t> (</a:t>
            </a:r>
            <a:r>
              <a:rPr lang="en-US" sz="1800" b="1" dirty="0" err="1">
                <a:solidFill>
                  <a:srgbClr val="FF0000"/>
                </a:solidFill>
              </a:rPr>
              <a:t>ORDeque</a:t>
            </a:r>
            <a:r>
              <a:rPr lang="en-US" sz="1800" dirty="0"/>
              <a:t>) is one where insertion can be made at both ends, but deletion can be made from one end only.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84" y="4726701"/>
            <a:ext cx="6292064" cy="179773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55585" y="5006939"/>
            <a:ext cx="9884780" cy="174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C++ standard library defines the class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std::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deque</a:t>
            </a:r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/>
              <a:t>to be a sequence that, like the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std::vector</a:t>
            </a:r>
            <a:r>
              <a:rPr lang="en-US" sz="2000" dirty="0"/>
              <a:t>, that supports random-access iterators (not supported by either the </a:t>
            </a:r>
            <a:r>
              <a:rPr lang="en-US" sz="2000" b="1" dirty="0">
                <a:solidFill>
                  <a:srgbClr val="FF0000"/>
                </a:solidFill>
              </a:rPr>
              <a:t>stack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or the </a:t>
            </a:r>
            <a:r>
              <a:rPr lang="en-US" sz="2000" b="1" dirty="0">
                <a:solidFill>
                  <a:srgbClr val="FF0000"/>
                </a:solidFill>
              </a:rPr>
              <a:t>queue</a:t>
            </a:r>
            <a:r>
              <a:rPr lang="en-US" sz="2000" dirty="0"/>
              <a:t>) in addition to constant-time insertion and removal from either end.</a:t>
            </a:r>
            <a:endParaRPr lang="en-US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16483-0C8A-4388-BE09-6B20C24D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Deques (21)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A9E50-4976-4B76-88F0-3700F9328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7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 bldLvl="2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Circular Array ADT Queue 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Queues / Deques (20)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40081" y="1295400"/>
            <a:ext cx="9980295" cy="5454650"/>
          </a:xfrm>
        </p:spPr>
        <p:txBody>
          <a:bodyPr/>
          <a:lstStyle/>
          <a:p>
            <a:r>
              <a:rPr lang="en-US" dirty="0"/>
              <a:t>A Circular Array ADT Queue uses an object with four </a:t>
            </a:r>
            <a:r>
              <a:rPr lang="en-US" dirty="0" err="1"/>
              <a:t>size_t</a:t>
            </a:r>
            <a:r>
              <a:rPr lang="en-US" dirty="0"/>
              <a:t> type data members: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capacity;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front_index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/>
              <a:t>And a pointer to the data member, </a:t>
            </a:r>
            <a:r>
              <a:rPr lang="en-US" dirty="0" err="1"/>
              <a:t>the_data</a:t>
            </a:r>
            <a:r>
              <a:rPr lang="en-US" dirty="0"/>
              <a:t> to point to a dynamically-allocated array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T*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/>
              <a:t>And a default array allocation size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#define DEFAULT_CAPACITY 8</a:t>
            </a:r>
            <a:endParaRPr lang="en-US" dirty="0"/>
          </a:p>
          <a:p>
            <a:pPr lvl="1"/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817B27-E0BA-4BAA-8624-C3B8FF471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081" y="4340268"/>
            <a:ext cx="3374247" cy="23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4306</TotalTime>
  <Words>2398</Words>
  <Application>Microsoft Office PowerPoint</Application>
  <PresentationFormat>Custom</PresentationFormat>
  <Paragraphs>338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Comic Sans MS</vt:lpstr>
      <vt:lpstr>Consolas</vt:lpstr>
      <vt:lpstr>Courier New</vt:lpstr>
      <vt:lpstr>Tw Cen MT</vt:lpstr>
      <vt:lpstr>Wingdings</vt:lpstr>
      <vt:lpstr>CS 235 Theme</vt:lpstr>
      <vt:lpstr>PowerPoint Presentation</vt:lpstr>
      <vt:lpstr>Attendance Quiz #20</vt:lpstr>
      <vt:lpstr>Tip #21: Constness</vt:lpstr>
      <vt:lpstr>Using std::list as a Queue Container</vt:lpstr>
      <vt:lpstr>Where Is All This Data Coming From?</vt:lpstr>
      <vt:lpstr>PowerPoint Presentation</vt:lpstr>
      <vt:lpstr>PowerPoint Presentation</vt:lpstr>
      <vt:lpstr>Deque ADT</vt:lpstr>
      <vt:lpstr>Review: Circular Array ADT Queue Design</vt:lpstr>
      <vt:lpstr>STL Implementation of the Deque</vt:lpstr>
      <vt:lpstr>STL Implementation of the Deque</vt:lpstr>
      <vt:lpstr>Review: Dynamic Multi-dimensional Arrays</vt:lpstr>
      <vt:lpstr>The Data Fields for the Deque</vt:lpstr>
      <vt:lpstr>The push_back Function</vt:lpstr>
      <vt:lpstr>The pop_front Function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128</cp:revision>
  <dcterms:created xsi:type="dcterms:W3CDTF">2020-07-19T21:27:39Z</dcterms:created>
  <dcterms:modified xsi:type="dcterms:W3CDTF">2022-03-31T17:41:57Z</dcterms:modified>
</cp:coreProperties>
</file>