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3729" r:id="rId2"/>
    <p:sldId id="2091" r:id="rId3"/>
    <p:sldId id="3567" r:id="rId4"/>
    <p:sldId id="2078" r:id="rId5"/>
    <p:sldId id="1199" r:id="rId6"/>
    <p:sldId id="3625" r:id="rId7"/>
    <p:sldId id="3553" r:id="rId8"/>
    <p:sldId id="3552" r:id="rId9"/>
    <p:sldId id="3829" r:id="rId10"/>
    <p:sldId id="3934" r:id="rId11"/>
    <p:sldId id="2171" r:id="rId12"/>
    <p:sldId id="2172" r:id="rId13"/>
    <p:sldId id="2173" r:id="rId14"/>
    <p:sldId id="2174" r:id="rId15"/>
    <p:sldId id="2175" r:id="rId16"/>
    <p:sldId id="2176" r:id="rId17"/>
    <p:sldId id="2177" r:id="rId18"/>
    <p:sldId id="2178" r:id="rId19"/>
    <p:sldId id="2179" r:id="rId20"/>
    <p:sldId id="2180" r:id="rId21"/>
    <p:sldId id="2181" r:id="rId22"/>
    <p:sldId id="3624" r:id="rId23"/>
    <p:sldId id="3566" r:id="rId24"/>
    <p:sldId id="3828" r:id="rId25"/>
    <p:sldId id="3554" r:id="rId26"/>
    <p:sldId id="3555" r:id="rId27"/>
    <p:sldId id="3556" r:id="rId28"/>
    <p:sldId id="3557" r:id="rId29"/>
    <p:sldId id="3558" r:id="rId30"/>
    <p:sldId id="3559" r:id="rId31"/>
    <p:sldId id="3560" r:id="rId32"/>
    <p:sldId id="3561" r:id="rId33"/>
    <p:sldId id="3562" r:id="rId34"/>
    <p:sldId id="3563" r:id="rId35"/>
    <p:sldId id="3909" r:id="rId36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E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74" d="100"/>
          <a:sy n="74" d="100"/>
        </p:scale>
        <p:origin x="82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9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935890-289D-48CF-A192-5CCB27F70E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2255A-A51A-4040-87FD-BC18C8F47E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41A07-9572-4BA8-B004-1940BA5DB093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2C04B-C05F-4C6C-8259-543965D3D3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C9C99-6F7C-4115-BB8E-498012FD45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4A9C0-C8C6-439F-A9E1-F6B62EC2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28AEA-81C9-4CCC-BD9F-40FD61BC80F3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C7739-F984-46A3-B42A-7DB3B6E90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4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10" y="170156"/>
            <a:ext cx="9978067" cy="731520"/>
          </a:xfrm>
        </p:spPr>
        <p:txBody>
          <a:bodyPr/>
          <a:lstStyle>
            <a:lvl1pPr marL="0" indent="0"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047884" cy="5360852"/>
          </a:xfrm>
        </p:spPr>
        <p:txBody>
          <a:bodyPr/>
          <a:lstStyle>
            <a:lvl1pPr>
              <a:buClr>
                <a:srgbClr val="333399"/>
              </a:buClr>
              <a:buSzPct val="80000"/>
              <a:defRPr sz="2200"/>
            </a:lvl1pPr>
            <a:lvl2pPr>
              <a:buClr>
                <a:srgbClr val="FF0000"/>
              </a:buClr>
              <a:buSzPct val="80000"/>
              <a:defRPr sz="2000"/>
            </a:lvl2pPr>
            <a:lvl3pPr>
              <a:buClr>
                <a:srgbClr val="333399"/>
              </a:buClr>
              <a:buSzPct val="80000"/>
              <a:defRPr sz="1800"/>
            </a:lvl3pPr>
            <a:lvl4pPr>
              <a:buClr>
                <a:srgbClr val="333399"/>
              </a:buClr>
              <a:buSzPct val="80000"/>
              <a:defRPr sz="1600"/>
            </a:lvl4pPr>
            <a:lvl5pPr>
              <a:buClr>
                <a:srgbClr val="333399"/>
              </a:buClr>
              <a:buSzPct val="8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14802" y="908820"/>
            <a:ext cx="6505575" cy="3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19577"/>
            <a:ext cx="658368" cy="27432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2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72105" y="1233570"/>
            <a:ext cx="4937760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735777" y="1247108"/>
            <a:ext cx="4884599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0341F-FBE9-465C-84BF-B364B3D69B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6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0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8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7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109728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55448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1645920" y="1600200"/>
            <a:ext cx="932688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2743200"/>
            <a:ext cx="8547736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600200"/>
            <a:ext cx="9144000" cy="990600"/>
          </a:xfrm>
        </p:spPr>
        <p:txBody>
          <a:bodyPr/>
          <a:lstStyle>
            <a:lvl1pPr algn="l">
              <a:buNone/>
              <a:defRPr sz="360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554480" cy="701675"/>
          </a:xfr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63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11430" y="4572002"/>
            <a:ext cx="109728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-11429" y="4664075"/>
            <a:ext cx="1756410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9"/>
          <p:cNvSpPr/>
          <p:nvPr/>
        </p:nvSpPr>
        <p:spPr>
          <a:xfrm>
            <a:off x="1853566" y="4654550"/>
            <a:ext cx="9119235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10"/>
          <p:cNvSpPr/>
          <p:nvPr/>
        </p:nvSpPr>
        <p:spPr bwMode="white">
          <a:xfrm>
            <a:off x="1737361" y="2"/>
            <a:ext cx="120016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0" y="5486400"/>
            <a:ext cx="877824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4648200"/>
            <a:ext cx="8778240" cy="685800"/>
          </a:xfrm>
        </p:spPr>
        <p:txBody>
          <a:bodyPr/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691" y="0"/>
            <a:ext cx="9100109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2"/>
            <a:ext cx="173736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717E89-1D92-4CB2-8893-FF8AE25F8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34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834640" y="4038600"/>
            <a:ext cx="7772400" cy="1828800"/>
          </a:xfrm>
        </p:spPr>
        <p:txBody>
          <a:bodyPr anchor="b"/>
          <a:lstStyle>
            <a:lvl1pPr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8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40080" y="169342"/>
            <a:ext cx="9980296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72494" y="1232738"/>
            <a:ext cx="10047883" cy="531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572494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25158"/>
            <a:ext cx="658368" cy="2743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92D65BA-A6BD-4478-A097-F0968B1F98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" y="914400"/>
            <a:ext cx="10332720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40287" y="914400"/>
            <a:ext cx="4980090" cy="29765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0000"/>
        </a:buClr>
        <a:buSzPct val="80000"/>
        <a:buFont typeface="Arial" panose="020B0604020202020204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4196FDB-3CC6-42EF-BC8D-1EBAD307372B}"/>
              </a:ext>
            </a:extLst>
          </p:cNvPr>
          <p:cNvGrpSpPr/>
          <p:nvPr/>
        </p:nvGrpSpPr>
        <p:grpSpPr>
          <a:xfrm>
            <a:off x="0" y="0"/>
            <a:ext cx="10972800" cy="6858000"/>
            <a:chOff x="0" y="0"/>
            <a:chExt cx="10972800" cy="685800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AE41AD2-F21E-48AF-BACD-482F84EAF44B}"/>
                </a:ext>
              </a:extLst>
            </p:cNvPr>
            <p:cNvGrpSpPr/>
            <p:nvPr/>
          </p:nvGrpSpPr>
          <p:grpSpPr>
            <a:xfrm>
              <a:off x="0" y="0"/>
              <a:ext cx="10972800" cy="6858000"/>
              <a:chOff x="0" y="0"/>
              <a:chExt cx="9160656" cy="6858000"/>
            </a:xfrm>
          </p:grpSpPr>
          <p:pic>
            <p:nvPicPr>
              <p:cNvPr id="5" name="Picture 4" descr="A computer sitting on top of a table&#10;&#10;Description automatically generated">
                <a:extLst>
                  <a:ext uri="{FF2B5EF4-FFF2-40B4-BE49-F238E27FC236}">
                    <a16:creationId xmlns:a16="http://schemas.microsoft.com/office/drawing/2014/main" id="{668D8DC0-A0F8-40ED-B870-9E0CA2A348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60656" cy="6858000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1FADBB5E-58B4-47C2-9131-A0E5349A05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466">
                <a:off x="3443599" y="4781389"/>
                <a:ext cx="534372" cy="793805"/>
              </a:xfrm>
              <a:prstGeom prst="rect">
                <a:avLst/>
              </a:prstGeom>
            </p:spPr>
          </p:pic>
        </p:grp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60EFB37-F136-49CE-8728-0FE4FBE7D7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69760">
              <a:off x="8664010" y="4991662"/>
              <a:ext cx="640080" cy="793805"/>
            </a:xfrm>
            <a:prstGeom prst="rect">
              <a:avLst/>
            </a:prstGeom>
          </p:spPr>
        </p:pic>
      </p:grpSp>
      <p:pic>
        <p:nvPicPr>
          <p:cNvPr id="11" name="Picture 10" descr="A black sign with white text&#10;&#10;Description automatically generated">
            <a:extLst>
              <a:ext uri="{FF2B5EF4-FFF2-40B4-BE49-F238E27FC236}">
                <a16:creationId xmlns:a16="http://schemas.microsoft.com/office/drawing/2014/main" id="{5F929E59-6A17-4939-A0C0-0D0B6A31D2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059" y="2590801"/>
            <a:ext cx="1054389" cy="105438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A62230A-7212-42C6-91CD-04BE5BDBA8C7}"/>
              </a:ext>
            </a:extLst>
          </p:cNvPr>
          <p:cNvSpPr txBox="1"/>
          <p:nvPr/>
        </p:nvSpPr>
        <p:spPr>
          <a:xfrm>
            <a:off x="276226" y="121639"/>
            <a:ext cx="48005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Welcome to</a:t>
            </a:r>
          </a:p>
          <a:p>
            <a:pPr algn="ctr" fontAlgn="base">
              <a:spcAft>
                <a:spcPts val="600"/>
              </a:spcAft>
            </a:pP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CS 235 Data Structures</a:t>
            </a:r>
          </a:p>
          <a:p>
            <a:pPr algn="ctr">
              <a:spcBef>
                <a:spcPts val="600"/>
              </a:spcBef>
            </a:pPr>
            <a:r>
              <a:rPr lang="en-US" sz="2200" b="1" dirty="0"/>
              <a:t>Stacks, 5.4 (18)</a:t>
            </a:r>
          </a:p>
        </p:txBody>
      </p:sp>
    </p:spTree>
    <p:extLst>
      <p:ext uri="{BB962C8B-B14F-4D97-AF65-F5344CB8AC3E}">
        <p14:creationId xmlns:p14="http://schemas.microsoft.com/office/powerpoint/2010/main" val="2437083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6BA8F-954F-46A6-A799-CE4FD1EDEAE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58368" y="1447800"/>
            <a:ext cx="10042289" cy="5334000"/>
          </a:xfrm>
        </p:spPr>
        <p:txBody>
          <a:bodyPr/>
          <a:lstStyle/>
          <a:p>
            <a:pPr marL="457200" indent="-457200" defTabSz="544513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  <a:tabLst>
                <a:tab pos="460375" algn="l"/>
                <a:tab pos="855663" algn="l"/>
                <a:tab pos="1258888" algn="l"/>
              </a:tabLst>
            </a:pPr>
            <a:r>
              <a:rPr lang="en-US" sz="1800" dirty="0">
                <a:latin typeface="Comic Sans MS" panose="030F0702030302020204" pitchFamily="66" charset="0"/>
              </a:rPr>
              <a:t>Initialize postfix to an empty string.</a:t>
            </a:r>
          </a:p>
          <a:p>
            <a:pPr marL="457200" indent="-457200" defTabSz="544513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  <a:tabLst>
                <a:tab pos="460375" algn="l"/>
                <a:tab pos="855663" algn="l"/>
                <a:tab pos="1258888" algn="l"/>
              </a:tabLst>
            </a:pPr>
            <a:r>
              <a:rPr lang="en-US" sz="1800" dirty="0">
                <a:latin typeface="Comic Sans MS" panose="030F0702030302020204" pitchFamily="66" charset="0"/>
              </a:rPr>
              <a:t>Initialize the operator stack to an empty stack.</a:t>
            </a:r>
          </a:p>
          <a:p>
            <a:pPr marL="457200" indent="-457200" defTabSz="544513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  <a:tabLst>
                <a:tab pos="460375" algn="l"/>
                <a:tab pos="855663" algn="l"/>
                <a:tab pos="1258888" algn="l"/>
              </a:tabLst>
            </a:pPr>
            <a:r>
              <a:rPr lang="en-US" sz="1800" dirty="0">
                <a:latin typeface="Comic Sans MS" panose="030F0702030302020204" pitchFamily="66" charset="0"/>
              </a:rPr>
              <a:t>Set balanced to </a:t>
            </a:r>
            <a:r>
              <a:rPr lang="en-US" sz="1800" b="1" dirty="0">
                <a:latin typeface="Comic Sans MS" panose="030F0702030302020204" pitchFamily="66" charset="0"/>
              </a:rPr>
              <a:t>true</a:t>
            </a:r>
            <a:r>
              <a:rPr lang="en-US" sz="1800" dirty="0">
                <a:latin typeface="Comic Sans MS" panose="030F0702030302020204" pitchFamily="66" charset="0"/>
              </a:rPr>
              <a:t>.</a:t>
            </a:r>
          </a:p>
          <a:p>
            <a:pPr marL="457200" indent="-457200" defTabSz="544513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  <a:tabLst>
                <a:tab pos="460375" algn="l"/>
                <a:tab pos="855663" algn="l"/>
                <a:tab pos="1258888" algn="l"/>
              </a:tabLst>
            </a:pPr>
            <a:r>
              <a:rPr lang="en-US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	</a:t>
            </a:r>
            <a:r>
              <a:rPr lang="en-US" sz="1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while</a:t>
            </a:r>
            <a:r>
              <a:rPr lang="en-US" sz="1800" b="1" dirty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balanced and there are more tokens in the infix string</a:t>
            </a:r>
          </a:p>
          <a:p>
            <a:pPr marL="457200" indent="-457200" defTabSz="544513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  <a:tabLst>
                <a:tab pos="460375" algn="l"/>
                <a:tab pos="855663" algn="l"/>
                <a:tab pos="1258888" algn="l"/>
              </a:tabLst>
            </a:pPr>
            <a:r>
              <a:rPr lang="en-US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 	Get the next token.</a:t>
            </a:r>
          </a:p>
          <a:p>
            <a:pPr marL="457200" indent="-457200" defTabSz="544513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  <a:tabLst>
                <a:tab pos="460375" algn="l"/>
                <a:tab pos="855663" algn="l"/>
                <a:tab pos="1258888" algn="l"/>
              </a:tabLst>
            </a:pPr>
            <a:r>
              <a:rPr lang="en-US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 	</a:t>
            </a:r>
            <a:r>
              <a:rPr lang="en-US" sz="1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if </a:t>
            </a:r>
            <a:r>
              <a:rPr lang="en-US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next token is an operand</a:t>
            </a:r>
          </a:p>
          <a:p>
            <a:pPr marL="457200" indent="-457200" defTabSz="544513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  <a:tabLst>
                <a:tab pos="460375" algn="l"/>
                <a:tab pos="855663" algn="l"/>
                <a:tab pos="1258888" algn="l"/>
              </a:tabLst>
            </a:pPr>
            <a:r>
              <a:rPr lang="en-US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 		</a:t>
            </a:r>
            <a:r>
              <a:rPr 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Append</a:t>
            </a:r>
            <a:r>
              <a:rPr lang="en-US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 next token to postfix string.</a:t>
            </a:r>
          </a:p>
          <a:p>
            <a:pPr marL="457200" indent="-457200" defTabSz="544513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  <a:tabLst>
                <a:tab pos="460375" algn="l"/>
                <a:tab pos="855663" algn="l"/>
                <a:tab pos="1258888" algn="l"/>
              </a:tabLst>
            </a:pPr>
            <a:r>
              <a:rPr lang="en-US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 	</a:t>
            </a:r>
            <a:r>
              <a:rPr lang="en-US" sz="1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else if </a:t>
            </a:r>
            <a:r>
              <a:rPr lang="en-US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next token is an opening operator</a:t>
            </a:r>
          </a:p>
          <a:p>
            <a:pPr marL="457200" indent="-457200" defTabSz="544513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  <a:tabLst>
                <a:tab pos="460375" algn="l"/>
                <a:tab pos="855663" algn="l"/>
                <a:tab pos="1258888" algn="l"/>
              </a:tabLst>
            </a:pPr>
            <a:r>
              <a:rPr lang="en-US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 		</a:t>
            </a:r>
            <a:r>
              <a:rPr 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Push</a:t>
            </a:r>
            <a:r>
              <a:rPr lang="en-US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 next token onto operator stack.</a:t>
            </a:r>
          </a:p>
          <a:p>
            <a:pPr marL="457200" indent="-457200" defTabSz="544513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  <a:tabLst>
                <a:tab pos="460375" algn="l"/>
                <a:tab pos="855663" algn="l"/>
                <a:tab pos="1258888" algn="l"/>
              </a:tabLst>
            </a:pPr>
            <a:r>
              <a:rPr lang="en-US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 	</a:t>
            </a:r>
            <a:r>
              <a:rPr lang="en-US" sz="1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else if </a:t>
            </a:r>
            <a:r>
              <a:rPr lang="en-US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next token is a closing operator</a:t>
            </a:r>
          </a:p>
          <a:p>
            <a:pPr marL="457200" indent="-457200" defTabSz="544513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  <a:tabLst>
                <a:tab pos="460375" algn="l"/>
                <a:tab pos="855663" algn="l"/>
                <a:tab pos="1258888" algn="l"/>
              </a:tabLst>
            </a:pPr>
            <a:r>
              <a:rPr lang="en-US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 		</a:t>
            </a:r>
            <a:r>
              <a:rPr 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Pop</a:t>
            </a:r>
            <a:r>
              <a:rPr lang="en-US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 stack to postfix until closing operator (or stack empty).</a:t>
            </a:r>
          </a:p>
          <a:p>
            <a:pPr marL="457200" indent="-457200" defTabSz="544513">
              <a:spcBef>
                <a:spcPts val="0"/>
              </a:spcBef>
              <a:spcAft>
                <a:spcPts val="200"/>
              </a:spcAft>
              <a:buFont typeface="+mj-lt"/>
              <a:buAutoNum type="arabicPeriod" startAt="12"/>
              <a:tabLst>
                <a:tab pos="460375" algn="l"/>
                <a:tab pos="855663" algn="l"/>
                <a:tab pos="1258888" algn="l"/>
              </a:tabLst>
            </a:pPr>
            <a:r>
              <a:rPr lang="en-US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	 		</a:t>
            </a:r>
            <a:r>
              <a:rPr lang="en-US" sz="1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if</a:t>
            </a:r>
            <a:r>
              <a:rPr lang="en-US" sz="1800" b="1" dirty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en-US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stack empty or close/open operators do not match</a:t>
            </a:r>
          </a:p>
          <a:p>
            <a:pPr marL="457200" indent="-457200" defTabSz="544513">
              <a:spcBef>
                <a:spcPts val="0"/>
              </a:spcBef>
              <a:spcAft>
                <a:spcPts val="200"/>
              </a:spcAft>
              <a:buFont typeface="+mj-lt"/>
              <a:buAutoNum type="arabicPeriod" startAt="12"/>
              <a:tabLst>
                <a:tab pos="460375" algn="l"/>
                <a:tab pos="855663" algn="l"/>
                <a:tab pos="1258888" algn="l"/>
              </a:tabLst>
            </a:pPr>
            <a:r>
              <a:rPr lang="en-US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 			Set balanced to </a:t>
            </a:r>
            <a:r>
              <a:rPr lang="en-US" sz="1800" b="1" dirty="0">
                <a:solidFill>
                  <a:srgbClr val="00B0F0"/>
                </a:solidFill>
                <a:latin typeface="Comic Sans MS" panose="030F0702030302020204" pitchFamily="66" charset="0"/>
              </a:rPr>
              <a:t>false</a:t>
            </a:r>
            <a:r>
              <a:rPr lang="en-US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.</a:t>
            </a:r>
          </a:p>
          <a:p>
            <a:pPr marL="457200" indent="-457200" defTabSz="544513">
              <a:spcBef>
                <a:spcPts val="0"/>
              </a:spcBef>
              <a:spcAft>
                <a:spcPts val="200"/>
              </a:spcAft>
              <a:buFont typeface="+mj-lt"/>
              <a:buAutoNum type="arabicPeriod" startAt="12"/>
              <a:tabLst>
                <a:tab pos="460375" algn="l"/>
                <a:tab pos="855663" algn="l"/>
                <a:tab pos="1258888" algn="l"/>
              </a:tabLst>
            </a:pPr>
            <a:r>
              <a:rPr lang="en-US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 	</a:t>
            </a:r>
            <a:r>
              <a:rPr lang="en-US" sz="1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else </a:t>
            </a:r>
            <a:r>
              <a:rPr lang="en-US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until next token is greater precedence than top of stack, </a:t>
            </a:r>
            <a:r>
              <a:rPr 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Pop</a:t>
            </a:r>
            <a:r>
              <a:rPr lang="en-US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 stack to postfix.</a:t>
            </a:r>
          </a:p>
          <a:p>
            <a:pPr marL="457200" indent="-457200" defTabSz="544513">
              <a:spcBef>
                <a:spcPts val="0"/>
              </a:spcBef>
              <a:spcAft>
                <a:spcPts val="200"/>
              </a:spcAft>
              <a:buFont typeface="+mj-lt"/>
              <a:buAutoNum type="arabicPeriod" startAt="12"/>
              <a:tabLst>
                <a:tab pos="460375" algn="l"/>
                <a:tab pos="855663" algn="l"/>
                <a:tab pos="1258888" algn="l"/>
              </a:tabLst>
            </a:pPr>
            <a:r>
              <a:rPr lang="en-US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			</a:t>
            </a:r>
            <a:r>
              <a:rPr 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Push</a:t>
            </a:r>
            <a:r>
              <a:rPr lang="en-US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 next token on operator stack.</a:t>
            </a:r>
          </a:p>
          <a:p>
            <a:pPr marL="457200" indent="-457200" defTabSz="544513">
              <a:spcBef>
                <a:spcPts val="0"/>
              </a:spcBef>
              <a:spcAft>
                <a:spcPts val="200"/>
              </a:spcAft>
              <a:buFont typeface="+mj-lt"/>
              <a:buAutoNum type="arabicPeriod" startAt="12"/>
              <a:tabLst>
                <a:tab pos="460375" algn="l"/>
                <a:tab pos="855663" algn="l"/>
                <a:tab pos="1258888" algn="l"/>
              </a:tabLst>
            </a:pPr>
            <a:r>
              <a:rPr lang="en-US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 	Increment index.</a:t>
            </a:r>
          </a:p>
          <a:p>
            <a:pPr marL="457200" indent="-457200" defTabSz="544513">
              <a:spcBef>
                <a:spcPts val="0"/>
              </a:spcBef>
              <a:spcAft>
                <a:spcPts val="200"/>
              </a:spcAft>
              <a:buFont typeface="+mj-lt"/>
              <a:buAutoNum type="arabicPeriod" startAt="12"/>
              <a:tabLst>
                <a:tab pos="460375" algn="l"/>
                <a:tab pos="855663" algn="l"/>
                <a:tab pos="1258888" algn="l"/>
              </a:tabLst>
            </a:pPr>
            <a:r>
              <a:rPr lang="en-US" sz="1800" dirty="0">
                <a:latin typeface="Comic Sans MS" panose="030F0702030302020204" pitchFamily="66" charset="0"/>
              </a:rPr>
              <a:t>	Return balanced and stack is empty.`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D07CBD-62B2-429C-9D60-ABA3D0FFA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466B7F-89B5-47A0-84F3-69F2F1397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BF1D1C9-B67C-4E3B-B99E-D380F947C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Infix to Postfix</a:t>
            </a:r>
          </a:p>
        </p:txBody>
      </p:sp>
    </p:spTree>
    <p:extLst>
      <p:ext uri="{BB962C8B-B14F-4D97-AF65-F5344CB8AC3E}">
        <p14:creationId xmlns:p14="http://schemas.microsoft.com/office/powerpoint/2010/main" val="3637047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F99101F8-FA2E-4AA1-B4F7-445FC15DE62C}"/>
              </a:ext>
            </a:extLst>
          </p:cNvPr>
          <p:cNvGraphicFramePr>
            <a:graphicFrameLocks noGrp="1"/>
          </p:cNvGraphicFramePr>
          <p:nvPr/>
        </p:nvGraphicFramePr>
        <p:xfrm>
          <a:off x="2159794" y="3623513"/>
          <a:ext cx="68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4174082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598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38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445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22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419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4854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Infix to Postfix Example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752600" y="1676400"/>
            <a:ext cx="2381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dirty="0"/>
              <a:t>Infix Expression: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57800" y="5754688"/>
            <a:ext cx="297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balanced 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index    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grpSp>
        <p:nvGrpSpPr>
          <p:cNvPr id="16" name="Group 41"/>
          <p:cNvGrpSpPr>
            <a:grpSpLocks/>
          </p:cNvGrpSpPr>
          <p:nvPr/>
        </p:nvGrpSpPr>
        <p:grpSpPr bwMode="auto">
          <a:xfrm rot="5400000">
            <a:off x="6507958" y="2329657"/>
            <a:ext cx="547687" cy="3438525"/>
            <a:chOff x="1371600" y="3276600"/>
            <a:chExt cx="762000" cy="320040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7" name="Rectangle 16"/>
            <p:cNvSpPr/>
            <p:nvPr/>
          </p:nvSpPr>
          <p:spPr>
            <a:xfrm>
              <a:off x="1371600" y="3276600"/>
              <a:ext cx="762000" cy="3200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371601" y="358097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371601" y="386910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371601" y="415722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371601" y="444535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371601" y="4733477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371601" y="5020124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371601" y="5308249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371601" y="559637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371601" y="588449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371601" y="617262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11263"/>
          <p:cNvGrpSpPr>
            <a:grpSpLocks/>
          </p:cNvGrpSpPr>
          <p:nvPr/>
        </p:nvGrpSpPr>
        <p:grpSpPr bwMode="auto">
          <a:xfrm>
            <a:off x="5062539" y="3406776"/>
            <a:ext cx="3563937" cy="338137"/>
            <a:chOff x="4209196" y="2604697"/>
            <a:chExt cx="3563204" cy="338554"/>
          </a:xfrm>
        </p:grpSpPr>
        <p:sp>
          <p:nvSpPr>
            <p:cNvPr id="30" name="TextBox 57"/>
            <p:cNvSpPr txBox="1">
              <a:spLocks noChangeArrowheads="1"/>
            </p:cNvSpPr>
            <p:nvPr/>
          </p:nvSpPr>
          <p:spPr bwMode="auto">
            <a:xfrm>
              <a:off x="451846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31" name="TextBox 58"/>
            <p:cNvSpPr txBox="1">
              <a:spLocks noChangeArrowheads="1"/>
            </p:cNvSpPr>
            <p:nvPr/>
          </p:nvSpPr>
          <p:spPr bwMode="auto">
            <a:xfrm>
              <a:off x="5446271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32" name="TextBox 59"/>
            <p:cNvSpPr txBox="1">
              <a:spLocks noChangeArrowheads="1"/>
            </p:cNvSpPr>
            <p:nvPr/>
          </p:nvSpPr>
          <p:spPr bwMode="auto">
            <a:xfrm>
              <a:off x="573766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5</a:t>
              </a:r>
            </a:p>
          </p:txBody>
        </p:sp>
        <p:sp>
          <p:nvSpPr>
            <p:cNvPr id="33" name="TextBox 60"/>
            <p:cNvSpPr txBox="1">
              <a:spLocks noChangeArrowheads="1"/>
            </p:cNvSpPr>
            <p:nvPr/>
          </p:nvSpPr>
          <p:spPr bwMode="auto">
            <a:xfrm>
              <a:off x="6046930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6</a:t>
              </a:r>
            </a:p>
          </p:txBody>
        </p:sp>
        <p:sp>
          <p:nvSpPr>
            <p:cNvPr id="34" name="TextBox 61"/>
            <p:cNvSpPr txBox="1">
              <a:spLocks noChangeArrowheads="1"/>
            </p:cNvSpPr>
            <p:nvPr/>
          </p:nvSpPr>
          <p:spPr bwMode="auto">
            <a:xfrm>
              <a:off x="637408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7</a:t>
              </a:r>
            </a:p>
          </p:txBody>
        </p:sp>
        <p:sp>
          <p:nvSpPr>
            <p:cNvPr id="35" name="TextBox 62"/>
            <p:cNvSpPr txBox="1">
              <a:spLocks noChangeArrowheads="1"/>
            </p:cNvSpPr>
            <p:nvPr/>
          </p:nvSpPr>
          <p:spPr bwMode="auto">
            <a:xfrm>
              <a:off x="6683358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8</a:t>
              </a:r>
            </a:p>
          </p:txBody>
        </p:sp>
        <p:sp>
          <p:nvSpPr>
            <p:cNvPr id="36" name="TextBox 63"/>
            <p:cNvSpPr txBox="1">
              <a:spLocks noChangeArrowheads="1"/>
            </p:cNvSpPr>
            <p:nvPr/>
          </p:nvSpPr>
          <p:spPr bwMode="auto">
            <a:xfrm>
              <a:off x="6992625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9</a:t>
              </a:r>
            </a:p>
          </p:txBody>
        </p:sp>
        <p:sp>
          <p:nvSpPr>
            <p:cNvPr id="37" name="TextBox 64"/>
            <p:cNvSpPr txBox="1">
              <a:spLocks noChangeArrowheads="1"/>
            </p:cNvSpPr>
            <p:nvPr/>
          </p:nvSpPr>
          <p:spPr bwMode="auto">
            <a:xfrm>
              <a:off x="7301895" y="2604697"/>
              <a:ext cx="4705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10</a:t>
              </a:r>
            </a:p>
          </p:txBody>
        </p:sp>
        <p:sp>
          <p:nvSpPr>
            <p:cNvPr id="38" name="TextBox 66"/>
            <p:cNvSpPr txBox="1">
              <a:spLocks noChangeArrowheads="1"/>
            </p:cNvSpPr>
            <p:nvPr/>
          </p:nvSpPr>
          <p:spPr bwMode="auto">
            <a:xfrm>
              <a:off x="5137004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39" name="TextBox 67"/>
            <p:cNvSpPr txBox="1">
              <a:spLocks noChangeArrowheads="1"/>
            </p:cNvSpPr>
            <p:nvPr/>
          </p:nvSpPr>
          <p:spPr bwMode="auto">
            <a:xfrm>
              <a:off x="4827730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40" name="TextBox 68"/>
            <p:cNvSpPr txBox="1">
              <a:spLocks noChangeArrowheads="1"/>
            </p:cNvSpPr>
            <p:nvPr/>
          </p:nvSpPr>
          <p:spPr bwMode="auto">
            <a:xfrm>
              <a:off x="4209196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</p:grpSp>
      <p:grpSp>
        <p:nvGrpSpPr>
          <p:cNvPr id="41" name="Group 55"/>
          <p:cNvGrpSpPr>
            <a:grpSpLocks/>
          </p:cNvGrpSpPr>
          <p:nvPr/>
        </p:nvGrpSpPr>
        <p:grpSpPr bwMode="auto">
          <a:xfrm>
            <a:off x="5062539" y="3853641"/>
            <a:ext cx="3563937" cy="400110"/>
            <a:chOff x="4126411" y="3078004"/>
            <a:chExt cx="3563204" cy="400603"/>
          </a:xfrm>
        </p:grpSpPr>
        <p:sp>
          <p:nvSpPr>
            <p:cNvPr id="42" name="TextBox 69"/>
            <p:cNvSpPr txBox="1">
              <a:spLocks noChangeArrowheads="1"/>
            </p:cNvSpPr>
            <p:nvPr/>
          </p:nvSpPr>
          <p:spPr bwMode="auto">
            <a:xfrm>
              <a:off x="443567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w</a:t>
              </a:r>
            </a:p>
          </p:txBody>
        </p:sp>
        <p:sp>
          <p:nvSpPr>
            <p:cNvPr id="43" name="TextBox 70"/>
            <p:cNvSpPr txBox="1">
              <a:spLocks noChangeArrowheads="1"/>
            </p:cNvSpPr>
            <p:nvPr/>
          </p:nvSpPr>
          <p:spPr bwMode="auto">
            <a:xfrm>
              <a:off x="5363486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x</a:t>
              </a:r>
            </a:p>
          </p:txBody>
        </p:sp>
        <p:sp>
          <p:nvSpPr>
            <p:cNvPr id="44" name="TextBox 71"/>
            <p:cNvSpPr txBox="1">
              <a:spLocks noChangeArrowheads="1"/>
            </p:cNvSpPr>
            <p:nvPr/>
          </p:nvSpPr>
          <p:spPr bwMode="auto">
            <a:xfrm>
              <a:off x="565487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</a:p>
          </p:txBody>
        </p:sp>
        <p:sp>
          <p:nvSpPr>
            <p:cNvPr id="45" name="TextBox 72"/>
            <p:cNvSpPr txBox="1">
              <a:spLocks noChangeArrowheads="1"/>
            </p:cNvSpPr>
            <p:nvPr/>
          </p:nvSpPr>
          <p:spPr bwMode="auto">
            <a:xfrm>
              <a:off x="5964145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</a:p>
          </p:txBody>
        </p:sp>
        <p:sp>
          <p:nvSpPr>
            <p:cNvPr id="46" name="TextBox 73"/>
            <p:cNvSpPr txBox="1">
              <a:spLocks noChangeArrowheads="1"/>
            </p:cNvSpPr>
            <p:nvPr/>
          </p:nvSpPr>
          <p:spPr bwMode="auto">
            <a:xfrm>
              <a:off x="629129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]</a:t>
              </a:r>
            </a:p>
          </p:txBody>
        </p:sp>
        <p:sp>
          <p:nvSpPr>
            <p:cNvPr id="47" name="TextBox 74"/>
            <p:cNvSpPr txBox="1">
              <a:spLocks noChangeArrowheads="1"/>
            </p:cNvSpPr>
            <p:nvPr/>
          </p:nvSpPr>
          <p:spPr bwMode="auto">
            <a:xfrm>
              <a:off x="6600573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/</a:t>
              </a:r>
            </a:p>
          </p:txBody>
        </p:sp>
        <p:sp>
          <p:nvSpPr>
            <p:cNvPr id="48" name="TextBox 75"/>
            <p:cNvSpPr txBox="1">
              <a:spLocks noChangeArrowheads="1"/>
            </p:cNvSpPr>
            <p:nvPr/>
          </p:nvSpPr>
          <p:spPr bwMode="auto">
            <a:xfrm>
              <a:off x="6909840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z</a:t>
              </a:r>
            </a:p>
          </p:txBody>
        </p:sp>
        <p:sp>
          <p:nvSpPr>
            <p:cNvPr id="49" name="TextBox 76"/>
            <p:cNvSpPr txBox="1">
              <a:spLocks noChangeArrowheads="1"/>
            </p:cNvSpPr>
            <p:nvPr/>
          </p:nvSpPr>
          <p:spPr bwMode="auto">
            <a:xfrm>
              <a:off x="7219110" y="3078004"/>
              <a:ext cx="470505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)</a:t>
              </a:r>
            </a:p>
          </p:txBody>
        </p:sp>
        <p:sp>
          <p:nvSpPr>
            <p:cNvPr id="50" name="TextBox 77"/>
            <p:cNvSpPr txBox="1">
              <a:spLocks noChangeArrowheads="1"/>
            </p:cNvSpPr>
            <p:nvPr/>
          </p:nvSpPr>
          <p:spPr bwMode="auto">
            <a:xfrm>
              <a:off x="5054219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[</a:t>
              </a:r>
            </a:p>
          </p:txBody>
        </p:sp>
        <p:sp>
          <p:nvSpPr>
            <p:cNvPr id="51" name="TextBox 78"/>
            <p:cNvSpPr txBox="1">
              <a:spLocks noChangeArrowheads="1"/>
            </p:cNvSpPr>
            <p:nvPr/>
          </p:nvSpPr>
          <p:spPr bwMode="auto">
            <a:xfrm>
              <a:off x="4744945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*</a:t>
              </a:r>
            </a:p>
          </p:txBody>
        </p:sp>
        <p:sp>
          <p:nvSpPr>
            <p:cNvPr id="52" name="TextBox 79"/>
            <p:cNvSpPr txBox="1">
              <a:spLocks noChangeArrowheads="1"/>
            </p:cNvSpPr>
            <p:nvPr/>
          </p:nvSpPr>
          <p:spPr bwMode="auto">
            <a:xfrm>
              <a:off x="4126411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</a:p>
          </p:txBody>
        </p:sp>
      </p:grpSp>
      <p:sp>
        <p:nvSpPr>
          <p:cNvPr id="53" name="Down Arrow 52"/>
          <p:cNvSpPr/>
          <p:nvPr/>
        </p:nvSpPr>
        <p:spPr>
          <a:xfrm rot="10800000">
            <a:off x="5172075" y="4360863"/>
            <a:ext cx="171450" cy="474663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060951" y="3853638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</p:txBody>
      </p:sp>
      <p:sp>
        <p:nvSpPr>
          <p:cNvPr id="56" name="TextBox 65">
            <a:extLst>
              <a:ext uri="{FF2B5EF4-FFF2-40B4-BE49-F238E27FC236}">
                <a16:creationId xmlns:a16="http://schemas.microsoft.com/office/drawing/2014/main" id="{8167E69E-E114-4F05-9022-BED8C792F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1666875"/>
            <a:ext cx="32575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(w * [x + y] / z)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4AE0FF29-110A-4E9E-90ED-7D748562D46F}"/>
              </a:ext>
            </a:extLst>
          </p:cNvPr>
          <p:cNvGrpSpPr/>
          <p:nvPr/>
        </p:nvGrpSpPr>
        <p:grpSpPr>
          <a:xfrm>
            <a:off x="2347914" y="4253748"/>
            <a:ext cx="2867819" cy="1583172"/>
            <a:chOff x="1433513" y="4253748"/>
            <a:chExt cx="2867819" cy="1583172"/>
          </a:xfrm>
        </p:grpSpPr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F0FE5529-30E1-46EB-A251-9B2966D787EF}"/>
                </a:ext>
              </a:extLst>
            </p:cNvPr>
            <p:cNvCxnSpPr>
              <a:cxnSpLocks/>
              <a:stCxn id="55" idx="2"/>
            </p:cNvCxnSpPr>
            <p:nvPr/>
          </p:nvCxnSpPr>
          <p:spPr>
            <a:xfrm flipH="1">
              <a:off x="1743076" y="4253748"/>
              <a:ext cx="2558256" cy="1377084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3AB138BE-9944-4D04-A67B-FD24178717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3513" y="5436810"/>
              <a:ext cx="30956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</a:p>
          </p:txBody>
        </p:sp>
      </p:grpSp>
      <p:sp>
        <p:nvSpPr>
          <p:cNvPr id="54" name="TextBox 1">
            <a:extLst>
              <a:ext uri="{FF2B5EF4-FFF2-40B4-BE49-F238E27FC236}">
                <a16:creationId xmlns:a16="http://schemas.microsoft.com/office/drawing/2014/main" id="{A92818EE-A123-496A-9A9F-1343C730D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124015"/>
            <a:ext cx="2381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dirty="0"/>
              <a:t>Postfix Expression: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44D368F-94AE-4CBE-8B7C-954D6952EBC4}"/>
              </a:ext>
            </a:extLst>
          </p:cNvPr>
          <p:cNvSpPr txBox="1"/>
          <p:nvPr/>
        </p:nvSpPr>
        <p:spPr>
          <a:xfrm>
            <a:off x="1714483" y="5957894"/>
            <a:ext cx="18442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operator stack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85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F99101F8-FA2E-4AA1-B4F7-445FC15DE62C}"/>
              </a:ext>
            </a:extLst>
          </p:cNvPr>
          <p:cNvGraphicFramePr>
            <a:graphicFrameLocks noGrp="1"/>
          </p:cNvGraphicFramePr>
          <p:nvPr/>
        </p:nvGraphicFramePr>
        <p:xfrm>
          <a:off x="2159794" y="3623513"/>
          <a:ext cx="68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4174082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598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38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445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22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419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4854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Infix to Postfix Example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752600" y="1676400"/>
            <a:ext cx="2381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dirty="0"/>
              <a:t>Infix Expression: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57800" y="5754688"/>
            <a:ext cx="297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balanced 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index    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grpSp>
        <p:nvGrpSpPr>
          <p:cNvPr id="16" name="Group 41"/>
          <p:cNvGrpSpPr>
            <a:grpSpLocks/>
          </p:cNvGrpSpPr>
          <p:nvPr/>
        </p:nvGrpSpPr>
        <p:grpSpPr bwMode="auto">
          <a:xfrm rot="5400000">
            <a:off x="6507958" y="2329657"/>
            <a:ext cx="547687" cy="3438525"/>
            <a:chOff x="1371600" y="3276600"/>
            <a:chExt cx="762000" cy="320040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7" name="Rectangle 16"/>
            <p:cNvSpPr/>
            <p:nvPr/>
          </p:nvSpPr>
          <p:spPr>
            <a:xfrm>
              <a:off x="1371600" y="3276600"/>
              <a:ext cx="762000" cy="3200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371601" y="358097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371601" y="386910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371601" y="415722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371601" y="444535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371601" y="4733477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371601" y="5020124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371601" y="5308249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371601" y="559637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371601" y="588449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371601" y="617262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11263"/>
          <p:cNvGrpSpPr>
            <a:grpSpLocks/>
          </p:cNvGrpSpPr>
          <p:nvPr/>
        </p:nvGrpSpPr>
        <p:grpSpPr bwMode="auto">
          <a:xfrm>
            <a:off x="5062539" y="3406776"/>
            <a:ext cx="3563937" cy="338137"/>
            <a:chOff x="4209196" y="2604697"/>
            <a:chExt cx="3563204" cy="338554"/>
          </a:xfrm>
        </p:grpSpPr>
        <p:sp>
          <p:nvSpPr>
            <p:cNvPr id="30" name="TextBox 57"/>
            <p:cNvSpPr txBox="1">
              <a:spLocks noChangeArrowheads="1"/>
            </p:cNvSpPr>
            <p:nvPr/>
          </p:nvSpPr>
          <p:spPr bwMode="auto">
            <a:xfrm>
              <a:off x="451846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31" name="TextBox 58"/>
            <p:cNvSpPr txBox="1">
              <a:spLocks noChangeArrowheads="1"/>
            </p:cNvSpPr>
            <p:nvPr/>
          </p:nvSpPr>
          <p:spPr bwMode="auto">
            <a:xfrm>
              <a:off x="5446271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32" name="TextBox 59"/>
            <p:cNvSpPr txBox="1">
              <a:spLocks noChangeArrowheads="1"/>
            </p:cNvSpPr>
            <p:nvPr/>
          </p:nvSpPr>
          <p:spPr bwMode="auto">
            <a:xfrm>
              <a:off x="573766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5</a:t>
              </a:r>
            </a:p>
          </p:txBody>
        </p:sp>
        <p:sp>
          <p:nvSpPr>
            <p:cNvPr id="33" name="TextBox 60"/>
            <p:cNvSpPr txBox="1">
              <a:spLocks noChangeArrowheads="1"/>
            </p:cNvSpPr>
            <p:nvPr/>
          </p:nvSpPr>
          <p:spPr bwMode="auto">
            <a:xfrm>
              <a:off x="6046930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6</a:t>
              </a:r>
            </a:p>
          </p:txBody>
        </p:sp>
        <p:sp>
          <p:nvSpPr>
            <p:cNvPr id="34" name="TextBox 61"/>
            <p:cNvSpPr txBox="1">
              <a:spLocks noChangeArrowheads="1"/>
            </p:cNvSpPr>
            <p:nvPr/>
          </p:nvSpPr>
          <p:spPr bwMode="auto">
            <a:xfrm>
              <a:off x="637408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7</a:t>
              </a:r>
            </a:p>
          </p:txBody>
        </p:sp>
        <p:sp>
          <p:nvSpPr>
            <p:cNvPr id="35" name="TextBox 62"/>
            <p:cNvSpPr txBox="1">
              <a:spLocks noChangeArrowheads="1"/>
            </p:cNvSpPr>
            <p:nvPr/>
          </p:nvSpPr>
          <p:spPr bwMode="auto">
            <a:xfrm>
              <a:off x="6683358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8</a:t>
              </a:r>
            </a:p>
          </p:txBody>
        </p:sp>
        <p:sp>
          <p:nvSpPr>
            <p:cNvPr id="36" name="TextBox 63"/>
            <p:cNvSpPr txBox="1">
              <a:spLocks noChangeArrowheads="1"/>
            </p:cNvSpPr>
            <p:nvPr/>
          </p:nvSpPr>
          <p:spPr bwMode="auto">
            <a:xfrm>
              <a:off x="6992625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9</a:t>
              </a:r>
            </a:p>
          </p:txBody>
        </p:sp>
        <p:sp>
          <p:nvSpPr>
            <p:cNvPr id="37" name="TextBox 64"/>
            <p:cNvSpPr txBox="1">
              <a:spLocks noChangeArrowheads="1"/>
            </p:cNvSpPr>
            <p:nvPr/>
          </p:nvSpPr>
          <p:spPr bwMode="auto">
            <a:xfrm>
              <a:off x="7301895" y="2604697"/>
              <a:ext cx="4705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10</a:t>
              </a:r>
            </a:p>
          </p:txBody>
        </p:sp>
        <p:sp>
          <p:nvSpPr>
            <p:cNvPr id="38" name="TextBox 66"/>
            <p:cNvSpPr txBox="1">
              <a:spLocks noChangeArrowheads="1"/>
            </p:cNvSpPr>
            <p:nvPr/>
          </p:nvSpPr>
          <p:spPr bwMode="auto">
            <a:xfrm>
              <a:off x="5137004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39" name="TextBox 67"/>
            <p:cNvSpPr txBox="1">
              <a:spLocks noChangeArrowheads="1"/>
            </p:cNvSpPr>
            <p:nvPr/>
          </p:nvSpPr>
          <p:spPr bwMode="auto">
            <a:xfrm>
              <a:off x="4827730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40" name="TextBox 68"/>
            <p:cNvSpPr txBox="1">
              <a:spLocks noChangeArrowheads="1"/>
            </p:cNvSpPr>
            <p:nvPr/>
          </p:nvSpPr>
          <p:spPr bwMode="auto">
            <a:xfrm>
              <a:off x="4209196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</p:grpSp>
      <p:grpSp>
        <p:nvGrpSpPr>
          <p:cNvPr id="41" name="Group 55"/>
          <p:cNvGrpSpPr>
            <a:grpSpLocks/>
          </p:cNvGrpSpPr>
          <p:nvPr/>
        </p:nvGrpSpPr>
        <p:grpSpPr bwMode="auto">
          <a:xfrm>
            <a:off x="5062539" y="3853641"/>
            <a:ext cx="3563937" cy="400110"/>
            <a:chOff x="4126411" y="3078004"/>
            <a:chExt cx="3563204" cy="400603"/>
          </a:xfrm>
        </p:grpSpPr>
        <p:sp>
          <p:nvSpPr>
            <p:cNvPr id="42" name="TextBox 69"/>
            <p:cNvSpPr txBox="1">
              <a:spLocks noChangeArrowheads="1"/>
            </p:cNvSpPr>
            <p:nvPr/>
          </p:nvSpPr>
          <p:spPr bwMode="auto">
            <a:xfrm>
              <a:off x="443567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w</a:t>
              </a:r>
            </a:p>
          </p:txBody>
        </p:sp>
        <p:sp>
          <p:nvSpPr>
            <p:cNvPr id="43" name="TextBox 70"/>
            <p:cNvSpPr txBox="1">
              <a:spLocks noChangeArrowheads="1"/>
            </p:cNvSpPr>
            <p:nvPr/>
          </p:nvSpPr>
          <p:spPr bwMode="auto">
            <a:xfrm>
              <a:off x="5363486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x</a:t>
              </a:r>
            </a:p>
          </p:txBody>
        </p:sp>
        <p:sp>
          <p:nvSpPr>
            <p:cNvPr id="44" name="TextBox 71"/>
            <p:cNvSpPr txBox="1">
              <a:spLocks noChangeArrowheads="1"/>
            </p:cNvSpPr>
            <p:nvPr/>
          </p:nvSpPr>
          <p:spPr bwMode="auto">
            <a:xfrm>
              <a:off x="565487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</a:p>
          </p:txBody>
        </p:sp>
        <p:sp>
          <p:nvSpPr>
            <p:cNvPr id="45" name="TextBox 72"/>
            <p:cNvSpPr txBox="1">
              <a:spLocks noChangeArrowheads="1"/>
            </p:cNvSpPr>
            <p:nvPr/>
          </p:nvSpPr>
          <p:spPr bwMode="auto">
            <a:xfrm>
              <a:off x="5964145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</a:p>
          </p:txBody>
        </p:sp>
        <p:sp>
          <p:nvSpPr>
            <p:cNvPr id="46" name="TextBox 73"/>
            <p:cNvSpPr txBox="1">
              <a:spLocks noChangeArrowheads="1"/>
            </p:cNvSpPr>
            <p:nvPr/>
          </p:nvSpPr>
          <p:spPr bwMode="auto">
            <a:xfrm>
              <a:off x="629129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]</a:t>
              </a:r>
            </a:p>
          </p:txBody>
        </p:sp>
        <p:sp>
          <p:nvSpPr>
            <p:cNvPr id="47" name="TextBox 74"/>
            <p:cNvSpPr txBox="1">
              <a:spLocks noChangeArrowheads="1"/>
            </p:cNvSpPr>
            <p:nvPr/>
          </p:nvSpPr>
          <p:spPr bwMode="auto">
            <a:xfrm>
              <a:off x="6600573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/</a:t>
              </a:r>
            </a:p>
          </p:txBody>
        </p:sp>
        <p:sp>
          <p:nvSpPr>
            <p:cNvPr id="48" name="TextBox 75"/>
            <p:cNvSpPr txBox="1">
              <a:spLocks noChangeArrowheads="1"/>
            </p:cNvSpPr>
            <p:nvPr/>
          </p:nvSpPr>
          <p:spPr bwMode="auto">
            <a:xfrm>
              <a:off x="6909840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z</a:t>
              </a:r>
            </a:p>
          </p:txBody>
        </p:sp>
        <p:sp>
          <p:nvSpPr>
            <p:cNvPr id="49" name="TextBox 76"/>
            <p:cNvSpPr txBox="1">
              <a:spLocks noChangeArrowheads="1"/>
            </p:cNvSpPr>
            <p:nvPr/>
          </p:nvSpPr>
          <p:spPr bwMode="auto">
            <a:xfrm>
              <a:off x="7219110" y="3078004"/>
              <a:ext cx="470505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)</a:t>
              </a:r>
            </a:p>
          </p:txBody>
        </p:sp>
        <p:sp>
          <p:nvSpPr>
            <p:cNvPr id="50" name="TextBox 77"/>
            <p:cNvSpPr txBox="1">
              <a:spLocks noChangeArrowheads="1"/>
            </p:cNvSpPr>
            <p:nvPr/>
          </p:nvSpPr>
          <p:spPr bwMode="auto">
            <a:xfrm>
              <a:off x="5054219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[</a:t>
              </a:r>
            </a:p>
          </p:txBody>
        </p:sp>
        <p:sp>
          <p:nvSpPr>
            <p:cNvPr id="51" name="TextBox 78"/>
            <p:cNvSpPr txBox="1">
              <a:spLocks noChangeArrowheads="1"/>
            </p:cNvSpPr>
            <p:nvPr/>
          </p:nvSpPr>
          <p:spPr bwMode="auto">
            <a:xfrm>
              <a:off x="4744945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*</a:t>
              </a:r>
            </a:p>
          </p:txBody>
        </p:sp>
        <p:sp>
          <p:nvSpPr>
            <p:cNvPr id="52" name="TextBox 79"/>
            <p:cNvSpPr txBox="1">
              <a:spLocks noChangeArrowheads="1"/>
            </p:cNvSpPr>
            <p:nvPr/>
          </p:nvSpPr>
          <p:spPr bwMode="auto">
            <a:xfrm>
              <a:off x="4126411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</a:p>
          </p:txBody>
        </p:sp>
      </p:grpSp>
      <p:sp>
        <p:nvSpPr>
          <p:cNvPr id="53" name="Down Arrow 52"/>
          <p:cNvSpPr/>
          <p:nvPr/>
        </p:nvSpPr>
        <p:spPr>
          <a:xfrm rot="10800000">
            <a:off x="5467350" y="4360863"/>
            <a:ext cx="171450" cy="474663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060951" y="3853638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</p:txBody>
      </p:sp>
      <p:sp>
        <p:nvSpPr>
          <p:cNvPr id="56" name="TextBox 65">
            <a:extLst>
              <a:ext uri="{FF2B5EF4-FFF2-40B4-BE49-F238E27FC236}">
                <a16:creationId xmlns:a16="http://schemas.microsoft.com/office/drawing/2014/main" id="{8167E69E-E114-4F05-9022-BED8C792F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1666875"/>
            <a:ext cx="32575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(w * [x + y] / z)</a:t>
            </a:r>
          </a:p>
        </p:txBody>
      </p:sp>
      <p:sp>
        <p:nvSpPr>
          <p:cNvPr id="54" name="TextBox 1">
            <a:extLst>
              <a:ext uri="{FF2B5EF4-FFF2-40B4-BE49-F238E27FC236}">
                <a16:creationId xmlns:a16="http://schemas.microsoft.com/office/drawing/2014/main" id="{A92818EE-A123-496A-9A9F-1343C730D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124015"/>
            <a:ext cx="2381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dirty="0"/>
              <a:t>Postfix Expression: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7B662D6-307A-4784-B791-BD2C487DD145}"/>
              </a:ext>
            </a:extLst>
          </p:cNvPr>
          <p:cNvGrpSpPr/>
          <p:nvPr/>
        </p:nvGrpSpPr>
        <p:grpSpPr>
          <a:xfrm>
            <a:off x="2347914" y="2114490"/>
            <a:ext cx="5089207" cy="3722430"/>
            <a:chOff x="1433513" y="2114490"/>
            <a:chExt cx="5089207" cy="3722430"/>
          </a:xfrm>
        </p:grpSpPr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F0FE5529-30E1-46EB-A251-9B2966D787E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504802" y="2477293"/>
              <a:ext cx="1067961" cy="1411902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3AB138BE-9944-4D04-A67B-FD24178717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3513" y="5436810"/>
              <a:ext cx="30956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</a:p>
          </p:txBody>
        </p:sp>
        <p:sp>
          <p:nvSpPr>
            <p:cNvPr id="59" name="TextBox 65">
              <a:extLst>
                <a:ext uri="{FF2B5EF4-FFF2-40B4-BE49-F238E27FC236}">
                  <a16:creationId xmlns:a16="http://schemas.microsoft.com/office/drawing/2014/main" id="{4662F1C5-C250-45EA-8FE6-6B1C3DAA09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9450" y="2114490"/>
              <a:ext cx="33032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w</a:t>
              </a: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0701BDC1-899A-410B-B6E4-3ADF4BE70067}"/>
              </a:ext>
            </a:extLst>
          </p:cNvPr>
          <p:cNvSpPr txBox="1"/>
          <p:nvPr/>
        </p:nvSpPr>
        <p:spPr>
          <a:xfrm>
            <a:off x="1714483" y="5957894"/>
            <a:ext cx="18442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operator stack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99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F99101F8-FA2E-4AA1-B4F7-445FC15DE62C}"/>
              </a:ext>
            </a:extLst>
          </p:cNvPr>
          <p:cNvGraphicFramePr>
            <a:graphicFrameLocks noGrp="1"/>
          </p:cNvGraphicFramePr>
          <p:nvPr/>
        </p:nvGraphicFramePr>
        <p:xfrm>
          <a:off x="2159794" y="3623513"/>
          <a:ext cx="68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4174082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598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38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445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22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419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4854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Infix to Postfix Example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752600" y="1676400"/>
            <a:ext cx="2381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dirty="0"/>
              <a:t>Infix Expression: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57800" y="5754688"/>
            <a:ext cx="297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balanced 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index    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grpSp>
        <p:nvGrpSpPr>
          <p:cNvPr id="16" name="Group 41"/>
          <p:cNvGrpSpPr>
            <a:grpSpLocks/>
          </p:cNvGrpSpPr>
          <p:nvPr/>
        </p:nvGrpSpPr>
        <p:grpSpPr bwMode="auto">
          <a:xfrm rot="5400000">
            <a:off x="6507958" y="2329657"/>
            <a:ext cx="547687" cy="3438525"/>
            <a:chOff x="1371600" y="3276600"/>
            <a:chExt cx="762000" cy="320040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7" name="Rectangle 16"/>
            <p:cNvSpPr/>
            <p:nvPr/>
          </p:nvSpPr>
          <p:spPr>
            <a:xfrm>
              <a:off x="1371600" y="3276600"/>
              <a:ext cx="762000" cy="3200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371601" y="358097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371601" y="386910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371601" y="415722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371601" y="444535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371601" y="4733477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371601" y="5020124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371601" y="5308249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371601" y="559637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371601" y="588449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371601" y="617262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11263"/>
          <p:cNvGrpSpPr>
            <a:grpSpLocks/>
          </p:cNvGrpSpPr>
          <p:nvPr/>
        </p:nvGrpSpPr>
        <p:grpSpPr bwMode="auto">
          <a:xfrm>
            <a:off x="5062539" y="3406776"/>
            <a:ext cx="3563937" cy="338137"/>
            <a:chOff x="4209196" y="2604697"/>
            <a:chExt cx="3563204" cy="338554"/>
          </a:xfrm>
        </p:grpSpPr>
        <p:sp>
          <p:nvSpPr>
            <p:cNvPr id="30" name="TextBox 57"/>
            <p:cNvSpPr txBox="1">
              <a:spLocks noChangeArrowheads="1"/>
            </p:cNvSpPr>
            <p:nvPr/>
          </p:nvSpPr>
          <p:spPr bwMode="auto">
            <a:xfrm>
              <a:off x="451846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31" name="TextBox 58"/>
            <p:cNvSpPr txBox="1">
              <a:spLocks noChangeArrowheads="1"/>
            </p:cNvSpPr>
            <p:nvPr/>
          </p:nvSpPr>
          <p:spPr bwMode="auto">
            <a:xfrm>
              <a:off x="5446271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32" name="TextBox 59"/>
            <p:cNvSpPr txBox="1">
              <a:spLocks noChangeArrowheads="1"/>
            </p:cNvSpPr>
            <p:nvPr/>
          </p:nvSpPr>
          <p:spPr bwMode="auto">
            <a:xfrm>
              <a:off x="573766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5</a:t>
              </a:r>
            </a:p>
          </p:txBody>
        </p:sp>
        <p:sp>
          <p:nvSpPr>
            <p:cNvPr id="33" name="TextBox 60"/>
            <p:cNvSpPr txBox="1">
              <a:spLocks noChangeArrowheads="1"/>
            </p:cNvSpPr>
            <p:nvPr/>
          </p:nvSpPr>
          <p:spPr bwMode="auto">
            <a:xfrm>
              <a:off x="6046930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6</a:t>
              </a:r>
            </a:p>
          </p:txBody>
        </p:sp>
        <p:sp>
          <p:nvSpPr>
            <p:cNvPr id="34" name="TextBox 61"/>
            <p:cNvSpPr txBox="1">
              <a:spLocks noChangeArrowheads="1"/>
            </p:cNvSpPr>
            <p:nvPr/>
          </p:nvSpPr>
          <p:spPr bwMode="auto">
            <a:xfrm>
              <a:off x="637408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7</a:t>
              </a:r>
            </a:p>
          </p:txBody>
        </p:sp>
        <p:sp>
          <p:nvSpPr>
            <p:cNvPr id="35" name="TextBox 62"/>
            <p:cNvSpPr txBox="1">
              <a:spLocks noChangeArrowheads="1"/>
            </p:cNvSpPr>
            <p:nvPr/>
          </p:nvSpPr>
          <p:spPr bwMode="auto">
            <a:xfrm>
              <a:off x="6683358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8</a:t>
              </a:r>
            </a:p>
          </p:txBody>
        </p:sp>
        <p:sp>
          <p:nvSpPr>
            <p:cNvPr id="36" name="TextBox 63"/>
            <p:cNvSpPr txBox="1">
              <a:spLocks noChangeArrowheads="1"/>
            </p:cNvSpPr>
            <p:nvPr/>
          </p:nvSpPr>
          <p:spPr bwMode="auto">
            <a:xfrm>
              <a:off x="6992625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9</a:t>
              </a:r>
            </a:p>
          </p:txBody>
        </p:sp>
        <p:sp>
          <p:nvSpPr>
            <p:cNvPr id="37" name="TextBox 64"/>
            <p:cNvSpPr txBox="1">
              <a:spLocks noChangeArrowheads="1"/>
            </p:cNvSpPr>
            <p:nvPr/>
          </p:nvSpPr>
          <p:spPr bwMode="auto">
            <a:xfrm>
              <a:off x="7301895" y="2604697"/>
              <a:ext cx="4705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10</a:t>
              </a:r>
            </a:p>
          </p:txBody>
        </p:sp>
        <p:sp>
          <p:nvSpPr>
            <p:cNvPr id="38" name="TextBox 66"/>
            <p:cNvSpPr txBox="1">
              <a:spLocks noChangeArrowheads="1"/>
            </p:cNvSpPr>
            <p:nvPr/>
          </p:nvSpPr>
          <p:spPr bwMode="auto">
            <a:xfrm>
              <a:off x="5137004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39" name="TextBox 67"/>
            <p:cNvSpPr txBox="1">
              <a:spLocks noChangeArrowheads="1"/>
            </p:cNvSpPr>
            <p:nvPr/>
          </p:nvSpPr>
          <p:spPr bwMode="auto">
            <a:xfrm>
              <a:off x="4827730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40" name="TextBox 68"/>
            <p:cNvSpPr txBox="1">
              <a:spLocks noChangeArrowheads="1"/>
            </p:cNvSpPr>
            <p:nvPr/>
          </p:nvSpPr>
          <p:spPr bwMode="auto">
            <a:xfrm>
              <a:off x="4209196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</p:grpSp>
      <p:grpSp>
        <p:nvGrpSpPr>
          <p:cNvPr id="41" name="Group 55"/>
          <p:cNvGrpSpPr>
            <a:grpSpLocks/>
          </p:cNvGrpSpPr>
          <p:nvPr/>
        </p:nvGrpSpPr>
        <p:grpSpPr bwMode="auto">
          <a:xfrm>
            <a:off x="5062539" y="3853641"/>
            <a:ext cx="3563937" cy="400110"/>
            <a:chOff x="4126411" y="3078004"/>
            <a:chExt cx="3563204" cy="400603"/>
          </a:xfrm>
        </p:grpSpPr>
        <p:sp>
          <p:nvSpPr>
            <p:cNvPr id="42" name="TextBox 69"/>
            <p:cNvSpPr txBox="1">
              <a:spLocks noChangeArrowheads="1"/>
            </p:cNvSpPr>
            <p:nvPr/>
          </p:nvSpPr>
          <p:spPr bwMode="auto">
            <a:xfrm>
              <a:off x="443567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w</a:t>
              </a:r>
            </a:p>
          </p:txBody>
        </p:sp>
        <p:sp>
          <p:nvSpPr>
            <p:cNvPr id="43" name="TextBox 70"/>
            <p:cNvSpPr txBox="1">
              <a:spLocks noChangeArrowheads="1"/>
            </p:cNvSpPr>
            <p:nvPr/>
          </p:nvSpPr>
          <p:spPr bwMode="auto">
            <a:xfrm>
              <a:off x="5363486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x</a:t>
              </a:r>
            </a:p>
          </p:txBody>
        </p:sp>
        <p:sp>
          <p:nvSpPr>
            <p:cNvPr id="44" name="TextBox 71"/>
            <p:cNvSpPr txBox="1">
              <a:spLocks noChangeArrowheads="1"/>
            </p:cNvSpPr>
            <p:nvPr/>
          </p:nvSpPr>
          <p:spPr bwMode="auto">
            <a:xfrm>
              <a:off x="565487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</a:p>
          </p:txBody>
        </p:sp>
        <p:sp>
          <p:nvSpPr>
            <p:cNvPr id="45" name="TextBox 72"/>
            <p:cNvSpPr txBox="1">
              <a:spLocks noChangeArrowheads="1"/>
            </p:cNvSpPr>
            <p:nvPr/>
          </p:nvSpPr>
          <p:spPr bwMode="auto">
            <a:xfrm>
              <a:off x="5964145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</a:p>
          </p:txBody>
        </p:sp>
        <p:sp>
          <p:nvSpPr>
            <p:cNvPr id="46" name="TextBox 73"/>
            <p:cNvSpPr txBox="1">
              <a:spLocks noChangeArrowheads="1"/>
            </p:cNvSpPr>
            <p:nvPr/>
          </p:nvSpPr>
          <p:spPr bwMode="auto">
            <a:xfrm>
              <a:off x="629129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]</a:t>
              </a:r>
            </a:p>
          </p:txBody>
        </p:sp>
        <p:sp>
          <p:nvSpPr>
            <p:cNvPr id="47" name="TextBox 74"/>
            <p:cNvSpPr txBox="1">
              <a:spLocks noChangeArrowheads="1"/>
            </p:cNvSpPr>
            <p:nvPr/>
          </p:nvSpPr>
          <p:spPr bwMode="auto">
            <a:xfrm>
              <a:off x="6600573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/</a:t>
              </a:r>
            </a:p>
          </p:txBody>
        </p:sp>
        <p:sp>
          <p:nvSpPr>
            <p:cNvPr id="48" name="TextBox 75"/>
            <p:cNvSpPr txBox="1">
              <a:spLocks noChangeArrowheads="1"/>
            </p:cNvSpPr>
            <p:nvPr/>
          </p:nvSpPr>
          <p:spPr bwMode="auto">
            <a:xfrm>
              <a:off x="6909840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z</a:t>
              </a:r>
            </a:p>
          </p:txBody>
        </p:sp>
        <p:sp>
          <p:nvSpPr>
            <p:cNvPr id="49" name="TextBox 76"/>
            <p:cNvSpPr txBox="1">
              <a:spLocks noChangeArrowheads="1"/>
            </p:cNvSpPr>
            <p:nvPr/>
          </p:nvSpPr>
          <p:spPr bwMode="auto">
            <a:xfrm>
              <a:off x="7219110" y="3078004"/>
              <a:ext cx="470505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)</a:t>
              </a:r>
            </a:p>
          </p:txBody>
        </p:sp>
        <p:sp>
          <p:nvSpPr>
            <p:cNvPr id="50" name="TextBox 77"/>
            <p:cNvSpPr txBox="1">
              <a:spLocks noChangeArrowheads="1"/>
            </p:cNvSpPr>
            <p:nvPr/>
          </p:nvSpPr>
          <p:spPr bwMode="auto">
            <a:xfrm>
              <a:off x="5054219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[</a:t>
              </a:r>
            </a:p>
          </p:txBody>
        </p:sp>
        <p:sp>
          <p:nvSpPr>
            <p:cNvPr id="51" name="TextBox 78"/>
            <p:cNvSpPr txBox="1">
              <a:spLocks noChangeArrowheads="1"/>
            </p:cNvSpPr>
            <p:nvPr/>
          </p:nvSpPr>
          <p:spPr bwMode="auto">
            <a:xfrm>
              <a:off x="4744945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*</a:t>
              </a:r>
            </a:p>
          </p:txBody>
        </p:sp>
        <p:sp>
          <p:nvSpPr>
            <p:cNvPr id="52" name="TextBox 79"/>
            <p:cNvSpPr txBox="1">
              <a:spLocks noChangeArrowheads="1"/>
            </p:cNvSpPr>
            <p:nvPr/>
          </p:nvSpPr>
          <p:spPr bwMode="auto">
            <a:xfrm>
              <a:off x="4126411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</a:p>
          </p:txBody>
        </p:sp>
      </p:grpSp>
      <p:sp>
        <p:nvSpPr>
          <p:cNvPr id="53" name="Down Arrow 52"/>
          <p:cNvSpPr/>
          <p:nvPr/>
        </p:nvSpPr>
        <p:spPr>
          <a:xfrm rot="10800000">
            <a:off x="5746750" y="4360863"/>
            <a:ext cx="171450" cy="474663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060951" y="3853638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</p:txBody>
      </p:sp>
      <p:sp>
        <p:nvSpPr>
          <p:cNvPr id="56" name="TextBox 65">
            <a:extLst>
              <a:ext uri="{FF2B5EF4-FFF2-40B4-BE49-F238E27FC236}">
                <a16:creationId xmlns:a16="http://schemas.microsoft.com/office/drawing/2014/main" id="{8167E69E-E114-4F05-9022-BED8C792F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1666875"/>
            <a:ext cx="32575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(w * [x + y] / z)</a:t>
            </a:r>
          </a:p>
        </p:txBody>
      </p:sp>
      <p:sp>
        <p:nvSpPr>
          <p:cNvPr id="54" name="TextBox 1">
            <a:extLst>
              <a:ext uri="{FF2B5EF4-FFF2-40B4-BE49-F238E27FC236}">
                <a16:creationId xmlns:a16="http://schemas.microsoft.com/office/drawing/2014/main" id="{A92818EE-A123-496A-9A9F-1343C730D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124015"/>
            <a:ext cx="2381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dirty="0"/>
              <a:t>Postfix Expression: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AB138BE-9944-4D04-A67B-FD2417871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5436810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</p:txBody>
      </p:sp>
      <p:sp>
        <p:nvSpPr>
          <p:cNvPr id="59" name="TextBox 65">
            <a:extLst>
              <a:ext uri="{FF2B5EF4-FFF2-40B4-BE49-F238E27FC236}">
                <a16:creationId xmlns:a16="http://schemas.microsoft.com/office/drawing/2014/main" id="{4662F1C5-C250-45EA-8FE6-6B1C3DAA0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2114490"/>
            <a:ext cx="33032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1314E7CB-5C3F-46F6-9C57-877EE9BEEA27}"/>
              </a:ext>
            </a:extLst>
          </p:cNvPr>
          <p:cNvGrpSpPr/>
          <p:nvPr/>
        </p:nvGrpSpPr>
        <p:grpSpPr>
          <a:xfrm>
            <a:off x="2347913" y="4253748"/>
            <a:ext cx="3491706" cy="1214752"/>
            <a:chOff x="809626" y="4253748"/>
            <a:chExt cx="3491706" cy="1214752"/>
          </a:xfrm>
        </p:grpSpPr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06523436-6F47-4910-A533-FA50C162C1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92025" y="4253748"/>
              <a:ext cx="2909307" cy="988175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E681701-C015-4880-8CCE-54B5372E44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9626" y="5068390"/>
              <a:ext cx="30956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*</a:t>
              </a: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EF3424BB-8CC4-458C-A38C-58F6F1F4D449}"/>
              </a:ext>
            </a:extLst>
          </p:cNvPr>
          <p:cNvSpPr txBox="1"/>
          <p:nvPr/>
        </p:nvSpPr>
        <p:spPr>
          <a:xfrm>
            <a:off x="1714483" y="5957894"/>
            <a:ext cx="18442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operator stack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1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F99101F8-FA2E-4AA1-B4F7-445FC15DE62C}"/>
              </a:ext>
            </a:extLst>
          </p:cNvPr>
          <p:cNvGraphicFramePr>
            <a:graphicFrameLocks noGrp="1"/>
          </p:cNvGraphicFramePr>
          <p:nvPr/>
        </p:nvGraphicFramePr>
        <p:xfrm>
          <a:off x="2159794" y="3623513"/>
          <a:ext cx="68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4174082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598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38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445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22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419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4854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Infix to Postfix Example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752600" y="1676400"/>
            <a:ext cx="2381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dirty="0"/>
              <a:t>Infix Expression: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57800" y="5754688"/>
            <a:ext cx="297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balanced 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index    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grpSp>
        <p:nvGrpSpPr>
          <p:cNvPr id="16" name="Group 41"/>
          <p:cNvGrpSpPr>
            <a:grpSpLocks/>
          </p:cNvGrpSpPr>
          <p:nvPr/>
        </p:nvGrpSpPr>
        <p:grpSpPr bwMode="auto">
          <a:xfrm rot="5400000">
            <a:off x="6507958" y="2329657"/>
            <a:ext cx="547687" cy="3438525"/>
            <a:chOff x="1371600" y="3276600"/>
            <a:chExt cx="762000" cy="320040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7" name="Rectangle 16"/>
            <p:cNvSpPr/>
            <p:nvPr/>
          </p:nvSpPr>
          <p:spPr>
            <a:xfrm>
              <a:off x="1371600" y="3276600"/>
              <a:ext cx="762000" cy="3200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371601" y="358097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371601" y="386910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371601" y="415722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371601" y="444535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371601" y="4733477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371601" y="5020124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371601" y="5308249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371601" y="559637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371601" y="588449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371601" y="617262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11263"/>
          <p:cNvGrpSpPr>
            <a:grpSpLocks/>
          </p:cNvGrpSpPr>
          <p:nvPr/>
        </p:nvGrpSpPr>
        <p:grpSpPr bwMode="auto">
          <a:xfrm>
            <a:off x="5062539" y="3406776"/>
            <a:ext cx="3563937" cy="338137"/>
            <a:chOff x="4209196" y="2604697"/>
            <a:chExt cx="3563204" cy="338554"/>
          </a:xfrm>
        </p:grpSpPr>
        <p:sp>
          <p:nvSpPr>
            <p:cNvPr id="30" name="TextBox 57"/>
            <p:cNvSpPr txBox="1">
              <a:spLocks noChangeArrowheads="1"/>
            </p:cNvSpPr>
            <p:nvPr/>
          </p:nvSpPr>
          <p:spPr bwMode="auto">
            <a:xfrm>
              <a:off x="451846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31" name="TextBox 58"/>
            <p:cNvSpPr txBox="1">
              <a:spLocks noChangeArrowheads="1"/>
            </p:cNvSpPr>
            <p:nvPr/>
          </p:nvSpPr>
          <p:spPr bwMode="auto">
            <a:xfrm>
              <a:off x="5446271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32" name="TextBox 59"/>
            <p:cNvSpPr txBox="1">
              <a:spLocks noChangeArrowheads="1"/>
            </p:cNvSpPr>
            <p:nvPr/>
          </p:nvSpPr>
          <p:spPr bwMode="auto">
            <a:xfrm>
              <a:off x="573766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5</a:t>
              </a:r>
            </a:p>
          </p:txBody>
        </p:sp>
        <p:sp>
          <p:nvSpPr>
            <p:cNvPr id="33" name="TextBox 60"/>
            <p:cNvSpPr txBox="1">
              <a:spLocks noChangeArrowheads="1"/>
            </p:cNvSpPr>
            <p:nvPr/>
          </p:nvSpPr>
          <p:spPr bwMode="auto">
            <a:xfrm>
              <a:off x="6046930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6</a:t>
              </a:r>
            </a:p>
          </p:txBody>
        </p:sp>
        <p:sp>
          <p:nvSpPr>
            <p:cNvPr id="34" name="TextBox 61"/>
            <p:cNvSpPr txBox="1">
              <a:spLocks noChangeArrowheads="1"/>
            </p:cNvSpPr>
            <p:nvPr/>
          </p:nvSpPr>
          <p:spPr bwMode="auto">
            <a:xfrm>
              <a:off x="637408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7</a:t>
              </a:r>
            </a:p>
          </p:txBody>
        </p:sp>
        <p:sp>
          <p:nvSpPr>
            <p:cNvPr id="35" name="TextBox 62"/>
            <p:cNvSpPr txBox="1">
              <a:spLocks noChangeArrowheads="1"/>
            </p:cNvSpPr>
            <p:nvPr/>
          </p:nvSpPr>
          <p:spPr bwMode="auto">
            <a:xfrm>
              <a:off x="6683358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8</a:t>
              </a:r>
            </a:p>
          </p:txBody>
        </p:sp>
        <p:sp>
          <p:nvSpPr>
            <p:cNvPr id="36" name="TextBox 63"/>
            <p:cNvSpPr txBox="1">
              <a:spLocks noChangeArrowheads="1"/>
            </p:cNvSpPr>
            <p:nvPr/>
          </p:nvSpPr>
          <p:spPr bwMode="auto">
            <a:xfrm>
              <a:off x="6992625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9</a:t>
              </a:r>
            </a:p>
          </p:txBody>
        </p:sp>
        <p:sp>
          <p:nvSpPr>
            <p:cNvPr id="37" name="TextBox 64"/>
            <p:cNvSpPr txBox="1">
              <a:spLocks noChangeArrowheads="1"/>
            </p:cNvSpPr>
            <p:nvPr/>
          </p:nvSpPr>
          <p:spPr bwMode="auto">
            <a:xfrm>
              <a:off x="7301895" y="2604697"/>
              <a:ext cx="4705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10</a:t>
              </a:r>
            </a:p>
          </p:txBody>
        </p:sp>
        <p:sp>
          <p:nvSpPr>
            <p:cNvPr id="38" name="TextBox 66"/>
            <p:cNvSpPr txBox="1">
              <a:spLocks noChangeArrowheads="1"/>
            </p:cNvSpPr>
            <p:nvPr/>
          </p:nvSpPr>
          <p:spPr bwMode="auto">
            <a:xfrm>
              <a:off x="5137004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39" name="TextBox 67"/>
            <p:cNvSpPr txBox="1">
              <a:spLocks noChangeArrowheads="1"/>
            </p:cNvSpPr>
            <p:nvPr/>
          </p:nvSpPr>
          <p:spPr bwMode="auto">
            <a:xfrm>
              <a:off x="4827730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40" name="TextBox 68"/>
            <p:cNvSpPr txBox="1">
              <a:spLocks noChangeArrowheads="1"/>
            </p:cNvSpPr>
            <p:nvPr/>
          </p:nvSpPr>
          <p:spPr bwMode="auto">
            <a:xfrm>
              <a:off x="4209196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</p:grpSp>
      <p:grpSp>
        <p:nvGrpSpPr>
          <p:cNvPr id="41" name="Group 55"/>
          <p:cNvGrpSpPr>
            <a:grpSpLocks/>
          </p:cNvGrpSpPr>
          <p:nvPr/>
        </p:nvGrpSpPr>
        <p:grpSpPr bwMode="auto">
          <a:xfrm>
            <a:off x="5062539" y="3853641"/>
            <a:ext cx="3563937" cy="400110"/>
            <a:chOff x="4126411" y="3078004"/>
            <a:chExt cx="3563204" cy="400603"/>
          </a:xfrm>
        </p:grpSpPr>
        <p:sp>
          <p:nvSpPr>
            <p:cNvPr id="42" name="TextBox 69"/>
            <p:cNvSpPr txBox="1">
              <a:spLocks noChangeArrowheads="1"/>
            </p:cNvSpPr>
            <p:nvPr/>
          </p:nvSpPr>
          <p:spPr bwMode="auto">
            <a:xfrm>
              <a:off x="443567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w</a:t>
              </a:r>
            </a:p>
          </p:txBody>
        </p:sp>
        <p:sp>
          <p:nvSpPr>
            <p:cNvPr id="43" name="TextBox 70"/>
            <p:cNvSpPr txBox="1">
              <a:spLocks noChangeArrowheads="1"/>
            </p:cNvSpPr>
            <p:nvPr/>
          </p:nvSpPr>
          <p:spPr bwMode="auto">
            <a:xfrm>
              <a:off x="5363486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x</a:t>
              </a:r>
            </a:p>
          </p:txBody>
        </p:sp>
        <p:sp>
          <p:nvSpPr>
            <p:cNvPr id="44" name="TextBox 71"/>
            <p:cNvSpPr txBox="1">
              <a:spLocks noChangeArrowheads="1"/>
            </p:cNvSpPr>
            <p:nvPr/>
          </p:nvSpPr>
          <p:spPr bwMode="auto">
            <a:xfrm>
              <a:off x="565487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</a:p>
          </p:txBody>
        </p:sp>
        <p:sp>
          <p:nvSpPr>
            <p:cNvPr id="45" name="TextBox 72"/>
            <p:cNvSpPr txBox="1">
              <a:spLocks noChangeArrowheads="1"/>
            </p:cNvSpPr>
            <p:nvPr/>
          </p:nvSpPr>
          <p:spPr bwMode="auto">
            <a:xfrm>
              <a:off x="5964145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</a:p>
          </p:txBody>
        </p:sp>
        <p:sp>
          <p:nvSpPr>
            <p:cNvPr id="46" name="TextBox 73"/>
            <p:cNvSpPr txBox="1">
              <a:spLocks noChangeArrowheads="1"/>
            </p:cNvSpPr>
            <p:nvPr/>
          </p:nvSpPr>
          <p:spPr bwMode="auto">
            <a:xfrm>
              <a:off x="629129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]</a:t>
              </a:r>
            </a:p>
          </p:txBody>
        </p:sp>
        <p:sp>
          <p:nvSpPr>
            <p:cNvPr id="47" name="TextBox 74"/>
            <p:cNvSpPr txBox="1">
              <a:spLocks noChangeArrowheads="1"/>
            </p:cNvSpPr>
            <p:nvPr/>
          </p:nvSpPr>
          <p:spPr bwMode="auto">
            <a:xfrm>
              <a:off x="6600573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/</a:t>
              </a:r>
            </a:p>
          </p:txBody>
        </p:sp>
        <p:sp>
          <p:nvSpPr>
            <p:cNvPr id="48" name="TextBox 75"/>
            <p:cNvSpPr txBox="1">
              <a:spLocks noChangeArrowheads="1"/>
            </p:cNvSpPr>
            <p:nvPr/>
          </p:nvSpPr>
          <p:spPr bwMode="auto">
            <a:xfrm>
              <a:off x="6909840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z</a:t>
              </a:r>
            </a:p>
          </p:txBody>
        </p:sp>
        <p:sp>
          <p:nvSpPr>
            <p:cNvPr id="49" name="TextBox 76"/>
            <p:cNvSpPr txBox="1">
              <a:spLocks noChangeArrowheads="1"/>
            </p:cNvSpPr>
            <p:nvPr/>
          </p:nvSpPr>
          <p:spPr bwMode="auto">
            <a:xfrm>
              <a:off x="7219110" y="3078004"/>
              <a:ext cx="470505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)</a:t>
              </a:r>
            </a:p>
          </p:txBody>
        </p:sp>
        <p:sp>
          <p:nvSpPr>
            <p:cNvPr id="50" name="TextBox 77"/>
            <p:cNvSpPr txBox="1">
              <a:spLocks noChangeArrowheads="1"/>
            </p:cNvSpPr>
            <p:nvPr/>
          </p:nvSpPr>
          <p:spPr bwMode="auto">
            <a:xfrm>
              <a:off x="5054219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[</a:t>
              </a:r>
            </a:p>
          </p:txBody>
        </p:sp>
        <p:sp>
          <p:nvSpPr>
            <p:cNvPr id="51" name="TextBox 78"/>
            <p:cNvSpPr txBox="1">
              <a:spLocks noChangeArrowheads="1"/>
            </p:cNvSpPr>
            <p:nvPr/>
          </p:nvSpPr>
          <p:spPr bwMode="auto">
            <a:xfrm>
              <a:off x="4744945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*</a:t>
              </a:r>
            </a:p>
          </p:txBody>
        </p:sp>
        <p:sp>
          <p:nvSpPr>
            <p:cNvPr id="52" name="TextBox 79"/>
            <p:cNvSpPr txBox="1">
              <a:spLocks noChangeArrowheads="1"/>
            </p:cNvSpPr>
            <p:nvPr/>
          </p:nvSpPr>
          <p:spPr bwMode="auto">
            <a:xfrm>
              <a:off x="4126411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</a:p>
          </p:txBody>
        </p:sp>
      </p:grpSp>
      <p:sp>
        <p:nvSpPr>
          <p:cNvPr id="53" name="Down Arrow 52"/>
          <p:cNvSpPr/>
          <p:nvPr/>
        </p:nvSpPr>
        <p:spPr>
          <a:xfrm rot="10800000">
            <a:off x="6076950" y="4360863"/>
            <a:ext cx="171450" cy="474663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060951" y="3853638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</p:txBody>
      </p:sp>
      <p:sp>
        <p:nvSpPr>
          <p:cNvPr id="56" name="TextBox 65">
            <a:extLst>
              <a:ext uri="{FF2B5EF4-FFF2-40B4-BE49-F238E27FC236}">
                <a16:creationId xmlns:a16="http://schemas.microsoft.com/office/drawing/2014/main" id="{8167E69E-E114-4F05-9022-BED8C792F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1666875"/>
            <a:ext cx="32575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(w * [x + y] / z)</a:t>
            </a:r>
          </a:p>
        </p:txBody>
      </p:sp>
      <p:sp>
        <p:nvSpPr>
          <p:cNvPr id="54" name="TextBox 1">
            <a:extLst>
              <a:ext uri="{FF2B5EF4-FFF2-40B4-BE49-F238E27FC236}">
                <a16:creationId xmlns:a16="http://schemas.microsoft.com/office/drawing/2014/main" id="{A92818EE-A123-496A-9A9F-1343C730D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124015"/>
            <a:ext cx="2381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dirty="0"/>
              <a:t>Postfix Expression: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AB138BE-9944-4D04-A67B-FD2417871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5436810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</p:txBody>
      </p:sp>
      <p:sp>
        <p:nvSpPr>
          <p:cNvPr id="59" name="TextBox 65">
            <a:extLst>
              <a:ext uri="{FF2B5EF4-FFF2-40B4-BE49-F238E27FC236}">
                <a16:creationId xmlns:a16="http://schemas.microsoft.com/office/drawing/2014/main" id="{4662F1C5-C250-45EA-8FE6-6B1C3DAA0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2114490"/>
            <a:ext cx="33032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E681701-C015-4880-8CCE-54B5372E4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5068390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E9EDE8F-1DAE-4E93-AA63-1F4952EC3C88}"/>
              </a:ext>
            </a:extLst>
          </p:cNvPr>
          <p:cNvGrpSpPr/>
          <p:nvPr/>
        </p:nvGrpSpPr>
        <p:grpSpPr>
          <a:xfrm>
            <a:off x="2347914" y="4253748"/>
            <a:ext cx="3761795" cy="846332"/>
            <a:chOff x="1433513" y="4253748"/>
            <a:chExt cx="3761795" cy="846332"/>
          </a:xfrm>
        </p:grpSpPr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06523436-6F47-4910-A533-FA50C162C1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31194" y="4253748"/>
              <a:ext cx="3264114" cy="699252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96E285F-AB4D-408E-9ED9-A218F8B75C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3513" y="4699970"/>
              <a:ext cx="30956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[</a:t>
              </a: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76EB870F-F4BD-4506-9D72-DE325EE03BF1}"/>
              </a:ext>
            </a:extLst>
          </p:cNvPr>
          <p:cNvSpPr txBox="1"/>
          <p:nvPr/>
        </p:nvSpPr>
        <p:spPr>
          <a:xfrm>
            <a:off x="1714483" y="5957894"/>
            <a:ext cx="18442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operator stack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86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F99101F8-FA2E-4AA1-B4F7-445FC15DE62C}"/>
              </a:ext>
            </a:extLst>
          </p:cNvPr>
          <p:cNvGraphicFramePr>
            <a:graphicFrameLocks noGrp="1"/>
          </p:cNvGraphicFramePr>
          <p:nvPr/>
        </p:nvGraphicFramePr>
        <p:xfrm>
          <a:off x="2159794" y="3623513"/>
          <a:ext cx="68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4174082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598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38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445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22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419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4854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Infix to Postfix Example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752600" y="1676400"/>
            <a:ext cx="2381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dirty="0"/>
              <a:t>Infix Expression: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57800" y="5754688"/>
            <a:ext cx="297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balanced 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index    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grpSp>
        <p:nvGrpSpPr>
          <p:cNvPr id="16" name="Group 41"/>
          <p:cNvGrpSpPr>
            <a:grpSpLocks/>
          </p:cNvGrpSpPr>
          <p:nvPr/>
        </p:nvGrpSpPr>
        <p:grpSpPr bwMode="auto">
          <a:xfrm rot="5400000">
            <a:off x="6507958" y="2329657"/>
            <a:ext cx="547687" cy="3438525"/>
            <a:chOff x="1371600" y="3276600"/>
            <a:chExt cx="762000" cy="320040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7" name="Rectangle 16"/>
            <p:cNvSpPr/>
            <p:nvPr/>
          </p:nvSpPr>
          <p:spPr>
            <a:xfrm>
              <a:off x="1371600" y="3276600"/>
              <a:ext cx="762000" cy="3200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371601" y="358097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371601" y="386910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371601" y="415722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371601" y="444535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371601" y="4733477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371601" y="5020124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371601" y="5308249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371601" y="559637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371601" y="588449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371601" y="617262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11263"/>
          <p:cNvGrpSpPr>
            <a:grpSpLocks/>
          </p:cNvGrpSpPr>
          <p:nvPr/>
        </p:nvGrpSpPr>
        <p:grpSpPr bwMode="auto">
          <a:xfrm>
            <a:off x="5062539" y="3406776"/>
            <a:ext cx="3563937" cy="338137"/>
            <a:chOff x="4209196" y="2604697"/>
            <a:chExt cx="3563204" cy="338554"/>
          </a:xfrm>
        </p:grpSpPr>
        <p:sp>
          <p:nvSpPr>
            <p:cNvPr id="30" name="TextBox 57"/>
            <p:cNvSpPr txBox="1">
              <a:spLocks noChangeArrowheads="1"/>
            </p:cNvSpPr>
            <p:nvPr/>
          </p:nvSpPr>
          <p:spPr bwMode="auto">
            <a:xfrm>
              <a:off x="451846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31" name="TextBox 58"/>
            <p:cNvSpPr txBox="1">
              <a:spLocks noChangeArrowheads="1"/>
            </p:cNvSpPr>
            <p:nvPr/>
          </p:nvSpPr>
          <p:spPr bwMode="auto">
            <a:xfrm>
              <a:off x="5446271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32" name="TextBox 59"/>
            <p:cNvSpPr txBox="1">
              <a:spLocks noChangeArrowheads="1"/>
            </p:cNvSpPr>
            <p:nvPr/>
          </p:nvSpPr>
          <p:spPr bwMode="auto">
            <a:xfrm>
              <a:off x="573766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5</a:t>
              </a:r>
            </a:p>
          </p:txBody>
        </p:sp>
        <p:sp>
          <p:nvSpPr>
            <p:cNvPr id="33" name="TextBox 60"/>
            <p:cNvSpPr txBox="1">
              <a:spLocks noChangeArrowheads="1"/>
            </p:cNvSpPr>
            <p:nvPr/>
          </p:nvSpPr>
          <p:spPr bwMode="auto">
            <a:xfrm>
              <a:off x="6046930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6</a:t>
              </a:r>
            </a:p>
          </p:txBody>
        </p:sp>
        <p:sp>
          <p:nvSpPr>
            <p:cNvPr id="34" name="TextBox 61"/>
            <p:cNvSpPr txBox="1">
              <a:spLocks noChangeArrowheads="1"/>
            </p:cNvSpPr>
            <p:nvPr/>
          </p:nvSpPr>
          <p:spPr bwMode="auto">
            <a:xfrm>
              <a:off x="637408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7</a:t>
              </a:r>
            </a:p>
          </p:txBody>
        </p:sp>
        <p:sp>
          <p:nvSpPr>
            <p:cNvPr id="35" name="TextBox 62"/>
            <p:cNvSpPr txBox="1">
              <a:spLocks noChangeArrowheads="1"/>
            </p:cNvSpPr>
            <p:nvPr/>
          </p:nvSpPr>
          <p:spPr bwMode="auto">
            <a:xfrm>
              <a:off x="6683358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8</a:t>
              </a:r>
            </a:p>
          </p:txBody>
        </p:sp>
        <p:sp>
          <p:nvSpPr>
            <p:cNvPr id="36" name="TextBox 63"/>
            <p:cNvSpPr txBox="1">
              <a:spLocks noChangeArrowheads="1"/>
            </p:cNvSpPr>
            <p:nvPr/>
          </p:nvSpPr>
          <p:spPr bwMode="auto">
            <a:xfrm>
              <a:off x="6992625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9</a:t>
              </a:r>
            </a:p>
          </p:txBody>
        </p:sp>
        <p:sp>
          <p:nvSpPr>
            <p:cNvPr id="37" name="TextBox 64"/>
            <p:cNvSpPr txBox="1">
              <a:spLocks noChangeArrowheads="1"/>
            </p:cNvSpPr>
            <p:nvPr/>
          </p:nvSpPr>
          <p:spPr bwMode="auto">
            <a:xfrm>
              <a:off x="7301895" y="2604697"/>
              <a:ext cx="4705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10</a:t>
              </a:r>
            </a:p>
          </p:txBody>
        </p:sp>
        <p:sp>
          <p:nvSpPr>
            <p:cNvPr id="38" name="TextBox 66"/>
            <p:cNvSpPr txBox="1">
              <a:spLocks noChangeArrowheads="1"/>
            </p:cNvSpPr>
            <p:nvPr/>
          </p:nvSpPr>
          <p:spPr bwMode="auto">
            <a:xfrm>
              <a:off x="5137004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39" name="TextBox 67"/>
            <p:cNvSpPr txBox="1">
              <a:spLocks noChangeArrowheads="1"/>
            </p:cNvSpPr>
            <p:nvPr/>
          </p:nvSpPr>
          <p:spPr bwMode="auto">
            <a:xfrm>
              <a:off x="4827730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40" name="TextBox 68"/>
            <p:cNvSpPr txBox="1">
              <a:spLocks noChangeArrowheads="1"/>
            </p:cNvSpPr>
            <p:nvPr/>
          </p:nvSpPr>
          <p:spPr bwMode="auto">
            <a:xfrm>
              <a:off x="4209196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</p:grpSp>
      <p:grpSp>
        <p:nvGrpSpPr>
          <p:cNvPr id="41" name="Group 55"/>
          <p:cNvGrpSpPr>
            <a:grpSpLocks/>
          </p:cNvGrpSpPr>
          <p:nvPr/>
        </p:nvGrpSpPr>
        <p:grpSpPr bwMode="auto">
          <a:xfrm>
            <a:off x="5062539" y="3853641"/>
            <a:ext cx="3563937" cy="400110"/>
            <a:chOff x="4126411" y="3078004"/>
            <a:chExt cx="3563204" cy="400603"/>
          </a:xfrm>
        </p:grpSpPr>
        <p:sp>
          <p:nvSpPr>
            <p:cNvPr id="42" name="TextBox 69"/>
            <p:cNvSpPr txBox="1">
              <a:spLocks noChangeArrowheads="1"/>
            </p:cNvSpPr>
            <p:nvPr/>
          </p:nvSpPr>
          <p:spPr bwMode="auto">
            <a:xfrm>
              <a:off x="443567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w</a:t>
              </a:r>
            </a:p>
          </p:txBody>
        </p:sp>
        <p:sp>
          <p:nvSpPr>
            <p:cNvPr id="43" name="TextBox 70"/>
            <p:cNvSpPr txBox="1">
              <a:spLocks noChangeArrowheads="1"/>
            </p:cNvSpPr>
            <p:nvPr/>
          </p:nvSpPr>
          <p:spPr bwMode="auto">
            <a:xfrm>
              <a:off x="5363486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x</a:t>
              </a:r>
            </a:p>
          </p:txBody>
        </p:sp>
        <p:sp>
          <p:nvSpPr>
            <p:cNvPr id="44" name="TextBox 71"/>
            <p:cNvSpPr txBox="1">
              <a:spLocks noChangeArrowheads="1"/>
            </p:cNvSpPr>
            <p:nvPr/>
          </p:nvSpPr>
          <p:spPr bwMode="auto">
            <a:xfrm>
              <a:off x="565487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</a:p>
          </p:txBody>
        </p:sp>
        <p:sp>
          <p:nvSpPr>
            <p:cNvPr id="45" name="TextBox 72"/>
            <p:cNvSpPr txBox="1">
              <a:spLocks noChangeArrowheads="1"/>
            </p:cNvSpPr>
            <p:nvPr/>
          </p:nvSpPr>
          <p:spPr bwMode="auto">
            <a:xfrm>
              <a:off x="5964145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</a:p>
          </p:txBody>
        </p:sp>
        <p:sp>
          <p:nvSpPr>
            <p:cNvPr id="46" name="TextBox 73"/>
            <p:cNvSpPr txBox="1">
              <a:spLocks noChangeArrowheads="1"/>
            </p:cNvSpPr>
            <p:nvPr/>
          </p:nvSpPr>
          <p:spPr bwMode="auto">
            <a:xfrm>
              <a:off x="629129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]</a:t>
              </a:r>
            </a:p>
          </p:txBody>
        </p:sp>
        <p:sp>
          <p:nvSpPr>
            <p:cNvPr id="47" name="TextBox 74"/>
            <p:cNvSpPr txBox="1">
              <a:spLocks noChangeArrowheads="1"/>
            </p:cNvSpPr>
            <p:nvPr/>
          </p:nvSpPr>
          <p:spPr bwMode="auto">
            <a:xfrm>
              <a:off x="6600573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/</a:t>
              </a:r>
            </a:p>
          </p:txBody>
        </p:sp>
        <p:sp>
          <p:nvSpPr>
            <p:cNvPr id="48" name="TextBox 75"/>
            <p:cNvSpPr txBox="1">
              <a:spLocks noChangeArrowheads="1"/>
            </p:cNvSpPr>
            <p:nvPr/>
          </p:nvSpPr>
          <p:spPr bwMode="auto">
            <a:xfrm>
              <a:off x="6909840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z</a:t>
              </a:r>
            </a:p>
          </p:txBody>
        </p:sp>
        <p:sp>
          <p:nvSpPr>
            <p:cNvPr id="49" name="TextBox 76"/>
            <p:cNvSpPr txBox="1">
              <a:spLocks noChangeArrowheads="1"/>
            </p:cNvSpPr>
            <p:nvPr/>
          </p:nvSpPr>
          <p:spPr bwMode="auto">
            <a:xfrm>
              <a:off x="7219110" y="3078004"/>
              <a:ext cx="470505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)</a:t>
              </a:r>
            </a:p>
          </p:txBody>
        </p:sp>
        <p:sp>
          <p:nvSpPr>
            <p:cNvPr id="50" name="TextBox 77"/>
            <p:cNvSpPr txBox="1">
              <a:spLocks noChangeArrowheads="1"/>
            </p:cNvSpPr>
            <p:nvPr/>
          </p:nvSpPr>
          <p:spPr bwMode="auto">
            <a:xfrm>
              <a:off x="5054219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[</a:t>
              </a:r>
            </a:p>
          </p:txBody>
        </p:sp>
        <p:sp>
          <p:nvSpPr>
            <p:cNvPr id="51" name="TextBox 78"/>
            <p:cNvSpPr txBox="1">
              <a:spLocks noChangeArrowheads="1"/>
            </p:cNvSpPr>
            <p:nvPr/>
          </p:nvSpPr>
          <p:spPr bwMode="auto">
            <a:xfrm>
              <a:off x="4744945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*</a:t>
              </a:r>
            </a:p>
          </p:txBody>
        </p:sp>
        <p:sp>
          <p:nvSpPr>
            <p:cNvPr id="52" name="TextBox 79"/>
            <p:cNvSpPr txBox="1">
              <a:spLocks noChangeArrowheads="1"/>
            </p:cNvSpPr>
            <p:nvPr/>
          </p:nvSpPr>
          <p:spPr bwMode="auto">
            <a:xfrm>
              <a:off x="4126411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</a:p>
          </p:txBody>
        </p:sp>
      </p:grpSp>
      <p:sp>
        <p:nvSpPr>
          <p:cNvPr id="53" name="Down Arrow 52"/>
          <p:cNvSpPr/>
          <p:nvPr/>
        </p:nvSpPr>
        <p:spPr>
          <a:xfrm rot="10800000">
            <a:off x="6381750" y="4360863"/>
            <a:ext cx="171450" cy="474663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060951" y="3853638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</p:txBody>
      </p:sp>
      <p:sp>
        <p:nvSpPr>
          <p:cNvPr id="56" name="TextBox 65">
            <a:extLst>
              <a:ext uri="{FF2B5EF4-FFF2-40B4-BE49-F238E27FC236}">
                <a16:creationId xmlns:a16="http://schemas.microsoft.com/office/drawing/2014/main" id="{8167E69E-E114-4F05-9022-BED8C792F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1666875"/>
            <a:ext cx="32575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(w * [x + y] / z)</a:t>
            </a:r>
          </a:p>
        </p:txBody>
      </p:sp>
      <p:sp>
        <p:nvSpPr>
          <p:cNvPr id="54" name="TextBox 1">
            <a:extLst>
              <a:ext uri="{FF2B5EF4-FFF2-40B4-BE49-F238E27FC236}">
                <a16:creationId xmlns:a16="http://schemas.microsoft.com/office/drawing/2014/main" id="{A92818EE-A123-496A-9A9F-1343C730D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124015"/>
            <a:ext cx="2381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dirty="0"/>
              <a:t>Postfix Expression: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AB138BE-9944-4D04-A67B-FD2417871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5436810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</p:txBody>
      </p:sp>
      <p:sp>
        <p:nvSpPr>
          <p:cNvPr id="59" name="TextBox 65">
            <a:extLst>
              <a:ext uri="{FF2B5EF4-FFF2-40B4-BE49-F238E27FC236}">
                <a16:creationId xmlns:a16="http://schemas.microsoft.com/office/drawing/2014/main" id="{4662F1C5-C250-45EA-8FE6-6B1C3DAA0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2114490"/>
            <a:ext cx="33032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E681701-C015-4880-8CCE-54B5372E4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5068390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96E285F-AB4D-408E-9ED9-A218F8B75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4699970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EFB1ECB-A819-45E7-813E-03CCDA42D9A2}"/>
              </a:ext>
            </a:extLst>
          </p:cNvPr>
          <p:cNvGrpSpPr/>
          <p:nvPr/>
        </p:nvGrpSpPr>
        <p:grpSpPr>
          <a:xfrm>
            <a:off x="4412312" y="2114490"/>
            <a:ext cx="1926516" cy="1806156"/>
            <a:chOff x="3497912" y="2114490"/>
            <a:chExt cx="1926516" cy="1806156"/>
          </a:xfrm>
        </p:grpSpPr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06523436-6F47-4910-A533-FA50C162C146}"/>
                </a:ext>
              </a:extLst>
            </p:cNvPr>
            <p:cNvCxnSpPr>
              <a:cxnSpLocks/>
              <a:endCxn id="61" idx="2"/>
            </p:cNvCxnSpPr>
            <p:nvPr/>
          </p:nvCxnSpPr>
          <p:spPr>
            <a:xfrm flipH="1" flipV="1">
              <a:off x="3740316" y="2514600"/>
              <a:ext cx="1684112" cy="1406046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5">
              <a:extLst>
                <a:ext uri="{FF2B5EF4-FFF2-40B4-BE49-F238E27FC236}">
                  <a16:creationId xmlns:a16="http://schemas.microsoft.com/office/drawing/2014/main" id="{F2D8F15B-04EB-4B15-8940-B2A64DFA9A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7912" y="2114490"/>
              <a:ext cx="4848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x</a:t>
              </a:r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CE5C5308-DDB3-4524-B733-E605B9C24BA9}"/>
              </a:ext>
            </a:extLst>
          </p:cNvPr>
          <p:cNvSpPr txBox="1"/>
          <p:nvPr/>
        </p:nvSpPr>
        <p:spPr>
          <a:xfrm>
            <a:off x="1714483" y="5957894"/>
            <a:ext cx="18442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operator stack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9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F99101F8-FA2E-4AA1-B4F7-445FC15DE62C}"/>
              </a:ext>
            </a:extLst>
          </p:cNvPr>
          <p:cNvGraphicFramePr>
            <a:graphicFrameLocks noGrp="1"/>
          </p:cNvGraphicFramePr>
          <p:nvPr/>
        </p:nvGraphicFramePr>
        <p:xfrm>
          <a:off x="2159794" y="3623513"/>
          <a:ext cx="68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4174082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598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38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445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22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419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4854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Infix to Postfix Example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752600" y="1676400"/>
            <a:ext cx="2381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dirty="0"/>
              <a:t>Infix Expression: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57800" y="5754688"/>
            <a:ext cx="297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balanced 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index    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  <p:grpSp>
        <p:nvGrpSpPr>
          <p:cNvPr id="16" name="Group 41"/>
          <p:cNvGrpSpPr>
            <a:grpSpLocks/>
          </p:cNvGrpSpPr>
          <p:nvPr/>
        </p:nvGrpSpPr>
        <p:grpSpPr bwMode="auto">
          <a:xfrm rot="5400000">
            <a:off x="6507958" y="2329657"/>
            <a:ext cx="547687" cy="3438525"/>
            <a:chOff x="1371600" y="3276600"/>
            <a:chExt cx="762000" cy="320040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7" name="Rectangle 16"/>
            <p:cNvSpPr/>
            <p:nvPr/>
          </p:nvSpPr>
          <p:spPr>
            <a:xfrm>
              <a:off x="1371600" y="3276600"/>
              <a:ext cx="762000" cy="3200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371601" y="358097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371601" y="386910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371601" y="415722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371601" y="444535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371601" y="4733477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371601" y="5020124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371601" y="5308249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371601" y="559637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371601" y="588449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371601" y="617262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11263"/>
          <p:cNvGrpSpPr>
            <a:grpSpLocks/>
          </p:cNvGrpSpPr>
          <p:nvPr/>
        </p:nvGrpSpPr>
        <p:grpSpPr bwMode="auto">
          <a:xfrm>
            <a:off x="5062539" y="3406776"/>
            <a:ext cx="3563937" cy="338137"/>
            <a:chOff x="4209196" y="2604697"/>
            <a:chExt cx="3563204" cy="338554"/>
          </a:xfrm>
        </p:grpSpPr>
        <p:sp>
          <p:nvSpPr>
            <p:cNvPr id="30" name="TextBox 57"/>
            <p:cNvSpPr txBox="1">
              <a:spLocks noChangeArrowheads="1"/>
            </p:cNvSpPr>
            <p:nvPr/>
          </p:nvSpPr>
          <p:spPr bwMode="auto">
            <a:xfrm>
              <a:off x="451846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31" name="TextBox 58"/>
            <p:cNvSpPr txBox="1">
              <a:spLocks noChangeArrowheads="1"/>
            </p:cNvSpPr>
            <p:nvPr/>
          </p:nvSpPr>
          <p:spPr bwMode="auto">
            <a:xfrm>
              <a:off x="5446271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32" name="TextBox 59"/>
            <p:cNvSpPr txBox="1">
              <a:spLocks noChangeArrowheads="1"/>
            </p:cNvSpPr>
            <p:nvPr/>
          </p:nvSpPr>
          <p:spPr bwMode="auto">
            <a:xfrm>
              <a:off x="573766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5</a:t>
              </a:r>
            </a:p>
          </p:txBody>
        </p:sp>
        <p:sp>
          <p:nvSpPr>
            <p:cNvPr id="33" name="TextBox 60"/>
            <p:cNvSpPr txBox="1">
              <a:spLocks noChangeArrowheads="1"/>
            </p:cNvSpPr>
            <p:nvPr/>
          </p:nvSpPr>
          <p:spPr bwMode="auto">
            <a:xfrm>
              <a:off x="6046930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6</a:t>
              </a:r>
            </a:p>
          </p:txBody>
        </p:sp>
        <p:sp>
          <p:nvSpPr>
            <p:cNvPr id="34" name="TextBox 61"/>
            <p:cNvSpPr txBox="1">
              <a:spLocks noChangeArrowheads="1"/>
            </p:cNvSpPr>
            <p:nvPr/>
          </p:nvSpPr>
          <p:spPr bwMode="auto">
            <a:xfrm>
              <a:off x="637408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7</a:t>
              </a:r>
            </a:p>
          </p:txBody>
        </p:sp>
        <p:sp>
          <p:nvSpPr>
            <p:cNvPr id="35" name="TextBox 62"/>
            <p:cNvSpPr txBox="1">
              <a:spLocks noChangeArrowheads="1"/>
            </p:cNvSpPr>
            <p:nvPr/>
          </p:nvSpPr>
          <p:spPr bwMode="auto">
            <a:xfrm>
              <a:off x="6683358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8</a:t>
              </a:r>
            </a:p>
          </p:txBody>
        </p:sp>
        <p:sp>
          <p:nvSpPr>
            <p:cNvPr id="36" name="TextBox 63"/>
            <p:cNvSpPr txBox="1">
              <a:spLocks noChangeArrowheads="1"/>
            </p:cNvSpPr>
            <p:nvPr/>
          </p:nvSpPr>
          <p:spPr bwMode="auto">
            <a:xfrm>
              <a:off x="6992625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9</a:t>
              </a:r>
            </a:p>
          </p:txBody>
        </p:sp>
        <p:sp>
          <p:nvSpPr>
            <p:cNvPr id="37" name="TextBox 64"/>
            <p:cNvSpPr txBox="1">
              <a:spLocks noChangeArrowheads="1"/>
            </p:cNvSpPr>
            <p:nvPr/>
          </p:nvSpPr>
          <p:spPr bwMode="auto">
            <a:xfrm>
              <a:off x="7301895" y="2604697"/>
              <a:ext cx="4705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10</a:t>
              </a:r>
            </a:p>
          </p:txBody>
        </p:sp>
        <p:sp>
          <p:nvSpPr>
            <p:cNvPr id="38" name="TextBox 66"/>
            <p:cNvSpPr txBox="1">
              <a:spLocks noChangeArrowheads="1"/>
            </p:cNvSpPr>
            <p:nvPr/>
          </p:nvSpPr>
          <p:spPr bwMode="auto">
            <a:xfrm>
              <a:off x="5137004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39" name="TextBox 67"/>
            <p:cNvSpPr txBox="1">
              <a:spLocks noChangeArrowheads="1"/>
            </p:cNvSpPr>
            <p:nvPr/>
          </p:nvSpPr>
          <p:spPr bwMode="auto">
            <a:xfrm>
              <a:off x="4827730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40" name="TextBox 68"/>
            <p:cNvSpPr txBox="1">
              <a:spLocks noChangeArrowheads="1"/>
            </p:cNvSpPr>
            <p:nvPr/>
          </p:nvSpPr>
          <p:spPr bwMode="auto">
            <a:xfrm>
              <a:off x="4209196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</p:grpSp>
      <p:grpSp>
        <p:nvGrpSpPr>
          <p:cNvPr id="41" name="Group 55"/>
          <p:cNvGrpSpPr>
            <a:grpSpLocks/>
          </p:cNvGrpSpPr>
          <p:nvPr/>
        </p:nvGrpSpPr>
        <p:grpSpPr bwMode="auto">
          <a:xfrm>
            <a:off x="5062539" y="3853641"/>
            <a:ext cx="3563937" cy="400110"/>
            <a:chOff x="4126411" y="3078004"/>
            <a:chExt cx="3563204" cy="400603"/>
          </a:xfrm>
        </p:grpSpPr>
        <p:sp>
          <p:nvSpPr>
            <p:cNvPr id="42" name="TextBox 69"/>
            <p:cNvSpPr txBox="1">
              <a:spLocks noChangeArrowheads="1"/>
            </p:cNvSpPr>
            <p:nvPr/>
          </p:nvSpPr>
          <p:spPr bwMode="auto">
            <a:xfrm>
              <a:off x="443567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w</a:t>
              </a:r>
            </a:p>
          </p:txBody>
        </p:sp>
        <p:sp>
          <p:nvSpPr>
            <p:cNvPr id="43" name="TextBox 70"/>
            <p:cNvSpPr txBox="1">
              <a:spLocks noChangeArrowheads="1"/>
            </p:cNvSpPr>
            <p:nvPr/>
          </p:nvSpPr>
          <p:spPr bwMode="auto">
            <a:xfrm>
              <a:off x="5363486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x</a:t>
              </a:r>
            </a:p>
          </p:txBody>
        </p:sp>
        <p:sp>
          <p:nvSpPr>
            <p:cNvPr id="44" name="TextBox 71"/>
            <p:cNvSpPr txBox="1">
              <a:spLocks noChangeArrowheads="1"/>
            </p:cNvSpPr>
            <p:nvPr/>
          </p:nvSpPr>
          <p:spPr bwMode="auto">
            <a:xfrm>
              <a:off x="565487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</a:p>
          </p:txBody>
        </p:sp>
        <p:sp>
          <p:nvSpPr>
            <p:cNvPr id="45" name="TextBox 72"/>
            <p:cNvSpPr txBox="1">
              <a:spLocks noChangeArrowheads="1"/>
            </p:cNvSpPr>
            <p:nvPr/>
          </p:nvSpPr>
          <p:spPr bwMode="auto">
            <a:xfrm>
              <a:off x="5964145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</a:p>
          </p:txBody>
        </p:sp>
        <p:sp>
          <p:nvSpPr>
            <p:cNvPr id="46" name="TextBox 73"/>
            <p:cNvSpPr txBox="1">
              <a:spLocks noChangeArrowheads="1"/>
            </p:cNvSpPr>
            <p:nvPr/>
          </p:nvSpPr>
          <p:spPr bwMode="auto">
            <a:xfrm>
              <a:off x="629129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]</a:t>
              </a:r>
            </a:p>
          </p:txBody>
        </p:sp>
        <p:sp>
          <p:nvSpPr>
            <p:cNvPr id="47" name="TextBox 74"/>
            <p:cNvSpPr txBox="1">
              <a:spLocks noChangeArrowheads="1"/>
            </p:cNvSpPr>
            <p:nvPr/>
          </p:nvSpPr>
          <p:spPr bwMode="auto">
            <a:xfrm>
              <a:off x="6600573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/</a:t>
              </a:r>
            </a:p>
          </p:txBody>
        </p:sp>
        <p:sp>
          <p:nvSpPr>
            <p:cNvPr id="48" name="TextBox 75"/>
            <p:cNvSpPr txBox="1">
              <a:spLocks noChangeArrowheads="1"/>
            </p:cNvSpPr>
            <p:nvPr/>
          </p:nvSpPr>
          <p:spPr bwMode="auto">
            <a:xfrm>
              <a:off x="6909840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z</a:t>
              </a:r>
            </a:p>
          </p:txBody>
        </p:sp>
        <p:sp>
          <p:nvSpPr>
            <p:cNvPr id="49" name="TextBox 76"/>
            <p:cNvSpPr txBox="1">
              <a:spLocks noChangeArrowheads="1"/>
            </p:cNvSpPr>
            <p:nvPr/>
          </p:nvSpPr>
          <p:spPr bwMode="auto">
            <a:xfrm>
              <a:off x="7219110" y="3078004"/>
              <a:ext cx="470505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)</a:t>
              </a:r>
            </a:p>
          </p:txBody>
        </p:sp>
        <p:sp>
          <p:nvSpPr>
            <p:cNvPr id="50" name="TextBox 77"/>
            <p:cNvSpPr txBox="1">
              <a:spLocks noChangeArrowheads="1"/>
            </p:cNvSpPr>
            <p:nvPr/>
          </p:nvSpPr>
          <p:spPr bwMode="auto">
            <a:xfrm>
              <a:off x="5054219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[</a:t>
              </a:r>
            </a:p>
          </p:txBody>
        </p:sp>
        <p:sp>
          <p:nvSpPr>
            <p:cNvPr id="51" name="TextBox 78"/>
            <p:cNvSpPr txBox="1">
              <a:spLocks noChangeArrowheads="1"/>
            </p:cNvSpPr>
            <p:nvPr/>
          </p:nvSpPr>
          <p:spPr bwMode="auto">
            <a:xfrm>
              <a:off x="4744945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*</a:t>
              </a:r>
            </a:p>
          </p:txBody>
        </p:sp>
        <p:sp>
          <p:nvSpPr>
            <p:cNvPr id="52" name="TextBox 79"/>
            <p:cNvSpPr txBox="1">
              <a:spLocks noChangeArrowheads="1"/>
            </p:cNvSpPr>
            <p:nvPr/>
          </p:nvSpPr>
          <p:spPr bwMode="auto">
            <a:xfrm>
              <a:off x="4126411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</a:p>
          </p:txBody>
        </p:sp>
      </p:grpSp>
      <p:sp>
        <p:nvSpPr>
          <p:cNvPr id="53" name="Down Arrow 52"/>
          <p:cNvSpPr/>
          <p:nvPr/>
        </p:nvSpPr>
        <p:spPr>
          <a:xfrm rot="10800000">
            <a:off x="6661150" y="4360863"/>
            <a:ext cx="171450" cy="474663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060951" y="3853638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</p:txBody>
      </p:sp>
      <p:sp>
        <p:nvSpPr>
          <p:cNvPr id="56" name="TextBox 65">
            <a:extLst>
              <a:ext uri="{FF2B5EF4-FFF2-40B4-BE49-F238E27FC236}">
                <a16:creationId xmlns:a16="http://schemas.microsoft.com/office/drawing/2014/main" id="{8167E69E-E114-4F05-9022-BED8C792F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1666875"/>
            <a:ext cx="32575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(w * [x + y] / z)</a:t>
            </a:r>
          </a:p>
        </p:txBody>
      </p:sp>
      <p:sp>
        <p:nvSpPr>
          <p:cNvPr id="54" name="TextBox 1">
            <a:extLst>
              <a:ext uri="{FF2B5EF4-FFF2-40B4-BE49-F238E27FC236}">
                <a16:creationId xmlns:a16="http://schemas.microsoft.com/office/drawing/2014/main" id="{A92818EE-A123-496A-9A9F-1343C730D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124015"/>
            <a:ext cx="2381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dirty="0"/>
              <a:t>Postfix Expression: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AB138BE-9944-4D04-A67B-FD2417871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5436810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</p:txBody>
      </p:sp>
      <p:sp>
        <p:nvSpPr>
          <p:cNvPr id="59" name="TextBox 65">
            <a:extLst>
              <a:ext uri="{FF2B5EF4-FFF2-40B4-BE49-F238E27FC236}">
                <a16:creationId xmlns:a16="http://schemas.microsoft.com/office/drawing/2014/main" id="{4662F1C5-C250-45EA-8FE6-6B1C3DAA0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2114490"/>
            <a:ext cx="33032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w x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E681701-C015-4880-8CCE-54B5372E4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5068390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96E285F-AB4D-408E-9ED9-A218F8B75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4699970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CBD35B35-9234-40C9-B5FB-D457E1BE5C8E}"/>
              </a:ext>
            </a:extLst>
          </p:cNvPr>
          <p:cNvGrpSpPr/>
          <p:nvPr/>
        </p:nvGrpSpPr>
        <p:grpSpPr>
          <a:xfrm>
            <a:off x="2347913" y="4253752"/>
            <a:ext cx="4398072" cy="479599"/>
            <a:chOff x="1433513" y="4253751"/>
            <a:chExt cx="4398072" cy="479599"/>
          </a:xfrm>
        </p:grpSpPr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9C346AFA-31D8-4D3C-B8BC-D75B28D67D04}"/>
                </a:ext>
              </a:extLst>
            </p:cNvPr>
            <p:cNvCxnSpPr>
              <a:cxnSpLocks/>
              <a:stCxn id="44" idx="2"/>
            </p:cNvCxnSpPr>
            <p:nvPr/>
          </p:nvCxnSpPr>
          <p:spPr>
            <a:xfrm flipH="1">
              <a:off x="2057400" y="4253751"/>
              <a:ext cx="3774185" cy="318249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C5C0B31-E485-4506-8E5E-37A8B1CD20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3513" y="4333240"/>
              <a:ext cx="30956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D70182CD-F513-4F13-8509-FBBCA43B0575}"/>
              </a:ext>
            </a:extLst>
          </p:cNvPr>
          <p:cNvSpPr txBox="1"/>
          <p:nvPr/>
        </p:nvSpPr>
        <p:spPr>
          <a:xfrm>
            <a:off x="1714483" y="5957894"/>
            <a:ext cx="18442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operator stack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62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F99101F8-FA2E-4AA1-B4F7-445FC15DE62C}"/>
              </a:ext>
            </a:extLst>
          </p:cNvPr>
          <p:cNvGraphicFramePr>
            <a:graphicFrameLocks noGrp="1"/>
          </p:cNvGraphicFramePr>
          <p:nvPr/>
        </p:nvGraphicFramePr>
        <p:xfrm>
          <a:off x="2159794" y="3623513"/>
          <a:ext cx="68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4174082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598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38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445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22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419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4854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Infix to Postfix Example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752600" y="1676400"/>
            <a:ext cx="2381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dirty="0"/>
              <a:t>Infix Expression: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57800" y="5754688"/>
            <a:ext cx="297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balanced 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index    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6</a:t>
            </a:r>
          </a:p>
        </p:txBody>
      </p:sp>
      <p:grpSp>
        <p:nvGrpSpPr>
          <p:cNvPr id="16" name="Group 41"/>
          <p:cNvGrpSpPr>
            <a:grpSpLocks/>
          </p:cNvGrpSpPr>
          <p:nvPr/>
        </p:nvGrpSpPr>
        <p:grpSpPr bwMode="auto">
          <a:xfrm rot="5400000">
            <a:off x="6507958" y="2329657"/>
            <a:ext cx="547687" cy="3438525"/>
            <a:chOff x="1371600" y="3276600"/>
            <a:chExt cx="762000" cy="320040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7" name="Rectangle 16"/>
            <p:cNvSpPr/>
            <p:nvPr/>
          </p:nvSpPr>
          <p:spPr>
            <a:xfrm>
              <a:off x="1371600" y="3276600"/>
              <a:ext cx="762000" cy="3200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371601" y="358097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371601" y="386910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371601" y="415722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371601" y="444535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371601" y="4733477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371601" y="5020124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371601" y="5308249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371601" y="559637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371601" y="588449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371601" y="617262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11263"/>
          <p:cNvGrpSpPr>
            <a:grpSpLocks/>
          </p:cNvGrpSpPr>
          <p:nvPr/>
        </p:nvGrpSpPr>
        <p:grpSpPr bwMode="auto">
          <a:xfrm>
            <a:off x="5062539" y="3406776"/>
            <a:ext cx="3563937" cy="338137"/>
            <a:chOff x="4209196" y="2604697"/>
            <a:chExt cx="3563204" cy="338554"/>
          </a:xfrm>
        </p:grpSpPr>
        <p:sp>
          <p:nvSpPr>
            <p:cNvPr id="30" name="TextBox 57"/>
            <p:cNvSpPr txBox="1">
              <a:spLocks noChangeArrowheads="1"/>
            </p:cNvSpPr>
            <p:nvPr/>
          </p:nvSpPr>
          <p:spPr bwMode="auto">
            <a:xfrm>
              <a:off x="451846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31" name="TextBox 58"/>
            <p:cNvSpPr txBox="1">
              <a:spLocks noChangeArrowheads="1"/>
            </p:cNvSpPr>
            <p:nvPr/>
          </p:nvSpPr>
          <p:spPr bwMode="auto">
            <a:xfrm>
              <a:off x="5446271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32" name="TextBox 59"/>
            <p:cNvSpPr txBox="1">
              <a:spLocks noChangeArrowheads="1"/>
            </p:cNvSpPr>
            <p:nvPr/>
          </p:nvSpPr>
          <p:spPr bwMode="auto">
            <a:xfrm>
              <a:off x="573766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5</a:t>
              </a:r>
            </a:p>
          </p:txBody>
        </p:sp>
        <p:sp>
          <p:nvSpPr>
            <p:cNvPr id="33" name="TextBox 60"/>
            <p:cNvSpPr txBox="1">
              <a:spLocks noChangeArrowheads="1"/>
            </p:cNvSpPr>
            <p:nvPr/>
          </p:nvSpPr>
          <p:spPr bwMode="auto">
            <a:xfrm>
              <a:off x="6046930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6</a:t>
              </a:r>
            </a:p>
          </p:txBody>
        </p:sp>
        <p:sp>
          <p:nvSpPr>
            <p:cNvPr id="34" name="TextBox 61"/>
            <p:cNvSpPr txBox="1">
              <a:spLocks noChangeArrowheads="1"/>
            </p:cNvSpPr>
            <p:nvPr/>
          </p:nvSpPr>
          <p:spPr bwMode="auto">
            <a:xfrm>
              <a:off x="637408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7</a:t>
              </a:r>
            </a:p>
          </p:txBody>
        </p:sp>
        <p:sp>
          <p:nvSpPr>
            <p:cNvPr id="35" name="TextBox 62"/>
            <p:cNvSpPr txBox="1">
              <a:spLocks noChangeArrowheads="1"/>
            </p:cNvSpPr>
            <p:nvPr/>
          </p:nvSpPr>
          <p:spPr bwMode="auto">
            <a:xfrm>
              <a:off x="6683358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8</a:t>
              </a:r>
            </a:p>
          </p:txBody>
        </p:sp>
        <p:sp>
          <p:nvSpPr>
            <p:cNvPr id="36" name="TextBox 63"/>
            <p:cNvSpPr txBox="1">
              <a:spLocks noChangeArrowheads="1"/>
            </p:cNvSpPr>
            <p:nvPr/>
          </p:nvSpPr>
          <p:spPr bwMode="auto">
            <a:xfrm>
              <a:off x="6992625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9</a:t>
              </a:r>
            </a:p>
          </p:txBody>
        </p:sp>
        <p:sp>
          <p:nvSpPr>
            <p:cNvPr id="37" name="TextBox 64"/>
            <p:cNvSpPr txBox="1">
              <a:spLocks noChangeArrowheads="1"/>
            </p:cNvSpPr>
            <p:nvPr/>
          </p:nvSpPr>
          <p:spPr bwMode="auto">
            <a:xfrm>
              <a:off x="7301895" y="2604697"/>
              <a:ext cx="4705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10</a:t>
              </a:r>
            </a:p>
          </p:txBody>
        </p:sp>
        <p:sp>
          <p:nvSpPr>
            <p:cNvPr id="38" name="TextBox 66"/>
            <p:cNvSpPr txBox="1">
              <a:spLocks noChangeArrowheads="1"/>
            </p:cNvSpPr>
            <p:nvPr/>
          </p:nvSpPr>
          <p:spPr bwMode="auto">
            <a:xfrm>
              <a:off x="5137004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39" name="TextBox 67"/>
            <p:cNvSpPr txBox="1">
              <a:spLocks noChangeArrowheads="1"/>
            </p:cNvSpPr>
            <p:nvPr/>
          </p:nvSpPr>
          <p:spPr bwMode="auto">
            <a:xfrm>
              <a:off x="4827730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40" name="TextBox 68"/>
            <p:cNvSpPr txBox="1">
              <a:spLocks noChangeArrowheads="1"/>
            </p:cNvSpPr>
            <p:nvPr/>
          </p:nvSpPr>
          <p:spPr bwMode="auto">
            <a:xfrm>
              <a:off x="4209196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</p:grpSp>
      <p:grpSp>
        <p:nvGrpSpPr>
          <p:cNvPr id="41" name="Group 55"/>
          <p:cNvGrpSpPr>
            <a:grpSpLocks/>
          </p:cNvGrpSpPr>
          <p:nvPr/>
        </p:nvGrpSpPr>
        <p:grpSpPr bwMode="auto">
          <a:xfrm>
            <a:off x="5062539" y="3853641"/>
            <a:ext cx="3563937" cy="400110"/>
            <a:chOff x="4126411" y="3078004"/>
            <a:chExt cx="3563204" cy="400603"/>
          </a:xfrm>
        </p:grpSpPr>
        <p:sp>
          <p:nvSpPr>
            <p:cNvPr id="42" name="TextBox 69"/>
            <p:cNvSpPr txBox="1">
              <a:spLocks noChangeArrowheads="1"/>
            </p:cNvSpPr>
            <p:nvPr/>
          </p:nvSpPr>
          <p:spPr bwMode="auto">
            <a:xfrm>
              <a:off x="443567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w</a:t>
              </a:r>
            </a:p>
          </p:txBody>
        </p:sp>
        <p:sp>
          <p:nvSpPr>
            <p:cNvPr id="43" name="TextBox 70"/>
            <p:cNvSpPr txBox="1">
              <a:spLocks noChangeArrowheads="1"/>
            </p:cNvSpPr>
            <p:nvPr/>
          </p:nvSpPr>
          <p:spPr bwMode="auto">
            <a:xfrm>
              <a:off x="5363486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x</a:t>
              </a:r>
            </a:p>
          </p:txBody>
        </p:sp>
        <p:sp>
          <p:nvSpPr>
            <p:cNvPr id="44" name="TextBox 71"/>
            <p:cNvSpPr txBox="1">
              <a:spLocks noChangeArrowheads="1"/>
            </p:cNvSpPr>
            <p:nvPr/>
          </p:nvSpPr>
          <p:spPr bwMode="auto">
            <a:xfrm>
              <a:off x="565487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</a:p>
          </p:txBody>
        </p:sp>
        <p:sp>
          <p:nvSpPr>
            <p:cNvPr id="45" name="TextBox 72"/>
            <p:cNvSpPr txBox="1">
              <a:spLocks noChangeArrowheads="1"/>
            </p:cNvSpPr>
            <p:nvPr/>
          </p:nvSpPr>
          <p:spPr bwMode="auto">
            <a:xfrm>
              <a:off x="5964145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</a:p>
          </p:txBody>
        </p:sp>
        <p:sp>
          <p:nvSpPr>
            <p:cNvPr id="46" name="TextBox 73"/>
            <p:cNvSpPr txBox="1">
              <a:spLocks noChangeArrowheads="1"/>
            </p:cNvSpPr>
            <p:nvPr/>
          </p:nvSpPr>
          <p:spPr bwMode="auto">
            <a:xfrm>
              <a:off x="629129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]</a:t>
              </a:r>
            </a:p>
          </p:txBody>
        </p:sp>
        <p:sp>
          <p:nvSpPr>
            <p:cNvPr id="47" name="TextBox 74"/>
            <p:cNvSpPr txBox="1">
              <a:spLocks noChangeArrowheads="1"/>
            </p:cNvSpPr>
            <p:nvPr/>
          </p:nvSpPr>
          <p:spPr bwMode="auto">
            <a:xfrm>
              <a:off x="6600573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/</a:t>
              </a:r>
            </a:p>
          </p:txBody>
        </p:sp>
        <p:sp>
          <p:nvSpPr>
            <p:cNvPr id="48" name="TextBox 75"/>
            <p:cNvSpPr txBox="1">
              <a:spLocks noChangeArrowheads="1"/>
            </p:cNvSpPr>
            <p:nvPr/>
          </p:nvSpPr>
          <p:spPr bwMode="auto">
            <a:xfrm>
              <a:off x="6909840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z</a:t>
              </a:r>
            </a:p>
          </p:txBody>
        </p:sp>
        <p:sp>
          <p:nvSpPr>
            <p:cNvPr id="49" name="TextBox 76"/>
            <p:cNvSpPr txBox="1">
              <a:spLocks noChangeArrowheads="1"/>
            </p:cNvSpPr>
            <p:nvPr/>
          </p:nvSpPr>
          <p:spPr bwMode="auto">
            <a:xfrm>
              <a:off x="7219110" y="3078004"/>
              <a:ext cx="470505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)</a:t>
              </a:r>
            </a:p>
          </p:txBody>
        </p:sp>
        <p:sp>
          <p:nvSpPr>
            <p:cNvPr id="50" name="TextBox 77"/>
            <p:cNvSpPr txBox="1">
              <a:spLocks noChangeArrowheads="1"/>
            </p:cNvSpPr>
            <p:nvPr/>
          </p:nvSpPr>
          <p:spPr bwMode="auto">
            <a:xfrm>
              <a:off x="5054219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[</a:t>
              </a:r>
            </a:p>
          </p:txBody>
        </p:sp>
        <p:sp>
          <p:nvSpPr>
            <p:cNvPr id="51" name="TextBox 78"/>
            <p:cNvSpPr txBox="1">
              <a:spLocks noChangeArrowheads="1"/>
            </p:cNvSpPr>
            <p:nvPr/>
          </p:nvSpPr>
          <p:spPr bwMode="auto">
            <a:xfrm>
              <a:off x="4744945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*</a:t>
              </a:r>
            </a:p>
          </p:txBody>
        </p:sp>
        <p:sp>
          <p:nvSpPr>
            <p:cNvPr id="52" name="TextBox 79"/>
            <p:cNvSpPr txBox="1">
              <a:spLocks noChangeArrowheads="1"/>
            </p:cNvSpPr>
            <p:nvPr/>
          </p:nvSpPr>
          <p:spPr bwMode="auto">
            <a:xfrm>
              <a:off x="4126411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</a:p>
          </p:txBody>
        </p:sp>
      </p:grpSp>
      <p:sp>
        <p:nvSpPr>
          <p:cNvPr id="53" name="Down Arrow 52"/>
          <p:cNvSpPr/>
          <p:nvPr/>
        </p:nvSpPr>
        <p:spPr>
          <a:xfrm rot="10800000">
            <a:off x="6955790" y="4360863"/>
            <a:ext cx="171450" cy="474663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060951" y="3853638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</p:txBody>
      </p:sp>
      <p:sp>
        <p:nvSpPr>
          <p:cNvPr id="56" name="TextBox 65">
            <a:extLst>
              <a:ext uri="{FF2B5EF4-FFF2-40B4-BE49-F238E27FC236}">
                <a16:creationId xmlns:a16="http://schemas.microsoft.com/office/drawing/2014/main" id="{8167E69E-E114-4F05-9022-BED8C792F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1666875"/>
            <a:ext cx="32575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(w * [x + y] / z)</a:t>
            </a:r>
          </a:p>
        </p:txBody>
      </p:sp>
      <p:sp>
        <p:nvSpPr>
          <p:cNvPr id="54" name="TextBox 1">
            <a:extLst>
              <a:ext uri="{FF2B5EF4-FFF2-40B4-BE49-F238E27FC236}">
                <a16:creationId xmlns:a16="http://schemas.microsoft.com/office/drawing/2014/main" id="{A92818EE-A123-496A-9A9F-1343C730D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124015"/>
            <a:ext cx="2381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dirty="0"/>
              <a:t>Postfix Expression: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AB138BE-9944-4D04-A67B-FD2417871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5436810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</p:txBody>
      </p:sp>
      <p:sp>
        <p:nvSpPr>
          <p:cNvPr id="59" name="TextBox 65">
            <a:extLst>
              <a:ext uri="{FF2B5EF4-FFF2-40B4-BE49-F238E27FC236}">
                <a16:creationId xmlns:a16="http://schemas.microsoft.com/office/drawing/2014/main" id="{4662F1C5-C250-45EA-8FE6-6B1C3DAA0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2114490"/>
            <a:ext cx="33032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w x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E681701-C015-4880-8CCE-54B5372E4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5068390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96E285F-AB4D-408E-9ED9-A218F8B75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4699970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7464C0E-C392-4A94-80EF-C0EC21AF17E3}"/>
              </a:ext>
            </a:extLst>
          </p:cNvPr>
          <p:cNvGrpSpPr/>
          <p:nvPr/>
        </p:nvGrpSpPr>
        <p:grpSpPr>
          <a:xfrm>
            <a:off x="4696791" y="2113281"/>
            <a:ext cx="2313592" cy="1740355"/>
            <a:chOff x="3110820" y="2114490"/>
            <a:chExt cx="1926517" cy="1806156"/>
          </a:xfrm>
        </p:grpSpPr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90A223C9-A98D-4524-B572-0A209A32C310}"/>
                </a:ext>
              </a:extLst>
            </p:cNvPr>
            <p:cNvCxnSpPr>
              <a:cxnSpLocks/>
              <a:endCxn id="66" idx="2"/>
            </p:cNvCxnSpPr>
            <p:nvPr/>
          </p:nvCxnSpPr>
          <p:spPr>
            <a:xfrm flipH="1" flipV="1">
              <a:off x="3353224" y="2529728"/>
              <a:ext cx="1684113" cy="1390918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49710B9A-0BBE-48FF-B6A2-C94EEEA9D7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0820" y="2114490"/>
              <a:ext cx="484808" cy="415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5CF3F31B-B4FF-43D8-9E3F-48E8DC752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4333240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363F84C-CF89-485D-873B-A86B4AB7A79D}"/>
              </a:ext>
            </a:extLst>
          </p:cNvPr>
          <p:cNvSpPr txBox="1"/>
          <p:nvPr/>
        </p:nvSpPr>
        <p:spPr>
          <a:xfrm>
            <a:off x="1714483" y="5957894"/>
            <a:ext cx="18442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operator stack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55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F99101F8-FA2E-4AA1-B4F7-445FC15DE62C}"/>
              </a:ext>
            </a:extLst>
          </p:cNvPr>
          <p:cNvGraphicFramePr>
            <a:graphicFrameLocks noGrp="1"/>
          </p:cNvGraphicFramePr>
          <p:nvPr/>
        </p:nvGraphicFramePr>
        <p:xfrm>
          <a:off x="2159794" y="3623513"/>
          <a:ext cx="68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4174082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598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38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445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22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419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4854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Infix to Postfix Example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752600" y="1676400"/>
            <a:ext cx="2381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dirty="0"/>
              <a:t>Infix Expression: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57800" y="5754688"/>
            <a:ext cx="297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balanced 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index    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7</a:t>
            </a:r>
          </a:p>
        </p:txBody>
      </p:sp>
      <p:grpSp>
        <p:nvGrpSpPr>
          <p:cNvPr id="16" name="Group 41"/>
          <p:cNvGrpSpPr>
            <a:grpSpLocks/>
          </p:cNvGrpSpPr>
          <p:nvPr/>
        </p:nvGrpSpPr>
        <p:grpSpPr bwMode="auto">
          <a:xfrm rot="5400000">
            <a:off x="6507958" y="2329657"/>
            <a:ext cx="547687" cy="3438525"/>
            <a:chOff x="1371600" y="3276600"/>
            <a:chExt cx="762000" cy="320040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7" name="Rectangle 16"/>
            <p:cNvSpPr/>
            <p:nvPr/>
          </p:nvSpPr>
          <p:spPr>
            <a:xfrm>
              <a:off x="1371600" y="3276600"/>
              <a:ext cx="762000" cy="3200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371601" y="358097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371601" y="386910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371601" y="415722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371601" y="444535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371601" y="4733477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371601" y="5020124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371601" y="5308249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371601" y="559637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371601" y="588449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371601" y="617262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11263"/>
          <p:cNvGrpSpPr>
            <a:grpSpLocks/>
          </p:cNvGrpSpPr>
          <p:nvPr/>
        </p:nvGrpSpPr>
        <p:grpSpPr bwMode="auto">
          <a:xfrm>
            <a:off x="5062539" y="3406776"/>
            <a:ext cx="3563937" cy="338137"/>
            <a:chOff x="4209196" y="2604697"/>
            <a:chExt cx="3563204" cy="338554"/>
          </a:xfrm>
        </p:grpSpPr>
        <p:sp>
          <p:nvSpPr>
            <p:cNvPr id="30" name="TextBox 57"/>
            <p:cNvSpPr txBox="1">
              <a:spLocks noChangeArrowheads="1"/>
            </p:cNvSpPr>
            <p:nvPr/>
          </p:nvSpPr>
          <p:spPr bwMode="auto">
            <a:xfrm>
              <a:off x="451846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31" name="TextBox 58"/>
            <p:cNvSpPr txBox="1">
              <a:spLocks noChangeArrowheads="1"/>
            </p:cNvSpPr>
            <p:nvPr/>
          </p:nvSpPr>
          <p:spPr bwMode="auto">
            <a:xfrm>
              <a:off x="5446271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32" name="TextBox 59"/>
            <p:cNvSpPr txBox="1">
              <a:spLocks noChangeArrowheads="1"/>
            </p:cNvSpPr>
            <p:nvPr/>
          </p:nvSpPr>
          <p:spPr bwMode="auto">
            <a:xfrm>
              <a:off x="573766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5</a:t>
              </a:r>
            </a:p>
          </p:txBody>
        </p:sp>
        <p:sp>
          <p:nvSpPr>
            <p:cNvPr id="33" name="TextBox 60"/>
            <p:cNvSpPr txBox="1">
              <a:spLocks noChangeArrowheads="1"/>
            </p:cNvSpPr>
            <p:nvPr/>
          </p:nvSpPr>
          <p:spPr bwMode="auto">
            <a:xfrm>
              <a:off x="6046930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6</a:t>
              </a:r>
            </a:p>
          </p:txBody>
        </p:sp>
        <p:sp>
          <p:nvSpPr>
            <p:cNvPr id="34" name="TextBox 61"/>
            <p:cNvSpPr txBox="1">
              <a:spLocks noChangeArrowheads="1"/>
            </p:cNvSpPr>
            <p:nvPr/>
          </p:nvSpPr>
          <p:spPr bwMode="auto">
            <a:xfrm>
              <a:off x="637408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7</a:t>
              </a:r>
            </a:p>
          </p:txBody>
        </p:sp>
        <p:sp>
          <p:nvSpPr>
            <p:cNvPr id="35" name="TextBox 62"/>
            <p:cNvSpPr txBox="1">
              <a:spLocks noChangeArrowheads="1"/>
            </p:cNvSpPr>
            <p:nvPr/>
          </p:nvSpPr>
          <p:spPr bwMode="auto">
            <a:xfrm>
              <a:off x="6683358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8</a:t>
              </a:r>
            </a:p>
          </p:txBody>
        </p:sp>
        <p:sp>
          <p:nvSpPr>
            <p:cNvPr id="36" name="TextBox 63"/>
            <p:cNvSpPr txBox="1">
              <a:spLocks noChangeArrowheads="1"/>
            </p:cNvSpPr>
            <p:nvPr/>
          </p:nvSpPr>
          <p:spPr bwMode="auto">
            <a:xfrm>
              <a:off x="6992625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9</a:t>
              </a:r>
            </a:p>
          </p:txBody>
        </p:sp>
        <p:sp>
          <p:nvSpPr>
            <p:cNvPr id="37" name="TextBox 64"/>
            <p:cNvSpPr txBox="1">
              <a:spLocks noChangeArrowheads="1"/>
            </p:cNvSpPr>
            <p:nvPr/>
          </p:nvSpPr>
          <p:spPr bwMode="auto">
            <a:xfrm>
              <a:off x="7301895" y="2604697"/>
              <a:ext cx="4705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10</a:t>
              </a:r>
            </a:p>
          </p:txBody>
        </p:sp>
        <p:sp>
          <p:nvSpPr>
            <p:cNvPr id="38" name="TextBox 66"/>
            <p:cNvSpPr txBox="1">
              <a:spLocks noChangeArrowheads="1"/>
            </p:cNvSpPr>
            <p:nvPr/>
          </p:nvSpPr>
          <p:spPr bwMode="auto">
            <a:xfrm>
              <a:off x="5137004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39" name="TextBox 67"/>
            <p:cNvSpPr txBox="1">
              <a:spLocks noChangeArrowheads="1"/>
            </p:cNvSpPr>
            <p:nvPr/>
          </p:nvSpPr>
          <p:spPr bwMode="auto">
            <a:xfrm>
              <a:off x="4827730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40" name="TextBox 68"/>
            <p:cNvSpPr txBox="1">
              <a:spLocks noChangeArrowheads="1"/>
            </p:cNvSpPr>
            <p:nvPr/>
          </p:nvSpPr>
          <p:spPr bwMode="auto">
            <a:xfrm>
              <a:off x="4209196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</p:grpSp>
      <p:grpSp>
        <p:nvGrpSpPr>
          <p:cNvPr id="41" name="Group 55"/>
          <p:cNvGrpSpPr>
            <a:grpSpLocks/>
          </p:cNvGrpSpPr>
          <p:nvPr/>
        </p:nvGrpSpPr>
        <p:grpSpPr bwMode="auto">
          <a:xfrm>
            <a:off x="5062539" y="3853641"/>
            <a:ext cx="3563937" cy="400110"/>
            <a:chOff x="4126411" y="3078004"/>
            <a:chExt cx="3563204" cy="400603"/>
          </a:xfrm>
        </p:grpSpPr>
        <p:sp>
          <p:nvSpPr>
            <p:cNvPr id="42" name="TextBox 69"/>
            <p:cNvSpPr txBox="1">
              <a:spLocks noChangeArrowheads="1"/>
            </p:cNvSpPr>
            <p:nvPr/>
          </p:nvSpPr>
          <p:spPr bwMode="auto">
            <a:xfrm>
              <a:off x="443567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w</a:t>
              </a:r>
            </a:p>
          </p:txBody>
        </p:sp>
        <p:sp>
          <p:nvSpPr>
            <p:cNvPr id="43" name="TextBox 70"/>
            <p:cNvSpPr txBox="1">
              <a:spLocks noChangeArrowheads="1"/>
            </p:cNvSpPr>
            <p:nvPr/>
          </p:nvSpPr>
          <p:spPr bwMode="auto">
            <a:xfrm>
              <a:off x="5363486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x</a:t>
              </a:r>
            </a:p>
          </p:txBody>
        </p:sp>
        <p:sp>
          <p:nvSpPr>
            <p:cNvPr id="44" name="TextBox 71"/>
            <p:cNvSpPr txBox="1">
              <a:spLocks noChangeArrowheads="1"/>
            </p:cNvSpPr>
            <p:nvPr/>
          </p:nvSpPr>
          <p:spPr bwMode="auto">
            <a:xfrm>
              <a:off x="565487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</a:p>
          </p:txBody>
        </p:sp>
        <p:sp>
          <p:nvSpPr>
            <p:cNvPr id="45" name="TextBox 72"/>
            <p:cNvSpPr txBox="1">
              <a:spLocks noChangeArrowheads="1"/>
            </p:cNvSpPr>
            <p:nvPr/>
          </p:nvSpPr>
          <p:spPr bwMode="auto">
            <a:xfrm>
              <a:off x="5964145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</a:p>
          </p:txBody>
        </p:sp>
        <p:sp>
          <p:nvSpPr>
            <p:cNvPr id="46" name="TextBox 73"/>
            <p:cNvSpPr txBox="1">
              <a:spLocks noChangeArrowheads="1"/>
            </p:cNvSpPr>
            <p:nvPr/>
          </p:nvSpPr>
          <p:spPr bwMode="auto">
            <a:xfrm>
              <a:off x="629129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]</a:t>
              </a:r>
            </a:p>
          </p:txBody>
        </p:sp>
        <p:sp>
          <p:nvSpPr>
            <p:cNvPr id="47" name="TextBox 74"/>
            <p:cNvSpPr txBox="1">
              <a:spLocks noChangeArrowheads="1"/>
            </p:cNvSpPr>
            <p:nvPr/>
          </p:nvSpPr>
          <p:spPr bwMode="auto">
            <a:xfrm>
              <a:off x="6600573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/</a:t>
              </a:r>
            </a:p>
          </p:txBody>
        </p:sp>
        <p:sp>
          <p:nvSpPr>
            <p:cNvPr id="48" name="TextBox 75"/>
            <p:cNvSpPr txBox="1">
              <a:spLocks noChangeArrowheads="1"/>
            </p:cNvSpPr>
            <p:nvPr/>
          </p:nvSpPr>
          <p:spPr bwMode="auto">
            <a:xfrm>
              <a:off x="6909840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z</a:t>
              </a:r>
            </a:p>
          </p:txBody>
        </p:sp>
        <p:sp>
          <p:nvSpPr>
            <p:cNvPr id="49" name="TextBox 76"/>
            <p:cNvSpPr txBox="1">
              <a:spLocks noChangeArrowheads="1"/>
            </p:cNvSpPr>
            <p:nvPr/>
          </p:nvSpPr>
          <p:spPr bwMode="auto">
            <a:xfrm>
              <a:off x="7219110" y="3078004"/>
              <a:ext cx="470505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)</a:t>
              </a:r>
            </a:p>
          </p:txBody>
        </p:sp>
        <p:sp>
          <p:nvSpPr>
            <p:cNvPr id="50" name="TextBox 77"/>
            <p:cNvSpPr txBox="1">
              <a:spLocks noChangeArrowheads="1"/>
            </p:cNvSpPr>
            <p:nvPr/>
          </p:nvSpPr>
          <p:spPr bwMode="auto">
            <a:xfrm>
              <a:off x="5054219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[</a:t>
              </a:r>
            </a:p>
          </p:txBody>
        </p:sp>
        <p:sp>
          <p:nvSpPr>
            <p:cNvPr id="51" name="TextBox 78"/>
            <p:cNvSpPr txBox="1">
              <a:spLocks noChangeArrowheads="1"/>
            </p:cNvSpPr>
            <p:nvPr/>
          </p:nvSpPr>
          <p:spPr bwMode="auto">
            <a:xfrm>
              <a:off x="4744945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*</a:t>
              </a:r>
            </a:p>
          </p:txBody>
        </p:sp>
        <p:sp>
          <p:nvSpPr>
            <p:cNvPr id="52" name="TextBox 79"/>
            <p:cNvSpPr txBox="1">
              <a:spLocks noChangeArrowheads="1"/>
            </p:cNvSpPr>
            <p:nvPr/>
          </p:nvSpPr>
          <p:spPr bwMode="auto">
            <a:xfrm>
              <a:off x="4126411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</a:p>
          </p:txBody>
        </p:sp>
      </p:grpSp>
      <p:sp>
        <p:nvSpPr>
          <p:cNvPr id="53" name="Down Arrow 52"/>
          <p:cNvSpPr/>
          <p:nvPr/>
        </p:nvSpPr>
        <p:spPr>
          <a:xfrm rot="10800000">
            <a:off x="7296150" y="4360863"/>
            <a:ext cx="171450" cy="474663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060951" y="3853638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</p:txBody>
      </p:sp>
      <p:sp>
        <p:nvSpPr>
          <p:cNvPr id="56" name="TextBox 65">
            <a:extLst>
              <a:ext uri="{FF2B5EF4-FFF2-40B4-BE49-F238E27FC236}">
                <a16:creationId xmlns:a16="http://schemas.microsoft.com/office/drawing/2014/main" id="{8167E69E-E114-4F05-9022-BED8C792F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1666875"/>
            <a:ext cx="32575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(w * [x + y] / z)</a:t>
            </a:r>
          </a:p>
        </p:txBody>
      </p:sp>
      <p:sp>
        <p:nvSpPr>
          <p:cNvPr id="54" name="TextBox 1">
            <a:extLst>
              <a:ext uri="{FF2B5EF4-FFF2-40B4-BE49-F238E27FC236}">
                <a16:creationId xmlns:a16="http://schemas.microsoft.com/office/drawing/2014/main" id="{A92818EE-A123-496A-9A9F-1343C730D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124015"/>
            <a:ext cx="2381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dirty="0"/>
              <a:t>Postfix Expression: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AB138BE-9944-4D04-A67B-FD2417871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5436810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</p:txBody>
      </p:sp>
      <p:sp>
        <p:nvSpPr>
          <p:cNvPr id="59" name="TextBox 65">
            <a:extLst>
              <a:ext uri="{FF2B5EF4-FFF2-40B4-BE49-F238E27FC236}">
                <a16:creationId xmlns:a16="http://schemas.microsoft.com/office/drawing/2014/main" id="{4662F1C5-C250-45EA-8FE6-6B1C3DAA0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2114490"/>
            <a:ext cx="33032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w x y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E681701-C015-4880-8CCE-54B5372E4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5068390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1F35C90B-871B-4C7A-8812-87A129FBAEB7}"/>
              </a:ext>
            </a:extLst>
          </p:cNvPr>
          <p:cNvGrpSpPr/>
          <p:nvPr/>
        </p:nvGrpSpPr>
        <p:grpSpPr>
          <a:xfrm>
            <a:off x="4188619" y="4217931"/>
            <a:ext cx="3107530" cy="1015194"/>
            <a:chOff x="3274219" y="3452061"/>
            <a:chExt cx="3107530" cy="1015194"/>
          </a:xfrm>
        </p:grpSpPr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F7EB6A35-74A3-4C74-82F8-47F37A2B4A5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57600" y="3452061"/>
              <a:ext cx="2724149" cy="815139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C6E94E2-4335-4687-A6BB-D2C09794EE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4219" y="4067145"/>
              <a:ext cx="30956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]</a:t>
              </a: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8EE128CE-DFAD-4F0F-83A2-81CF84783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4333240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B467522-466D-4CC1-9013-3B08C0F6E13F}"/>
              </a:ext>
            </a:extLst>
          </p:cNvPr>
          <p:cNvGrpSpPr/>
          <p:nvPr/>
        </p:nvGrpSpPr>
        <p:grpSpPr>
          <a:xfrm>
            <a:off x="2260534" y="2119313"/>
            <a:ext cx="3022666" cy="2589243"/>
            <a:chOff x="1363980" y="1679167"/>
            <a:chExt cx="3022666" cy="2589243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9C7117CB-78E3-4734-BE1C-38DC2BEE4358}"/>
                </a:ext>
              </a:extLst>
            </p:cNvPr>
            <p:cNvGrpSpPr/>
            <p:nvPr/>
          </p:nvGrpSpPr>
          <p:grpSpPr>
            <a:xfrm>
              <a:off x="1918272" y="1679167"/>
              <a:ext cx="2468374" cy="2397167"/>
              <a:chOff x="2240756" y="1679167"/>
              <a:chExt cx="2468374" cy="2397167"/>
            </a:xfrm>
          </p:grpSpPr>
          <p:cxnSp>
            <p:nvCxnSpPr>
              <p:cNvPr id="77" name="Straight Arrow Connector 76">
                <a:extLst>
                  <a:ext uri="{FF2B5EF4-FFF2-40B4-BE49-F238E27FC236}">
                    <a16:creationId xmlns:a16="http://schemas.microsoft.com/office/drawing/2014/main" id="{589DEE93-B770-4F0F-9B6B-205ADC9687F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240756" y="1980970"/>
                <a:ext cx="2235994" cy="2095364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1A5F02ED-CAA6-4FB1-A201-B7BB3CEDE9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99568" y="1679167"/>
                <a:ext cx="309562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+</a:t>
                </a:r>
              </a:p>
            </p:txBody>
          </p:sp>
        </p:grp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3F5B966A-5114-4123-9BC7-E40C78684B87}"/>
                </a:ext>
              </a:extLst>
            </p:cNvPr>
            <p:cNvSpPr/>
            <p:nvPr/>
          </p:nvSpPr>
          <p:spPr>
            <a:xfrm>
              <a:off x="1363980" y="3963610"/>
              <a:ext cx="4572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7D526518-8D36-4039-B4F1-FB23A7E70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4699970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D1AC6CF-CE30-4AF4-90DB-AEA4FA8D6EEF}"/>
              </a:ext>
            </a:extLst>
          </p:cNvPr>
          <p:cNvGrpSpPr/>
          <p:nvPr/>
        </p:nvGrpSpPr>
        <p:grpSpPr>
          <a:xfrm>
            <a:off x="2268221" y="4759961"/>
            <a:ext cx="1907477" cy="473165"/>
            <a:chOff x="1353820" y="3994090"/>
            <a:chExt cx="1907477" cy="473165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B7F015E0-A2A4-43C6-8DCC-F1ECC3BED1E8}"/>
                </a:ext>
              </a:extLst>
            </p:cNvPr>
            <p:cNvGrpSpPr/>
            <p:nvPr/>
          </p:nvGrpSpPr>
          <p:grpSpPr>
            <a:xfrm>
              <a:off x="1811020" y="4067145"/>
              <a:ext cx="1450277" cy="400110"/>
              <a:chOff x="2133504" y="4067145"/>
              <a:chExt cx="1450277" cy="400110"/>
            </a:xfrm>
          </p:grpSpPr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A3430B3D-02C6-433A-B5F9-1880E665EE5C}"/>
                  </a:ext>
                </a:extLst>
              </p:cNvPr>
              <p:cNvCxnSpPr>
                <a:cxnSpLocks/>
                <a:endCxn id="72" idx="1"/>
              </p:cNvCxnSpPr>
              <p:nvPr/>
            </p:nvCxnSpPr>
            <p:spPr>
              <a:xfrm>
                <a:off x="2133504" y="4187130"/>
                <a:ext cx="1140715" cy="80070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D3D2411F-8122-4DB7-BCA8-210091202E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74219" y="4067145"/>
                <a:ext cx="309562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[</a:t>
                </a:r>
              </a:p>
            </p:txBody>
          </p:sp>
        </p:grp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5DF2D756-196D-403D-A96B-AF204FF69F15}"/>
                </a:ext>
              </a:extLst>
            </p:cNvPr>
            <p:cNvSpPr/>
            <p:nvPr/>
          </p:nvSpPr>
          <p:spPr>
            <a:xfrm>
              <a:off x="1353820" y="3994090"/>
              <a:ext cx="4572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44363CC7-EF42-4A4B-8833-03CA1E3A873F}"/>
              </a:ext>
            </a:extLst>
          </p:cNvPr>
          <p:cNvSpPr txBox="1"/>
          <p:nvPr/>
        </p:nvSpPr>
        <p:spPr>
          <a:xfrm>
            <a:off x="1714483" y="5957894"/>
            <a:ext cx="18442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operator stack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09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F99101F8-FA2E-4AA1-B4F7-445FC15DE62C}"/>
              </a:ext>
            </a:extLst>
          </p:cNvPr>
          <p:cNvGraphicFramePr>
            <a:graphicFrameLocks noGrp="1"/>
          </p:cNvGraphicFramePr>
          <p:nvPr/>
        </p:nvGraphicFramePr>
        <p:xfrm>
          <a:off x="2159794" y="3623513"/>
          <a:ext cx="68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4174082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598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38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445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22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419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4854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Infix to Postfix Example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752600" y="1676400"/>
            <a:ext cx="2381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dirty="0"/>
              <a:t>Infix Expression: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57800" y="5754688"/>
            <a:ext cx="297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balanced 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index    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8</a:t>
            </a:r>
          </a:p>
        </p:txBody>
      </p:sp>
      <p:grpSp>
        <p:nvGrpSpPr>
          <p:cNvPr id="16" name="Group 41"/>
          <p:cNvGrpSpPr>
            <a:grpSpLocks/>
          </p:cNvGrpSpPr>
          <p:nvPr/>
        </p:nvGrpSpPr>
        <p:grpSpPr bwMode="auto">
          <a:xfrm rot="5400000">
            <a:off x="6507958" y="2329657"/>
            <a:ext cx="547687" cy="3438525"/>
            <a:chOff x="1371600" y="3276600"/>
            <a:chExt cx="762000" cy="320040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7" name="Rectangle 16"/>
            <p:cNvSpPr/>
            <p:nvPr/>
          </p:nvSpPr>
          <p:spPr>
            <a:xfrm>
              <a:off x="1371600" y="3276600"/>
              <a:ext cx="762000" cy="3200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371601" y="358097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371601" y="386910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371601" y="415722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371601" y="444535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371601" y="4733477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371601" y="5020124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371601" y="5308249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371601" y="559637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371601" y="588449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371601" y="617262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11263"/>
          <p:cNvGrpSpPr>
            <a:grpSpLocks/>
          </p:cNvGrpSpPr>
          <p:nvPr/>
        </p:nvGrpSpPr>
        <p:grpSpPr bwMode="auto">
          <a:xfrm>
            <a:off x="5062539" y="3406776"/>
            <a:ext cx="3563937" cy="338137"/>
            <a:chOff x="4209196" y="2604697"/>
            <a:chExt cx="3563204" cy="338554"/>
          </a:xfrm>
        </p:grpSpPr>
        <p:sp>
          <p:nvSpPr>
            <p:cNvPr id="30" name="TextBox 57"/>
            <p:cNvSpPr txBox="1">
              <a:spLocks noChangeArrowheads="1"/>
            </p:cNvSpPr>
            <p:nvPr/>
          </p:nvSpPr>
          <p:spPr bwMode="auto">
            <a:xfrm>
              <a:off x="451846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31" name="TextBox 58"/>
            <p:cNvSpPr txBox="1">
              <a:spLocks noChangeArrowheads="1"/>
            </p:cNvSpPr>
            <p:nvPr/>
          </p:nvSpPr>
          <p:spPr bwMode="auto">
            <a:xfrm>
              <a:off x="5446271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32" name="TextBox 59"/>
            <p:cNvSpPr txBox="1">
              <a:spLocks noChangeArrowheads="1"/>
            </p:cNvSpPr>
            <p:nvPr/>
          </p:nvSpPr>
          <p:spPr bwMode="auto">
            <a:xfrm>
              <a:off x="573766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5</a:t>
              </a:r>
            </a:p>
          </p:txBody>
        </p:sp>
        <p:sp>
          <p:nvSpPr>
            <p:cNvPr id="33" name="TextBox 60"/>
            <p:cNvSpPr txBox="1">
              <a:spLocks noChangeArrowheads="1"/>
            </p:cNvSpPr>
            <p:nvPr/>
          </p:nvSpPr>
          <p:spPr bwMode="auto">
            <a:xfrm>
              <a:off x="6046930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6</a:t>
              </a:r>
            </a:p>
          </p:txBody>
        </p:sp>
        <p:sp>
          <p:nvSpPr>
            <p:cNvPr id="34" name="TextBox 61"/>
            <p:cNvSpPr txBox="1">
              <a:spLocks noChangeArrowheads="1"/>
            </p:cNvSpPr>
            <p:nvPr/>
          </p:nvSpPr>
          <p:spPr bwMode="auto">
            <a:xfrm>
              <a:off x="637408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7</a:t>
              </a:r>
            </a:p>
          </p:txBody>
        </p:sp>
        <p:sp>
          <p:nvSpPr>
            <p:cNvPr id="35" name="TextBox 62"/>
            <p:cNvSpPr txBox="1">
              <a:spLocks noChangeArrowheads="1"/>
            </p:cNvSpPr>
            <p:nvPr/>
          </p:nvSpPr>
          <p:spPr bwMode="auto">
            <a:xfrm>
              <a:off x="6683358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8</a:t>
              </a:r>
            </a:p>
          </p:txBody>
        </p:sp>
        <p:sp>
          <p:nvSpPr>
            <p:cNvPr id="36" name="TextBox 63"/>
            <p:cNvSpPr txBox="1">
              <a:spLocks noChangeArrowheads="1"/>
            </p:cNvSpPr>
            <p:nvPr/>
          </p:nvSpPr>
          <p:spPr bwMode="auto">
            <a:xfrm>
              <a:off x="6992625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9</a:t>
              </a:r>
            </a:p>
          </p:txBody>
        </p:sp>
        <p:sp>
          <p:nvSpPr>
            <p:cNvPr id="37" name="TextBox 64"/>
            <p:cNvSpPr txBox="1">
              <a:spLocks noChangeArrowheads="1"/>
            </p:cNvSpPr>
            <p:nvPr/>
          </p:nvSpPr>
          <p:spPr bwMode="auto">
            <a:xfrm>
              <a:off x="7301895" y="2604697"/>
              <a:ext cx="4705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10</a:t>
              </a:r>
            </a:p>
          </p:txBody>
        </p:sp>
        <p:sp>
          <p:nvSpPr>
            <p:cNvPr id="38" name="TextBox 66"/>
            <p:cNvSpPr txBox="1">
              <a:spLocks noChangeArrowheads="1"/>
            </p:cNvSpPr>
            <p:nvPr/>
          </p:nvSpPr>
          <p:spPr bwMode="auto">
            <a:xfrm>
              <a:off x="5137004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39" name="TextBox 67"/>
            <p:cNvSpPr txBox="1">
              <a:spLocks noChangeArrowheads="1"/>
            </p:cNvSpPr>
            <p:nvPr/>
          </p:nvSpPr>
          <p:spPr bwMode="auto">
            <a:xfrm>
              <a:off x="4827730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40" name="TextBox 68"/>
            <p:cNvSpPr txBox="1">
              <a:spLocks noChangeArrowheads="1"/>
            </p:cNvSpPr>
            <p:nvPr/>
          </p:nvSpPr>
          <p:spPr bwMode="auto">
            <a:xfrm>
              <a:off x="4209196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</p:grpSp>
      <p:grpSp>
        <p:nvGrpSpPr>
          <p:cNvPr id="41" name="Group 55"/>
          <p:cNvGrpSpPr>
            <a:grpSpLocks/>
          </p:cNvGrpSpPr>
          <p:nvPr/>
        </p:nvGrpSpPr>
        <p:grpSpPr bwMode="auto">
          <a:xfrm>
            <a:off x="5062539" y="3853641"/>
            <a:ext cx="3563937" cy="400110"/>
            <a:chOff x="4126411" y="3078004"/>
            <a:chExt cx="3563204" cy="400603"/>
          </a:xfrm>
        </p:grpSpPr>
        <p:sp>
          <p:nvSpPr>
            <p:cNvPr id="42" name="TextBox 69"/>
            <p:cNvSpPr txBox="1">
              <a:spLocks noChangeArrowheads="1"/>
            </p:cNvSpPr>
            <p:nvPr/>
          </p:nvSpPr>
          <p:spPr bwMode="auto">
            <a:xfrm>
              <a:off x="443567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w</a:t>
              </a:r>
            </a:p>
          </p:txBody>
        </p:sp>
        <p:sp>
          <p:nvSpPr>
            <p:cNvPr id="43" name="TextBox 70"/>
            <p:cNvSpPr txBox="1">
              <a:spLocks noChangeArrowheads="1"/>
            </p:cNvSpPr>
            <p:nvPr/>
          </p:nvSpPr>
          <p:spPr bwMode="auto">
            <a:xfrm>
              <a:off x="5363486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x</a:t>
              </a:r>
            </a:p>
          </p:txBody>
        </p:sp>
        <p:sp>
          <p:nvSpPr>
            <p:cNvPr id="44" name="TextBox 71"/>
            <p:cNvSpPr txBox="1">
              <a:spLocks noChangeArrowheads="1"/>
            </p:cNvSpPr>
            <p:nvPr/>
          </p:nvSpPr>
          <p:spPr bwMode="auto">
            <a:xfrm>
              <a:off x="565487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</a:p>
          </p:txBody>
        </p:sp>
        <p:sp>
          <p:nvSpPr>
            <p:cNvPr id="45" name="TextBox 72"/>
            <p:cNvSpPr txBox="1">
              <a:spLocks noChangeArrowheads="1"/>
            </p:cNvSpPr>
            <p:nvPr/>
          </p:nvSpPr>
          <p:spPr bwMode="auto">
            <a:xfrm>
              <a:off x="5964145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</a:p>
          </p:txBody>
        </p:sp>
        <p:sp>
          <p:nvSpPr>
            <p:cNvPr id="46" name="TextBox 73"/>
            <p:cNvSpPr txBox="1">
              <a:spLocks noChangeArrowheads="1"/>
            </p:cNvSpPr>
            <p:nvPr/>
          </p:nvSpPr>
          <p:spPr bwMode="auto">
            <a:xfrm>
              <a:off x="629129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]</a:t>
              </a:r>
            </a:p>
          </p:txBody>
        </p:sp>
        <p:sp>
          <p:nvSpPr>
            <p:cNvPr id="47" name="TextBox 74"/>
            <p:cNvSpPr txBox="1">
              <a:spLocks noChangeArrowheads="1"/>
            </p:cNvSpPr>
            <p:nvPr/>
          </p:nvSpPr>
          <p:spPr bwMode="auto">
            <a:xfrm>
              <a:off x="6600573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/</a:t>
              </a:r>
            </a:p>
          </p:txBody>
        </p:sp>
        <p:sp>
          <p:nvSpPr>
            <p:cNvPr id="48" name="TextBox 75"/>
            <p:cNvSpPr txBox="1">
              <a:spLocks noChangeArrowheads="1"/>
            </p:cNvSpPr>
            <p:nvPr/>
          </p:nvSpPr>
          <p:spPr bwMode="auto">
            <a:xfrm>
              <a:off x="6909840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z</a:t>
              </a:r>
            </a:p>
          </p:txBody>
        </p:sp>
        <p:sp>
          <p:nvSpPr>
            <p:cNvPr id="49" name="TextBox 76"/>
            <p:cNvSpPr txBox="1">
              <a:spLocks noChangeArrowheads="1"/>
            </p:cNvSpPr>
            <p:nvPr/>
          </p:nvSpPr>
          <p:spPr bwMode="auto">
            <a:xfrm>
              <a:off x="7219110" y="3078004"/>
              <a:ext cx="470505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)</a:t>
              </a:r>
            </a:p>
          </p:txBody>
        </p:sp>
        <p:sp>
          <p:nvSpPr>
            <p:cNvPr id="50" name="TextBox 77"/>
            <p:cNvSpPr txBox="1">
              <a:spLocks noChangeArrowheads="1"/>
            </p:cNvSpPr>
            <p:nvPr/>
          </p:nvSpPr>
          <p:spPr bwMode="auto">
            <a:xfrm>
              <a:off x="5054219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[</a:t>
              </a:r>
            </a:p>
          </p:txBody>
        </p:sp>
        <p:sp>
          <p:nvSpPr>
            <p:cNvPr id="51" name="TextBox 78"/>
            <p:cNvSpPr txBox="1">
              <a:spLocks noChangeArrowheads="1"/>
            </p:cNvSpPr>
            <p:nvPr/>
          </p:nvSpPr>
          <p:spPr bwMode="auto">
            <a:xfrm>
              <a:off x="4744945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*</a:t>
              </a:r>
            </a:p>
          </p:txBody>
        </p:sp>
        <p:sp>
          <p:nvSpPr>
            <p:cNvPr id="52" name="TextBox 79"/>
            <p:cNvSpPr txBox="1">
              <a:spLocks noChangeArrowheads="1"/>
            </p:cNvSpPr>
            <p:nvPr/>
          </p:nvSpPr>
          <p:spPr bwMode="auto">
            <a:xfrm>
              <a:off x="4126411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</a:p>
          </p:txBody>
        </p:sp>
      </p:grpSp>
      <p:sp>
        <p:nvSpPr>
          <p:cNvPr id="53" name="Down Arrow 52"/>
          <p:cNvSpPr/>
          <p:nvPr/>
        </p:nvSpPr>
        <p:spPr>
          <a:xfrm rot="10800000">
            <a:off x="7600950" y="4360863"/>
            <a:ext cx="171450" cy="474663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060951" y="3853638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</p:txBody>
      </p:sp>
      <p:sp>
        <p:nvSpPr>
          <p:cNvPr id="56" name="TextBox 65">
            <a:extLst>
              <a:ext uri="{FF2B5EF4-FFF2-40B4-BE49-F238E27FC236}">
                <a16:creationId xmlns:a16="http://schemas.microsoft.com/office/drawing/2014/main" id="{8167E69E-E114-4F05-9022-BED8C792F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1666875"/>
            <a:ext cx="32575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(w * [x + y] / z)</a:t>
            </a:r>
          </a:p>
        </p:txBody>
      </p:sp>
      <p:sp>
        <p:nvSpPr>
          <p:cNvPr id="54" name="TextBox 1">
            <a:extLst>
              <a:ext uri="{FF2B5EF4-FFF2-40B4-BE49-F238E27FC236}">
                <a16:creationId xmlns:a16="http://schemas.microsoft.com/office/drawing/2014/main" id="{A92818EE-A123-496A-9A9F-1343C730D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124015"/>
            <a:ext cx="2381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dirty="0"/>
              <a:t>Postfix Expression: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AB138BE-9944-4D04-A67B-FD2417871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5436810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</p:txBody>
      </p:sp>
      <p:sp>
        <p:nvSpPr>
          <p:cNvPr id="59" name="TextBox 65">
            <a:extLst>
              <a:ext uri="{FF2B5EF4-FFF2-40B4-BE49-F238E27FC236}">
                <a16:creationId xmlns:a16="http://schemas.microsoft.com/office/drawing/2014/main" id="{4662F1C5-C250-45EA-8FE6-6B1C3DAA0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2114490"/>
            <a:ext cx="33032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w x y +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E681701-C015-4880-8CCE-54B5372E4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5068390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B467522-466D-4CC1-9013-3B08C0F6E13F}"/>
              </a:ext>
            </a:extLst>
          </p:cNvPr>
          <p:cNvGrpSpPr/>
          <p:nvPr/>
        </p:nvGrpSpPr>
        <p:grpSpPr>
          <a:xfrm>
            <a:off x="2260534" y="2119312"/>
            <a:ext cx="3306828" cy="3321368"/>
            <a:chOff x="1363980" y="1679167"/>
            <a:chExt cx="3306828" cy="3321368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9C7117CB-78E3-4734-BE1C-38DC2BEE4358}"/>
                </a:ext>
              </a:extLst>
            </p:cNvPr>
            <p:cNvGrpSpPr/>
            <p:nvPr/>
          </p:nvGrpSpPr>
          <p:grpSpPr>
            <a:xfrm>
              <a:off x="1902208" y="1679167"/>
              <a:ext cx="2768600" cy="3113814"/>
              <a:chOff x="2224692" y="1679167"/>
              <a:chExt cx="2768600" cy="3113814"/>
            </a:xfrm>
          </p:grpSpPr>
          <p:cxnSp>
            <p:nvCxnSpPr>
              <p:cNvPr id="77" name="Straight Arrow Connector 76">
                <a:extLst>
                  <a:ext uri="{FF2B5EF4-FFF2-40B4-BE49-F238E27FC236}">
                    <a16:creationId xmlns:a16="http://schemas.microsoft.com/office/drawing/2014/main" id="{589DEE93-B770-4F0F-9B6B-205ADC9687F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224692" y="1922055"/>
                <a:ext cx="2571751" cy="2870926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1A5F02ED-CAA6-4FB1-A201-B7BB3CEDE9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83730" y="1679167"/>
                <a:ext cx="309562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*</a:t>
                </a:r>
              </a:p>
            </p:txBody>
          </p:sp>
        </p:grp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3F5B966A-5114-4123-9BC7-E40C78684B87}"/>
                </a:ext>
              </a:extLst>
            </p:cNvPr>
            <p:cNvSpPr/>
            <p:nvPr/>
          </p:nvSpPr>
          <p:spPr>
            <a:xfrm>
              <a:off x="1363980" y="4695735"/>
              <a:ext cx="4572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1F35C90B-871B-4C7A-8812-87A129FBAEB7}"/>
              </a:ext>
            </a:extLst>
          </p:cNvPr>
          <p:cNvGrpSpPr/>
          <p:nvPr/>
        </p:nvGrpSpPr>
        <p:grpSpPr>
          <a:xfrm>
            <a:off x="2362201" y="4217932"/>
            <a:ext cx="5334001" cy="1268469"/>
            <a:chOff x="1047749" y="3452061"/>
            <a:chExt cx="5334001" cy="1268469"/>
          </a:xfrm>
        </p:grpSpPr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F7EB6A35-74A3-4C74-82F8-47F37A2B4A5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31143" y="3452061"/>
              <a:ext cx="4850607" cy="1116069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C6E94E2-4335-4687-A6BB-D2C09794EE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7749" y="4320420"/>
              <a:ext cx="30956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/</a:t>
              </a:r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2247AD24-130A-4700-AC14-A9828D75D96F}"/>
              </a:ext>
            </a:extLst>
          </p:cNvPr>
          <p:cNvSpPr txBox="1"/>
          <p:nvPr/>
        </p:nvSpPr>
        <p:spPr>
          <a:xfrm>
            <a:off x="1714483" y="5957894"/>
            <a:ext cx="18442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operator stack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7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CE91A2-088D-490E-A5AF-EF0B102379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637" y="1371600"/>
            <a:ext cx="6076950" cy="52006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Quiz #17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077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F99101F8-FA2E-4AA1-B4F7-445FC15DE62C}"/>
              </a:ext>
            </a:extLst>
          </p:cNvPr>
          <p:cNvGraphicFramePr>
            <a:graphicFrameLocks noGrp="1"/>
          </p:cNvGraphicFramePr>
          <p:nvPr/>
        </p:nvGraphicFramePr>
        <p:xfrm>
          <a:off x="2159794" y="3623513"/>
          <a:ext cx="68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4174082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598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38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445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22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419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4854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Infix to Postfix Example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752600" y="1676400"/>
            <a:ext cx="2381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dirty="0"/>
              <a:t>Infix Expression: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57800" y="5754688"/>
            <a:ext cx="297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balanced 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index    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9</a:t>
            </a:r>
          </a:p>
        </p:txBody>
      </p:sp>
      <p:grpSp>
        <p:nvGrpSpPr>
          <p:cNvPr id="16" name="Group 41"/>
          <p:cNvGrpSpPr>
            <a:grpSpLocks/>
          </p:cNvGrpSpPr>
          <p:nvPr/>
        </p:nvGrpSpPr>
        <p:grpSpPr bwMode="auto">
          <a:xfrm rot="5400000">
            <a:off x="6507958" y="2329657"/>
            <a:ext cx="547687" cy="3438525"/>
            <a:chOff x="1371600" y="3276600"/>
            <a:chExt cx="762000" cy="320040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7" name="Rectangle 16"/>
            <p:cNvSpPr/>
            <p:nvPr/>
          </p:nvSpPr>
          <p:spPr>
            <a:xfrm>
              <a:off x="1371600" y="3276600"/>
              <a:ext cx="762000" cy="3200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371601" y="358097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371601" y="386910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371601" y="415722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371601" y="444535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371601" y="4733477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371601" y="5020124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371601" y="5308249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371601" y="559637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371601" y="588449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371601" y="617262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11263"/>
          <p:cNvGrpSpPr>
            <a:grpSpLocks/>
          </p:cNvGrpSpPr>
          <p:nvPr/>
        </p:nvGrpSpPr>
        <p:grpSpPr bwMode="auto">
          <a:xfrm>
            <a:off x="5062539" y="3406776"/>
            <a:ext cx="3563937" cy="338137"/>
            <a:chOff x="4209196" y="2604697"/>
            <a:chExt cx="3563204" cy="338554"/>
          </a:xfrm>
        </p:grpSpPr>
        <p:sp>
          <p:nvSpPr>
            <p:cNvPr id="30" name="TextBox 57"/>
            <p:cNvSpPr txBox="1">
              <a:spLocks noChangeArrowheads="1"/>
            </p:cNvSpPr>
            <p:nvPr/>
          </p:nvSpPr>
          <p:spPr bwMode="auto">
            <a:xfrm>
              <a:off x="451846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31" name="TextBox 58"/>
            <p:cNvSpPr txBox="1">
              <a:spLocks noChangeArrowheads="1"/>
            </p:cNvSpPr>
            <p:nvPr/>
          </p:nvSpPr>
          <p:spPr bwMode="auto">
            <a:xfrm>
              <a:off x="5446271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32" name="TextBox 59"/>
            <p:cNvSpPr txBox="1">
              <a:spLocks noChangeArrowheads="1"/>
            </p:cNvSpPr>
            <p:nvPr/>
          </p:nvSpPr>
          <p:spPr bwMode="auto">
            <a:xfrm>
              <a:off x="573766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5</a:t>
              </a:r>
            </a:p>
          </p:txBody>
        </p:sp>
        <p:sp>
          <p:nvSpPr>
            <p:cNvPr id="33" name="TextBox 60"/>
            <p:cNvSpPr txBox="1">
              <a:spLocks noChangeArrowheads="1"/>
            </p:cNvSpPr>
            <p:nvPr/>
          </p:nvSpPr>
          <p:spPr bwMode="auto">
            <a:xfrm>
              <a:off x="6046930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6</a:t>
              </a:r>
            </a:p>
          </p:txBody>
        </p:sp>
        <p:sp>
          <p:nvSpPr>
            <p:cNvPr id="34" name="TextBox 61"/>
            <p:cNvSpPr txBox="1">
              <a:spLocks noChangeArrowheads="1"/>
            </p:cNvSpPr>
            <p:nvPr/>
          </p:nvSpPr>
          <p:spPr bwMode="auto">
            <a:xfrm>
              <a:off x="637408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7</a:t>
              </a:r>
            </a:p>
          </p:txBody>
        </p:sp>
        <p:sp>
          <p:nvSpPr>
            <p:cNvPr id="35" name="TextBox 62"/>
            <p:cNvSpPr txBox="1">
              <a:spLocks noChangeArrowheads="1"/>
            </p:cNvSpPr>
            <p:nvPr/>
          </p:nvSpPr>
          <p:spPr bwMode="auto">
            <a:xfrm>
              <a:off x="6683358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8</a:t>
              </a:r>
            </a:p>
          </p:txBody>
        </p:sp>
        <p:sp>
          <p:nvSpPr>
            <p:cNvPr id="36" name="TextBox 63"/>
            <p:cNvSpPr txBox="1">
              <a:spLocks noChangeArrowheads="1"/>
            </p:cNvSpPr>
            <p:nvPr/>
          </p:nvSpPr>
          <p:spPr bwMode="auto">
            <a:xfrm>
              <a:off x="6992625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9</a:t>
              </a:r>
            </a:p>
          </p:txBody>
        </p:sp>
        <p:sp>
          <p:nvSpPr>
            <p:cNvPr id="37" name="TextBox 64"/>
            <p:cNvSpPr txBox="1">
              <a:spLocks noChangeArrowheads="1"/>
            </p:cNvSpPr>
            <p:nvPr/>
          </p:nvSpPr>
          <p:spPr bwMode="auto">
            <a:xfrm>
              <a:off x="7301895" y="2604697"/>
              <a:ext cx="4705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10</a:t>
              </a:r>
            </a:p>
          </p:txBody>
        </p:sp>
        <p:sp>
          <p:nvSpPr>
            <p:cNvPr id="38" name="TextBox 66"/>
            <p:cNvSpPr txBox="1">
              <a:spLocks noChangeArrowheads="1"/>
            </p:cNvSpPr>
            <p:nvPr/>
          </p:nvSpPr>
          <p:spPr bwMode="auto">
            <a:xfrm>
              <a:off x="5137004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39" name="TextBox 67"/>
            <p:cNvSpPr txBox="1">
              <a:spLocks noChangeArrowheads="1"/>
            </p:cNvSpPr>
            <p:nvPr/>
          </p:nvSpPr>
          <p:spPr bwMode="auto">
            <a:xfrm>
              <a:off x="4827730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40" name="TextBox 68"/>
            <p:cNvSpPr txBox="1">
              <a:spLocks noChangeArrowheads="1"/>
            </p:cNvSpPr>
            <p:nvPr/>
          </p:nvSpPr>
          <p:spPr bwMode="auto">
            <a:xfrm>
              <a:off x="4209196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</p:grpSp>
      <p:grpSp>
        <p:nvGrpSpPr>
          <p:cNvPr id="41" name="Group 55"/>
          <p:cNvGrpSpPr>
            <a:grpSpLocks/>
          </p:cNvGrpSpPr>
          <p:nvPr/>
        </p:nvGrpSpPr>
        <p:grpSpPr bwMode="auto">
          <a:xfrm>
            <a:off x="5062539" y="3853641"/>
            <a:ext cx="3563937" cy="400110"/>
            <a:chOff x="4126411" y="3078004"/>
            <a:chExt cx="3563204" cy="400603"/>
          </a:xfrm>
        </p:grpSpPr>
        <p:sp>
          <p:nvSpPr>
            <p:cNvPr id="42" name="TextBox 69"/>
            <p:cNvSpPr txBox="1">
              <a:spLocks noChangeArrowheads="1"/>
            </p:cNvSpPr>
            <p:nvPr/>
          </p:nvSpPr>
          <p:spPr bwMode="auto">
            <a:xfrm>
              <a:off x="443567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w</a:t>
              </a:r>
            </a:p>
          </p:txBody>
        </p:sp>
        <p:sp>
          <p:nvSpPr>
            <p:cNvPr id="43" name="TextBox 70"/>
            <p:cNvSpPr txBox="1">
              <a:spLocks noChangeArrowheads="1"/>
            </p:cNvSpPr>
            <p:nvPr/>
          </p:nvSpPr>
          <p:spPr bwMode="auto">
            <a:xfrm>
              <a:off x="5363486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x</a:t>
              </a:r>
            </a:p>
          </p:txBody>
        </p:sp>
        <p:sp>
          <p:nvSpPr>
            <p:cNvPr id="44" name="TextBox 71"/>
            <p:cNvSpPr txBox="1">
              <a:spLocks noChangeArrowheads="1"/>
            </p:cNvSpPr>
            <p:nvPr/>
          </p:nvSpPr>
          <p:spPr bwMode="auto">
            <a:xfrm>
              <a:off x="565487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</a:p>
          </p:txBody>
        </p:sp>
        <p:sp>
          <p:nvSpPr>
            <p:cNvPr id="45" name="TextBox 72"/>
            <p:cNvSpPr txBox="1">
              <a:spLocks noChangeArrowheads="1"/>
            </p:cNvSpPr>
            <p:nvPr/>
          </p:nvSpPr>
          <p:spPr bwMode="auto">
            <a:xfrm>
              <a:off x="5964145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</a:p>
          </p:txBody>
        </p:sp>
        <p:sp>
          <p:nvSpPr>
            <p:cNvPr id="46" name="TextBox 73"/>
            <p:cNvSpPr txBox="1">
              <a:spLocks noChangeArrowheads="1"/>
            </p:cNvSpPr>
            <p:nvPr/>
          </p:nvSpPr>
          <p:spPr bwMode="auto">
            <a:xfrm>
              <a:off x="629129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]</a:t>
              </a:r>
            </a:p>
          </p:txBody>
        </p:sp>
        <p:sp>
          <p:nvSpPr>
            <p:cNvPr id="47" name="TextBox 74"/>
            <p:cNvSpPr txBox="1">
              <a:spLocks noChangeArrowheads="1"/>
            </p:cNvSpPr>
            <p:nvPr/>
          </p:nvSpPr>
          <p:spPr bwMode="auto">
            <a:xfrm>
              <a:off x="6600573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/</a:t>
              </a:r>
            </a:p>
          </p:txBody>
        </p:sp>
        <p:sp>
          <p:nvSpPr>
            <p:cNvPr id="48" name="TextBox 75"/>
            <p:cNvSpPr txBox="1">
              <a:spLocks noChangeArrowheads="1"/>
            </p:cNvSpPr>
            <p:nvPr/>
          </p:nvSpPr>
          <p:spPr bwMode="auto">
            <a:xfrm>
              <a:off x="6909840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z</a:t>
              </a:r>
            </a:p>
          </p:txBody>
        </p:sp>
        <p:sp>
          <p:nvSpPr>
            <p:cNvPr id="49" name="TextBox 76"/>
            <p:cNvSpPr txBox="1">
              <a:spLocks noChangeArrowheads="1"/>
            </p:cNvSpPr>
            <p:nvPr/>
          </p:nvSpPr>
          <p:spPr bwMode="auto">
            <a:xfrm>
              <a:off x="7219110" y="3078004"/>
              <a:ext cx="470505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)</a:t>
              </a:r>
            </a:p>
          </p:txBody>
        </p:sp>
        <p:sp>
          <p:nvSpPr>
            <p:cNvPr id="50" name="TextBox 77"/>
            <p:cNvSpPr txBox="1">
              <a:spLocks noChangeArrowheads="1"/>
            </p:cNvSpPr>
            <p:nvPr/>
          </p:nvSpPr>
          <p:spPr bwMode="auto">
            <a:xfrm>
              <a:off x="5054219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[</a:t>
              </a:r>
            </a:p>
          </p:txBody>
        </p:sp>
        <p:sp>
          <p:nvSpPr>
            <p:cNvPr id="51" name="TextBox 78"/>
            <p:cNvSpPr txBox="1">
              <a:spLocks noChangeArrowheads="1"/>
            </p:cNvSpPr>
            <p:nvPr/>
          </p:nvSpPr>
          <p:spPr bwMode="auto">
            <a:xfrm>
              <a:off x="4744945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*</a:t>
              </a:r>
            </a:p>
          </p:txBody>
        </p:sp>
        <p:sp>
          <p:nvSpPr>
            <p:cNvPr id="52" name="TextBox 79"/>
            <p:cNvSpPr txBox="1">
              <a:spLocks noChangeArrowheads="1"/>
            </p:cNvSpPr>
            <p:nvPr/>
          </p:nvSpPr>
          <p:spPr bwMode="auto">
            <a:xfrm>
              <a:off x="4126411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</a:p>
          </p:txBody>
        </p:sp>
      </p:grpSp>
      <p:sp>
        <p:nvSpPr>
          <p:cNvPr id="53" name="Down Arrow 52"/>
          <p:cNvSpPr/>
          <p:nvPr/>
        </p:nvSpPr>
        <p:spPr>
          <a:xfrm rot="10800000">
            <a:off x="7905750" y="4360863"/>
            <a:ext cx="171450" cy="474663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060951" y="3853638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</p:txBody>
      </p:sp>
      <p:sp>
        <p:nvSpPr>
          <p:cNvPr id="56" name="TextBox 65">
            <a:extLst>
              <a:ext uri="{FF2B5EF4-FFF2-40B4-BE49-F238E27FC236}">
                <a16:creationId xmlns:a16="http://schemas.microsoft.com/office/drawing/2014/main" id="{8167E69E-E114-4F05-9022-BED8C792F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1666875"/>
            <a:ext cx="32575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(w * [x + y] / z)</a:t>
            </a:r>
          </a:p>
        </p:txBody>
      </p:sp>
      <p:sp>
        <p:nvSpPr>
          <p:cNvPr id="54" name="TextBox 1">
            <a:extLst>
              <a:ext uri="{FF2B5EF4-FFF2-40B4-BE49-F238E27FC236}">
                <a16:creationId xmlns:a16="http://schemas.microsoft.com/office/drawing/2014/main" id="{A92818EE-A123-496A-9A9F-1343C730D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124015"/>
            <a:ext cx="2381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dirty="0"/>
              <a:t>Postfix Expression: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AB138BE-9944-4D04-A67B-FD2417871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5436810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</p:txBody>
      </p:sp>
      <p:sp>
        <p:nvSpPr>
          <p:cNvPr id="59" name="TextBox 65">
            <a:extLst>
              <a:ext uri="{FF2B5EF4-FFF2-40B4-BE49-F238E27FC236}">
                <a16:creationId xmlns:a16="http://schemas.microsoft.com/office/drawing/2014/main" id="{4662F1C5-C250-45EA-8FE6-6B1C3DAA0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2114490"/>
            <a:ext cx="33032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w x y + *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C6E94E2-4335-4687-A6BB-D2C09794E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086290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B1BB5295-B38E-490F-982F-E8329CF19FDF}"/>
              </a:ext>
            </a:extLst>
          </p:cNvPr>
          <p:cNvGrpSpPr/>
          <p:nvPr/>
        </p:nvGrpSpPr>
        <p:grpSpPr>
          <a:xfrm>
            <a:off x="5527051" y="2113281"/>
            <a:ext cx="2474154" cy="1740361"/>
            <a:chOff x="3253897" y="2114490"/>
            <a:chExt cx="2060217" cy="1806162"/>
          </a:xfrm>
        </p:grpSpPr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9578F260-82C8-4DB4-9F1E-00201A47C1B8}"/>
                </a:ext>
              </a:extLst>
            </p:cNvPr>
            <p:cNvCxnSpPr>
              <a:cxnSpLocks/>
              <a:stCxn id="48" idx="0"/>
              <a:endCxn id="66" idx="2"/>
            </p:cNvCxnSpPr>
            <p:nvPr/>
          </p:nvCxnSpPr>
          <p:spPr>
            <a:xfrm flipH="1" flipV="1">
              <a:off x="3496301" y="2529728"/>
              <a:ext cx="1817813" cy="1390924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6600AC6-7420-4123-BFA5-F578C58618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3897" y="2114490"/>
              <a:ext cx="484808" cy="415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z</a:t>
              </a: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3EC80504-578E-40EC-BA77-552C6B96742C}"/>
              </a:ext>
            </a:extLst>
          </p:cNvPr>
          <p:cNvSpPr txBox="1"/>
          <p:nvPr/>
        </p:nvSpPr>
        <p:spPr>
          <a:xfrm>
            <a:off x="1714483" y="5957894"/>
            <a:ext cx="18442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operator stack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08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F99101F8-FA2E-4AA1-B4F7-445FC15DE62C}"/>
              </a:ext>
            </a:extLst>
          </p:cNvPr>
          <p:cNvGraphicFramePr>
            <a:graphicFrameLocks noGrp="1"/>
          </p:cNvGraphicFramePr>
          <p:nvPr/>
        </p:nvGraphicFramePr>
        <p:xfrm>
          <a:off x="2159794" y="3623513"/>
          <a:ext cx="68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4174082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598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38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445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22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419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4854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Infix to Postfix Example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752600" y="1676400"/>
            <a:ext cx="2381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dirty="0"/>
              <a:t>Infix Expression: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57800" y="5754688"/>
            <a:ext cx="297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balanced 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index    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10</a:t>
            </a:r>
          </a:p>
        </p:txBody>
      </p:sp>
      <p:grpSp>
        <p:nvGrpSpPr>
          <p:cNvPr id="16" name="Group 41"/>
          <p:cNvGrpSpPr>
            <a:grpSpLocks/>
          </p:cNvGrpSpPr>
          <p:nvPr/>
        </p:nvGrpSpPr>
        <p:grpSpPr bwMode="auto">
          <a:xfrm rot="5400000">
            <a:off x="6507958" y="2329657"/>
            <a:ext cx="547687" cy="3438525"/>
            <a:chOff x="1371600" y="3276600"/>
            <a:chExt cx="762000" cy="320040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7" name="Rectangle 16"/>
            <p:cNvSpPr/>
            <p:nvPr/>
          </p:nvSpPr>
          <p:spPr>
            <a:xfrm>
              <a:off x="1371600" y="3276600"/>
              <a:ext cx="762000" cy="3200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371601" y="358097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371601" y="386910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371601" y="415722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371601" y="444535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371601" y="4733477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371601" y="5020124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371601" y="5308249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371601" y="559637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371601" y="588449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371601" y="617262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11263"/>
          <p:cNvGrpSpPr>
            <a:grpSpLocks/>
          </p:cNvGrpSpPr>
          <p:nvPr/>
        </p:nvGrpSpPr>
        <p:grpSpPr bwMode="auto">
          <a:xfrm>
            <a:off x="5062539" y="3406776"/>
            <a:ext cx="3563937" cy="338137"/>
            <a:chOff x="4209196" y="2604697"/>
            <a:chExt cx="3563204" cy="338554"/>
          </a:xfrm>
        </p:grpSpPr>
        <p:sp>
          <p:nvSpPr>
            <p:cNvPr id="30" name="TextBox 57"/>
            <p:cNvSpPr txBox="1">
              <a:spLocks noChangeArrowheads="1"/>
            </p:cNvSpPr>
            <p:nvPr/>
          </p:nvSpPr>
          <p:spPr bwMode="auto">
            <a:xfrm>
              <a:off x="451846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31" name="TextBox 58"/>
            <p:cNvSpPr txBox="1">
              <a:spLocks noChangeArrowheads="1"/>
            </p:cNvSpPr>
            <p:nvPr/>
          </p:nvSpPr>
          <p:spPr bwMode="auto">
            <a:xfrm>
              <a:off x="5446271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32" name="TextBox 59"/>
            <p:cNvSpPr txBox="1">
              <a:spLocks noChangeArrowheads="1"/>
            </p:cNvSpPr>
            <p:nvPr/>
          </p:nvSpPr>
          <p:spPr bwMode="auto">
            <a:xfrm>
              <a:off x="573766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5</a:t>
              </a:r>
            </a:p>
          </p:txBody>
        </p:sp>
        <p:sp>
          <p:nvSpPr>
            <p:cNvPr id="33" name="TextBox 60"/>
            <p:cNvSpPr txBox="1">
              <a:spLocks noChangeArrowheads="1"/>
            </p:cNvSpPr>
            <p:nvPr/>
          </p:nvSpPr>
          <p:spPr bwMode="auto">
            <a:xfrm>
              <a:off x="6046930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6</a:t>
              </a:r>
            </a:p>
          </p:txBody>
        </p:sp>
        <p:sp>
          <p:nvSpPr>
            <p:cNvPr id="34" name="TextBox 61"/>
            <p:cNvSpPr txBox="1">
              <a:spLocks noChangeArrowheads="1"/>
            </p:cNvSpPr>
            <p:nvPr/>
          </p:nvSpPr>
          <p:spPr bwMode="auto">
            <a:xfrm>
              <a:off x="637408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7</a:t>
              </a:r>
            </a:p>
          </p:txBody>
        </p:sp>
        <p:sp>
          <p:nvSpPr>
            <p:cNvPr id="35" name="TextBox 62"/>
            <p:cNvSpPr txBox="1">
              <a:spLocks noChangeArrowheads="1"/>
            </p:cNvSpPr>
            <p:nvPr/>
          </p:nvSpPr>
          <p:spPr bwMode="auto">
            <a:xfrm>
              <a:off x="6683358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8</a:t>
              </a:r>
            </a:p>
          </p:txBody>
        </p:sp>
        <p:sp>
          <p:nvSpPr>
            <p:cNvPr id="36" name="TextBox 63"/>
            <p:cNvSpPr txBox="1">
              <a:spLocks noChangeArrowheads="1"/>
            </p:cNvSpPr>
            <p:nvPr/>
          </p:nvSpPr>
          <p:spPr bwMode="auto">
            <a:xfrm>
              <a:off x="6992625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9</a:t>
              </a:r>
            </a:p>
          </p:txBody>
        </p:sp>
        <p:sp>
          <p:nvSpPr>
            <p:cNvPr id="37" name="TextBox 64"/>
            <p:cNvSpPr txBox="1">
              <a:spLocks noChangeArrowheads="1"/>
            </p:cNvSpPr>
            <p:nvPr/>
          </p:nvSpPr>
          <p:spPr bwMode="auto">
            <a:xfrm>
              <a:off x="7301895" y="2604697"/>
              <a:ext cx="4705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10</a:t>
              </a:r>
            </a:p>
          </p:txBody>
        </p:sp>
        <p:sp>
          <p:nvSpPr>
            <p:cNvPr id="38" name="TextBox 66"/>
            <p:cNvSpPr txBox="1">
              <a:spLocks noChangeArrowheads="1"/>
            </p:cNvSpPr>
            <p:nvPr/>
          </p:nvSpPr>
          <p:spPr bwMode="auto">
            <a:xfrm>
              <a:off x="5137004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39" name="TextBox 67"/>
            <p:cNvSpPr txBox="1">
              <a:spLocks noChangeArrowheads="1"/>
            </p:cNvSpPr>
            <p:nvPr/>
          </p:nvSpPr>
          <p:spPr bwMode="auto">
            <a:xfrm>
              <a:off x="4827730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40" name="TextBox 68"/>
            <p:cNvSpPr txBox="1">
              <a:spLocks noChangeArrowheads="1"/>
            </p:cNvSpPr>
            <p:nvPr/>
          </p:nvSpPr>
          <p:spPr bwMode="auto">
            <a:xfrm>
              <a:off x="4209196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</p:grpSp>
      <p:grpSp>
        <p:nvGrpSpPr>
          <p:cNvPr id="41" name="Group 55"/>
          <p:cNvGrpSpPr>
            <a:grpSpLocks/>
          </p:cNvGrpSpPr>
          <p:nvPr/>
        </p:nvGrpSpPr>
        <p:grpSpPr bwMode="auto">
          <a:xfrm>
            <a:off x="5062539" y="3853641"/>
            <a:ext cx="3563937" cy="400110"/>
            <a:chOff x="4126411" y="3078004"/>
            <a:chExt cx="3563204" cy="400603"/>
          </a:xfrm>
        </p:grpSpPr>
        <p:sp>
          <p:nvSpPr>
            <p:cNvPr id="42" name="TextBox 69"/>
            <p:cNvSpPr txBox="1">
              <a:spLocks noChangeArrowheads="1"/>
            </p:cNvSpPr>
            <p:nvPr/>
          </p:nvSpPr>
          <p:spPr bwMode="auto">
            <a:xfrm>
              <a:off x="443567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w</a:t>
              </a:r>
            </a:p>
          </p:txBody>
        </p:sp>
        <p:sp>
          <p:nvSpPr>
            <p:cNvPr id="43" name="TextBox 70"/>
            <p:cNvSpPr txBox="1">
              <a:spLocks noChangeArrowheads="1"/>
            </p:cNvSpPr>
            <p:nvPr/>
          </p:nvSpPr>
          <p:spPr bwMode="auto">
            <a:xfrm>
              <a:off x="5363486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x</a:t>
              </a:r>
            </a:p>
          </p:txBody>
        </p:sp>
        <p:sp>
          <p:nvSpPr>
            <p:cNvPr id="44" name="TextBox 71"/>
            <p:cNvSpPr txBox="1">
              <a:spLocks noChangeArrowheads="1"/>
            </p:cNvSpPr>
            <p:nvPr/>
          </p:nvSpPr>
          <p:spPr bwMode="auto">
            <a:xfrm>
              <a:off x="565487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</a:p>
          </p:txBody>
        </p:sp>
        <p:sp>
          <p:nvSpPr>
            <p:cNvPr id="45" name="TextBox 72"/>
            <p:cNvSpPr txBox="1">
              <a:spLocks noChangeArrowheads="1"/>
            </p:cNvSpPr>
            <p:nvPr/>
          </p:nvSpPr>
          <p:spPr bwMode="auto">
            <a:xfrm>
              <a:off x="5964145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</a:p>
          </p:txBody>
        </p:sp>
        <p:sp>
          <p:nvSpPr>
            <p:cNvPr id="46" name="TextBox 73"/>
            <p:cNvSpPr txBox="1">
              <a:spLocks noChangeArrowheads="1"/>
            </p:cNvSpPr>
            <p:nvPr/>
          </p:nvSpPr>
          <p:spPr bwMode="auto">
            <a:xfrm>
              <a:off x="629129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]</a:t>
              </a:r>
            </a:p>
          </p:txBody>
        </p:sp>
        <p:sp>
          <p:nvSpPr>
            <p:cNvPr id="47" name="TextBox 74"/>
            <p:cNvSpPr txBox="1">
              <a:spLocks noChangeArrowheads="1"/>
            </p:cNvSpPr>
            <p:nvPr/>
          </p:nvSpPr>
          <p:spPr bwMode="auto">
            <a:xfrm>
              <a:off x="6600573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/</a:t>
              </a:r>
            </a:p>
          </p:txBody>
        </p:sp>
        <p:sp>
          <p:nvSpPr>
            <p:cNvPr id="48" name="TextBox 75"/>
            <p:cNvSpPr txBox="1">
              <a:spLocks noChangeArrowheads="1"/>
            </p:cNvSpPr>
            <p:nvPr/>
          </p:nvSpPr>
          <p:spPr bwMode="auto">
            <a:xfrm>
              <a:off x="6909840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z</a:t>
              </a:r>
            </a:p>
          </p:txBody>
        </p:sp>
        <p:sp>
          <p:nvSpPr>
            <p:cNvPr id="49" name="TextBox 76"/>
            <p:cNvSpPr txBox="1">
              <a:spLocks noChangeArrowheads="1"/>
            </p:cNvSpPr>
            <p:nvPr/>
          </p:nvSpPr>
          <p:spPr bwMode="auto">
            <a:xfrm>
              <a:off x="7219110" y="3078004"/>
              <a:ext cx="470505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)</a:t>
              </a:r>
            </a:p>
          </p:txBody>
        </p:sp>
        <p:sp>
          <p:nvSpPr>
            <p:cNvPr id="50" name="TextBox 77"/>
            <p:cNvSpPr txBox="1">
              <a:spLocks noChangeArrowheads="1"/>
            </p:cNvSpPr>
            <p:nvPr/>
          </p:nvSpPr>
          <p:spPr bwMode="auto">
            <a:xfrm>
              <a:off x="5054219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[</a:t>
              </a:r>
            </a:p>
          </p:txBody>
        </p:sp>
        <p:sp>
          <p:nvSpPr>
            <p:cNvPr id="51" name="TextBox 78"/>
            <p:cNvSpPr txBox="1">
              <a:spLocks noChangeArrowheads="1"/>
            </p:cNvSpPr>
            <p:nvPr/>
          </p:nvSpPr>
          <p:spPr bwMode="auto">
            <a:xfrm>
              <a:off x="4744945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*</a:t>
              </a:r>
            </a:p>
          </p:txBody>
        </p:sp>
        <p:sp>
          <p:nvSpPr>
            <p:cNvPr id="52" name="TextBox 79"/>
            <p:cNvSpPr txBox="1">
              <a:spLocks noChangeArrowheads="1"/>
            </p:cNvSpPr>
            <p:nvPr/>
          </p:nvSpPr>
          <p:spPr bwMode="auto">
            <a:xfrm>
              <a:off x="4126411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</a:p>
          </p:txBody>
        </p:sp>
      </p:grpSp>
      <p:sp>
        <p:nvSpPr>
          <p:cNvPr id="53" name="Down Arrow 52"/>
          <p:cNvSpPr/>
          <p:nvPr/>
        </p:nvSpPr>
        <p:spPr>
          <a:xfrm rot="10800000">
            <a:off x="8210550" y="4360863"/>
            <a:ext cx="171450" cy="474663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060951" y="3853638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</p:txBody>
      </p:sp>
      <p:sp>
        <p:nvSpPr>
          <p:cNvPr id="56" name="TextBox 65">
            <a:extLst>
              <a:ext uri="{FF2B5EF4-FFF2-40B4-BE49-F238E27FC236}">
                <a16:creationId xmlns:a16="http://schemas.microsoft.com/office/drawing/2014/main" id="{8167E69E-E114-4F05-9022-BED8C792F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1666875"/>
            <a:ext cx="32575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(w * [x + y] / z)</a:t>
            </a:r>
          </a:p>
        </p:txBody>
      </p:sp>
      <p:sp>
        <p:nvSpPr>
          <p:cNvPr id="54" name="TextBox 1">
            <a:extLst>
              <a:ext uri="{FF2B5EF4-FFF2-40B4-BE49-F238E27FC236}">
                <a16:creationId xmlns:a16="http://schemas.microsoft.com/office/drawing/2014/main" id="{A92818EE-A123-496A-9A9F-1343C730D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124015"/>
            <a:ext cx="2381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dirty="0"/>
              <a:t>Postfix Expression: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AB138BE-9944-4D04-A67B-FD2417871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5436810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</p:txBody>
      </p:sp>
      <p:sp>
        <p:nvSpPr>
          <p:cNvPr id="59" name="TextBox 65">
            <a:extLst>
              <a:ext uri="{FF2B5EF4-FFF2-40B4-BE49-F238E27FC236}">
                <a16:creationId xmlns:a16="http://schemas.microsoft.com/office/drawing/2014/main" id="{4662F1C5-C250-45EA-8FE6-6B1C3DAA0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2114490"/>
            <a:ext cx="33032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w x y + * z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C6E94E2-4335-4687-A6BB-D2C09794E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086290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F0103A7-3F54-465B-96B2-403DD8D3FA9F}"/>
              </a:ext>
            </a:extLst>
          </p:cNvPr>
          <p:cNvGrpSpPr/>
          <p:nvPr/>
        </p:nvGrpSpPr>
        <p:grpSpPr>
          <a:xfrm>
            <a:off x="2286001" y="2113280"/>
            <a:ext cx="4107735" cy="3327400"/>
            <a:chOff x="1371600" y="2113280"/>
            <a:chExt cx="4107735" cy="3327400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0BCEA5EC-BE5C-4E4A-A38D-807A0D3799AC}"/>
                </a:ext>
              </a:extLst>
            </p:cNvPr>
            <p:cNvGrpSpPr/>
            <p:nvPr/>
          </p:nvGrpSpPr>
          <p:grpSpPr>
            <a:xfrm>
              <a:off x="1909828" y="2119312"/>
              <a:ext cx="3043172" cy="3113816"/>
              <a:chOff x="2224692" y="1679167"/>
              <a:chExt cx="3043172" cy="3113816"/>
            </a:xfrm>
          </p:grpSpPr>
          <p:cxnSp>
            <p:nvCxnSpPr>
              <p:cNvPr id="63" name="Straight Arrow Connector 62">
                <a:extLst>
                  <a:ext uri="{FF2B5EF4-FFF2-40B4-BE49-F238E27FC236}">
                    <a16:creationId xmlns:a16="http://schemas.microsoft.com/office/drawing/2014/main" id="{A49AC321-689E-4019-A9DA-62725FE89D3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224692" y="1998255"/>
                <a:ext cx="3043172" cy="2794728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9BD2E2C2-A476-4915-8245-7BEECF2C90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83730" y="1679167"/>
                <a:ext cx="309562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*</a:t>
                </a:r>
              </a:p>
            </p:txBody>
          </p:sp>
        </p:grp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57740F6F-D6AD-45AB-B6D4-C39BF6957E49}"/>
                </a:ext>
              </a:extLst>
            </p:cNvPr>
            <p:cNvSpPr/>
            <p:nvPr/>
          </p:nvSpPr>
          <p:spPr>
            <a:xfrm>
              <a:off x="1371600" y="5135880"/>
              <a:ext cx="4572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80BA8E9-AFE8-487B-9FA1-9731F94ABB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7120" y="2113280"/>
              <a:ext cx="58221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/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72EE42E3-38C8-42BD-A034-9D8F8B15FBE9}"/>
              </a:ext>
            </a:extLst>
          </p:cNvPr>
          <p:cNvGrpSpPr/>
          <p:nvPr/>
        </p:nvGrpSpPr>
        <p:grpSpPr>
          <a:xfrm>
            <a:off x="4188620" y="4253749"/>
            <a:ext cx="4040981" cy="979377"/>
            <a:chOff x="3274219" y="3487878"/>
            <a:chExt cx="4040981" cy="979377"/>
          </a:xfrm>
        </p:grpSpPr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E086A249-FD17-4A1D-9D6A-AEF85E957CC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57601" y="3487878"/>
              <a:ext cx="3657599" cy="779322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92FF728-1D6C-4BBF-975F-8C5310E7D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4219" y="4067145"/>
              <a:ext cx="30956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)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28FC8AB0-588C-41D9-8BC6-4BD42E6577BF}"/>
              </a:ext>
            </a:extLst>
          </p:cNvPr>
          <p:cNvGrpSpPr/>
          <p:nvPr/>
        </p:nvGrpSpPr>
        <p:grpSpPr>
          <a:xfrm>
            <a:off x="2268221" y="4833016"/>
            <a:ext cx="1907477" cy="973425"/>
            <a:chOff x="1353820" y="4067145"/>
            <a:chExt cx="1907477" cy="973425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415D2CC1-CFB3-4D6E-809F-C1C6D0B57729}"/>
                </a:ext>
              </a:extLst>
            </p:cNvPr>
            <p:cNvGrpSpPr/>
            <p:nvPr/>
          </p:nvGrpSpPr>
          <p:grpSpPr>
            <a:xfrm>
              <a:off x="1909828" y="4067145"/>
              <a:ext cx="1351469" cy="805785"/>
              <a:chOff x="2232312" y="4067145"/>
              <a:chExt cx="1351469" cy="805785"/>
            </a:xfrm>
          </p:grpSpPr>
          <p:cxnSp>
            <p:nvCxnSpPr>
              <p:cNvPr id="79" name="Straight Arrow Connector 78">
                <a:extLst>
                  <a:ext uri="{FF2B5EF4-FFF2-40B4-BE49-F238E27FC236}">
                    <a16:creationId xmlns:a16="http://schemas.microsoft.com/office/drawing/2014/main" id="{6ADD4D8E-AA03-43C3-BE7D-6BB73E5E31B4}"/>
                  </a:ext>
                </a:extLst>
              </p:cNvPr>
              <p:cNvCxnSpPr>
                <a:cxnSpLocks/>
                <a:endCxn id="80" idx="1"/>
              </p:cNvCxnSpPr>
              <p:nvPr/>
            </p:nvCxnSpPr>
            <p:spPr>
              <a:xfrm flipV="1">
                <a:off x="2232312" y="4267200"/>
                <a:ext cx="1041907" cy="605730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6A781281-EEC2-4CD8-8B5B-9854418127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74219" y="4067145"/>
                <a:ext cx="309562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(</a:t>
                </a:r>
              </a:p>
            </p:txBody>
          </p:sp>
        </p:grp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7C928C63-3E57-4098-9B97-62FF44687208}"/>
                </a:ext>
              </a:extLst>
            </p:cNvPr>
            <p:cNvSpPr/>
            <p:nvPr/>
          </p:nvSpPr>
          <p:spPr>
            <a:xfrm>
              <a:off x="1353820" y="4735770"/>
              <a:ext cx="4572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CADD0E8A-11E4-4F84-A9AC-244CDB51158C}"/>
              </a:ext>
            </a:extLst>
          </p:cNvPr>
          <p:cNvSpPr txBox="1"/>
          <p:nvPr/>
        </p:nvSpPr>
        <p:spPr>
          <a:xfrm>
            <a:off x="1714483" y="5957894"/>
            <a:ext cx="18442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operator stack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18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F99101F8-FA2E-4AA1-B4F7-445FC15DE62C}"/>
              </a:ext>
            </a:extLst>
          </p:cNvPr>
          <p:cNvGraphicFramePr>
            <a:graphicFrameLocks noGrp="1"/>
          </p:cNvGraphicFramePr>
          <p:nvPr/>
        </p:nvGraphicFramePr>
        <p:xfrm>
          <a:off x="2159794" y="3623513"/>
          <a:ext cx="68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4174082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598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38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445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22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419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4854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Infix to Postfix Example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752600" y="1676400"/>
            <a:ext cx="2381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dirty="0"/>
              <a:t>Infix Expression: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57800" y="5754688"/>
            <a:ext cx="297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balanced 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index    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11</a:t>
            </a:r>
          </a:p>
        </p:txBody>
      </p:sp>
      <p:grpSp>
        <p:nvGrpSpPr>
          <p:cNvPr id="16" name="Group 41"/>
          <p:cNvGrpSpPr>
            <a:grpSpLocks/>
          </p:cNvGrpSpPr>
          <p:nvPr/>
        </p:nvGrpSpPr>
        <p:grpSpPr bwMode="auto">
          <a:xfrm rot="5400000">
            <a:off x="6507958" y="2329657"/>
            <a:ext cx="547687" cy="3438525"/>
            <a:chOff x="1371600" y="3276600"/>
            <a:chExt cx="762000" cy="320040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7" name="Rectangle 16"/>
            <p:cNvSpPr/>
            <p:nvPr/>
          </p:nvSpPr>
          <p:spPr>
            <a:xfrm>
              <a:off x="1371600" y="3276600"/>
              <a:ext cx="762000" cy="3200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371601" y="358097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371601" y="386910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371601" y="415722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371601" y="444535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371601" y="4733477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371601" y="5020124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371601" y="5308249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371601" y="559637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371601" y="5884498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371601" y="6172623"/>
              <a:ext cx="762000" cy="0"/>
            </a:xfrm>
            <a:prstGeom prst="line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11263"/>
          <p:cNvGrpSpPr>
            <a:grpSpLocks/>
          </p:cNvGrpSpPr>
          <p:nvPr/>
        </p:nvGrpSpPr>
        <p:grpSpPr bwMode="auto">
          <a:xfrm>
            <a:off x="5062539" y="3406776"/>
            <a:ext cx="3563937" cy="338137"/>
            <a:chOff x="4209196" y="2604697"/>
            <a:chExt cx="3563204" cy="338554"/>
          </a:xfrm>
        </p:grpSpPr>
        <p:sp>
          <p:nvSpPr>
            <p:cNvPr id="30" name="TextBox 57"/>
            <p:cNvSpPr txBox="1">
              <a:spLocks noChangeArrowheads="1"/>
            </p:cNvSpPr>
            <p:nvPr/>
          </p:nvSpPr>
          <p:spPr bwMode="auto">
            <a:xfrm>
              <a:off x="451846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31" name="TextBox 58"/>
            <p:cNvSpPr txBox="1">
              <a:spLocks noChangeArrowheads="1"/>
            </p:cNvSpPr>
            <p:nvPr/>
          </p:nvSpPr>
          <p:spPr bwMode="auto">
            <a:xfrm>
              <a:off x="5446271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4</a:t>
              </a:r>
            </a:p>
          </p:txBody>
        </p:sp>
        <p:sp>
          <p:nvSpPr>
            <p:cNvPr id="32" name="TextBox 59"/>
            <p:cNvSpPr txBox="1">
              <a:spLocks noChangeArrowheads="1"/>
            </p:cNvSpPr>
            <p:nvPr/>
          </p:nvSpPr>
          <p:spPr bwMode="auto">
            <a:xfrm>
              <a:off x="573766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5</a:t>
              </a:r>
            </a:p>
          </p:txBody>
        </p:sp>
        <p:sp>
          <p:nvSpPr>
            <p:cNvPr id="33" name="TextBox 60"/>
            <p:cNvSpPr txBox="1">
              <a:spLocks noChangeArrowheads="1"/>
            </p:cNvSpPr>
            <p:nvPr/>
          </p:nvSpPr>
          <p:spPr bwMode="auto">
            <a:xfrm>
              <a:off x="6046930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6</a:t>
              </a:r>
            </a:p>
          </p:txBody>
        </p:sp>
        <p:sp>
          <p:nvSpPr>
            <p:cNvPr id="34" name="TextBox 61"/>
            <p:cNvSpPr txBox="1">
              <a:spLocks noChangeArrowheads="1"/>
            </p:cNvSpPr>
            <p:nvPr/>
          </p:nvSpPr>
          <p:spPr bwMode="auto">
            <a:xfrm>
              <a:off x="6374083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7</a:t>
              </a:r>
            </a:p>
          </p:txBody>
        </p:sp>
        <p:sp>
          <p:nvSpPr>
            <p:cNvPr id="35" name="TextBox 62"/>
            <p:cNvSpPr txBox="1">
              <a:spLocks noChangeArrowheads="1"/>
            </p:cNvSpPr>
            <p:nvPr/>
          </p:nvSpPr>
          <p:spPr bwMode="auto">
            <a:xfrm>
              <a:off x="6683358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8</a:t>
              </a:r>
            </a:p>
          </p:txBody>
        </p:sp>
        <p:sp>
          <p:nvSpPr>
            <p:cNvPr id="36" name="TextBox 63"/>
            <p:cNvSpPr txBox="1">
              <a:spLocks noChangeArrowheads="1"/>
            </p:cNvSpPr>
            <p:nvPr/>
          </p:nvSpPr>
          <p:spPr bwMode="auto">
            <a:xfrm>
              <a:off x="6992625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9</a:t>
              </a:r>
            </a:p>
          </p:txBody>
        </p:sp>
        <p:sp>
          <p:nvSpPr>
            <p:cNvPr id="37" name="TextBox 64"/>
            <p:cNvSpPr txBox="1">
              <a:spLocks noChangeArrowheads="1"/>
            </p:cNvSpPr>
            <p:nvPr/>
          </p:nvSpPr>
          <p:spPr bwMode="auto">
            <a:xfrm>
              <a:off x="7301895" y="2604697"/>
              <a:ext cx="4705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10</a:t>
              </a:r>
            </a:p>
          </p:txBody>
        </p:sp>
        <p:sp>
          <p:nvSpPr>
            <p:cNvPr id="38" name="TextBox 66"/>
            <p:cNvSpPr txBox="1">
              <a:spLocks noChangeArrowheads="1"/>
            </p:cNvSpPr>
            <p:nvPr/>
          </p:nvSpPr>
          <p:spPr bwMode="auto">
            <a:xfrm>
              <a:off x="5137004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39" name="TextBox 67"/>
            <p:cNvSpPr txBox="1">
              <a:spLocks noChangeArrowheads="1"/>
            </p:cNvSpPr>
            <p:nvPr/>
          </p:nvSpPr>
          <p:spPr bwMode="auto">
            <a:xfrm>
              <a:off x="4827730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40" name="TextBox 68"/>
            <p:cNvSpPr txBox="1">
              <a:spLocks noChangeArrowheads="1"/>
            </p:cNvSpPr>
            <p:nvPr/>
          </p:nvSpPr>
          <p:spPr bwMode="auto">
            <a:xfrm>
              <a:off x="4209196" y="2604697"/>
              <a:ext cx="309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  <a:cs typeface="Courier New" pitchFamily="49" charset="0"/>
                </a:rPr>
                <a:t>0</a:t>
              </a:r>
            </a:p>
          </p:txBody>
        </p:sp>
      </p:grpSp>
      <p:grpSp>
        <p:nvGrpSpPr>
          <p:cNvPr id="41" name="Group 55"/>
          <p:cNvGrpSpPr>
            <a:grpSpLocks/>
          </p:cNvGrpSpPr>
          <p:nvPr/>
        </p:nvGrpSpPr>
        <p:grpSpPr bwMode="auto">
          <a:xfrm>
            <a:off x="5062539" y="3853641"/>
            <a:ext cx="3563937" cy="400110"/>
            <a:chOff x="4126411" y="3078004"/>
            <a:chExt cx="3563204" cy="400603"/>
          </a:xfrm>
        </p:grpSpPr>
        <p:sp>
          <p:nvSpPr>
            <p:cNvPr id="42" name="TextBox 69"/>
            <p:cNvSpPr txBox="1">
              <a:spLocks noChangeArrowheads="1"/>
            </p:cNvSpPr>
            <p:nvPr/>
          </p:nvSpPr>
          <p:spPr bwMode="auto">
            <a:xfrm>
              <a:off x="443567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w</a:t>
              </a:r>
            </a:p>
          </p:txBody>
        </p:sp>
        <p:sp>
          <p:nvSpPr>
            <p:cNvPr id="43" name="TextBox 70"/>
            <p:cNvSpPr txBox="1">
              <a:spLocks noChangeArrowheads="1"/>
            </p:cNvSpPr>
            <p:nvPr/>
          </p:nvSpPr>
          <p:spPr bwMode="auto">
            <a:xfrm>
              <a:off x="5363486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x</a:t>
              </a:r>
            </a:p>
          </p:txBody>
        </p:sp>
        <p:sp>
          <p:nvSpPr>
            <p:cNvPr id="44" name="TextBox 71"/>
            <p:cNvSpPr txBox="1">
              <a:spLocks noChangeArrowheads="1"/>
            </p:cNvSpPr>
            <p:nvPr/>
          </p:nvSpPr>
          <p:spPr bwMode="auto">
            <a:xfrm>
              <a:off x="565487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</a:p>
          </p:txBody>
        </p:sp>
        <p:sp>
          <p:nvSpPr>
            <p:cNvPr id="45" name="TextBox 72"/>
            <p:cNvSpPr txBox="1">
              <a:spLocks noChangeArrowheads="1"/>
            </p:cNvSpPr>
            <p:nvPr/>
          </p:nvSpPr>
          <p:spPr bwMode="auto">
            <a:xfrm>
              <a:off x="5964145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y</a:t>
              </a:r>
            </a:p>
          </p:txBody>
        </p:sp>
        <p:sp>
          <p:nvSpPr>
            <p:cNvPr id="46" name="TextBox 73"/>
            <p:cNvSpPr txBox="1">
              <a:spLocks noChangeArrowheads="1"/>
            </p:cNvSpPr>
            <p:nvPr/>
          </p:nvSpPr>
          <p:spPr bwMode="auto">
            <a:xfrm>
              <a:off x="6291298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]</a:t>
              </a:r>
            </a:p>
          </p:txBody>
        </p:sp>
        <p:sp>
          <p:nvSpPr>
            <p:cNvPr id="47" name="TextBox 74"/>
            <p:cNvSpPr txBox="1">
              <a:spLocks noChangeArrowheads="1"/>
            </p:cNvSpPr>
            <p:nvPr/>
          </p:nvSpPr>
          <p:spPr bwMode="auto">
            <a:xfrm>
              <a:off x="6600573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/</a:t>
              </a:r>
            </a:p>
          </p:txBody>
        </p:sp>
        <p:sp>
          <p:nvSpPr>
            <p:cNvPr id="48" name="TextBox 75"/>
            <p:cNvSpPr txBox="1">
              <a:spLocks noChangeArrowheads="1"/>
            </p:cNvSpPr>
            <p:nvPr/>
          </p:nvSpPr>
          <p:spPr bwMode="auto">
            <a:xfrm>
              <a:off x="6909840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z</a:t>
              </a:r>
            </a:p>
          </p:txBody>
        </p:sp>
        <p:sp>
          <p:nvSpPr>
            <p:cNvPr id="49" name="TextBox 76"/>
            <p:cNvSpPr txBox="1">
              <a:spLocks noChangeArrowheads="1"/>
            </p:cNvSpPr>
            <p:nvPr/>
          </p:nvSpPr>
          <p:spPr bwMode="auto">
            <a:xfrm>
              <a:off x="7219110" y="3078004"/>
              <a:ext cx="470505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)</a:t>
              </a:r>
            </a:p>
          </p:txBody>
        </p:sp>
        <p:sp>
          <p:nvSpPr>
            <p:cNvPr id="50" name="TextBox 77"/>
            <p:cNvSpPr txBox="1">
              <a:spLocks noChangeArrowheads="1"/>
            </p:cNvSpPr>
            <p:nvPr/>
          </p:nvSpPr>
          <p:spPr bwMode="auto">
            <a:xfrm>
              <a:off x="5054219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[</a:t>
              </a:r>
            </a:p>
          </p:txBody>
        </p:sp>
        <p:sp>
          <p:nvSpPr>
            <p:cNvPr id="51" name="TextBox 78"/>
            <p:cNvSpPr txBox="1">
              <a:spLocks noChangeArrowheads="1"/>
            </p:cNvSpPr>
            <p:nvPr/>
          </p:nvSpPr>
          <p:spPr bwMode="auto">
            <a:xfrm>
              <a:off x="4744945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*</a:t>
              </a:r>
            </a:p>
          </p:txBody>
        </p:sp>
        <p:sp>
          <p:nvSpPr>
            <p:cNvPr id="52" name="TextBox 79"/>
            <p:cNvSpPr txBox="1">
              <a:spLocks noChangeArrowheads="1"/>
            </p:cNvSpPr>
            <p:nvPr/>
          </p:nvSpPr>
          <p:spPr bwMode="auto">
            <a:xfrm>
              <a:off x="4126411" y="3078004"/>
              <a:ext cx="309267" cy="40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</a:p>
          </p:txBody>
        </p:sp>
      </p:grpSp>
      <p:sp>
        <p:nvSpPr>
          <p:cNvPr id="53" name="Down Arrow 52"/>
          <p:cNvSpPr/>
          <p:nvPr/>
        </p:nvSpPr>
        <p:spPr>
          <a:xfrm rot="10800000">
            <a:off x="8591550" y="4360863"/>
            <a:ext cx="171450" cy="474663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060951" y="3853638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</p:txBody>
      </p:sp>
      <p:sp>
        <p:nvSpPr>
          <p:cNvPr id="56" name="TextBox 65">
            <a:extLst>
              <a:ext uri="{FF2B5EF4-FFF2-40B4-BE49-F238E27FC236}">
                <a16:creationId xmlns:a16="http://schemas.microsoft.com/office/drawing/2014/main" id="{8167E69E-E114-4F05-9022-BED8C792F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1666875"/>
            <a:ext cx="32575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(w * [x + y] / z)</a:t>
            </a:r>
          </a:p>
        </p:txBody>
      </p:sp>
      <p:sp>
        <p:nvSpPr>
          <p:cNvPr id="54" name="TextBox 1">
            <a:extLst>
              <a:ext uri="{FF2B5EF4-FFF2-40B4-BE49-F238E27FC236}">
                <a16:creationId xmlns:a16="http://schemas.microsoft.com/office/drawing/2014/main" id="{A92818EE-A123-496A-9A9F-1343C730D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124015"/>
            <a:ext cx="2381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dirty="0"/>
              <a:t>Postfix Expression:</a:t>
            </a:r>
          </a:p>
        </p:txBody>
      </p:sp>
      <p:sp>
        <p:nvSpPr>
          <p:cNvPr id="59" name="TextBox 65">
            <a:extLst>
              <a:ext uri="{FF2B5EF4-FFF2-40B4-BE49-F238E27FC236}">
                <a16:creationId xmlns:a16="http://schemas.microsoft.com/office/drawing/2014/main" id="{4662F1C5-C250-45EA-8FE6-6B1C3DAA0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2114490"/>
            <a:ext cx="33032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w x y + * z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95AD359-72A3-4B45-B490-7F999BF519CA}"/>
              </a:ext>
            </a:extLst>
          </p:cNvPr>
          <p:cNvSpPr txBox="1"/>
          <p:nvPr/>
        </p:nvSpPr>
        <p:spPr>
          <a:xfrm>
            <a:off x="3602037" y="4518074"/>
            <a:ext cx="4572000" cy="9746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544513">
              <a:spcAft>
                <a:spcPts val="200"/>
              </a:spcAft>
              <a:tabLst>
                <a:tab pos="460375" algn="l"/>
                <a:tab pos="855663" algn="l"/>
                <a:tab pos="1258888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while </a:t>
            </a:r>
            <a:r>
              <a:rPr lang="en-US" dirty="0">
                <a:latin typeface="Comic Sans MS" panose="030F0702030302020204" pitchFamily="66" charset="0"/>
              </a:rPr>
              <a:t>balanced and there are more</a:t>
            </a:r>
          </a:p>
          <a:p>
            <a:pPr defTabSz="544513">
              <a:spcAft>
                <a:spcPts val="200"/>
              </a:spcAft>
              <a:tabLst>
                <a:tab pos="460375" algn="l"/>
                <a:tab pos="855663" algn="l"/>
                <a:tab pos="1258888" algn="l"/>
              </a:tabLst>
            </a:pPr>
            <a:r>
              <a:rPr lang="en-US" dirty="0">
                <a:latin typeface="Comic Sans MS" panose="030F0702030302020204" pitchFamily="66" charset="0"/>
              </a:rPr>
              <a:t>...</a:t>
            </a:r>
          </a:p>
          <a:p>
            <a:pPr defTabSz="544513">
              <a:spcAft>
                <a:spcPts val="200"/>
              </a:spcAft>
              <a:tabLst>
                <a:tab pos="460375" algn="l"/>
                <a:tab pos="855663" algn="l"/>
                <a:tab pos="1258888" algn="l"/>
              </a:tabLst>
            </a:pPr>
            <a:r>
              <a:rPr lang="en-US" dirty="0">
                <a:latin typeface="Comic Sans MS" panose="030F0702030302020204" pitchFamily="66" charset="0"/>
              </a:rPr>
              <a:t>Return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balanced and stack is empty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8DA10DBF-58A0-4038-A85C-E01EBEA40928}"/>
              </a:ext>
            </a:extLst>
          </p:cNvPr>
          <p:cNvSpPr/>
          <p:nvPr/>
        </p:nvSpPr>
        <p:spPr>
          <a:xfrm>
            <a:off x="7846541" y="2157661"/>
            <a:ext cx="2520951" cy="593507"/>
          </a:xfrm>
          <a:prstGeom prst="wedgeRoundRectCallout">
            <a:avLst>
              <a:gd name="adj1" fmla="val -100286"/>
              <a:gd name="adj2" fmla="val -2101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Postfix Expression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F05D22A-8A81-4A77-A765-F2DA7A0CC025}"/>
              </a:ext>
            </a:extLst>
          </p:cNvPr>
          <p:cNvSpPr txBox="1"/>
          <p:nvPr/>
        </p:nvSpPr>
        <p:spPr>
          <a:xfrm>
            <a:off x="1714483" y="5957894"/>
            <a:ext cx="18442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operator stack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813CC4-DDEE-4283-81D7-D511836A0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1521" y="2113280"/>
            <a:ext cx="5822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403205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88D0DF5-A85B-4FCB-9CDE-6311D50EB01A}"/>
              </a:ext>
            </a:extLst>
          </p:cNvPr>
          <p:cNvGraphicFramePr>
            <a:graphicFrameLocks noGrp="1"/>
          </p:cNvGraphicFramePr>
          <p:nvPr/>
        </p:nvGraphicFramePr>
        <p:xfrm>
          <a:off x="1219200" y="76200"/>
          <a:ext cx="8305800" cy="1097280"/>
        </p:xfrm>
        <a:graphic>
          <a:graphicData uri="http://schemas.openxmlformats.org/drawingml/2006/table">
            <a:tbl>
              <a:tblPr firstRow="1" bandRow="1"/>
              <a:tblGrid>
                <a:gridCol w="1295400">
                  <a:extLst>
                    <a:ext uri="{9D8B030D-6E8A-4147-A177-3AD203B41FA5}">
                      <a16:colId xmlns:a16="http://schemas.microsoft.com/office/drawing/2014/main" val="938508312"/>
                    </a:ext>
                  </a:extLst>
                </a:gridCol>
                <a:gridCol w="7010400">
                  <a:extLst>
                    <a:ext uri="{9D8B030D-6E8A-4147-A177-3AD203B41FA5}">
                      <a16:colId xmlns:a16="http://schemas.microsoft.com/office/drawing/2014/main" val="3431086636"/>
                    </a:ext>
                  </a:extLst>
                </a:gridCol>
              </a:tblGrid>
              <a:tr h="35472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err="1"/>
                        <a:t>Infix</a:t>
                      </a:r>
                      <a:r>
                        <a:rPr lang="fr-FR" sz="1800" dirty="0"/>
                        <a:t>: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[ 3 + 3 ]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445741"/>
                  </a:ext>
                </a:extLst>
              </a:tr>
              <a:tr h="35472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err="1"/>
                        <a:t>Postfix</a:t>
                      </a:r>
                      <a:r>
                        <a:rPr lang="fr-FR" sz="1800" dirty="0"/>
                        <a:t>: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6720375"/>
                  </a:ext>
                </a:extLst>
              </a:tr>
              <a:tr h="35472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Value: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3682635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E8DC01-8244-46B1-8CE4-1839B4A9CE4C}"/>
              </a:ext>
            </a:extLst>
          </p:cNvPr>
          <p:cNvGraphicFramePr>
            <a:graphicFrameLocks noGrp="1"/>
          </p:cNvGraphicFramePr>
          <p:nvPr/>
        </p:nvGraphicFramePr>
        <p:xfrm>
          <a:off x="1219200" y="1459230"/>
          <a:ext cx="8305800" cy="1097280"/>
        </p:xfrm>
        <a:graphic>
          <a:graphicData uri="http://schemas.openxmlformats.org/drawingml/2006/table">
            <a:tbl>
              <a:tblPr firstRow="1" bandRow="1"/>
              <a:tblGrid>
                <a:gridCol w="1295400">
                  <a:extLst>
                    <a:ext uri="{9D8B030D-6E8A-4147-A177-3AD203B41FA5}">
                      <a16:colId xmlns:a16="http://schemas.microsoft.com/office/drawing/2014/main" val="2871871779"/>
                    </a:ext>
                  </a:extLst>
                </a:gridCol>
                <a:gridCol w="7010400">
                  <a:extLst>
                    <a:ext uri="{9D8B030D-6E8A-4147-A177-3AD203B41FA5}">
                      <a16:colId xmlns:a16="http://schemas.microsoft.com/office/drawing/2014/main" val="928914349"/>
                    </a:ext>
                  </a:extLst>
                </a:gridCol>
              </a:tblGrid>
              <a:tr h="35472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err="1"/>
                        <a:t>Infix</a:t>
                      </a:r>
                      <a:r>
                        <a:rPr lang="fr-FR" sz="1800" dirty="0"/>
                        <a:t>: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( 5 )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40565074"/>
                  </a:ext>
                </a:extLst>
              </a:tr>
              <a:tr h="35472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err="1"/>
                        <a:t>Postfix</a:t>
                      </a:r>
                      <a:r>
                        <a:rPr lang="fr-FR" sz="1800" dirty="0"/>
                        <a:t>: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1100609"/>
                  </a:ext>
                </a:extLst>
              </a:tr>
              <a:tr h="35472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Value: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3611288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4511F2B-F8A4-445D-851A-F48492022B79}"/>
              </a:ext>
            </a:extLst>
          </p:cNvPr>
          <p:cNvGraphicFramePr>
            <a:graphicFrameLocks noGrp="1"/>
          </p:cNvGraphicFramePr>
          <p:nvPr/>
        </p:nvGraphicFramePr>
        <p:xfrm>
          <a:off x="1241854" y="2842260"/>
          <a:ext cx="8305800" cy="1097280"/>
        </p:xfrm>
        <a:graphic>
          <a:graphicData uri="http://schemas.openxmlformats.org/drawingml/2006/table">
            <a:tbl>
              <a:tblPr firstRow="1" bandRow="1"/>
              <a:tblGrid>
                <a:gridCol w="1295400">
                  <a:extLst>
                    <a:ext uri="{9D8B030D-6E8A-4147-A177-3AD203B41FA5}">
                      <a16:colId xmlns:a16="http://schemas.microsoft.com/office/drawing/2014/main" val="1231386465"/>
                    </a:ext>
                  </a:extLst>
                </a:gridCol>
                <a:gridCol w="7010400">
                  <a:extLst>
                    <a:ext uri="{9D8B030D-6E8A-4147-A177-3AD203B41FA5}">
                      <a16:colId xmlns:a16="http://schemas.microsoft.com/office/drawing/2014/main" val="2502032798"/>
                    </a:ext>
                  </a:extLst>
                </a:gridCol>
              </a:tblGrid>
              <a:tr h="35472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err="1"/>
                        <a:t>Infix</a:t>
                      </a:r>
                      <a:r>
                        <a:rPr lang="fr-FR" sz="1800" dirty="0"/>
                        <a:t>: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40 * { 2 + 4 - ( 2 + 2 ) } - 4 / 5 / 6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2807138"/>
                  </a:ext>
                </a:extLst>
              </a:tr>
              <a:tr h="35472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err="1"/>
                        <a:t>Postfix</a:t>
                      </a:r>
                      <a:r>
                        <a:rPr lang="fr-FR" sz="1800" dirty="0"/>
                        <a:t>: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723198"/>
                  </a:ext>
                </a:extLst>
              </a:tr>
              <a:tr h="35472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Value: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642519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FD467B7-4883-4D88-9E1A-D0EE618A4439}"/>
              </a:ext>
            </a:extLst>
          </p:cNvPr>
          <p:cNvGraphicFramePr>
            <a:graphicFrameLocks noGrp="1"/>
          </p:cNvGraphicFramePr>
          <p:nvPr/>
        </p:nvGraphicFramePr>
        <p:xfrm>
          <a:off x="1231557" y="4225290"/>
          <a:ext cx="8305800" cy="1097280"/>
        </p:xfrm>
        <a:graphic>
          <a:graphicData uri="http://schemas.openxmlformats.org/drawingml/2006/table">
            <a:tbl>
              <a:tblPr firstRow="1" bandRow="1"/>
              <a:tblGrid>
                <a:gridCol w="1295400">
                  <a:extLst>
                    <a:ext uri="{9D8B030D-6E8A-4147-A177-3AD203B41FA5}">
                      <a16:colId xmlns:a16="http://schemas.microsoft.com/office/drawing/2014/main" val="933194644"/>
                    </a:ext>
                  </a:extLst>
                </a:gridCol>
                <a:gridCol w="7010400">
                  <a:extLst>
                    <a:ext uri="{9D8B030D-6E8A-4147-A177-3AD203B41FA5}">
                      <a16:colId xmlns:a16="http://schemas.microsoft.com/office/drawing/2014/main" val="3765983046"/>
                    </a:ext>
                  </a:extLst>
                </a:gridCol>
              </a:tblGrid>
              <a:tr h="25372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err="1"/>
                        <a:t>Infix</a:t>
                      </a:r>
                      <a:r>
                        <a:rPr lang="fr-FR" sz="1800" dirty="0"/>
                        <a:t>: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[ 3 + 2 + 13 ] / 4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04864904"/>
                  </a:ext>
                </a:extLst>
              </a:tr>
              <a:tr h="35472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err="1"/>
                        <a:t>Postfix</a:t>
                      </a:r>
                      <a:r>
                        <a:rPr lang="fr-FR" sz="1800" dirty="0"/>
                        <a:t>: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3439303"/>
                  </a:ext>
                </a:extLst>
              </a:tr>
              <a:tr h="35472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Value: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562132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CD18CD8-6C27-45B3-BC7E-C1A976CC8F5D}"/>
              </a:ext>
            </a:extLst>
          </p:cNvPr>
          <p:cNvGraphicFramePr>
            <a:graphicFrameLocks noGrp="1"/>
          </p:cNvGraphicFramePr>
          <p:nvPr/>
        </p:nvGraphicFramePr>
        <p:xfrm>
          <a:off x="1219200" y="5608320"/>
          <a:ext cx="8305800" cy="1097280"/>
        </p:xfrm>
        <a:graphic>
          <a:graphicData uri="http://schemas.openxmlformats.org/drawingml/2006/table">
            <a:tbl>
              <a:tblPr firstRow="1" bandRow="1"/>
              <a:tblGrid>
                <a:gridCol w="1295400">
                  <a:extLst>
                    <a:ext uri="{9D8B030D-6E8A-4147-A177-3AD203B41FA5}">
                      <a16:colId xmlns:a16="http://schemas.microsoft.com/office/drawing/2014/main" val="807492937"/>
                    </a:ext>
                  </a:extLst>
                </a:gridCol>
                <a:gridCol w="7010400">
                  <a:extLst>
                    <a:ext uri="{9D8B030D-6E8A-4147-A177-3AD203B41FA5}">
                      <a16:colId xmlns:a16="http://schemas.microsoft.com/office/drawing/2014/main" val="929717501"/>
                    </a:ext>
                  </a:extLst>
                </a:gridCol>
              </a:tblGrid>
              <a:tr h="35472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err="1"/>
                        <a:t>Infix</a:t>
                      </a:r>
                      <a:r>
                        <a:rPr lang="fr-FR" sz="1800" dirty="0"/>
                        <a:t>: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[ ( 3 + 4 ) * { 3 - 2 } - ( 2 / 2 ) ] + 24 / 3</a:t>
                      </a:r>
                      <a:endParaRPr lang="en-US" sz="18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8655574"/>
                  </a:ext>
                </a:extLst>
              </a:tr>
              <a:tr h="35472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err="1"/>
                        <a:t>Postfix</a:t>
                      </a:r>
                      <a:r>
                        <a:rPr lang="fr-FR" sz="1800" dirty="0"/>
                        <a:t>: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6677688"/>
                  </a:ext>
                </a:extLst>
              </a:tr>
              <a:tr h="35472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Value: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36887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8059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48B2666-1567-4971-87BE-DFB4672BFA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A9BCF70-C555-4F60-B98F-91199AE81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Evaluating Postfix Expressions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35DA7-C809-4777-A8A4-D5EF9A9909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D272C-DC10-4CD6-878A-82163AB9D6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5829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38B1FF51-3D3F-470F-9BF8-C3C80C1C8916}"/>
              </a:ext>
            </a:extLst>
          </p:cNvPr>
          <p:cNvGraphicFramePr>
            <a:graphicFrameLocks noGrp="1"/>
          </p:cNvGraphicFramePr>
          <p:nvPr/>
        </p:nvGraphicFramePr>
        <p:xfrm>
          <a:off x="1600200" y="2133600"/>
          <a:ext cx="68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4174082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598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38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445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22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419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4854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Postfix Expressions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4" name="TextBox 14"/>
          <p:cNvSpPr txBox="1">
            <a:spLocks noChangeArrowheads="1"/>
          </p:cNvSpPr>
          <p:nvPr/>
        </p:nvSpPr>
        <p:spPr bwMode="auto">
          <a:xfrm>
            <a:off x="3276600" y="2768601"/>
            <a:ext cx="6781800" cy="357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1. Empty the operand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2. while there are more tokens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3.   get the next token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4.   if the first character of the token is a digit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5.      push the token on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6.   else if the token is an operator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7.      pop the right operand off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8.      pop the left operand off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9.      evaluate the operation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10.      push the result onto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11. pop the stack and return the result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6696869" y="605631"/>
            <a:ext cx="546100" cy="26876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7507288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969125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430963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891213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5353050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69"/>
          <p:cNvSpPr txBox="1">
            <a:spLocks noChangeArrowheads="1"/>
          </p:cNvSpPr>
          <p:nvPr/>
        </p:nvSpPr>
        <p:spPr bwMode="auto">
          <a:xfrm>
            <a:off x="6311901" y="1749107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</p:txBody>
      </p:sp>
      <p:sp>
        <p:nvSpPr>
          <p:cNvPr id="22" name="TextBox 70"/>
          <p:cNvSpPr txBox="1">
            <a:spLocks noChangeArrowheads="1"/>
          </p:cNvSpPr>
          <p:nvPr/>
        </p:nvSpPr>
        <p:spPr bwMode="auto">
          <a:xfrm>
            <a:off x="7874001" y="1749107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</a:p>
        </p:txBody>
      </p:sp>
      <p:sp>
        <p:nvSpPr>
          <p:cNvPr id="23" name="TextBox 77"/>
          <p:cNvSpPr txBox="1">
            <a:spLocks noChangeArrowheads="1"/>
          </p:cNvSpPr>
          <p:nvPr/>
        </p:nvSpPr>
        <p:spPr bwMode="auto">
          <a:xfrm>
            <a:off x="7250113" y="1749107"/>
            <a:ext cx="4873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</a:p>
        </p:txBody>
      </p:sp>
      <p:sp>
        <p:nvSpPr>
          <p:cNvPr id="24" name="TextBox 78"/>
          <p:cNvSpPr txBox="1">
            <a:spLocks noChangeArrowheads="1"/>
          </p:cNvSpPr>
          <p:nvPr/>
        </p:nvSpPr>
        <p:spPr bwMode="auto">
          <a:xfrm>
            <a:off x="6823076" y="1749107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</a:p>
        </p:txBody>
      </p:sp>
      <p:sp>
        <p:nvSpPr>
          <p:cNvPr id="25" name="Down Arrow 24"/>
          <p:cNvSpPr/>
          <p:nvPr/>
        </p:nvSpPr>
        <p:spPr>
          <a:xfrm rot="10800000">
            <a:off x="5791200" y="2262188"/>
            <a:ext cx="173038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788319" y="3961575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722938" y="1749107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</p:txBody>
      </p:sp>
      <p:sp>
        <p:nvSpPr>
          <p:cNvPr id="28" name="Down Arrow 27"/>
          <p:cNvSpPr/>
          <p:nvPr/>
        </p:nvSpPr>
        <p:spPr>
          <a:xfrm rot="16200000">
            <a:off x="3105944" y="2769174"/>
            <a:ext cx="173038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Down Arrow 28"/>
          <p:cNvSpPr/>
          <p:nvPr/>
        </p:nvSpPr>
        <p:spPr>
          <a:xfrm rot="16200000">
            <a:off x="3105944" y="3081309"/>
            <a:ext cx="173038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Down Arrow 29"/>
          <p:cNvSpPr/>
          <p:nvPr/>
        </p:nvSpPr>
        <p:spPr>
          <a:xfrm rot="16200000">
            <a:off x="3105945" y="3399632"/>
            <a:ext cx="173037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Down Arrow 30"/>
          <p:cNvSpPr/>
          <p:nvPr/>
        </p:nvSpPr>
        <p:spPr>
          <a:xfrm rot="16200000">
            <a:off x="3105944" y="3718719"/>
            <a:ext cx="173038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Down Arrow 31"/>
          <p:cNvSpPr/>
          <p:nvPr/>
        </p:nvSpPr>
        <p:spPr>
          <a:xfrm rot="16200000">
            <a:off x="3105944" y="4042129"/>
            <a:ext cx="173038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TextBox 82"/>
          <p:cNvSpPr txBox="1">
            <a:spLocks noChangeArrowheads="1"/>
          </p:cNvSpPr>
          <p:nvPr/>
        </p:nvSpPr>
        <p:spPr bwMode="auto">
          <a:xfrm>
            <a:off x="5722938" y="1749107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8A7F036-1121-451B-8D82-9C0349E2110F}"/>
              </a:ext>
            </a:extLst>
          </p:cNvPr>
          <p:cNvSpPr txBox="1"/>
          <p:nvPr/>
        </p:nvSpPr>
        <p:spPr>
          <a:xfrm>
            <a:off x="1020975" y="4553744"/>
            <a:ext cx="18442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operand stack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19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4 -0.00301 C -0.04384 0.00579 -0.0816 0.0081 -0.12457 0.01736 C -0.14974 0.02315 -0.19459 0.04097 -0.22381 0.06435 C -0.25217 0.08866 -0.28429 0.1294 -0.29644 0.16157 C -0.31742 0.20972 -0.33406 0.2662 -0.35475 0.31481 " pathEditMode="relative" rAng="19440000" ptsTypes="AAAAA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56" y="1252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7" grpId="0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505D34E1-6F08-45D5-BB9B-373F51F6B344}"/>
              </a:ext>
            </a:extLst>
          </p:cNvPr>
          <p:cNvGraphicFramePr>
            <a:graphicFrameLocks noGrp="1"/>
          </p:cNvGraphicFramePr>
          <p:nvPr/>
        </p:nvGraphicFramePr>
        <p:xfrm>
          <a:off x="1600200" y="2133600"/>
          <a:ext cx="68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4174082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598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38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445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22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419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4854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Postfix Expressions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14" name="TextBox 14"/>
          <p:cNvSpPr txBox="1">
            <a:spLocks noChangeArrowheads="1"/>
          </p:cNvSpPr>
          <p:nvPr/>
        </p:nvSpPr>
        <p:spPr bwMode="auto">
          <a:xfrm>
            <a:off x="3276600" y="2768601"/>
            <a:ext cx="6781800" cy="357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1. Empty the operand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2. while there are more tokens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3.   get the next token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4.   if the first character of the token is a digit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5.      push the token on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6.   else if the token is an operator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7.      pop the right operand off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8.      pop the left operand off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9.      evaluate the operation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10.      push the result onto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11. pop the stack and return the result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6696869" y="605631"/>
            <a:ext cx="546100" cy="26876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7507288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969125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430963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891213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5353050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69"/>
          <p:cNvSpPr txBox="1">
            <a:spLocks noChangeArrowheads="1"/>
          </p:cNvSpPr>
          <p:nvPr/>
        </p:nvSpPr>
        <p:spPr bwMode="auto">
          <a:xfrm>
            <a:off x="6311901" y="1749107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</p:txBody>
      </p:sp>
      <p:sp>
        <p:nvSpPr>
          <p:cNvPr id="22" name="TextBox 70"/>
          <p:cNvSpPr txBox="1">
            <a:spLocks noChangeArrowheads="1"/>
          </p:cNvSpPr>
          <p:nvPr/>
        </p:nvSpPr>
        <p:spPr bwMode="auto">
          <a:xfrm>
            <a:off x="7874001" y="1749107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</a:p>
        </p:txBody>
      </p:sp>
      <p:sp>
        <p:nvSpPr>
          <p:cNvPr id="23" name="TextBox 77"/>
          <p:cNvSpPr txBox="1">
            <a:spLocks noChangeArrowheads="1"/>
          </p:cNvSpPr>
          <p:nvPr/>
        </p:nvSpPr>
        <p:spPr bwMode="auto">
          <a:xfrm>
            <a:off x="7250113" y="1749107"/>
            <a:ext cx="4873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</a:p>
        </p:txBody>
      </p:sp>
      <p:sp>
        <p:nvSpPr>
          <p:cNvPr id="24" name="TextBox 78"/>
          <p:cNvSpPr txBox="1">
            <a:spLocks noChangeArrowheads="1"/>
          </p:cNvSpPr>
          <p:nvPr/>
        </p:nvSpPr>
        <p:spPr bwMode="auto">
          <a:xfrm>
            <a:off x="6823076" y="1749107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</a:p>
        </p:txBody>
      </p:sp>
      <p:sp>
        <p:nvSpPr>
          <p:cNvPr id="25" name="Down Arrow 24"/>
          <p:cNvSpPr/>
          <p:nvPr/>
        </p:nvSpPr>
        <p:spPr>
          <a:xfrm rot="10800000">
            <a:off x="5791200" y="2262188"/>
            <a:ext cx="173038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>
              <a:solidFill>
                <a:srgbClr val="FFFF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xtBox 85"/>
          <p:cNvSpPr txBox="1">
            <a:spLocks noChangeArrowheads="1"/>
          </p:cNvSpPr>
          <p:nvPr/>
        </p:nvSpPr>
        <p:spPr bwMode="auto">
          <a:xfrm>
            <a:off x="5722938" y="1749107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</p:txBody>
      </p:sp>
      <p:sp>
        <p:nvSpPr>
          <p:cNvPr id="28" name="Down Arrow 27"/>
          <p:cNvSpPr/>
          <p:nvPr/>
        </p:nvSpPr>
        <p:spPr>
          <a:xfrm rot="16200000">
            <a:off x="3105944" y="3081969"/>
            <a:ext cx="173038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Down Arrow 28"/>
          <p:cNvSpPr/>
          <p:nvPr/>
        </p:nvSpPr>
        <p:spPr>
          <a:xfrm rot="16200000">
            <a:off x="3105945" y="3400292"/>
            <a:ext cx="173037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Down Arrow 29"/>
          <p:cNvSpPr/>
          <p:nvPr/>
        </p:nvSpPr>
        <p:spPr>
          <a:xfrm rot="16200000">
            <a:off x="3105944" y="3719379"/>
            <a:ext cx="173038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Down Arrow 30"/>
          <p:cNvSpPr/>
          <p:nvPr/>
        </p:nvSpPr>
        <p:spPr>
          <a:xfrm rot="16200000">
            <a:off x="3105944" y="4021769"/>
            <a:ext cx="173038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TextBox 82"/>
          <p:cNvSpPr txBox="1">
            <a:spLocks noChangeArrowheads="1"/>
          </p:cNvSpPr>
          <p:nvPr/>
        </p:nvSpPr>
        <p:spPr bwMode="auto">
          <a:xfrm>
            <a:off x="5722938" y="1749107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</p:txBody>
      </p:sp>
      <p:sp>
        <p:nvSpPr>
          <p:cNvPr id="33" name="Down Arrow 32"/>
          <p:cNvSpPr/>
          <p:nvPr/>
        </p:nvSpPr>
        <p:spPr>
          <a:xfrm rot="10800000">
            <a:off x="6380164" y="2262188"/>
            <a:ext cx="173037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>
              <a:solidFill>
                <a:srgbClr val="FFFF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895600" y="3389972"/>
            <a:ext cx="533400" cy="425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311901" y="1749107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797271" y="3592513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797271" y="3964310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8B7612D-4C12-4669-8637-8F03B6BF7EF5}"/>
              </a:ext>
            </a:extLst>
          </p:cNvPr>
          <p:cNvSpPr txBox="1"/>
          <p:nvPr/>
        </p:nvSpPr>
        <p:spPr>
          <a:xfrm>
            <a:off x="1020975" y="4553744"/>
            <a:ext cx="18442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operand stack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37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9537E-6 0.00972 L -0.11632 0.08032 C -0.14106 0.09491 -0.17564 0.11667 -0.21326 0.14074 C -0.2542 0.16643 -0.28777 0.18819 -0.31062 0.20347 C -0.34766 0.22801 -0.38021 0.24977 -0.41711 0.27407 " pathEditMode="relative" rAng="20280000" ptsTypes="AAAAA">
                                      <p:cBhvr>
                                        <p:cTn id="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91" y="1312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/>
      <p:bldP spid="3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63B9A2AD-D21B-4B6E-8D8E-F479F45A8D9D}"/>
              </a:ext>
            </a:extLst>
          </p:cNvPr>
          <p:cNvGraphicFramePr>
            <a:graphicFrameLocks noGrp="1"/>
          </p:cNvGraphicFramePr>
          <p:nvPr/>
        </p:nvGraphicFramePr>
        <p:xfrm>
          <a:off x="1600200" y="2133600"/>
          <a:ext cx="68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4174082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598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38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445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22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419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4854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Postfix Expressions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14" name="TextBox 14"/>
          <p:cNvSpPr txBox="1">
            <a:spLocks noChangeArrowheads="1"/>
          </p:cNvSpPr>
          <p:nvPr/>
        </p:nvSpPr>
        <p:spPr bwMode="auto">
          <a:xfrm>
            <a:off x="3276600" y="2768601"/>
            <a:ext cx="6781800" cy="357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1. Empty the operand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2. while there are more tokens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3.   get the next token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4.   if the first character of the token is a digit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5.      push the token on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6.   else if the token is an operator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7.      pop the right operand off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8.      pop the left operand off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9.      evaluate the operation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10.      push the result onto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11. pop the stack and return the result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6696869" y="605631"/>
            <a:ext cx="546100" cy="26876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7507288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969125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430963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891213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5353050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69"/>
          <p:cNvSpPr txBox="1">
            <a:spLocks noChangeArrowheads="1"/>
          </p:cNvSpPr>
          <p:nvPr/>
        </p:nvSpPr>
        <p:spPr bwMode="auto">
          <a:xfrm>
            <a:off x="6311901" y="1749107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</p:txBody>
      </p:sp>
      <p:sp>
        <p:nvSpPr>
          <p:cNvPr id="22" name="TextBox 70"/>
          <p:cNvSpPr txBox="1">
            <a:spLocks noChangeArrowheads="1"/>
          </p:cNvSpPr>
          <p:nvPr/>
        </p:nvSpPr>
        <p:spPr bwMode="auto">
          <a:xfrm>
            <a:off x="7874001" y="1749107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</a:p>
        </p:txBody>
      </p:sp>
      <p:sp>
        <p:nvSpPr>
          <p:cNvPr id="23" name="TextBox 77"/>
          <p:cNvSpPr txBox="1">
            <a:spLocks noChangeArrowheads="1"/>
          </p:cNvSpPr>
          <p:nvPr/>
        </p:nvSpPr>
        <p:spPr bwMode="auto">
          <a:xfrm>
            <a:off x="7250113" y="1749107"/>
            <a:ext cx="4873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</a:p>
        </p:txBody>
      </p:sp>
      <p:sp>
        <p:nvSpPr>
          <p:cNvPr id="24" name="TextBox 78"/>
          <p:cNvSpPr txBox="1">
            <a:spLocks noChangeArrowheads="1"/>
          </p:cNvSpPr>
          <p:nvPr/>
        </p:nvSpPr>
        <p:spPr bwMode="auto">
          <a:xfrm>
            <a:off x="6823076" y="1749107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</a:p>
        </p:txBody>
      </p:sp>
      <p:sp>
        <p:nvSpPr>
          <p:cNvPr id="25" name="Down Arrow 24"/>
          <p:cNvSpPr/>
          <p:nvPr/>
        </p:nvSpPr>
        <p:spPr>
          <a:xfrm rot="10800000">
            <a:off x="6380164" y="2262188"/>
            <a:ext cx="173037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>
              <a:solidFill>
                <a:srgbClr val="FFFF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6" name="TextBox 85"/>
          <p:cNvSpPr txBox="1">
            <a:spLocks noChangeArrowheads="1"/>
          </p:cNvSpPr>
          <p:nvPr/>
        </p:nvSpPr>
        <p:spPr bwMode="auto">
          <a:xfrm>
            <a:off x="5722938" y="1749107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</p:txBody>
      </p:sp>
      <p:sp>
        <p:nvSpPr>
          <p:cNvPr id="27" name="Down Arrow 26"/>
          <p:cNvSpPr/>
          <p:nvPr/>
        </p:nvSpPr>
        <p:spPr>
          <a:xfrm rot="16200000">
            <a:off x="3105944" y="3081309"/>
            <a:ext cx="173038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Down Arrow 27"/>
          <p:cNvSpPr/>
          <p:nvPr/>
        </p:nvSpPr>
        <p:spPr>
          <a:xfrm rot="16200000">
            <a:off x="3105945" y="3399632"/>
            <a:ext cx="173037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Down Arrow 28"/>
          <p:cNvSpPr/>
          <p:nvPr/>
        </p:nvSpPr>
        <p:spPr>
          <a:xfrm rot="16200000">
            <a:off x="3105944" y="3718719"/>
            <a:ext cx="173038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Down Arrow 29"/>
          <p:cNvSpPr/>
          <p:nvPr/>
        </p:nvSpPr>
        <p:spPr>
          <a:xfrm rot="16200000">
            <a:off x="3105945" y="4371182"/>
            <a:ext cx="173037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TextBox 82"/>
          <p:cNvSpPr txBox="1">
            <a:spLocks noChangeArrowheads="1"/>
          </p:cNvSpPr>
          <p:nvPr/>
        </p:nvSpPr>
        <p:spPr bwMode="auto">
          <a:xfrm>
            <a:off x="5722938" y="1749107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</p:txBody>
      </p:sp>
      <p:sp>
        <p:nvSpPr>
          <p:cNvPr id="32" name="Down Arrow 31"/>
          <p:cNvSpPr/>
          <p:nvPr/>
        </p:nvSpPr>
        <p:spPr>
          <a:xfrm rot="10800000">
            <a:off x="6891339" y="2262188"/>
            <a:ext cx="173037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>
              <a:solidFill>
                <a:srgbClr val="FFFF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895600" y="3389312"/>
            <a:ext cx="533400" cy="425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TextBox 40"/>
          <p:cNvSpPr txBox="1">
            <a:spLocks noChangeArrowheads="1"/>
          </p:cNvSpPr>
          <p:nvPr/>
        </p:nvSpPr>
        <p:spPr bwMode="auto">
          <a:xfrm>
            <a:off x="6311901" y="1749107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</p:txBody>
      </p:sp>
      <p:sp>
        <p:nvSpPr>
          <p:cNvPr id="37" name="Down Arrow 36"/>
          <p:cNvSpPr/>
          <p:nvPr/>
        </p:nvSpPr>
        <p:spPr>
          <a:xfrm rot="16200000">
            <a:off x="3105944" y="4683479"/>
            <a:ext cx="173038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Down Arrow 37"/>
          <p:cNvSpPr/>
          <p:nvPr/>
        </p:nvSpPr>
        <p:spPr>
          <a:xfrm rot="16200000">
            <a:off x="3105945" y="5008917"/>
            <a:ext cx="173037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9" name="Down Arrow 38"/>
          <p:cNvSpPr/>
          <p:nvPr/>
        </p:nvSpPr>
        <p:spPr>
          <a:xfrm rot="16200000">
            <a:off x="3105944" y="5314158"/>
            <a:ext cx="173038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794000" y="4716462"/>
            <a:ext cx="635000" cy="325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794000" y="4965701"/>
            <a:ext cx="635000" cy="325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BC31AF0-1266-4746-B1CF-75510FD96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7271" y="3592513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74DEB28-F403-4009-88A0-99238BD47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7271" y="3964310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</p:txBody>
      </p:sp>
      <p:sp>
        <p:nvSpPr>
          <p:cNvPr id="46" name="TextBox 78">
            <a:extLst>
              <a:ext uri="{FF2B5EF4-FFF2-40B4-BE49-F238E27FC236}">
                <a16:creationId xmlns:a16="http://schemas.microsoft.com/office/drawing/2014/main" id="{72BF3DDA-9E59-41A5-8CD8-3B57E85AB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648" y="1822390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080F44F-E598-4ACA-8A4F-85DC00C4169C}"/>
              </a:ext>
            </a:extLst>
          </p:cNvPr>
          <p:cNvSpPr txBox="1"/>
          <p:nvPr/>
        </p:nvSpPr>
        <p:spPr>
          <a:xfrm>
            <a:off x="1020975" y="4553744"/>
            <a:ext cx="18442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operand stack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60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7.40741E-7 L 0.06857 -0.06968 C 0.08298 -0.08519 0.11371 -0.12963 0.1441 -0.16157 C 0.175 -0.19445 0.22205 -0.23704 0.25226 -0.26759 " pathEditMode="relative" rAng="0" ptsTypes="AAAA">
                                      <p:cBhvr>
                                        <p:cTn id="3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04" y="-1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47 L 0.09305 -0.20301 C 0.14548 -0.27732 0.16614 -0.30926 0.18906 -0.32176 " pathEditMode="relative" rAng="0" ptsTypes="AAA">
                                      <p:cBhvr>
                                        <p:cTn id="4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44" y="-1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4" grpId="0"/>
      <p:bldP spid="45" grpId="0"/>
      <p:bldP spid="4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CBC1C0CE-6268-4A9C-86FA-24ACA6B26018}"/>
              </a:ext>
            </a:extLst>
          </p:cNvPr>
          <p:cNvGraphicFramePr>
            <a:graphicFrameLocks noGrp="1"/>
          </p:cNvGraphicFramePr>
          <p:nvPr/>
        </p:nvGraphicFramePr>
        <p:xfrm>
          <a:off x="1600200" y="2133600"/>
          <a:ext cx="68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4174082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598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38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445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22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419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4854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Postfix Expressions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5400000">
            <a:off x="6696869" y="605631"/>
            <a:ext cx="546100" cy="26876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7507288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969125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430963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891213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5353050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69"/>
          <p:cNvSpPr txBox="1">
            <a:spLocks noChangeArrowheads="1"/>
          </p:cNvSpPr>
          <p:nvPr/>
        </p:nvSpPr>
        <p:spPr bwMode="auto">
          <a:xfrm>
            <a:off x="6311901" y="1749107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</p:txBody>
      </p:sp>
      <p:sp>
        <p:nvSpPr>
          <p:cNvPr id="22" name="TextBox 70"/>
          <p:cNvSpPr txBox="1">
            <a:spLocks noChangeArrowheads="1"/>
          </p:cNvSpPr>
          <p:nvPr/>
        </p:nvSpPr>
        <p:spPr bwMode="auto">
          <a:xfrm>
            <a:off x="7874001" y="1749107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</a:p>
        </p:txBody>
      </p:sp>
      <p:sp>
        <p:nvSpPr>
          <p:cNvPr id="23" name="TextBox 77"/>
          <p:cNvSpPr txBox="1">
            <a:spLocks noChangeArrowheads="1"/>
          </p:cNvSpPr>
          <p:nvPr/>
        </p:nvSpPr>
        <p:spPr bwMode="auto">
          <a:xfrm>
            <a:off x="7250113" y="1749107"/>
            <a:ext cx="4873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</a:p>
        </p:txBody>
      </p:sp>
      <p:sp>
        <p:nvSpPr>
          <p:cNvPr id="24" name="TextBox 78"/>
          <p:cNvSpPr txBox="1">
            <a:spLocks noChangeArrowheads="1"/>
          </p:cNvSpPr>
          <p:nvPr/>
        </p:nvSpPr>
        <p:spPr bwMode="auto">
          <a:xfrm>
            <a:off x="6823076" y="1749107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</a:p>
        </p:txBody>
      </p:sp>
      <p:sp>
        <p:nvSpPr>
          <p:cNvPr id="25" name="TextBox 85"/>
          <p:cNvSpPr txBox="1">
            <a:spLocks noChangeArrowheads="1"/>
          </p:cNvSpPr>
          <p:nvPr/>
        </p:nvSpPr>
        <p:spPr bwMode="auto">
          <a:xfrm>
            <a:off x="5722938" y="1749107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</p:txBody>
      </p:sp>
      <p:sp>
        <p:nvSpPr>
          <p:cNvPr id="26" name="TextBox 82"/>
          <p:cNvSpPr txBox="1">
            <a:spLocks noChangeArrowheads="1"/>
          </p:cNvSpPr>
          <p:nvPr/>
        </p:nvSpPr>
        <p:spPr bwMode="auto">
          <a:xfrm>
            <a:off x="5722938" y="1749107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</p:txBody>
      </p:sp>
      <p:sp>
        <p:nvSpPr>
          <p:cNvPr id="27" name="Down Arrow 26"/>
          <p:cNvSpPr/>
          <p:nvPr/>
        </p:nvSpPr>
        <p:spPr>
          <a:xfrm rot="10800000">
            <a:off x="6891339" y="2262188"/>
            <a:ext cx="173037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>
              <a:solidFill>
                <a:srgbClr val="FFFF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TextBox 40"/>
          <p:cNvSpPr txBox="1">
            <a:spLocks noChangeArrowheads="1"/>
          </p:cNvSpPr>
          <p:nvPr/>
        </p:nvSpPr>
        <p:spPr bwMode="auto">
          <a:xfrm>
            <a:off x="6311901" y="1749107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</p:txBody>
      </p:sp>
      <p:sp>
        <p:nvSpPr>
          <p:cNvPr id="29" name="Down Arrow 28"/>
          <p:cNvSpPr/>
          <p:nvPr/>
        </p:nvSpPr>
        <p:spPr>
          <a:xfrm rot="16200000">
            <a:off x="3105944" y="5319139"/>
            <a:ext cx="173038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66859" y="1762011"/>
            <a:ext cx="749301" cy="442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28</a:t>
            </a:r>
          </a:p>
        </p:txBody>
      </p:sp>
      <p:sp>
        <p:nvSpPr>
          <p:cNvPr id="31" name="Down Arrow 30"/>
          <p:cNvSpPr/>
          <p:nvPr/>
        </p:nvSpPr>
        <p:spPr>
          <a:xfrm rot="16200000">
            <a:off x="3048001" y="5643783"/>
            <a:ext cx="171450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6" name="TextBox 14">
            <a:extLst>
              <a:ext uri="{FF2B5EF4-FFF2-40B4-BE49-F238E27FC236}">
                <a16:creationId xmlns:a16="http://schemas.microsoft.com/office/drawing/2014/main" id="{17B3559E-BFC4-4A50-9606-CB9A7B7A4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768601"/>
            <a:ext cx="6781800" cy="357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1. Empty the operand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2. while there are more tokens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3.   get the next token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4.   if the first character of the token is a digit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5.      push the token on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6.   else if the token is an operator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7.      pop the right operand off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8.      pop the left operand off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9.      evaluate the operation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10.      push the result onto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11. pop the stack and return the result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896629E-BFFA-400F-AFEE-5CDC1F139355}"/>
              </a:ext>
            </a:extLst>
          </p:cNvPr>
          <p:cNvSpPr txBox="1"/>
          <p:nvPr/>
        </p:nvSpPr>
        <p:spPr>
          <a:xfrm>
            <a:off x="1020975" y="4553744"/>
            <a:ext cx="18442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operand stack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71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28704E-6 1.11111E-6 C -0.05614 0.06042 -0.03834 0.04606 -0.10026 0.12153 C -0.13354 0.1743 -0.1658 0.25671 -0.2202 0.31551 " pathEditMode="relative" rAng="0" ptsTypes="AAA">
                                      <p:cBhvr>
                                        <p:cTn id="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10" y="1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3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91EA4D6C-A34F-418C-95DD-6FE962BA7C42}"/>
              </a:ext>
            </a:extLst>
          </p:cNvPr>
          <p:cNvGraphicFramePr>
            <a:graphicFrameLocks noGrp="1"/>
          </p:cNvGraphicFramePr>
          <p:nvPr/>
        </p:nvGraphicFramePr>
        <p:xfrm>
          <a:off x="1600200" y="2133600"/>
          <a:ext cx="68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4174082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598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38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445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22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419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4854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Postfix Expressions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14" name="TextBox 14"/>
          <p:cNvSpPr txBox="1">
            <a:spLocks noChangeArrowheads="1"/>
          </p:cNvSpPr>
          <p:nvPr/>
        </p:nvSpPr>
        <p:spPr bwMode="auto">
          <a:xfrm>
            <a:off x="3276600" y="2768601"/>
            <a:ext cx="6781800" cy="357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1. Empty the operand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2. while there are more tokens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3.   get the next token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4.   if the first character of the token is a digit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5.      push the token on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6.   else if the token is an operator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7.      pop the right operand off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8.      pop the left operand off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9.      evaluate the operation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10.      push the result onto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11. pop the stack and return the result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6696869" y="605631"/>
            <a:ext cx="546100" cy="26876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7507288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969125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430963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891213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5353050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69"/>
          <p:cNvSpPr txBox="1">
            <a:spLocks noChangeArrowheads="1"/>
          </p:cNvSpPr>
          <p:nvPr/>
        </p:nvSpPr>
        <p:spPr bwMode="auto">
          <a:xfrm>
            <a:off x="6311901" y="1749107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</p:txBody>
      </p:sp>
      <p:sp>
        <p:nvSpPr>
          <p:cNvPr id="22" name="TextBox 70"/>
          <p:cNvSpPr txBox="1">
            <a:spLocks noChangeArrowheads="1"/>
          </p:cNvSpPr>
          <p:nvPr/>
        </p:nvSpPr>
        <p:spPr bwMode="auto">
          <a:xfrm>
            <a:off x="7874001" y="1749107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</a:p>
        </p:txBody>
      </p:sp>
      <p:sp>
        <p:nvSpPr>
          <p:cNvPr id="23" name="TextBox 77"/>
          <p:cNvSpPr txBox="1">
            <a:spLocks noChangeArrowheads="1"/>
          </p:cNvSpPr>
          <p:nvPr/>
        </p:nvSpPr>
        <p:spPr bwMode="auto">
          <a:xfrm>
            <a:off x="7250113" y="1749107"/>
            <a:ext cx="4873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</a:p>
        </p:txBody>
      </p:sp>
      <p:sp>
        <p:nvSpPr>
          <p:cNvPr id="24" name="TextBox 78"/>
          <p:cNvSpPr txBox="1">
            <a:spLocks noChangeArrowheads="1"/>
          </p:cNvSpPr>
          <p:nvPr/>
        </p:nvSpPr>
        <p:spPr bwMode="auto">
          <a:xfrm>
            <a:off x="6823076" y="1749107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</a:p>
        </p:txBody>
      </p:sp>
      <p:sp>
        <p:nvSpPr>
          <p:cNvPr id="26" name="TextBox 85"/>
          <p:cNvSpPr txBox="1">
            <a:spLocks noChangeArrowheads="1"/>
          </p:cNvSpPr>
          <p:nvPr/>
        </p:nvSpPr>
        <p:spPr bwMode="auto">
          <a:xfrm>
            <a:off x="5722938" y="1749107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</p:txBody>
      </p:sp>
      <p:sp>
        <p:nvSpPr>
          <p:cNvPr id="27" name="Down Arrow 26"/>
          <p:cNvSpPr/>
          <p:nvPr/>
        </p:nvSpPr>
        <p:spPr>
          <a:xfrm rot="16200000">
            <a:off x="3105944" y="3092479"/>
            <a:ext cx="173038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TextBox 82"/>
          <p:cNvSpPr txBox="1">
            <a:spLocks noChangeArrowheads="1"/>
          </p:cNvSpPr>
          <p:nvPr/>
        </p:nvSpPr>
        <p:spPr bwMode="auto">
          <a:xfrm>
            <a:off x="5722938" y="1749107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</p:txBody>
      </p:sp>
      <p:sp>
        <p:nvSpPr>
          <p:cNvPr id="34" name="TextBox 40"/>
          <p:cNvSpPr txBox="1">
            <a:spLocks noChangeArrowheads="1"/>
          </p:cNvSpPr>
          <p:nvPr/>
        </p:nvSpPr>
        <p:spPr bwMode="auto">
          <a:xfrm>
            <a:off x="6311901" y="1749107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250113" y="1749107"/>
            <a:ext cx="4873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568450" y="3926234"/>
            <a:ext cx="749300" cy="441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28</a:t>
            </a:r>
          </a:p>
        </p:txBody>
      </p:sp>
      <p:sp>
        <p:nvSpPr>
          <p:cNvPr id="41" name="Down Arrow 24">
            <a:extLst>
              <a:ext uri="{FF2B5EF4-FFF2-40B4-BE49-F238E27FC236}">
                <a16:creationId xmlns:a16="http://schemas.microsoft.com/office/drawing/2014/main" id="{88B99A2A-B4A0-44A7-BFE3-7B1E7719FF59}"/>
              </a:ext>
            </a:extLst>
          </p:cNvPr>
          <p:cNvSpPr/>
          <p:nvPr/>
        </p:nvSpPr>
        <p:spPr>
          <a:xfrm rot="10800000">
            <a:off x="6901629" y="2262188"/>
            <a:ext cx="173037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>
              <a:solidFill>
                <a:srgbClr val="FFFF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1BB62BA-6305-42C0-B250-5F19B9A8A43C}"/>
              </a:ext>
            </a:extLst>
          </p:cNvPr>
          <p:cNvGrpSpPr/>
          <p:nvPr/>
        </p:nvGrpSpPr>
        <p:grpSpPr>
          <a:xfrm>
            <a:off x="3009900" y="2253922"/>
            <a:ext cx="4575940" cy="1425960"/>
            <a:chOff x="2095500" y="2253922"/>
            <a:chExt cx="4575940" cy="1425960"/>
          </a:xfrm>
        </p:grpSpPr>
        <p:sp>
          <p:nvSpPr>
            <p:cNvPr id="28" name="Down Arrow 27"/>
            <p:cNvSpPr/>
            <p:nvPr/>
          </p:nvSpPr>
          <p:spPr>
            <a:xfrm rot="16200000">
              <a:off x="2191544" y="3410801"/>
              <a:ext cx="173037" cy="365125"/>
            </a:xfrm>
            <a:prstGeom prst="downArrow">
              <a:avLst/>
            </a:prstGeom>
            <a:solidFill>
              <a:srgbClr val="FFC000"/>
            </a:solidFill>
            <a:ln w="31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" name="Down Arrow 31">
              <a:extLst>
                <a:ext uri="{FF2B5EF4-FFF2-40B4-BE49-F238E27FC236}">
                  <a16:creationId xmlns:a16="http://schemas.microsoft.com/office/drawing/2014/main" id="{5A0FCC94-98FE-47D5-A255-437FC4C44BAB}"/>
                </a:ext>
              </a:extLst>
            </p:cNvPr>
            <p:cNvSpPr/>
            <p:nvPr/>
          </p:nvSpPr>
          <p:spPr>
            <a:xfrm rot="10800000">
              <a:off x="6498403" y="2262187"/>
              <a:ext cx="173037" cy="365125"/>
            </a:xfrm>
            <a:prstGeom prst="downArrow">
              <a:avLst/>
            </a:prstGeom>
            <a:solidFill>
              <a:srgbClr val="FFC000"/>
            </a:solidFill>
            <a:ln w="31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>
                <a:solidFill>
                  <a:srgbClr val="FFFFFF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820706" y="2253922"/>
              <a:ext cx="533400" cy="425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236085A0-916C-4569-92B8-EAA3FCC19DA4}"/>
              </a:ext>
            </a:extLst>
          </p:cNvPr>
          <p:cNvSpPr txBox="1"/>
          <p:nvPr/>
        </p:nvSpPr>
        <p:spPr>
          <a:xfrm>
            <a:off x="1020975" y="4553744"/>
            <a:ext cx="18442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operand stack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71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5373-0BE5-4224-8D11-541BF3E60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#18: Invalid Iterators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D0F3BA-BC1D-4870-A43F-E8767FD2C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F6E07C-EDD8-4FF5-BD9D-2096C89A2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557787-2738-48CA-B5CE-E0DE79BF83AD}"/>
              </a:ext>
            </a:extLst>
          </p:cNvPr>
          <p:cNvSpPr txBox="1"/>
          <p:nvPr/>
        </p:nvSpPr>
        <p:spPr>
          <a:xfrm>
            <a:off x="1848194" y="1437244"/>
            <a:ext cx="81832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vector&lt;int&gt; v;</a:t>
            </a:r>
          </a:p>
          <a:p>
            <a:endParaRPr lang="en-US" sz="1000" b="1" dirty="0">
              <a:latin typeface="Consolas" panose="020B0609020204030204" pitchFamily="49" charset="0"/>
            </a:endParaRPr>
          </a:p>
          <a:p>
            <a:r>
              <a:rPr lang="en-US" b="1" dirty="0">
                <a:latin typeface="Consolas" panose="020B0609020204030204" pitchFamily="49" charset="0"/>
              </a:rPr>
              <a:t>for (int i = 0; i &lt; 10; ++i) </a:t>
            </a:r>
            <a:r>
              <a:rPr lang="en-US" sz="20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v.push_back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(i);</a:t>
            </a:r>
          </a:p>
          <a:p>
            <a:r>
              <a:rPr lang="en-US" b="1" dirty="0">
                <a:latin typeface="Consolas" panose="020B0609020204030204" pitchFamily="49" charset="0"/>
              </a:rPr>
              <a:t>vector&lt;int&gt;::</a:t>
            </a:r>
            <a:r>
              <a:rPr lang="en-US" b="1" dirty="0" err="1">
                <a:latin typeface="Consolas" panose="020B0609020204030204" pitchFamily="49" charset="0"/>
              </a:rPr>
              <a:t>const_iterator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old_begin</a:t>
            </a:r>
            <a:r>
              <a:rPr lang="en-US" b="1" dirty="0">
                <a:latin typeface="Consolas" panose="020B0609020204030204" pitchFamily="49" charset="0"/>
              </a:rPr>
              <a:t> = </a:t>
            </a:r>
            <a:r>
              <a:rPr lang="en-US" sz="20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v.begin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();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E667E93-3FBF-4972-BDF6-719704FA944C}"/>
              </a:ext>
            </a:extLst>
          </p:cNvPr>
          <p:cNvSpPr txBox="1">
            <a:spLocks/>
          </p:cNvSpPr>
          <p:nvPr/>
        </p:nvSpPr>
        <p:spPr bwMode="auto">
          <a:xfrm>
            <a:off x="542085" y="5791200"/>
            <a:ext cx="9978067" cy="89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FF0000"/>
                </a:solidFill>
              </a:rPr>
              <a:t>Do NOT hold pointer, references, or iterators to an element in a container after you've modified the container!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C125F6-80B9-44B7-92CC-789F1EE2DFFC}"/>
              </a:ext>
            </a:extLst>
          </p:cNvPr>
          <p:cNvSpPr txBox="1"/>
          <p:nvPr/>
        </p:nvSpPr>
        <p:spPr>
          <a:xfrm>
            <a:off x="1838255" y="2775348"/>
            <a:ext cx="81832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cout &lt;&lt; "Adding more elements..." &lt;&lt; endl;</a:t>
            </a:r>
          </a:p>
          <a:p>
            <a:r>
              <a:rPr lang="en-US" b="1" dirty="0">
                <a:latin typeface="Consolas" panose="020B0609020204030204" pitchFamily="49" charset="0"/>
              </a:rPr>
              <a:t>for (int i = 0; i &lt; 100; ++i) </a:t>
            </a:r>
            <a:r>
              <a:rPr lang="en-US" sz="20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v.push_back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(i*10);</a:t>
            </a:r>
          </a:p>
          <a:p>
            <a:r>
              <a:rPr lang="en-US" b="1" dirty="0">
                <a:latin typeface="Consolas" panose="020B0609020204030204" pitchFamily="49" charset="0"/>
              </a:rPr>
              <a:t>vector&lt;int&gt;::</a:t>
            </a:r>
            <a:r>
              <a:rPr lang="en-US" b="1" dirty="0" err="1">
                <a:latin typeface="Consolas" panose="020B0609020204030204" pitchFamily="49" charset="0"/>
              </a:rPr>
              <a:t>const_iterator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new_begin</a:t>
            </a:r>
            <a:r>
              <a:rPr lang="en-US" b="1" dirty="0">
                <a:latin typeface="Consolas" panose="020B0609020204030204" pitchFamily="49" charset="0"/>
              </a:rPr>
              <a:t> = </a:t>
            </a:r>
            <a:r>
              <a:rPr lang="en-US" sz="20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v.begin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();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8CD057-8098-4C02-AECA-633953DBDC4F}"/>
              </a:ext>
            </a:extLst>
          </p:cNvPr>
          <p:cNvSpPr txBox="1"/>
          <p:nvPr/>
        </p:nvSpPr>
        <p:spPr>
          <a:xfrm>
            <a:off x="1838255" y="3918347"/>
            <a:ext cx="818328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if (</a:t>
            </a:r>
            <a:r>
              <a:rPr lang="en-US" sz="20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old_begin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 == </a:t>
            </a:r>
            <a:r>
              <a:rPr lang="en-US" sz="20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new_begin</a:t>
            </a:r>
            <a:r>
              <a:rPr lang="en-US" b="1" dirty="0">
                <a:latin typeface="Consolas" panose="020B0609020204030204" pitchFamily="49" charset="0"/>
              </a:rPr>
              <a:t>)</a:t>
            </a:r>
          </a:p>
          <a:p>
            <a:r>
              <a:rPr lang="en-US" b="1" dirty="0">
                <a:latin typeface="Consolas" panose="020B0609020204030204" pitchFamily="49" charset="0"/>
              </a:rPr>
              <a:t>   cout &lt;&lt; "</a:t>
            </a:r>
            <a:r>
              <a:rPr lang="en-US" b="1" dirty="0" err="1">
                <a:latin typeface="Consolas" panose="020B0609020204030204" pitchFamily="49" charset="0"/>
              </a:rPr>
              <a:t>Begin's</a:t>
            </a:r>
            <a:r>
              <a:rPr lang="en-US" b="1" dirty="0">
                <a:latin typeface="Consolas" panose="020B0609020204030204" pitchFamily="49" charset="0"/>
              </a:rPr>
              <a:t> are the same" &lt;&lt; endl;</a:t>
            </a:r>
          </a:p>
          <a:p>
            <a:r>
              <a:rPr lang="en-US" b="1" dirty="0">
                <a:latin typeface="Consolas" panose="020B0609020204030204" pitchFamily="49" charset="0"/>
              </a:rPr>
              <a:t>else</a:t>
            </a:r>
          </a:p>
          <a:p>
            <a:r>
              <a:rPr lang="en-US" b="1" dirty="0">
                <a:latin typeface="Consolas" panose="020B0609020204030204" pitchFamily="49" charset="0"/>
              </a:rPr>
              <a:t>   cout &lt;&lt; "</a:t>
            </a:r>
            <a:r>
              <a:rPr lang="en-US" b="1" dirty="0" err="1">
                <a:latin typeface="Consolas" panose="020B0609020204030204" pitchFamily="49" charset="0"/>
              </a:rPr>
              <a:t>Begin's</a:t>
            </a:r>
            <a:r>
              <a:rPr lang="en-US" b="1" dirty="0">
                <a:latin typeface="Consolas" panose="020B0609020204030204" pitchFamily="49" charset="0"/>
              </a:rPr>
              <a:t> are DIFFERENT" &lt;&lt; endl;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61641582-E3A5-4BEB-9E64-DE4D488AC2ED}"/>
              </a:ext>
            </a:extLst>
          </p:cNvPr>
          <p:cNvSpPr/>
          <p:nvPr/>
        </p:nvSpPr>
        <p:spPr>
          <a:xfrm>
            <a:off x="261608" y="3564201"/>
            <a:ext cx="1576647" cy="123110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What is output?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B7C1E850-E019-41BD-AA24-49C00446A47D}"/>
              </a:ext>
            </a:extLst>
          </p:cNvPr>
          <p:cNvSpPr/>
          <p:nvPr/>
        </p:nvSpPr>
        <p:spPr>
          <a:xfrm>
            <a:off x="1049931" y="4756126"/>
            <a:ext cx="1069104" cy="48740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2053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91EA4D6C-A34F-418C-95DD-6FE962BA7C42}"/>
              </a:ext>
            </a:extLst>
          </p:cNvPr>
          <p:cNvGraphicFramePr>
            <a:graphicFrameLocks noGrp="1"/>
          </p:cNvGraphicFramePr>
          <p:nvPr/>
        </p:nvGraphicFramePr>
        <p:xfrm>
          <a:off x="1600200" y="2133600"/>
          <a:ext cx="68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4174082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598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38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445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22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419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4854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Postfix Expressions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14" name="TextBox 14"/>
          <p:cNvSpPr txBox="1">
            <a:spLocks noChangeArrowheads="1"/>
          </p:cNvSpPr>
          <p:nvPr/>
        </p:nvSpPr>
        <p:spPr bwMode="auto">
          <a:xfrm>
            <a:off x="3276600" y="2768601"/>
            <a:ext cx="6781800" cy="357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1. Empty the operand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2. while there are more tokens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3.   get the next token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4.   if the first character of the token is a digit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5.      push the token on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6.   else if the token is an operator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7.      pop the right operand off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8.      pop the left operand off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9.      evaluate the operation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10.      push the result onto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11. pop the stack and return the result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6696869" y="605631"/>
            <a:ext cx="546100" cy="26876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7507288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969125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430963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891213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5353050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69"/>
          <p:cNvSpPr txBox="1">
            <a:spLocks noChangeArrowheads="1"/>
          </p:cNvSpPr>
          <p:nvPr/>
        </p:nvSpPr>
        <p:spPr bwMode="auto">
          <a:xfrm>
            <a:off x="6311901" y="1749107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</p:txBody>
      </p:sp>
      <p:sp>
        <p:nvSpPr>
          <p:cNvPr id="22" name="TextBox 70"/>
          <p:cNvSpPr txBox="1">
            <a:spLocks noChangeArrowheads="1"/>
          </p:cNvSpPr>
          <p:nvPr/>
        </p:nvSpPr>
        <p:spPr bwMode="auto">
          <a:xfrm>
            <a:off x="7874001" y="1749107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</a:p>
        </p:txBody>
      </p:sp>
      <p:sp>
        <p:nvSpPr>
          <p:cNvPr id="23" name="TextBox 77"/>
          <p:cNvSpPr txBox="1">
            <a:spLocks noChangeArrowheads="1"/>
          </p:cNvSpPr>
          <p:nvPr/>
        </p:nvSpPr>
        <p:spPr bwMode="auto">
          <a:xfrm>
            <a:off x="7250113" y="1749107"/>
            <a:ext cx="4873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</a:p>
        </p:txBody>
      </p:sp>
      <p:sp>
        <p:nvSpPr>
          <p:cNvPr id="24" name="TextBox 78"/>
          <p:cNvSpPr txBox="1">
            <a:spLocks noChangeArrowheads="1"/>
          </p:cNvSpPr>
          <p:nvPr/>
        </p:nvSpPr>
        <p:spPr bwMode="auto">
          <a:xfrm>
            <a:off x="6823076" y="1749107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</a:p>
        </p:txBody>
      </p:sp>
      <p:sp>
        <p:nvSpPr>
          <p:cNvPr id="26" name="TextBox 85"/>
          <p:cNvSpPr txBox="1">
            <a:spLocks noChangeArrowheads="1"/>
          </p:cNvSpPr>
          <p:nvPr/>
        </p:nvSpPr>
        <p:spPr bwMode="auto">
          <a:xfrm>
            <a:off x="5722938" y="1749107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</p:txBody>
      </p:sp>
      <p:sp>
        <p:nvSpPr>
          <p:cNvPr id="29" name="Down Arrow 28"/>
          <p:cNvSpPr/>
          <p:nvPr/>
        </p:nvSpPr>
        <p:spPr>
          <a:xfrm rot="16200000">
            <a:off x="3105944" y="3729889"/>
            <a:ext cx="173038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Down Arrow 29"/>
          <p:cNvSpPr/>
          <p:nvPr/>
        </p:nvSpPr>
        <p:spPr>
          <a:xfrm rot="16200000">
            <a:off x="3105944" y="4032279"/>
            <a:ext cx="173038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TextBox 82"/>
          <p:cNvSpPr txBox="1">
            <a:spLocks noChangeArrowheads="1"/>
          </p:cNvSpPr>
          <p:nvPr/>
        </p:nvSpPr>
        <p:spPr bwMode="auto">
          <a:xfrm>
            <a:off x="5722938" y="1749107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</p:txBody>
      </p:sp>
      <p:sp>
        <p:nvSpPr>
          <p:cNvPr id="34" name="TextBox 40"/>
          <p:cNvSpPr txBox="1">
            <a:spLocks noChangeArrowheads="1"/>
          </p:cNvSpPr>
          <p:nvPr/>
        </p:nvSpPr>
        <p:spPr bwMode="auto">
          <a:xfrm>
            <a:off x="6311901" y="1749107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250113" y="1749107"/>
            <a:ext cx="4873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568450" y="3926234"/>
            <a:ext cx="749300" cy="441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28</a:t>
            </a:r>
          </a:p>
        </p:txBody>
      </p:sp>
      <p:sp>
        <p:nvSpPr>
          <p:cNvPr id="42" name="Down Arrow 31">
            <a:extLst>
              <a:ext uri="{FF2B5EF4-FFF2-40B4-BE49-F238E27FC236}">
                <a16:creationId xmlns:a16="http://schemas.microsoft.com/office/drawing/2014/main" id="{5A0FCC94-98FE-47D5-A255-437FC4C44BAB}"/>
              </a:ext>
            </a:extLst>
          </p:cNvPr>
          <p:cNvSpPr/>
          <p:nvPr/>
        </p:nvSpPr>
        <p:spPr>
          <a:xfrm rot="10800000">
            <a:off x="7412804" y="2262188"/>
            <a:ext cx="173037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>
              <a:solidFill>
                <a:srgbClr val="FFFF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BAF020-B813-4059-B4B8-26E246E5003C}"/>
              </a:ext>
            </a:extLst>
          </p:cNvPr>
          <p:cNvSpPr txBox="1"/>
          <p:nvPr/>
        </p:nvSpPr>
        <p:spPr>
          <a:xfrm>
            <a:off x="1020975" y="4553744"/>
            <a:ext cx="18442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operand stack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20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85185E-6 L -0.09027 0.03958 C -0.1318 0.04606 -0.14959 0.075 -0.32754 0.11736 C -0.40827 0.18102 -0.44328 0.1875 -0.50607 0.26967 " pathEditMode="relative" rAng="0" ptsTypes="AAAA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04" y="1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228C29E9-228A-4506-9AB1-1A2194F9172A}"/>
              </a:ext>
            </a:extLst>
          </p:cNvPr>
          <p:cNvGraphicFramePr>
            <a:graphicFrameLocks noGrp="1"/>
          </p:cNvGraphicFramePr>
          <p:nvPr/>
        </p:nvGraphicFramePr>
        <p:xfrm>
          <a:off x="1600200" y="2133600"/>
          <a:ext cx="68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4174082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598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38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445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22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419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4854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Postfix Expressions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14" name="TextBox 14"/>
          <p:cNvSpPr txBox="1">
            <a:spLocks noChangeArrowheads="1"/>
          </p:cNvSpPr>
          <p:nvPr/>
        </p:nvSpPr>
        <p:spPr bwMode="auto">
          <a:xfrm>
            <a:off x="3276600" y="2764588"/>
            <a:ext cx="6781800" cy="357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1. Empty the operand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2. while there are more tokens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3.   get the next token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4.   if the first character of the token is a digit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5.      push the token on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6.   else if the token is an operator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7.      pop the right operand off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8.      pop the left operand off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9.      evaluate the operation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10.      push the result onto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11. pop the stack and return the result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6696869" y="601618"/>
            <a:ext cx="546100" cy="26876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7507288" y="1945437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969125" y="1945437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430963" y="1945437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891213" y="1945437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5353050" y="1945437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69"/>
          <p:cNvSpPr txBox="1">
            <a:spLocks noChangeArrowheads="1"/>
          </p:cNvSpPr>
          <p:nvPr/>
        </p:nvSpPr>
        <p:spPr bwMode="auto">
          <a:xfrm>
            <a:off x="6311901" y="1745094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</p:txBody>
      </p:sp>
      <p:sp>
        <p:nvSpPr>
          <p:cNvPr id="22" name="TextBox 70"/>
          <p:cNvSpPr txBox="1">
            <a:spLocks noChangeArrowheads="1"/>
          </p:cNvSpPr>
          <p:nvPr/>
        </p:nvSpPr>
        <p:spPr bwMode="auto">
          <a:xfrm>
            <a:off x="7874001" y="1745094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</a:p>
        </p:txBody>
      </p:sp>
      <p:sp>
        <p:nvSpPr>
          <p:cNvPr id="23" name="TextBox 77"/>
          <p:cNvSpPr txBox="1">
            <a:spLocks noChangeArrowheads="1"/>
          </p:cNvSpPr>
          <p:nvPr/>
        </p:nvSpPr>
        <p:spPr bwMode="auto">
          <a:xfrm>
            <a:off x="7250113" y="1745094"/>
            <a:ext cx="4873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</a:p>
        </p:txBody>
      </p:sp>
      <p:sp>
        <p:nvSpPr>
          <p:cNvPr id="24" name="TextBox 78"/>
          <p:cNvSpPr txBox="1">
            <a:spLocks noChangeArrowheads="1"/>
          </p:cNvSpPr>
          <p:nvPr/>
        </p:nvSpPr>
        <p:spPr bwMode="auto">
          <a:xfrm>
            <a:off x="6823076" y="1745094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</a:p>
        </p:txBody>
      </p:sp>
      <p:sp>
        <p:nvSpPr>
          <p:cNvPr id="25" name="Down Arrow 24"/>
          <p:cNvSpPr/>
          <p:nvPr/>
        </p:nvSpPr>
        <p:spPr>
          <a:xfrm rot="10800000">
            <a:off x="7407275" y="2258175"/>
            <a:ext cx="173038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>
              <a:solidFill>
                <a:srgbClr val="FFFF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6" name="TextBox 85"/>
          <p:cNvSpPr txBox="1">
            <a:spLocks noChangeArrowheads="1"/>
          </p:cNvSpPr>
          <p:nvPr/>
        </p:nvSpPr>
        <p:spPr bwMode="auto">
          <a:xfrm>
            <a:off x="5722938" y="1745094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</p:txBody>
      </p:sp>
      <p:sp>
        <p:nvSpPr>
          <p:cNvPr id="27" name="Down Arrow 26"/>
          <p:cNvSpPr/>
          <p:nvPr/>
        </p:nvSpPr>
        <p:spPr>
          <a:xfrm rot="16200000">
            <a:off x="3105945" y="3066786"/>
            <a:ext cx="173038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Down Arrow 27"/>
          <p:cNvSpPr/>
          <p:nvPr/>
        </p:nvSpPr>
        <p:spPr>
          <a:xfrm rot="16200000">
            <a:off x="3105945" y="3395619"/>
            <a:ext cx="173037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Down Arrow 28"/>
          <p:cNvSpPr/>
          <p:nvPr/>
        </p:nvSpPr>
        <p:spPr>
          <a:xfrm rot="16200000">
            <a:off x="3105944" y="3714706"/>
            <a:ext cx="173038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Down Arrow 29"/>
          <p:cNvSpPr/>
          <p:nvPr/>
        </p:nvSpPr>
        <p:spPr>
          <a:xfrm rot="16200000">
            <a:off x="3105945" y="4367169"/>
            <a:ext cx="173037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TextBox 82"/>
          <p:cNvSpPr txBox="1">
            <a:spLocks noChangeArrowheads="1"/>
          </p:cNvSpPr>
          <p:nvPr/>
        </p:nvSpPr>
        <p:spPr bwMode="auto">
          <a:xfrm>
            <a:off x="5722938" y="1745094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</p:txBody>
      </p:sp>
      <p:sp>
        <p:nvSpPr>
          <p:cNvPr id="32" name="Down Arrow 31"/>
          <p:cNvSpPr/>
          <p:nvPr/>
        </p:nvSpPr>
        <p:spPr>
          <a:xfrm rot="10800000">
            <a:off x="7942264" y="2258175"/>
            <a:ext cx="173037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>
              <a:solidFill>
                <a:srgbClr val="FFFF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895600" y="3385299"/>
            <a:ext cx="533400" cy="425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TextBox 40"/>
          <p:cNvSpPr txBox="1">
            <a:spLocks noChangeArrowheads="1"/>
          </p:cNvSpPr>
          <p:nvPr/>
        </p:nvSpPr>
        <p:spPr bwMode="auto">
          <a:xfrm>
            <a:off x="6311901" y="1745094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804988" y="2020049"/>
            <a:ext cx="4635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804988" y="2426449"/>
            <a:ext cx="4635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28</a:t>
            </a:r>
          </a:p>
        </p:txBody>
      </p:sp>
      <p:sp>
        <p:nvSpPr>
          <p:cNvPr id="37" name="Down Arrow 36"/>
          <p:cNvSpPr/>
          <p:nvPr/>
        </p:nvSpPr>
        <p:spPr>
          <a:xfrm rot="16200000">
            <a:off x="3105944" y="4679466"/>
            <a:ext cx="173038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Down Arrow 37"/>
          <p:cNvSpPr/>
          <p:nvPr/>
        </p:nvSpPr>
        <p:spPr>
          <a:xfrm rot="16200000">
            <a:off x="3105945" y="4994394"/>
            <a:ext cx="173037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9" name="Down Arrow 38"/>
          <p:cNvSpPr/>
          <p:nvPr/>
        </p:nvSpPr>
        <p:spPr>
          <a:xfrm rot="16200000">
            <a:off x="3105944" y="5319831"/>
            <a:ext cx="173038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794000" y="4712449"/>
            <a:ext cx="635000" cy="325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794000" y="4961688"/>
            <a:ext cx="635000" cy="325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459931" y="1556500"/>
            <a:ext cx="1866900" cy="701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</a:p>
        </p:txBody>
      </p:sp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BA0FDA72-EC89-4EF2-989E-954EF13AABF4}"/>
              </a:ext>
            </a:extLst>
          </p:cNvPr>
          <p:cNvGraphicFramePr>
            <a:graphicFrameLocks noGrp="1"/>
          </p:cNvGraphicFramePr>
          <p:nvPr/>
        </p:nvGraphicFramePr>
        <p:xfrm>
          <a:off x="1600200" y="2133600"/>
          <a:ext cx="68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4174082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598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38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445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22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419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48545"/>
                  </a:ext>
                </a:extLst>
              </a:tr>
            </a:tbl>
          </a:graphicData>
        </a:graphic>
      </p:graphicFrame>
      <p:sp>
        <p:nvSpPr>
          <p:cNvPr id="45" name="Rectangle 44">
            <a:extLst>
              <a:ext uri="{FF2B5EF4-FFF2-40B4-BE49-F238E27FC236}">
                <a16:creationId xmlns:a16="http://schemas.microsoft.com/office/drawing/2014/main" id="{C2A691F4-250B-44D5-B31B-516276EE279D}"/>
              </a:ext>
            </a:extLst>
          </p:cNvPr>
          <p:cNvSpPr/>
          <p:nvPr/>
        </p:nvSpPr>
        <p:spPr>
          <a:xfrm>
            <a:off x="1567545" y="3578181"/>
            <a:ext cx="741365" cy="4429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688AA3F-A5C4-4874-9D00-689CCD8513C5}"/>
              </a:ext>
            </a:extLst>
          </p:cNvPr>
          <p:cNvSpPr/>
          <p:nvPr/>
        </p:nvSpPr>
        <p:spPr>
          <a:xfrm>
            <a:off x="1568450" y="3926234"/>
            <a:ext cx="749300" cy="441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28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68D4CA1-3031-4CDF-8C36-A21681D84003}"/>
              </a:ext>
            </a:extLst>
          </p:cNvPr>
          <p:cNvSpPr txBox="1"/>
          <p:nvPr/>
        </p:nvSpPr>
        <p:spPr>
          <a:xfrm>
            <a:off x="1020975" y="4553744"/>
            <a:ext cx="18442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operand stack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19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2963E-6 -0.00093 C 0.05903 -0.09051 0.07929 -0.12639 0.14497 -0.19723 C 0.20921 -0.24561 0.24075 -0.26065 0.26346 -0.27269 " pathEditMode="relative" rAng="0" ptsTypes="AAA">
                                      <p:cBhvr>
                                        <p:cTn id="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66" y="-1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46 L 0.07249 -0.17384 C 0.13065 -0.26806 0.1658 -0.31065 0.18895 -0.32315 " pathEditMode="relative" rAng="0" ptsTypes="AAA">
                                      <p:cBhvr>
                                        <p:cTn id="4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47" y="-1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5" grpId="0"/>
      <p:bldP spid="4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9C10C2E7-425F-4861-8CAE-104804948511}"/>
              </a:ext>
            </a:extLst>
          </p:cNvPr>
          <p:cNvGraphicFramePr>
            <a:graphicFrameLocks noGrp="1"/>
          </p:cNvGraphicFramePr>
          <p:nvPr/>
        </p:nvGraphicFramePr>
        <p:xfrm>
          <a:off x="1600200" y="2133600"/>
          <a:ext cx="68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4174082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598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38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445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22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419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4854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Postfix Expressions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14" name="TextBox 14"/>
          <p:cNvSpPr txBox="1">
            <a:spLocks noChangeArrowheads="1"/>
          </p:cNvSpPr>
          <p:nvPr/>
        </p:nvSpPr>
        <p:spPr bwMode="auto">
          <a:xfrm>
            <a:off x="3276600" y="2768601"/>
            <a:ext cx="6781800" cy="357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1. Empty the operand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2. while there are more tokens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3.   get the next token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4.   if the first character of the token is a digit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5.      push the token on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6.   else if the token is an operator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7.      pop the right operand off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8.      pop the left operand off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9.      evaluate the operation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10.      push the result onto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11. pop the stack and return the result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6696869" y="605631"/>
            <a:ext cx="546100" cy="26876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7507288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969125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430963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891213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69"/>
          <p:cNvSpPr txBox="1">
            <a:spLocks noChangeArrowheads="1"/>
          </p:cNvSpPr>
          <p:nvPr/>
        </p:nvSpPr>
        <p:spPr bwMode="auto">
          <a:xfrm>
            <a:off x="6311901" y="1749107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</p:txBody>
      </p:sp>
      <p:sp>
        <p:nvSpPr>
          <p:cNvPr id="22" name="TextBox 70"/>
          <p:cNvSpPr txBox="1">
            <a:spLocks noChangeArrowheads="1"/>
          </p:cNvSpPr>
          <p:nvPr/>
        </p:nvSpPr>
        <p:spPr bwMode="auto">
          <a:xfrm>
            <a:off x="7874001" y="1749107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</a:p>
        </p:txBody>
      </p:sp>
      <p:sp>
        <p:nvSpPr>
          <p:cNvPr id="23" name="TextBox 77"/>
          <p:cNvSpPr txBox="1">
            <a:spLocks noChangeArrowheads="1"/>
          </p:cNvSpPr>
          <p:nvPr/>
        </p:nvSpPr>
        <p:spPr bwMode="auto">
          <a:xfrm>
            <a:off x="7250113" y="1749107"/>
            <a:ext cx="4873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</a:p>
        </p:txBody>
      </p:sp>
      <p:sp>
        <p:nvSpPr>
          <p:cNvPr id="24" name="TextBox 78"/>
          <p:cNvSpPr txBox="1">
            <a:spLocks noChangeArrowheads="1"/>
          </p:cNvSpPr>
          <p:nvPr/>
        </p:nvSpPr>
        <p:spPr bwMode="auto">
          <a:xfrm>
            <a:off x="6823076" y="1749107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</a:p>
        </p:txBody>
      </p:sp>
      <p:sp>
        <p:nvSpPr>
          <p:cNvPr id="25" name="TextBox 85"/>
          <p:cNvSpPr txBox="1">
            <a:spLocks noChangeArrowheads="1"/>
          </p:cNvSpPr>
          <p:nvPr/>
        </p:nvSpPr>
        <p:spPr bwMode="auto">
          <a:xfrm>
            <a:off x="5722938" y="1749107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</p:txBody>
      </p:sp>
      <p:sp>
        <p:nvSpPr>
          <p:cNvPr id="26" name="TextBox 82"/>
          <p:cNvSpPr txBox="1">
            <a:spLocks noChangeArrowheads="1"/>
          </p:cNvSpPr>
          <p:nvPr/>
        </p:nvSpPr>
        <p:spPr bwMode="auto">
          <a:xfrm>
            <a:off x="5722938" y="1749107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</p:txBody>
      </p:sp>
      <p:sp>
        <p:nvSpPr>
          <p:cNvPr id="27" name="Down Arrow 26"/>
          <p:cNvSpPr/>
          <p:nvPr/>
        </p:nvSpPr>
        <p:spPr>
          <a:xfrm rot="10800000">
            <a:off x="7942264" y="2262188"/>
            <a:ext cx="173037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>
              <a:solidFill>
                <a:srgbClr val="FFFF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TextBox 40"/>
          <p:cNvSpPr txBox="1">
            <a:spLocks noChangeArrowheads="1"/>
          </p:cNvSpPr>
          <p:nvPr/>
        </p:nvSpPr>
        <p:spPr bwMode="auto">
          <a:xfrm>
            <a:off x="6311901" y="1749107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</p:txBody>
      </p:sp>
      <p:sp>
        <p:nvSpPr>
          <p:cNvPr id="29" name="Down Arrow 28"/>
          <p:cNvSpPr/>
          <p:nvPr/>
        </p:nvSpPr>
        <p:spPr>
          <a:xfrm rot="16200000">
            <a:off x="3105944" y="5334354"/>
            <a:ext cx="173038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148382" y="1686045"/>
            <a:ext cx="457200" cy="442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</a:t>
            </a:r>
          </a:p>
        </p:txBody>
      </p:sp>
      <p:sp>
        <p:nvSpPr>
          <p:cNvPr id="31" name="Down Arrow 30"/>
          <p:cNvSpPr/>
          <p:nvPr/>
        </p:nvSpPr>
        <p:spPr>
          <a:xfrm rot="16200000">
            <a:off x="3048001" y="5658998"/>
            <a:ext cx="171450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C5E8422-90C0-4267-ABFD-B1DA318F3231}"/>
              </a:ext>
            </a:extLst>
          </p:cNvPr>
          <p:cNvSpPr/>
          <p:nvPr/>
        </p:nvSpPr>
        <p:spPr>
          <a:xfrm>
            <a:off x="1714500" y="3990340"/>
            <a:ext cx="457200" cy="368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6587123-516E-4736-9158-02D2818FA512}"/>
              </a:ext>
            </a:extLst>
          </p:cNvPr>
          <p:cNvSpPr txBox="1"/>
          <p:nvPr/>
        </p:nvSpPr>
        <p:spPr>
          <a:xfrm>
            <a:off x="1020975" y="4553744"/>
            <a:ext cx="18442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operand stack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33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32 -0.00301 C -0.02662 0.01042 -0.04962 0.01597 -0.08463 0.03657 C -0.10257 0.04514 -0.20385 0.22546 -0.22309 0.33518 " pathEditMode="relative" rAng="21060000" ptsTypes="AAA">
                                      <p:cBhvr>
                                        <p:cTn id="1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70" y="1689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31" grpId="0" animBg="1"/>
      <p:bldP spid="3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1DAA7FEE-12EA-44B2-8FD5-C0463F004577}"/>
              </a:ext>
            </a:extLst>
          </p:cNvPr>
          <p:cNvGraphicFramePr>
            <a:graphicFrameLocks noGrp="1"/>
          </p:cNvGraphicFramePr>
          <p:nvPr/>
        </p:nvGraphicFramePr>
        <p:xfrm>
          <a:off x="1600200" y="2133600"/>
          <a:ext cx="68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4174082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598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384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445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22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419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4854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Postfix Expressions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14" name="TextBox 14"/>
          <p:cNvSpPr txBox="1">
            <a:spLocks noChangeArrowheads="1"/>
          </p:cNvSpPr>
          <p:nvPr/>
        </p:nvSpPr>
        <p:spPr bwMode="auto">
          <a:xfrm>
            <a:off x="3276600" y="2768601"/>
            <a:ext cx="6781800" cy="357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1. Empty the operand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2. while there are more tokens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3.   get the next token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4.   if the first character of the token is a digit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5.      push the token on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6.   else if the token is an operator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7.      pop the right operand off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8.      pop the left operand off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9.      evaluate the operation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10.      push the result onto the stack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11. pop the stack and return the result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6696869" y="605631"/>
            <a:ext cx="546100" cy="26876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endParaRPr lang="en-US" sz="20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7507288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969125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430963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891213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5353050" y="1949450"/>
            <a:ext cx="5461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69"/>
          <p:cNvSpPr txBox="1">
            <a:spLocks noChangeArrowheads="1"/>
          </p:cNvSpPr>
          <p:nvPr/>
        </p:nvSpPr>
        <p:spPr bwMode="auto">
          <a:xfrm>
            <a:off x="6311901" y="1749107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</p:txBody>
      </p:sp>
      <p:sp>
        <p:nvSpPr>
          <p:cNvPr id="22" name="TextBox 70"/>
          <p:cNvSpPr txBox="1">
            <a:spLocks noChangeArrowheads="1"/>
          </p:cNvSpPr>
          <p:nvPr/>
        </p:nvSpPr>
        <p:spPr bwMode="auto">
          <a:xfrm>
            <a:off x="7874001" y="1749107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</a:p>
        </p:txBody>
      </p:sp>
      <p:sp>
        <p:nvSpPr>
          <p:cNvPr id="23" name="TextBox 77"/>
          <p:cNvSpPr txBox="1">
            <a:spLocks noChangeArrowheads="1"/>
          </p:cNvSpPr>
          <p:nvPr/>
        </p:nvSpPr>
        <p:spPr bwMode="auto">
          <a:xfrm>
            <a:off x="7250113" y="1749107"/>
            <a:ext cx="4873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</a:p>
        </p:txBody>
      </p:sp>
      <p:sp>
        <p:nvSpPr>
          <p:cNvPr id="24" name="TextBox 78"/>
          <p:cNvSpPr txBox="1">
            <a:spLocks noChangeArrowheads="1"/>
          </p:cNvSpPr>
          <p:nvPr/>
        </p:nvSpPr>
        <p:spPr bwMode="auto">
          <a:xfrm>
            <a:off x="6823076" y="1749107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</a:p>
        </p:txBody>
      </p:sp>
      <p:sp>
        <p:nvSpPr>
          <p:cNvPr id="25" name="TextBox 85"/>
          <p:cNvSpPr txBox="1">
            <a:spLocks noChangeArrowheads="1"/>
          </p:cNvSpPr>
          <p:nvPr/>
        </p:nvSpPr>
        <p:spPr bwMode="auto">
          <a:xfrm>
            <a:off x="5722938" y="1749107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</p:txBody>
      </p:sp>
      <p:sp>
        <p:nvSpPr>
          <p:cNvPr id="26" name="TextBox 82"/>
          <p:cNvSpPr txBox="1">
            <a:spLocks noChangeArrowheads="1"/>
          </p:cNvSpPr>
          <p:nvPr/>
        </p:nvSpPr>
        <p:spPr bwMode="auto">
          <a:xfrm>
            <a:off x="5722938" y="1749107"/>
            <a:ext cx="309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</a:p>
        </p:txBody>
      </p:sp>
      <p:sp>
        <p:nvSpPr>
          <p:cNvPr id="27" name="Down Arrow 26"/>
          <p:cNvSpPr/>
          <p:nvPr/>
        </p:nvSpPr>
        <p:spPr>
          <a:xfrm rot="10800000">
            <a:off x="7942264" y="2262188"/>
            <a:ext cx="173037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>
              <a:solidFill>
                <a:srgbClr val="FFFF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TextBox 40"/>
          <p:cNvSpPr txBox="1">
            <a:spLocks noChangeArrowheads="1"/>
          </p:cNvSpPr>
          <p:nvPr/>
        </p:nvSpPr>
        <p:spPr bwMode="auto">
          <a:xfrm>
            <a:off x="6311901" y="1749107"/>
            <a:ext cx="309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</p:txBody>
      </p:sp>
      <p:sp>
        <p:nvSpPr>
          <p:cNvPr id="29" name="Down Arrow 28"/>
          <p:cNvSpPr/>
          <p:nvPr/>
        </p:nvSpPr>
        <p:spPr>
          <a:xfrm rot="16200000">
            <a:off x="3105945" y="3078957"/>
            <a:ext cx="173037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Down Arrow 29"/>
          <p:cNvSpPr/>
          <p:nvPr/>
        </p:nvSpPr>
        <p:spPr>
          <a:xfrm rot="16200000">
            <a:off x="3024982" y="5960269"/>
            <a:ext cx="173038" cy="365125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AC855F8-DD85-42BE-8190-3D080E986770}"/>
              </a:ext>
            </a:extLst>
          </p:cNvPr>
          <p:cNvSpPr/>
          <p:nvPr/>
        </p:nvSpPr>
        <p:spPr>
          <a:xfrm>
            <a:off x="1714500" y="3990340"/>
            <a:ext cx="457200" cy="368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13127" y="1741413"/>
            <a:ext cx="458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=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4C20FC1-C68B-4284-B5A9-04DD37484FB3}"/>
              </a:ext>
            </a:extLst>
          </p:cNvPr>
          <p:cNvSpPr txBox="1"/>
          <p:nvPr/>
        </p:nvSpPr>
        <p:spPr>
          <a:xfrm>
            <a:off x="1020975" y="4553744"/>
            <a:ext cx="18442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operand stack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92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0.00047 L 0.12378 -0.16158 C 0.19253 -0.27755 0.22517 -0.31482 0.25434 -0.325 " pathEditMode="relative" rAng="0" ptsTypes="AAA"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08" y="-1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3" grpId="0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Postfix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Test driver:</a:t>
            </a:r>
          </a:p>
          <a:p>
            <a:pPr lvl="1"/>
            <a:r>
              <a:rPr lang="en-US" dirty="0"/>
              <a:t>creates a </a:t>
            </a:r>
            <a:r>
              <a:rPr lang="en-US" dirty="0" err="1"/>
              <a:t>Postfix_Evaluator</a:t>
            </a:r>
            <a:r>
              <a:rPr lang="en-US" dirty="0"/>
              <a:t> object</a:t>
            </a:r>
          </a:p>
          <a:p>
            <a:pPr lvl="1"/>
            <a:r>
              <a:rPr lang="en-US" dirty="0"/>
              <a:t>reads one or more expressions and reports the result</a:t>
            </a:r>
          </a:p>
          <a:p>
            <a:pPr lvl="1"/>
            <a:r>
              <a:rPr lang="en-US" dirty="0"/>
              <a:t>catches the </a:t>
            </a:r>
            <a:r>
              <a:rPr lang="en-US" dirty="0" err="1"/>
              <a:t>Syntax_Error</a:t>
            </a:r>
            <a:r>
              <a:rPr lang="en-US" dirty="0"/>
              <a:t> exception.</a:t>
            </a:r>
          </a:p>
          <a:p>
            <a:pPr lvl="1"/>
            <a:r>
              <a:rPr lang="en-US" dirty="0"/>
              <a:t>exercises each path by using each operator</a:t>
            </a:r>
          </a:p>
          <a:p>
            <a:pPr lvl="1"/>
            <a:r>
              <a:rPr lang="en-US" dirty="0"/>
              <a:t>exercises each path through </a:t>
            </a:r>
            <a:r>
              <a:rPr lang="en-US" dirty="0" err="1"/>
              <a:t>eval</a:t>
            </a:r>
            <a:r>
              <a:rPr lang="en-US" dirty="0"/>
              <a:t> by trying different orderings and multiple occurrences of operators</a:t>
            </a:r>
          </a:p>
          <a:p>
            <a:r>
              <a:rPr lang="en-US" dirty="0"/>
              <a:t>Tests for syntax errors:</a:t>
            </a:r>
          </a:p>
          <a:p>
            <a:pPr lvl="2"/>
            <a:r>
              <a:rPr lang="en-US" dirty="0"/>
              <a:t>an operator without any operands</a:t>
            </a:r>
          </a:p>
          <a:p>
            <a:pPr lvl="2"/>
            <a:r>
              <a:rPr lang="en-US" dirty="0"/>
              <a:t>a single operand</a:t>
            </a:r>
          </a:p>
          <a:p>
            <a:pPr lvl="2"/>
            <a:r>
              <a:rPr lang="en-US" dirty="0"/>
              <a:t>an extra operand</a:t>
            </a:r>
          </a:p>
          <a:p>
            <a:pPr lvl="2"/>
            <a:r>
              <a:rPr lang="en-US" dirty="0"/>
              <a:t>an extra operator</a:t>
            </a:r>
          </a:p>
          <a:p>
            <a:pPr lvl="2"/>
            <a:r>
              <a:rPr lang="en-US" dirty="0"/>
              <a:t>a variable name</a:t>
            </a:r>
          </a:p>
          <a:p>
            <a:pPr lvl="2"/>
            <a:r>
              <a:rPr lang="en-US" dirty="0"/>
              <a:t>the empty string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04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key programmers">
            <a:extLst>
              <a:ext uri="{FF2B5EF4-FFF2-40B4-BE49-F238E27FC236}">
                <a16:creationId xmlns:a16="http://schemas.microsoft.com/office/drawing/2014/main" id="{541F3F45-3494-4844-B869-92B6B1BEC97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8F3E42C3-0146-41D4-98D1-826C8870EFD0}"/>
              </a:ext>
            </a:extLst>
          </p:cNvPr>
          <p:cNvSpPr/>
          <p:nvPr/>
        </p:nvSpPr>
        <p:spPr>
          <a:xfrm>
            <a:off x="4434348" y="324464"/>
            <a:ext cx="2182761" cy="1229032"/>
          </a:xfrm>
          <a:prstGeom prst="cloudCallout">
            <a:avLst>
              <a:gd name="adj1" fmla="val 91605"/>
              <a:gd name="adj2" fmla="val 5210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 Safe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DB1758-187B-4E58-A8B9-4D2448FA9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7633">
            <a:off x="7704102" y="1889526"/>
            <a:ext cx="1246948" cy="105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18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5 – The Stack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4D4E800-9F78-4866-9610-CAD4F0755C44}"/>
              </a:ext>
            </a:extLst>
          </p:cNvPr>
          <p:cNvSpPr txBox="1">
            <a:spLocks/>
          </p:cNvSpPr>
          <p:nvPr/>
        </p:nvSpPr>
        <p:spPr bwMode="auto">
          <a:xfrm>
            <a:off x="1219200" y="304800"/>
            <a:ext cx="5181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5.4 Additional Stack Applications </a:t>
            </a:r>
          </a:p>
          <a:p>
            <a:pPr algn="ctr"/>
            <a:r>
              <a:rPr lang="en-US" sz="2400" dirty="0"/>
              <a:t>Case Study: Converting from Infix to Postfix</a:t>
            </a:r>
          </a:p>
          <a:p>
            <a:pPr algn="ctr"/>
            <a:r>
              <a:rPr lang="en-US" sz="2400" dirty="0"/>
              <a:t>Case Study: Part 2: Converting Expressions with Parentheses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1" y="1828800"/>
            <a:ext cx="3082089" cy="220980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8E47D6-0853-4112-8FC5-33C28C02E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322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Abstract Data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4010" y="1295401"/>
            <a:ext cx="8828590" cy="3276599"/>
          </a:xfrm>
        </p:spPr>
        <p:txBody>
          <a:bodyPr/>
          <a:lstStyle/>
          <a:p>
            <a:r>
              <a:rPr lang="en-US" dirty="0"/>
              <a:t>A stack can be compared to a Pez dispenser</a:t>
            </a:r>
          </a:p>
          <a:p>
            <a:pPr lvl="1"/>
            <a:r>
              <a:rPr lang="en-US" dirty="0"/>
              <a:t>Only the top item can be accessed</a:t>
            </a:r>
          </a:p>
          <a:p>
            <a:pPr lvl="1">
              <a:spcBef>
                <a:spcPts val="0"/>
              </a:spcBef>
            </a:pPr>
            <a:r>
              <a:rPr lang="en-US" dirty="0"/>
              <a:t>You can extract only one item at a time</a:t>
            </a:r>
          </a:p>
          <a:p>
            <a:r>
              <a:rPr lang="en-US" dirty="0"/>
              <a:t>The top element in the stack is the last added to the stack (most recently).</a:t>
            </a:r>
          </a:p>
          <a:p>
            <a:r>
              <a:rPr lang="en-US" dirty="0"/>
              <a:t>The stack’s storage policy is </a:t>
            </a:r>
            <a:r>
              <a:rPr lang="en-US" i="1" dirty="0"/>
              <a:t>Last-In, First-Out</a:t>
            </a:r>
            <a:r>
              <a:rPr lang="en-US" dirty="0"/>
              <a:t>, or </a:t>
            </a:r>
            <a:r>
              <a:rPr lang="en-US" i="1" dirty="0"/>
              <a:t>LIFO.</a:t>
            </a:r>
          </a:p>
          <a:p>
            <a:r>
              <a:rPr lang="en-US" dirty="0"/>
              <a:t>Only the top element of a stack is visible; therefore the number of operations performed by a stack are few: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 t="17197"/>
          <a:stretch>
            <a:fillRect/>
          </a:stretch>
        </p:blipFill>
        <p:spPr bwMode="auto">
          <a:xfrm>
            <a:off x="9106878" y="1447800"/>
            <a:ext cx="743214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2050" y="4524376"/>
            <a:ext cx="86487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404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C2AA342-B47A-49E6-A725-8F312C4A5D09}"/>
              </a:ext>
            </a:extLst>
          </p:cNvPr>
          <p:cNvSpPr/>
          <p:nvPr/>
        </p:nvSpPr>
        <p:spPr>
          <a:xfrm>
            <a:off x="1638302" y="4052710"/>
            <a:ext cx="2256366" cy="451556"/>
          </a:xfrm>
          <a:prstGeom prst="roundRect">
            <a:avLst>
              <a:gd name="adj" fmla="val 942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ECF23C2-AFED-420E-A702-AE5830C3947D}"/>
              </a:ext>
            </a:extLst>
          </p:cNvPr>
          <p:cNvSpPr/>
          <p:nvPr/>
        </p:nvSpPr>
        <p:spPr>
          <a:xfrm>
            <a:off x="4234039" y="4047064"/>
            <a:ext cx="2256366" cy="451556"/>
          </a:xfrm>
          <a:prstGeom prst="roundRect">
            <a:avLst>
              <a:gd name="adj" fmla="val 942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5B76278-3345-45FC-B3F0-7615D1A1800C}"/>
              </a:ext>
            </a:extLst>
          </p:cNvPr>
          <p:cNvSpPr/>
          <p:nvPr/>
        </p:nvSpPr>
        <p:spPr>
          <a:xfrm>
            <a:off x="6722180" y="4047064"/>
            <a:ext cx="2256366" cy="451556"/>
          </a:xfrm>
          <a:prstGeom prst="roundRect">
            <a:avLst>
              <a:gd name="adj" fmla="val 942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D7A7E0-CB64-4DE5-B2C5-62EFF3A0B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i="0" dirty="0" err="1">
                <a:solidFill>
                  <a:srgbClr val="000000"/>
                </a:solidFill>
                <a:effectLst/>
                <a:latin typeface="Helvetica Neue"/>
              </a:rPr>
              <a:t>Infix</a:t>
            </a:r>
            <a:r>
              <a:rPr lang="fr-FR" b="0" i="0" dirty="0">
                <a:solidFill>
                  <a:srgbClr val="000000"/>
                </a:solidFill>
                <a:effectLst/>
                <a:latin typeface="Helvetica Neue"/>
              </a:rPr>
              <a:t>, </a:t>
            </a:r>
            <a:r>
              <a:rPr lang="fr-FR" b="0" i="0" dirty="0" err="1">
                <a:solidFill>
                  <a:srgbClr val="000000"/>
                </a:solidFill>
                <a:effectLst/>
                <a:latin typeface="Helvetica Neue"/>
              </a:rPr>
              <a:t>Prefix</a:t>
            </a:r>
            <a:r>
              <a:rPr lang="fr-FR" b="0" i="0" dirty="0">
                <a:solidFill>
                  <a:srgbClr val="000000"/>
                </a:solidFill>
                <a:effectLst/>
                <a:latin typeface="Helvetica Neue"/>
              </a:rPr>
              <a:t> and </a:t>
            </a:r>
            <a:r>
              <a:rPr lang="fr-FR" b="0" i="0" dirty="0" err="1">
                <a:solidFill>
                  <a:srgbClr val="000000"/>
                </a:solidFill>
                <a:effectLst/>
                <a:latin typeface="Helvetica Neue"/>
              </a:rPr>
              <a:t>Postfix</a:t>
            </a:r>
            <a:r>
              <a:rPr lang="fr-FR" b="0" i="0" dirty="0">
                <a:solidFill>
                  <a:srgbClr val="000000"/>
                </a:solidFill>
                <a:effectLst/>
                <a:latin typeface="Helvetica Neue"/>
              </a:rPr>
              <a:t> Expressions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255B0A-DE88-43E4-BEB2-04BA386C5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FD6D58-BD76-4546-B7B4-414FD3E8B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BE66BEA-37C6-4AB1-B9EC-12BCBC4CFE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424046"/>
              </p:ext>
            </p:extLst>
          </p:nvPr>
        </p:nvGraphicFramePr>
        <p:xfrm>
          <a:off x="1514122" y="3657600"/>
          <a:ext cx="7696200" cy="2212848"/>
        </p:xfrm>
        <a:graphic>
          <a:graphicData uri="http://schemas.openxmlformats.org/drawingml/2006/table">
            <a:tbl>
              <a:tblPr/>
              <a:tblGrid>
                <a:gridCol w="2565400">
                  <a:extLst>
                    <a:ext uri="{9D8B030D-6E8A-4147-A177-3AD203B41FA5}">
                      <a16:colId xmlns:a16="http://schemas.microsoft.com/office/drawing/2014/main" val="105809831"/>
                    </a:ext>
                  </a:extLst>
                </a:gridCol>
                <a:gridCol w="2565400">
                  <a:extLst>
                    <a:ext uri="{9D8B030D-6E8A-4147-A177-3AD203B41FA5}">
                      <a16:colId xmlns:a16="http://schemas.microsoft.com/office/drawing/2014/main" val="3179241374"/>
                    </a:ext>
                  </a:extLst>
                </a:gridCol>
                <a:gridCol w="2565400">
                  <a:extLst>
                    <a:ext uri="{9D8B030D-6E8A-4147-A177-3AD203B41FA5}">
                      <a16:colId xmlns:a16="http://schemas.microsoft.com/office/drawing/2014/main" val="2939865673"/>
                    </a:ext>
                  </a:extLst>
                </a:gridCol>
              </a:tblGrid>
              <a:tr h="438912">
                <a:tc>
                  <a:txBody>
                    <a:bodyPr/>
                    <a:lstStyle/>
                    <a:p>
                      <a:pPr algn="ctr" fontAlgn="b"/>
                      <a:r>
                        <a:rPr lang="en-US" b="1" dirty="0">
                          <a:effectLst/>
                        </a:rPr>
                        <a:t>Infix Expression</a:t>
                      </a:r>
                    </a:p>
                    <a:p>
                      <a:pPr algn="ctr" fontAlgn="b"/>
                      <a:endParaRPr lang="en-US" sz="800" dirty="0">
                        <a:effectLst/>
                      </a:endParaRPr>
                    </a:p>
                  </a:txBody>
                  <a:tcPr marL="30480" marR="30480" marT="30480" marB="304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b="1" dirty="0">
                          <a:effectLst/>
                        </a:rPr>
                        <a:t>Prefix Expression</a:t>
                      </a:r>
                    </a:p>
                    <a:p>
                      <a:pPr algn="ctr" fontAlgn="b"/>
                      <a:endParaRPr lang="en-US" sz="800" dirty="0">
                        <a:effectLst/>
                      </a:endParaRPr>
                    </a:p>
                  </a:txBody>
                  <a:tcPr marL="30480" marR="30480" marT="30480" marB="304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b="1" dirty="0">
                          <a:effectLst/>
                        </a:rPr>
                        <a:t>Postfix Expression</a:t>
                      </a:r>
                    </a:p>
                    <a:p>
                      <a:pPr algn="ctr" fontAlgn="b"/>
                      <a:endParaRPr lang="en-US" sz="800" dirty="0">
                        <a:effectLst/>
                      </a:endParaRPr>
                    </a:p>
                  </a:txBody>
                  <a:tcPr marL="30480" marR="30480" marT="30480" marB="3048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351269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algn="ctr" fontAlgn="t">
                        <a:spcAft>
                          <a:spcPts val="1200"/>
                        </a:spcAft>
                      </a:pPr>
                      <a:r>
                        <a:rPr lang="en-US" dirty="0">
                          <a:effectLst/>
                        </a:rPr>
                        <a:t>A + B * C + D</a:t>
                      </a: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 w="381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+ + A * B C D</a:t>
                      </a: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 w="381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A B C * + D +</a:t>
                      </a: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 w="381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130425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algn="ctr" fontAlgn="t">
                        <a:spcAft>
                          <a:spcPts val="1200"/>
                        </a:spcAft>
                      </a:pPr>
                      <a:r>
                        <a:rPr lang="en-US" dirty="0">
                          <a:effectLst/>
                        </a:rPr>
                        <a:t>(A + B) * (C + D)</a:t>
                      </a: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 w="381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* + A B + C D</a:t>
                      </a: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 w="381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A B + C D + *</a:t>
                      </a: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 w="381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290371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algn="ctr" fontAlgn="t">
                        <a:spcAft>
                          <a:spcPts val="1200"/>
                        </a:spcAft>
                      </a:pPr>
                      <a:r>
                        <a:rPr lang="en-US" dirty="0">
                          <a:effectLst/>
                        </a:rPr>
                        <a:t>A * B + C * D</a:t>
                      </a: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 w="381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+ * A B * C D</a:t>
                      </a: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 w="381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A B * C D * +</a:t>
                      </a: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 w="381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536422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algn="ctr" fontAlgn="t">
                        <a:spcAft>
                          <a:spcPts val="1200"/>
                        </a:spcAft>
                      </a:pPr>
                      <a:r>
                        <a:rPr lang="en-US" dirty="0">
                          <a:effectLst/>
                        </a:rPr>
                        <a:t>A + B + C + D</a:t>
                      </a: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 w="381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+ + + A B C D</a:t>
                      </a: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 w="381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A B + C + D +</a:t>
                      </a:r>
                    </a:p>
                  </a:txBody>
                  <a:tcPr marL="30480" marR="30480" marT="30480" marB="30480">
                    <a:lnL>
                      <a:noFill/>
                    </a:lnL>
                    <a:lnR>
                      <a:noFill/>
                    </a:lnR>
                    <a:lnT w="381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566540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8606443-D618-4983-B9D1-B1EFBC56CD2D}"/>
              </a:ext>
            </a:extLst>
          </p:cNvPr>
          <p:cNvSpPr txBox="1">
            <a:spLocks/>
          </p:cNvSpPr>
          <p:nvPr/>
        </p:nvSpPr>
        <p:spPr>
          <a:xfrm>
            <a:off x="530578" y="1295401"/>
            <a:ext cx="9223022" cy="1905000"/>
          </a:xfrm>
          <a:prstGeom prst="rect">
            <a:avLst/>
          </a:prstGeom>
        </p:spPr>
        <p:txBody>
          <a:bodyPr/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FF0000"/>
                </a:solidFill>
              </a:rPr>
              <a:t>Infix</a:t>
            </a:r>
            <a:r>
              <a:rPr lang="en-US" sz="2200" dirty="0"/>
              <a:t> - </a:t>
            </a:r>
            <a:r>
              <a:rPr lang="en-US" sz="2200" dirty="0">
                <a:solidFill>
                  <a:srgbClr val="000000"/>
                </a:solidFill>
              </a:rPr>
              <a:t>the operator is </a:t>
            </a:r>
            <a:r>
              <a:rPr lang="en-US" sz="2200" i="1" dirty="0">
                <a:solidFill>
                  <a:srgbClr val="000000"/>
                </a:solidFill>
              </a:rPr>
              <a:t>in between</a:t>
            </a:r>
            <a:r>
              <a:rPr lang="en-US" sz="2200" dirty="0">
                <a:solidFill>
                  <a:srgbClr val="000000"/>
                </a:solidFill>
              </a:rPr>
              <a:t> the two operands.</a:t>
            </a:r>
          </a:p>
          <a:p>
            <a:r>
              <a:rPr lang="en-US" sz="2200" b="1" dirty="0">
                <a:solidFill>
                  <a:srgbClr val="FF0000"/>
                </a:solidFill>
              </a:rPr>
              <a:t>prefix</a:t>
            </a:r>
            <a:r>
              <a:rPr lang="en-US" sz="2200" dirty="0">
                <a:solidFill>
                  <a:srgbClr val="000000"/>
                </a:solidFill>
              </a:rPr>
              <a:t> - all operators precede operands.</a:t>
            </a:r>
          </a:p>
          <a:p>
            <a:r>
              <a:rPr lang="en-US" sz="2200" b="1" dirty="0">
                <a:solidFill>
                  <a:srgbClr val="FF0000"/>
                </a:solidFill>
              </a:rPr>
              <a:t>postfix</a:t>
            </a:r>
            <a:r>
              <a:rPr lang="en-US" sz="2200" dirty="0">
                <a:solidFill>
                  <a:srgbClr val="000000"/>
                </a:solidFill>
              </a:rPr>
              <a:t> - operators come after the corresponding operands.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1606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6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Postfix and infix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3155" y="1295402"/>
            <a:ext cx="9843911" cy="1752599"/>
          </a:xfrm>
        </p:spPr>
        <p:txBody>
          <a:bodyPr/>
          <a:lstStyle/>
          <a:p>
            <a:r>
              <a:rPr lang="en-US" dirty="0"/>
              <a:t>Postfix and infix notation</a:t>
            </a:r>
          </a:p>
          <a:p>
            <a:pPr lvl="1"/>
            <a:r>
              <a:rPr lang="en-US" sz="1800" dirty="0"/>
              <a:t>Expressions normally are written in infix form, but</a:t>
            </a:r>
          </a:p>
          <a:p>
            <a:pPr lvl="1"/>
            <a:r>
              <a:rPr lang="en-US" sz="1800" dirty="0"/>
              <a:t>Easier for a computer to evaluate an expression in postfix form since</a:t>
            </a:r>
          </a:p>
          <a:p>
            <a:pPr lvl="2"/>
            <a:r>
              <a:rPr lang="en-US" sz="1600" dirty="0"/>
              <a:t>No need to group sub-expressions in parentheses or</a:t>
            </a:r>
          </a:p>
          <a:p>
            <a:pPr lvl="2"/>
            <a:r>
              <a:rPr lang="en-US" sz="1600" dirty="0"/>
              <a:t>Worry about operator precedence.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53825" y="5181600"/>
            <a:ext cx="9843911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Evaluate postfix expressions by</a:t>
            </a:r>
          </a:p>
          <a:p>
            <a:pPr lvl="1"/>
            <a:r>
              <a:rPr lang="en-US" sz="1800" dirty="0"/>
              <a:t>Saving operands on a stack until their associated operator is scanned,</a:t>
            </a:r>
          </a:p>
          <a:p>
            <a:pPr lvl="1"/>
            <a:r>
              <a:rPr lang="en-US" sz="1800" dirty="0"/>
              <a:t>Pop the operands and compute the result,</a:t>
            </a:r>
          </a:p>
          <a:p>
            <a:pPr lvl="1"/>
            <a:r>
              <a:rPr lang="en-US" sz="1800" dirty="0"/>
              <a:t>Push result back onto the stack.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991062F-F92C-4078-89B0-536A400F0A4C}"/>
              </a:ext>
            </a:extLst>
          </p:cNvPr>
          <p:cNvGraphicFramePr>
            <a:graphicFrameLocks noGrp="1"/>
          </p:cNvGraphicFramePr>
          <p:nvPr/>
        </p:nvGraphicFramePr>
        <p:xfrm>
          <a:off x="1774698" y="3175000"/>
          <a:ext cx="782372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296460576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2782076436"/>
                    </a:ext>
                  </a:extLst>
                </a:gridCol>
                <a:gridCol w="1240048">
                  <a:extLst>
                    <a:ext uri="{9D8B030D-6E8A-4147-A177-3AD203B41FA5}">
                      <a16:colId xmlns:a16="http://schemas.microsoft.com/office/drawing/2014/main" val="1015642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Infix Expression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Postfix Expression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065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24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188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83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140079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7D186D4-87FB-421A-99B3-D33EF829C589}"/>
              </a:ext>
            </a:extLst>
          </p:cNvPr>
          <p:cNvSpPr/>
          <p:nvPr/>
        </p:nvSpPr>
        <p:spPr>
          <a:xfrm>
            <a:off x="1774699" y="3560802"/>
            <a:ext cx="1071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4  *  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B74A89-ADF9-48C6-8796-A1C4FD03EFFC}"/>
              </a:ext>
            </a:extLst>
          </p:cNvPr>
          <p:cNvSpPr/>
          <p:nvPr/>
        </p:nvSpPr>
        <p:spPr>
          <a:xfrm>
            <a:off x="1774699" y="3918845"/>
            <a:ext cx="2084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4  *  (7  +  2)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302FBB-FDD2-4EB6-B3FC-6EFEA15786CF}"/>
              </a:ext>
            </a:extLst>
          </p:cNvPr>
          <p:cNvSpPr/>
          <p:nvPr/>
        </p:nvSpPr>
        <p:spPr>
          <a:xfrm>
            <a:off x="1774698" y="4299003"/>
            <a:ext cx="221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(4  *  7)  -  20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51A8CD6-3D5B-47A4-8960-BE46C2D1F28A}"/>
              </a:ext>
            </a:extLst>
          </p:cNvPr>
          <p:cNvSpPr/>
          <p:nvPr/>
        </p:nvSpPr>
        <p:spPr>
          <a:xfrm>
            <a:off x="1774699" y="4657509"/>
            <a:ext cx="309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3  +  ((4  *  7)  /  2)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18D355-C5A7-4B56-9726-A61CE050CFBE}"/>
              </a:ext>
            </a:extLst>
          </p:cNvPr>
          <p:cNvSpPr/>
          <p:nvPr/>
        </p:nvSpPr>
        <p:spPr>
          <a:xfrm>
            <a:off x="5062603" y="3560802"/>
            <a:ext cx="1071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4  7  *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A97667-7AC2-4AA4-BB98-BF55C94400D6}"/>
              </a:ext>
            </a:extLst>
          </p:cNvPr>
          <p:cNvSpPr/>
          <p:nvPr/>
        </p:nvSpPr>
        <p:spPr>
          <a:xfrm>
            <a:off x="5062602" y="3918845"/>
            <a:ext cx="1830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4  7  2  +  *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F4FCC-CC52-4CF8-B3DF-17B4E43C4222}"/>
              </a:ext>
            </a:extLst>
          </p:cNvPr>
          <p:cNvSpPr/>
          <p:nvPr/>
        </p:nvSpPr>
        <p:spPr>
          <a:xfrm>
            <a:off x="5062603" y="4299003"/>
            <a:ext cx="1957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4  7  *  20  -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4328ED3-2360-4B08-9426-1AC5823A03AC}"/>
              </a:ext>
            </a:extLst>
          </p:cNvPr>
          <p:cNvSpPr/>
          <p:nvPr/>
        </p:nvSpPr>
        <p:spPr>
          <a:xfrm>
            <a:off x="5062602" y="4657509"/>
            <a:ext cx="2590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3  4  7  *  2  /  +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B1F03C5-99E4-4EDE-80FE-5F93796A5810}"/>
              </a:ext>
            </a:extLst>
          </p:cNvPr>
          <p:cNvSpPr/>
          <p:nvPr/>
        </p:nvSpPr>
        <p:spPr>
          <a:xfrm>
            <a:off x="8760162" y="3560802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Consolas" panose="020B0609020204030204" pitchFamily="49" charset="0"/>
              </a:rPr>
              <a:t>28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46360A-4698-4970-BD41-F8CF33B6F024}"/>
              </a:ext>
            </a:extLst>
          </p:cNvPr>
          <p:cNvSpPr/>
          <p:nvPr/>
        </p:nvSpPr>
        <p:spPr>
          <a:xfrm>
            <a:off x="8760162" y="3918845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Consolas" panose="020B0609020204030204" pitchFamily="49" charset="0"/>
              </a:rPr>
              <a:t>36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8C2546-E76E-4965-B7EF-AD28C02D4865}"/>
              </a:ext>
            </a:extLst>
          </p:cNvPr>
          <p:cNvSpPr/>
          <p:nvPr/>
        </p:nvSpPr>
        <p:spPr>
          <a:xfrm>
            <a:off x="8810545" y="4299003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Consolas" panose="020B0609020204030204" pitchFamily="49" charset="0"/>
              </a:rPr>
              <a:t>8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DA13133-4ACB-429D-8002-344BBA2C470A}"/>
              </a:ext>
            </a:extLst>
          </p:cNvPr>
          <p:cNvSpPr/>
          <p:nvPr/>
        </p:nvSpPr>
        <p:spPr>
          <a:xfrm>
            <a:off x="8757141" y="4657509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Consolas" panose="020B0609020204030204" pitchFamily="49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42129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5.4, pgs. 332-347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19200" y="304800"/>
            <a:ext cx="5181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5.4 Additional Stack Applications </a:t>
            </a:r>
          </a:p>
          <a:p>
            <a:pPr algn="ctr"/>
            <a:r>
              <a:rPr lang="en-US" sz="2400" dirty="0"/>
              <a:t>Case Study: Evaluating Postfix Expressions</a:t>
            </a:r>
          </a:p>
          <a:p>
            <a:pPr algn="ctr"/>
            <a:r>
              <a:rPr lang="en-US" sz="2400" dirty="0"/>
              <a:t>Case Study: Converting from Infix to Postfix</a:t>
            </a:r>
          </a:p>
          <a:p>
            <a:pPr algn="ctr"/>
            <a:r>
              <a:rPr lang="en-US" sz="2400" dirty="0"/>
              <a:t>Case Study: Part 2: Converting Expressions with Parentheses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057400"/>
            <a:ext cx="287274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903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48B2666-1567-4971-87BE-DFB4672BFA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A9BCF70-C555-4F60-B98F-91199AE81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Converting from Infix to Postfix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35DA7-C809-4777-A8A4-D5EF9A9909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D272C-DC10-4CD6-878A-82163AB9D6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Stacks (18)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949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 235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3038</TotalTime>
  <Words>2779</Words>
  <Application>Microsoft Office PowerPoint</Application>
  <PresentationFormat>Custom</PresentationFormat>
  <Paragraphs>810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</vt:lpstr>
      <vt:lpstr>Calibri</vt:lpstr>
      <vt:lpstr>Comic Sans MS</vt:lpstr>
      <vt:lpstr>Consolas</vt:lpstr>
      <vt:lpstr>Courier New</vt:lpstr>
      <vt:lpstr>Helvetica Neue</vt:lpstr>
      <vt:lpstr>Tw Cen MT</vt:lpstr>
      <vt:lpstr>Wingdings</vt:lpstr>
      <vt:lpstr>CS 235 Theme</vt:lpstr>
      <vt:lpstr>PowerPoint Presentation</vt:lpstr>
      <vt:lpstr>Attendance Quiz #17</vt:lpstr>
      <vt:lpstr>Tip #18: Invalid Iterators</vt:lpstr>
      <vt:lpstr>PowerPoint Presentation</vt:lpstr>
      <vt:lpstr>Stack Abstract Data Type</vt:lpstr>
      <vt:lpstr>Infix, Prefix and Postfix Expressions</vt:lpstr>
      <vt:lpstr>Postfix and infix notation</vt:lpstr>
      <vt:lpstr>PowerPoint Presentation</vt:lpstr>
      <vt:lpstr>Converting from Infix to Postfix</vt:lpstr>
      <vt:lpstr>Infix to Postfix</vt:lpstr>
      <vt:lpstr>Infix to Postfix Example</vt:lpstr>
      <vt:lpstr>Infix to Postfix Example</vt:lpstr>
      <vt:lpstr>Infix to Postfix Example</vt:lpstr>
      <vt:lpstr>Infix to Postfix Example</vt:lpstr>
      <vt:lpstr>Infix to Postfix Example</vt:lpstr>
      <vt:lpstr>Infix to Postfix Example</vt:lpstr>
      <vt:lpstr>Infix to Postfix Example</vt:lpstr>
      <vt:lpstr>Infix to Postfix Example</vt:lpstr>
      <vt:lpstr>Infix to Postfix Example</vt:lpstr>
      <vt:lpstr>Infix to Postfix Example</vt:lpstr>
      <vt:lpstr>Infix to Postfix Example</vt:lpstr>
      <vt:lpstr>Infix to Postfix Example</vt:lpstr>
      <vt:lpstr>PowerPoint Presentation</vt:lpstr>
      <vt:lpstr>Evaluating Postfix Expressions</vt:lpstr>
      <vt:lpstr>Evaluating Postfix Expressions</vt:lpstr>
      <vt:lpstr>Evaluating Postfix Expressions</vt:lpstr>
      <vt:lpstr>Evaluating Postfix Expressions</vt:lpstr>
      <vt:lpstr>Evaluating Postfix Expressions</vt:lpstr>
      <vt:lpstr>Evaluating Postfix Expressions</vt:lpstr>
      <vt:lpstr>Evaluating Postfix Expressions</vt:lpstr>
      <vt:lpstr>Evaluating Postfix Expressions</vt:lpstr>
      <vt:lpstr>Evaluating Postfix Expressions</vt:lpstr>
      <vt:lpstr>Evaluating Postfix Expressions</vt:lpstr>
      <vt:lpstr>Evaluating Postfix Expressions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Roper</dc:creator>
  <cp:lastModifiedBy>Paul Roper</cp:lastModifiedBy>
  <cp:revision>101</cp:revision>
  <cp:lastPrinted>2021-02-19T20:48:55Z</cp:lastPrinted>
  <dcterms:created xsi:type="dcterms:W3CDTF">2020-07-19T21:27:39Z</dcterms:created>
  <dcterms:modified xsi:type="dcterms:W3CDTF">2022-02-21T20:47:03Z</dcterms:modified>
</cp:coreProperties>
</file>