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76"/>
  </p:notesMasterIdLst>
  <p:handoutMasterIdLst>
    <p:handoutMasterId r:id="rId77"/>
  </p:handoutMasterIdLst>
  <p:sldIdLst>
    <p:sldId id="3936" r:id="rId3"/>
    <p:sldId id="3951" r:id="rId4"/>
    <p:sldId id="3898" r:id="rId5"/>
    <p:sldId id="3953" r:id="rId6"/>
    <p:sldId id="3954" r:id="rId7"/>
    <p:sldId id="2101" r:id="rId8"/>
    <p:sldId id="3899" r:id="rId9"/>
    <p:sldId id="2128" r:id="rId10"/>
    <p:sldId id="3993" r:id="rId11"/>
    <p:sldId id="3989" r:id="rId12"/>
    <p:sldId id="3990" r:id="rId13"/>
    <p:sldId id="3991" r:id="rId14"/>
    <p:sldId id="3992" r:id="rId15"/>
    <p:sldId id="1158" r:id="rId16"/>
    <p:sldId id="1198" r:id="rId17"/>
    <p:sldId id="3955" r:id="rId18"/>
    <p:sldId id="3956" r:id="rId19"/>
    <p:sldId id="3957" r:id="rId20"/>
    <p:sldId id="1200" r:id="rId21"/>
    <p:sldId id="3825" r:id="rId22"/>
    <p:sldId id="1168" r:id="rId23"/>
    <p:sldId id="3974" r:id="rId24"/>
    <p:sldId id="3975" r:id="rId25"/>
    <p:sldId id="3570" r:id="rId26"/>
    <p:sldId id="1209" r:id="rId27"/>
    <p:sldId id="1230" r:id="rId28"/>
    <p:sldId id="3977" r:id="rId29"/>
    <p:sldId id="3978" r:id="rId30"/>
    <p:sldId id="3564" r:id="rId31"/>
    <p:sldId id="3979" r:id="rId32"/>
    <p:sldId id="3980" r:id="rId33"/>
    <p:sldId id="3981" r:id="rId34"/>
    <p:sldId id="1223" r:id="rId35"/>
    <p:sldId id="1232" r:id="rId36"/>
    <p:sldId id="1233" r:id="rId37"/>
    <p:sldId id="3983" r:id="rId38"/>
    <p:sldId id="3569" r:id="rId39"/>
    <p:sldId id="2129" r:id="rId40"/>
    <p:sldId id="2130" r:id="rId41"/>
    <p:sldId id="2131" r:id="rId42"/>
    <p:sldId id="2196" r:id="rId43"/>
    <p:sldId id="3574" r:id="rId44"/>
    <p:sldId id="3582" r:id="rId45"/>
    <p:sldId id="2078" r:id="rId46"/>
    <p:sldId id="1199" r:id="rId47"/>
    <p:sldId id="3625" r:id="rId48"/>
    <p:sldId id="3553" r:id="rId49"/>
    <p:sldId id="3552" r:id="rId50"/>
    <p:sldId id="3829" r:id="rId51"/>
    <p:sldId id="3934" r:id="rId52"/>
    <p:sldId id="2171" r:id="rId53"/>
    <p:sldId id="2172" r:id="rId54"/>
    <p:sldId id="2173" r:id="rId55"/>
    <p:sldId id="2174" r:id="rId56"/>
    <p:sldId id="2175" r:id="rId57"/>
    <p:sldId id="2176" r:id="rId58"/>
    <p:sldId id="2177" r:id="rId59"/>
    <p:sldId id="2178" r:id="rId60"/>
    <p:sldId id="2179" r:id="rId61"/>
    <p:sldId id="2180" r:id="rId62"/>
    <p:sldId id="2181" r:id="rId63"/>
    <p:sldId id="3624" r:id="rId64"/>
    <p:sldId id="3828" r:id="rId65"/>
    <p:sldId id="3935" r:id="rId66"/>
    <p:sldId id="3555" r:id="rId67"/>
    <p:sldId id="3556" r:id="rId68"/>
    <p:sldId id="3557" r:id="rId69"/>
    <p:sldId id="3558" r:id="rId70"/>
    <p:sldId id="3559" r:id="rId71"/>
    <p:sldId id="3560" r:id="rId72"/>
    <p:sldId id="3561" r:id="rId73"/>
    <p:sldId id="3562" r:id="rId74"/>
    <p:sldId id="3909" r:id="rId75"/>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06" autoAdjust="0"/>
    <p:restoredTop sz="94660"/>
  </p:normalViewPr>
  <p:slideViewPr>
    <p:cSldViewPr snapToGrid="0">
      <p:cViewPr varScale="1">
        <p:scale>
          <a:sx n="99" d="100"/>
          <a:sy n="99" d="100"/>
        </p:scale>
        <p:origin x="102" y="198"/>
      </p:cViewPr>
      <p:guideLst/>
    </p:cSldViewPr>
  </p:slideViewPr>
  <p:notesTextViewPr>
    <p:cViewPr>
      <p:scale>
        <a:sx n="3" d="2"/>
        <a:sy n="3" d="2"/>
      </p:scale>
      <p:origin x="0" y="0"/>
    </p:cViewPr>
  </p:notesTextViewPr>
  <p:notesViewPr>
    <p:cSldViewPr snapToGrid="0">
      <p:cViewPr varScale="1">
        <p:scale>
          <a:sx n="67" d="100"/>
          <a:sy n="67" d="100"/>
        </p:scale>
        <p:origin x="293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notesMaster" Target="notesMasters/notesMaster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935890-289D-48CF-A192-5CCB27F70E5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822255A-A51A-4040-87FD-BC18C8F47E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B41A07-9572-4BA8-B004-1940BA5DB093}" type="datetimeFigureOut">
              <a:rPr lang="en-US" smtClean="0"/>
              <a:t>5/16/2022</a:t>
            </a:fld>
            <a:endParaRPr lang="en-US"/>
          </a:p>
        </p:txBody>
      </p:sp>
      <p:sp>
        <p:nvSpPr>
          <p:cNvPr id="4" name="Footer Placeholder 3">
            <a:extLst>
              <a:ext uri="{FF2B5EF4-FFF2-40B4-BE49-F238E27FC236}">
                <a16:creationId xmlns:a16="http://schemas.microsoft.com/office/drawing/2014/main" id="{1F52C04B-C05F-4C6C-8259-543965D3D3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0C9C99-6F7C-4115-BB8E-498012FD45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E4A9C0-C8C6-439F-A9E1-F6B62EC2C6D3}" type="slidenum">
              <a:rPr lang="en-US" smtClean="0"/>
              <a:t>‹#›</a:t>
            </a:fld>
            <a:endParaRPr lang="en-US"/>
          </a:p>
        </p:txBody>
      </p:sp>
    </p:spTree>
    <p:extLst>
      <p:ext uri="{BB962C8B-B14F-4D97-AF65-F5344CB8AC3E}">
        <p14:creationId xmlns:p14="http://schemas.microsoft.com/office/powerpoint/2010/main" val="1652049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28AEA-81C9-4CCC-BD9F-40FD61BC80F3}" type="datetimeFigureOut">
              <a:rPr lang="en-US" smtClean="0"/>
              <a:t>5/16/2022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C7739-F984-46A3-B42A-7DB3B6E905AA}" type="slidenum">
              <a:rPr lang="en-US" smtClean="0"/>
              <a:t>‹#›</a:t>
            </a:fld>
            <a:endParaRPr lang="en-US"/>
          </a:p>
        </p:txBody>
      </p:sp>
    </p:spTree>
    <p:extLst>
      <p:ext uri="{BB962C8B-B14F-4D97-AF65-F5344CB8AC3E}">
        <p14:creationId xmlns:p14="http://schemas.microsoft.com/office/powerpoint/2010/main" val="2183440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632894-2F5A-46FE-8A2B-89B309465481}" type="slidenum">
              <a:rPr lang="en-US" smtClean="0"/>
              <a:pPr>
                <a:defRPr/>
              </a:pPr>
              <a:t>43</a:t>
            </a:fld>
            <a:endParaRPr lang="en-US" dirty="0"/>
          </a:p>
        </p:txBody>
      </p:sp>
    </p:spTree>
    <p:extLst>
      <p:ext uri="{BB962C8B-B14F-4D97-AF65-F5344CB8AC3E}">
        <p14:creationId xmlns:p14="http://schemas.microsoft.com/office/powerpoint/2010/main" val="703343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2310" y="170156"/>
            <a:ext cx="9978067" cy="731520"/>
          </a:xfrm>
        </p:spPr>
        <p:txBody>
          <a:bodyPr/>
          <a:lstStyle>
            <a:lvl1pPr marL="0" indent="0">
              <a:defRPr sz="3600" b="1">
                <a:solidFill>
                  <a:srgbClr val="0000CC"/>
                </a:solidFill>
              </a:defRPr>
            </a:lvl1pPr>
          </a:lstStyle>
          <a:p>
            <a:r>
              <a:rPr lang="en-US" dirty="0"/>
              <a:t>Click to edit Master title style</a:t>
            </a:r>
          </a:p>
        </p:txBody>
      </p:sp>
      <p:sp>
        <p:nvSpPr>
          <p:cNvPr id="8" name="Content Placeholder 7"/>
          <p:cNvSpPr>
            <a:spLocks noGrp="1"/>
          </p:cNvSpPr>
          <p:nvPr>
            <p:ph sz="quarter" idx="1"/>
          </p:nvPr>
        </p:nvSpPr>
        <p:spPr>
          <a:xfrm>
            <a:off x="572493" y="1233489"/>
            <a:ext cx="10047884" cy="5360852"/>
          </a:xfrm>
        </p:spPr>
        <p:txBody>
          <a:bodyPr/>
          <a:lstStyle>
            <a:lvl1pPr>
              <a:buClr>
                <a:srgbClr val="333399"/>
              </a:buClr>
              <a:buSzPct val="80000"/>
              <a:defRPr sz="2200"/>
            </a:lvl1pPr>
            <a:lvl2pPr>
              <a:buClr>
                <a:srgbClr val="FF0000"/>
              </a:buClr>
              <a:buSzPct val="80000"/>
              <a:defRPr sz="2000"/>
            </a:lvl2pPr>
            <a:lvl3pPr>
              <a:buClr>
                <a:srgbClr val="333399"/>
              </a:buClr>
              <a:buSzPct val="80000"/>
              <a:defRPr sz="1800"/>
            </a:lvl3pPr>
            <a:lvl4pPr>
              <a:buClr>
                <a:srgbClr val="333399"/>
              </a:buClr>
              <a:buSzPct val="80000"/>
              <a:defRPr sz="1600"/>
            </a:lvl4pPr>
            <a:lvl5pPr>
              <a:buClr>
                <a:srgbClr val="333399"/>
              </a:buClr>
              <a:buSzPct val="80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2"/>
          <p:cNvSpPr>
            <a:spLocks noGrp="1"/>
          </p:cNvSpPr>
          <p:nvPr>
            <p:ph type="ftr" sz="quarter" idx="11"/>
          </p:nvPr>
        </p:nvSpPr>
        <p:spPr>
          <a:xfrm>
            <a:off x="4114802" y="908820"/>
            <a:ext cx="6505575" cy="317525"/>
          </a:xfrm>
        </p:spPr>
        <p:txBody>
          <a:bodyPr/>
          <a:lstStyle>
            <a:lvl1pPr>
              <a:defRPr/>
            </a:lvl1pPr>
          </a:lstStyle>
          <a:p>
            <a:pPr>
              <a:defRPr/>
            </a:pPr>
            <a:r>
              <a:rPr lang="en-US"/>
              <a:t>Iterators (15)</a:t>
            </a:r>
            <a:endParaRPr lang="en-US" dirty="0"/>
          </a:p>
        </p:txBody>
      </p:sp>
      <p:sp>
        <p:nvSpPr>
          <p:cNvPr id="6" name="Slide Number Placeholder 22"/>
          <p:cNvSpPr>
            <a:spLocks noGrp="1"/>
          </p:cNvSpPr>
          <p:nvPr>
            <p:ph type="sldNum" sz="quarter" idx="12"/>
          </p:nvPr>
        </p:nvSpPr>
        <p:spPr>
          <a:xfrm>
            <a:off x="0" y="908819"/>
            <a:ext cx="658368" cy="274320"/>
          </a:xfrm>
        </p:spPr>
        <p:txBody>
          <a:bodyPr/>
          <a:lstStyle>
            <a:lvl1pPr>
              <a:defRPr/>
            </a:lvl1pPr>
          </a:lstStyle>
          <a:p>
            <a:pPr>
              <a:defRPr/>
            </a:pPr>
            <a:fld id="{0D7B5496-982B-480A-8085-B08F2CA91C21}" type="slidenum">
              <a:rPr lang="en-US" smtClean="0"/>
              <a:pPr>
                <a:defRPr/>
              </a:pPr>
              <a:t>‹#›</a:t>
            </a:fld>
            <a:endParaRPr lang="en-US" dirty="0"/>
          </a:p>
        </p:txBody>
      </p:sp>
    </p:spTree>
    <p:extLst>
      <p:ext uri="{BB962C8B-B14F-4D97-AF65-F5344CB8AC3E}">
        <p14:creationId xmlns:p14="http://schemas.microsoft.com/office/powerpoint/2010/main" val="2841726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9" name="Content Placeholder 8"/>
          <p:cNvSpPr>
            <a:spLocks noGrp="1"/>
          </p:cNvSpPr>
          <p:nvPr>
            <p:ph sz="quarter" idx="1"/>
          </p:nvPr>
        </p:nvSpPr>
        <p:spPr>
          <a:xfrm>
            <a:off x="548640" y="1261362"/>
            <a:ext cx="4937760" cy="5520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2"/>
          </p:nvPr>
        </p:nvSpPr>
        <p:spPr>
          <a:xfrm>
            <a:off x="5669281" y="1261362"/>
            <a:ext cx="4884599" cy="5520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9"/>
          <p:cNvSpPr>
            <a:spLocks noGrp="1"/>
          </p:cNvSpPr>
          <p:nvPr>
            <p:ph type="sldNum" sz="quarter" idx="11"/>
          </p:nvPr>
        </p:nvSpPr>
        <p:spPr/>
        <p:txBody>
          <a:bodyPr rtlCol="0"/>
          <a:lstStyle>
            <a:lvl1pPr>
              <a:defRPr/>
            </a:lvl1pPr>
          </a:lstStyle>
          <a:p>
            <a:pPr>
              <a:defRPr/>
            </a:pPr>
            <a:fld id="{D490341F-FBE9-465C-84BF-B364B3D69BE6}" type="slidenum">
              <a:rPr lang="en-US" smtClean="0"/>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r>
              <a:rPr lang="en-US"/>
              <a:t>Iterators (15)</a:t>
            </a:r>
            <a:endParaRPr lang="en-US" dirty="0"/>
          </a:p>
        </p:txBody>
      </p:sp>
    </p:spTree>
    <p:extLst>
      <p:ext uri="{BB962C8B-B14F-4D97-AF65-F5344CB8AC3E}">
        <p14:creationId xmlns:p14="http://schemas.microsoft.com/office/powerpoint/2010/main" val="2628398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Iterators (15)</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F59D9B86-AB8B-404F-8D86-C97B35C4C67E}" type="slidenum">
              <a:rPr lang="en-US" smtClean="0"/>
              <a:pPr>
                <a:defRPr/>
              </a:pPr>
              <a:t>‹#›</a:t>
            </a:fld>
            <a:endParaRPr lang="en-US" dirty="0"/>
          </a:p>
        </p:txBody>
      </p:sp>
    </p:spTree>
    <p:extLst>
      <p:ext uri="{BB962C8B-B14F-4D97-AF65-F5344CB8AC3E}">
        <p14:creationId xmlns:p14="http://schemas.microsoft.com/office/powerpoint/2010/main" val="2445290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2995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30" y="6053139"/>
            <a:ext cx="2699386"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1" y="6043614"/>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2853679437"/>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109728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7"/>
          <p:cNvSpPr/>
          <p:nvPr/>
        </p:nvSpPr>
        <p:spPr>
          <a:xfrm>
            <a:off x="0" y="1600200"/>
            <a:ext cx="155448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645920" y="1600200"/>
            <a:ext cx="932688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Text Placeholder 2"/>
          <p:cNvSpPr>
            <a:spLocks noGrp="1"/>
          </p:cNvSpPr>
          <p:nvPr>
            <p:ph type="body" idx="1"/>
          </p:nvPr>
        </p:nvSpPr>
        <p:spPr>
          <a:xfrm>
            <a:off x="1645920" y="2743200"/>
            <a:ext cx="8547736"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645920" y="1600200"/>
            <a:ext cx="9144000" cy="990600"/>
          </a:xfrm>
        </p:spPr>
        <p:txBody>
          <a:bodyPr/>
          <a:lstStyle>
            <a:lvl1pPr algn="l">
              <a:buNone/>
              <a:defRPr sz="3600" b="1" cap="none">
                <a:solidFill>
                  <a:srgbClr val="FFFFFF"/>
                </a:solidFill>
              </a:defRPr>
            </a:lvl1pPr>
          </a:lstStyle>
          <a:p>
            <a:r>
              <a:rPr lang="en-US"/>
              <a:t>Click to edit Master title style</a:t>
            </a:r>
            <a:endParaRPr lang="en-US" dirty="0"/>
          </a:p>
        </p:txBody>
      </p:sp>
      <p:sp>
        <p:nvSpPr>
          <p:cNvPr id="8" name="Slide Number Placeholder 12"/>
          <p:cNvSpPr>
            <a:spLocks noGrp="1"/>
          </p:cNvSpPr>
          <p:nvPr>
            <p:ph type="sldNum" sz="quarter" idx="11"/>
          </p:nvPr>
        </p:nvSpPr>
        <p:spPr>
          <a:xfrm>
            <a:off x="0" y="1752601"/>
            <a:ext cx="1554480" cy="701675"/>
          </a:xfrm>
        </p:spPr>
        <p:txBody>
          <a:bodyPr>
            <a:noAutofit/>
          </a:bodyPr>
          <a:lstStyle>
            <a:lvl1pPr>
              <a:defRPr sz="2000">
                <a:solidFill>
                  <a:srgbClr val="FFFFFF"/>
                </a:solidFill>
              </a:defRPr>
            </a:lvl1pPr>
          </a:lstStyle>
          <a:p>
            <a:pPr>
              <a:defRPr/>
            </a:pPr>
            <a:fld id="{05F3E5B3-DBDD-4BE1-9C90-2CB0F3BF80B9}" type="slidenum">
              <a:rPr lang="en-US" smtClean="0"/>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r>
              <a:rPr lang="en-US"/>
              <a:t>Iterators (15)</a:t>
            </a:r>
            <a:endParaRPr lang="en-US" dirty="0"/>
          </a:p>
        </p:txBody>
      </p:sp>
    </p:spTree>
    <p:extLst>
      <p:ext uri="{BB962C8B-B14F-4D97-AF65-F5344CB8AC3E}">
        <p14:creationId xmlns:p14="http://schemas.microsoft.com/office/powerpoint/2010/main" val="1158450012"/>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11430" y="4572001"/>
            <a:ext cx="109728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1429" y="4664075"/>
            <a:ext cx="1756410"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7" name="Rectangle 9"/>
          <p:cNvSpPr/>
          <p:nvPr/>
        </p:nvSpPr>
        <p:spPr>
          <a:xfrm>
            <a:off x="1853566" y="4654550"/>
            <a:ext cx="9119234"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Rectangle 10"/>
          <p:cNvSpPr/>
          <p:nvPr/>
        </p:nvSpPr>
        <p:spPr bwMode="white">
          <a:xfrm>
            <a:off x="1737360" y="1"/>
            <a:ext cx="120016"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4" name="Text Placeholder 3"/>
          <p:cNvSpPr>
            <a:spLocks noGrp="1"/>
          </p:cNvSpPr>
          <p:nvPr>
            <p:ph type="body" sz="half" idx="2"/>
          </p:nvPr>
        </p:nvSpPr>
        <p:spPr>
          <a:xfrm>
            <a:off x="1920240" y="5486400"/>
            <a:ext cx="877824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920240" y="4648200"/>
            <a:ext cx="8778240" cy="685800"/>
          </a:xfrm>
        </p:spPr>
        <p:txBody>
          <a:bodyPr/>
          <a:lstStyle>
            <a:lvl1pPr algn="l">
              <a:buNone/>
              <a:defRPr sz="2800" b="1">
                <a:solidFill>
                  <a:srgbClr val="FFFFFF"/>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872691" y="0"/>
            <a:ext cx="9100109"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10" name="Slide Number Placeholder 12"/>
          <p:cNvSpPr>
            <a:spLocks noGrp="1"/>
          </p:cNvSpPr>
          <p:nvPr>
            <p:ph type="sldNum" sz="quarter" idx="11"/>
          </p:nvPr>
        </p:nvSpPr>
        <p:spPr>
          <a:xfrm>
            <a:off x="0" y="4667251"/>
            <a:ext cx="1737360" cy="663575"/>
          </a:xfrm>
        </p:spPr>
        <p:txBody>
          <a:bodyPr rtlCol="0"/>
          <a:lstStyle>
            <a:lvl1pPr>
              <a:defRPr sz="2800"/>
            </a:lvl1pPr>
          </a:lstStyle>
          <a:p>
            <a:pPr>
              <a:defRPr/>
            </a:pPr>
            <a:fld id="{E9717E89-1D92-4CB2-8893-FF8AE25F8B18}" type="slidenum">
              <a:rPr lang="en-US" smtClean="0"/>
              <a:pPr>
                <a:defRPr/>
              </a:pPr>
              <a:t>‹#›</a:t>
            </a:fld>
            <a:endParaRPr lang="en-US" dirty="0"/>
          </a:p>
        </p:txBody>
      </p:sp>
    </p:spTree>
    <p:extLst>
      <p:ext uri="{BB962C8B-B14F-4D97-AF65-F5344CB8AC3E}">
        <p14:creationId xmlns:p14="http://schemas.microsoft.com/office/powerpoint/2010/main" val="425956912"/>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cSld name="1_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30" y="6053139"/>
            <a:ext cx="2699386"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1" y="6043614"/>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Title 7"/>
          <p:cNvSpPr>
            <a:spLocks noGrp="1"/>
          </p:cNvSpPr>
          <p:nvPr>
            <p:ph type="ctrTitle"/>
          </p:nvPr>
        </p:nvSpPr>
        <p:spPr>
          <a:xfrm>
            <a:off x="2834640" y="4038600"/>
            <a:ext cx="7772400" cy="1828800"/>
          </a:xfrm>
        </p:spPr>
        <p:txBody>
          <a:bodyPr anchor="b"/>
          <a:lstStyle>
            <a:lvl1pPr>
              <a:defRPr sz="3600" b="1" cap="all" baseline="0"/>
            </a:lvl1pPr>
          </a:lstStyle>
          <a:p>
            <a:r>
              <a:rPr lang="en-US"/>
              <a:t>Click to edit Master title style</a:t>
            </a:r>
            <a:endParaRPr lang="en-US" dirty="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319241140"/>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9" name="Content Placeholder 8"/>
          <p:cNvSpPr>
            <a:spLocks noGrp="1"/>
          </p:cNvSpPr>
          <p:nvPr>
            <p:ph sz="quarter" idx="1"/>
          </p:nvPr>
        </p:nvSpPr>
        <p:spPr>
          <a:xfrm>
            <a:off x="572105" y="1233570"/>
            <a:ext cx="4937760"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2"/>
          </p:nvPr>
        </p:nvSpPr>
        <p:spPr>
          <a:xfrm>
            <a:off x="5735777" y="1247108"/>
            <a:ext cx="4884599"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9"/>
          <p:cNvSpPr>
            <a:spLocks noGrp="1"/>
          </p:cNvSpPr>
          <p:nvPr>
            <p:ph type="sldNum" sz="quarter" idx="11"/>
          </p:nvPr>
        </p:nvSpPr>
        <p:spPr/>
        <p:txBody>
          <a:bodyPr rtlCol="0"/>
          <a:lstStyle>
            <a:lvl1pPr>
              <a:defRPr/>
            </a:lvl1pPr>
          </a:lstStyle>
          <a:p>
            <a:pPr>
              <a:defRPr/>
            </a:pPr>
            <a:fld id="{D490341F-FBE9-465C-84BF-B364B3D69BE6}" type="slidenum">
              <a:rPr lang="en-US" smtClean="0"/>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r>
              <a:rPr lang="en-US"/>
              <a:t>Iterators (15)</a:t>
            </a:r>
            <a:endParaRPr lang="en-US" dirty="0"/>
          </a:p>
        </p:txBody>
      </p:sp>
    </p:spTree>
    <p:extLst>
      <p:ext uri="{BB962C8B-B14F-4D97-AF65-F5344CB8AC3E}">
        <p14:creationId xmlns:p14="http://schemas.microsoft.com/office/powerpoint/2010/main" val="353756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Iterators (15)</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F59D9B86-AB8B-404F-8D86-C97B35C4C67E}" type="slidenum">
              <a:rPr lang="en-US" smtClean="0"/>
              <a:pPr>
                <a:defRPr/>
              </a:pPr>
              <a:t>‹#›</a:t>
            </a:fld>
            <a:endParaRPr lang="en-US" dirty="0"/>
          </a:p>
        </p:txBody>
      </p:sp>
    </p:spTree>
    <p:extLst>
      <p:ext uri="{BB962C8B-B14F-4D97-AF65-F5344CB8AC3E}">
        <p14:creationId xmlns:p14="http://schemas.microsoft.com/office/powerpoint/2010/main" val="2782308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083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3088877046"/>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109728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7"/>
          <p:cNvSpPr/>
          <p:nvPr/>
        </p:nvSpPr>
        <p:spPr>
          <a:xfrm>
            <a:off x="0" y="1600200"/>
            <a:ext cx="155448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645920" y="1600200"/>
            <a:ext cx="932688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Text Placeholder 2"/>
          <p:cNvSpPr>
            <a:spLocks noGrp="1"/>
          </p:cNvSpPr>
          <p:nvPr>
            <p:ph type="body" idx="1"/>
          </p:nvPr>
        </p:nvSpPr>
        <p:spPr>
          <a:xfrm>
            <a:off x="1645921" y="2743200"/>
            <a:ext cx="8547736"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645920" y="1600200"/>
            <a:ext cx="9144000" cy="990600"/>
          </a:xfrm>
        </p:spPr>
        <p:txBody>
          <a:bodyPr/>
          <a:lstStyle>
            <a:lvl1pPr algn="l">
              <a:buNone/>
              <a:defRPr sz="3600" b="1" cap="none">
                <a:solidFill>
                  <a:srgbClr val="FFFFFF"/>
                </a:solidFill>
              </a:defRPr>
            </a:lvl1pPr>
          </a:lstStyle>
          <a:p>
            <a:r>
              <a:rPr lang="en-US"/>
              <a:t>Click to edit Master title style</a:t>
            </a:r>
            <a:endParaRPr lang="en-US" dirty="0"/>
          </a:p>
        </p:txBody>
      </p:sp>
      <p:sp>
        <p:nvSpPr>
          <p:cNvPr id="8" name="Slide Number Placeholder 12"/>
          <p:cNvSpPr>
            <a:spLocks noGrp="1"/>
          </p:cNvSpPr>
          <p:nvPr>
            <p:ph type="sldNum" sz="quarter" idx="11"/>
          </p:nvPr>
        </p:nvSpPr>
        <p:spPr>
          <a:xfrm>
            <a:off x="0" y="1752602"/>
            <a:ext cx="1554480" cy="701675"/>
          </a:xfrm>
        </p:spPr>
        <p:txBody>
          <a:bodyPr>
            <a:noAutofit/>
          </a:bodyPr>
          <a:lstStyle>
            <a:lvl1pPr>
              <a:defRPr sz="2000">
                <a:solidFill>
                  <a:srgbClr val="FFFFFF"/>
                </a:solidFill>
              </a:defRPr>
            </a:lvl1pPr>
          </a:lstStyle>
          <a:p>
            <a:pPr>
              <a:defRPr/>
            </a:pPr>
            <a:fld id="{05F3E5B3-DBDD-4BE1-9C90-2CB0F3BF80B9}" type="slidenum">
              <a:rPr lang="en-US" smtClean="0"/>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r>
              <a:rPr lang="en-US"/>
              <a:t>Iterators (15)</a:t>
            </a:r>
            <a:endParaRPr lang="en-US" dirty="0"/>
          </a:p>
        </p:txBody>
      </p:sp>
    </p:spTree>
    <p:extLst>
      <p:ext uri="{BB962C8B-B14F-4D97-AF65-F5344CB8AC3E}">
        <p14:creationId xmlns:p14="http://schemas.microsoft.com/office/powerpoint/2010/main" val="3560863980"/>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11430" y="4572002"/>
            <a:ext cx="109728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1429" y="4664075"/>
            <a:ext cx="1756410"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7" name="Rectangle 9"/>
          <p:cNvSpPr/>
          <p:nvPr/>
        </p:nvSpPr>
        <p:spPr>
          <a:xfrm>
            <a:off x="1853566" y="4654550"/>
            <a:ext cx="9119235"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Rectangle 10"/>
          <p:cNvSpPr/>
          <p:nvPr/>
        </p:nvSpPr>
        <p:spPr bwMode="white">
          <a:xfrm>
            <a:off x="1737361" y="2"/>
            <a:ext cx="120016"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4" name="Text Placeholder 3"/>
          <p:cNvSpPr>
            <a:spLocks noGrp="1"/>
          </p:cNvSpPr>
          <p:nvPr>
            <p:ph type="body" sz="half" idx="2"/>
          </p:nvPr>
        </p:nvSpPr>
        <p:spPr>
          <a:xfrm>
            <a:off x="1920240" y="5486400"/>
            <a:ext cx="877824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920240" y="4648200"/>
            <a:ext cx="8778240" cy="685800"/>
          </a:xfrm>
        </p:spPr>
        <p:txBody>
          <a:bodyPr/>
          <a:lstStyle>
            <a:lvl1pPr algn="l">
              <a:buNone/>
              <a:defRPr sz="2800" b="1">
                <a:solidFill>
                  <a:srgbClr val="FFFFFF"/>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872691" y="0"/>
            <a:ext cx="9100109"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10" name="Slide Number Placeholder 12"/>
          <p:cNvSpPr>
            <a:spLocks noGrp="1"/>
          </p:cNvSpPr>
          <p:nvPr>
            <p:ph type="sldNum" sz="quarter" idx="11"/>
          </p:nvPr>
        </p:nvSpPr>
        <p:spPr>
          <a:xfrm>
            <a:off x="0" y="4667252"/>
            <a:ext cx="1737360" cy="663575"/>
          </a:xfrm>
        </p:spPr>
        <p:txBody>
          <a:bodyPr rtlCol="0"/>
          <a:lstStyle>
            <a:lvl1pPr>
              <a:defRPr sz="2800"/>
            </a:lvl1pPr>
          </a:lstStyle>
          <a:p>
            <a:pPr>
              <a:defRPr/>
            </a:pPr>
            <a:fld id="{E9717E89-1D92-4CB2-8893-FF8AE25F8B18}" type="slidenum">
              <a:rPr lang="en-US" smtClean="0"/>
              <a:pPr>
                <a:defRPr/>
              </a:pPr>
              <a:t>‹#›</a:t>
            </a:fld>
            <a:endParaRPr lang="en-US" dirty="0"/>
          </a:p>
        </p:txBody>
      </p:sp>
    </p:spTree>
    <p:extLst>
      <p:ext uri="{BB962C8B-B14F-4D97-AF65-F5344CB8AC3E}">
        <p14:creationId xmlns:p14="http://schemas.microsoft.com/office/powerpoint/2010/main" val="186163445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Title 7"/>
          <p:cNvSpPr>
            <a:spLocks noGrp="1"/>
          </p:cNvSpPr>
          <p:nvPr>
            <p:ph type="ctrTitle"/>
          </p:nvPr>
        </p:nvSpPr>
        <p:spPr>
          <a:xfrm>
            <a:off x="2834640" y="4038600"/>
            <a:ext cx="7772400" cy="1828800"/>
          </a:xfrm>
        </p:spPr>
        <p:txBody>
          <a:bodyPr anchor="b"/>
          <a:lstStyle>
            <a:lvl1pPr>
              <a:defRPr sz="3600" b="1" cap="all" baseline="0"/>
            </a:lvl1pPr>
          </a:lstStyle>
          <a:p>
            <a:r>
              <a:rPr lang="en-US"/>
              <a:t>Click to edit Master title style</a:t>
            </a:r>
            <a:endParaRPr lang="en-US" dirty="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1999382538"/>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2318" y="170156"/>
            <a:ext cx="9784080" cy="731520"/>
          </a:xfrm>
        </p:spPr>
        <p:txBody>
          <a:bodyPr/>
          <a:lstStyle>
            <a:lvl1pPr>
              <a:defRPr sz="3600" b="1">
                <a:solidFill>
                  <a:srgbClr val="0000CC"/>
                </a:solidFill>
              </a:defRPr>
            </a:lvl1pPr>
          </a:lstStyle>
          <a:p>
            <a:r>
              <a:rPr lang="en-US"/>
              <a:t>Click to edit Master title style</a:t>
            </a:r>
            <a:endParaRPr lang="en-US" dirty="0"/>
          </a:p>
        </p:txBody>
      </p:sp>
      <p:sp>
        <p:nvSpPr>
          <p:cNvPr id="8" name="Content Placeholder 7"/>
          <p:cNvSpPr>
            <a:spLocks noGrp="1"/>
          </p:cNvSpPr>
          <p:nvPr>
            <p:ph sz="quarter" idx="1"/>
          </p:nvPr>
        </p:nvSpPr>
        <p:spPr>
          <a:xfrm>
            <a:off x="572494" y="1295401"/>
            <a:ext cx="10034546" cy="5454359"/>
          </a:xfrm>
        </p:spPr>
        <p:txBody>
          <a:bodyPr/>
          <a:lstStyle>
            <a:lvl1pPr>
              <a:buClr>
                <a:srgbClr val="333399"/>
              </a:buClr>
              <a:buSzPct val="80000"/>
              <a:defRPr sz="2400"/>
            </a:lvl1pPr>
            <a:lvl2pPr>
              <a:buClr>
                <a:srgbClr val="FF0000"/>
              </a:buClr>
              <a:buSzPct val="80000"/>
              <a:defRPr sz="2000"/>
            </a:lvl2pPr>
            <a:lvl3pPr>
              <a:buClr>
                <a:srgbClr val="333399"/>
              </a:buClr>
              <a:buSzPct val="80000"/>
              <a:defRPr sz="1800"/>
            </a:lvl3pPr>
            <a:lvl4pPr>
              <a:buClr>
                <a:srgbClr val="333399"/>
              </a:buClr>
              <a:buSzPct val="80000"/>
              <a:defRPr sz="1600"/>
            </a:lvl4pPr>
            <a:lvl5pPr>
              <a:buClr>
                <a:srgbClr val="333399"/>
              </a:buClr>
              <a:buSzPct val="80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2"/>
          <p:cNvSpPr>
            <a:spLocks noGrp="1"/>
          </p:cNvSpPr>
          <p:nvPr>
            <p:ph type="ftr" sz="quarter" idx="11"/>
          </p:nvPr>
        </p:nvSpPr>
        <p:spPr>
          <a:xfrm>
            <a:off x="4114800" y="908819"/>
            <a:ext cx="6505576" cy="317525"/>
          </a:xfrm>
        </p:spPr>
        <p:txBody>
          <a:bodyPr/>
          <a:lstStyle>
            <a:lvl1pPr>
              <a:defRPr/>
            </a:lvl1pPr>
          </a:lstStyle>
          <a:p>
            <a:pPr>
              <a:defRPr/>
            </a:pPr>
            <a:r>
              <a:rPr lang="en-US"/>
              <a:t>Iterators (15)</a:t>
            </a:r>
            <a:endParaRPr lang="en-US" dirty="0"/>
          </a:p>
        </p:txBody>
      </p:sp>
      <p:sp>
        <p:nvSpPr>
          <p:cNvPr id="6" name="Slide Number Placeholder 22"/>
          <p:cNvSpPr>
            <a:spLocks noGrp="1"/>
          </p:cNvSpPr>
          <p:nvPr>
            <p:ph type="sldNum" sz="quarter" idx="12"/>
          </p:nvPr>
        </p:nvSpPr>
        <p:spPr>
          <a:xfrm>
            <a:off x="0" y="914400"/>
            <a:ext cx="640080" cy="304800"/>
          </a:xfrm>
        </p:spPr>
        <p:txBody>
          <a:bodyPr/>
          <a:lstStyle>
            <a:lvl1pPr>
              <a:defRPr/>
            </a:lvl1pPr>
          </a:lstStyle>
          <a:p>
            <a:pPr>
              <a:defRPr/>
            </a:pPr>
            <a:fld id="{0D7B5496-982B-480A-8085-B08F2CA91C21}" type="slidenum">
              <a:rPr lang="en-US" smtClean="0"/>
              <a:pPr>
                <a:defRPr/>
              </a:pPr>
              <a:t>‹#›</a:t>
            </a:fld>
            <a:endParaRPr lang="en-US" dirty="0"/>
          </a:p>
        </p:txBody>
      </p:sp>
    </p:spTree>
    <p:extLst>
      <p:ext uri="{BB962C8B-B14F-4D97-AF65-F5344CB8AC3E}">
        <p14:creationId xmlns:p14="http://schemas.microsoft.com/office/powerpoint/2010/main" val="3683549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40080" y="169342"/>
            <a:ext cx="9980296" cy="7315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12"/>
          <p:cNvSpPr>
            <a:spLocks noGrp="1"/>
          </p:cNvSpPr>
          <p:nvPr>
            <p:ph type="body" idx="1"/>
          </p:nvPr>
        </p:nvSpPr>
        <p:spPr bwMode="auto">
          <a:xfrm>
            <a:off x="572494" y="1232738"/>
            <a:ext cx="10047883" cy="5313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914400"/>
            <a:ext cx="572494"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600"/>
          </a:p>
        </p:txBody>
      </p:sp>
      <p:sp>
        <p:nvSpPr>
          <p:cNvPr id="23" name="Slide Number Placeholder 22"/>
          <p:cNvSpPr>
            <a:spLocks noGrp="1"/>
          </p:cNvSpPr>
          <p:nvPr>
            <p:ph type="sldNum" sz="quarter" idx="4"/>
          </p:nvPr>
        </p:nvSpPr>
        <p:spPr>
          <a:xfrm>
            <a:off x="0" y="914400"/>
            <a:ext cx="658368" cy="274320"/>
          </a:xfrm>
          <a:prstGeom prst="rect">
            <a:avLst/>
          </a:prstGeom>
        </p:spPr>
        <p:txBody>
          <a:bodyPr vert="horz" anchor="ctr" anchorCtr="0">
            <a:noAutofit/>
          </a:bodyPr>
          <a:lstStyle>
            <a:lvl1pPr algn="ctr" eaLnBrk="1" latinLnBrk="0" hangingPunct="1">
              <a:defRPr kumimoji="0" sz="1600" b="1">
                <a:solidFill>
                  <a:srgbClr val="FFFFFF"/>
                </a:solidFill>
                <a:cs typeface="+mn-cs"/>
              </a:defRPr>
            </a:lvl1pPr>
          </a:lstStyle>
          <a:p>
            <a:pPr>
              <a:defRPr/>
            </a:pPr>
            <a:fld id="{092D65BA-A6BD-4478-A097-F0968B1F9883}" type="slidenum">
              <a:rPr lang="en-US" smtClean="0"/>
              <a:pPr>
                <a:defRPr/>
              </a:pPr>
              <a:t>‹#›</a:t>
            </a:fld>
            <a:endParaRPr lang="en-US" dirty="0"/>
          </a:p>
        </p:txBody>
      </p:sp>
      <p:sp>
        <p:nvSpPr>
          <p:cNvPr id="9" name="Rectangle 8"/>
          <p:cNvSpPr/>
          <p:nvPr/>
        </p:nvSpPr>
        <p:spPr>
          <a:xfrm>
            <a:off x="640080" y="914400"/>
            <a:ext cx="10332720" cy="304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Footer Placeholder 2"/>
          <p:cNvSpPr>
            <a:spLocks noGrp="1"/>
          </p:cNvSpPr>
          <p:nvPr>
            <p:ph type="ftr" sz="quarter" idx="3"/>
          </p:nvPr>
        </p:nvSpPr>
        <p:spPr>
          <a:xfrm>
            <a:off x="5640287" y="914400"/>
            <a:ext cx="4980090" cy="297654"/>
          </a:xfrm>
          <a:prstGeom prst="rect">
            <a:avLst/>
          </a:prstGeom>
        </p:spPr>
        <p:txBody>
          <a:bodyPr vert="horz" anchor="ctr"/>
          <a:lstStyle>
            <a:lvl1pPr algn="r" eaLnBrk="1" latinLnBrk="0" hangingPunct="1">
              <a:defRPr kumimoji="0" sz="1400">
                <a:solidFill>
                  <a:schemeClr val="bg1"/>
                </a:solidFill>
                <a:cs typeface="+mn-cs"/>
              </a:defRPr>
            </a:lvl1pPr>
          </a:lstStyle>
          <a:p>
            <a:pPr>
              <a:defRPr/>
            </a:pPr>
            <a:r>
              <a:rPr lang="en-US"/>
              <a:t>Iterators (15)</a:t>
            </a:r>
            <a:endParaRPr lang="en-US" dirty="0"/>
          </a:p>
        </p:txBody>
      </p:sp>
    </p:spTree>
    <p:extLst>
      <p:ext uri="{BB962C8B-B14F-4D97-AF65-F5344CB8AC3E}">
        <p14:creationId xmlns:p14="http://schemas.microsoft.com/office/powerpoint/2010/main" val="4031385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dt="0"/>
  <p:txStyles>
    <p:titleStyle>
      <a:lvl1pPr algn="l" rtl="0" eaLnBrk="1" fontAlgn="base" hangingPunct="1">
        <a:spcBef>
          <a:spcPct val="0"/>
        </a:spcBef>
        <a:spcAft>
          <a:spcPct val="0"/>
        </a:spcAft>
        <a:defRPr sz="3600" b="1" kern="1200">
          <a:solidFill>
            <a:srgbClr val="0000CC"/>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713232" y="169342"/>
            <a:ext cx="9784080" cy="7315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12"/>
          <p:cNvSpPr>
            <a:spLocks noGrp="1"/>
          </p:cNvSpPr>
          <p:nvPr>
            <p:ph type="body" idx="1"/>
          </p:nvPr>
        </p:nvSpPr>
        <p:spPr bwMode="auto">
          <a:xfrm>
            <a:off x="572494" y="1295400"/>
            <a:ext cx="9966960" cy="5396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914400"/>
            <a:ext cx="640080"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600"/>
          </a:p>
        </p:txBody>
      </p:sp>
      <p:sp>
        <p:nvSpPr>
          <p:cNvPr id="23" name="Slide Number Placeholder 22"/>
          <p:cNvSpPr>
            <a:spLocks noGrp="1"/>
          </p:cNvSpPr>
          <p:nvPr>
            <p:ph type="sldNum" sz="quarter" idx="4"/>
          </p:nvPr>
        </p:nvSpPr>
        <p:spPr>
          <a:xfrm>
            <a:off x="0" y="914400"/>
            <a:ext cx="640080" cy="304800"/>
          </a:xfrm>
          <a:prstGeom prst="rect">
            <a:avLst/>
          </a:prstGeom>
        </p:spPr>
        <p:txBody>
          <a:bodyPr vert="horz" anchor="ctr" anchorCtr="0">
            <a:noAutofit/>
          </a:bodyPr>
          <a:lstStyle>
            <a:lvl1pPr algn="ctr" eaLnBrk="1" latinLnBrk="0" hangingPunct="1">
              <a:defRPr kumimoji="0" sz="1600" b="1">
                <a:solidFill>
                  <a:srgbClr val="FFFFFF"/>
                </a:solidFill>
                <a:cs typeface="+mn-cs"/>
              </a:defRPr>
            </a:lvl1pPr>
          </a:lstStyle>
          <a:p>
            <a:pPr>
              <a:defRPr/>
            </a:pPr>
            <a:fld id="{092D65BA-A6BD-4478-A097-F0968B1F9883}" type="slidenum">
              <a:rPr lang="en-US" smtClean="0"/>
              <a:pPr>
                <a:defRPr/>
              </a:pPr>
              <a:t>‹#›</a:t>
            </a:fld>
            <a:endParaRPr lang="en-US" dirty="0"/>
          </a:p>
        </p:txBody>
      </p:sp>
      <p:sp>
        <p:nvSpPr>
          <p:cNvPr id="9" name="Rectangle 8"/>
          <p:cNvSpPr/>
          <p:nvPr/>
        </p:nvSpPr>
        <p:spPr>
          <a:xfrm>
            <a:off x="708660" y="914400"/>
            <a:ext cx="10264140" cy="304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Footer Placeholder 2"/>
          <p:cNvSpPr>
            <a:spLocks noGrp="1"/>
          </p:cNvSpPr>
          <p:nvPr>
            <p:ph type="ftr" sz="quarter" idx="3"/>
          </p:nvPr>
        </p:nvSpPr>
        <p:spPr>
          <a:xfrm>
            <a:off x="4114800" y="919164"/>
            <a:ext cx="6505576" cy="297654"/>
          </a:xfrm>
          <a:prstGeom prst="rect">
            <a:avLst/>
          </a:prstGeom>
        </p:spPr>
        <p:txBody>
          <a:bodyPr vert="horz" anchor="ctr"/>
          <a:lstStyle>
            <a:lvl1pPr algn="r" eaLnBrk="1" latinLnBrk="0" hangingPunct="1">
              <a:defRPr kumimoji="0" sz="1400">
                <a:solidFill>
                  <a:schemeClr val="bg1"/>
                </a:solidFill>
                <a:cs typeface="+mn-cs"/>
              </a:defRPr>
            </a:lvl1pPr>
          </a:lstStyle>
          <a:p>
            <a:pPr>
              <a:defRPr/>
            </a:pPr>
            <a:r>
              <a:rPr lang="en-US"/>
              <a:t>Iterators (15)</a:t>
            </a:r>
            <a:endParaRPr lang="en-US" dirty="0"/>
          </a:p>
        </p:txBody>
      </p:sp>
    </p:spTree>
    <p:extLst>
      <p:ext uri="{BB962C8B-B14F-4D97-AF65-F5344CB8AC3E}">
        <p14:creationId xmlns:p14="http://schemas.microsoft.com/office/powerpoint/2010/main" val="31000613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dt="0"/>
  <p:txStyles>
    <p:titleStyle>
      <a:lvl1pPr algn="l" rtl="0" eaLnBrk="1" fontAlgn="base" hangingPunct="1">
        <a:spcBef>
          <a:spcPct val="0"/>
        </a:spcBef>
        <a:spcAft>
          <a:spcPct val="0"/>
        </a:spcAft>
        <a:defRPr sz="3600" b="1" kern="1200">
          <a:solidFill>
            <a:srgbClr val="0000CC"/>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4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g"/><Relationship Id="rId1" Type="http://schemas.openxmlformats.org/officeDocument/2006/relationships/slideLayout" Target="../slideLayouts/slideLayout16.xml"/><Relationship Id="rId4" Type="http://schemas.openxmlformats.org/officeDocument/2006/relationships/image" Target="../media/image1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8FA8E5D-F551-457D-830E-E06998DA1B09}"/>
              </a:ext>
            </a:extLst>
          </p:cNvPr>
          <p:cNvGrpSpPr/>
          <p:nvPr/>
        </p:nvGrpSpPr>
        <p:grpSpPr>
          <a:xfrm>
            <a:off x="0" y="0"/>
            <a:ext cx="10972800" cy="6858000"/>
            <a:chOff x="0" y="0"/>
            <a:chExt cx="10972800" cy="6858000"/>
          </a:xfrm>
        </p:grpSpPr>
        <p:grpSp>
          <p:nvGrpSpPr>
            <p:cNvPr id="105" name="Group 104">
              <a:extLst>
                <a:ext uri="{FF2B5EF4-FFF2-40B4-BE49-F238E27FC236}">
                  <a16:creationId xmlns:a16="http://schemas.microsoft.com/office/drawing/2014/main" id="{A6A53125-7113-4910-B11F-90C327EB06B5}"/>
                </a:ext>
              </a:extLst>
            </p:cNvPr>
            <p:cNvGrpSpPr/>
            <p:nvPr/>
          </p:nvGrpSpPr>
          <p:grpSpPr>
            <a:xfrm>
              <a:off x="0" y="0"/>
              <a:ext cx="10972800" cy="6858000"/>
              <a:chOff x="0" y="0"/>
              <a:chExt cx="10972800" cy="6858000"/>
            </a:xfrm>
          </p:grpSpPr>
          <p:grpSp>
            <p:nvGrpSpPr>
              <p:cNvPr id="106" name="Group 105">
                <a:extLst>
                  <a:ext uri="{FF2B5EF4-FFF2-40B4-BE49-F238E27FC236}">
                    <a16:creationId xmlns:a16="http://schemas.microsoft.com/office/drawing/2014/main" id="{4F16F35F-C2AB-4270-9C35-065A8187A4E4}"/>
                  </a:ext>
                </a:extLst>
              </p:cNvPr>
              <p:cNvGrpSpPr/>
              <p:nvPr/>
            </p:nvGrpSpPr>
            <p:grpSpPr>
              <a:xfrm>
                <a:off x="0" y="0"/>
                <a:ext cx="10972800" cy="6858000"/>
                <a:chOff x="0" y="0"/>
                <a:chExt cx="9160656" cy="6858000"/>
              </a:xfrm>
            </p:grpSpPr>
            <p:pic>
              <p:nvPicPr>
                <p:cNvPr id="108" name="Picture 107" descr="A computer sitting on top of a table&#10;&#10;Description automatically generated">
                  <a:extLst>
                    <a:ext uri="{FF2B5EF4-FFF2-40B4-BE49-F238E27FC236}">
                      <a16:creationId xmlns:a16="http://schemas.microsoft.com/office/drawing/2014/main" id="{2268B8EC-8EC7-40B4-AF29-E1FA4C74A6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60656" cy="6858000"/>
                </a:xfrm>
                <a:prstGeom prst="rect">
                  <a:avLst/>
                </a:prstGeom>
              </p:spPr>
            </p:pic>
            <p:pic>
              <p:nvPicPr>
                <p:cNvPr id="109" name="Picture 108">
                  <a:extLst>
                    <a:ext uri="{FF2B5EF4-FFF2-40B4-BE49-F238E27FC236}">
                      <a16:creationId xmlns:a16="http://schemas.microsoft.com/office/drawing/2014/main" id="{C86EDFCE-9F75-4FAD-B9C8-1DB239AD7ADC}"/>
                    </a:ext>
                  </a:extLst>
                </p:cNvPr>
                <p:cNvPicPr>
                  <a:picLocks noChangeAspect="1"/>
                </p:cNvPicPr>
                <p:nvPr/>
              </p:nvPicPr>
              <p:blipFill>
                <a:blip r:embed="rId3" cstate="print">
                  <a:alphaModFix amt="50000"/>
                  <a:extLst>
                    <a:ext uri="{28A0092B-C50C-407E-A947-70E740481C1C}">
                      <a14:useLocalDpi xmlns:a14="http://schemas.microsoft.com/office/drawing/2010/main" val="0"/>
                    </a:ext>
                  </a:extLst>
                </a:blip>
                <a:stretch>
                  <a:fillRect/>
                </a:stretch>
              </p:blipFill>
              <p:spPr>
                <a:xfrm rot="540466">
                  <a:off x="3443599" y="4781389"/>
                  <a:ext cx="534372" cy="793805"/>
                </a:xfrm>
                <a:prstGeom prst="rect">
                  <a:avLst/>
                </a:prstGeom>
              </p:spPr>
            </p:pic>
          </p:grpSp>
          <p:pic>
            <p:nvPicPr>
              <p:cNvPr id="107" name="Picture 106">
                <a:extLst>
                  <a:ext uri="{FF2B5EF4-FFF2-40B4-BE49-F238E27FC236}">
                    <a16:creationId xmlns:a16="http://schemas.microsoft.com/office/drawing/2014/main" id="{25F3DDBF-4DE9-4900-BB0F-A1939DC6ACA0}"/>
                  </a:ext>
                </a:extLst>
              </p:cNvPr>
              <p:cNvPicPr>
                <a:picLocks noChangeAspect="1"/>
              </p:cNvPicPr>
              <p:nvPr/>
            </p:nvPicPr>
            <p:blipFill>
              <a:blip r:embed="rId3" cstate="print">
                <a:alphaModFix amt="50000"/>
                <a:extLst>
                  <a:ext uri="{28A0092B-C50C-407E-A947-70E740481C1C}">
                    <a14:useLocalDpi xmlns:a14="http://schemas.microsoft.com/office/drawing/2010/main" val="0"/>
                  </a:ext>
                </a:extLst>
              </a:blip>
              <a:stretch>
                <a:fillRect/>
              </a:stretch>
            </p:blipFill>
            <p:spPr>
              <a:xfrm rot="21369760">
                <a:off x="8664010" y="4991662"/>
                <a:ext cx="640080" cy="793805"/>
              </a:xfrm>
              <a:prstGeom prst="rect">
                <a:avLst/>
              </a:prstGeom>
            </p:spPr>
          </p:pic>
        </p:grpSp>
        <p:sp>
          <p:nvSpPr>
            <p:cNvPr id="2" name="TextBox 1">
              <a:extLst>
                <a:ext uri="{FF2B5EF4-FFF2-40B4-BE49-F238E27FC236}">
                  <a16:creationId xmlns:a16="http://schemas.microsoft.com/office/drawing/2014/main" id="{4E2FFB52-0686-4C85-8AE9-EBFB2FE7046C}"/>
                </a:ext>
              </a:extLst>
            </p:cNvPr>
            <p:cNvSpPr txBox="1"/>
            <p:nvPr/>
          </p:nvSpPr>
          <p:spPr>
            <a:xfrm>
              <a:off x="276226" y="121639"/>
              <a:ext cx="4800599" cy="1631216"/>
            </a:xfrm>
            <a:prstGeom prst="rect">
              <a:avLst/>
            </a:prstGeom>
            <a:noFill/>
          </p:spPr>
          <p:txBody>
            <a:bodyPr wrap="square" rtlCol="0">
              <a:spAutoFit/>
            </a:bodyPr>
            <a:lstStyle/>
            <a:p>
              <a:pPr algn="ctr" fontAlgn="base"/>
              <a:r>
                <a:rPr lang="en-US" sz="2200" b="1" dirty="0">
                  <a:solidFill>
                    <a:prstClr val="black"/>
                  </a:solidFill>
                  <a:latin typeface="Arial" charset="0"/>
                  <a:cs typeface="Arial" charset="0"/>
                </a:rPr>
                <a:t>Welcome to</a:t>
              </a:r>
            </a:p>
            <a:p>
              <a:pPr algn="ctr" fontAlgn="base">
                <a:spcAft>
                  <a:spcPts val="600"/>
                </a:spcAft>
              </a:pPr>
              <a:r>
                <a:rPr lang="en-US" sz="2400" b="1" dirty="0">
                  <a:solidFill>
                    <a:prstClr val="black"/>
                  </a:solidFill>
                  <a:latin typeface="Arial" charset="0"/>
                  <a:cs typeface="Arial" charset="0"/>
                </a:rPr>
                <a:t>CS 235 Data Structures</a:t>
              </a:r>
            </a:p>
            <a:p>
              <a:pPr algn="ctr">
                <a:spcBef>
                  <a:spcPts val="600"/>
                </a:spcBef>
              </a:pPr>
              <a:r>
                <a:rPr lang="en-US" sz="2200" b="1" dirty="0"/>
                <a:t>Sequential Containers 4.9-10 (16)</a:t>
              </a:r>
            </a:p>
            <a:p>
              <a:pPr algn="ctr"/>
              <a:r>
                <a:rPr lang="en-US" sz="2200" b="1" dirty="0"/>
                <a:t>Stacks, 5.1</a:t>
              </a:r>
            </a:p>
          </p:txBody>
        </p:sp>
      </p:grpSp>
    </p:spTree>
    <p:extLst>
      <p:ext uri="{BB962C8B-B14F-4D97-AF65-F5344CB8AC3E}">
        <p14:creationId xmlns:p14="http://schemas.microsoft.com/office/powerpoint/2010/main" val="1150202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iterator</a:t>
            </a:r>
          </a:p>
        </p:txBody>
      </p:sp>
      <p:sp>
        <p:nvSpPr>
          <p:cNvPr id="3" name="Content Placeholder 2"/>
          <p:cNvSpPr>
            <a:spLocks noGrp="1"/>
          </p:cNvSpPr>
          <p:nvPr>
            <p:ph sz="quarter" idx="1"/>
          </p:nvPr>
        </p:nvSpPr>
        <p:spPr>
          <a:xfrm>
            <a:off x="572493" y="1233488"/>
            <a:ext cx="10047884" cy="5531205"/>
          </a:xfrm>
        </p:spPr>
        <p:txBody>
          <a:bodyPr/>
          <a:lstStyle/>
          <a:p>
            <a:r>
              <a:rPr lang="en-US" sz="2200" dirty="0"/>
              <a:t>The iterator is like a pointer.</a:t>
            </a:r>
          </a:p>
          <a:p>
            <a:pPr lvl="1"/>
            <a:r>
              <a:rPr lang="en-US" sz="1800" dirty="0"/>
              <a:t>The pointer dereferencing operator (operator*) returns a reference to the data field in the Node object at the current iterator position.</a:t>
            </a:r>
          </a:p>
          <a:p>
            <a:pPr lvl="1"/>
            <a:r>
              <a:rPr lang="en-US" sz="1800" dirty="0"/>
              <a:t>The iterator pointer advances forward using the operator++ and backward using the operator--.</a:t>
            </a:r>
          </a:p>
          <a:p>
            <a:r>
              <a:rPr lang="en-US" sz="2200" dirty="0"/>
              <a:t>Lab 04 adds six functions to your linked list that manipulate iterators:</a:t>
            </a:r>
          </a:p>
          <a:p>
            <a:pPr lvl="1"/>
            <a:r>
              <a:rPr lang="en-US" sz="1800" dirty="0"/>
              <a:t>Function </a:t>
            </a:r>
            <a:r>
              <a:rPr lang="en-US" sz="1800" b="1" dirty="0">
                <a:latin typeface="Consolas" panose="020B0609020204030204" pitchFamily="49" charset="0"/>
              </a:rPr>
              <a:t>insert</a:t>
            </a:r>
            <a:r>
              <a:rPr lang="en-US" sz="1800" dirty="0"/>
              <a:t> adds a list element at the iterator position.</a:t>
            </a:r>
          </a:p>
          <a:p>
            <a:pPr lvl="1"/>
            <a:r>
              <a:rPr lang="en-US" sz="1800" dirty="0"/>
              <a:t>Function </a:t>
            </a:r>
            <a:r>
              <a:rPr lang="en-US" sz="1800" b="1" dirty="0" err="1">
                <a:latin typeface="Consolas" panose="020B0609020204030204" pitchFamily="49" charset="0"/>
              </a:rPr>
              <a:t>insert_after</a:t>
            </a:r>
            <a:r>
              <a:rPr lang="en-US" sz="1800" dirty="0"/>
              <a:t> adds a list element after the list element at the iterator position.</a:t>
            </a:r>
          </a:p>
          <a:p>
            <a:pPr lvl="1"/>
            <a:r>
              <a:rPr lang="en-US" sz="1800" dirty="0"/>
              <a:t>Function </a:t>
            </a:r>
            <a:r>
              <a:rPr lang="en-US" sz="1800" b="1" dirty="0">
                <a:latin typeface="Consolas" panose="020B0609020204030204" pitchFamily="49" charset="0"/>
              </a:rPr>
              <a:t>erase</a:t>
            </a:r>
            <a:r>
              <a:rPr lang="en-US" sz="1800" dirty="0"/>
              <a:t> removes a list element at the iterator position.</a:t>
            </a:r>
          </a:p>
          <a:p>
            <a:pPr lvl="1"/>
            <a:r>
              <a:rPr lang="en-US" sz="1800" dirty="0"/>
              <a:t>Function </a:t>
            </a:r>
            <a:r>
              <a:rPr lang="en-US" sz="1800" b="1" dirty="0">
                <a:latin typeface="Consolas" panose="020B0609020204030204" pitchFamily="49" charset="0"/>
              </a:rPr>
              <a:t>replace</a:t>
            </a:r>
            <a:r>
              <a:rPr lang="en-US" sz="1800" dirty="0"/>
              <a:t> removes a list element at the iterator position.</a:t>
            </a:r>
          </a:p>
          <a:p>
            <a:pPr lvl="1"/>
            <a:r>
              <a:rPr lang="en-US" sz="1800" dirty="0"/>
              <a:t>Function </a:t>
            </a:r>
            <a:r>
              <a:rPr lang="en-US" sz="1800" b="1" dirty="0">
                <a:latin typeface="Consolas" panose="020B0609020204030204" pitchFamily="49" charset="0"/>
              </a:rPr>
              <a:t>begin</a:t>
            </a:r>
            <a:r>
              <a:rPr lang="en-US" sz="1800" dirty="0"/>
              <a:t> returns an iterator positioned at the first element.</a:t>
            </a:r>
          </a:p>
          <a:p>
            <a:pPr lvl="1"/>
            <a:r>
              <a:rPr lang="en-US" sz="1800" dirty="0"/>
              <a:t>Function </a:t>
            </a:r>
            <a:r>
              <a:rPr lang="en-US" sz="1800" b="1" dirty="0">
                <a:latin typeface="Consolas" panose="020B0609020204030204" pitchFamily="49" charset="0"/>
              </a:rPr>
              <a:t>end</a:t>
            </a:r>
            <a:r>
              <a:rPr lang="en-US" sz="1800" dirty="0"/>
              <a:t> returns an iterator positioned just after the last element.</a:t>
            </a:r>
          </a:p>
          <a:p>
            <a:r>
              <a:rPr lang="en-US" sz="2200" dirty="0"/>
              <a:t>By using an iterator</a:t>
            </a:r>
          </a:p>
          <a:p>
            <a:pPr lvl="1"/>
            <a:r>
              <a:rPr lang="en-US" sz="1800" dirty="0"/>
              <a:t>Preserves information hiding - the internal structure of the Node is not visible to clients.</a:t>
            </a:r>
          </a:p>
          <a:p>
            <a:pPr lvl="1"/>
            <a:r>
              <a:rPr lang="en-US" sz="1800" dirty="0"/>
              <a:t>Clients can access or modify the data and can move from one Node in the list to another (but not alter the structure of the linked list) .</a:t>
            </a:r>
          </a:p>
        </p:txBody>
      </p:sp>
      <p:sp>
        <p:nvSpPr>
          <p:cNvPr id="4" name="Footer Placeholder 3"/>
          <p:cNvSpPr>
            <a:spLocks noGrp="1"/>
          </p:cNvSpPr>
          <p:nvPr>
            <p:ph type="ftr" sz="quarter" idx="11"/>
          </p:nvPr>
        </p:nvSpPr>
        <p:spPr/>
        <p:txBody>
          <a:bodyPr/>
          <a:lstStyle/>
          <a:p>
            <a:r>
              <a:rPr lang="en-US"/>
              <a:t>Sequential Containers (15)</a:t>
            </a:r>
            <a:endParaRPr lang="en-US" dirty="0"/>
          </a:p>
        </p:txBody>
      </p:sp>
      <p:sp>
        <p:nvSpPr>
          <p:cNvPr id="5" name="Slide Number Placeholder 4"/>
          <p:cNvSpPr>
            <a:spLocks noGrp="1"/>
          </p:cNvSpPr>
          <p:nvPr>
            <p:ph type="sldNum" sz="quarter" idx="12"/>
          </p:nvPr>
        </p:nvSpPr>
        <p:spPr/>
        <p:txBody>
          <a:bodyPr/>
          <a:lstStyle/>
          <a:p>
            <a:fld id="{0D7B5496-982B-480A-8085-B08F2CA91C21}" type="slidenum">
              <a:rPr lang="en-US"/>
              <a:pPr/>
              <a:t>10</a:t>
            </a:fld>
            <a:endParaRPr lang="en-US" dirty="0"/>
          </a:p>
        </p:txBody>
      </p:sp>
    </p:spTree>
    <p:extLst>
      <p:ext uri="{BB962C8B-B14F-4D97-AF65-F5344CB8AC3E}">
        <p14:creationId xmlns:p14="http://schemas.microsoft.com/office/powerpoint/2010/main" val="2115052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500"/>
                                        <p:tgtEl>
                                          <p:spTgt spid="3">
                                            <p:txEl>
                                              <p:pRg st="10" end="1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500"/>
                                        <p:tgtEl>
                                          <p:spTgt spid="3">
                                            <p:txEl>
                                              <p:pRg st="11" end="11"/>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287681" y="3647872"/>
            <a:ext cx="7543800" cy="609600"/>
          </a:xfrm>
          <a:prstGeom prst="rect">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latin typeface="Arial"/>
            </a:endParaRPr>
          </a:p>
        </p:txBody>
      </p:sp>
      <p:sp>
        <p:nvSpPr>
          <p:cNvPr id="2" name="Title 1"/>
          <p:cNvSpPr>
            <a:spLocks noGrp="1"/>
          </p:cNvSpPr>
          <p:nvPr>
            <p:ph type="title"/>
          </p:nvPr>
        </p:nvSpPr>
        <p:spPr/>
        <p:txBody>
          <a:bodyPr/>
          <a:lstStyle/>
          <a:p>
            <a:r>
              <a:rPr lang="en-US" dirty="0"/>
              <a:t>Find and Replace w / Iterator</a:t>
            </a:r>
          </a:p>
        </p:txBody>
      </p:sp>
      <p:sp>
        <p:nvSpPr>
          <p:cNvPr id="4" name="Footer Placeholder 3"/>
          <p:cNvSpPr>
            <a:spLocks noGrp="1"/>
          </p:cNvSpPr>
          <p:nvPr>
            <p:ph type="ftr" sz="quarter" idx="11"/>
          </p:nvPr>
        </p:nvSpPr>
        <p:spPr/>
        <p:txBody>
          <a:bodyPr/>
          <a:lstStyle/>
          <a:p>
            <a:r>
              <a:rPr lang="en-US"/>
              <a:t>Iterators (15)</a:t>
            </a:r>
            <a:endParaRPr lang="en-US" dirty="0"/>
          </a:p>
        </p:txBody>
      </p:sp>
      <p:sp>
        <p:nvSpPr>
          <p:cNvPr id="5" name="Slide Number Placeholder 4"/>
          <p:cNvSpPr>
            <a:spLocks noGrp="1"/>
          </p:cNvSpPr>
          <p:nvPr>
            <p:ph type="sldNum" sz="quarter" idx="12"/>
          </p:nvPr>
        </p:nvSpPr>
        <p:spPr/>
        <p:txBody>
          <a:bodyPr/>
          <a:lstStyle/>
          <a:p>
            <a:fld id="{0D7B5496-982B-480A-8085-B08F2CA91C21}" type="slidenum">
              <a:rPr lang="en-US"/>
              <a:pPr/>
              <a:t>11</a:t>
            </a:fld>
            <a:endParaRPr lang="en-US" dirty="0"/>
          </a:p>
        </p:txBody>
      </p:sp>
      <p:grpSp>
        <p:nvGrpSpPr>
          <p:cNvPr id="9" name="Group 8"/>
          <p:cNvGrpSpPr/>
          <p:nvPr/>
        </p:nvGrpSpPr>
        <p:grpSpPr>
          <a:xfrm>
            <a:off x="640080" y="1295401"/>
            <a:ext cx="9696112" cy="5466517"/>
            <a:chOff x="479100" y="4343400"/>
            <a:chExt cx="8362122" cy="5466517"/>
          </a:xfrm>
        </p:grpSpPr>
        <p:sp>
          <p:nvSpPr>
            <p:cNvPr id="7" name="Content Placeholder 2"/>
            <p:cNvSpPr txBox="1">
              <a:spLocks/>
            </p:cNvSpPr>
            <p:nvPr/>
          </p:nvSpPr>
          <p:spPr bwMode="auto">
            <a:xfrm>
              <a:off x="479100" y="4343400"/>
              <a:ext cx="8362122" cy="121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4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200" dirty="0">
                  <a:solidFill>
                    <a:prstClr val="black"/>
                  </a:solidFill>
                  <a:latin typeface="Arial"/>
                </a:rPr>
                <a:t>Assume that we have a list of string values.</a:t>
              </a:r>
            </a:p>
            <a:p>
              <a:r>
                <a:rPr lang="en-US" sz="2200" dirty="0">
                  <a:solidFill>
                    <a:prstClr val="black"/>
                  </a:solidFill>
                  <a:latin typeface="Arial"/>
                </a:rPr>
                <a:t>Locate the first occurrence of a string target and replace it with the string </a:t>
              </a:r>
              <a:r>
                <a:rPr lang="en-US" sz="2200" dirty="0" err="1">
                  <a:solidFill>
                    <a:prstClr val="black"/>
                  </a:solidFill>
                  <a:latin typeface="Arial"/>
                </a:rPr>
                <a:t>new_value</a:t>
              </a:r>
              <a:r>
                <a:rPr lang="en-US" sz="2200" dirty="0">
                  <a:solidFill>
                    <a:prstClr val="black"/>
                  </a:solidFill>
                  <a:latin typeface="Arial"/>
                </a:rPr>
                <a:t>:</a:t>
              </a:r>
            </a:p>
          </p:txBody>
        </p:sp>
        <p:sp>
          <p:nvSpPr>
            <p:cNvPr id="8" name="Rectangle 7"/>
            <p:cNvSpPr/>
            <p:nvPr/>
          </p:nvSpPr>
          <p:spPr>
            <a:xfrm>
              <a:off x="916422" y="5562600"/>
              <a:ext cx="7922777" cy="4247317"/>
            </a:xfrm>
            <a:prstGeom prst="rect">
              <a:avLst/>
            </a:prstGeom>
            <a:noFill/>
          </p:spPr>
          <p:txBody>
            <a:bodyPr wrap="square">
              <a:spAutoFit/>
            </a:bodyPr>
            <a:lstStyle/>
            <a:p>
              <a:pPr fontAlgn="base">
                <a:spcBef>
                  <a:spcPct val="0"/>
                </a:spcBef>
                <a:spcAft>
                  <a:spcPct val="0"/>
                </a:spcAft>
                <a:defRPr/>
              </a:pPr>
              <a:r>
                <a:rPr lang="en-US" b="1" dirty="0">
                  <a:solidFill>
                    <a:prstClr val="black"/>
                  </a:solidFill>
                  <a:latin typeface="Consolas" panose="020B0609020204030204" pitchFamily="49" charset="0"/>
                  <a:cs typeface="Courier New" pitchFamily="49" charset="0"/>
                </a:rPr>
                <a:t>void </a:t>
              </a:r>
              <a:r>
                <a:rPr lang="en-US" b="1" dirty="0" err="1">
                  <a:solidFill>
                    <a:prstClr val="black"/>
                  </a:solidFill>
                  <a:latin typeface="Consolas" panose="020B0609020204030204" pitchFamily="49" charset="0"/>
                  <a:cs typeface="Courier New" pitchFamily="49" charset="0"/>
                </a:rPr>
                <a:t>find_and_replace</a:t>
              </a:r>
              <a:r>
                <a:rPr lang="en-US" b="1" dirty="0">
                  <a:solidFill>
                    <a:prstClr val="black"/>
                  </a:solidFill>
                  <a:latin typeface="Consolas" panose="020B0609020204030204" pitchFamily="49" charset="0"/>
                  <a:cs typeface="Courier New" pitchFamily="49" charset="0"/>
                </a:rPr>
                <a:t>(list&lt;string&gt;&amp; </a:t>
              </a:r>
              <a:r>
                <a:rPr lang="en-US" b="1" dirty="0" err="1">
                  <a:solidFill>
                    <a:prstClr val="black"/>
                  </a:solidFill>
                  <a:latin typeface="Consolas" panose="020B0609020204030204" pitchFamily="49" charset="0"/>
                  <a:cs typeface="Courier New" pitchFamily="49" charset="0"/>
                </a:rPr>
                <a:t>a_list</a:t>
              </a:r>
              <a:r>
                <a:rPr lang="en-US" b="1" dirty="0">
                  <a:solidFill>
                    <a:prstClr val="black"/>
                  </a:solidFill>
                  <a:latin typeface="Consolas" panose="020B0609020204030204" pitchFamily="49" charset="0"/>
                  <a:cs typeface="Courier New" pitchFamily="49" charset="0"/>
                </a:rPr>
                <a:t>,</a:t>
              </a:r>
            </a:p>
            <a:p>
              <a:pPr fontAlgn="base">
                <a:spcBef>
                  <a:spcPct val="0"/>
                </a:spcBef>
                <a:spcAft>
                  <a:spcPct val="0"/>
                </a:spcAft>
                <a:defRPr/>
              </a:pPr>
              <a:r>
                <a:rPr lang="en-US" b="1" dirty="0">
                  <a:solidFill>
                    <a:prstClr val="black"/>
                  </a:solidFill>
                  <a:latin typeface="Consolas" panose="020B0609020204030204" pitchFamily="49" charset="0"/>
                  <a:cs typeface="Courier New" pitchFamily="49" charset="0"/>
                </a:rPr>
                <a:t>  			const string&amp; target,</a:t>
              </a:r>
            </a:p>
            <a:p>
              <a:pPr fontAlgn="base">
                <a:spcBef>
                  <a:spcPct val="0"/>
                </a:spcBef>
                <a:spcAft>
                  <a:spcPct val="0"/>
                </a:spcAft>
                <a:defRPr/>
              </a:pPr>
              <a:r>
                <a:rPr lang="en-US" b="1" dirty="0">
                  <a:solidFill>
                    <a:prstClr val="black"/>
                  </a:solidFill>
                  <a:latin typeface="Consolas" panose="020B0609020204030204" pitchFamily="49" charset="0"/>
                  <a:cs typeface="Courier New" pitchFamily="49" charset="0"/>
                </a:rPr>
                <a:t>  			const string&amp; </a:t>
              </a:r>
              <a:r>
                <a:rPr lang="en-US" b="1" dirty="0" err="1">
                  <a:solidFill>
                    <a:prstClr val="black"/>
                  </a:solidFill>
                  <a:latin typeface="Consolas" panose="020B0609020204030204" pitchFamily="49" charset="0"/>
                  <a:cs typeface="Courier New" pitchFamily="49" charset="0"/>
                </a:rPr>
                <a:t>new_value</a:t>
              </a:r>
              <a:r>
                <a:rPr lang="en-US" b="1" dirty="0">
                  <a:solidFill>
                    <a:prstClr val="black"/>
                  </a:solidFill>
                  <a:latin typeface="Consolas" panose="020B0609020204030204" pitchFamily="49" charset="0"/>
                  <a:cs typeface="Courier New" pitchFamily="49" charset="0"/>
                </a:rPr>
                <a:t>)</a:t>
              </a:r>
            </a:p>
            <a:p>
              <a:pPr fontAlgn="base">
                <a:spcBef>
                  <a:spcPct val="0"/>
                </a:spcBef>
                <a:spcAft>
                  <a:spcPct val="0"/>
                </a:spcAft>
                <a:defRPr/>
              </a:pPr>
              <a:r>
                <a:rPr lang="en-US" b="1" dirty="0">
                  <a:solidFill>
                    <a:prstClr val="black"/>
                  </a:solidFill>
                  <a:latin typeface="Consolas" panose="020B0609020204030204" pitchFamily="49" charset="0"/>
                  <a:cs typeface="Courier New" pitchFamily="49" charset="0"/>
                </a:rPr>
                <a:t>{</a:t>
              </a:r>
            </a:p>
            <a:p>
              <a:pPr fontAlgn="base">
                <a:spcBef>
                  <a:spcPct val="0"/>
                </a:spcBef>
                <a:spcAft>
                  <a:spcPct val="0"/>
                </a:spcAft>
                <a:defRPr/>
              </a:pPr>
              <a:r>
                <a:rPr lang="en-US" b="1" dirty="0">
                  <a:solidFill>
                    <a:prstClr val="black"/>
                  </a:solidFill>
                  <a:latin typeface="Consolas" panose="020B0609020204030204" pitchFamily="49" charset="0"/>
                  <a:cs typeface="Courier New" pitchFamily="49" charset="0"/>
                </a:rPr>
                <a:t>   list&lt;string&gt;::iterator </a:t>
              </a:r>
              <a:r>
                <a:rPr lang="en-US" b="1" dirty="0" err="1">
                  <a:solidFill>
                    <a:prstClr val="black"/>
                  </a:solidFill>
                  <a:latin typeface="Consolas" panose="020B0609020204030204" pitchFamily="49" charset="0"/>
                  <a:cs typeface="Courier New" pitchFamily="49" charset="0"/>
                </a:rPr>
                <a:t>iter</a:t>
              </a:r>
              <a:r>
                <a:rPr lang="en-US" b="1" dirty="0">
                  <a:solidFill>
                    <a:prstClr val="black"/>
                  </a:solidFill>
                  <a:latin typeface="Consolas" panose="020B0609020204030204" pitchFamily="49" charset="0"/>
                  <a:cs typeface="Courier New" pitchFamily="49" charset="0"/>
                </a:rPr>
                <a:t> = </a:t>
              </a:r>
              <a:r>
                <a:rPr lang="en-US" b="1" dirty="0" err="1">
                  <a:solidFill>
                    <a:prstClr val="black"/>
                  </a:solidFill>
                  <a:latin typeface="Consolas" panose="020B0609020204030204" pitchFamily="49" charset="0"/>
                  <a:cs typeface="Courier New" pitchFamily="49" charset="0"/>
                </a:rPr>
                <a:t>a_list.begin</a:t>
              </a:r>
              <a:r>
                <a:rPr lang="en-US" b="1" dirty="0">
                  <a:solidFill>
                    <a:prstClr val="black"/>
                  </a:solidFill>
                  <a:latin typeface="Consolas" panose="020B0609020204030204" pitchFamily="49" charset="0"/>
                  <a:cs typeface="Courier New" pitchFamily="49" charset="0"/>
                </a:rPr>
                <a:t>();</a:t>
              </a:r>
            </a:p>
            <a:p>
              <a:pPr fontAlgn="base">
                <a:spcBef>
                  <a:spcPct val="0"/>
                </a:spcBef>
                <a:spcAft>
                  <a:spcPct val="0"/>
                </a:spcAft>
                <a:defRPr/>
              </a:pPr>
              <a:r>
                <a:rPr lang="en-US" b="1" dirty="0">
                  <a:solidFill>
                    <a:prstClr val="black"/>
                  </a:solidFill>
                  <a:latin typeface="Consolas" panose="020B0609020204030204" pitchFamily="49" charset="0"/>
                  <a:cs typeface="Courier New" pitchFamily="49" charset="0"/>
                </a:rPr>
                <a:t>   while (</a:t>
              </a:r>
              <a:r>
                <a:rPr lang="en-US" b="1" dirty="0" err="1">
                  <a:solidFill>
                    <a:prstClr val="black"/>
                  </a:solidFill>
                  <a:latin typeface="Consolas" panose="020B0609020204030204" pitchFamily="49" charset="0"/>
                  <a:cs typeface="Courier New" pitchFamily="49" charset="0"/>
                </a:rPr>
                <a:t>iter</a:t>
              </a:r>
              <a:r>
                <a:rPr lang="en-US" b="1" dirty="0">
                  <a:solidFill>
                    <a:prstClr val="black"/>
                  </a:solidFill>
                  <a:latin typeface="Consolas" panose="020B0609020204030204" pitchFamily="49" charset="0"/>
                  <a:cs typeface="Courier New" pitchFamily="49" charset="0"/>
                </a:rPr>
                <a:t> != </a:t>
              </a:r>
              <a:r>
                <a:rPr lang="en-US" b="1" dirty="0" err="1">
                  <a:solidFill>
                    <a:prstClr val="black"/>
                  </a:solidFill>
                  <a:latin typeface="Consolas" panose="020B0609020204030204" pitchFamily="49" charset="0"/>
                  <a:cs typeface="Courier New" pitchFamily="49" charset="0"/>
                </a:rPr>
                <a:t>a_list.end</a:t>
              </a:r>
              <a:r>
                <a:rPr lang="en-US" b="1" dirty="0">
                  <a:solidFill>
                    <a:prstClr val="black"/>
                  </a:solidFill>
                  <a:latin typeface="Consolas" panose="020B0609020204030204" pitchFamily="49" charset="0"/>
                  <a:cs typeface="Courier New" pitchFamily="49" charset="0"/>
                </a:rPr>
                <a:t>())</a:t>
              </a:r>
            </a:p>
            <a:p>
              <a:pPr fontAlgn="base">
                <a:spcBef>
                  <a:spcPct val="0"/>
                </a:spcBef>
                <a:spcAft>
                  <a:spcPct val="0"/>
                </a:spcAft>
                <a:defRPr/>
              </a:pPr>
              <a:r>
                <a:rPr lang="en-US" b="1" dirty="0">
                  <a:solidFill>
                    <a:prstClr val="black"/>
                  </a:solidFill>
                  <a:latin typeface="Consolas" panose="020B0609020204030204" pitchFamily="49" charset="0"/>
                  <a:cs typeface="Courier New" pitchFamily="49" charset="0"/>
                </a:rPr>
                <a:t>   {</a:t>
              </a:r>
            </a:p>
            <a:p>
              <a:pPr fontAlgn="base">
                <a:spcBef>
                  <a:spcPct val="0"/>
                </a:spcBef>
                <a:spcAft>
                  <a:spcPct val="0"/>
                </a:spcAft>
                <a:defRPr/>
              </a:pPr>
              <a:r>
                <a:rPr lang="en-US" b="1" dirty="0">
                  <a:solidFill>
                    <a:prstClr val="black"/>
                  </a:solidFill>
                  <a:latin typeface="Consolas" panose="020B0609020204030204" pitchFamily="49" charset="0"/>
                  <a:cs typeface="Courier New" pitchFamily="49" charset="0"/>
                </a:rPr>
                <a:t>      if (*</a:t>
              </a:r>
              <a:r>
                <a:rPr lang="en-US" b="1" dirty="0" err="1">
                  <a:solidFill>
                    <a:prstClr val="black"/>
                  </a:solidFill>
                  <a:latin typeface="Consolas" panose="020B0609020204030204" pitchFamily="49" charset="0"/>
                  <a:cs typeface="Courier New" pitchFamily="49" charset="0"/>
                </a:rPr>
                <a:t>iter</a:t>
              </a:r>
              <a:r>
                <a:rPr lang="en-US" b="1" dirty="0">
                  <a:solidFill>
                    <a:prstClr val="black"/>
                  </a:solidFill>
                  <a:latin typeface="Consolas" panose="020B0609020204030204" pitchFamily="49" charset="0"/>
                  <a:cs typeface="Courier New" pitchFamily="49" charset="0"/>
                </a:rPr>
                <a:t> == target)</a:t>
              </a:r>
            </a:p>
            <a:p>
              <a:pPr fontAlgn="base">
                <a:spcBef>
                  <a:spcPct val="0"/>
                </a:spcBef>
                <a:spcAft>
                  <a:spcPct val="0"/>
                </a:spcAft>
                <a:defRPr/>
              </a:pPr>
              <a:r>
                <a:rPr lang="en-US" b="1" dirty="0">
                  <a:solidFill>
                    <a:prstClr val="black"/>
                  </a:solidFill>
                  <a:latin typeface="Consolas" panose="020B0609020204030204" pitchFamily="49" charset="0"/>
                  <a:cs typeface="Courier New" pitchFamily="49" charset="0"/>
                </a:rPr>
                <a:t>      {</a:t>
              </a:r>
            </a:p>
            <a:p>
              <a:pPr fontAlgn="base">
                <a:spcBef>
                  <a:spcPct val="0"/>
                </a:spcBef>
                <a:spcAft>
                  <a:spcPct val="0"/>
                </a:spcAft>
                <a:defRPr/>
              </a:pPr>
              <a:r>
                <a:rPr lang="en-US" b="1" dirty="0">
                  <a:solidFill>
                    <a:prstClr val="black"/>
                  </a:solidFill>
                  <a:latin typeface="Consolas" panose="020B0609020204030204" pitchFamily="49" charset="0"/>
                  <a:cs typeface="Courier New" pitchFamily="49" charset="0"/>
                </a:rPr>
                <a:t>         *</a:t>
              </a:r>
              <a:r>
                <a:rPr lang="en-US" b="1" dirty="0" err="1">
                  <a:solidFill>
                    <a:prstClr val="black"/>
                  </a:solidFill>
                  <a:latin typeface="Consolas" panose="020B0609020204030204" pitchFamily="49" charset="0"/>
                  <a:cs typeface="Courier New" pitchFamily="49" charset="0"/>
                </a:rPr>
                <a:t>iter</a:t>
              </a:r>
              <a:r>
                <a:rPr lang="en-US" b="1" dirty="0">
                  <a:solidFill>
                    <a:prstClr val="black"/>
                  </a:solidFill>
                  <a:latin typeface="Consolas" panose="020B0609020204030204" pitchFamily="49" charset="0"/>
                  <a:cs typeface="Courier New" pitchFamily="49" charset="0"/>
                </a:rPr>
                <a:t> = </a:t>
              </a:r>
              <a:r>
                <a:rPr lang="en-US" b="1" dirty="0" err="1">
                  <a:solidFill>
                    <a:prstClr val="black"/>
                  </a:solidFill>
                  <a:latin typeface="Consolas" panose="020B0609020204030204" pitchFamily="49" charset="0"/>
                  <a:cs typeface="Courier New" pitchFamily="49" charset="0"/>
                </a:rPr>
                <a:t>new_value</a:t>
              </a:r>
              <a:r>
                <a:rPr lang="en-US" b="1" dirty="0">
                  <a:solidFill>
                    <a:prstClr val="black"/>
                  </a:solidFill>
                  <a:latin typeface="Consolas" panose="020B0609020204030204" pitchFamily="49" charset="0"/>
                  <a:cs typeface="Courier New" pitchFamily="49" charset="0"/>
                </a:rPr>
                <a:t>;</a:t>
              </a:r>
            </a:p>
            <a:p>
              <a:pPr fontAlgn="base">
                <a:spcBef>
                  <a:spcPct val="0"/>
                </a:spcBef>
                <a:spcAft>
                  <a:spcPct val="0"/>
                </a:spcAft>
                <a:defRPr/>
              </a:pPr>
              <a:r>
                <a:rPr lang="en-US" b="1" dirty="0">
                  <a:solidFill>
                    <a:prstClr val="black"/>
                  </a:solidFill>
                  <a:latin typeface="Consolas" panose="020B0609020204030204" pitchFamily="49" charset="0"/>
                  <a:cs typeface="Courier New" pitchFamily="49" charset="0"/>
                </a:rPr>
                <a:t>	  break;                    // Exit the loop.</a:t>
              </a:r>
            </a:p>
            <a:p>
              <a:pPr fontAlgn="base">
                <a:spcBef>
                  <a:spcPct val="0"/>
                </a:spcBef>
                <a:spcAft>
                  <a:spcPct val="0"/>
                </a:spcAft>
                <a:defRPr/>
              </a:pPr>
              <a:r>
                <a:rPr lang="en-US" b="1" dirty="0">
                  <a:solidFill>
                    <a:prstClr val="black"/>
                  </a:solidFill>
                  <a:latin typeface="Consolas" panose="020B0609020204030204" pitchFamily="49" charset="0"/>
                  <a:cs typeface="Courier New" pitchFamily="49" charset="0"/>
                </a:rPr>
                <a:t>      }</a:t>
              </a:r>
            </a:p>
            <a:p>
              <a:pPr fontAlgn="base">
                <a:spcBef>
                  <a:spcPct val="0"/>
                </a:spcBef>
                <a:spcAft>
                  <a:spcPct val="0"/>
                </a:spcAft>
                <a:defRPr/>
              </a:pPr>
              <a:r>
                <a:rPr lang="en-US" b="1" dirty="0">
                  <a:solidFill>
                    <a:prstClr val="black"/>
                  </a:solidFill>
                  <a:latin typeface="Consolas" panose="020B0609020204030204" pitchFamily="49" charset="0"/>
                  <a:cs typeface="Courier New" pitchFamily="49" charset="0"/>
                </a:rPr>
                <a:t>      else ++</a:t>
              </a:r>
              <a:r>
                <a:rPr lang="en-US" b="1" dirty="0" err="1">
                  <a:solidFill>
                    <a:prstClr val="black"/>
                  </a:solidFill>
                  <a:latin typeface="Consolas" panose="020B0609020204030204" pitchFamily="49" charset="0"/>
                  <a:cs typeface="Courier New" pitchFamily="49" charset="0"/>
                </a:rPr>
                <a:t>iter</a:t>
              </a:r>
              <a:r>
                <a:rPr lang="en-US" b="1" dirty="0">
                  <a:solidFill>
                    <a:prstClr val="black"/>
                  </a:solidFill>
                  <a:latin typeface="Consolas" panose="020B0609020204030204" pitchFamily="49" charset="0"/>
                  <a:cs typeface="Courier New" pitchFamily="49" charset="0"/>
                </a:rPr>
                <a:t>;</a:t>
              </a:r>
            </a:p>
            <a:p>
              <a:pPr fontAlgn="base">
                <a:spcBef>
                  <a:spcPct val="0"/>
                </a:spcBef>
                <a:spcAft>
                  <a:spcPct val="0"/>
                </a:spcAft>
                <a:defRPr/>
              </a:pPr>
              <a:r>
                <a:rPr lang="en-US" b="1" dirty="0">
                  <a:solidFill>
                    <a:prstClr val="black"/>
                  </a:solidFill>
                  <a:latin typeface="Consolas" panose="020B0609020204030204" pitchFamily="49" charset="0"/>
                  <a:cs typeface="Courier New" pitchFamily="49" charset="0"/>
                </a:rPr>
                <a:t>   }</a:t>
              </a:r>
            </a:p>
            <a:p>
              <a:pPr fontAlgn="base">
                <a:spcBef>
                  <a:spcPct val="0"/>
                </a:spcBef>
                <a:spcAft>
                  <a:spcPct val="0"/>
                </a:spcAft>
                <a:defRPr/>
              </a:pPr>
              <a:r>
                <a:rPr lang="en-US" b="1" dirty="0">
                  <a:solidFill>
                    <a:prstClr val="black"/>
                  </a:solidFill>
                  <a:latin typeface="Consolas" panose="020B0609020204030204" pitchFamily="49" charset="0"/>
                  <a:cs typeface="Courier New" pitchFamily="49" charset="0"/>
                </a:rPr>
                <a:t>}</a:t>
              </a:r>
            </a:p>
          </p:txBody>
        </p:sp>
      </p:grpSp>
    </p:spTree>
    <p:extLst>
      <p:ext uri="{BB962C8B-B14F-4D97-AF65-F5344CB8AC3E}">
        <p14:creationId xmlns:p14="http://schemas.microsoft.com/office/powerpoint/2010/main" val="345860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96EDB-4A7F-41FD-8250-6EAAFF9FFD4E}"/>
              </a:ext>
            </a:extLst>
          </p:cNvPr>
          <p:cNvSpPr>
            <a:spLocks noGrp="1"/>
          </p:cNvSpPr>
          <p:nvPr>
            <p:ph type="title"/>
          </p:nvPr>
        </p:nvSpPr>
        <p:spPr/>
        <p:txBody>
          <a:bodyPr/>
          <a:lstStyle/>
          <a:p>
            <a:r>
              <a:rPr lang="en-US" dirty="0"/>
              <a:t>Nested Class</a:t>
            </a:r>
          </a:p>
        </p:txBody>
      </p:sp>
      <p:sp>
        <p:nvSpPr>
          <p:cNvPr id="3" name="Content Placeholder 2">
            <a:extLst>
              <a:ext uri="{FF2B5EF4-FFF2-40B4-BE49-F238E27FC236}">
                <a16:creationId xmlns:a16="http://schemas.microsoft.com/office/drawing/2014/main" id="{FE5140BA-F6B9-4EF8-A369-A94DF4E950E2}"/>
              </a:ext>
            </a:extLst>
          </p:cNvPr>
          <p:cNvSpPr>
            <a:spLocks noGrp="1"/>
          </p:cNvSpPr>
          <p:nvPr>
            <p:ph sz="quarter" idx="1"/>
          </p:nvPr>
        </p:nvSpPr>
        <p:spPr/>
        <p:txBody>
          <a:bodyPr/>
          <a:lstStyle/>
          <a:p>
            <a:r>
              <a:rPr lang="en-US" dirty="0"/>
              <a:t>Nested classes increase encapsulation.</a:t>
            </a:r>
          </a:p>
          <a:p>
            <a:r>
              <a:rPr lang="en-US" dirty="0"/>
              <a:t>Nested classes can lead to more readable and maintainable code – useful for developing object models in your component.</a:t>
            </a:r>
          </a:p>
          <a:p>
            <a:r>
              <a:rPr lang="en-US" dirty="0"/>
              <a:t>Iterators are generally implemented as nested classes.</a:t>
            </a:r>
          </a:p>
        </p:txBody>
      </p:sp>
      <p:sp>
        <p:nvSpPr>
          <p:cNvPr id="4" name="Footer Placeholder 3">
            <a:extLst>
              <a:ext uri="{FF2B5EF4-FFF2-40B4-BE49-F238E27FC236}">
                <a16:creationId xmlns:a16="http://schemas.microsoft.com/office/drawing/2014/main" id="{B54EF002-F953-4544-B9B5-99E31DEE481F}"/>
              </a:ext>
            </a:extLst>
          </p:cNvPr>
          <p:cNvSpPr>
            <a:spLocks noGrp="1"/>
          </p:cNvSpPr>
          <p:nvPr>
            <p:ph type="ftr" sz="quarter" idx="11"/>
          </p:nvPr>
        </p:nvSpPr>
        <p:spPr/>
        <p:txBody>
          <a:bodyPr/>
          <a:lstStyle/>
          <a:p>
            <a:r>
              <a:rPr lang="en-US"/>
              <a:t>Iterators (15)</a:t>
            </a:r>
            <a:endParaRPr lang="en-US" dirty="0"/>
          </a:p>
        </p:txBody>
      </p:sp>
      <p:sp>
        <p:nvSpPr>
          <p:cNvPr id="5" name="Slide Number Placeholder 4">
            <a:extLst>
              <a:ext uri="{FF2B5EF4-FFF2-40B4-BE49-F238E27FC236}">
                <a16:creationId xmlns:a16="http://schemas.microsoft.com/office/drawing/2014/main" id="{6D21E4E4-B53E-452E-8162-D3A67D9520BC}"/>
              </a:ext>
            </a:extLst>
          </p:cNvPr>
          <p:cNvSpPr>
            <a:spLocks noGrp="1"/>
          </p:cNvSpPr>
          <p:nvPr>
            <p:ph type="sldNum" sz="quarter" idx="12"/>
          </p:nvPr>
        </p:nvSpPr>
        <p:spPr/>
        <p:txBody>
          <a:bodyPr/>
          <a:lstStyle/>
          <a:p>
            <a:fld id="{0D7B5496-982B-480A-8085-B08F2CA91C21}" type="slidenum">
              <a:rPr lang="en-US"/>
              <a:pPr/>
              <a:t>12</a:t>
            </a:fld>
            <a:endParaRPr lang="en-US" dirty="0"/>
          </a:p>
        </p:txBody>
      </p:sp>
      <p:sp>
        <p:nvSpPr>
          <p:cNvPr id="6" name="TextBox 5">
            <a:extLst>
              <a:ext uri="{FF2B5EF4-FFF2-40B4-BE49-F238E27FC236}">
                <a16:creationId xmlns:a16="http://schemas.microsoft.com/office/drawing/2014/main" id="{E0B8F5D9-0A1A-4C57-B79B-CF4A0CC9E935}"/>
              </a:ext>
            </a:extLst>
          </p:cNvPr>
          <p:cNvSpPr txBox="1"/>
          <p:nvPr/>
        </p:nvSpPr>
        <p:spPr>
          <a:xfrm>
            <a:off x="1121229" y="3563645"/>
            <a:ext cx="8860970" cy="3139321"/>
          </a:xfrm>
          <a:prstGeom prst="rect">
            <a:avLst/>
          </a:prstGeom>
          <a:noFill/>
        </p:spPr>
        <p:txBody>
          <a:bodyPr wrap="square" rtlCol="0">
            <a:spAutoFit/>
          </a:bodyPr>
          <a:lstStyle/>
          <a:p>
            <a:pPr fontAlgn="base">
              <a:spcBef>
                <a:spcPct val="0"/>
              </a:spcBef>
              <a:spcAft>
                <a:spcPct val="0"/>
              </a:spcAft>
            </a:pPr>
            <a:r>
              <a:rPr lang="en-US" b="1" dirty="0">
                <a:solidFill>
                  <a:prstClr val="black"/>
                </a:solidFill>
                <a:latin typeface="Consolas" panose="020B0609020204030204" pitchFamily="49" charset="0"/>
                <a:cs typeface="Arial" charset="0"/>
              </a:rPr>
              <a:t>class </a:t>
            </a:r>
            <a:r>
              <a:rPr lang="en-US" b="1" dirty="0" err="1">
                <a:solidFill>
                  <a:prstClr val="black"/>
                </a:solidFill>
                <a:latin typeface="Consolas" panose="020B0609020204030204" pitchFamily="49" charset="0"/>
                <a:cs typeface="Arial" charset="0"/>
              </a:rPr>
              <a:t>MyClass</a:t>
            </a:r>
            <a:endParaRPr lang="en-US" b="1" dirty="0">
              <a:solidFill>
                <a:prstClr val="black"/>
              </a:solidFill>
              <a:latin typeface="Consolas" panose="020B0609020204030204" pitchFamily="49" charset="0"/>
              <a:cs typeface="Arial" charset="0"/>
            </a:endParaRPr>
          </a:p>
          <a:p>
            <a:pPr fontAlgn="base">
              <a:spcBef>
                <a:spcPct val="0"/>
              </a:spcBef>
              <a:spcAft>
                <a:spcPct val="0"/>
              </a:spcAft>
            </a:pPr>
            <a:r>
              <a:rPr lang="en-US" b="1" dirty="0">
                <a:solidFill>
                  <a:prstClr val="black"/>
                </a:solidFill>
                <a:latin typeface="Consolas" panose="020B0609020204030204" pitchFamily="49" charset="0"/>
                <a:cs typeface="Arial" charset="0"/>
              </a:rPr>
              <a:t>{</a:t>
            </a:r>
          </a:p>
          <a:p>
            <a:pPr fontAlgn="base">
              <a:spcBef>
                <a:spcPct val="0"/>
              </a:spcBef>
              <a:spcAft>
                <a:spcPct val="0"/>
              </a:spcAft>
            </a:pPr>
            <a:r>
              <a:rPr lang="en-US" b="1" dirty="0">
                <a:solidFill>
                  <a:prstClr val="black"/>
                </a:solidFill>
                <a:latin typeface="Consolas" panose="020B0609020204030204" pitchFamily="49" charset="0"/>
                <a:cs typeface="Arial" charset="0"/>
              </a:rPr>
              <a:t>public:</a:t>
            </a:r>
          </a:p>
          <a:p>
            <a:pPr fontAlgn="base">
              <a:spcBef>
                <a:spcPct val="0"/>
              </a:spcBef>
              <a:spcAft>
                <a:spcPct val="0"/>
              </a:spcAft>
            </a:pPr>
            <a:r>
              <a:rPr lang="en-US" b="1" dirty="0">
                <a:solidFill>
                  <a:prstClr val="black"/>
                </a:solidFill>
                <a:latin typeface="Consolas" panose="020B0609020204030204" pitchFamily="49" charset="0"/>
                <a:cs typeface="Arial" charset="0"/>
              </a:rPr>
              <a:t>   class Iterator</a:t>
            </a:r>
          </a:p>
          <a:p>
            <a:pPr fontAlgn="base">
              <a:spcBef>
                <a:spcPct val="0"/>
              </a:spcBef>
              <a:spcAft>
                <a:spcPct val="0"/>
              </a:spcAft>
            </a:pPr>
            <a:r>
              <a:rPr lang="en-US" b="1" dirty="0">
                <a:solidFill>
                  <a:prstClr val="black"/>
                </a:solidFill>
                <a:latin typeface="Consolas" panose="020B0609020204030204" pitchFamily="49" charset="0"/>
                <a:cs typeface="Arial" charset="0"/>
              </a:rPr>
              <a:t>   {</a:t>
            </a:r>
          </a:p>
          <a:p>
            <a:pPr fontAlgn="base">
              <a:spcBef>
                <a:spcPct val="0"/>
              </a:spcBef>
              <a:spcAft>
                <a:spcPct val="0"/>
              </a:spcAft>
            </a:pPr>
            <a:r>
              <a:rPr lang="en-US" b="1" dirty="0">
                <a:solidFill>
                  <a:prstClr val="black"/>
                </a:solidFill>
                <a:latin typeface="Consolas" panose="020B0609020204030204" pitchFamily="49" charset="0"/>
                <a:cs typeface="Arial" charset="0"/>
              </a:rPr>
              <a:t>   public:</a:t>
            </a:r>
          </a:p>
          <a:p>
            <a:pPr fontAlgn="base">
              <a:spcBef>
                <a:spcPct val="0"/>
              </a:spcBef>
              <a:spcAft>
                <a:spcPct val="0"/>
              </a:spcAft>
            </a:pPr>
            <a:endParaRPr lang="en-US" b="1" dirty="0">
              <a:solidFill>
                <a:prstClr val="black"/>
              </a:solidFill>
              <a:latin typeface="Consolas" panose="020B0609020204030204" pitchFamily="49" charset="0"/>
              <a:cs typeface="Arial" charset="0"/>
            </a:endParaRPr>
          </a:p>
          <a:p>
            <a:pPr fontAlgn="base">
              <a:spcBef>
                <a:spcPct val="0"/>
              </a:spcBef>
              <a:spcAft>
                <a:spcPct val="0"/>
              </a:spcAft>
            </a:pPr>
            <a:r>
              <a:rPr lang="en-US" b="1" dirty="0">
                <a:solidFill>
                  <a:prstClr val="black"/>
                </a:solidFill>
                <a:latin typeface="Consolas" panose="020B0609020204030204" pitchFamily="49" charset="0"/>
                <a:cs typeface="Arial" charset="0"/>
              </a:rPr>
              <a:t>   };</a:t>
            </a:r>
          </a:p>
          <a:p>
            <a:pPr fontAlgn="base">
              <a:spcBef>
                <a:spcPct val="0"/>
              </a:spcBef>
              <a:spcAft>
                <a:spcPct val="0"/>
              </a:spcAft>
            </a:pPr>
            <a:r>
              <a:rPr lang="en-US" b="1" dirty="0">
                <a:solidFill>
                  <a:prstClr val="black"/>
                </a:solidFill>
                <a:latin typeface="Consolas" panose="020B0609020204030204" pitchFamily="49" charset="0"/>
                <a:cs typeface="Arial" charset="0"/>
              </a:rPr>
              <a:t>   Iterator begin() { return </a:t>
            </a:r>
            <a:r>
              <a:rPr lang="en-US" b="1" dirty="0" err="1">
                <a:solidFill>
                  <a:prstClr val="black"/>
                </a:solidFill>
                <a:latin typeface="Consolas" panose="020B0609020204030204" pitchFamily="49" charset="0"/>
                <a:cs typeface="Arial" charset="0"/>
              </a:rPr>
              <a:t>MyClass</a:t>
            </a:r>
            <a:r>
              <a:rPr lang="en-US" b="1" dirty="0">
                <a:solidFill>
                  <a:prstClr val="black"/>
                </a:solidFill>
                <a:latin typeface="Consolas" panose="020B0609020204030204" pitchFamily="49" charset="0"/>
                <a:cs typeface="Arial" charset="0"/>
              </a:rPr>
              <a:t>::Iterator(this, start); }</a:t>
            </a:r>
          </a:p>
          <a:p>
            <a:pPr fontAlgn="base">
              <a:spcBef>
                <a:spcPct val="0"/>
              </a:spcBef>
              <a:spcAft>
                <a:spcPct val="0"/>
              </a:spcAft>
            </a:pPr>
            <a:r>
              <a:rPr lang="en-US" b="1" dirty="0">
                <a:solidFill>
                  <a:prstClr val="black"/>
                </a:solidFill>
                <a:latin typeface="Consolas" panose="020B0609020204030204" pitchFamily="49" charset="0"/>
                <a:cs typeface="Arial" charset="0"/>
              </a:rPr>
              <a:t>   Iterator end() { return </a:t>
            </a:r>
            <a:r>
              <a:rPr lang="en-US" b="1" dirty="0" err="1">
                <a:solidFill>
                  <a:prstClr val="black"/>
                </a:solidFill>
                <a:latin typeface="Consolas" panose="020B0609020204030204" pitchFamily="49" charset="0"/>
                <a:cs typeface="Arial" charset="0"/>
              </a:rPr>
              <a:t>MyClass</a:t>
            </a:r>
            <a:r>
              <a:rPr lang="en-US" b="1" dirty="0">
                <a:solidFill>
                  <a:prstClr val="black"/>
                </a:solidFill>
                <a:latin typeface="Consolas" panose="020B0609020204030204" pitchFamily="49" charset="0"/>
                <a:cs typeface="Arial" charset="0"/>
              </a:rPr>
              <a:t>::Iterator(this, 0); }</a:t>
            </a:r>
          </a:p>
          <a:p>
            <a:pPr fontAlgn="base">
              <a:spcBef>
                <a:spcPct val="0"/>
              </a:spcBef>
              <a:spcAft>
                <a:spcPct val="0"/>
              </a:spcAft>
            </a:pPr>
            <a:r>
              <a:rPr lang="en-US" b="1" dirty="0">
                <a:solidFill>
                  <a:prstClr val="black"/>
                </a:solidFill>
                <a:latin typeface="Consolas" panose="020B0609020204030204" pitchFamily="49" charset="0"/>
                <a:cs typeface="Arial" charset="0"/>
              </a:rPr>
              <a:t>};</a:t>
            </a:r>
          </a:p>
        </p:txBody>
      </p:sp>
    </p:spTree>
    <p:extLst>
      <p:ext uri="{BB962C8B-B14F-4D97-AF65-F5344CB8AC3E}">
        <p14:creationId xmlns:p14="http://schemas.microsoft.com/office/powerpoint/2010/main" val="2842936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1B3C30D-695D-4861-8634-7F7DE64690DD}"/>
              </a:ext>
            </a:extLst>
          </p:cNvPr>
          <p:cNvSpPr txBox="1"/>
          <p:nvPr/>
        </p:nvSpPr>
        <p:spPr>
          <a:xfrm>
            <a:off x="1600201" y="1371600"/>
            <a:ext cx="5715000" cy="5016758"/>
          </a:xfrm>
          <a:prstGeom prst="rect">
            <a:avLst/>
          </a:prstGeom>
          <a:solidFill>
            <a:schemeClr val="bg1"/>
          </a:solidFill>
        </p:spPr>
        <p:txBody>
          <a:bodyPr wrap="square" rtlCol="0">
            <a:spAutoFit/>
          </a:bodyPr>
          <a:lstStyle/>
          <a:p>
            <a:pPr fontAlgn="base">
              <a:spcBef>
                <a:spcPct val="0"/>
              </a:spcBef>
              <a:spcAft>
                <a:spcPct val="0"/>
              </a:spcAft>
            </a:pPr>
            <a:r>
              <a:rPr lang="en-US" sz="1600" b="1" dirty="0">
                <a:solidFill>
                  <a:prstClr val="black"/>
                </a:solidFill>
                <a:latin typeface="Consolas" panose="020B0609020204030204" pitchFamily="49" charset="0"/>
                <a:cs typeface="Arial" charset="0"/>
              </a:rPr>
              <a:t>#include &lt;iostream&gt;</a:t>
            </a:r>
          </a:p>
          <a:p>
            <a:pPr fontAlgn="base">
              <a:spcBef>
                <a:spcPct val="0"/>
              </a:spcBef>
              <a:spcAft>
                <a:spcPct val="0"/>
              </a:spcAft>
            </a:pPr>
            <a:r>
              <a:rPr lang="en-US" sz="1600" b="1" dirty="0">
                <a:solidFill>
                  <a:prstClr val="black"/>
                </a:solidFill>
                <a:latin typeface="Consolas" panose="020B0609020204030204" pitchFamily="49" charset="0"/>
                <a:cs typeface="Arial" charset="0"/>
              </a:rPr>
              <a:t>#include &lt;list&gt;</a:t>
            </a:r>
          </a:p>
          <a:p>
            <a:pPr fontAlgn="base">
              <a:spcBef>
                <a:spcPct val="0"/>
              </a:spcBef>
              <a:spcAft>
                <a:spcPct val="0"/>
              </a:spcAft>
            </a:pPr>
            <a:r>
              <a:rPr lang="en-US" sz="1600" b="1" dirty="0">
                <a:solidFill>
                  <a:prstClr val="black"/>
                </a:solidFill>
                <a:latin typeface="Consolas" panose="020B0609020204030204" pitchFamily="49" charset="0"/>
                <a:cs typeface="Arial" charset="0"/>
              </a:rPr>
              <a:t>using namespace std;</a:t>
            </a:r>
          </a:p>
          <a:p>
            <a:pPr fontAlgn="base">
              <a:spcBef>
                <a:spcPct val="0"/>
              </a:spcBef>
              <a:spcAft>
                <a:spcPct val="0"/>
              </a:spcAft>
            </a:pPr>
            <a:endParaRPr lang="en-US" sz="1600" b="1" dirty="0">
              <a:solidFill>
                <a:prstClr val="black"/>
              </a:solidFill>
              <a:latin typeface="Consolas" panose="020B0609020204030204" pitchFamily="49" charset="0"/>
              <a:cs typeface="Arial" charset="0"/>
            </a:endParaRPr>
          </a:p>
          <a:p>
            <a:pPr fontAlgn="base">
              <a:spcBef>
                <a:spcPct val="0"/>
              </a:spcBef>
              <a:spcAft>
                <a:spcPct val="0"/>
              </a:spcAft>
            </a:pPr>
            <a:r>
              <a:rPr lang="en-US" sz="1600" b="1" dirty="0">
                <a:solidFill>
                  <a:prstClr val="black"/>
                </a:solidFill>
                <a:latin typeface="Consolas" panose="020B0609020204030204" pitchFamily="49" charset="0"/>
                <a:cs typeface="Arial" charset="0"/>
              </a:rPr>
              <a:t>int main()</a:t>
            </a:r>
          </a:p>
          <a:p>
            <a:pPr fontAlgn="base">
              <a:spcBef>
                <a:spcPct val="0"/>
              </a:spcBef>
              <a:spcAft>
                <a:spcPct val="0"/>
              </a:spcAft>
            </a:pPr>
            <a:r>
              <a:rPr lang="en-US" sz="1600" b="1" dirty="0">
                <a:solidFill>
                  <a:prstClr val="black"/>
                </a:solidFill>
                <a:latin typeface="Consolas" panose="020B0609020204030204" pitchFamily="49" charset="0"/>
                <a:cs typeface="Arial" charset="0"/>
              </a:rPr>
              <a:t>{</a:t>
            </a:r>
          </a:p>
          <a:p>
            <a:pPr fontAlgn="base">
              <a:spcBef>
                <a:spcPct val="0"/>
              </a:spcBef>
              <a:spcAft>
                <a:spcPct val="0"/>
              </a:spcAft>
            </a:pPr>
            <a:r>
              <a:rPr lang="en-US" sz="1600" b="1" dirty="0">
                <a:solidFill>
                  <a:prstClr val="black"/>
                </a:solidFill>
                <a:latin typeface="Consolas" panose="020B0609020204030204" pitchFamily="49" charset="0"/>
                <a:cs typeface="Arial" charset="0"/>
              </a:rPr>
              <a:t>   list&lt;int&gt; </a:t>
            </a:r>
            <a:r>
              <a:rPr lang="en-US" sz="1600" b="1" dirty="0" err="1">
                <a:solidFill>
                  <a:prstClr val="black"/>
                </a:solidFill>
                <a:latin typeface="Consolas" panose="020B0609020204030204" pitchFamily="49" charset="0"/>
                <a:cs typeface="Arial" charset="0"/>
              </a:rPr>
              <a:t>myList</a:t>
            </a:r>
            <a:r>
              <a:rPr lang="en-US" sz="1600" b="1" dirty="0">
                <a:solidFill>
                  <a:prstClr val="black"/>
                </a:solidFill>
                <a:latin typeface="Consolas" panose="020B0609020204030204" pitchFamily="49" charset="0"/>
                <a:cs typeface="Arial" charset="0"/>
              </a:rPr>
              <a:t>;</a:t>
            </a:r>
          </a:p>
          <a:p>
            <a:pPr fontAlgn="base">
              <a:spcBef>
                <a:spcPct val="0"/>
              </a:spcBef>
              <a:spcAft>
                <a:spcPct val="0"/>
              </a:spcAft>
            </a:pPr>
            <a:r>
              <a:rPr lang="en-US" sz="1600" b="1" dirty="0">
                <a:solidFill>
                  <a:prstClr val="black"/>
                </a:solidFill>
                <a:latin typeface="Consolas" panose="020B0609020204030204" pitchFamily="49" charset="0"/>
                <a:cs typeface="Arial" charset="0"/>
              </a:rPr>
              <a:t>   </a:t>
            </a:r>
            <a:r>
              <a:rPr lang="en-US" sz="1600" b="1" dirty="0" err="1">
                <a:solidFill>
                  <a:prstClr val="black"/>
                </a:solidFill>
                <a:latin typeface="Consolas" panose="020B0609020204030204" pitchFamily="49" charset="0"/>
                <a:cs typeface="Arial" charset="0"/>
              </a:rPr>
              <a:t>myList.push_back</a:t>
            </a:r>
            <a:r>
              <a:rPr lang="en-US" sz="1600" b="1" dirty="0">
                <a:solidFill>
                  <a:prstClr val="black"/>
                </a:solidFill>
                <a:latin typeface="Consolas" panose="020B0609020204030204" pitchFamily="49" charset="0"/>
                <a:cs typeface="Arial" charset="0"/>
              </a:rPr>
              <a:t>(1);</a:t>
            </a:r>
          </a:p>
          <a:p>
            <a:pPr fontAlgn="base">
              <a:spcBef>
                <a:spcPct val="0"/>
              </a:spcBef>
              <a:spcAft>
                <a:spcPct val="0"/>
              </a:spcAft>
            </a:pPr>
            <a:r>
              <a:rPr lang="en-US" sz="1600" b="1" dirty="0">
                <a:solidFill>
                  <a:prstClr val="black"/>
                </a:solidFill>
                <a:latin typeface="Consolas" panose="020B0609020204030204" pitchFamily="49" charset="0"/>
                <a:cs typeface="Arial" charset="0"/>
              </a:rPr>
              <a:t>   </a:t>
            </a:r>
            <a:r>
              <a:rPr lang="en-US" sz="1600" b="1" dirty="0" err="1">
                <a:solidFill>
                  <a:prstClr val="black"/>
                </a:solidFill>
                <a:latin typeface="Consolas" panose="020B0609020204030204" pitchFamily="49" charset="0"/>
                <a:cs typeface="Arial" charset="0"/>
              </a:rPr>
              <a:t>myList.push_back</a:t>
            </a:r>
            <a:r>
              <a:rPr lang="en-US" sz="1600" b="1" dirty="0">
                <a:solidFill>
                  <a:prstClr val="black"/>
                </a:solidFill>
                <a:latin typeface="Consolas" panose="020B0609020204030204" pitchFamily="49" charset="0"/>
                <a:cs typeface="Arial" charset="0"/>
              </a:rPr>
              <a:t>(2);</a:t>
            </a:r>
          </a:p>
          <a:p>
            <a:pPr fontAlgn="base">
              <a:spcBef>
                <a:spcPct val="0"/>
              </a:spcBef>
              <a:spcAft>
                <a:spcPct val="0"/>
              </a:spcAft>
            </a:pPr>
            <a:r>
              <a:rPr lang="en-US" sz="1600" b="1" dirty="0">
                <a:solidFill>
                  <a:prstClr val="black"/>
                </a:solidFill>
                <a:latin typeface="Consolas" panose="020B0609020204030204" pitchFamily="49" charset="0"/>
                <a:cs typeface="Arial" charset="0"/>
              </a:rPr>
              <a:t>   </a:t>
            </a:r>
            <a:r>
              <a:rPr lang="en-US" sz="1600" b="1" dirty="0" err="1">
                <a:solidFill>
                  <a:prstClr val="black"/>
                </a:solidFill>
                <a:latin typeface="Consolas" panose="020B0609020204030204" pitchFamily="49" charset="0"/>
                <a:cs typeface="Arial" charset="0"/>
              </a:rPr>
              <a:t>myList.push_back</a:t>
            </a:r>
            <a:r>
              <a:rPr lang="en-US" sz="1600" b="1" dirty="0">
                <a:solidFill>
                  <a:prstClr val="black"/>
                </a:solidFill>
                <a:latin typeface="Consolas" panose="020B0609020204030204" pitchFamily="49" charset="0"/>
                <a:cs typeface="Arial" charset="0"/>
              </a:rPr>
              <a:t>(3);</a:t>
            </a:r>
          </a:p>
          <a:p>
            <a:pPr fontAlgn="base">
              <a:spcBef>
                <a:spcPct val="0"/>
              </a:spcBef>
              <a:spcAft>
                <a:spcPct val="0"/>
              </a:spcAft>
            </a:pPr>
            <a:r>
              <a:rPr lang="en-US" sz="1600" b="1" dirty="0">
                <a:solidFill>
                  <a:prstClr val="black"/>
                </a:solidFill>
                <a:latin typeface="Consolas" panose="020B0609020204030204" pitchFamily="49" charset="0"/>
                <a:cs typeface="Arial" charset="0"/>
              </a:rPr>
              <a:t>   </a:t>
            </a:r>
            <a:r>
              <a:rPr lang="en-US" sz="1600" b="1" dirty="0" err="1">
                <a:solidFill>
                  <a:prstClr val="black"/>
                </a:solidFill>
                <a:latin typeface="Consolas" panose="020B0609020204030204" pitchFamily="49" charset="0"/>
                <a:cs typeface="Arial" charset="0"/>
              </a:rPr>
              <a:t>myList.push_back</a:t>
            </a:r>
            <a:r>
              <a:rPr lang="en-US" sz="1600" b="1" dirty="0">
                <a:solidFill>
                  <a:prstClr val="black"/>
                </a:solidFill>
                <a:latin typeface="Consolas" panose="020B0609020204030204" pitchFamily="49" charset="0"/>
                <a:cs typeface="Arial" charset="0"/>
              </a:rPr>
              <a:t>(4);</a:t>
            </a:r>
          </a:p>
          <a:p>
            <a:pPr fontAlgn="base">
              <a:spcBef>
                <a:spcPct val="0"/>
              </a:spcBef>
              <a:spcAft>
                <a:spcPct val="0"/>
              </a:spcAft>
            </a:pPr>
            <a:endParaRPr lang="en-US" sz="1600" b="1" dirty="0">
              <a:solidFill>
                <a:prstClr val="black"/>
              </a:solidFill>
              <a:latin typeface="Consolas" panose="020B0609020204030204" pitchFamily="49" charset="0"/>
              <a:cs typeface="Arial" charset="0"/>
            </a:endParaRPr>
          </a:p>
          <a:p>
            <a:pPr fontAlgn="base">
              <a:spcBef>
                <a:spcPct val="0"/>
              </a:spcBef>
              <a:spcAft>
                <a:spcPct val="0"/>
              </a:spcAft>
            </a:pPr>
            <a:r>
              <a:rPr lang="en-US" sz="1600" b="1" dirty="0">
                <a:solidFill>
                  <a:prstClr val="black"/>
                </a:solidFill>
                <a:latin typeface="Consolas" panose="020B0609020204030204" pitchFamily="49" charset="0"/>
                <a:cs typeface="Arial" charset="0"/>
              </a:rPr>
              <a:t>   list&lt;int&gt;::iterator </a:t>
            </a:r>
            <a:r>
              <a:rPr lang="en-US" sz="1600" b="1" dirty="0" err="1">
                <a:solidFill>
                  <a:prstClr val="black"/>
                </a:solidFill>
                <a:latin typeface="Consolas" panose="020B0609020204030204" pitchFamily="49" charset="0"/>
                <a:cs typeface="Arial" charset="0"/>
              </a:rPr>
              <a:t>iter</a:t>
            </a:r>
            <a:r>
              <a:rPr lang="en-US" sz="1600" b="1" dirty="0">
                <a:solidFill>
                  <a:prstClr val="black"/>
                </a:solidFill>
                <a:latin typeface="Consolas" panose="020B0609020204030204" pitchFamily="49" charset="0"/>
                <a:cs typeface="Arial" charset="0"/>
              </a:rPr>
              <a:t> = </a:t>
            </a:r>
            <a:r>
              <a:rPr lang="en-US" sz="1600" b="1" dirty="0" err="1">
                <a:solidFill>
                  <a:prstClr val="black"/>
                </a:solidFill>
                <a:latin typeface="Consolas" panose="020B0609020204030204" pitchFamily="49" charset="0"/>
                <a:cs typeface="Arial" charset="0"/>
              </a:rPr>
              <a:t>myList.begin</a:t>
            </a:r>
            <a:r>
              <a:rPr lang="en-US" sz="1600" b="1" dirty="0">
                <a:solidFill>
                  <a:prstClr val="black"/>
                </a:solidFill>
                <a:latin typeface="Consolas" panose="020B0609020204030204" pitchFamily="49" charset="0"/>
                <a:cs typeface="Arial" charset="0"/>
              </a:rPr>
              <a:t>();</a:t>
            </a:r>
          </a:p>
          <a:p>
            <a:pPr fontAlgn="base">
              <a:spcBef>
                <a:spcPct val="0"/>
              </a:spcBef>
              <a:spcAft>
                <a:spcPct val="0"/>
              </a:spcAft>
            </a:pPr>
            <a:r>
              <a:rPr lang="en-US" sz="1600" b="1" dirty="0">
                <a:solidFill>
                  <a:prstClr val="black"/>
                </a:solidFill>
                <a:latin typeface="Consolas" panose="020B0609020204030204" pitchFamily="49" charset="0"/>
                <a:cs typeface="Arial" charset="0"/>
              </a:rPr>
              <a:t>   while (</a:t>
            </a:r>
            <a:r>
              <a:rPr lang="en-US" sz="1600" b="1" dirty="0" err="1">
                <a:solidFill>
                  <a:prstClr val="black"/>
                </a:solidFill>
                <a:latin typeface="Consolas" panose="020B0609020204030204" pitchFamily="49" charset="0"/>
                <a:cs typeface="Arial" charset="0"/>
              </a:rPr>
              <a:t>iter</a:t>
            </a:r>
            <a:r>
              <a:rPr lang="en-US" sz="1600" b="1" dirty="0">
                <a:solidFill>
                  <a:prstClr val="black"/>
                </a:solidFill>
                <a:latin typeface="Consolas" panose="020B0609020204030204" pitchFamily="49" charset="0"/>
                <a:cs typeface="Arial" charset="0"/>
              </a:rPr>
              <a:t> != </a:t>
            </a:r>
            <a:r>
              <a:rPr lang="en-US" sz="1600" b="1" dirty="0" err="1">
                <a:solidFill>
                  <a:prstClr val="black"/>
                </a:solidFill>
                <a:latin typeface="Consolas" panose="020B0609020204030204" pitchFamily="49" charset="0"/>
                <a:cs typeface="Arial" charset="0"/>
              </a:rPr>
              <a:t>myList.end</a:t>
            </a:r>
            <a:r>
              <a:rPr lang="en-US" sz="1600" b="1" dirty="0">
                <a:solidFill>
                  <a:prstClr val="black"/>
                </a:solidFill>
                <a:latin typeface="Consolas" panose="020B0609020204030204" pitchFamily="49" charset="0"/>
                <a:cs typeface="Arial" charset="0"/>
              </a:rPr>
              <a:t>())</a:t>
            </a:r>
          </a:p>
          <a:p>
            <a:pPr fontAlgn="base">
              <a:spcBef>
                <a:spcPct val="0"/>
              </a:spcBef>
              <a:spcAft>
                <a:spcPct val="0"/>
              </a:spcAft>
            </a:pPr>
            <a:r>
              <a:rPr lang="en-US" sz="1600" b="1" dirty="0">
                <a:solidFill>
                  <a:prstClr val="black"/>
                </a:solidFill>
                <a:latin typeface="Consolas" panose="020B0609020204030204" pitchFamily="49" charset="0"/>
                <a:cs typeface="Arial" charset="0"/>
              </a:rPr>
              <a:t>   {</a:t>
            </a:r>
          </a:p>
          <a:p>
            <a:pPr fontAlgn="base">
              <a:spcBef>
                <a:spcPct val="0"/>
              </a:spcBef>
              <a:spcAft>
                <a:spcPct val="0"/>
              </a:spcAft>
            </a:pPr>
            <a:r>
              <a:rPr lang="en-US" sz="1600" b="1" dirty="0">
                <a:solidFill>
                  <a:prstClr val="black"/>
                </a:solidFill>
                <a:latin typeface="Consolas" panose="020B0609020204030204" pitchFamily="49" charset="0"/>
                <a:cs typeface="Arial" charset="0"/>
              </a:rPr>
              <a:t>      cout &lt;&lt; *</a:t>
            </a:r>
            <a:r>
              <a:rPr lang="en-US" sz="1600" b="1" dirty="0" err="1">
                <a:solidFill>
                  <a:prstClr val="black"/>
                </a:solidFill>
                <a:latin typeface="Consolas" panose="020B0609020204030204" pitchFamily="49" charset="0"/>
                <a:cs typeface="Arial" charset="0"/>
              </a:rPr>
              <a:t>iter</a:t>
            </a:r>
            <a:r>
              <a:rPr lang="en-US" sz="1600" b="1" dirty="0">
                <a:solidFill>
                  <a:prstClr val="black"/>
                </a:solidFill>
                <a:latin typeface="Consolas" panose="020B0609020204030204" pitchFamily="49" charset="0"/>
                <a:cs typeface="Arial" charset="0"/>
              </a:rPr>
              <a:t> &lt;&lt; " ";</a:t>
            </a:r>
          </a:p>
          <a:p>
            <a:pPr fontAlgn="base">
              <a:spcBef>
                <a:spcPct val="0"/>
              </a:spcBef>
              <a:spcAft>
                <a:spcPct val="0"/>
              </a:spcAft>
            </a:pPr>
            <a:r>
              <a:rPr lang="en-US" sz="1600" b="1" dirty="0">
                <a:solidFill>
                  <a:prstClr val="black"/>
                </a:solidFill>
                <a:latin typeface="Consolas" panose="020B0609020204030204" pitchFamily="49" charset="0"/>
                <a:cs typeface="Arial" charset="0"/>
              </a:rPr>
              <a:t>      ++</a:t>
            </a:r>
            <a:r>
              <a:rPr lang="en-US" sz="1600" b="1" dirty="0" err="1">
                <a:solidFill>
                  <a:prstClr val="black"/>
                </a:solidFill>
                <a:latin typeface="Consolas" panose="020B0609020204030204" pitchFamily="49" charset="0"/>
                <a:cs typeface="Arial" charset="0"/>
              </a:rPr>
              <a:t>iter</a:t>
            </a:r>
            <a:r>
              <a:rPr lang="en-US" sz="1600" b="1" dirty="0">
                <a:solidFill>
                  <a:prstClr val="black"/>
                </a:solidFill>
                <a:latin typeface="Consolas" panose="020B0609020204030204" pitchFamily="49" charset="0"/>
                <a:cs typeface="Arial" charset="0"/>
              </a:rPr>
              <a:t>;</a:t>
            </a:r>
          </a:p>
          <a:p>
            <a:pPr fontAlgn="base">
              <a:spcBef>
                <a:spcPct val="0"/>
              </a:spcBef>
              <a:spcAft>
                <a:spcPct val="0"/>
              </a:spcAft>
            </a:pPr>
            <a:r>
              <a:rPr lang="en-US" sz="1600" b="1" dirty="0">
                <a:solidFill>
                  <a:prstClr val="black"/>
                </a:solidFill>
                <a:latin typeface="Consolas" panose="020B0609020204030204" pitchFamily="49" charset="0"/>
                <a:cs typeface="Arial" charset="0"/>
              </a:rPr>
              <a:t>   }</a:t>
            </a:r>
          </a:p>
          <a:p>
            <a:pPr fontAlgn="base">
              <a:spcBef>
                <a:spcPct val="0"/>
              </a:spcBef>
              <a:spcAft>
                <a:spcPct val="0"/>
              </a:spcAft>
            </a:pPr>
            <a:r>
              <a:rPr lang="en-US" sz="1600" b="1" dirty="0">
                <a:solidFill>
                  <a:prstClr val="black"/>
                </a:solidFill>
                <a:latin typeface="Consolas" panose="020B0609020204030204" pitchFamily="49" charset="0"/>
                <a:cs typeface="Arial" charset="0"/>
              </a:rPr>
              <a:t>   return 0;</a:t>
            </a:r>
          </a:p>
          <a:p>
            <a:pPr fontAlgn="base">
              <a:spcBef>
                <a:spcPct val="0"/>
              </a:spcBef>
              <a:spcAft>
                <a:spcPct val="0"/>
              </a:spcAft>
            </a:pPr>
            <a:r>
              <a:rPr lang="en-US" sz="1600" b="1" dirty="0">
                <a:solidFill>
                  <a:prstClr val="black"/>
                </a:solidFill>
                <a:latin typeface="Consolas" panose="020B0609020204030204" pitchFamily="49" charset="0"/>
                <a:cs typeface="Arial" charset="0"/>
              </a:rPr>
              <a:t>}</a:t>
            </a:r>
          </a:p>
        </p:txBody>
      </p:sp>
      <p:sp>
        <p:nvSpPr>
          <p:cNvPr id="2" name="Title 1"/>
          <p:cNvSpPr>
            <a:spLocks noGrp="1"/>
          </p:cNvSpPr>
          <p:nvPr>
            <p:ph type="title"/>
          </p:nvPr>
        </p:nvSpPr>
        <p:spPr/>
        <p:txBody>
          <a:bodyPr/>
          <a:lstStyle/>
          <a:p>
            <a:r>
              <a:rPr lang="en-US" dirty="0"/>
              <a:t>The STL Iterator Approach</a:t>
            </a:r>
          </a:p>
        </p:txBody>
      </p:sp>
      <p:sp>
        <p:nvSpPr>
          <p:cNvPr id="3" name="Footer Placeholder 2"/>
          <p:cNvSpPr>
            <a:spLocks noGrp="1"/>
          </p:cNvSpPr>
          <p:nvPr>
            <p:ph type="ftr" sz="quarter" idx="11"/>
          </p:nvPr>
        </p:nvSpPr>
        <p:spPr/>
        <p:txBody>
          <a:bodyPr/>
          <a:lstStyle/>
          <a:p>
            <a:r>
              <a:rPr lang="en-US"/>
              <a:t>Iterators (15)</a:t>
            </a:r>
            <a:endParaRPr lang="en-US" dirty="0"/>
          </a:p>
        </p:txBody>
      </p:sp>
      <p:sp>
        <p:nvSpPr>
          <p:cNvPr id="4" name="Slide Number Placeholder 3"/>
          <p:cNvSpPr>
            <a:spLocks noGrp="1"/>
          </p:cNvSpPr>
          <p:nvPr>
            <p:ph type="sldNum" sz="quarter" idx="12"/>
          </p:nvPr>
        </p:nvSpPr>
        <p:spPr/>
        <p:txBody>
          <a:bodyPr/>
          <a:lstStyle/>
          <a:p>
            <a:fld id="{F59D9B86-AB8B-404F-8D86-C97B35C4C67E}" type="slidenum">
              <a:rPr lang="en-US"/>
              <a:pPr/>
              <a:t>13</a:t>
            </a:fld>
            <a:endParaRPr lang="en-US" dirty="0"/>
          </a:p>
        </p:txBody>
      </p:sp>
      <p:sp>
        <p:nvSpPr>
          <p:cNvPr id="8" name="Rounded Rectangular Callout 7">
            <a:extLst>
              <a:ext uri="{FF2B5EF4-FFF2-40B4-BE49-F238E27FC236}">
                <a16:creationId xmlns:a16="http://schemas.microsoft.com/office/drawing/2014/main" id="{8BC2C075-6832-4E2D-A253-BBF204CFDAAD}"/>
              </a:ext>
            </a:extLst>
          </p:cNvPr>
          <p:cNvSpPr/>
          <p:nvPr/>
        </p:nvSpPr>
        <p:spPr>
          <a:xfrm>
            <a:off x="6754092" y="2133600"/>
            <a:ext cx="2313708" cy="990600"/>
          </a:xfrm>
          <a:prstGeom prst="wedgeRoundRectCallout">
            <a:avLst>
              <a:gd name="adj1" fmla="val -117723"/>
              <a:gd name="adj2" fmla="val 1773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dirty="0" err="1">
                <a:solidFill>
                  <a:prstClr val="white"/>
                </a:solidFill>
                <a:latin typeface="Arial"/>
              </a:rPr>
              <a:t>iter</a:t>
            </a:r>
            <a:r>
              <a:rPr lang="en-US" dirty="0">
                <a:solidFill>
                  <a:prstClr val="white"/>
                </a:solidFill>
                <a:latin typeface="Arial"/>
              </a:rPr>
              <a:t> "points" to first element in </a:t>
            </a:r>
            <a:r>
              <a:rPr lang="en-US" dirty="0" err="1">
                <a:solidFill>
                  <a:prstClr val="white"/>
                </a:solidFill>
                <a:latin typeface="Arial"/>
              </a:rPr>
              <a:t>myList</a:t>
            </a:r>
            <a:r>
              <a:rPr lang="en-US" dirty="0">
                <a:solidFill>
                  <a:prstClr val="white"/>
                </a:solidFill>
                <a:latin typeface="Arial"/>
              </a:rPr>
              <a:t>.</a:t>
            </a:r>
          </a:p>
        </p:txBody>
      </p:sp>
      <p:sp>
        <p:nvSpPr>
          <p:cNvPr id="9" name="Rounded Rectangular Callout 7">
            <a:extLst>
              <a:ext uri="{FF2B5EF4-FFF2-40B4-BE49-F238E27FC236}">
                <a16:creationId xmlns:a16="http://schemas.microsoft.com/office/drawing/2014/main" id="{7F60BC12-98C0-4D2D-8BDA-D9DFCC8C1195}"/>
              </a:ext>
            </a:extLst>
          </p:cNvPr>
          <p:cNvSpPr/>
          <p:nvPr/>
        </p:nvSpPr>
        <p:spPr>
          <a:xfrm>
            <a:off x="6400801" y="4724400"/>
            <a:ext cx="3261360" cy="918900"/>
          </a:xfrm>
          <a:prstGeom prst="wedgeRoundRectCallout">
            <a:avLst>
              <a:gd name="adj1" fmla="val -85596"/>
              <a:gd name="adj2" fmla="val -4513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dirty="0" err="1">
                <a:solidFill>
                  <a:prstClr val="white"/>
                </a:solidFill>
                <a:latin typeface="Arial"/>
              </a:rPr>
              <a:t>myList.end</a:t>
            </a:r>
            <a:r>
              <a:rPr lang="en-US" dirty="0">
                <a:solidFill>
                  <a:prstClr val="white"/>
                </a:solidFill>
                <a:latin typeface="Arial"/>
              </a:rPr>
              <a:t>() "points" to something </a:t>
            </a:r>
            <a:r>
              <a:rPr lang="en-US" b="1" u="sng" dirty="0">
                <a:solidFill>
                  <a:prstClr val="white"/>
                </a:solidFill>
                <a:latin typeface="Arial"/>
              </a:rPr>
              <a:t>NOT</a:t>
            </a:r>
            <a:r>
              <a:rPr lang="en-US" dirty="0">
                <a:solidFill>
                  <a:prstClr val="white"/>
                </a:solidFill>
                <a:latin typeface="Arial"/>
              </a:rPr>
              <a:t> in </a:t>
            </a:r>
            <a:r>
              <a:rPr lang="en-US" dirty="0" err="1">
                <a:solidFill>
                  <a:prstClr val="white"/>
                </a:solidFill>
                <a:latin typeface="Arial"/>
              </a:rPr>
              <a:t>myList</a:t>
            </a:r>
            <a:r>
              <a:rPr lang="en-US" dirty="0">
                <a:solidFill>
                  <a:prstClr val="white"/>
                </a:solidFill>
                <a:latin typeface="Arial"/>
              </a:rPr>
              <a:t>.</a:t>
            </a:r>
          </a:p>
        </p:txBody>
      </p:sp>
      <p:sp>
        <p:nvSpPr>
          <p:cNvPr id="10" name="Rounded Rectangular Callout 7">
            <a:extLst>
              <a:ext uri="{FF2B5EF4-FFF2-40B4-BE49-F238E27FC236}">
                <a16:creationId xmlns:a16="http://schemas.microsoft.com/office/drawing/2014/main" id="{52F8EEFE-EA37-4B44-BE9A-75740F27AA9C}"/>
              </a:ext>
            </a:extLst>
          </p:cNvPr>
          <p:cNvSpPr/>
          <p:nvPr/>
        </p:nvSpPr>
        <p:spPr>
          <a:xfrm>
            <a:off x="5570221" y="5934072"/>
            <a:ext cx="3429000" cy="745058"/>
          </a:xfrm>
          <a:prstGeom prst="wedgeRoundRectCallout">
            <a:avLst>
              <a:gd name="adj1" fmla="val -98985"/>
              <a:gd name="adj2" fmla="val -1431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dirty="0">
                <a:solidFill>
                  <a:prstClr val="white"/>
                </a:solidFill>
                <a:latin typeface="Arial"/>
              </a:rPr>
              <a:t>Dereference </a:t>
            </a:r>
            <a:r>
              <a:rPr lang="en-US" dirty="0" err="1">
                <a:solidFill>
                  <a:prstClr val="white"/>
                </a:solidFill>
                <a:latin typeface="Arial"/>
              </a:rPr>
              <a:t>iter</a:t>
            </a:r>
            <a:r>
              <a:rPr lang="en-US" dirty="0">
                <a:solidFill>
                  <a:prstClr val="white"/>
                </a:solidFill>
                <a:latin typeface="Arial"/>
              </a:rPr>
              <a:t> to sequentially access </a:t>
            </a:r>
            <a:r>
              <a:rPr lang="en-US" dirty="0" err="1">
                <a:solidFill>
                  <a:prstClr val="white"/>
                </a:solidFill>
                <a:latin typeface="Arial"/>
              </a:rPr>
              <a:t>myList</a:t>
            </a:r>
            <a:r>
              <a:rPr lang="en-US" dirty="0">
                <a:solidFill>
                  <a:prstClr val="white"/>
                </a:solidFill>
                <a:latin typeface="Arial"/>
              </a:rPr>
              <a:t> elements.</a:t>
            </a:r>
          </a:p>
        </p:txBody>
      </p:sp>
      <p:sp>
        <p:nvSpPr>
          <p:cNvPr id="11" name="Rounded Rectangular Callout 7">
            <a:extLst>
              <a:ext uri="{FF2B5EF4-FFF2-40B4-BE49-F238E27FC236}">
                <a16:creationId xmlns:a16="http://schemas.microsoft.com/office/drawing/2014/main" id="{51F7B1A1-04EB-44DA-B1D0-8728B32CE122}"/>
              </a:ext>
            </a:extLst>
          </p:cNvPr>
          <p:cNvSpPr/>
          <p:nvPr/>
        </p:nvSpPr>
        <p:spPr>
          <a:xfrm>
            <a:off x="3487188" y="5934072"/>
            <a:ext cx="1915392" cy="745058"/>
          </a:xfrm>
          <a:prstGeom prst="wedgeRoundRectCallout">
            <a:avLst>
              <a:gd name="adj1" fmla="val -68663"/>
              <a:gd name="adj2" fmla="val -10944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dirty="0">
                <a:solidFill>
                  <a:prstClr val="white"/>
                </a:solidFill>
                <a:latin typeface="Arial"/>
              </a:rPr>
              <a:t>Advance pointer to next element.</a:t>
            </a:r>
          </a:p>
        </p:txBody>
      </p:sp>
    </p:spTree>
    <p:extLst>
      <p:ext uri="{BB962C8B-B14F-4D97-AF65-F5344CB8AC3E}">
        <p14:creationId xmlns:p14="http://schemas.microsoft.com/office/powerpoint/2010/main" val="230464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5.1, pgs. 312-315</a:t>
            </a:r>
          </a:p>
        </p:txBody>
      </p:sp>
      <p:sp>
        <p:nvSpPr>
          <p:cNvPr id="7" name="Content Placeholder 2"/>
          <p:cNvSpPr txBox="1">
            <a:spLocks/>
          </p:cNvSpPr>
          <p:nvPr/>
        </p:nvSpPr>
        <p:spPr bwMode="auto">
          <a:xfrm>
            <a:off x="1219200" y="304800"/>
            <a:ext cx="5181600"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2400" dirty="0"/>
              <a:t>5.1 The Stack Abstract Data Type</a:t>
            </a:r>
          </a:p>
          <a:p>
            <a:pPr algn="ctr"/>
            <a:r>
              <a:rPr lang="en-US" sz="2000" dirty="0"/>
              <a:t>Specification of the Stack Abstract Data Type</a:t>
            </a:r>
          </a:p>
        </p:txBody>
      </p:sp>
      <p:sp>
        <p:nvSpPr>
          <p:cNvPr id="2" name="Slide Number Placeholder 1"/>
          <p:cNvSpPr>
            <a:spLocks noGrp="1"/>
          </p:cNvSpPr>
          <p:nvPr>
            <p:ph type="sldNum" sz="quarter" idx="12"/>
          </p:nvPr>
        </p:nvSpPr>
        <p:spPr/>
        <p:txBody>
          <a:bodyPr/>
          <a:lstStyle/>
          <a:p>
            <a:pPr>
              <a:defRPr/>
            </a:pPr>
            <a:fld id="{A0C1462C-D640-45B3-901B-F425AA5C3674}" type="slidenum">
              <a:rPr lang="en-US" smtClean="0"/>
              <a:pPr>
                <a:defRPr/>
              </a:pPr>
              <a:t>14</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1801" y="2133601"/>
            <a:ext cx="2705615" cy="1982741"/>
          </a:xfrm>
          <a:prstGeom prst="rect">
            <a:avLst/>
          </a:prstGeom>
        </p:spPr>
      </p:pic>
    </p:spTree>
    <p:extLst>
      <p:ext uri="{BB962C8B-B14F-4D97-AF65-F5344CB8AC3E}">
        <p14:creationId xmlns:p14="http://schemas.microsoft.com/office/powerpoint/2010/main" val="3512697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Stack</a:t>
            </a:r>
          </a:p>
        </p:txBody>
      </p:sp>
      <p:sp>
        <p:nvSpPr>
          <p:cNvPr id="3" name="Content Placeholder 2"/>
          <p:cNvSpPr>
            <a:spLocks noGrp="1"/>
          </p:cNvSpPr>
          <p:nvPr>
            <p:ph sz="quarter" idx="1"/>
          </p:nvPr>
        </p:nvSpPr>
        <p:spPr/>
        <p:txBody>
          <a:bodyPr/>
          <a:lstStyle/>
          <a:p>
            <a:r>
              <a:rPr lang="en-US" dirty="0"/>
              <a:t>Objectives:</a:t>
            </a:r>
          </a:p>
          <a:p>
            <a:pPr lvl="1"/>
            <a:r>
              <a:rPr lang="en-US" sz="1800" dirty="0"/>
              <a:t>To learn about the stack data type and how to use its four functions: push, pop, top, and empty</a:t>
            </a:r>
          </a:p>
          <a:p>
            <a:pPr lvl="1"/>
            <a:r>
              <a:rPr lang="en-US" sz="1800" dirty="0"/>
              <a:t>To understand how C++ implements a stack</a:t>
            </a:r>
          </a:p>
          <a:p>
            <a:pPr lvl="1"/>
            <a:r>
              <a:rPr lang="en-US" sz="1800" dirty="0"/>
              <a:t>To learn how to implement a stack using an underlying array or linked list</a:t>
            </a:r>
          </a:p>
          <a:p>
            <a:pPr lvl="1"/>
            <a:r>
              <a:rPr lang="en-US" sz="1800" dirty="0"/>
              <a:t>To see how to use a stack to perform various applications, including finding palindromes, testing for balanced (properly nested) parentheses, and evaluating arithmetic expressions</a:t>
            </a:r>
          </a:p>
          <a:p>
            <a:r>
              <a:rPr lang="en-US" sz="2000" dirty="0"/>
              <a:t>Stacks are Specialized Lists</a:t>
            </a:r>
          </a:p>
          <a:p>
            <a:pPr lvl="1"/>
            <a:r>
              <a:rPr lang="en-US" sz="1800" dirty="0"/>
              <a:t>A client using a list can access any element,  remove any element, and insert an element anywhere in the list.</a:t>
            </a:r>
          </a:p>
          <a:p>
            <a:pPr lvl="1"/>
            <a:r>
              <a:rPr lang="en-US" sz="1800" dirty="0"/>
              <a:t>A client using a stack can access (and remove) only the most recently inserted element and can insert an element only at the “top” of the stack.</a:t>
            </a:r>
          </a:p>
          <a:p>
            <a:pPr lvl="1"/>
            <a:r>
              <a:rPr lang="en-US" sz="1800" dirty="0"/>
              <a:t>Stacks are among the most commonly used data structures in computer science.</a:t>
            </a:r>
          </a:p>
          <a:p>
            <a:endParaRPr lang="en-US" dirty="0"/>
          </a:p>
        </p:txBody>
      </p:sp>
      <p:sp>
        <p:nvSpPr>
          <p:cNvPr id="4" name="Footer Placeholder 3"/>
          <p:cNvSpPr>
            <a:spLocks noGrp="1"/>
          </p:cNvSpPr>
          <p:nvPr>
            <p:ph type="ftr" sz="quarter" idx="11"/>
          </p:nvPr>
        </p:nvSpPr>
        <p:spPr/>
        <p:txBody>
          <a:bodyPr/>
          <a:lstStyle/>
          <a:p>
            <a:pPr>
              <a:defRPr/>
            </a:pPr>
            <a:r>
              <a:rPr lang="en-US"/>
              <a:t>Stacks (16)</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15</a:t>
            </a:fld>
            <a:endParaRPr lang="en-US" dirty="0"/>
          </a:p>
        </p:txBody>
      </p:sp>
    </p:spTree>
    <p:extLst>
      <p:ext uri="{BB962C8B-B14F-4D97-AF65-F5344CB8AC3E}">
        <p14:creationId xmlns:p14="http://schemas.microsoft.com/office/powerpoint/2010/main" val="196756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 Data Type</a:t>
            </a:r>
          </a:p>
        </p:txBody>
      </p:sp>
      <p:sp>
        <p:nvSpPr>
          <p:cNvPr id="3" name="Content Placeholder 2"/>
          <p:cNvSpPr>
            <a:spLocks noGrp="1"/>
          </p:cNvSpPr>
          <p:nvPr>
            <p:ph sz="quarter" idx="1"/>
          </p:nvPr>
        </p:nvSpPr>
        <p:spPr>
          <a:xfrm>
            <a:off x="532435" y="1295401"/>
            <a:ext cx="9873206" cy="3919250"/>
          </a:xfrm>
        </p:spPr>
        <p:txBody>
          <a:bodyPr/>
          <a:lstStyle/>
          <a:p>
            <a:r>
              <a:rPr lang="en-US" dirty="0"/>
              <a:t>An Abstract Data Type (ADT) is a mathematical model for a data type as seen from a users point of view.</a:t>
            </a:r>
          </a:p>
          <a:p>
            <a:pPr lvl="1"/>
            <a:r>
              <a:rPr lang="en-US" dirty="0"/>
              <a:t>In contrast to data structures, which are concrete representations of data, as seen from the implementers point of view, no the users.</a:t>
            </a:r>
          </a:p>
          <a:p>
            <a:r>
              <a:rPr lang="en-US" dirty="0"/>
              <a:t>ADT's support </a:t>
            </a:r>
            <a:r>
              <a:rPr lang="en-US" i="1" dirty="0"/>
              <a:t>abstraction</a:t>
            </a:r>
            <a:r>
              <a:rPr lang="en-US" dirty="0"/>
              <a:t>, </a:t>
            </a:r>
            <a:r>
              <a:rPr lang="en-US" i="1" dirty="0"/>
              <a:t>encapsulation</a:t>
            </a:r>
            <a:r>
              <a:rPr lang="en-US" dirty="0"/>
              <a:t>, and </a:t>
            </a:r>
            <a:r>
              <a:rPr lang="en-US" i="1" dirty="0"/>
              <a:t>information hiding</a:t>
            </a:r>
            <a:r>
              <a:rPr lang="en-US" dirty="0"/>
              <a:t>.</a:t>
            </a:r>
          </a:p>
          <a:p>
            <a:r>
              <a:rPr lang="en-US" dirty="0"/>
              <a:t>A user implementation of an ADT has:</a:t>
            </a:r>
          </a:p>
          <a:p>
            <a:pPr lvl="1"/>
            <a:r>
              <a:rPr lang="en-US" u="sng" dirty="0"/>
              <a:t>private data </a:t>
            </a:r>
            <a:r>
              <a:rPr lang="en-US" dirty="0"/>
              <a:t>hidden inside the class,</a:t>
            </a:r>
          </a:p>
          <a:p>
            <a:pPr lvl="1"/>
            <a:r>
              <a:rPr lang="en-US" dirty="0"/>
              <a:t>a collection of </a:t>
            </a:r>
            <a:r>
              <a:rPr lang="en-US" u="sng" dirty="0"/>
              <a:t>public operations </a:t>
            </a:r>
            <a:r>
              <a:rPr lang="en-US" dirty="0"/>
              <a:t>to manipulate the data, and</a:t>
            </a:r>
          </a:p>
          <a:p>
            <a:pPr lvl="1"/>
            <a:r>
              <a:rPr lang="en-US" dirty="0"/>
              <a:t>additional </a:t>
            </a:r>
            <a:r>
              <a:rPr lang="en-US" u="sng" dirty="0"/>
              <a:t>private operations </a:t>
            </a:r>
            <a:r>
              <a:rPr lang="en-US" dirty="0"/>
              <a:t>hidden inside the class.</a:t>
            </a:r>
          </a:p>
        </p:txBody>
      </p:sp>
      <p:sp>
        <p:nvSpPr>
          <p:cNvPr id="4" name="Footer Placeholder 3"/>
          <p:cNvSpPr>
            <a:spLocks noGrp="1"/>
          </p:cNvSpPr>
          <p:nvPr>
            <p:ph type="ftr" sz="quarter" idx="11"/>
          </p:nvPr>
        </p:nvSpPr>
        <p:spPr/>
        <p:txBody>
          <a:bodyPr/>
          <a:lstStyle/>
          <a:p>
            <a:pPr>
              <a:defRPr/>
            </a:pPr>
            <a:r>
              <a:rPr lang="en-US"/>
              <a:t>Stacks (16)</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16</a:t>
            </a:fld>
            <a:endParaRPr lang="en-US" dirty="0"/>
          </a:p>
        </p:txBody>
      </p:sp>
      <p:grpSp>
        <p:nvGrpSpPr>
          <p:cNvPr id="9" name="Group 8">
            <a:extLst>
              <a:ext uri="{FF2B5EF4-FFF2-40B4-BE49-F238E27FC236}">
                <a16:creationId xmlns:a16="http://schemas.microsoft.com/office/drawing/2014/main" id="{8F924BD6-0B84-4F0D-A746-3D8BB0414474}"/>
              </a:ext>
            </a:extLst>
          </p:cNvPr>
          <p:cNvGrpSpPr/>
          <p:nvPr/>
        </p:nvGrpSpPr>
        <p:grpSpPr>
          <a:xfrm>
            <a:off x="532435" y="5221794"/>
            <a:ext cx="9873206" cy="1466051"/>
            <a:chOff x="477078" y="5221793"/>
            <a:chExt cx="8445021" cy="1466051"/>
          </a:xfrm>
        </p:grpSpPr>
        <p:pic>
          <p:nvPicPr>
            <p:cNvPr id="7" name="Picture 6">
              <a:extLst>
                <a:ext uri="{FF2B5EF4-FFF2-40B4-BE49-F238E27FC236}">
                  <a16:creationId xmlns:a16="http://schemas.microsoft.com/office/drawing/2014/main" id="{26C997B1-A9FA-4E08-B8C9-BA383A3B67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0499" y="5316244"/>
              <a:ext cx="1371600" cy="1371600"/>
            </a:xfrm>
            <a:prstGeom prst="rect">
              <a:avLst/>
            </a:prstGeom>
          </p:spPr>
        </p:pic>
        <p:sp>
          <p:nvSpPr>
            <p:cNvPr id="8" name="Content Placeholder 2">
              <a:extLst>
                <a:ext uri="{FF2B5EF4-FFF2-40B4-BE49-F238E27FC236}">
                  <a16:creationId xmlns:a16="http://schemas.microsoft.com/office/drawing/2014/main" id="{FB217360-1A62-4315-9716-CF21330F4C66}"/>
                </a:ext>
              </a:extLst>
            </p:cNvPr>
            <p:cNvSpPr txBox="1">
              <a:spLocks/>
            </p:cNvSpPr>
            <p:nvPr/>
          </p:nvSpPr>
          <p:spPr bwMode="auto">
            <a:xfrm>
              <a:off x="477078" y="5221793"/>
              <a:ext cx="7378221" cy="11790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4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For example, a cell phone has buttons for various operations, but it is not necessary to understand how the phone works in order to use it!</a:t>
              </a:r>
            </a:p>
          </p:txBody>
        </p:sp>
      </p:grpSp>
    </p:spTree>
    <p:extLst>
      <p:ext uri="{BB962C8B-B14F-4D97-AF65-F5344CB8AC3E}">
        <p14:creationId xmlns:p14="http://schemas.microsoft.com/office/powerpoint/2010/main" val="236429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 Data Type</a:t>
            </a:r>
          </a:p>
        </p:txBody>
      </p:sp>
      <p:sp>
        <p:nvSpPr>
          <p:cNvPr id="3" name="Content Placeholder 2"/>
          <p:cNvSpPr>
            <a:spLocks noGrp="1"/>
          </p:cNvSpPr>
          <p:nvPr>
            <p:ph sz="quarter" idx="1"/>
          </p:nvPr>
        </p:nvSpPr>
        <p:spPr>
          <a:xfrm>
            <a:off x="555585" y="1275081"/>
            <a:ext cx="9745883" cy="5454359"/>
          </a:xfrm>
        </p:spPr>
        <p:txBody>
          <a:bodyPr/>
          <a:lstStyle/>
          <a:p>
            <a:r>
              <a:rPr lang="en-US" dirty="0"/>
              <a:t>Examples of common built-in ADTs:</a:t>
            </a:r>
          </a:p>
          <a:p>
            <a:pPr lvl="1"/>
            <a:r>
              <a:rPr lang="en-US" dirty="0" err="1"/>
              <a:t>boolean</a:t>
            </a:r>
            <a:endParaRPr lang="en-US" dirty="0"/>
          </a:p>
          <a:p>
            <a:pPr lvl="2"/>
            <a:r>
              <a:rPr lang="en-US" sz="1600" dirty="0"/>
              <a:t>Values: true and false</a:t>
            </a:r>
          </a:p>
          <a:p>
            <a:pPr lvl="2">
              <a:spcBef>
                <a:spcPts val="0"/>
              </a:spcBef>
            </a:pPr>
            <a:r>
              <a:rPr lang="en-US" sz="1600" dirty="0"/>
              <a:t>Operations: and, or, not, </a:t>
            </a:r>
            <a:r>
              <a:rPr lang="en-US" sz="1600" dirty="0" err="1"/>
              <a:t>nand</a:t>
            </a:r>
            <a:r>
              <a:rPr lang="en-US" sz="1600" dirty="0"/>
              <a:t>, etc.</a:t>
            </a:r>
          </a:p>
          <a:p>
            <a:pPr lvl="1"/>
            <a:r>
              <a:rPr lang="en-US" dirty="0"/>
              <a:t>integer</a:t>
            </a:r>
          </a:p>
          <a:p>
            <a:pPr lvl="2"/>
            <a:r>
              <a:rPr lang="en-US" sz="1600" dirty="0"/>
              <a:t>Values: Whole numbers between MIN and MAX values</a:t>
            </a:r>
          </a:p>
          <a:p>
            <a:pPr lvl="2">
              <a:spcBef>
                <a:spcPts val="0"/>
              </a:spcBef>
            </a:pPr>
            <a:r>
              <a:rPr lang="en-US" sz="1600" dirty="0"/>
              <a:t>Operations: add, subtract, multiply, divide, etc.</a:t>
            </a:r>
          </a:p>
          <a:p>
            <a:r>
              <a:rPr lang="en-US" dirty="0"/>
              <a:t>Examples of common user-defined ADTs:</a:t>
            </a:r>
          </a:p>
          <a:p>
            <a:pPr lvl="1"/>
            <a:r>
              <a:rPr lang="en-US" dirty="0"/>
              <a:t>vector</a:t>
            </a:r>
          </a:p>
          <a:p>
            <a:pPr lvl="2"/>
            <a:r>
              <a:rPr lang="en-US" sz="1600" dirty="0"/>
              <a:t>Values: Vector elements (</a:t>
            </a:r>
            <a:r>
              <a:rPr lang="en-US" sz="1600" dirty="0" err="1"/>
              <a:t>ie</a:t>
            </a:r>
            <a:r>
              <a:rPr lang="en-US" sz="1600" dirty="0"/>
              <a:t>., vector of X's,…)</a:t>
            </a:r>
          </a:p>
          <a:p>
            <a:pPr lvl="2">
              <a:spcBef>
                <a:spcPts val="0"/>
              </a:spcBef>
            </a:pPr>
            <a:r>
              <a:rPr lang="en-US" sz="1600" dirty="0"/>
              <a:t>Operations: initialize, </a:t>
            </a:r>
            <a:r>
              <a:rPr lang="en-US" sz="1600" dirty="0" err="1"/>
              <a:t>push_back</a:t>
            </a:r>
            <a:r>
              <a:rPr lang="en-US" sz="1600" dirty="0"/>
              <a:t>, </a:t>
            </a:r>
            <a:r>
              <a:rPr lang="en-US" sz="1600" dirty="0" err="1"/>
              <a:t>pop_back</a:t>
            </a:r>
            <a:r>
              <a:rPr lang="en-US" sz="1600" dirty="0"/>
              <a:t>, at, erase, swap, size, etc.</a:t>
            </a:r>
          </a:p>
          <a:p>
            <a:pPr lvl="1"/>
            <a:r>
              <a:rPr lang="en-US" dirty="0"/>
              <a:t>list</a:t>
            </a:r>
          </a:p>
          <a:p>
            <a:pPr lvl="2"/>
            <a:r>
              <a:rPr lang="en-US" sz="1600" dirty="0"/>
              <a:t>Values: Vector elements (</a:t>
            </a:r>
            <a:r>
              <a:rPr lang="en-US" sz="1600" dirty="0" err="1"/>
              <a:t>ie</a:t>
            </a:r>
            <a:r>
              <a:rPr lang="en-US" sz="1600" dirty="0"/>
              <a:t>., vector of X's,…)</a:t>
            </a:r>
          </a:p>
          <a:p>
            <a:pPr lvl="2">
              <a:spcBef>
                <a:spcPts val="0"/>
              </a:spcBef>
            </a:pPr>
            <a:r>
              <a:rPr lang="en-US" sz="1600" dirty="0"/>
              <a:t>Operations: initialize, front, back, size, merge, sort, etc.</a:t>
            </a:r>
          </a:p>
          <a:p>
            <a:pPr lvl="1"/>
            <a:r>
              <a:rPr lang="en-US" b="1" dirty="0">
                <a:solidFill>
                  <a:srgbClr val="FF0000"/>
                </a:solidFill>
              </a:rPr>
              <a:t>stack</a:t>
            </a:r>
          </a:p>
          <a:p>
            <a:pPr lvl="2"/>
            <a:r>
              <a:rPr lang="en-US" sz="1600" b="1" dirty="0">
                <a:solidFill>
                  <a:srgbClr val="FF0000"/>
                </a:solidFill>
              </a:rPr>
              <a:t>Values: Stack elements (</a:t>
            </a:r>
            <a:r>
              <a:rPr lang="en-US" sz="1600" b="1" dirty="0" err="1">
                <a:solidFill>
                  <a:srgbClr val="FF0000"/>
                </a:solidFill>
              </a:rPr>
              <a:t>ie</a:t>
            </a:r>
            <a:r>
              <a:rPr lang="en-US" sz="1600" b="1" dirty="0">
                <a:solidFill>
                  <a:srgbClr val="FF0000"/>
                </a:solidFill>
              </a:rPr>
              <a:t>., stack of X's,…)</a:t>
            </a:r>
          </a:p>
          <a:p>
            <a:pPr lvl="2">
              <a:spcBef>
                <a:spcPts val="0"/>
              </a:spcBef>
            </a:pPr>
            <a:r>
              <a:rPr lang="en-US" sz="1600" b="1" dirty="0">
                <a:solidFill>
                  <a:srgbClr val="FF0000"/>
                </a:solidFill>
              </a:rPr>
              <a:t>Operations: push, pop, top, empty size.</a:t>
            </a:r>
          </a:p>
        </p:txBody>
      </p:sp>
      <p:sp>
        <p:nvSpPr>
          <p:cNvPr id="4" name="Footer Placeholder 3"/>
          <p:cNvSpPr>
            <a:spLocks noGrp="1"/>
          </p:cNvSpPr>
          <p:nvPr>
            <p:ph type="ftr" sz="quarter" idx="11"/>
          </p:nvPr>
        </p:nvSpPr>
        <p:spPr/>
        <p:txBody>
          <a:bodyPr/>
          <a:lstStyle/>
          <a:p>
            <a:pPr>
              <a:defRPr/>
            </a:pPr>
            <a:r>
              <a:rPr lang="en-US"/>
              <a:t>Stacks (16)</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17</a:t>
            </a:fld>
            <a:endParaRPr lang="en-US" dirty="0"/>
          </a:p>
        </p:txBody>
      </p:sp>
    </p:spTree>
    <p:extLst>
      <p:ext uri="{BB962C8B-B14F-4D97-AF65-F5344CB8AC3E}">
        <p14:creationId xmlns:p14="http://schemas.microsoft.com/office/powerpoint/2010/main" val="3586921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Effect transition="in" filter="fade">
                                      <p:cBhvr>
                                        <p:cTn id="45" dur="500"/>
                                        <p:tgtEl>
                                          <p:spTgt spid="3">
                                            <p:txEl>
                                              <p:pRg st="12" end="12"/>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
                                            <p:txEl>
                                              <p:pRg st="13" end="13"/>
                                            </p:txEl>
                                          </p:spTgt>
                                        </p:tgtEl>
                                        <p:attrNameLst>
                                          <p:attrName>style.visibility</p:attrName>
                                        </p:attrNameLst>
                                      </p:cBhvr>
                                      <p:to>
                                        <p:strVal val="visible"/>
                                      </p:to>
                                    </p:set>
                                    <p:animEffect transition="in" filter="fade">
                                      <p:cBhvr>
                                        <p:cTn id="48" dur="500"/>
                                        <p:tgtEl>
                                          <p:spTgt spid="3">
                                            <p:txEl>
                                              <p:pRg st="13" end="13"/>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animEffect transition="in" filter="fade">
                                      <p:cBhvr>
                                        <p:cTn id="51" dur="500"/>
                                        <p:tgtEl>
                                          <p:spTgt spid="3">
                                            <p:txEl>
                                              <p:pRg st="14" end="14"/>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
                                            <p:txEl>
                                              <p:pRg st="15" end="15"/>
                                            </p:txEl>
                                          </p:spTgt>
                                        </p:tgtEl>
                                        <p:attrNameLst>
                                          <p:attrName>style.visibility</p:attrName>
                                        </p:attrNameLst>
                                      </p:cBhvr>
                                      <p:to>
                                        <p:strVal val="visible"/>
                                      </p:to>
                                    </p:set>
                                    <p:animEffect transition="in" filter="fade">
                                      <p:cBhvr>
                                        <p:cTn id="54" dur="500"/>
                                        <p:tgtEl>
                                          <p:spTgt spid="3">
                                            <p:txEl>
                                              <p:pRg st="15" end="15"/>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
                                            <p:txEl>
                                              <p:pRg st="16" end="16"/>
                                            </p:txEl>
                                          </p:spTgt>
                                        </p:tgtEl>
                                        <p:attrNameLst>
                                          <p:attrName>style.visibility</p:attrName>
                                        </p:attrNameLst>
                                      </p:cBhvr>
                                      <p:to>
                                        <p:strVal val="visible"/>
                                      </p:to>
                                    </p:set>
                                    <p:animEffect transition="in" filter="fade">
                                      <p:cBhvr>
                                        <p:cTn id="57"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 Abstract Data Type</a:t>
            </a:r>
          </a:p>
        </p:txBody>
      </p:sp>
      <p:sp>
        <p:nvSpPr>
          <p:cNvPr id="3" name="Content Placeholder 2"/>
          <p:cNvSpPr>
            <a:spLocks noGrp="1"/>
          </p:cNvSpPr>
          <p:nvPr>
            <p:ph sz="quarter" idx="1"/>
          </p:nvPr>
        </p:nvSpPr>
        <p:spPr>
          <a:xfrm>
            <a:off x="544010" y="1295401"/>
            <a:ext cx="8828590" cy="3276599"/>
          </a:xfrm>
        </p:spPr>
        <p:txBody>
          <a:bodyPr/>
          <a:lstStyle/>
          <a:p>
            <a:r>
              <a:rPr lang="en-US" dirty="0"/>
              <a:t>A stack can be compared to a Pez dispenser</a:t>
            </a:r>
          </a:p>
          <a:p>
            <a:pPr lvl="1"/>
            <a:r>
              <a:rPr lang="en-US" dirty="0"/>
              <a:t>Only the top item can be accessed</a:t>
            </a:r>
          </a:p>
          <a:p>
            <a:pPr lvl="1">
              <a:spcBef>
                <a:spcPts val="0"/>
              </a:spcBef>
            </a:pPr>
            <a:r>
              <a:rPr lang="en-US" dirty="0"/>
              <a:t>You can extract only one item at a time</a:t>
            </a:r>
          </a:p>
          <a:p>
            <a:r>
              <a:rPr lang="en-US" dirty="0"/>
              <a:t>The top element in the stack is the last added to the stack (most recently).</a:t>
            </a:r>
          </a:p>
          <a:p>
            <a:r>
              <a:rPr lang="en-US" dirty="0"/>
              <a:t>The stack’s storage policy is </a:t>
            </a:r>
            <a:r>
              <a:rPr lang="en-US" i="1" dirty="0"/>
              <a:t>Last-In, First-Out</a:t>
            </a:r>
            <a:r>
              <a:rPr lang="en-US" dirty="0"/>
              <a:t>, or </a:t>
            </a:r>
            <a:r>
              <a:rPr lang="en-US" i="1" dirty="0"/>
              <a:t>LIFO.</a:t>
            </a:r>
          </a:p>
          <a:p>
            <a:r>
              <a:rPr lang="en-US" dirty="0"/>
              <a:t>Only the top element of a stack is visible; therefore the number of operations performed by a stack are few:</a:t>
            </a:r>
          </a:p>
          <a:p>
            <a:endParaRPr lang="en-US" dirty="0"/>
          </a:p>
        </p:txBody>
      </p:sp>
      <p:sp>
        <p:nvSpPr>
          <p:cNvPr id="4" name="Footer Placeholder 3"/>
          <p:cNvSpPr>
            <a:spLocks noGrp="1"/>
          </p:cNvSpPr>
          <p:nvPr>
            <p:ph type="ftr" sz="quarter" idx="11"/>
          </p:nvPr>
        </p:nvSpPr>
        <p:spPr/>
        <p:txBody>
          <a:bodyPr/>
          <a:lstStyle/>
          <a:p>
            <a:pPr>
              <a:defRPr/>
            </a:pPr>
            <a:r>
              <a:rPr lang="en-US"/>
              <a:t>Stacks (16)</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18</a:t>
            </a:fld>
            <a:endParaRPr lang="en-US" dirty="0"/>
          </a:p>
        </p:txBody>
      </p:sp>
      <p:pic>
        <p:nvPicPr>
          <p:cNvPr id="6" name="Picture 4"/>
          <p:cNvPicPr>
            <a:picLocks noChangeAspect="1" noChangeArrowheads="1"/>
          </p:cNvPicPr>
          <p:nvPr/>
        </p:nvPicPr>
        <p:blipFill>
          <a:blip r:embed="rId2"/>
          <a:srcRect t="17197"/>
          <a:stretch>
            <a:fillRect/>
          </a:stretch>
        </p:blipFill>
        <p:spPr bwMode="auto">
          <a:xfrm>
            <a:off x="9106878" y="1447800"/>
            <a:ext cx="743214" cy="1752600"/>
          </a:xfrm>
          <a:prstGeom prst="rect">
            <a:avLst/>
          </a:prstGeom>
          <a:noFill/>
          <a:ln w="9525">
            <a:noFill/>
            <a:miter lim="800000"/>
            <a:headEnd/>
            <a:tailEnd/>
          </a:ln>
        </p:spPr>
      </p:pic>
      <p:pic>
        <p:nvPicPr>
          <p:cNvPr id="7" name="Picture 2"/>
          <p:cNvPicPr>
            <a:picLocks noChangeAspect="1" noChangeArrowheads="1"/>
          </p:cNvPicPr>
          <p:nvPr/>
        </p:nvPicPr>
        <p:blipFill>
          <a:blip r:embed="rId3"/>
          <a:srcRect/>
          <a:stretch>
            <a:fillRect/>
          </a:stretch>
        </p:blipFill>
        <p:spPr bwMode="auto">
          <a:xfrm>
            <a:off x="1162050" y="4524376"/>
            <a:ext cx="8648700" cy="2257425"/>
          </a:xfrm>
          <a:prstGeom prst="rect">
            <a:avLst/>
          </a:prstGeom>
          <a:noFill/>
          <a:ln w="9525">
            <a:noFill/>
            <a:miter lim="800000"/>
            <a:headEnd/>
            <a:tailEnd/>
          </a:ln>
        </p:spPr>
      </p:pic>
    </p:spTree>
    <p:extLst>
      <p:ext uri="{BB962C8B-B14F-4D97-AF65-F5344CB8AC3E}">
        <p14:creationId xmlns:p14="http://schemas.microsoft.com/office/powerpoint/2010/main" val="4035489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Stack of Strings</a:t>
            </a:r>
          </a:p>
        </p:txBody>
      </p:sp>
      <p:sp>
        <p:nvSpPr>
          <p:cNvPr id="4" name="Footer Placeholder 3"/>
          <p:cNvSpPr>
            <a:spLocks noGrp="1"/>
          </p:cNvSpPr>
          <p:nvPr>
            <p:ph type="ftr" sz="quarter" idx="11"/>
          </p:nvPr>
        </p:nvSpPr>
        <p:spPr/>
        <p:txBody>
          <a:bodyPr/>
          <a:lstStyle/>
          <a:p>
            <a:pPr>
              <a:defRPr/>
            </a:pPr>
            <a:r>
              <a:rPr lang="en-US"/>
              <a:t>Stacks (16)</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19</a:t>
            </a:fld>
            <a:endParaRPr lang="en-US" dirty="0"/>
          </a:p>
        </p:txBody>
      </p:sp>
      <p:sp>
        <p:nvSpPr>
          <p:cNvPr id="6" name="TextBox 5"/>
          <p:cNvSpPr txBox="1"/>
          <p:nvPr/>
        </p:nvSpPr>
        <p:spPr>
          <a:xfrm>
            <a:off x="1371600" y="3808274"/>
            <a:ext cx="3429000" cy="1754326"/>
          </a:xfrm>
          <a:prstGeom prst="rect">
            <a:avLst/>
          </a:prstGeom>
          <a:noFill/>
        </p:spPr>
        <p:txBody>
          <a:bodyPr wrap="square" rtlCol="0">
            <a:spAutoFit/>
          </a:bodyPr>
          <a:lstStyle/>
          <a:p>
            <a:pPr marL="4763">
              <a:defRPr/>
            </a:pPr>
            <a:r>
              <a:rPr lang="en-US" b="1" dirty="0">
                <a:latin typeface="Consolas" panose="020B0609020204030204" pitchFamily="49" charset="0"/>
                <a:cs typeface="Consolas" panose="020B0609020204030204" pitchFamily="49" charset="0"/>
              </a:rPr>
              <a:t>stack&lt;string&gt; names;</a:t>
            </a:r>
          </a:p>
          <a:p>
            <a:pPr marL="4763">
              <a:defRPr/>
            </a:pPr>
            <a:r>
              <a:rPr lang="en-US" b="1" dirty="0" err="1">
                <a:latin typeface="Consolas" panose="020B0609020204030204" pitchFamily="49" charset="0"/>
                <a:cs typeface="Consolas" panose="020B0609020204030204" pitchFamily="49" charset="0"/>
              </a:rPr>
              <a:t>names.push</a:t>
            </a:r>
            <a:r>
              <a:rPr lang="en-US" b="1" dirty="0">
                <a:latin typeface="Consolas" panose="020B0609020204030204" pitchFamily="49" charset="0"/>
                <a:cs typeface="Consolas" panose="020B0609020204030204" pitchFamily="49" charset="0"/>
              </a:rPr>
              <a:t>("Rich");</a:t>
            </a:r>
          </a:p>
          <a:p>
            <a:pPr marL="4763">
              <a:defRPr/>
            </a:pPr>
            <a:r>
              <a:rPr lang="en-US" b="1" dirty="0" err="1">
                <a:latin typeface="Consolas" panose="020B0609020204030204" pitchFamily="49" charset="0"/>
                <a:cs typeface="Consolas" panose="020B0609020204030204" pitchFamily="49" charset="0"/>
              </a:rPr>
              <a:t>names.push</a:t>
            </a:r>
            <a:r>
              <a:rPr lang="en-US" b="1" dirty="0">
                <a:latin typeface="Consolas" panose="020B0609020204030204" pitchFamily="49" charset="0"/>
                <a:cs typeface="Consolas" panose="020B0609020204030204" pitchFamily="49" charset="0"/>
              </a:rPr>
              <a:t>("Debbie");</a:t>
            </a:r>
          </a:p>
          <a:p>
            <a:pPr marL="4763">
              <a:defRPr/>
            </a:pPr>
            <a:r>
              <a:rPr lang="en-US" b="1" dirty="0" err="1">
                <a:latin typeface="Consolas" panose="020B0609020204030204" pitchFamily="49" charset="0"/>
                <a:cs typeface="Consolas" panose="020B0609020204030204" pitchFamily="49" charset="0"/>
              </a:rPr>
              <a:t>names.push</a:t>
            </a:r>
            <a:r>
              <a:rPr lang="en-US" b="1" dirty="0">
                <a:latin typeface="Consolas" panose="020B0609020204030204" pitchFamily="49" charset="0"/>
                <a:cs typeface="Consolas" panose="020B0609020204030204" pitchFamily="49" charset="0"/>
              </a:rPr>
              <a:t>("Robin");</a:t>
            </a:r>
          </a:p>
          <a:p>
            <a:pPr marL="4763">
              <a:defRPr/>
            </a:pPr>
            <a:r>
              <a:rPr lang="en-US" b="1" dirty="0" err="1">
                <a:latin typeface="Consolas" panose="020B0609020204030204" pitchFamily="49" charset="0"/>
                <a:cs typeface="Consolas" panose="020B0609020204030204" pitchFamily="49" charset="0"/>
              </a:rPr>
              <a:t>names.push</a:t>
            </a:r>
            <a:r>
              <a:rPr lang="en-US" b="1" dirty="0">
                <a:latin typeface="Consolas" panose="020B0609020204030204" pitchFamily="49" charset="0"/>
                <a:cs typeface="Consolas" panose="020B0609020204030204" pitchFamily="49" charset="0"/>
              </a:rPr>
              <a:t>("Dustin");</a:t>
            </a:r>
          </a:p>
          <a:p>
            <a:pPr marL="4763">
              <a:defRPr/>
            </a:pPr>
            <a:r>
              <a:rPr lang="en-US" b="1" dirty="0" err="1">
                <a:latin typeface="Consolas" panose="020B0609020204030204" pitchFamily="49" charset="0"/>
                <a:cs typeface="Consolas" panose="020B0609020204030204" pitchFamily="49" charset="0"/>
              </a:rPr>
              <a:t>names.push</a:t>
            </a:r>
            <a:r>
              <a:rPr lang="en-US" b="1" dirty="0">
                <a:latin typeface="Consolas" panose="020B0609020204030204" pitchFamily="49" charset="0"/>
                <a:cs typeface="Consolas" panose="020B0609020204030204" pitchFamily="49" charset="0"/>
              </a:rPr>
              <a:t>("Jonathan");</a:t>
            </a:r>
          </a:p>
        </p:txBody>
      </p:sp>
      <p:pic>
        <p:nvPicPr>
          <p:cNvPr id="7" name="Picture 3" descr="C:\Documents and Settings\Administrator\My Documents\Koffman\PPTs\JPEGS\JWCL233_Koffman JPG files\ch03\w0057-nn.jpg"/>
          <p:cNvPicPr>
            <a:picLocks noChangeAspect="1" noChangeArrowheads="1"/>
          </p:cNvPicPr>
          <p:nvPr/>
        </p:nvPicPr>
        <p:blipFill>
          <a:blip r:embed="rId2"/>
          <a:srcRect/>
          <a:stretch>
            <a:fillRect/>
          </a:stretch>
        </p:blipFill>
        <p:spPr bwMode="auto">
          <a:xfrm>
            <a:off x="2514600" y="1519238"/>
            <a:ext cx="5962650" cy="1905000"/>
          </a:xfrm>
          <a:prstGeom prst="rect">
            <a:avLst/>
          </a:prstGeom>
          <a:noFill/>
          <a:ln w="9525">
            <a:noFill/>
            <a:miter lim="800000"/>
            <a:headEnd/>
            <a:tailEnd/>
          </a:ln>
        </p:spPr>
      </p:pic>
      <p:sp>
        <p:nvSpPr>
          <p:cNvPr id="8" name="TextBox 7"/>
          <p:cNvSpPr txBox="1"/>
          <p:nvPr/>
        </p:nvSpPr>
        <p:spPr>
          <a:xfrm>
            <a:off x="4953001" y="3808274"/>
            <a:ext cx="4661899" cy="923330"/>
          </a:xfrm>
          <a:prstGeom prst="rect">
            <a:avLst/>
          </a:prstGeom>
          <a:noFill/>
        </p:spPr>
        <p:txBody>
          <a:bodyPr wrap="square" rtlCol="0">
            <a:spAutoFit/>
          </a:bodyPr>
          <a:lstStyle/>
          <a:p>
            <a:pPr marL="4763">
              <a:defRPr/>
            </a:pPr>
            <a:r>
              <a:rPr lang="en-US" b="1" dirty="0">
                <a:latin typeface="Consolas" panose="020B0609020204030204" pitchFamily="49" charset="0"/>
                <a:cs typeface="Consolas" panose="020B0609020204030204" pitchFamily="49" charset="0"/>
              </a:rPr>
              <a:t>cout &lt;&lt; </a:t>
            </a:r>
            <a:r>
              <a:rPr lang="en-US" b="1" dirty="0" err="1">
                <a:latin typeface="Consolas" panose="020B0609020204030204" pitchFamily="49" charset="0"/>
                <a:cs typeface="Consolas" panose="020B0609020204030204" pitchFamily="49" charset="0"/>
              </a:rPr>
              <a:t>names.empty</a:t>
            </a:r>
            <a:r>
              <a:rPr lang="en-US" b="1" dirty="0">
                <a:latin typeface="Consolas" panose="020B0609020204030204" pitchFamily="49" charset="0"/>
                <a:cs typeface="Consolas" panose="020B0609020204030204" pitchFamily="49" charset="0"/>
              </a:rPr>
              <a:t>();</a:t>
            </a:r>
          </a:p>
          <a:p>
            <a:pPr marL="4763">
              <a:defRPr/>
            </a:pPr>
            <a:r>
              <a:rPr lang="en-US" b="1" dirty="0">
                <a:latin typeface="Consolas" panose="020B0609020204030204" pitchFamily="49" charset="0"/>
                <a:cs typeface="Consolas" panose="020B0609020204030204" pitchFamily="49" charset="0"/>
              </a:rPr>
              <a:t>string last = </a:t>
            </a:r>
            <a:r>
              <a:rPr lang="en-US" b="1" dirty="0" err="1">
                <a:latin typeface="Consolas" panose="020B0609020204030204" pitchFamily="49" charset="0"/>
                <a:cs typeface="Consolas" panose="020B0609020204030204" pitchFamily="49" charset="0"/>
              </a:rPr>
              <a:t>names.top</a:t>
            </a:r>
            <a:r>
              <a:rPr lang="en-US" b="1" dirty="0">
                <a:latin typeface="Consolas" panose="020B0609020204030204" pitchFamily="49" charset="0"/>
                <a:cs typeface="Consolas" panose="020B0609020204030204" pitchFamily="49" charset="0"/>
              </a:rPr>
              <a:t>();</a:t>
            </a:r>
          </a:p>
          <a:p>
            <a:pPr marL="4763">
              <a:defRPr/>
            </a:pPr>
            <a:r>
              <a:rPr lang="en-US" b="1" dirty="0" err="1">
                <a:latin typeface="Consolas" panose="020B0609020204030204" pitchFamily="49" charset="0"/>
                <a:cs typeface="Consolas" panose="020B0609020204030204" pitchFamily="49" charset="0"/>
              </a:rPr>
              <a:t>names.pop</a:t>
            </a:r>
            <a:r>
              <a:rPr lang="en-US" b="1" dirty="0">
                <a:latin typeface="Consolas" panose="020B0609020204030204" pitchFamily="49" charset="0"/>
                <a:cs typeface="Consolas" panose="020B0609020204030204" pitchFamily="49" charset="0"/>
              </a:rPr>
              <a:t>();</a:t>
            </a:r>
          </a:p>
        </p:txBody>
      </p:sp>
      <p:sp>
        <p:nvSpPr>
          <p:cNvPr id="9" name="TextBox 8">
            <a:extLst>
              <a:ext uri="{FF2B5EF4-FFF2-40B4-BE49-F238E27FC236}">
                <a16:creationId xmlns:a16="http://schemas.microsoft.com/office/drawing/2014/main" id="{756B4CD0-23E9-48D7-A1A7-528A045D6B73}"/>
              </a:ext>
            </a:extLst>
          </p:cNvPr>
          <p:cNvSpPr txBox="1"/>
          <p:nvPr/>
        </p:nvSpPr>
        <p:spPr>
          <a:xfrm>
            <a:off x="4953001" y="4923472"/>
            <a:ext cx="4661899" cy="369332"/>
          </a:xfrm>
          <a:prstGeom prst="rect">
            <a:avLst/>
          </a:prstGeom>
          <a:noFill/>
        </p:spPr>
        <p:txBody>
          <a:bodyPr wrap="square" rtlCol="0">
            <a:spAutoFit/>
          </a:bodyPr>
          <a:lstStyle/>
          <a:p>
            <a:pPr marL="4763">
              <a:defRPr/>
            </a:pPr>
            <a:r>
              <a:rPr lang="en-US" b="1" dirty="0" err="1">
                <a:latin typeface="Consolas" panose="020B0609020204030204" pitchFamily="49" charset="0"/>
                <a:cs typeface="Consolas" panose="020B0609020204030204" pitchFamily="49" charset="0"/>
              </a:rPr>
              <a:t>names.push</a:t>
            </a:r>
            <a:r>
              <a:rPr lang="en-US" b="1" dirty="0">
                <a:latin typeface="Consolas" panose="020B0609020204030204" pitchFamily="49" charset="0"/>
                <a:cs typeface="Consolas" panose="020B0609020204030204" pitchFamily="49" charset="0"/>
              </a:rPr>
              <a:t>("Philip");</a:t>
            </a:r>
          </a:p>
        </p:txBody>
      </p:sp>
    </p:spTree>
    <p:extLst>
      <p:ext uri="{BB962C8B-B14F-4D97-AF65-F5344CB8AC3E}">
        <p14:creationId xmlns:p14="http://schemas.microsoft.com/office/powerpoint/2010/main" val="502311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Library Containers</a:t>
            </a:r>
          </a:p>
        </p:txBody>
      </p:sp>
      <p:sp>
        <p:nvSpPr>
          <p:cNvPr id="3" name="Content Placeholder 2"/>
          <p:cNvSpPr>
            <a:spLocks noGrp="1"/>
          </p:cNvSpPr>
          <p:nvPr>
            <p:ph sz="quarter" idx="1"/>
          </p:nvPr>
        </p:nvSpPr>
        <p:spPr>
          <a:xfrm>
            <a:off x="555585" y="1295401"/>
            <a:ext cx="9896354" cy="2057400"/>
          </a:xfrm>
        </p:spPr>
        <p:txBody>
          <a:bodyPr/>
          <a:lstStyle/>
          <a:p>
            <a:r>
              <a:rPr lang="en-US" sz="2000" dirty="0"/>
              <a:t>The C++ standard uses the term </a:t>
            </a:r>
            <a:r>
              <a:rPr lang="en-US" sz="2000" b="1" dirty="0">
                <a:solidFill>
                  <a:srgbClr val="FF0000"/>
                </a:solidFill>
              </a:rPr>
              <a:t>container</a:t>
            </a:r>
            <a:r>
              <a:rPr lang="en-US" sz="2000" dirty="0">
                <a:solidFill>
                  <a:srgbClr val="FF0000"/>
                </a:solidFill>
              </a:rPr>
              <a:t> </a:t>
            </a:r>
            <a:r>
              <a:rPr lang="en-US" sz="2000" dirty="0"/>
              <a:t>to represent a class that can contain objects.</a:t>
            </a:r>
          </a:p>
          <a:p>
            <a:r>
              <a:rPr lang="en-US" sz="2000" dirty="0"/>
              <a:t>The term </a:t>
            </a:r>
            <a:r>
              <a:rPr lang="en-US" sz="2000" b="1" i="1" dirty="0">
                <a:solidFill>
                  <a:srgbClr val="FF0000"/>
                </a:solidFill>
              </a:rPr>
              <a:t>concept</a:t>
            </a:r>
            <a:r>
              <a:rPr lang="en-US" sz="2000" i="1" dirty="0"/>
              <a:t> </a:t>
            </a:r>
            <a:r>
              <a:rPr lang="en-US" sz="2000" dirty="0"/>
              <a:t>is used to represent the set of common requirements for a container:</a:t>
            </a:r>
            <a:endParaRPr lang="en-US" sz="1800" dirty="0">
              <a:solidFill>
                <a:srgbClr val="FF0000"/>
              </a:solidFill>
              <a:latin typeface="Consolas" panose="020B0609020204030204" pitchFamily="49" charset="0"/>
            </a:endParaRPr>
          </a:p>
          <a:p>
            <a:pPr lvl="1"/>
            <a:r>
              <a:rPr lang="en-US" sz="1600" dirty="0"/>
              <a:t>C++ defines a common interface for all containers and then splits the set of containers into </a:t>
            </a:r>
            <a:r>
              <a:rPr lang="en-US" sz="1600" b="1" dirty="0">
                <a:solidFill>
                  <a:srgbClr val="FF0000"/>
                </a:solidFill>
              </a:rPr>
              <a:t>sequential containers </a:t>
            </a:r>
            <a:r>
              <a:rPr lang="en-US" sz="1600" dirty="0"/>
              <a:t>and </a:t>
            </a:r>
            <a:r>
              <a:rPr lang="en-US" sz="1600" b="1" dirty="0">
                <a:solidFill>
                  <a:srgbClr val="FF0000"/>
                </a:solidFill>
              </a:rPr>
              <a:t>associative containers</a:t>
            </a:r>
            <a:r>
              <a:rPr lang="en-US" sz="1600" dirty="0"/>
              <a:t>.</a:t>
            </a:r>
            <a:endParaRPr lang="en-US" dirty="0"/>
          </a:p>
        </p:txBody>
      </p:sp>
      <p:sp>
        <p:nvSpPr>
          <p:cNvPr id="4" name="Footer Placeholder 3"/>
          <p:cNvSpPr>
            <a:spLocks noGrp="1"/>
          </p:cNvSpPr>
          <p:nvPr>
            <p:ph type="ftr" sz="quarter" idx="11"/>
          </p:nvPr>
        </p:nvSpPr>
        <p:spPr/>
        <p:txBody>
          <a:bodyPr/>
          <a:lstStyle/>
          <a:p>
            <a:pPr>
              <a:defRPr/>
            </a:pPr>
            <a:r>
              <a:rPr lang="en-US"/>
              <a:t>Stacks (16)</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2</a:t>
            </a:fld>
            <a:endParaRPr lang="en-US" dirty="0"/>
          </a:p>
        </p:txBody>
      </p:sp>
      <p:sp>
        <p:nvSpPr>
          <p:cNvPr id="7" name="Content Placeholder 2">
            <a:extLst>
              <a:ext uri="{FF2B5EF4-FFF2-40B4-BE49-F238E27FC236}">
                <a16:creationId xmlns:a16="http://schemas.microsoft.com/office/drawing/2014/main" id="{6A72CA02-47BB-43A5-88B5-6C8CF07850D7}"/>
              </a:ext>
            </a:extLst>
          </p:cNvPr>
          <p:cNvSpPr txBox="1">
            <a:spLocks/>
          </p:cNvSpPr>
          <p:nvPr/>
        </p:nvSpPr>
        <p:spPr bwMode="auto">
          <a:xfrm>
            <a:off x="555585" y="3352802"/>
            <a:ext cx="9896354" cy="33350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4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000" dirty="0"/>
              <a:t>Common requirements unique to these subsets are also defined and the individual containers have their own additional requirements.</a:t>
            </a:r>
          </a:p>
          <a:p>
            <a:pPr lvl="1">
              <a:defRPr/>
            </a:pPr>
            <a:r>
              <a:rPr lang="en-US" sz="1600" dirty="0"/>
              <a:t>Although a </a:t>
            </a:r>
            <a:r>
              <a:rPr lang="en-US" sz="1600" b="1" dirty="0">
                <a:solidFill>
                  <a:srgbClr val="FF0000"/>
                </a:solidFill>
              </a:rPr>
              <a:t>list</a:t>
            </a:r>
            <a:r>
              <a:rPr lang="en-US" sz="1600" dirty="0">
                <a:solidFill>
                  <a:srgbClr val="FF0000"/>
                </a:solidFill>
              </a:rPr>
              <a:t> </a:t>
            </a:r>
            <a:r>
              <a:rPr lang="en-US" sz="1600" dirty="0"/>
              <a:t>and a </a:t>
            </a:r>
            <a:r>
              <a:rPr lang="en-US" sz="1600" b="1" dirty="0">
                <a:solidFill>
                  <a:srgbClr val="FF0000"/>
                </a:solidFill>
              </a:rPr>
              <a:t>vector</a:t>
            </a:r>
            <a:r>
              <a:rPr lang="en-US" sz="1600" dirty="0">
                <a:solidFill>
                  <a:srgbClr val="FF0000"/>
                </a:solidFill>
              </a:rPr>
              <a:t> </a:t>
            </a:r>
            <a:r>
              <a:rPr lang="en-US" sz="1600" dirty="0"/>
              <a:t>have several member functions in common, they are not polymorphically, but can be used interchangeably by generic algorithms.</a:t>
            </a:r>
          </a:p>
          <a:p>
            <a:pPr>
              <a:defRPr/>
            </a:pPr>
            <a:r>
              <a:rPr lang="en-US" sz="2000" dirty="0"/>
              <a:t>In a </a:t>
            </a:r>
            <a:r>
              <a:rPr lang="en-US" sz="2000" b="1" dirty="0">
                <a:solidFill>
                  <a:srgbClr val="FF0000"/>
                </a:solidFill>
              </a:rPr>
              <a:t>sequential container</a:t>
            </a:r>
            <a:r>
              <a:rPr lang="en-US" sz="2000" dirty="0"/>
              <a:t>, at any given time each element has a particular position relative to the other items in the container.</a:t>
            </a:r>
          </a:p>
          <a:p>
            <a:pPr lvl="1">
              <a:defRPr/>
            </a:pPr>
            <a:r>
              <a:rPr lang="en-US" sz="1600" dirty="0"/>
              <a:t>items in a sequence (</a:t>
            </a:r>
            <a:r>
              <a:rPr lang="en-US" sz="1600" dirty="0" err="1"/>
              <a:t>ie</a:t>
            </a:r>
            <a:r>
              <a:rPr lang="en-US" sz="1600" dirty="0"/>
              <a:t>., a vector or a list) follow some linear arrangement.</a:t>
            </a:r>
          </a:p>
          <a:p>
            <a:pPr>
              <a:defRPr/>
            </a:pPr>
            <a:r>
              <a:rPr lang="en-US" sz="2000" dirty="0"/>
              <a:t>In an </a:t>
            </a:r>
            <a:r>
              <a:rPr lang="en-US" sz="2000" b="1" dirty="0">
                <a:solidFill>
                  <a:srgbClr val="FF0000"/>
                </a:solidFill>
              </a:rPr>
              <a:t>associative container</a:t>
            </a:r>
            <a:r>
              <a:rPr lang="en-US" sz="2000" dirty="0"/>
              <a:t>, on the other hand, there is no particular position for each item in the container.</a:t>
            </a:r>
          </a:p>
          <a:p>
            <a:pPr lvl="1">
              <a:defRPr/>
            </a:pPr>
            <a:r>
              <a:rPr lang="en-US" sz="1600" dirty="0"/>
              <a:t>An item is accessed by its value, rather than by its position.</a:t>
            </a:r>
          </a:p>
          <a:p>
            <a:pPr>
              <a:defRPr/>
            </a:pPr>
            <a:endParaRPr lang="en-US" sz="2000" dirty="0"/>
          </a:p>
          <a:p>
            <a:pPr>
              <a:defRPr/>
            </a:pPr>
            <a:endParaRPr lang="en-US" sz="2000" dirty="0"/>
          </a:p>
        </p:txBody>
      </p:sp>
      <p:pic>
        <p:nvPicPr>
          <p:cNvPr id="8" name="Picture 2">
            <a:extLst>
              <a:ext uri="{FF2B5EF4-FFF2-40B4-BE49-F238E27FC236}">
                <a16:creationId xmlns:a16="http://schemas.microsoft.com/office/drawing/2014/main" id="{9175EFA2-2D8A-4B76-9E70-94192A784FAF}"/>
              </a:ext>
            </a:extLst>
          </p:cNvPr>
          <p:cNvPicPr>
            <a:picLocks noChangeAspect="1" noChangeArrowheads="1"/>
          </p:cNvPicPr>
          <p:nvPr/>
        </p:nvPicPr>
        <p:blipFill>
          <a:blip r:embed="rId2"/>
          <a:srcRect/>
          <a:stretch>
            <a:fillRect/>
          </a:stretch>
        </p:blipFill>
        <p:spPr bwMode="auto">
          <a:xfrm>
            <a:off x="1284161" y="3581401"/>
            <a:ext cx="8601075" cy="3124199"/>
          </a:xfrm>
          <a:prstGeom prst="rect">
            <a:avLst/>
          </a:prstGeom>
          <a:noFill/>
          <a:ln w="9525">
            <a:noFill/>
            <a:miter lim="800000"/>
            <a:headEnd/>
            <a:tailEnd/>
          </a:ln>
        </p:spPr>
      </p:pic>
    </p:spTree>
    <p:extLst>
      <p:ext uri="{BB962C8B-B14F-4D97-AF65-F5344CB8AC3E}">
        <p14:creationId xmlns:p14="http://schemas.microsoft.com/office/powerpoint/2010/main" val="327631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fade">
                                      <p:cBhvr>
                                        <p:cTn id="25" dur="500"/>
                                        <p:tgtEl>
                                          <p:spTgt spid="7">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fade">
                                      <p:cBhvr>
                                        <p:cTn id="28" dur="500"/>
                                        <p:tgtEl>
                                          <p:spTgt spid="7">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animEffect transition="in" filter="fade">
                                      <p:cBhvr>
                                        <p:cTn id="33" dur="500"/>
                                        <p:tgtEl>
                                          <p:spTgt spid="7">
                                            <p:txEl>
                                              <p:pRg st="2" end="2"/>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7">
                                            <p:txEl>
                                              <p:pRg st="3" end="3"/>
                                            </p:txEl>
                                          </p:spTgt>
                                        </p:tgtEl>
                                        <p:attrNameLst>
                                          <p:attrName>style.visibility</p:attrName>
                                        </p:attrNameLst>
                                      </p:cBhvr>
                                      <p:to>
                                        <p:strVal val="visible"/>
                                      </p:to>
                                    </p:set>
                                    <p:animEffect transition="in" filter="fade">
                                      <p:cBhvr>
                                        <p:cTn id="36" dur="500"/>
                                        <p:tgtEl>
                                          <p:spTgt spid="7">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
                                            <p:txEl>
                                              <p:pRg st="4" end="4"/>
                                            </p:txEl>
                                          </p:spTgt>
                                        </p:tgtEl>
                                        <p:attrNameLst>
                                          <p:attrName>style.visibility</p:attrName>
                                        </p:attrNameLst>
                                      </p:cBhvr>
                                      <p:to>
                                        <p:strVal val="visible"/>
                                      </p:to>
                                    </p:set>
                                    <p:animEffect transition="in" filter="fade">
                                      <p:cBhvr>
                                        <p:cTn id="41" dur="500"/>
                                        <p:tgtEl>
                                          <p:spTgt spid="7">
                                            <p:txEl>
                                              <p:pRg st="4" end="4"/>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7">
                                            <p:txEl>
                                              <p:pRg st="5" end="5"/>
                                            </p:txEl>
                                          </p:spTgt>
                                        </p:tgtEl>
                                        <p:attrNameLst>
                                          <p:attrName>style.visibility</p:attrName>
                                        </p:attrNameLst>
                                      </p:cBhvr>
                                      <p:to>
                                        <p:strVal val="visible"/>
                                      </p:to>
                                    </p:set>
                                    <p:animEffect transition="in" filter="fade">
                                      <p:cBhvr>
                                        <p:cTn id="44"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6D5C5-BB79-49E0-8B03-973035C7EED9}"/>
              </a:ext>
            </a:extLst>
          </p:cNvPr>
          <p:cNvSpPr>
            <a:spLocks noGrp="1"/>
          </p:cNvSpPr>
          <p:nvPr>
            <p:ph type="title"/>
          </p:nvPr>
        </p:nvSpPr>
        <p:spPr/>
        <p:txBody>
          <a:bodyPr/>
          <a:lstStyle/>
          <a:p>
            <a:r>
              <a:rPr lang="en-US" dirty="0"/>
              <a:t>Follow-up Questions...</a:t>
            </a:r>
          </a:p>
        </p:txBody>
      </p:sp>
      <p:sp>
        <p:nvSpPr>
          <p:cNvPr id="3" name="Content Placeholder 2">
            <a:extLst>
              <a:ext uri="{FF2B5EF4-FFF2-40B4-BE49-F238E27FC236}">
                <a16:creationId xmlns:a16="http://schemas.microsoft.com/office/drawing/2014/main" id="{DB618354-169F-4D29-B8EF-27A98EE256C9}"/>
              </a:ext>
            </a:extLst>
          </p:cNvPr>
          <p:cNvSpPr>
            <a:spLocks noGrp="1"/>
          </p:cNvSpPr>
          <p:nvPr>
            <p:ph sz="quarter" idx="1"/>
          </p:nvPr>
        </p:nvSpPr>
        <p:spPr>
          <a:xfrm>
            <a:off x="555585" y="1295402"/>
            <a:ext cx="10064791" cy="3289478"/>
          </a:xfrm>
        </p:spPr>
        <p:txBody>
          <a:bodyPr/>
          <a:lstStyle/>
          <a:p>
            <a:pPr>
              <a:spcBef>
                <a:spcPts val="0"/>
              </a:spcBef>
              <a:spcAft>
                <a:spcPts val="0"/>
              </a:spcAft>
            </a:pPr>
            <a:r>
              <a:rPr lang="en-US" dirty="0"/>
              <a:t>What is a container concept?</a:t>
            </a:r>
          </a:p>
          <a:p>
            <a:pPr marL="0" indent="0">
              <a:spcBef>
                <a:spcPts val="0"/>
              </a:spcBef>
              <a:spcAft>
                <a:spcPts val="0"/>
              </a:spcAft>
              <a:buNone/>
            </a:pPr>
            <a:endParaRPr lang="en-US" dirty="0"/>
          </a:p>
          <a:p>
            <a:pPr marL="0" indent="0">
              <a:spcBef>
                <a:spcPts val="0"/>
              </a:spcBef>
              <a:spcAft>
                <a:spcPts val="0"/>
              </a:spcAft>
              <a:buNone/>
            </a:pPr>
            <a:endParaRPr lang="en-US" dirty="0"/>
          </a:p>
          <a:p>
            <a:pPr>
              <a:spcBef>
                <a:spcPts val="0"/>
              </a:spcBef>
              <a:spcAft>
                <a:spcPts val="0"/>
              </a:spcAft>
            </a:pPr>
            <a:endParaRPr lang="en-US" dirty="0"/>
          </a:p>
          <a:p>
            <a:pPr>
              <a:spcBef>
                <a:spcPts val="0"/>
              </a:spcBef>
              <a:spcAft>
                <a:spcPts val="0"/>
              </a:spcAft>
            </a:pPr>
            <a:r>
              <a:rPr lang="en-US" dirty="0"/>
              <a:t>What is the difference between a function and a functor?</a:t>
            </a:r>
          </a:p>
          <a:p>
            <a:pPr marL="0" indent="0">
              <a:spcBef>
                <a:spcPts val="0"/>
              </a:spcBef>
              <a:spcAft>
                <a:spcPts val="0"/>
              </a:spcAft>
              <a:buNone/>
            </a:pPr>
            <a:endParaRPr lang="en-US" dirty="0"/>
          </a:p>
          <a:p>
            <a:pPr marL="0" indent="0">
              <a:spcBef>
                <a:spcPts val="0"/>
              </a:spcBef>
              <a:spcAft>
                <a:spcPts val="0"/>
              </a:spcAft>
              <a:buNone/>
            </a:pPr>
            <a:endParaRPr lang="en-US" dirty="0"/>
          </a:p>
          <a:p>
            <a:pPr marL="0" indent="0">
              <a:spcBef>
                <a:spcPts val="0"/>
              </a:spcBef>
              <a:spcAft>
                <a:spcPts val="0"/>
              </a:spcAft>
              <a:buNone/>
            </a:pPr>
            <a:endParaRPr lang="en-US" dirty="0"/>
          </a:p>
          <a:p>
            <a:pPr>
              <a:spcBef>
                <a:spcPts val="0"/>
              </a:spcBef>
              <a:spcAft>
                <a:spcPts val="0"/>
              </a:spcAft>
            </a:pPr>
            <a:r>
              <a:rPr lang="en-US" dirty="0"/>
              <a:t>In what way is a stack a specialized list?</a:t>
            </a:r>
          </a:p>
        </p:txBody>
      </p:sp>
      <p:sp>
        <p:nvSpPr>
          <p:cNvPr id="4" name="Footer Placeholder 3">
            <a:extLst>
              <a:ext uri="{FF2B5EF4-FFF2-40B4-BE49-F238E27FC236}">
                <a16:creationId xmlns:a16="http://schemas.microsoft.com/office/drawing/2014/main" id="{DB5CC996-25C1-4D4C-90AE-29F0C2E6CF39}"/>
              </a:ext>
            </a:extLst>
          </p:cNvPr>
          <p:cNvSpPr>
            <a:spLocks noGrp="1"/>
          </p:cNvSpPr>
          <p:nvPr>
            <p:ph type="ftr" sz="quarter" idx="11"/>
          </p:nvPr>
        </p:nvSpPr>
        <p:spPr/>
        <p:txBody>
          <a:bodyPr/>
          <a:lstStyle/>
          <a:p>
            <a:pPr fontAlgn="base">
              <a:spcBef>
                <a:spcPct val="0"/>
              </a:spcBef>
              <a:spcAft>
                <a:spcPct val="0"/>
              </a:spcAft>
              <a:defRPr/>
            </a:pPr>
            <a:r>
              <a:rPr lang="en-US">
                <a:solidFill>
                  <a:prstClr val="white"/>
                </a:solidFill>
                <a:latin typeface="Arial" charset="0"/>
              </a:rPr>
              <a:t>Stacks (17)</a:t>
            </a:r>
            <a:endParaRPr lang="en-US" dirty="0">
              <a:solidFill>
                <a:prstClr val="white"/>
              </a:solidFill>
              <a:latin typeface="Arial" charset="0"/>
            </a:endParaRPr>
          </a:p>
        </p:txBody>
      </p:sp>
      <p:sp>
        <p:nvSpPr>
          <p:cNvPr id="5" name="Slide Number Placeholder 4">
            <a:extLst>
              <a:ext uri="{FF2B5EF4-FFF2-40B4-BE49-F238E27FC236}">
                <a16:creationId xmlns:a16="http://schemas.microsoft.com/office/drawing/2014/main" id="{6CEBD031-7681-4608-922A-63119486B129}"/>
              </a:ext>
            </a:extLst>
          </p:cNvPr>
          <p:cNvSpPr>
            <a:spLocks noGrp="1"/>
          </p:cNvSpPr>
          <p:nvPr>
            <p:ph type="sldNum" sz="quarter" idx="12"/>
          </p:nvPr>
        </p:nvSpPr>
        <p:spPr/>
        <p:txBody>
          <a:bodyPr/>
          <a:lstStyle/>
          <a:p>
            <a:pPr fontAlgn="base">
              <a:spcBef>
                <a:spcPct val="0"/>
              </a:spcBef>
              <a:spcAft>
                <a:spcPct val="0"/>
              </a:spcAft>
              <a:defRPr/>
            </a:pPr>
            <a:fld id="{0D7B5496-982B-480A-8085-B08F2CA91C21}" type="slidenum">
              <a:rPr lang="en-US">
                <a:latin typeface="Arial" charset="0"/>
              </a:rPr>
              <a:pPr fontAlgn="base">
                <a:spcBef>
                  <a:spcPct val="0"/>
                </a:spcBef>
                <a:spcAft>
                  <a:spcPct val="0"/>
                </a:spcAft>
                <a:defRPr/>
              </a:pPr>
              <a:t>20</a:t>
            </a:fld>
            <a:endParaRPr lang="en-US" dirty="0">
              <a:latin typeface="Arial" charset="0"/>
            </a:endParaRPr>
          </a:p>
        </p:txBody>
      </p:sp>
      <p:sp>
        <p:nvSpPr>
          <p:cNvPr id="6" name="TextBox 5">
            <a:extLst>
              <a:ext uri="{FF2B5EF4-FFF2-40B4-BE49-F238E27FC236}">
                <a16:creationId xmlns:a16="http://schemas.microsoft.com/office/drawing/2014/main" id="{8275BD7D-335A-491E-9425-96D46B867DB0}"/>
              </a:ext>
            </a:extLst>
          </p:cNvPr>
          <p:cNvSpPr txBox="1"/>
          <p:nvPr/>
        </p:nvSpPr>
        <p:spPr>
          <a:xfrm>
            <a:off x="1025154" y="1741909"/>
            <a:ext cx="9739301" cy="923330"/>
          </a:xfrm>
          <a:prstGeom prst="rect">
            <a:avLst/>
          </a:prstGeom>
          <a:noFill/>
        </p:spPr>
        <p:txBody>
          <a:bodyPr wrap="square" rtlCol="0">
            <a:spAutoFit/>
          </a:bodyPr>
          <a:lstStyle/>
          <a:p>
            <a:pPr fontAlgn="base">
              <a:spcBef>
                <a:spcPct val="0"/>
              </a:spcBef>
              <a:spcAft>
                <a:spcPct val="0"/>
              </a:spcAft>
              <a:defRPr/>
            </a:pPr>
            <a:r>
              <a:rPr lang="en-US" b="1" dirty="0">
                <a:solidFill>
                  <a:srgbClr val="FF0000"/>
                </a:solidFill>
                <a:latin typeface="Arial" charset="0"/>
                <a:cs typeface="Arial" charset="0"/>
              </a:rPr>
              <a:t>The term concept is used to represent the set of common requirements for a container.</a:t>
            </a:r>
          </a:p>
          <a:p>
            <a:pPr fontAlgn="base">
              <a:spcBef>
                <a:spcPct val="0"/>
              </a:spcBef>
              <a:spcAft>
                <a:spcPct val="0"/>
              </a:spcAft>
              <a:defRPr/>
            </a:pPr>
            <a:r>
              <a:rPr lang="en-US" b="1" dirty="0">
                <a:solidFill>
                  <a:srgbClr val="FF0000"/>
                </a:solidFill>
                <a:latin typeface="Arial" charset="0"/>
                <a:cs typeface="Arial" charset="0"/>
              </a:rPr>
              <a:t>C++ defines a common interface for all containers and then splits the set of containers into sequential containers and associative containers.</a:t>
            </a:r>
          </a:p>
        </p:txBody>
      </p:sp>
      <p:sp>
        <p:nvSpPr>
          <p:cNvPr id="7" name="Rectangle 6">
            <a:extLst>
              <a:ext uri="{FF2B5EF4-FFF2-40B4-BE49-F238E27FC236}">
                <a16:creationId xmlns:a16="http://schemas.microsoft.com/office/drawing/2014/main" id="{8D01C75D-AC66-4A75-9CAC-4465F9557303}"/>
              </a:ext>
            </a:extLst>
          </p:cNvPr>
          <p:cNvSpPr/>
          <p:nvPr/>
        </p:nvSpPr>
        <p:spPr>
          <a:xfrm>
            <a:off x="1081802" y="3130998"/>
            <a:ext cx="9538574" cy="646331"/>
          </a:xfrm>
          <a:prstGeom prst="rect">
            <a:avLst/>
          </a:prstGeom>
        </p:spPr>
        <p:txBody>
          <a:bodyPr wrap="square">
            <a:spAutoFit/>
          </a:bodyPr>
          <a:lstStyle/>
          <a:p>
            <a:pPr fontAlgn="base">
              <a:spcBef>
                <a:spcPct val="0"/>
              </a:spcBef>
              <a:spcAft>
                <a:spcPct val="0"/>
              </a:spcAft>
              <a:defRPr/>
            </a:pPr>
            <a:r>
              <a:rPr lang="en-US" b="1" dirty="0">
                <a:solidFill>
                  <a:srgbClr val="FF0000"/>
                </a:solidFill>
                <a:latin typeface="Arial" charset="0"/>
                <a:cs typeface="Arial" charset="0"/>
              </a:rPr>
              <a:t>A class that overloads the function call operator (operator()) is called a function object (or functor.)  A class functor can hold state, a function cannot.</a:t>
            </a:r>
          </a:p>
        </p:txBody>
      </p:sp>
      <p:sp>
        <p:nvSpPr>
          <p:cNvPr id="9" name="Rectangle 8">
            <a:extLst>
              <a:ext uri="{FF2B5EF4-FFF2-40B4-BE49-F238E27FC236}">
                <a16:creationId xmlns:a16="http://schemas.microsoft.com/office/drawing/2014/main" id="{ED486780-8D9D-4FC7-AEC6-13E9B8C0CB9A}"/>
              </a:ext>
            </a:extLst>
          </p:cNvPr>
          <p:cNvSpPr/>
          <p:nvPr/>
        </p:nvSpPr>
        <p:spPr>
          <a:xfrm>
            <a:off x="1059917" y="4770699"/>
            <a:ext cx="9598576" cy="1541448"/>
          </a:xfrm>
          <a:prstGeom prst="rect">
            <a:avLst/>
          </a:prstGeom>
        </p:spPr>
        <p:txBody>
          <a:bodyPr wrap="square">
            <a:spAutoFit/>
          </a:bodyPr>
          <a:lstStyle/>
          <a:p>
            <a:pPr fontAlgn="base">
              <a:spcBef>
                <a:spcPts val="500"/>
              </a:spcBef>
              <a:spcAft>
                <a:spcPct val="0"/>
              </a:spcAft>
              <a:defRPr/>
            </a:pPr>
            <a:r>
              <a:rPr lang="en-US" b="1" dirty="0">
                <a:solidFill>
                  <a:srgbClr val="FF0000"/>
                </a:solidFill>
                <a:latin typeface="Arial" charset="0"/>
                <a:cs typeface="Arial" charset="0"/>
              </a:rPr>
              <a:t>A client using a stack can access (and remove) only the most recently inserted element and can insert an element only at the “top” of the stack, whereas a client using a list can access any element,  remove any element, and insert an element anywhere in the list.</a:t>
            </a:r>
          </a:p>
          <a:p>
            <a:pPr fontAlgn="base">
              <a:spcBef>
                <a:spcPts val="500"/>
              </a:spcBef>
              <a:spcAft>
                <a:spcPct val="0"/>
              </a:spcAft>
              <a:defRPr/>
            </a:pPr>
            <a:endParaRPr lang="en-US" b="1" dirty="0">
              <a:solidFill>
                <a:srgbClr val="FF0000"/>
              </a:solidFill>
              <a:latin typeface="Arial" charset="0"/>
              <a:cs typeface="Arial" charset="0"/>
            </a:endParaRPr>
          </a:p>
        </p:txBody>
      </p:sp>
    </p:spTree>
    <p:extLst>
      <p:ext uri="{BB962C8B-B14F-4D97-AF65-F5344CB8AC3E}">
        <p14:creationId xmlns:p14="http://schemas.microsoft.com/office/powerpoint/2010/main" val="4264540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P spid="7" grpId="0" build="p" bldLvl="2"/>
      <p:bldP spid="9"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5.2, pgs. 315-325</a:t>
            </a:r>
          </a:p>
        </p:txBody>
      </p:sp>
      <p:sp>
        <p:nvSpPr>
          <p:cNvPr id="7" name="Content Placeholder 2"/>
          <p:cNvSpPr txBox="1">
            <a:spLocks/>
          </p:cNvSpPr>
          <p:nvPr/>
        </p:nvSpPr>
        <p:spPr bwMode="auto">
          <a:xfrm>
            <a:off x="1219200" y="304800"/>
            <a:ext cx="5181600"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3200" dirty="0"/>
              <a:t>5.2 Stack Applications </a:t>
            </a:r>
          </a:p>
          <a:p>
            <a:pPr algn="ctr"/>
            <a:r>
              <a:rPr lang="en-US" sz="2400" dirty="0"/>
              <a:t>Case Study: Finding Palindromes</a:t>
            </a:r>
          </a:p>
        </p:txBody>
      </p:sp>
      <p:sp>
        <p:nvSpPr>
          <p:cNvPr id="2" name="Slide Number Placeholder 1"/>
          <p:cNvSpPr>
            <a:spLocks noGrp="1"/>
          </p:cNvSpPr>
          <p:nvPr>
            <p:ph type="sldNum" sz="quarter" idx="12"/>
          </p:nvPr>
        </p:nvSpPr>
        <p:spPr/>
        <p:txBody>
          <a:bodyPr/>
          <a:lstStyle/>
          <a:p>
            <a:pPr>
              <a:defRPr/>
            </a:pPr>
            <a:fld id="{A0C1462C-D640-45B3-901B-F425AA5C3674}" type="slidenum">
              <a:rPr lang="en-US" smtClean="0"/>
              <a:pPr>
                <a:defRPr/>
              </a:pPr>
              <a:t>21</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1828800"/>
            <a:ext cx="2910144" cy="2971800"/>
          </a:xfrm>
          <a:prstGeom prst="rect">
            <a:avLst/>
          </a:prstGeom>
        </p:spPr>
      </p:pic>
    </p:spTree>
    <p:extLst>
      <p:ext uri="{BB962C8B-B14F-4D97-AF65-F5344CB8AC3E}">
        <p14:creationId xmlns:p14="http://schemas.microsoft.com/office/powerpoint/2010/main" val="3370984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Palindromes</a:t>
            </a:r>
          </a:p>
        </p:txBody>
      </p:sp>
      <p:sp>
        <p:nvSpPr>
          <p:cNvPr id="3" name="Content Placeholder 2"/>
          <p:cNvSpPr>
            <a:spLocks noGrp="1"/>
          </p:cNvSpPr>
          <p:nvPr>
            <p:ph sz="quarter" idx="1"/>
          </p:nvPr>
        </p:nvSpPr>
        <p:spPr>
          <a:xfrm>
            <a:off x="2514600" y="1295401"/>
            <a:ext cx="7239000" cy="5454359"/>
          </a:xfrm>
        </p:spPr>
        <p:txBody>
          <a:bodyPr/>
          <a:lstStyle/>
          <a:p>
            <a:r>
              <a:rPr lang="en-US" sz="2000" dirty="0"/>
              <a:t>Palindrome: a string that reads identically in either direction, letter by letter (ignoring case, spaces, and punctuation).</a:t>
            </a:r>
          </a:p>
          <a:p>
            <a:pPr lvl="1"/>
            <a:r>
              <a:rPr lang="en-US" sz="1800" dirty="0"/>
              <a:t>Bombard a drab mob</a:t>
            </a:r>
          </a:p>
          <a:p>
            <a:pPr lvl="1">
              <a:spcBef>
                <a:spcPts val="0"/>
              </a:spcBef>
            </a:pPr>
            <a:r>
              <a:rPr lang="en-US" sz="1800" dirty="0"/>
              <a:t>Anne, I vote more cars race Rome to Vienna.</a:t>
            </a:r>
            <a:endParaRPr lang="en-US" dirty="0"/>
          </a:p>
          <a:p>
            <a:r>
              <a:rPr lang="en-US" sz="2000" dirty="0"/>
              <a:t>Solution:</a:t>
            </a:r>
          </a:p>
          <a:p>
            <a:pPr lvl="1"/>
            <a:r>
              <a:rPr lang="en-US" sz="1800" dirty="0"/>
              <a:t>If we scan the input string from left to right and push each character in the input string onto a stack of characters, we can form the reverse of the string by popping the characters and joining them together in the order that they come off the stack.</a:t>
            </a:r>
          </a:p>
          <a:p>
            <a:r>
              <a:rPr lang="en-US" sz="2000" dirty="0"/>
              <a:t>For example:</a:t>
            </a:r>
          </a:p>
          <a:p>
            <a:pPr lvl="1"/>
            <a:r>
              <a:rPr lang="en-US" sz="1800" dirty="0"/>
              <a:t>The stack at left contains the string “llama mall“.</a:t>
            </a:r>
          </a:p>
          <a:p>
            <a:pPr lvl="1"/>
            <a:r>
              <a:rPr lang="en-US" sz="1800" dirty="0"/>
              <a:t>If we pop them off and join them together, we get "l" + "l" + "a" + "m" + "a" + "m" + "a" + "l" + "l", or the string "llama mall".</a:t>
            </a:r>
          </a:p>
          <a:p>
            <a:pPr lvl="1"/>
            <a:r>
              <a:rPr lang="en-US" sz="1800" dirty="0"/>
              <a:t>When the stack is empty, we can compare the string we formed with the original.</a:t>
            </a:r>
          </a:p>
          <a:p>
            <a:pPr lvl="1"/>
            <a:r>
              <a:rPr lang="en-US" sz="1800" dirty="0"/>
              <a:t>If they are the same, the original string is a palindrome.</a:t>
            </a:r>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22</a:t>
            </a:fld>
            <a:endParaRPr lang="en-US" dirty="0"/>
          </a:p>
        </p:txBody>
      </p:sp>
      <p:graphicFrame>
        <p:nvGraphicFramePr>
          <p:cNvPr id="6" name="Table 5"/>
          <p:cNvGraphicFramePr>
            <a:graphicFrameLocks noGrp="1"/>
          </p:cNvGraphicFramePr>
          <p:nvPr/>
        </p:nvGraphicFramePr>
        <p:xfrm>
          <a:off x="1295400" y="1737360"/>
          <a:ext cx="838200" cy="4663440"/>
        </p:xfrm>
        <a:graphic>
          <a:graphicData uri="http://schemas.openxmlformats.org/drawingml/2006/table">
            <a:tbl>
              <a:tblPr firstRow="1" bandRow="1">
                <a:tableStyleId>{5940675A-B579-460E-94D1-54222C63F5DA}</a:tableStyleId>
              </a:tblPr>
              <a:tblGrid>
                <a:gridCol w="838200">
                  <a:extLst>
                    <a:ext uri="{9D8B030D-6E8A-4147-A177-3AD203B41FA5}">
                      <a16:colId xmlns:a16="http://schemas.microsoft.com/office/drawing/2014/main" val="20000"/>
                    </a:ext>
                  </a:extLst>
                </a:gridCol>
              </a:tblGrid>
              <a:tr h="370840">
                <a:tc>
                  <a:txBody>
                    <a:bodyPr/>
                    <a:lstStyle/>
                    <a:p>
                      <a:pPr algn="ctr"/>
                      <a:r>
                        <a:rPr lang="en-US" sz="2800" b="1" dirty="0"/>
                        <a:t>l</a:t>
                      </a:r>
                    </a:p>
                  </a:txBody>
                  <a:tcPr>
                    <a:solidFill>
                      <a:schemeClr val="accent6"/>
                    </a:solidFill>
                  </a:tcPr>
                </a:tc>
                <a:extLst>
                  <a:ext uri="{0D108BD9-81ED-4DB2-BD59-A6C34878D82A}">
                    <a16:rowId xmlns:a16="http://schemas.microsoft.com/office/drawing/2014/main" val="10000"/>
                  </a:ext>
                </a:extLst>
              </a:tr>
              <a:tr h="370840">
                <a:tc>
                  <a:txBody>
                    <a:bodyPr/>
                    <a:lstStyle/>
                    <a:p>
                      <a:pPr algn="ctr"/>
                      <a:r>
                        <a:rPr lang="en-US" sz="2800" b="1" dirty="0"/>
                        <a:t>l</a:t>
                      </a:r>
                    </a:p>
                  </a:txBody>
                  <a:tcPr>
                    <a:solidFill>
                      <a:schemeClr val="accent6"/>
                    </a:solidFill>
                  </a:tcPr>
                </a:tc>
                <a:extLst>
                  <a:ext uri="{0D108BD9-81ED-4DB2-BD59-A6C34878D82A}">
                    <a16:rowId xmlns:a16="http://schemas.microsoft.com/office/drawing/2014/main" val="10001"/>
                  </a:ext>
                </a:extLst>
              </a:tr>
              <a:tr h="370840">
                <a:tc>
                  <a:txBody>
                    <a:bodyPr/>
                    <a:lstStyle/>
                    <a:p>
                      <a:pPr algn="ctr"/>
                      <a:r>
                        <a:rPr lang="en-US" sz="2800" b="1" dirty="0"/>
                        <a:t>a</a:t>
                      </a:r>
                    </a:p>
                  </a:txBody>
                  <a:tcPr>
                    <a:solidFill>
                      <a:schemeClr val="accent6"/>
                    </a:solidFill>
                  </a:tcPr>
                </a:tc>
                <a:extLst>
                  <a:ext uri="{0D108BD9-81ED-4DB2-BD59-A6C34878D82A}">
                    <a16:rowId xmlns:a16="http://schemas.microsoft.com/office/drawing/2014/main" val="10002"/>
                  </a:ext>
                </a:extLst>
              </a:tr>
              <a:tr h="370840">
                <a:tc>
                  <a:txBody>
                    <a:bodyPr/>
                    <a:lstStyle/>
                    <a:p>
                      <a:pPr algn="ctr"/>
                      <a:r>
                        <a:rPr lang="en-US" sz="2800" b="1" dirty="0"/>
                        <a:t>m</a:t>
                      </a:r>
                    </a:p>
                  </a:txBody>
                  <a:tcPr>
                    <a:solidFill>
                      <a:schemeClr val="accent6"/>
                    </a:solidFill>
                  </a:tcPr>
                </a:tc>
                <a:extLst>
                  <a:ext uri="{0D108BD9-81ED-4DB2-BD59-A6C34878D82A}">
                    <a16:rowId xmlns:a16="http://schemas.microsoft.com/office/drawing/2014/main" val="10003"/>
                  </a:ext>
                </a:extLst>
              </a:tr>
              <a:tr h="370840">
                <a:tc>
                  <a:txBody>
                    <a:bodyPr/>
                    <a:lstStyle/>
                    <a:p>
                      <a:pPr algn="ctr"/>
                      <a:r>
                        <a:rPr lang="en-US" sz="2800" b="1" dirty="0"/>
                        <a:t>a</a:t>
                      </a:r>
                    </a:p>
                  </a:txBody>
                  <a:tcPr>
                    <a:solidFill>
                      <a:schemeClr val="accent6"/>
                    </a:solidFill>
                  </a:tcPr>
                </a:tc>
                <a:extLst>
                  <a:ext uri="{0D108BD9-81ED-4DB2-BD59-A6C34878D82A}">
                    <a16:rowId xmlns:a16="http://schemas.microsoft.com/office/drawing/2014/main" val="10004"/>
                  </a:ext>
                </a:extLst>
              </a:tr>
              <a:tr h="370840">
                <a:tc>
                  <a:txBody>
                    <a:bodyPr/>
                    <a:lstStyle/>
                    <a:p>
                      <a:pPr algn="ctr"/>
                      <a:r>
                        <a:rPr lang="en-US" sz="2800" b="1" dirty="0"/>
                        <a:t>m</a:t>
                      </a:r>
                    </a:p>
                  </a:txBody>
                  <a:tcPr>
                    <a:solidFill>
                      <a:schemeClr val="accent6"/>
                    </a:solidFill>
                  </a:tcPr>
                </a:tc>
                <a:extLst>
                  <a:ext uri="{0D108BD9-81ED-4DB2-BD59-A6C34878D82A}">
                    <a16:rowId xmlns:a16="http://schemas.microsoft.com/office/drawing/2014/main" val="551958033"/>
                  </a:ext>
                </a:extLst>
              </a:tr>
              <a:tr h="370840">
                <a:tc>
                  <a:txBody>
                    <a:bodyPr/>
                    <a:lstStyle/>
                    <a:p>
                      <a:pPr algn="ctr"/>
                      <a:r>
                        <a:rPr lang="en-US" sz="2800" b="1" dirty="0"/>
                        <a:t>a</a:t>
                      </a:r>
                    </a:p>
                  </a:txBody>
                  <a:tcPr>
                    <a:solidFill>
                      <a:schemeClr val="accent6"/>
                    </a:solidFill>
                  </a:tcPr>
                </a:tc>
                <a:extLst>
                  <a:ext uri="{0D108BD9-81ED-4DB2-BD59-A6C34878D82A}">
                    <a16:rowId xmlns:a16="http://schemas.microsoft.com/office/drawing/2014/main" val="3868509955"/>
                  </a:ext>
                </a:extLst>
              </a:tr>
              <a:tr h="370840">
                <a:tc>
                  <a:txBody>
                    <a:bodyPr/>
                    <a:lstStyle/>
                    <a:p>
                      <a:pPr algn="ctr"/>
                      <a:r>
                        <a:rPr lang="en-US" sz="2800" b="1" dirty="0"/>
                        <a:t>l</a:t>
                      </a:r>
                    </a:p>
                  </a:txBody>
                  <a:tcPr>
                    <a:solidFill>
                      <a:schemeClr val="accent6"/>
                    </a:solidFill>
                  </a:tcPr>
                </a:tc>
                <a:extLst>
                  <a:ext uri="{0D108BD9-81ED-4DB2-BD59-A6C34878D82A}">
                    <a16:rowId xmlns:a16="http://schemas.microsoft.com/office/drawing/2014/main" val="1710716866"/>
                  </a:ext>
                </a:extLst>
              </a:tr>
              <a:tr h="370840">
                <a:tc>
                  <a:txBody>
                    <a:bodyPr/>
                    <a:lstStyle/>
                    <a:p>
                      <a:pPr algn="ctr"/>
                      <a:r>
                        <a:rPr lang="en-US" sz="2800" b="1" dirty="0"/>
                        <a:t>l</a:t>
                      </a:r>
                    </a:p>
                  </a:txBody>
                  <a:tcPr>
                    <a:solidFill>
                      <a:schemeClr val="accent6"/>
                    </a:solidFill>
                  </a:tcPr>
                </a:tc>
                <a:extLst>
                  <a:ext uri="{0D108BD9-81ED-4DB2-BD59-A6C34878D82A}">
                    <a16:rowId xmlns:a16="http://schemas.microsoft.com/office/drawing/2014/main" val="2509651134"/>
                  </a:ext>
                </a:extLst>
              </a:tr>
            </a:tbl>
          </a:graphicData>
        </a:graphic>
      </p:graphicFrame>
    </p:spTree>
    <p:extLst>
      <p:ext uri="{BB962C8B-B14F-4D97-AF65-F5344CB8AC3E}">
        <p14:creationId xmlns:p14="http://schemas.microsoft.com/office/powerpoint/2010/main" val="275143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2ADBCC5F-975E-4002-8000-BA00054113CF}"/>
              </a:ext>
            </a:extLst>
          </p:cNvPr>
          <p:cNvSpPr txBox="1"/>
          <p:nvPr/>
        </p:nvSpPr>
        <p:spPr>
          <a:xfrm>
            <a:off x="6003292" y="1220230"/>
            <a:ext cx="4114800" cy="2693045"/>
          </a:xfrm>
          <a:prstGeom prst="rect">
            <a:avLst/>
          </a:prstGeom>
          <a:solidFill>
            <a:schemeClr val="bg1"/>
          </a:solidFill>
        </p:spPr>
        <p:txBody>
          <a:bodyPr wrap="square" rtlCol="0">
            <a:spAutoFit/>
          </a:bodyPr>
          <a:lstStyle/>
          <a:p>
            <a:r>
              <a:rPr lang="en-US" sz="1300" b="1" dirty="0">
                <a:latin typeface="Consolas" panose="020B0609020204030204" pitchFamily="49" charset="0"/>
              </a:rPr>
              <a:t>#include &lt;iostream&gt;</a:t>
            </a:r>
          </a:p>
          <a:p>
            <a:r>
              <a:rPr lang="en-US" sz="1300" b="1" dirty="0">
                <a:latin typeface="Consolas" panose="020B0609020204030204" pitchFamily="49" charset="0"/>
              </a:rPr>
              <a:t>#include "</a:t>
            </a:r>
            <a:r>
              <a:rPr lang="en-US" sz="1300" b="1" dirty="0" err="1">
                <a:latin typeface="Consolas" panose="020B0609020204030204" pitchFamily="49" charset="0"/>
              </a:rPr>
              <a:t>palindrome.h</a:t>
            </a:r>
            <a:r>
              <a:rPr lang="en-US" sz="1300" b="1" dirty="0">
                <a:latin typeface="Consolas" panose="020B0609020204030204" pitchFamily="49" charset="0"/>
              </a:rPr>
              <a:t>"</a:t>
            </a:r>
          </a:p>
          <a:p>
            <a:r>
              <a:rPr lang="en-US" sz="1300" b="1" dirty="0">
                <a:latin typeface="Consolas" panose="020B0609020204030204" pitchFamily="49" charset="0"/>
              </a:rPr>
              <a:t>using namespace std;</a:t>
            </a:r>
          </a:p>
          <a:p>
            <a:endParaRPr lang="en-US" sz="1300" b="1" dirty="0">
              <a:latin typeface="Consolas" panose="020B0609020204030204" pitchFamily="49" charset="0"/>
            </a:endParaRPr>
          </a:p>
          <a:p>
            <a:r>
              <a:rPr lang="en-US" sz="1300" b="1" dirty="0">
                <a:latin typeface="Consolas" panose="020B0609020204030204" pitchFamily="49" charset="0"/>
              </a:rPr>
              <a:t>int main()</a:t>
            </a:r>
          </a:p>
          <a:p>
            <a:r>
              <a:rPr lang="en-US" sz="1300" b="1" dirty="0">
                <a:latin typeface="Consolas" panose="020B0609020204030204" pitchFamily="49" charset="0"/>
              </a:rPr>
              <a:t>{</a:t>
            </a:r>
          </a:p>
          <a:p>
            <a:r>
              <a:rPr lang="en-US" sz="1300" b="1" dirty="0">
                <a:latin typeface="Consolas" panose="020B0609020204030204" pitchFamily="49" charset="0"/>
              </a:rPr>
              <a:t>   string </a:t>
            </a:r>
            <a:r>
              <a:rPr lang="en-US" sz="1300" b="1" dirty="0" err="1">
                <a:latin typeface="Consolas" panose="020B0609020204030204" pitchFamily="49" charset="0"/>
              </a:rPr>
              <a:t>myString</a:t>
            </a:r>
            <a:r>
              <a:rPr lang="en-US" sz="1300" b="1" dirty="0">
                <a:latin typeface="Consolas" panose="020B0609020204030204" pitchFamily="49" charset="0"/>
              </a:rPr>
              <a:t> = "</a:t>
            </a:r>
            <a:r>
              <a:rPr lang="en-US" sz="1300" b="1" dirty="0" err="1">
                <a:latin typeface="Consolas" panose="020B0609020204030204" pitchFamily="49" charset="0"/>
              </a:rPr>
              <a:t>kayaka</a:t>
            </a:r>
            <a:r>
              <a:rPr lang="en-US" sz="1300" b="1" dirty="0">
                <a:latin typeface="Consolas" panose="020B0609020204030204" pitchFamily="49" charset="0"/>
              </a:rPr>
              <a:t>";</a:t>
            </a:r>
          </a:p>
          <a:p>
            <a:r>
              <a:rPr lang="en-US" sz="1300" b="1" dirty="0">
                <a:latin typeface="Consolas" panose="020B0609020204030204" pitchFamily="49" charset="0"/>
              </a:rPr>
              <a:t>   Palindrome </a:t>
            </a:r>
            <a:r>
              <a:rPr lang="en-US" sz="1300" b="1" dirty="0" err="1">
                <a:latin typeface="Consolas" panose="020B0609020204030204" pitchFamily="49" charset="0"/>
              </a:rPr>
              <a:t>myPalindrome</a:t>
            </a:r>
            <a:r>
              <a:rPr lang="en-US" sz="1300" b="1" dirty="0">
                <a:latin typeface="Consolas" panose="020B0609020204030204" pitchFamily="49" charset="0"/>
              </a:rPr>
              <a:t>(</a:t>
            </a:r>
            <a:r>
              <a:rPr lang="en-US" sz="1300" b="1" dirty="0" err="1">
                <a:latin typeface="Consolas" panose="020B0609020204030204" pitchFamily="49" charset="0"/>
              </a:rPr>
              <a:t>myString</a:t>
            </a:r>
            <a:r>
              <a:rPr lang="en-US" sz="1300" b="1" dirty="0">
                <a:latin typeface="Consolas" panose="020B0609020204030204" pitchFamily="49" charset="0"/>
              </a:rPr>
              <a:t>);</a:t>
            </a:r>
          </a:p>
          <a:p>
            <a:r>
              <a:rPr lang="en-US" sz="1300" b="1" dirty="0">
                <a:latin typeface="Consolas" panose="020B0609020204030204" pitchFamily="49" charset="0"/>
              </a:rPr>
              <a:t>   cout &lt;&lt; "\"" &lt;&lt; </a:t>
            </a:r>
            <a:r>
              <a:rPr lang="en-US" sz="1300" b="1" dirty="0" err="1">
                <a:latin typeface="Consolas" panose="020B0609020204030204" pitchFamily="49" charset="0"/>
              </a:rPr>
              <a:t>myString</a:t>
            </a:r>
            <a:r>
              <a:rPr lang="en-US" sz="1300" b="1" dirty="0">
                <a:latin typeface="Consolas" panose="020B0609020204030204" pitchFamily="49" charset="0"/>
              </a:rPr>
              <a:t> &lt;&lt; "\" is ";</a:t>
            </a:r>
          </a:p>
          <a:p>
            <a:r>
              <a:rPr lang="en-US" sz="1300" b="1" dirty="0">
                <a:latin typeface="Consolas" panose="020B0609020204030204" pitchFamily="49" charset="0"/>
              </a:rPr>
              <a:t>   if (!</a:t>
            </a:r>
            <a:r>
              <a:rPr lang="en-US" sz="1300" b="1" dirty="0" err="1">
                <a:latin typeface="Consolas" panose="020B0609020204030204" pitchFamily="49" charset="0"/>
              </a:rPr>
              <a:t>myPalindrome</a:t>
            </a:r>
            <a:r>
              <a:rPr lang="en-US" sz="1300" b="1" dirty="0">
                <a:latin typeface="Consolas" panose="020B0609020204030204" pitchFamily="49" charset="0"/>
              </a:rPr>
              <a:t>()) cout &lt;&lt; "not ";</a:t>
            </a:r>
          </a:p>
          <a:p>
            <a:r>
              <a:rPr lang="en-US" sz="1300" b="1" dirty="0">
                <a:latin typeface="Consolas" panose="020B0609020204030204" pitchFamily="49" charset="0"/>
              </a:rPr>
              <a:t>   cout &lt;&lt; "a palindrome";</a:t>
            </a:r>
          </a:p>
          <a:p>
            <a:r>
              <a:rPr lang="en-US" sz="1300" b="1" dirty="0">
                <a:latin typeface="Consolas" panose="020B0609020204030204" pitchFamily="49" charset="0"/>
              </a:rPr>
              <a:t>   return 0;</a:t>
            </a:r>
          </a:p>
          <a:p>
            <a:r>
              <a:rPr lang="en-US" sz="1300" b="1" dirty="0">
                <a:latin typeface="Consolas" panose="020B0609020204030204" pitchFamily="49" charset="0"/>
              </a:rPr>
              <a:t>}</a:t>
            </a:r>
          </a:p>
        </p:txBody>
      </p:sp>
      <p:sp>
        <p:nvSpPr>
          <p:cNvPr id="2" name="Title 1"/>
          <p:cNvSpPr>
            <a:spLocks noGrp="1"/>
          </p:cNvSpPr>
          <p:nvPr>
            <p:ph type="title"/>
          </p:nvPr>
        </p:nvSpPr>
        <p:spPr/>
        <p:txBody>
          <a:bodyPr/>
          <a:lstStyle/>
          <a:p>
            <a:r>
              <a:rPr lang="en-US" dirty="0"/>
              <a:t>Palindrome </a:t>
            </a:r>
            <a:r>
              <a:rPr lang="en-US" dirty="0" err="1"/>
              <a:t>Functor</a:t>
            </a:r>
            <a:endParaRPr lang="en-US" dirty="0"/>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23</a:t>
            </a:fld>
            <a:endParaRPr lang="en-US" dirty="0"/>
          </a:p>
        </p:txBody>
      </p:sp>
      <p:sp>
        <p:nvSpPr>
          <p:cNvPr id="5" name="TextBox 4"/>
          <p:cNvSpPr txBox="1"/>
          <p:nvPr/>
        </p:nvSpPr>
        <p:spPr>
          <a:xfrm>
            <a:off x="640080" y="1237167"/>
            <a:ext cx="5577841" cy="5693866"/>
          </a:xfrm>
          <a:prstGeom prst="rect">
            <a:avLst/>
          </a:prstGeom>
          <a:noFill/>
        </p:spPr>
        <p:txBody>
          <a:bodyPr wrap="square" rtlCol="0">
            <a:spAutoFit/>
          </a:bodyPr>
          <a:lstStyle/>
          <a:p>
            <a:r>
              <a:rPr lang="en-US" sz="1300" b="1" dirty="0">
                <a:latin typeface="Consolas" panose="020B0609020204030204" pitchFamily="49" charset="0"/>
              </a:rPr>
              <a:t>#include &lt;string&gt;</a:t>
            </a:r>
          </a:p>
          <a:p>
            <a:r>
              <a:rPr lang="en-US" sz="1300" b="1" dirty="0">
                <a:latin typeface="Consolas" panose="020B0609020204030204" pitchFamily="49" charset="0"/>
              </a:rPr>
              <a:t>#include &lt;stack&gt;</a:t>
            </a:r>
          </a:p>
          <a:p>
            <a:r>
              <a:rPr lang="en-US" sz="1300" b="1" dirty="0">
                <a:latin typeface="Consolas" panose="020B0609020204030204" pitchFamily="49" charset="0"/>
              </a:rPr>
              <a:t>using std::string;</a:t>
            </a:r>
          </a:p>
          <a:p>
            <a:endParaRPr lang="en-US" sz="1300" b="1" dirty="0">
              <a:latin typeface="Consolas" panose="020B0609020204030204" pitchFamily="49" charset="0"/>
            </a:endParaRPr>
          </a:p>
          <a:p>
            <a:r>
              <a:rPr lang="en-US" sz="1300" b="1" dirty="0">
                <a:latin typeface="Consolas" panose="020B0609020204030204" pitchFamily="49" charset="0"/>
              </a:rPr>
              <a:t>class Palindrome</a:t>
            </a:r>
          </a:p>
          <a:p>
            <a:r>
              <a:rPr lang="en-US" sz="1300" b="1" dirty="0">
                <a:latin typeface="Consolas" panose="020B0609020204030204" pitchFamily="49" charset="0"/>
              </a:rPr>
              <a:t>{</a:t>
            </a:r>
          </a:p>
          <a:p>
            <a:r>
              <a:rPr lang="en-US" sz="1300" b="1" dirty="0">
                <a:latin typeface="Consolas" panose="020B0609020204030204" pitchFamily="49" charset="0"/>
              </a:rPr>
              <a:t>private:</a:t>
            </a:r>
          </a:p>
          <a:p>
            <a:r>
              <a:rPr lang="en-US" sz="1300" b="1" dirty="0">
                <a:latin typeface="Consolas" panose="020B0609020204030204" pitchFamily="49" charset="0"/>
              </a:rPr>
              <a:t>   string palindrome;</a:t>
            </a:r>
          </a:p>
          <a:p>
            <a:r>
              <a:rPr lang="en-US" sz="1300" b="1" dirty="0">
                <a:latin typeface="Consolas" panose="020B0609020204030204" pitchFamily="49" charset="0"/>
              </a:rPr>
              <a:t>public:</a:t>
            </a:r>
          </a:p>
          <a:p>
            <a:r>
              <a:rPr lang="en-US" sz="1300" b="1" dirty="0">
                <a:latin typeface="Consolas" panose="020B0609020204030204" pitchFamily="49" charset="0"/>
              </a:rPr>
              <a:t>   Palindrome(const string&amp; str)</a:t>
            </a:r>
          </a:p>
          <a:p>
            <a:r>
              <a:rPr lang="en-US" sz="1300" b="1" dirty="0">
                <a:latin typeface="Consolas" panose="020B0609020204030204" pitchFamily="49" charset="0"/>
              </a:rPr>
              <a:t>            : palindrome(str) {}</a:t>
            </a:r>
          </a:p>
          <a:p>
            <a:r>
              <a:rPr lang="en-US" sz="1300" b="1" dirty="0">
                <a:latin typeface="Consolas" panose="020B0609020204030204" pitchFamily="49" charset="0"/>
              </a:rPr>
              <a:t>   bool operator()()</a:t>
            </a:r>
          </a:p>
          <a:p>
            <a:r>
              <a:rPr lang="en-US" sz="1300" b="1" dirty="0">
                <a:latin typeface="Consolas" panose="020B0609020204030204" pitchFamily="49" charset="0"/>
              </a:rPr>
              <a:t>   {</a:t>
            </a:r>
          </a:p>
          <a:p>
            <a:r>
              <a:rPr lang="en-US" sz="1300" b="1" dirty="0">
                <a:latin typeface="Consolas" panose="020B0609020204030204" pitchFamily="49" charset="0"/>
              </a:rPr>
              <a:t>      stack&lt;char&gt; </a:t>
            </a:r>
            <a:r>
              <a:rPr lang="en-US" sz="1300" b="1" dirty="0" err="1">
                <a:latin typeface="Consolas" panose="020B0609020204030204" pitchFamily="49" charset="0"/>
              </a:rPr>
              <a:t>myStack</a:t>
            </a:r>
            <a:r>
              <a:rPr lang="en-US" sz="1300" b="1" dirty="0">
                <a:latin typeface="Consolas" panose="020B0609020204030204" pitchFamily="49" charset="0"/>
              </a:rPr>
              <a:t>;</a:t>
            </a:r>
          </a:p>
          <a:p>
            <a:r>
              <a:rPr lang="en-US" sz="1300" b="1" dirty="0">
                <a:latin typeface="Consolas" panose="020B0609020204030204" pitchFamily="49" charset="0"/>
              </a:rPr>
              <a:t>      string reverse;</a:t>
            </a:r>
          </a:p>
          <a:p>
            <a:r>
              <a:rPr lang="en-US" sz="1300" b="1" dirty="0">
                <a:latin typeface="Consolas" panose="020B0609020204030204" pitchFamily="49" charset="0"/>
              </a:rPr>
              <a:t>      for (int </a:t>
            </a:r>
            <a:r>
              <a:rPr lang="en-US" sz="1300" b="1" dirty="0" err="1">
                <a:latin typeface="Consolas" panose="020B0609020204030204" pitchFamily="49" charset="0"/>
              </a:rPr>
              <a:t>i</a:t>
            </a:r>
            <a:r>
              <a:rPr lang="en-US" sz="1300" b="1" dirty="0">
                <a:latin typeface="Consolas" panose="020B0609020204030204" pitchFamily="49" charset="0"/>
              </a:rPr>
              <a:t> = 0; </a:t>
            </a:r>
            <a:r>
              <a:rPr lang="en-US" sz="1300" b="1" dirty="0" err="1">
                <a:latin typeface="Consolas" panose="020B0609020204030204" pitchFamily="49" charset="0"/>
              </a:rPr>
              <a:t>i</a:t>
            </a:r>
            <a:r>
              <a:rPr lang="en-US" sz="1300" b="1" dirty="0">
                <a:latin typeface="Consolas" panose="020B0609020204030204" pitchFamily="49" charset="0"/>
              </a:rPr>
              <a:t> &lt; </a:t>
            </a:r>
            <a:r>
              <a:rPr lang="en-US" sz="1300" b="1" dirty="0" err="1">
                <a:latin typeface="Consolas" panose="020B0609020204030204" pitchFamily="49" charset="0"/>
              </a:rPr>
              <a:t>palindrome.size</a:t>
            </a:r>
            <a:r>
              <a:rPr lang="en-US" sz="1300" b="1" dirty="0">
                <a:latin typeface="Consolas" panose="020B0609020204030204" pitchFamily="49" charset="0"/>
              </a:rPr>
              <a:t>(); ++</a:t>
            </a:r>
            <a:r>
              <a:rPr lang="en-US" sz="1300" b="1" dirty="0" err="1">
                <a:latin typeface="Consolas" panose="020B0609020204030204" pitchFamily="49" charset="0"/>
              </a:rPr>
              <a:t>i</a:t>
            </a:r>
            <a:r>
              <a:rPr lang="en-US" sz="1300" b="1" dirty="0">
                <a:latin typeface="Consolas" panose="020B0609020204030204" pitchFamily="49" charset="0"/>
              </a:rPr>
              <a:t>)</a:t>
            </a:r>
          </a:p>
          <a:p>
            <a:r>
              <a:rPr lang="en-US" sz="1300" b="1" dirty="0">
                <a:latin typeface="Consolas" panose="020B0609020204030204" pitchFamily="49" charset="0"/>
              </a:rPr>
              <a:t>      {</a:t>
            </a:r>
          </a:p>
          <a:p>
            <a:r>
              <a:rPr lang="en-US" sz="1300" b="1" dirty="0">
                <a:latin typeface="Consolas" panose="020B0609020204030204" pitchFamily="49" charset="0"/>
              </a:rPr>
              <a:t>         palindrome[</a:t>
            </a:r>
            <a:r>
              <a:rPr lang="en-US" sz="1300" b="1" dirty="0" err="1">
                <a:latin typeface="Consolas" panose="020B0609020204030204" pitchFamily="49" charset="0"/>
              </a:rPr>
              <a:t>i</a:t>
            </a:r>
            <a:r>
              <a:rPr lang="en-US" sz="1300" b="1" dirty="0">
                <a:latin typeface="Consolas" panose="020B0609020204030204" pitchFamily="49" charset="0"/>
              </a:rPr>
              <a:t>] = </a:t>
            </a:r>
            <a:r>
              <a:rPr lang="en-US" sz="1300" b="1" dirty="0" err="1">
                <a:latin typeface="Consolas" panose="020B0609020204030204" pitchFamily="49" charset="0"/>
              </a:rPr>
              <a:t>tolower</a:t>
            </a:r>
            <a:r>
              <a:rPr lang="en-US" sz="1300" b="1" dirty="0">
                <a:latin typeface="Consolas" panose="020B0609020204030204" pitchFamily="49" charset="0"/>
              </a:rPr>
              <a:t>(palindrome[</a:t>
            </a:r>
            <a:r>
              <a:rPr lang="en-US" sz="1300" b="1" dirty="0" err="1">
                <a:latin typeface="Consolas" panose="020B0609020204030204" pitchFamily="49" charset="0"/>
              </a:rPr>
              <a:t>i</a:t>
            </a:r>
            <a:r>
              <a:rPr lang="en-US" sz="1300" b="1" dirty="0">
                <a:latin typeface="Consolas" panose="020B0609020204030204" pitchFamily="49" charset="0"/>
              </a:rPr>
              <a:t>]);</a:t>
            </a:r>
          </a:p>
          <a:p>
            <a:r>
              <a:rPr lang="en-US" sz="1300" b="1" dirty="0">
                <a:latin typeface="Consolas" panose="020B0609020204030204" pitchFamily="49" charset="0"/>
              </a:rPr>
              <a:t>         </a:t>
            </a:r>
            <a:r>
              <a:rPr lang="en-US" sz="1300" b="1" dirty="0" err="1">
                <a:latin typeface="Consolas" panose="020B0609020204030204" pitchFamily="49" charset="0"/>
              </a:rPr>
              <a:t>myStack.push</a:t>
            </a:r>
            <a:r>
              <a:rPr lang="en-US" sz="1300" b="1" dirty="0">
                <a:latin typeface="Consolas" panose="020B0609020204030204" pitchFamily="49" charset="0"/>
              </a:rPr>
              <a:t>(palindrome[</a:t>
            </a:r>
            <a:r>
              <a:rPr lang="en-US" sz="1300" b="1" dirty="0" err="1">
                <a:latin typeface="Consolas" panose="020B0609020204030204" pitchFamily="49" charset="0"/>
              </a:rPr>
              <a:t>i</a:t>
            </a:r>
            <a:r>
              <a:rPr lang="en-US" sz="1300" b="1" dirty="0">
                <a:latin typeface="Consolas" panose="020B0609020204030204" pitchFamily="49" charset="0"/>
              </a:rPr>
              <a:t>]);</a:t>
            </a:r>
          </a:p>
          <a:p>
            <a:r>
              <a:rPr lang="en-US" sz="1300" b="1" dirty="0">
                <a:latin typeface="Consolas" panose="020B0609020204030204" pitchFamily="49" charset="0"/>
              </a:rPr>
              <a:t>      }</a:t>
            </a:r>
          </a:p>
          <a:p>
            <a:r>
              <a:rPr lang="en-US" sz="1300" b="1" dirty="0">
                <a:latin typeface="Consolas" panose="020B0609020204030204" pitchFamily="49" charset="0"/>
              </a:rPr>
              <a:t>      while (!</a:t>
            </a:r>
            <a:r>
              <a:rPr lang="en-US" sz="1300" b="1" dirty="0" err="1">
                <a:latin typeface="Consolas" panose="020B0609020204030204" pitchFamily="49" charset="0"/>
              </a:rPr>
              <a:t>myStack.empty</a:t>
            </a:r>
            <a:r>
              <a:rPr lang="en-US" sz="1300" b="1" dirty="0">
                <a:latin typeface="Consolas" panose="020B0609020204030204" pitchFamily="49" charset="0"/>
              </a:rPr>
              <a:t>())</a:t>
            </a:r>
          </a:p>
          <a:p>
            <a:r>
              <a:rPr lang="en-US" sz="1300" b="1" dirty="0">
                <a:latin typeface="Consolas" panose="020B0609020204030204" pitchFamily="49" charset="0"/>
              </a:rPr>
              <a:t>      {</a:t>
            </a:r>
          </a:p>
          <a:p>
            <a:r>
              <a:rPr lang="en-US" sz="1300" b="1" dirty="0">
                <a:latin typeface="Consolas" panose="020B0609020204030204" pitchFamily="49" charset="0"/>
              </a:rPr>
              <a:t>         reverse += </a:t>
            </a:r>
            <a:r>
              <a:rPr lang="en-US" sz="1300" b="1" dirty="0" err="1">
                <a:latin typeface="Consolas" panose="020B0609020204030204" pitchFamily="49" charset="0"/>
              </a:rPr>
              <a:t>myStack.top</a:t>
            </a:r>
            <a:r>
              <a:rPr lang="en-US" sz="1300" b="1" dirty="0">
                <a:latin typeface="Consolas" panose="020B0609020204030204" pitchFamily="49" charset="0"/>
              </a:rPr>
              <a:t>();</a:t>
            </a:r>
          </a:p>
          <a:p>
            <a:r>
              <a:rPr lang="en-US" sz="1300" b="1" dirty="0">
                <a:latin typeface="Consolas" panose="020B0609020204030204" pitchFamily="49" charset="0"/>
              </a:rPr>
              <a:t>         </a:t>
            </a:r>
            <a:r>
              <a:rPr lang="en-US" sz="1300" b="1" dirty="0" err="1">
                <a:latin typeface="Consolas" panose="020B0609020204030204" pitchFamily="49" charset="0"/>
              </a:rPr>
              <a:t>myStack.pop</a:t>
            </a:r>
            <a:r>
              <a:rPr lang="en-US" sz="1300" b="1" dirty="0">
                <a:latin typeface="Consolas" panose="020B0609020204030204" pitchFamily="49" charset="0"/>
              </a:rPr>
              <a:t>();</a:t>
            </a:r>
          </a:p>
          <a:p>
            <a:r>
              <a:rPr lang="en-US" sz="1300" b="1" dirty="0">
                <a:latin typeface="Consolas" panose="020B0609020204030204" pitchFamily="49" charset="0"/>
              </a:rPr>
              <a:t>      }</a:t>
            </a:r>
          </a:p>
          <a:p>
            <a:r>
              <a:rPr lang="en-US" sz="1300" b="1" dirty="0">
                <a:latin typeface="Consolas" panose="020B0609020204030204" pitchFamily="49" charset="0"/>
              </a:rPr>
              <a:t>      return reverse == palindrome;</a:t>
            </a:r>
          </a:p>
          <a:p>
            <a:r>
              <a:rPr lang="en-US" sz="1300" b="1" dirty="0">
                <a:latin typeface="Consolas" panose="020B0609020204030204" pitchFamily="49" charset="0"/>
              </a:rPr>
              <a:t>   }</a:t>
            </a:r>
          </a:p>
          <a:p>
            <a:r>
              <a:rPr lang="en-US" sz="1300" b="1" dirty="0">
                <a:latin typeface="Consolas" panose="020B0609020204030204" pitchFamily="49" charset="0"/>
              </a:rPr>
              <a:t>};</a:t>
            </a:r>
          </a:p>
        </p:txBody>
      </p:sp>
      <p:sp>
        <p:nvSpPr>
          <p:cNvPr id="8" name="Line Callout 1 7"/>
          <p:cNvSpPr/>
          <p:nvPr/>
        </p:nvSpPr>
        <p:spPr>
          <a:xfrm>
            <a:off x="6497063" y="4278474"/>
            <a:ext cx="3605936" cy="793197"/>
          </a:xfrm>
          <a:prstGeom prst="borderCallout1">
            <a:avLst>
              <a:gd name="adj1" fmla="val 50449"/>
              <a:gd name="adj2" fmla="val 1619"/>
              <a:gd name="adj3" fmla="val 84464"/>
              <a:gd name="adj4" fmla="val -5743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 Push lower case palindrome characters onto stack.</a:t>
            </a:r>
          </a:p>
        </p:txBody>
      </p:sp>
      <p:sp>
        <p:nvSpPr>
          <p:cNvPr id="9" name="Line Callout 1 8"/>
          <p:cNvSpPr/>
          <p:nvPr/>
        </p:nvSpPr>
        <p:spPr>
          <a:xfrm>
            <a:off x="6497063" y="5213996"/>
            <a:ext cx="3605936" cy="847547"/>
          </a:xfrm>
          <a:prstGeom prst="borderCallout1">
            <a:avLst>
              <a:gd name="adj1" fmla="val 50449"/>
              <a:gd name="adj2" fmla="val 1619"/>
              <a:gd name="adj3" fmla="val 71197"/>
              <a:gd name="adj4" fmla="val -7313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 Pop characters off stack and append in reverse order.</a:t>
            </a:r>
          </a:p>
        </p:txBody>
      </p:sp>
      <p:sp>
        <p:nvSpPr>
          <p:cNvPr id="10" name="Line Callout 1 9"/>
          <p:cNvSpPr/>
          <p:nvPr/>
        </p:nvSpPr>
        <p:spPr>
          <a:xfrm>
            <a:off x="6481972" y="6211187"/>
            <a:ext cx="3636119" cy="394524"/>
          </a:xfrm>
          <a:prstGeom prst="borderCallout1">
            <a:avLst>
              <a:gd name="adj1" fmla="val 57994"/>
              <a:gd name="adj2" fmla="val 156"/>
              <a:gd name="adj3" fmla="val 29941"/>
              <a:gd name="adj4" fmla="val -7334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 Compare strings.</a:t>
            </a:r>
          </a:p>
        </p:txBody>
      </p:sp>
      <p:sp>
        <p:nvSpPr>
          <p:cNvPr id="12" name="Line Callout 1 7">
            <a:extLst>
              <a:ext uri="{FF2B5EF4-FFF2-40B4-BE49-F238E27FC236}">
                <a16:creationId xmlns:a16="http://schemas.microsoft.com/office/drawing/2014/main" id="{C74701B9-4B40-4C35-AD4E-B93757DACA13}"/>
              </a:ext>
            </a:extLst>
          </p:cNvPr>
          <p:cNvSpPr/>
          <p:nvPr/>
        </p:nvSpPr>
        <p:spPr>
          <a:xfrm>
            <a:off x="2926081" y="1856644"/>
            <a:ext cx="2714206" cy="386348"/>
          </a:xfrm>
          <a:prstGeom prst="borderCallout1">
            <a:avLst>
              <a:gd name="adj1" fmla="val 92392"/>
              <a:gd name="adj2" fmla="val 52793"/>
              <a:gd name="adj3" fmla="val 443737"/>
              <a:gd name="adj4" fmla="val -1326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Palindrome </a:t>
            </a:r>
            <a:r>
              <a:rPr lang="en-US" sz="2000" dirty="0" err="1"/>
              <a:t>Functor</a:t>
            </a:r>
            <a:endParaRPr lang="en-US" sz="2000" dirty="0"/>
          </a:p>
        </p:txBody>
      </p:sp>
    </p:spTree>
    <p:extLst>
      <p:ext uri="{BB962C8B-B14F-4D97-AF65-F5344CB8AC3E}">
        <p14:creationId xmlns:p14="http://schemas.microsoft.com/office/powerpoint/2010/main" val="114441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animBg="1"/>
      <p:bldP spid="9" grpId="0" animBg="1"/>
      <p:bldP spid="10" grpId="0" animBg="1"/>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5.2, pgs. 315-325</a:t>
            </a:r>
          </a:p>
        </p:txBody>
      </p:sp>
      <p:sp>
        <p:nvSpPr>
          <p:cNvPr id="7" name="Content Placeholder 2"/>
          <p:cNvSpPr txBox="1">
            <a:spLocks/>
          </p:cNvSpPr>
          <p:nvPr/>
        </p:nvSpPr>
        <p:spPr bwMode="auto">
          <a:xfrm>
            <a:off x="1219200" y="304800"/>
            <a:ext cx="5181600"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3200" dirty="0"/>
              <a:t>5.2 Stack Applications </a:t>
            </a:r>
          </a:p>
          <a:p>
            <a:pPr algn="ctr"/>
            <a:r>
              <a:rPr lang="en-US" sz="2400" dirty="0"/>
              <a:t>Case Study: Balanced Parentheses</a:t>
            </a:r>
          </a:p>
        </p:txBody>
      </p:sp>
      <p:sp>
        <p:nvSpPr>
          <p:cNvPr id="2" name="Slide Number Placeholder 1"/>
          <p:cNvSpPr>
            <a:spLocks noGrp="1"/>
          </p:cNvSpPr>
          <p:nvPr>
            <p:ph type="sldNum" sz="quarter" idx="12"/>
          </p:nvPr>
        </p:nvSpPr>
        <p:spPr/>
        <p:txBody>
          <a:bodyPr/>
          <a:lstStyle/>
          <a:p>
            <a:pPr>
              <a:defRPr/>
            </a:pPr>
            <a:fld id="{A0C1462C-D640-45B3-901B-F425AA5C3674}" type="slidenum">
              <a:rPr lang="en-US" smtClean="0"/>
              <a:pPr>
                <a:defRPr/>
              </a:pPr>
              <a:t>24</a:t>
            </a:fld>
            <a:endParaRPr lang="en-US" dirty="0"/>
          </a:p>
        </p:txBody>
      </p:sp>
      <p:pic>
        <p:nvPicPr>
          <p:cNvPr id="9" name="Picture 8" descr="A picture containing woman, front, holding, standing&#10;&#10;Description automatically generated">
            <a:extLst>
              <a:ext uri="{FF2B5EF4-FFF2-40B4-BE49-F238E27FC236}">
                <a16:creationId xmlns:a16="http://schemas.microsoft.com/office/drawing/2014/main" id="{06EE37B5-FD9B-4B4D-B891-293D4C4A0B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6514" y="3776663"/>
            <a:ext cx="2619375" cy="1743075"/>
          </a:xfrm>
          <a:prstGeom prst="rect">
            <a:avLst/>
          </a:prstGeom>
        </p:spPr>
      </p:pic>
      <p:pic>
        <p:nvPicPr>
          <p:cNvPr id="11" name="Picture 10" descr="A drawing of a cartoon character&#10;&#10;Description automatically generated">
            <a:extLst>
              <a:ext uri="{FF2B5EF4-FFF2-40B4-BE49-F238E27FC236}">
                <a16:creationId xmlns:a16="http://schemas.microsoft.com/office/drawing/2014/main" id="{B8040F4B-3623-417E-BCCA-087604A0F0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2859" y="304800"/>
            <a:ext cx="1926682" cy="1884244"/>
          </a:xfrm>
          <a:prstGeom prst="rect">
            <a:avLst/>
          </a:prstGeom>
        </p:spPr>
      </p:pic>
      <p:pic>
        <p:nvPicPr>
          <p:cNvPr id="13" name="Picture 12" descr="A close up of a logo&#10;&#10;Description automatically generated">
            <a:extLst>
              <a:ext uri="{FF2B5EF4-FFF2-40B4-BE49-F238E27FC236}">
                <a16:creationId xmlns:a16="http://schemas.microsoft.com/office/drawing/2014/main" id="{5022CD24-30DC-42FD-B389-D5A620C4FA6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99548" y="1474669"/>
            <a:ext cx="3327091" cy="3371850"/>
          </a:xfrm>
          <a:prstGeom prst="rect">
            <a:avLst/>
          </a:prstGeom>
        </p:spPr>
      </p:pic>
    </p:spTree>
    <p:extLst>
      <p:ext uri="{BB962C8B-B14F-4D97-AF65-F5344CB8AC3E}">
        <p14:creationId xmlns:p14="http://schemas.microsoft.com/office/powerpoint/2010/main" val="2641321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Balanced Expressions</a:t>
            </a:r>
          </a:p>
        </p:txBody>
      </p:sp>
      <p:sp>
        <p:nvSpPr>
          <p:cNvPr id="3" name="Content Placeholder 2"/>
          <p:cNvSpPr>
            <a:spLocks noGrp="1"/>
          </p:cNvSpPr>
          <p:nvPr>
            <p:ph sz="quarter" idx="1"/>
          </p:nvPr>
        </p:nvSpPr>
        <p:spPr/>
        <p:txBody>
          <a:bodyPr/>
          <a:lstStyle/>
          <a:p>
            <a:r>
              <a:rPr lang="en-US" sz="2200" dirty="0"/>
              <a:t>When analyzing arithmetic expressions, it is important to determine if an expression is balanced with respect to grouping items with bracket:</a:t>
            </a:r>
          </a:p>
          <a:p>
            <a:pPr lvl="1">
              <a:tabLst>
                <a:tab pos="1033463" algn="l"/>
              </a:tabLst>
            </a:pPr>
            <a:r>
              <a:rPr lang="en-US" sz="1800" dirty="0"/>
              <a:t>( )	parentheses or "round brackets".</a:t>
            </a:r>
          </a:p>
          <a:p>
            <a:pPr lvl="1">
              <a:spcBef>
                <a:spcPts val="0"/>
              </a:spcBef>
              <a:tabLst>
                <a:tab pos="1033463" algn="l"/>
              </a:tabLst>
            </a:pPr>
            <a:r>
              <a:rPr lang="en-US" sz="1800" dirty="0"/>
              <a:t>[ ]	"square brackets" or "box brackets".</a:t>
            </a:r>
          </a:p>
          <a:p>
            <a:pPr lvl="1">
              <a:spcBef>
                <a:spcPts val="0"/>
              </a:spcBef>
              <a:tabLst>
                <a:tab pos="1033463" algn="l"/>
              </a:tabLst>
            </a:pPr>
            <a:r>
              <a:rPr lang="en-US" sz="1800" dirty="0"/>
              <a:t>{ }	braces or "curly brackets".</a:t>
            </a:r>
          </a:p>
          <a:p>
            <a:r>
              <a:rPr lang="en-US" sz="2200" dirty="0"/>
              <a:t>The expression below is balanced: </a:t>
            </a:r>
          </a:p>
          <a:p>
            <a:pPr marL="0" indent="0">
              <a:buNone/>
            </a:pPr>
            <a:r>
              <a:rPr lang="en-US" sz="2200" dirty="0"/>
              <a:t>	</a:t>
            </a:r>
            <a:r>
              <a:rPr lang="en-US" sz="2200" b="1" dirty="0">
                <a:latin typeface="Consolas" panose="020B0609020204030204" pitchFamily="49" charset="0"/>
              </a:rPr>
              <a:t>(w * (x + y) / z – (p / (r - q)))</a:t>
            </a:r>
          </a:p>
          <a:p>
            <a:r>
              <a:rPr lang="en-US" sz="2200" dirty="0"/>
              <a:t>The problem is complicated if braces or brackets are used in conjunction with parentheses.</a:t>
            </a:r>
          </a:p>
          <a:p>
            <a:r>
              <a:rPr lang="en-US" sz="2200" dirty="0"/>
              <a:t>The expression below is not balanced:</a:t>
            </a:r>
          </a:p>
          <a:p>
            <a:pPr marL="0" indent="0">
              <a:buNone/>
            </a:pPr>
            <a:r>
              <a:rPr lang="en-US" sz="2200" dirty="0"/>
              <a:t>	</a:t>
            </a:r>
            <a:r>
              <a:rPr lang="en-US" sz="2200" b="1" dirty="0">
                <a:latin typeface="Consolas" panose="020B0609020204030204" pitchFamily="49" charset="0"/>
              </a:rPr>
              <a:t>(w * [x + y) / z – [p / {r – q}])</a:t>
            </a:r>
          </a:p>
          <a:p>
            <a:r>
              <a:rPr lang="en-US" sz="2200" dirty="0"/>
              <a:t>An expression is balanced if each subexpression starts with an open bracket symbol, ends with a close bracket symbol, and the bracket symbols are pairs.</a:t>
            </a:r>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25</a:t>
            </a:fld>
            <a:endParaRPr lang="en-US" dirty="0"/>
          </a:p>
        </p:txBody>
      </p:sp>
    </p:spTree>
    <p:extLst>
      <p:ext uri="{BB962C8B-B14F-4D97-AF65-F5344CB8AC3E}">
        <p14:creationId xmlns:p14="http://schemas.microsoft.com/office/powerpoint/2010/main" val="112117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9AF41-ABDE-4777-AE99-4CED8F23C80A}"/>
              </a:ext>
            </a:extLst>
          </p:cNvPr>
          <p:cNvSpPr>
            <a:spLocks noGrp="1"/>
          </p:cNvSpPr>
          <p:nvPr>
            <p:ph type="title"/>
          </p:nvPr>
        </p:nvSpPr>
        <p:spPr>
          <a:xfrm>
            <a:off x="1507998" y="170156"/>
            <a:ext cx="8256715" cy="731520"/>
          </a:xfrm>
        </p:spPr>
        <p:txBody>
          <a:bodyPr/>
          <a:lstStyle/>
          <a:p>
            <a:r>
              <a:rPr lang="en-US" dirty="0"/>
              <a:t>Design</a:t>
            </a:r>
          </a:p>
        </p:txBody>
      </p:sp>
      <p:sp>
        <p:nvSpPr>
          <p:cNvPr id="3" name="Content Placeholder 2">
            <a:extLst>
              <a:ext uri="{FF2B5EF4-FFF2-40B4-BE49-F238E27FC236}">
                <a16:creationId xmlns:a16="http://schemas.microsoft.com/office/drawing/2014/main" id="{1556BA8F-954F-46A6-A799-CE4FD1EDEAE1}"/>
              </a:ext>
            </a:extLst>
          </p:cNvPr>
          <p:cNvSpPr>
            <a:spLocks noGrp="1"/>
          </p:cNvSpPr>
          <p:nvPr>
            <p:ph sz="quarter" idx="1"/>
          </p:nvPr>
        </p:nvSpPr>
        <p:spPr>
          <a:xfrm>
            <a:off x="798897" y="1981200"/>
            <a:ext cx="9107103" cy="4706644"/>
          </a:xfrm>
        </p:spPr>
        <p:txBody>
          <a:bodyPr/>
          <a:lstStyle/>
          <a:p>
            <a:pPr marL="0" indent="0" defTabSz="544513">
              <a:spcBef>
                <a:spcPts val="0"/>
              </a:spcBef>
              <a:spcAft>
                <a:spcPts val="200"/>
              </a:spcAft>
              <a:buNone/>
              <a:tabLst>
                <a:tab pos="457200" algn="l"/>
                <a:tab pos="690563" algn="l"/>
                <a:tab pos="914400" algn="l"/>
                <a:tab pos="1147763" algn="l"/>
                <a:tab pos="1371600" algn="l"/>
              </a:tabLst>
            </a:pPr>
            <a:r>
              <a:rPr lang="en-US" sz="2000" dirty="0"/>
              <a:t>1.	Create an empty stack of characters.</a:t>
            </a:r>
          </a:p>
          <a:p>
            <a:pPr marL="0" indent="0" defTabSz="544513">
              <a:spcBef>
                <a:spcPts val="0"/>
              </a:spcBef>
              <a:spcAft>
                <a:spcPts val="200"/>
              </a:spcAft>
              <a:buNone/>
              <a:tabLst>
                <a:tab pos="457200" algn="l"/>
                <a:tab pos="690563" algn="l"/>
                <a:tab pos="914400" algn="l"/>
                <a:tab pos="1147763" algn="l"/>
                <a:tab pos="1371600" algn="l"/>
              </a:tabLst>
            </a:pPr>
            <a:r>
              <a:rPr lang="en-US" sz="2000" dirty="0"/>
              <a:t>2.	Assume that the expression is balanced (balanced is </a:t>
            </a:r>
            <a:r>
              <a:rPr lang="en-US" sz="2000" b="1" dirty="0"/>
              <a:t>true</a:t>
            </a:r>
            <a:r>
              <a:rPr lang="en-US" sz="2000" dirty="0"/>
              <a:t>).</a:t>
            </a:r>
          </a:p>
          <a:p>
            <a:pPr marL="0" indent="0" defTabSz="544513">
              <a:spcBef>
                <a:spcPts val="0"/>
              </a:spcBef>
              <a:spcAft>
                <a:spcPts val="200"/>
              </a:spcAft>
              <a:buNone/>
              <a:tabLst>
                <a:tab pos="457200" algn="l"/>
                <a:tab pos="690563" algn="l"/>
                <a:tab pos="914400" algn="l"/>
                <a:tab pos="1147763" algn="l"/>
                <a:tab pos="1371600" algn="l"/>
              </a:tabLst>
            </a:pPr>
            <a:r>
              <a:rPr lang="en-US" sz="2000" dirty="0"/>
              <a:t>3.	Set index to 0.</a:t>
            </a:r>
          </a:p>
          <a:p>
            <a:pPr marL="0" indent="0" defTabSz="544513">
              <a:spcBef>
                <a:spcPts val="0"/>
              </a:spcBef>
              <a:spcAft>
                <a:spcPts val="200"/>
              </a:spcAft>
              <a:buNone/>
              <a:tabLst>
                <a:tab pos="457200" algn="l"/>
                <a:tab pos="690563" algn="l"/>
                <a:tab pos="914400" algn="l"/>
                <a:tab pos="1147763" algn="l"/>
                <a:tab pos="1371600" algn="l"/>
              </a:tabLst>
            </a:pPr>
            <a:r>
              <a:rPr lang="en-US" sz="2000" dirty="0"/>
              <a:t>4. 	</a:t>
            </a:r>
            <a:r>
              <a:rPr lang="en-US" sz="2000" b="1" dirty="0"/>
              <a:t>while </a:t>
            </a:r>
            <a:r>
              <a:rPr lang="en-US" sz="2000" dirty="0"/>
              <a:t>balanced is </a:t>
            </a:r>
            <a:r>
              <a:rPr lang="en-US" sz="2000" b="1" dirty="0"/>
              <a:t>true </a:t>
            </a:r>
            <a:r>
              <a:rPr lang="en-US" sz="2000" dirty="0"/>
              <a:t>and index &lt; the expression’s length</a:t>
            </a:r>
          </a:p>
          <a:p>
            <a:pPr marL="0" indent="0" defTabSz="544513">
              <a:spcBef>
                <a:spcPts val="0"/>
              </a:spcBef>
              <a:spcAft>
                <a:spcPts val="200"/>
              </a:spcAft>
              <a:buNone/>
              <a:tabLst>
                <a:tab pos="457200" algn="l"/>
                <a:tab pos="690563" algn="l"/>
                <a:tab pos="914400" algn="l"/>
                <a:tab pos="1147763" algn="l"/>
                <a:tab pos="1371600" algn="l"/>
              </a:tabLst>
            </a:pPr>
            <a:r>
              <a:rPr lang="en-US" sz="2000" dirty="0"/>
              <a:t>5. 		Get the next character in the data string.</a:t>
            </a:r>
          </a:p>
          <a:p>
            <a:pPr marL="0" indent="0" defTabSz="544513">
              <a:spcBef>
                <a:spcPts val="0"/>
              </a:spcBef>
              <a:spcAft>
                <a:spcPts val="200"/>
              </a:spcAft>
              <a:buNone/>
              <a:tabLst>
                <a:tab pos="457200" algn="l"/>
                <a:tab pos="690563" algn="l"/>
                <a:tab pos="914400" algn="l"/>
                <a:tab pos="1147763" algn="l"/>
                <a:tab pos="1371600" algn="l"/>
              </a:tabLst>
            </a:pPr>
            <a:r>
              <a:rPr lang="en-US" sz="2000" dirty="0"/>
              <a:t>6. 		</a:t>
            </a:r>
            <a:r>
              <a:rPr lang="en-US" sz="2000" b="1" dirty="0"/>
              <a:t>if </a:t>
            </a:r>
            <a:r>
              <a:rPr lang="en-US" sz="2000" dirty="0"/>
              <a:t>the next character is an opening parenthesis</a:t>
            </a:r>
          </a:p>
          <a:p>
            <a:pPr marL="0" indent="0" defTabSz="544513">
              <a:spcBef>
                <a:spcPts val="0"/>
              </a:spcBef>
              <a:spcAft>
                <a:spcPts val="200"/>
              </a:spcAft>
              <a:buNone/>
              <a:tabLst>
                <a:tab pos="457200" algn="l"/>
                <a:tab pos="690563" algn="l"/>
                <a:tab pos="914400" algn="l"/>
                <a:tab pos="1147763" algn="l"/>
                <a:tab pos="1371600" algn="l"/>
              </a:tabLst>
            </a:pPr>
            <a:r>
              <a:rPr lang="en-US" sz="2000" dirty="0"/>
              <a:t>7. 			Push it onto the stack.</a:t>
            </a:r>
          </a:p>
          <a:p>
            <a:pPr marL="0" indent="0" defTabSz="544513">
              <a:spcBef>
                <a:spcPts val="0"/>
              </a:spcBef>
              <a:spcAft>
                <a:spcPts val="200"/>
              </a:spcAft>
              <a:buNone/>
              <a:tabLst>
                <a:tab pos="457200" algn="l"/>
                <a:tab pos="690563" algn="l"/>
                <a:tab pos="914400" algn="l"/>
                <a:tab pos="1147763" algn="l"/>
                <a:tab pos="1371600" algn="l"/>
              </a:tabLst>
            </a:pPr>
            <a:r>
              <a:rPr lang="en-US" sz="2000" dirty="0"/>
              <a:t>8. 		</a:t>
            </a:r>
            <a:r>
              <a:rPr lang="en-US" sz="2000" b="1" dirty="0"/>
              <a:t>else if </a:t>
            </a:r>
            <a:r>
              <a:rPr lang="en-US" sz="2000" dirty="0"/>
              <a:t>the next character is a closing parenthesis</a:t>
            </a:r>
          </a:p>
          <a:p>
            <a:pPr marL="0" indent="0" defTabSz="544513">
              <a:spcBef>
                <a:spcPts val="0"/>
              </a:spcBef>
              <a:spcAft>
                <a:spcPts val="200"/>
              </a:spcAft>
              <a:buNone/>
              <a:tabLst>
                <a:tab pos="457200" algn="l"/>
                <a:tab pos="690563" algn="l"/>
                <a:tab pos="914400" algn="l"/>
                <a:tab pos="1147763" algn="l"/>
                <a:tab pos="1371600" algn="l"/>
              </a:tabLst>
            </a:pPr>
            <a:r>
              <a:rPr lang="en-US" sz="2000" dirty="0"/>
              <a:t>9. 			Pop the top of the stack.</a:t>
            </a:r>
          </a:p>
          <a:p>
            <a:pPr marL="0" indent="0" defTabSz="544513">
              <a:spcBef>
                <a:spcPts val="0"/>
              </a:spcBef>
              <a:spcAft>
                <a:spcPts val="200"/>
              </a:spcAft>
              <a:buNone/>
              <a:tabLst>
                <a:tab pos="457200" algn="l"/>
                <a:tab pos="690563" algn="l"/>
                <a:tab pos="914400" algn="l"/>
                <a:tab pos="1147763" algn="l"/>
                <a:tab pos="1371600" algn="l"/>
              </a:tabLst>
            </a:pPr>
            <a:r>
              <a:rPr lang="en-US" sz="2000" dirty="0"/>
              <a:t>10.	 		</a:t>
            </a:r>
            <a:r>
              <a:rPr lang="en-US" sz="2000" b="1" dirty="0"/>
              <a:t>if </a:t>
            </a:r>
            <a:r>
              <a:rPr lang="en-US" sz="2000" dirty="0"/>
              <a:t>stack was empty or top does not match the closing parenthesis</a:t>
            </a:r>
          </a:p>
          <a:p>
            <a:pPr marL="0" indent="0" defTabSz="544513">
              <a:spcBef>
                <a:spcPts val="0"/>
              </a:spcBef>
              <a:spcAft>
                <a:spcPts val="200"/>
              </a:spcAft>
              <a:buNone/>
              <a:tabLst>
                <a:tab pos="457200" algn="l"/>
                <a:tab pos="690563" algn="l"/>
                <a:tab pos="914400" algn="l"/>
                <a:tab pos="1147763" algn="l"/>
                <a:tab pos="1371600" algn="l"/>
              </a:tabLst>
            </a:pPr>
            <a:r>
              <a:rPr lang="en-US" sz="2000" dirty="0"/>
              <a:t>11. 				Set balanced to </a:t>
            </a:r>
            <a:r>
              <a:rPr lang="en-US" sz="2000" b="1" dirty="0"/>
              <a:t>false</a:t>
            </a:r>
            <a:r>
              <a:rPr lang="en-US" sz="2000" dirty="0"/>
              <a:t>.</a:t>
            </a:r>
          </a:p>
          <a:p>
            <a:pPr marL="0" indent="0" defTabSz="544513">
              <a:spcBef>
                <a:spcPts val="0"/>
              </a:spcBef>
              <a:spcAft>
                <a:spcPts val="200"/>
              </a:spcAft>
              <a:buNone/>
              <a:tabLst>
                <a:tab pos="457200" algn="l"/>
                <a:tab pos="690563" algn="l"/>
                <a:tab pos="914400" algn="l"/>
                <a:tab pos="1147763" algn="l"/>
                <a:tab pos="1371600" algn="l"/>
              </a:tabLst>
            </a:pPr>
            <a:r>
              <a:rPr lang="en-US" sz="2000" dirty="0"/>
              <a:t>12. 		Increment index.</a:t>
            </a:r>
          </a:p>
          <a:p>
            <a:pPr marL="0" indent="0" defTabSz="544513">
              <a:spcBef>
                <a:spcPts val="0"/>
              </a:spcBef>
              <a:spcAft>
                <a:spcPts val="200"/>
              </a:spcAft>
              <a:buNone/>
              <a:tabLst>
                <a:tab pos="457200" algn="l"/>
                <a:tab pos="690563" algn="l"/>
                <a:tab pos="914400" algn="l"/>
                <a:tab pos="1147763" algn="l"/>
                <a:tab pos="1371600" algn="l"/>
              </a:tabLst>
            </a:pPr>
            <a:r>
              <a:rPr lang="en-US" sz="2000" dirty="0"/>
              <a:t>13.	Return </a:t>
            </a:r>
            <a:r>
              <a:rPr lang="en-US" sz="2000" b="1" dirty="0"/>
              <a:t>true </a:t>
            </a:r>
            <a:r>
              <a:rPr lang="en-US" sz="2000" dirty="0"/>
              <a:t>if balanced is </a:t>
            </a:r>
            <a:r>
              <a:rPr lang="en-US" sz="2000" b="1" dirty="0"/>
              <a:t>true </a:t>
            </a:r>
            <a:r>
              <a:rPr lang="en-US" sz="2000" dirty="0"/>
              <a:t>and the stack is empty.</a:t>
            </a:r>
          </a:p>
        </p:txBody>
      </p:sp>
      <p:sp>
        <p:nvSpPr>
          <p:cNvPr id="4" name="Footer Placeholder 3">
            <a:extLst>
              <a:ext uri="{FF2B5EF4-FFF2-40B4-BE49-F238E27FC236}">
                <a16:creationId xmlns:a16="http://schemas.microsoft.com/office/drawing/2014/main" id="{67D07CBD-62B2-429C-9D60-ABA3D0FFA303}"/>
              </a:ext>
            </a:extLst>
          </p:cNvPr>
          <p:cNvSpPr>
            <a:spLocks noGrp="1"/>
          </p:cNvSpPr>
          <p:nvPr>
            <p:ph type="ftr" sz="quarter" idx="11"/>
          </p:nvPr>
        </p:nvSpPr>
        <p:spPr/>
        <p:txBody>
          <a:bodyPr/>
          <a:lstStyle/>
          <a:p>
            <a:pPr>
              <a:defRPr/>
            </a:pPr>
            <a:r>
              <a:rPr lang="en-US"/>
              <a:t>Stacks (17)</a:t>
            </a:r>
            <a:endParaRPr lang="en-US" dirty="0"/>
          </a:p>
        </p:txBody>
      </p:sp>
      <p:sp>
        <p:nvSpPr>
          <p:cNvPr id="5" name="Slide Number Placeholder 4">
            <a:extLst>
              <a:ext uri="{FF2B5EF4-FFF2-40B4-BE49-F238E27FC236}">
                <a16:creationId xmlns:a16="http://schemas.microsoft.com/office/drawing/2014/main" id="{F3466B7F-89B5-47A0-84F3-69F2F13971E0}"/>
              </a:ext>
            </a:extLst>
          </p:cNvPr>
          <p:cNvSpPr>
            <a:spLocks noGrp="1"/>
          </p:cNvSpPr>
          <p:nvPr>
            <p:ph type="sldNum" sz="quarter" idx="12"/>
          </p:nvPr>
        </p:nvSpPr>
        <p:spPr/>
        <p:txBody>
          <a:bodyPr/>
          <a:lstStyle/>
          <a:p>
            <a:pPr>
              <a:defRPr/>
            </a:pPr>
            <a:fld id="{0D7B5496-982B-480A-8085-B08F2CA91C21}" type="slidenum">
              <a:rPr lang="en-US" smtClean="0"/>
              <a:pPr>
                <a:defRPr/>
              </a:pPr>
              <a:t>26</a:t>
            </a:fld>
            <a:endParaRPr lang="en-US" dirty="0"/>
          </a:p>
        </p:txBody>
      </p:sp>
      <p:sp>
        <p:nvSpPr>
          <p:cNvPr id="6" name="Rectangle 5">
            <a:extLst>
              <a:ext uri="{FF2B5EF4-FFF2-40B4-BE49-F238E27FC236}">
                <a16:creationId xmlns:a16="http://schemas.microsoft.com/office/drawing/2014/main" id="{2F628C3F-988D-4013-ADE0-D584C8FFED86}"/>
              </a:ext>
            </a:extLst>
          </p:cNvPr>
          <p:cNvSpPr/>
          <p:nvPr/>
        </p:nvSpPr>
        <p:spPr>
          <a:xfrm>
            <a:off x="1305558" y="1447801"/>
            <a:ext cx="8256716" cy="461665"/>
          </a:xfrm>
          <a:prstGeom prst="rect">
            <a:avLst/>
          </a:prstGeom>
        </p:spPr>
        <p:txBody>
          <a:bodyPr wrap="square">
            <a:spAutoFit/>
          </a:bodyPr>
          <a:lstStyle/>
          <a:p>
            <a:r>
              <a:rPr lang="en-US" sz="2400" b="1" u="sng" dirty="0"/>
              <a:t>Algorithm for Function </a:t>
            </a:r>
            <a:r>
              <a:rPr lang="en-US" sz="2400" b="1" u="sng" dirty="0" err="1"/>
              <a:t>is_balanced</a:t>
            </a:r>
            <a:endParaRPr lang="en-US" sz="2400" b="1" u="sng" dirty="0"/>
          </a:p>
        </p:txBody>
      </p:sp>
    </p:spTree>
    <p:extLst>
      <p:ext uri="{BB962C8B-B14F-4D97-AF65-F5344CB8AC3E}">
        <p14:creationId xmlns:p14="http://schemas.microsoft.com/office/powerpoint/2010/main" val="31565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2821826"/>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Balanced Parentheses Example</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27</a:t>
            </a:fld>
            <a:endParaRPr lang="en-US" dirty="0"/>
          </a:p>
        </p:txBody>
      </p:sp>
      <p:sp>
        <p:nvSpPr>
          <p:cNvPr id="5" name="TextBox 1"/>
          <p:cNvSpPr txBox="1">
            <a:spLocks noChangeArrowheads="1"/>
          </p:cNvSpPr>
          <p:nvPr/>
        </p:nvSpPr>
        <p:spPr bwMode="auto">
          <a:xfrm>
            <a:off x="2133600" y="1676400"/>
            <a:ext cx="1828800" cy="369888"/>
          </a:xfrm>
          <a:prstGeom prst="rect">
            <a:avLst/>
          </a:prstGeom>
          <a:noFill/>
          <a:ln w="9525">
            <a:noFill/>
            <a:miter lim="800000"/>
            <a:headEnd/>
            <a:tailEnd/>
          </a:ln>
        </p:spPr>
        <p:txBody>
          <a:bodyPr>
            <a:spAutoFit/>
          </a:bodyPr>
          <a:lstStyle/>
          <a:p>
            <a:r>
              <a:rPr lang="en-US"/>
              <a:t>Expression:</a:t>
            </a:r>
          </a:p>
        </p:txBody>
      </p:sp>
      <p:sp>
        <p:nvSpPr>
          <p:cNvPr id="15" name="TextBox 14"/>
          <p:cNvSpPr txBox="1">
            <a:spLocks noChangeArrowheads="1"/>
          </p:cNvSpPr>
          <p:nvPr/>
        </p:nvSpPr>
        <p:spPr bwMode="auto">
          <a:xfrm>
            <a:off x="5654675" y="4953001"/>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0</a:t>
            </a:r>
          </a:p>
        </p:txBody>
      </p:sp>
      <p:grpSp>
        <p:nvGrpSpPr>
          <p:cNvPr id="16" name="Group 41"/>
          <p:cNvGrpSpPr>
            <a:grpSpLocks/>
          </p:cNvGrpSpPr>
          <p:nvPr/>
        </p:nvGrpSpPr>
        <p:grpSpPr bwMode="auto">
          <a:xfrm rot="5400000">
            <a:off x="6507958" y="1527970"/>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2605089"/>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051954"/>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3" name="Down Arrow 52"/>
          <p:cNvSpPr/>
          <p:nvPr/>
        </p:nvSpPr>
        <p:spPr>
          <a:xfrm rot="10800000">
            <a:off x="5172075" y="3559176"/>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TextBox 54"/>
          <p:cNvSpPr txBox="1">
            <a:spLocks noChangeArrowheads="1"/>
          </p:cNvSpPr>
          <p:nvPr/>
        </p:nvSpPr>
        <p:spPr bwMode="auto">
          <a:xfrm>
            <a:off x="5060951" y="3051951"/>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3679825" y="1666875"/>
            <a:ext cx="3257550" cy="400110"/>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 * [x + y] / z)</a:t>
            </a:r>
          </a:p>
        </p:txBody>
      </p:sp>
      <p:grpSp>
        <p:nvGrpSpPr>
          <p:cNvPr id="61" name="Group 60">
            <a:extLst>
              <a:ext uri="{FF2B5EF4-FFF2-40B4-BE49-F238E27FC236}">
                <a16:creationId xmlns:a16="http://schemas.microsoft.com/office/drawing/2014/main" id="{4AE0FF29-110A-4E9E-90ED-7D748562D46F}"/>
              </a:ext>
            </a:extLst>
          </p:cNvPr>
          <p:cNvGrpSpPr/>
          <p:nvPr/>
        </p:nvGrpSpPr>
        <p:grpSpPr>
          <a:xfrm>
            <a:off x="2347914" y="3452062"/>
            <a:ext cx="2867819" cy="1577139"/>
            <a:chOff x="1433513" y="3452061"/>
            <a:chExt cx="2867819" cy="1577139"/>
          </a:xfrm>
        </p:grpSpPr>
        <p:cxnSp>
          <p:nvCxnSpPr>
            <p:cNvPr id="58" name="Straight Arrow Connector 57">
              <a:extLst>
                <a:ext uri="{FF2B5EF4-FFF2-40B4-BE49-F238E27FC236}">
                  <a16:creationId xmlns:a16="http://schemas.microsoft.com/office/drawing/2014/main" id="{F0FE5529-30E1-46EB-A251-9B2966D787EF}"/>
                </a:ext>
              </a:extLst>
            </p:cNvPr>
            <p:cNvCxnSpPr>
              <a:cxnSpLocks/>
              <a:stCxn id="55" idx="2"/>
            </p:cNvCxnSpPr>
            <p:nvPr/>
          </p:nvCxnSpPr>
          <p:spPr>
            <a:xfrm flipH="1">
              <a:off x="1743076" y="3452061"/>
              <a:ext cx="2558256" cy="1377084"/>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AB138BE-9944-4D04-A67B-FD24178717B0}"/>
                </a:ext>
              </a:extLst>
            </p:cNvPr>
            <p:cNvSpPr txBox="1">
              <a:spLocks noChangeArrowheads="1"/>
            </p:cNvSpPr>
            <p:nvPr/>
          </p:nvSpPr>
          <p:spPr bwMode="auto">
            <a:xfrm>
              <a:off x="1433513" y="462909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54" name="TextBox 53">
            <a:extLst>
              <a:ext uri="{FF2B5EF4-FFF2-40B4-BE49-F238E27FC236}">
                <a16:creationId xmlns:a16="http://schemas.microsoft.com/office/drawing/2014/main" id="{C78899CA-74B4-43B9-A7FC-3C5DB6BEA3A8}"/>
              </a:ext>
            </a:extLst>
          </p:cNvPr>
          <p:cNvSpPr txBox="1"/>
          <p:nvPr/>
        </p:nvSpPr>
        <p:spPr>
          <a:xfrm>
            <a:off x="1580570" y="5196596"/>
            <a:ext cx="1696031" cy="646331"/>
          </a:xfrm>
          <a:prstGeom prst="rect">
            <a:avLst/>
          </a:prstGeom>
          <a:noFill/>
        </p:spPr>
        <p:txBody>
          <a:bodyPr wrap="square">
            <a:spAutoFit/>
          </a:bodyPr>
          <a:lstStyle/>
          <a:p>
            <a:pPr algn="ctr"/>
            <a:r>
              <a:rPr lang="en-US" dirty="0">
                <a:latin typeface="Comic Sans MS" panose="030F0702030302020204" pitchFamily="66" charset="0"/>
              </a:rPr>
              <a:t>bracket stack</a:t>
            </a:r>
          </a:p>
          <a:p>
            <a:pPr algn="ctr"/>
            <a:r>
              <a:rPr lang="en-US" dirty="0">
                <a:latin typeface="Comic Sans MS" panose="030F0702030302020204" pitchFamily="66" charset="0"/>
              </a:rPr>
              <a:t>(chars)</a:t>
            </a:r>
            <a:endParaRPr lang="en-US" dirty="0"/>
          </a:p>
        </p:txBody>
      </p:sp>
    </p:spTree>
    <p:extLst>
      <p:ext uri="{BB962C8B-B14F-4D97-AF65-F5344CB8AC3E}">
        <p14:creationId xmlns:p14="http://schemas.microsoft.com/office/powerpoint/2010/main" val="1520494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wipe(right)">
                                      <p:cBhvr>
                                        <p:cTn id="1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2821826"/>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Balanced Parentheses Example</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28</a:t>
            </a:fld>
            <a:endParaRPr lang="en-US" dirty="0"/>
          </a:p>
        </p:txBody>
      </p:sp>
      <p:sp>
        <p:nvSpPr>
          <p:cNvPr id="5" name="TextBox 1"/>
          <p:cNvSpPr txBox="1">
            <a:spLocks noChangeArrowheads="1"/>
          </p:cNvSpPr>
          <p:nvPr/>
        </p:nvSpPr>
        <p:spPr bwMode="auto">
          <a:xfrm>
            <a:off x="2133600" y="1676400"/>
            <a:ext cx="1828800" cy="369888"/>
          </a:xfrm>
          <a:prstGeom prst="rect">
            <a:avLst/>
          </a:prstGeom>
          <a:noFill/>
          <a:ln w="9525">
            <a:noFill/>
            <a:miter lim="800000"/>
            <a:headEnd/>
            <a:tailEnd/>
          </a:ln>
        </p:spPr>
        <p:txBody>
          <a:bodyPr>
            <a:spAutoFit/>
          </a:bodyPr>
          <a:lstStyle/>
          <a:p>
            <a:r>
              <a:rPr lang="en-US"/>
              <a:t>Expression:</a:t>
            </a:r>
          </a:p>
        </p:txBody>
      </p:sp>
      <p:sp>
        <p:nvSpPr>
          <p:cNvPr id="15" name="TextBox 14"/>
          <p:cNvSpPr txBox="1">
            <a:spLocks noChangeArrowheads="1"/>
          </p:cNvSpPr>
          <p:nvPr/>
        </p:nvSpPr>
        <p:spPr bwMode="auto">
          <a:xfrm>
            <a:off x="5654675" y="4953001"/>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1</a:t>
            </a:r>
          </a:p>
        </p:txBody>
      </p:sp>
      <p:grpSp>
        <p:nvGrpSpPr>
          <p:cNvPr id="16" name="Group 41"/>
          <p:cNvGrpSpPr>
            <a:grpSpLocks/>
          </p:cNvGrpSpPr>
          <p:nvPr/>
        </p:nvGrpSpPr>
        <p:grpSpPr bwMode="auto">
          <a:xfrm rot="5400000">
            <a:off x="6507958" y="1527970"/>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2605089"/>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051954"/>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3" name="Down Arrow 52"/>
          <p:cNvSpPr/>
          <p:nvPr/>
        </p:nvSpPr>
        <p:spPr>
          <a:xfrm rot="10800000">
            <a:off x="5467350" y="3559176"/>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TextBox 54"/>
          <p:cNvSpPr txBox="1">
            <a:spLocks noChangeArrowheads="1"/>
          </p:cNvSpPr>
          <p:nvPr/>
        </p:nvSpPr>
        <p:spPr bwMode="auto">
          <a:xfrm>
            <a:off x="5060951" y="3051951"/>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3679825" y="1666875"/>
            <a:ext cx="3257550" cy="400110"/>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 * [x + y] / z)</a:t>
            </a:r>
          </a:p>
        </p:txBody>
      </p:sp>
      <p:sp>
        <p:nvSpPr>
          <p:cNvPr id="62" name="TextBox 61">
            <a:extLst>
              <a:ext uri="{FF2B5EF4-FFF2-40B4-BE49-F238E27FC236}">
                <a16:creationId xmlns:a16="http://schemas.microsoft.com/office/drawing/2014/main" id="{2EE4921E-F275-4664-BFC4-20562E1D5A52}"/>
              </a:ext>
            </a:extLst>
          </p:cNvPr>
          <p:cNvSpPr txBox="1">
            <a:spLocks noChangeArrowheads="1"/>
          </p:cNvSpPr>
          <p:nvPr/>
        </p:nvSpPr>
        <p:spPr bwMode="auto">
          <a:xfrm>
            <a:off x="2347913" y="462909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nvGrpSpPr>
          <p:cNvPr id="7" name="Group 6">
            <a:extLst>
              <a:ext uri="{FF2B5EF4-FFF2-40B4-BE49-F238E27FC236}">
                <a16:creationId xmlns:a16="http://schemas.microsoft.com/office/drawing/2014/main" id="{F7127939-A289-4B94-B005-870CBC25A588}"/>
              </a:ext>
            </a:extLst>
          </p:cNvPr>
          <p:cNvGrpSpPr/>
          <p:nvPr/>
        </p:nvGrpSpPr>
        <p:grpSpPr>
          <a:xfrm>
            <a:off x="5772150" y="3559175"/>
            <a:ext cx="1695450" cy="2023870"/>
            <a:chOff x="4857750" y="3559175"/>
            <a:chExt cx="1695450" cy="2023870"/>
          </a:xfrm>
        </p:grpSpPr>
        <p:sp>
          <p:nvSpPr>
            <p:cNvPr id="54" name="Down Arrow 52">
              <a:extLst>
                <a:ext uri="{FF2B5EF4-FFF2-40B4-BE49-F238E27FC236}">
                  <a16:creationId xmlns:a16="http://schemas.microsoft.com/office/drawing/2014/main" id="{0C84C91F-F3FC-4A5D-BADB-A3838CABB78D}"/>
                </a:ext>
              </a:extLst>
            </p:cNvPr>
            <p:cNvSpPr/>
            <p:nvPr/>
          </p:nvSpPr>
          <p:spPr>
            <a:xfrm rot="10800000">
              <a:off x="4857750" y="3559175"/>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178610BC-EAF9-4FD0-B39A-BBC9B7C21069}"/>
                </a:ext>
              </a:extLst>
            </p:cNvPr>
            <p:cNvSpPr/>
            <p:nvPr/>
          </p:nvSpPr>
          <p:spPr>
            <a:xfrm>
              <a:off x="6230676" y="5213713"/>
              <a:ext cx="322524" cy="369332"/>
            </a:xfrm>
            <a:prstGeom prst="rect">
              <a:avLst/>
            </a:prstGeom>
            <a:solidFill>
              <a:schemeClr val="bg1"/>
            </a:solidFill>
          </p:spPr>
          <p:txBody>
            <a:bodyPr wrap="none">
              <a:spAutoFit/>
            </a:bodyPr>
            <a:lstStyle/>
            <a:p>
              <a:r>
                <a:rPr lang="en-US" dirty="0">
                  <a:latin typeface="Courier New" pitchFamily="49" charset="0"/>
                  <a:cs typeface="Courier New" pitchFamily="49" charset="0"/>
                </a:rPr>
                <a:t>2</a:t>
              </a:r>
              <a:endParaRPr lang="en-US" dirty="0"/>
            </a:p>
          </p:txBody>
        </p:sp>
      </p:grpSp>
      <p:sp>
        <p:nvSpPr>
          <p:cNvPr id="58" name="TextBox 57">
            <a:extLst>
              <a:ext uri="{FF2B5EF4-FFF2-40B4-BE49-F238E27FC236}">
                <a16:creationId xmlns:a16="http://schemas.microsoft.com/office/drawing/2014/main" id="{A9899417-009F-41D7-B362-C0D1DB5CF237}"/>
              </a:ext>
            </a:extLst>
          </p:cNvPr>
          <p:cNvSpPr txBox="1"/>
          <p:nvPr/>
        </p:nvSpPr>
        <p:spPr>
          <a:xfrm>
            <a:off x="1580570" y="5196596"/>
            <a:ext cx="1696031" cy="646331"/>
          </a:xfrm>
          <a:prstGeom prst="rect">
            <a:avLst/>
          </a:prstGeom>
          <a:noFill/>
        </p:spPr>
        <p:txBody>
          <a:bodyPr wrap="square">
            <a:spAutoFit/>
          </a:bodyPr>
          <a:lstStyle/>
          <a:p>
            <a:pPr algn="ctr"/>
            <a:r>
              <a:rPr lang="en-US" dirty="0">
                <a:latin typeface="Comic Sans MS" panose="030F0702030302020204" pitchFamily="66" charset="0"/>
              </a:rPr>
              <a:t>bracket stack</a:t>
            </a:r>
          </a:p>
          <a:p>
            <a:pPr algn="ctr"/>
            <a:r>
              <a:rPr lang="en-US" dirty="0">
                <a:latin typeface="Comic Sans MS" panose="030F0702030302020204" pitchFamily="66" charset="0"/>
              </a:rPr>
              <a:t>(chars)</a:t>
            </a:r>
            <a:endParaRPr lang="en-US" dirty="0"/>
          </a:p>
        </p:txBody>
      </p:sp>
    </p:spTree>
    <p:extLst>
      <p:ext uri="{BB962C8B-B14F-4D97-AF65-F5344CB8AC3E}">
        <p14:creationId xmlns:p14="http://schemas.microsoft.com/office/powerpoint/2010/main" val="316253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subTnLst>
                                    <p:set>
                                      <p:cBhvr override="childStyle">
                                        <p:cTn dur="1" fill="hold" display="0" masterRel="nextClick" afterEffect="1"/>
                                        <p:tgtEl>
                                          <p:spTgt spid="5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2821826"/>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Balanced Parentheses Example</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29</a:t>
            </a:fld>
            <a:endParaRPr lang="en-US" dirty="0"/>
          </a:p>
        </p:txBody>
      </p:sp>
      <p:sp>
        <p:nvSpPr>
          <p:cNvPr id="5" name="TextBox 1"/>
          <p:cNvSpPr txBox="1">
            <a:spLocks noChangeArrowheads="1"/>
          </p:cNvSpPr>
          <p:nvPr/>
        </p:nvSpPr>
        <p:spPr bwMode="auto">
          <a:xfrm>
            <a:off x="2133600" y="1676400"/>
            <a:ext cx="1828800" cy="369888"/>
          </a:xfrm>
          <a:prstGeom prst="rect">
            <a:avLst/>
          </a:prstGeom>
          <a:noFill/>
          <a:ln w="9525">
            <a:noFill/>
            <a:miter lim="800000"/>
            <a:headEnd/>
            <a:tailEnd/>
          </a:ln>
        </p:spPr>
        <p:txBody>
          <a:bodyPr>
            <a:spAutoFit/>
          </a:bodyPr>
          <a:lstStyle/>
          <a:p>
            <a:r>
              <a:rPr lang="en-US"/>
              <a:t>Expression:</a:t>
            </a:r>
          </a:p>
        </p:txBody>
      </p:sp>
      <p:sp>
        <p:nvSpPr>
          <p:cNvPr id="15" name="TextBox 14"/>
          <p:cNvSpPr txBox="1">
            <a:spLocks noChangeArrowheads="1"/>
          </p:cNvSpPr>
          <p:nvPr/>
        </p:nvSpPr>
        <p:spPr bwMode="auto">
          <a:xfrm>
            <a:off x="5654675" y="4953001"/>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3</a:t>
            </a:r>
          </a:p>
        </p:txBody>
      </p:sp>
      <p:grpSp>
        <p:nvGrpSpPr>
          <p:cNvPr id="16" name="Group 41"/>
          <p:cNvGrpSpPr>
            <a:grpSpLocks/>
          </p:cNvGrpSpPr>
          <p:nvPr/>
        </p:nvGrpSpPr>
        <p:grpSpPr bwMode="auto">
          <a:xfrm rot="5400000">
            <a:off x="6507958" y="1527970"/>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2605089"/>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051954"/>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5" name="TextBox 54"/>
          <p:cNvSpPr txBox="1">
            <a:spLocks noChangeArrowheads="1"/>
          </p:cNvSpPr>
          <p:nvPr/>
        </p:nvSpPr>
        <p:spPr bwMode="auto">
          <a:xfrm>
            <a:off x="5060951" y="3051951"/>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3679825" y="1666875"/>
            <a:ext cx="3257550" cy="400110"/>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 * [x + y] / z)</a:t>
            </a:r>
          </a:p>
        </p:txBody>
      </p:sp>
      <p:grpSp>
        <p:nvGrpSpPr>
          <p:cNvPr id="61" name="Group 60">
            <a:extLst>
              <a:ext uri="{FF2B5EF4-FFF2-40B4-BE49-F238E27FC236}">
                <a16:creationId xmlns:a16="http://schemas.microsoft.com/office/drawing/2014/main" id="{4AE0FF29-110A-4E9E-90ED-7D748562D46F}"/>
              </a:ext>
            </a:extLst>
          </p:cNvPr>
          <p:cNvGrpSpPr/>
          <p:nvPr/>
        </p:nvGrpSpPr>
        <p:grpSpPr>
          <a:xfrm>
            <a:off x="2347913" y="3452062"/>
            <a:ext cx="3729038" cy="1215249"/>
            <a:chOff x="1433513" y="3452061"/>
            <a:chExt cx="3729038" cy="1215249"/>
          </a:xfrm>
        </p:grpSpPr>
        <p:cxnSp>
          <p:nvCxnSpPr>
            <p:cNvPr id="58" name="Straight Arrow Connector 57">
              <a:extLst>
                <a:ext uri="{FF2B5EF4-FFF2-40B4-BE49-F238E27FC236}">
                  <a16:creationId xmlns:a16="http://schemas.microsoft.com/office/drawing/2014/main" id="{F0FE5529-30E1-46EB-A251-9B2966D787EF}"/>
                </a:ext>
              </a:extLst>
            </p:cNvPr>
            <p:cNvCxnSpPr>
              <a:cxnSpLocks/>
            </p:cNvCxnSpPr>
            <p:nvPr/>
          </p:nvCxnSpPr>
          <p:spPr>
            <a:xfrm flipH="1">
              <a:off x="1884362" y="3452061"/>
              <a:ext cx="3278189" cy="1043739"/>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AB138BE-9944-4D04-A67B-FD24178717B0}"/>
                </a:ext>
              </a:extLst>
            </p:cNvPr>
            <p:cNvSpPr txBox="1">
              <a:spLocks noChangeArrowheads="1"/>
            </p:cNvSpPr>
            <p:nvPr/>
          </p:nvSpPr>
          <p:spPr bwMode="auto">
            <a:xfrm>
              <a:off x="1433513" y="426720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59" name="Down Arrow 52">
            <a:extLst>
              <a:ext uri="{FF2B5EF4-FFF2-40B4-BE49-F238E27FC236}">
                <a16:creationId xmlns:a16="http://schemas.microsoft.com/office/drawing/2014/main" id="{6A4C5CD1-6559-4810-94EB-ADB53F4B7B7B}"/>
              </a:ext>
            </a:extLst>
          </p:cNvPr>
          <p:cNvSpPr/>
          <p:nvPr/>
        </p:nvSpPr>
        <p:spPr>
          <a:xfrm rot="10800000">
            <a:off x="6076950" y="3559176"/>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TextBox 61">
            <a:extLst>
              <a:ext uri="{FF2B5EF4-FFF2-40B4-BE49-F238E27FC236}">
                <a16:creationId xmlns:a16="http://schemas.microsoft.com/office/drawing/2014/main" id="{2EE4921E-F275-4664-BFC4-20562E1D5A52}"/>
              </a:ext>
            </a:extLst>
          </p:cNvPr>
          <p:cNvSpPr txBox="1">
            <a:spLocks noChangeArrowheads="1"/>
          </p:cNvSpPr>
          <p:nvPr/>
        </p:nvSpPr>
        <p:spPr bwMode="auto">
          <a:xfrm>
            <a:off x="2347913" y="462909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3" name="TextBox 52">
            <a:extLst>
              <a:ext uri="{FF2B5EF4-FFF2-40B4-BE49-F238E27FC236}">
                <a16:creationId xmlns:a16="http://schemas.microsoft.com/office/drawing/2014/main" id="{F0BF3BE7-1F8F-400B-BD56-F464C7EDFB7E}"/>
              </a:ext>
            </a:extLst>
          </p:cNvPr>
          <p:cNvSpPr txBox="1"/>
          <p:nvPr/>
        </p:nvSpPr>
        <p:spPr>
          <a:xfrm>
            <a:off x="1580570" y="5196596"/>
            <a:ext cx="1696031" cy="646331"/>
          </a:xfrm>
          <a:prstGeom prst="rect">
            <a:avLst/>
          </a:prstGeom>
          <a:noFill/>
        </p:spPr>
        <p:txBody>
          <a:bodyPr wrap="square">
            <a:spAutoFit/>
          </a:bodyPr>
          <a:lstStyle/>
          <a:p>
            <a:pPr algn="ctr"/>
            <a:r>
              <a:rPr lang="en-US" dirty="0">
                <a:latin typeface="Comic Sans MS" panose="030F0702030302020204" pitchFamily="66" charset="0"/>
              </a:rPr>
              <a:t>bracket stack</a:t>
            </a:r>
          </a:p>
          <a:p>
            <a:pPr algn="ctr"/>
            <a:r>
              <a:rPr lang="en-US" dirty="0">
                <a:latin typeface="Comic Sans MS" panose="030F0702030302020204" pitchFamily="66" charset="0"/>
              </a:rPr>
              <a:t>(chars)</a:t>
            </a:r>
            <a:endParaRPr lang="en-US" dirty="0"/>
          </a:p>
        </p:txBody>
      </p:sp>
    </p:spTree>
    <p:extLst>
      <p:ext uri="{BB962C8B-B14F-4D97-AF65-F5344CB8AC3E}">
        <p14:creationId xmlns:p14="http://schemas.microsoft.com/office/powerpoint/2010/main" val="1504740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right)">
                                      <p:cBhvr>
                                        <p:cTn id="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Algorithm Library</a:t>
            </a:r>
          </a:p>
        </p:txBody>
      </p:sp>
      <p:sp>
        <p:nvSpPr>
          <p:cNvPr id="3" name="Content Placeholder 2"/>
          <p:cNvSpPr>
            <a:spLocks noGrp="1"/>
          </p:cNvSpPr>
          <p:nvPr>
            <p:ph sz="quarter" idx="1"/>
          </p:nvPr>
        </p:nvSpPr>
        <p:spPr/>
        <p:txBody>
          <a:bodyPr/>
          <a:lstStyle/>
          <a:p>
            <a:pPr>
              <a:spcBef>
                <a:spcPts val="0"/>
              </a:spcBef>
              <a:spcAft>
                <a:spcPts val="600"/>
              </a:spcAft>
            </a:pPr>
            <a:r>
              <a:rPr lang="en-US" sz="2000" dirty="0"/>
              <a:t>The standard library contains many useful template functions defined in the header </a:t>
            </a:r>
            <a:r>
              <a:rPr lang="en-US" sz="2000" b="1" dirty="0">
                <a:solidFill>
                  <a:srgbClr val="FF0000"/>
                </a:solidFill>
                <a:latin typeface="Consolas" panose="020B0609020204030204" pitchFamily="49" charset="0"/>
              </a:rPr>
              <a:t>&lt;</a:t>
            </a:r>
            <a:r>
              <a:rPr lang="en-US" sz="2000" b="1" dirty="0">
                <a:solidFill>
                  <a:srgbClr val="FF0000"/>
                </a:solidFill>
                <a:latin typeface="Consolas" panose="020B0609020204030204" pitchFamily="49" charset="0"/>
                <a:cs typeface="Courier New" pitchFamily="49" charset="0"/>
              </a:rPr>
              <a:t>algorithm</a:t>
            </a:r>
            <a:r>
              <a:rPr lang="en-US" sz="2000" b="1" dirty="0">
                <a:solidFill>
                  <a:srgbClr val="FF0000"/>
                </a:solidFill>
                <a:latin typeface="Consolas" panose="020B0609020204030204" pitchFamily="49" charset="0"/>
              </a:rPr>
              <a:t>&gt;</a:t>
            </a:r>
            <a:r>
              <a:rPr lang="en-US" sz="2000" dirty="0"/>
              <a:t>, that use a pair of iterators to define the sequence of input values.</a:t>
            </a:r>
          </a:p>
          <a:p>
            <a:pPr>
              <a:spcBef>
                <a:spcPts val="0"/>
              </a:spcBef>
              <a:spcAft>
                <a:spcPts val="600"/>
              </a:spcAft>
            </a:pPr>
            <a:r>
              <a:rPr lang="en-US" sz="2000" dirty="0"/>
              <a:t>Some of them also take </a:t>
            </a:r>
            <a:r>
              <a:rPr lang="en-US" sz="2000" b="1" dirty="0">
                <a:solidFill>
                  <a:srgbClr val="FF0000"/>
                </a:solidFill>
              </a:rPr>
              <a:t>function objects </a:t>
            </a:r>
            <a:r>
              <a:rPr lang="en-US" sz="2000" dirty="0"/>
              <a:t>(known as </a:t>
            </a:r>
            <a:r>
              <a:rPr lang="en-US" sz="2000" b="1" dirty="0" err="1">
                <a:solidFill>
                  <a:srgbClr val="FF0000"/>
                </a:solidFill>
              </a:rPr>
              <a:t>functors</a:t>
            </a:r>
            <a:r>
              <a:rPr lang="en-US" sz="2000" dirty="0"/>
              <a:t>) as parameters.</a:t>
            </a:r>
          </a:p>
          <a:p>
            <a:pPr>
              <a:spcBef>
                <a:spcPts val="0"/>
              </a:spcBef>
              <a:spcAft>
                <a:spcPts val="600"/>
              </a:spcAft>
            </a:pPr>
            <a:r>
              <a:rPr lang="en-US" sz="2000" dirty="0"/>
              <a:t>The template functions perform fairly standard operations on containers, such as </a:t>
            </a:r>
          </a:p>
          <a:p>
            <a:pPr lvl="1">
              <a:spcBef>
                <a:spcPts val="0"/>
              </a:spcBef>
              <a:spcAft>
                <a:spcPts val="0"/>
              </a:spcAft>
            </a:pPr>
            <a:r>
              <a:rPr lang="en-US" sz="1800" dirty="0"/>
              <a:t>Applying the same function to each element (</a:t>
            </a:r>
            <a:r>
              <a:rPr lang="en-US" sz="1800" b="1" dirty="0" err="1">
                <a:solidFill>
                  <a:srgbClr val="FF0000"/>
                </a:solidFill>
                <a:latin typeface="Consolas" panose="020B0609020204030204" pitchFamily="49" charset="0"/>
                <a:cs typeface="Courier New" pitchFamily="49" charset="0"/>
              </a:rPr>
              <a:t>for_each</a:t>
            </a:r>
            <a:r>
              <a:rPr lang="en-US" sz="1800" dirty="0"/>
              <a:t>)</a:t>
            </a:r>
          </a:p>
          <a:p>
            <a:pPr lvl="1">
              <a:spcBef>
                <a:spcPts val="600"/>
              </a:spcBef>
              <a:spcAft>
                <a:spcPts val="0"/>
              </a:spcAft>
            </a:pPr>
            <a:r>
              <a:rPr lang="en-US" sz="1800" dirty="0"/>
              <a:t>Copying values from one container to another (</a:t>
            </a:r>
            <a:r>
              <a:rPr lang="en-US" sz="1800" b="1" dirty="0">
                <a:solidFill>
                  <a:srgbClr val="FF0000"/>
                </a:solidFill>
                <a:latin typeface="Consolas" panose="020B0609020204030204" pitchFamily="49" charset="0"/>
                <a:cs typeface="Courier New" pitchFamily="49" charset="0"/>
              </a:rPr>
              <a:t>copy</a:t>
            </a:r>
            <a:r>
              <a:rPr lang="en-US" sz="1800" dirty="0"/>
              <a:t>) </a:t>
            </a:r>
          </a:p>
          <a:p>
            <a:pPr lvl="1">
              <a:spcBef>
                <a:spcPts val="600"/>
              </a:spcBef>
              <a:spcAft>
                <a:spcPts val="0"/>
              </a:spcAft>
            </a:pPr>
            <a:r>
              <a:rPr lang="en-US" sz="1800" dirty="0"/>
              <a:t>Searching a container for a target value (</a:t>
            </a:r>
            <a:r>
              <a:rPr lang="en-US" sz="1800" b="1" dirty="0">
                <a:solidFill>
                  <a:srgbClr val="FF0000"/>
                </a:solidFill>
                <a:latin typeface="Consolas" panose="020B0609020204030204" pitchFamily="49" charset="0"/>
                <a:cs typeface="Courier New" pitchFamily="49" charset="0"/>
              </a:rPr>
              <a:t>find</a:t>
            </a:r>
            <a:r>
              <a:rPr lang="en-US" sz="1800" dirty="0"/>
              <a:t>, </a:t>
            </a:r>
            <a:r>
              <a:rPr lang="en-US" sz="1800" b="1" dirty="0" err="1">
                <a:solidFill>
                  <a:srgbClr val="FF0000"/>
                </a:solidFill>
                <a:latin typeface="Consolas" panose="020B0609020204030204" pitchFamily="49" charset="0"/>
                <a:cs typeface="Courier New" pitchFamily="49" charset="0"/>
              </a:rPr>
              <a:t>find_if</a:t>
            </a:r>
            <a:r>
              <a:rPr lang="en-US" sz="1800" dirty="0"/>
              <a:t>) </a:t>
            </a:r>
          </a:p>
          <a:p>
            <a:pPr lvl="1">
              <a:spcBef>
                <a:spcPts val="600"/>
              </a:spcBef>
              <a:spcAft>
                <a:spcPts val="0"/>
              </a:spcAft>
            </a:pPr>
            <a:r>
              <a:rPr lang="en-US" sz="1800" dirty="0"/>
              <a:t>Sorting a container (</a:t>
            </a:r>
            <a:r>
              <a:rPr lang="en-US" sz="1800" b="1" dirty="0">
                <a:solidFill>
                  <a:srgbClr val="FF0000"/>
                </a:solidFill>
                <a:latin typeface="Consolas" panose="020B0609020204030204" pitchFamily="49" charset="0"/>
                <a:cs typeface="Courier New" pitchFamily="49" charset="0"/>
              </a:rPr>
              <a:t>sort</a:t>
            </a:r>
            <a:r>
              <a:rPr lang="en-US" sz="1800" dirty="0"/>
              <a:t>)</a:t>
            </a:r>
          </a:p>
          <a:p>
            <a:pPr lvl="1">
              <a:spcBef>
                <a:spcPts val="600"/>
              </a:spcBef>
              <a:spcAft>
                <a:spcPts val="0"/>
              </a:spcAft>
            </a:pPr>
            <a:r>
              <a:rPr lang="en-US" sz="1800" dirty="0"/>
              <a:t>Summing container values (</a:t>
            </a:r>
            <a:r>
              <a:rPr lang="en-US" sz="1800" b="1" dirty="0">
                <a:solidFill>
                  <a:srgbClr val="FF0000"/>
                </a:solidFill>
                <a:latin typeface="Consolas" panose="020B0609020204030204" pitchFamily="49" charset="0"/>
                <a:cs typeface="Courier New" pitchFamily="49" charset="0"/>
              </a:rPr>
              <a:t>accumulate</a:t>
            </a:r>
            <a:r>
              <a:rPr lang="en-US" sz="1800" dirty="0"/>
              <a:t>)</a:t>
            </a:r>
          </a:p>
          <a:p>
            <a:pPr lvl="1">
              <a:spcBef>
                <a:spcPts val="600"/>
              </a:spcBef>
              <a:spcAft>
                <a:spcPts val="0"/>
              </a:spcAft>
            </a:pPr>
            <a:r>
              <a:rPr lang="en-US" sz="1800" dirty="0"/>
              <a:t>Apply function to container objects (</a:t>
            </a:r>
            <a:r>
              <a:rPr lang="en-US" sz="1800" b="1" dirty="0">
                <a:solidFill>
                  <a:srgbClr val="FF0000"/>
                </a:solidFill>
                <a:latin typeface="Consolas" panose="020B0609020204030204" pitchFamily="49" charset="0"/>
                <a:cs typeface="Courier New" pitchFamily="49" charset="0"/>
              </a:rPr>
              <a:t>transform</a:t>
            </a:r>
            <a:r>
              <a:rPr lang="en-US" sz="1800" dirty="0"/>
              <a:t>)</a:t>
            </a:r>
          </a:p>
        </p:txBody>
      </p:sp>
      <p:sp>
        <p:nvSpPr>
          <p:cNvPr id="4" name="Footer Placeholder 3"/>
          <p:cNvSpPr>
            <a:spLocks noGrp="1"/>
          </p:cNvSpPr>
          <p:nvPr>
            <p:ph type="ftr" sz="quarter" idx="11"/>
          </p:nvPr>
        </p:nvSpPr>
        <p:spPr/>
        <p:txBody>
          <a:bodyPr/>
          <a:lstStyle/>
          <a:p>
            <a:pPr>
              <a:defRPr/>
            </a:pPr>
            <a:r>
              <a:rPr lang="en-US"/>
              <a:t>Stacks (16)</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3</a:t>
            </a:fld>
            <a:endParaRPr lang="en-US" dirty="0"/>
          </a:p>
        </p:txBody>
      </p:sp>
      <p:grpSp>
        <p:nvGrpSpPr>
          <p:cNvPr id="8" name="Group 7">
            <a:extLst>
              <a:ext uri="{FF2B5EF4-FFF2-40B4-BE49-F238E27FC236}">
                <a16:creationId xmlns:a16="http://schemas.microsoft.com/office/drawing/2014/main" id="{3BF7B4A2-4988-4D56-B736-2B8DF7FC7F88}"/>
              </a:ext>
            </a:extLst>
          </p:cNvPr>
          <p:cNvGrpSpPr/>
          <p:nvPr/>
        </p:nvGrpSpPr>
        <p:grpSpPr>
          <a:xfrm>
            <a:off x="642310" y="5029745"/>
            <a:ext cx="9688180" cy="1539395"/>
            <a:chOff x="476656" y="5573756"/>
            <a:chExt cx="8892026" cy="1539395"/>
          </a:xfrm>
        </p:grpSpPr>
        <p:sp>
          <p:nvSpPr>
            <p:cNvPr id="6" name="Content Placeholder 2">
              <a:extLst>
                <a:ext uri="{FF2B5EF4-FFF2-40B4-BE49-F238E27FC236}">
                  <a16:creationId xmlns:a16="http://schemas.microsoft.com/office/drawing/2014/main" id="{CC182992-CB49-4B63-B394-DD8B022DC258}"/>
                </a:ext>
              </a:extLst>
            </p:cNvPr>
            <p:cNvSpPr txBox="1">
              <a:spLocks/>
            </p:cNvSpPr>
            <p:nvPr/>
          </p:nvSpPr>
          <p:spPr>
            <a:xfrm>
              <a:off x="476656" y="5573756"/>
              <a:ext cx="8153400" cy="369844"/>
            </a:xfrm>
            <a:prstGeom prst="rect">
              <a:avLst/>
            </a:prstGeom>
          </p:spPr>
          <p:txBody>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4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nSpc>
                  <a:spcPct val="80000"/>
                </a:lnSpc>
              </a:pPr>
              <a:r>
                <a:rPr lang="en-US" sz="2000" dirty="0"/>
                <a:t>This fragment uses std::find with vector and iterator:</a:t>
              </a:r>
              <a:endParaRPr lang="en-US" sz="1600" dirty="0">
                <a:latin typeface="Courier New" pitchFamily="49" charset="0"/>
                <a:cs typeface="Courier New" pitchFamily="49" charset="0"/>
              </a:endParaRPr>
            </a:p>
            <a:p>
              <a:pPr>
                <a:lnSpc>
                  <a:spcPct val="80000"/>
                </a:lnSpc>
              </a:pPr>
              <a:endParaRPr lang="en-US" sz="2000" dirty="0">
                <a:latin typeface="Consolas" panose="020B0609020204030204" pitchFamily="49" charset="0"/>
              </a:endParaRPr>
            </a:p>
          </p:txBody>
        </p:sp>
        <p:sp>
          <p:nvSpPr>
            <p:cNvPr id="7" name="TextBox 6">
              <a:extLst>
                <a:ext uri="{FF2B5EF4-FFF2-40B4-BE49-F238E27FC236}">
                  <a16:creationId xmlns:a16="http://schemas.microsoft.com/office/drawing/2014/main" id="{C66A8D55-25D0-445A-B41A-1F9A7A891892}"/>
                </a:ext>
              </a:extLst>
            </p:cNvPr>
            <p:cNvSpPr txBox="1"/>
            <p:nvPr/>
          </p:nvSpPr>
          <p:spPr>
            <a:xfrm>
              <a:off x="914400" y="5943600"/>
              <a:ext cx="8454282" cy="1169551"/>
            </a:xfrm>
            <a:prstGeom prst="rect">
              <a:avLst/>
            </a:prstGeom>
            <a:solidFill>
              <a:schemeClr val="bg1"/>
            </a:solidFill>
          </p:spPr>
          <p:txBody>
            <a:bodyPr wrap="square" rtlCol="0">
              <a:spAutoFit/>
            </a:bodyPr>
            <a:lstStyle/>
            <a:p>
              <a:r>
                <a:rPr lang="en-US" sz="1400" b="1" dirty="0">
                  <a:latin typeface="Consolas" panose="020B0609020204030204" pitchFamily="49" charset="0"/>
                  <a:cs typeface="Consolas" panose="020B0609020204030204" pitchFamily="49" charset="0"/>
                </a:rPr>
                <a:t>vector&lt;int&gt; </a:t>
              </a:r>
              <a:r>
                <a:rPr lang="en-US" sz="1400" b="1" dirty="0" err="1">
                  <a:latin typeface="Consolas" panose="020B0609020204030204" pitchFamily="49" charset="0"/>
                  <a:cs typeface="Consolas" panose="020B0609020204030204" pitchFamily="49" charset="0"/>
                </a:rPr>
                <a:t>myvector</a:t>
              </a:r>
              <a:r>
                <a:rPr lang="en-US" sz="1400" b="1" dirty="0">
                  <a:latin typeface="Consolas" panose="020B0609020204030204" pitchFamily="49" charset="0"/>
                  <a:cs typeface="Consolas" panose="020B0609020204030204" pitchFamily="49" charset="0"/>
                </a:rPr>
                <a:t> = { 10, 20, 30, 40, 50 };</a:t>
              </a:r>
            </a:p>
            <a:p>
              <a:r>
                <a:rPr lang="en-US" sz="1400" b="1" dirty="0">
                  <a:latin typeface="Consolas" panose="020B0609020204030204" pitchFamily="49" charset="0"/>
                  <a:cs typeface="Consolas" panose="020B0609020204030204" pitchFamily="49" charset="0"/>
                </a:rPr>
                <a:t>vector&lt;int&gt;::iterator it;</a:t>
              </a:r>
            </a:p>
            <a:p>
              <a:r>
                <a:rPr lang="en-US" sz="1400" b="1" dirty="0">
                  <a:latin typeface="Consolas" panose="020B0609020204030204" pitchFamily="49" charset="0"/>
                  <a:cs typeface="Consolas" panose="020B0609020204030204" pitchFamily="49" charset="0"/>
                </a:rPr>
                <a:t>it = </a:t>
              </a:r>
              <a:r>
                <a:rPr lang="en-US" sz="1400" b="1" dirty="0">
                  <a:solidFill>
                    <a:srgbClr val="FF0000"/>
                  </a:solidFill>
                  <a:latin typeface="Consolas" panose="020B0609020204030204" pitchFamily="49" charset="0"/>
                  <a:cs typeface="Consolas" panose="020B0609020204030204" pitchFamily="49" charset="0"/>
                </a:rPr>
                <a:t>find</a:t>
              </a:r>
              <a:r>
                <a:rPr lang="en-US" sz="1400" b="1" dirty="0">
                  <a:latin typeface="Consolas" panose="020B0609020204030204" pitchFamily="49" charset="0"/>
                  <a:cs typeface="Consolas" panose="020B0609020204030204" pitchFamily="49" charset="0"/>
                </a:rPr>
                <a:t>(</a:t>
              </a:r>
              <a:r>
                <a:rPr lang="en-US" sz="1400" b="1" dirty="0" err="1">
                  <a:latin typeface="Consolas" panose="020B0609020204030204" pitchFamily="49" charset="0"/>
                  <a:cs typeface="Consolas" panose="020B0609020204030204" pitchFamily="49" charset="0"/>
                </a:rPr>
                <a:t>myvector.begin</a:t>
              </a:r>
              <a:r>
                <a:rPr lang="en-US" sz="1400" b="1" dirty="0">
                  <a:latin typeface="Consolas" panose="020B0609020204030204" pitchFamily="49" charset="0"/>
                  <a:cs typeface="Consolas" panose="020B0609020204030204" pitchFamily="49" charset="0"/>
                </a:rPr>
                <a:t>(), </a:t>
              </a:r>
              <a:r>
                <a:rPr lang="en-US" sz="1400" b="1" dirty="0" err="1">
                  <a:latin typeface="Consolas" panose="020B0609020204030204" pitchFamily="49" charset="0"/>
                  <a:cs typeface="Consolas" panose="020B0609020204030204" pitchFamily="49" charset="0"/>
                </a:rPr>
                <a:t>myvector.end</a:t>
              </a:r>
              <a:r>
                <a:rPr lang="en-US" sz="1400" b="1" dirty="0">
                  <a:latin typeface="Consolas" panose="020B0609020204030204" pitchFamily="49" charset="0"/>
                  <a:cs typeface="Consolas" panose="020B0609020204030204" pitchFamily="49" charset="0"/>
                </a:rPr>
                <a:t>(), 30);</a:t>
              </a:r>
            </a:p>
            <a:p>
              <a:r>
                <a:rPr lang="en-US" sz="1400" b="1" dirty="0">
                  <a:latin typeface="Consolas" panose="020B0609020204030204" pitchFamily="49" charset="0"/>
                  <a:cs typeface="Consolas" panose="020B0609020204030204" pitchFamily="49" charset="0"/>
                </a:rPr>
                <a:t>if (it != </a:t>
              </a:r>
              <a:r>
                <a:rPr lang="en-US" sz="1400" b="1" dirty="0" err="1">
                  <a:latin typeface="Consolas" panose="020B0609020204030204" pitchFamily="49" charset="0"/>
                  <a:cs typeface="Consolas" panose="020B0609020204030204" pitchFamily="49" charset="0"/>
                </a:rPr>
                <a:t>myvector.end</a:t>
              </a:r>
              <a:r>
                <a:rPr lang="en-US" sz="1400" b="1" dirty="0">
                  <a:latin typeface="Consolas" panose="020B0609020204030204" pitchFamily="49" charset="0"/>
                  <a:cs typeface="Consolas" panose="020B0609020204030204" pitchFamily="49" charset="0"/>
                </a:rPr>
                <a:t>()) cout &lt;&lt; "Element found in </a:t>
              </a:r>
              <a:r>
                <a:rPr lang="en-US" sz="1400" b="1" dirty="0" err="1">
                  <a:latin typeface="Consolas" panose="020B0609020204030204" pitchFamily="49" charset="0"/>
                  <a:cs typeface="Consolas" panose="020B0609020204030204" pitchFamily="49" charset="0"/>
                </a:rPr>
                <a:t>myvector</a:t>
              </a:r>
              <a:r>
                <a:rPr lang="en-US" sz="1400" b="1" dirty="0">
                  <a:latin typeface="Consolas" panose="020B0609020204030204" pitchFamily="49" charset="0"/>
                  <a:cs typeface="Consolas" panose="020B0609020204030204" pitchFamily="49" charset="0"/>
                </a:rPr>
                <a:t>: " &lt;&lt; *it &lt;&lt; endl;</a:t>
              </a:r>
            </a:p>
            <a:p>
              <a:r>
                <a:rPr lang="en-US" sz="1400" b="1" dirty="0">
                  <a:latin typeface="Consolas" panose="020B0609020204030204" pitchFamily="49" charset="0"/>
                  <a:cs typeface="Consolas" panose="020B0609020204030204" pitchFamily="49" charset="0"/>
                </a:rPr>
                <a:t>else cout &lt;&lt; "Element not found in </a:t>
              </a:r>
              <a:r>
                <a:rPr lang="en-US" sz="1400" b="1" dirty="0" err="1">
                  <a:latin typeface="Consolas" panose="020B0609020204030204" pitchFamily="49" charset="0"/>
                  <a:cs typeface="Consolas" panose="020B0609020204030204" pitchFamily="49" charset="0"/>
                </a:rPr>
                <a:t>myvector</a:t>
              </a:r>
              <a:r>
                <a:rPr lang="en-US" sz="1400" b="1" dirty="0">
                  <a:latin typeface="Consolas" panose="020B0609020204030204" pitchFamily="49" charset="0"/>
                  <a:cs typeface="Consolas" panose="020B0609020204030204" pitchFamily="49" charset="0"/>
                </a:rPr>
                <a:t>" &lt;&lt; endl;</a:t>
              </a:r>
            </a:p>
          </p:txBody>
        </p:sp>
      </p:grpSp>
    </p:spTree>
    <p:extLst>
      <p:ext uri="{BB962C8B-B14F-4D97-AF65-F5344CB8AC3E}">
        <p14:creationId xmlns:p14="http://schemas.microsoft.com/office/powerpoint/2010/main" val="363893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a:spLocks noChangeArrowheads="1"/>
          </p:cNvSpPr>
          <p:nvPr/>
        </p:nvSpPr>
        <p:spPr bwMode="auto">
          <a:xfrm>
            <a:off x="5654675" y="4953001"/>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4</a:t>
            </a:r>
          </a:p>
        </p:txBody>
      </p:sp>
      <p:grpSp>
        <p:nvGrpSpPr>
          <p:cNvPr id="7" name="Group 6">
            <a:extLst>
              <a:ext uri="{FF2B5EF4-FFF2-40B4-BE49-F238E27FC236}">
                <a16:creationId xmlns:a16="http://schemas.microsoft.com/office/drawing/2014/main" id="{B23C89C8-2EDE-4C4C-9BE3-FB4B91134210}"/>
              </a:ext>
            </a:extLst>
          </p:cNvPr>
          <p:cNvGrpSpPr/>
          <p:nvPr/>
        </p:nvGrpSpPr>
        <p:grpSpPr>
          <a:xfrm>
            <a:off x="6991350" y="3559176"/>
            <a:ext cx="476250" cy="2028787"/>
            <a:chOff x="6076950" y="3559175"/>
            <a:chExt cx="476250" cy="2028787"/>
          </a:xfrm>
        </p:grpSpPr>
        <p:sp>
          <p:nvSpPr>
            <p:cNvPr id="63" name="Down Arrow 52">
              <a:extLst>
                <a:ext uri="{FF2B5EF4-FFF2-40B4-BE49-F238E27FC236}">
                  <a16:creationId xmlns:a16="http://schemas.microsoft.com/office/drawing/2014/main" id="{5D0A04D7-9ACA-4442-B31D-CDAC5272BE50}"/>
                </a:ext>
              </a:extLst>
            </p:cNvPr>
            <p:cNvSpPr/>
            <p:nvPr/>
          </p:nvSpPr>
          <p:spPr>
            <a:xfrm rot="10800000">
              <a:off x="6076950" y="3559175"/>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Rectangle 69">
              <a:extLst>
                <a:ext uri="{FF2B5EF4-FFF2-40B4-BE49-F238E27FC236}">
                  <a16:creationId xmlns:a16="http://schemas.microsoft.com/office/drawing/2014/main" id="{EF629D8B-5B0E-44B5-8135-2820A357F7D3}"/>
                </a:ext>
              </a:extLst>
            </p:cNvPr>
            <p:cNvSpPr/>
            <p:nvPr/>
          </p:nvSpPr>
          <p:spPr>
            <a:xfrm>
              <a:off x="6230676" y="5218630"/>
              <a:ext cx="322524" cy="369332"/>
            </a:xfrm>
            <a:prstGeom prst="rect">
              <a:avLst/>
            </a:prstGeom>
            <a:solidFill>
              <a:schemeClr val="bg1"/>
            </a:solidFill>
          </p:spPr>
          <p:txBody>
            <a:bodyPr wrap="none">
              <a:spAutoFit/>
            </a:bodyPr>
            <a:lstStyle/>
            <a:p>
              <a:r>
                <a:rPr lang="en-US" dirty="0">
                  <a:latin typeface="Courier New" pitchFamily="49" charset="0"/>
                  <a:cs typeface="Courier New" pitchFamily="49" charset="0"/>
                </a:rPr>
                <a:t>6</a:t>
              </a:r>
              <a:endParaRPr lang="en-US" dirty="0"/>
            </a:p>
          </p:txBody>
        </p:sp>
      </p:grpSp>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2821826"/>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Balanced Parentheses Example</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30</a:t>
            </a:fld>
            <a:endParaRPr lang="en-US" dirty="0"/>
          </a:p>
        </p:txBody>
      </p:sp>
      <p:sp>
        <p:nvSpPr>
          <p:cNvPr id="5" name="TextBox 1"/>
          <p:cNvSpPr txBox="1">
            <a:spLocks noChangeArrowheads="1"/>
          </p:cNvSpPr>
          <p:nvPr/>
        </p:nvSpPr>
        <p:spPr bwMode="auto">
          <a:xfrm>
            <a:off x="2133600" y="1676400"/>
            <a:ext cx="1828800" cy="369888"/>
          </a:xfrm>
          <a:prstGeom prst="rect">
            <a:avLst/>
          </a:prstGeom>
          <a:noFill/>
          <a:ln w="9525">
            <a:noFill/>
            <a:miter lim="800000"/>
            <a:headEnd/>
            <a:tailEnd/>
          </a:ln>
        </p:spPr>
        <p:txBody>
          <a:bodyPr>
            <a:spAutoFit/>
          </a:bodyPr>
          <a:lstStyle/>
          <a:p>
            <a:r>
              <a:rPr lang="en-US"/>
              <a:t>Expression:</a:t>
            </a:r>
          </a:p>
        </p:txBody>
      </p:sp>
      <p:grpSp>
        <p:nvGrpSpPr>
          <p:cNvPr id="16" name="Group 41"/>
          <p:cNvGrpSpPr>
            <a:grpSpLocks/>
          </p:cNvGrpSpPr>
          <p:nvPr/>
        </p:nvGrpSpPr>
        <p:grpSpPr bwMode="auto">
          <a:xfrm rot="5400000">
            <a:off x="6507958" y="1527970"/>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2605089"/>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051954"/>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3" name="Down Arrow 52"/>
          <p:cNvSpPr/>
          <p:nvPr/>
        </p:nvSpPr>
        <p:spPr>
          <a:xfrm rot="10800000">
            <a:off x="6386513" y="3559176"/>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TextBox 54"/>
          <p:cNvSpPr txBox="1">
            <a:spLocks noChangeArrowheads="1"/>
          </p:cNvSpPr>
          <p:nvPr/>
        </p:nvSpPr>
        <p:spPr bwMode="auto">
          <a:xfrm>
            <a:off x="5060951" y="3051951"/>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3679825" y="1666875"/>
            <a:ext cx="3257550" cy="400110"/>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 * [x + y] / z)</a:t>
            </a:r>
          </a:p>
        </p:txBody>
      </p:sp>
      <p:grpSp>
        <p:nvGrpSpPr>
          <p:cNvPr id="61" name="Group 60">
            <a:extLst>
              <a:ext uri="{FF2B5EF4-FFF2-40B4-BE49-F238E27FC236}">
                <a16:creationId xmlns:a16="http://schemas.microsoft.com/office/drawing/2014/main" id="{4AE0FF29-110A-4E9E-90ED-7D748562D46F}"/>
              </a:ext>
            </a:extLst>
          </p:cNvPr>
          <p:cNvGrpSpPr/>
          <p:nvPr/>
        </p:nvGrpSpPr>
        <p:grpSpPr>
          <a:xfrm>
            <a:off x="4188619" y="3452061"/>
            <a:ext cx="3107530" cy="1015194"/>
            <a:chOff x="3274219" y="3452061"/>
            <a:chExt cx="3107530" cy="1015194"/>
          </a:xfrm>
        </p:grpSpPr>
        <p:cxnSp>
          <p:nvCxnSpPr>
            <p:cNvPr id="58" name="Straight Arrow Connector 57">
              <a:extLst>
                <a:ext uri="{FF2B5EF4-FFF2-40B4-BE49-F238E27FC236}">
                  <a16:creationId xmlns:a16="http://schemas.microsoft.com/office/drawing/2014/main" id="{F0FE5529-30E1-46EB-A251-9B2966D787EF}"/>
                </a:ext>
              </a:extLst>
            </p:cNvPr>
            <p:cNvCxnSpPr>
              <a:cxnSpLocks/>
            </p:cNvCxnSpPr>
            <p:nvPr/>
          </p:nvCxnSpPr>
          <p:spPr>
            <a:xfrm flipH="1">
              <a:off x="3657600" y="3452061"/>
              <a:ext cx="2724149" cy="815139"/>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AB138BE-9944-4D04-A67B-FD24178717B0}"/>
                </a:ext>
              </a:extLst>
            </p:cNvPr>
            <p:cNvSpPr txBox="1">
              <a:spLocks noChangeArrowheads="1"/>
            </p:cNvSpPr>
            <p:nvPr/>
          </p:nvSpPr>
          <p:spPr bwMode="auto">
            <a:xfrm>
              <a:off x="3274219" y="4067145"/>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62" name="TextBox 61">
            <a:extLst>
              <a:ext uri="{FF2B5EF4-FFF2-40B4-BE49-F238E27FC236}">
                <a16:creationId xmlns:a16="http://schemas.microsoft.com/office/drawing/2014/main" id="{2EE4921E-F275-4664-BFC4-20562E1D5A52}"/>
              </a:ext>
            </a:extLst>
          </p:cNvPr>
          <p:cNvSpPr txBox="1">
            <a:spLocks noChangeArrowheads="1"/>
          </p:cNvSpPr>
          <p:nvPr/>
        </p:nvSpPr>
        <p:spPr bwMode="auto">
          <a:xfrm>
            <a:off x="2347913" y="462909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68" name="TextBox 67">
            <a:extLst>
              <a:ext uri="{FF2B5EF4-FFF2-40B4-BE49-F238E27FC236}">
                <a16:creationId xmlns:a16="http://schemas.microsoft.com/office/drawing/2014/main" id="{3FCB8E46-370D-4E86-B87E-0DDDD0FEC98C}"/>
              </a:ext>
            </a:extLst>
          </p:cNvPr>
          <p:cNvSpPr txBox="1">
            <a:spLocks noChangeArrowheads="1"/>
          </p:cNvSpPr>
          <p:nvPr/>
        </p:nvSpPr>
        <p:spPr bwMode="auto">
          <a:xfrm>
            <a:off x="2347913" y="426720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69" name="Rectangle 68">
            <a:extLst>
              <a:ext uri="{FF2B5EF4-FFF2-40B4-BE49-F238E27FC236}">
                <a16:creationId xmlns:a16="http://schemas.microsoft.com/office/drawing/2014/main" id="{6C4B188F-3C8A-4039-A577-7948A8EAAC96}"/>
              </a:ext>
            </a:extLst>
          </p:cNvPr>
          <p:cNvSpPr/>
          <p:nvPr/>
        </p:nvSpPr>
        <p:spPr>
          <a:xfrm>
            <a:off x="3604038" y="4555151"/>
            <a:ext cx="1981422" cy="102789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b="1" dirty="0">
                <a:latin typeface="+mj-lt"/>
              </a:rPr>
              <a:t>Matches! </a:t>
            </a:r>
            <a:br>
              <a:rPr lang="en-US" b="1" dirty="0">
                <a:latin typeface="+mj-lt"/>
              </a:rPr>
            </a:br>
            <a:r>
              <a:rPr lang="en-US" b="1" dirty="0">
                <a:latin typeface="+mj-lt"/>
                <a:cs typeface="Courier New" pitchFamily="49" charset="0"/>
              </a:rPr>
              <a:t>Balanced</a:t>
            </a:r>
            <a:r>
              <a:rPr lang="en-US" b="1" dirty="0">
                <a:latin typeface="+mj-lt"/>
              </a:rPr>
              <a:t> still </a:t>
            </a:r>
            <a:r>
              <a:rPr lang="en-US" b="1" dirty="0">
                <a:latin typeface="+mj-lt"/>
                <a:cs typeface="Courier New" pitchFamily="49" charset="0"/>
              </a:rPr>
              <a:t>true</a:t>
            </a:r>
          </a:p>
        </p:txBody>
      </p:sp>
      <p:grpSp>
        <p:nvGrpSpPr>
          <p:cNvPr id="12" name="Group 11">
            <a:extLst>
              <a:ext uri="{FF2B5EF4-FFF2-40B4-BE49-F238E27FC236}">
                <a16:creationId xmlns:a16="http://schemas.microsoft.com/office/drawing/2014/main" id="{D112B1EF-0128-4C00-8687-30DF955B2605}"/>
              </a:ext>
            </a:extLst>
          </p:cNvPr>
          <p:cNvGrpSpPr/>
          <p:nvPr/>
        </p:nvGrpSpPr>
        <p:grpSpPr>
          <a:xfrm>
            <a:off x="2268221" y="4067146"/>
            <a:ext cx="1907477" cy="577185"/>
            <a:chOff x="1353820" y="4067145"/>
            <a:chExt cx="1907477" cy="577185"/>
          </a:xfrm>
        </p:grpSpPr>
        <p:grpSp>
          <p:nvGrpSpPr>
            <p:cNvPr id="65" name="Group 64">
              <a:extLst>
                <a:ext uri="{FF2B5EF4-FFF2-40B4-BE49-F238E27FC236}">
                  <a16:creationId xmlns:a16="http://schemas.microsoft.com/office/drawing/2014/main" id="{6BBA70B4-70C6-498D-8733-08C9AE16B8A7}"/>
                </a:ext>
              </a:extLst>
            </p:cNvPr>
            <p:cNvGrpSpPr/>
            <p:nvPr/>
          </p:nvGrpSpPr>
          <p:grpSpPr>
            <a:xfrm>
              <a:off x="1884362" y="4067145"/>
              <a:ext cx="1376935" cy="400111"/>
              <a:chOff x="2206846" y="4067145"/>
              <a:chExt cx="1376935" cy="400111"/>
            </a:xfrm>
          </p:grpSpPr>
          <p:cxnSp>
            <p:nvCxnSpPr>
              <p:cNvPr id="66" name="Straight Arrow Connector 65">
                <a:extLst>
                  <a:ext uri="{FF2B5EF4-FFF2-40B4-BE49-F238E27FC236}">
                    <a16:creationId xmlns:a16="http://schemas.microsoft.com/office/drawing/2014/main" id="{D4119053-FE7D-47EB-AF7C-40CD6FA3D3B1}"/>
                  </a:ext>
                </a:extLst>
              </p:cNvPr>
              <p:cNvCxnSpPr>
                <a:cxnSpLocks/>
                <a:endCxn id="67" idx="1"/>
              </p:cNvCxnSpPr>
              <p:nvPr/>
            </p:nvCxnSpPr>
            <p:spPr>
              <a:xfrm flipV="1">
                <a:off x="2206846" y="4267200"/>
                <a:ext cx="1067373" cy="200056"/>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3553AC5A-F581-4ECF-949F-DAB1DCEA977B}"/>
                  </a:ext>
                </a:extLst>
              </p:cNvPr>
              <p:cNvSpPr txBox="1">
                <a:spLocks noChangeArrowheads="1"/>
              </p:cNvSpPr>
              <p:nvPr/>
            </p:nvSpPr>
            <p:spPr bwMode="auto">
              <a:xfrm>
                <a:off x="3274219" y="4067145"/>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11" name="Rectangle 10">
              <a:extLst>
                <a:ext uri="{FF2B5EF4-FFF2-40B4-BE49-F238E27FC236}">
                  <a16:creationId xmlns:a16="http://schemas.microsoft.com/office/drawing/2014/main" id="{6DFEDC96-6D88-4874-869D-3535123C4E9C}"/>
                </a:ext>
              </a:extLst>
            </p:cNvPr>
            <p:cNvSpPr/>
            <p:nvPr/>
          </p:nvSpPr>
          <p:spPr>
            <a:xfrm>
              <a:off x="1353820" y="4339530"/>
              <a:ext cx="457200"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C09026EF-8A2B-4D84-8488-9BC16E327ACB}"/>
              </a:ext>
            </a:extLst>
          </p:cNvPr>
          <p:cNvGrpSpPr/>
          <p:nvPr/>
        </p:nvGrpSpPr>
        <p:grpSpPr>
          <a:xfrm>
            <a:off x="7145076" y="3559175"/>
            <a:ext cx="322524" cy="2034756"/>
            <a:chOff x="6230676" y="3559175"/>
            <a:chExt cx="322524" cy="2034756"/>
          </a:xfrm>
        </p:grpSpPr>
        <p:sp>
          <p:nvSpPr>
            <p:cNvPr id="59" name="Down Arrow 52">
              <a:extLst>
                <a:ext uri="{FF2B5EF4-FFF2-40B4-BE49-F238E27FC236}">
                  <a16:creationId xmlns:a16="http://schemas.microsoft.com/office/drawing/2014/main" id="{6A4C5CD1-6559-4810-94EB-ADB53F4B7B7B}"/>
                </a:ext>
              </a:extLst>
            </p:cNvPr>
            <p:cNvSpPr/>
            <p:nvPr/>
          </p:nvSpPr>
          <p:spPr>
            <a:xfrm rot="10800000">
              <a:off x="6381750" y="3559175"/>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 name="Rectangle 70">
              <a:extLst>
                <a:ext uri="{FF2B5EF4-FFF2-40B4-BE49-F238E27FC236}">
                  <a16:creationId xmlns:a16="http://schemas.microsoft.com/office/drawing/2014/main" id="{BBEACD65-FFB5-4072-9F92-5C8695A69E08}"/>
                </a:ext>
              </a:extLst>
            </p:cNvPr>
            <p:cNvSpPr/>
            <p:nvPr/>
          </p:nvSpPr>
          <p:spPr>
            <a:xfrm>
              <a:off x="6230676" y="5224599"/>
              <a:ext cx="322524" cy="369332"/>
            </a:xfrm>
            <a:prstGeom prst="rect">
              <a:avLst/>
            </a:prstGeom>
            <a:solidFill>
              <a:schemeClr val="bg1"/>
            </a:solidFill>
          </p:spPr>
          <p:txBody>
            <a:bodyPr wrap="none">
              <a:spAutoFit/>
            </a:bodyPr>
            <a:lstStyle/>
            <a:p>
              <a:r>
                <a:rPr lang="en-US" dirty="0">
                  <a:latin typeface="Courier New" pitchFamily="49" charset="0"/>
                  <a:cs typeface="Courier New" pitchFamily="49" charset="0"/>
                </a:rPr>
                <a:t>7</a:t>
              </a:r>
              <a:endParaRPr lang="en-US" dirty="0"/>
            </a:p>
          </p:txBody>
        </p:sp>
      </p:grpSp>
      <p:grpSp>
        <p:nvGrpSpPr>
          <p:cNvPr id="6" name="Group 5">
            <a:extLst>
              <a:ext uri="{FF2B5EF4-FFF2-40B4-BE49-F238E27FC236}">
                <a16:creationId xmlns:a16="http://schemas.microsoft.com/office/drawing/2014/main" id="{40838576-B161-43CD-B601-057633CBBD6A}"/>
              </a:ext>
            </a:extLst>
          </p:cNvPr>
          <p:cNvGrpSpPr/>
          <p:nvPr/>
        </p:nvGrpSpPr>
        <p:grpSpPr>
          <a:xfrm>
            <a:off x="6691314" y="3559175"/>
            <a:ext cx="798061" cy="2045642"/>
            <a:chOff x="5776913" y="3559175"/>
            <a:chExt cx="798061" cy="2045642"/>
          </a:xfrm>
        </p:grpSpPr>
        <p:sp>
          <p:nvSpPr>
            <p:cNvPr id="54" name="Down Arrow 52">
              <a:extLst>
                <a:ext uri="{FF2B5EF4-FFF2-40B4-BE49-F238E27FC236}">
                  <a16:creationId xmlns:a16="http://schemas.microsoft.com/office/drawing/2014/main" id="{0C84C91F-F3FC-4A5D-BADB-A3838CABB78D}"/>
                </a:ext>
              </a:extLst>
            </p:cNvPr>
            <p:cNvSpPr/>
            <p:nvPr/>
          </p:nvSpPr>
          <p:spPr>
            <a:xfrm rot="10800000">
              <a:off x="5776913" y="3559175"/>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 name="Rectangle 63">
              <a:extLst>
                <a:ext uri="{FF2B5EF4-FFF2-40B4-BE49-F238E27FC236}">
                  <a16:creationId xmlns:a16="http://schemas.microsoft.com/office/drawing/2014/main" id="{8F64600C-B185-46E9-B9A0-49091064F975}"/>
                </a:ext>
              </a:extLst>
            </p:cNvPr>
            <p:cNvSpPr/>
            <p:nvPr/>
          </p:nvSpPr>
          <p:spPr>
            <a:xfrm>
              <a:off x="6252450" y="5235485"/>
              <a:ext cx="322524" cy="369332"/>
            </a:xfrm>
            <a:prstGeom prst="rect">
              <a:avLst/>
            </a:prstGeom>
            <a:solidFill>
              <a:schemeClr val="bg1"/>
            </a:solidFill>
          </p:spPr>
          <p:txBody>
            <a:bodyPr wrap="none">
              <a:spAutoFit/>
            </a:bodyPr>
            <a:lstStyle/>
            <a:p>
              <a:r>
                <a:rPr lang="en-US" dirty="0">
                  <a:latin typeface="Courier New" pitchFamily="49" charset="0"/>
                  <a:cs typeface="Courier New" pitchFamily="49" charset="0"/>
                </a:rPr>
                <a:t>5</a:t>
              </a:r>
              <a:endParaRPr lang="en-US" dirty="0"/>
            </a:p>
          </p:txBody>
        </p:sp>
      </p:grpSp>
      <p:sp>
        <p:nvSpPr>
          <p:cNvPr id="72" name="TextBox 71">
            <a:extLst>
              <a:ext uri="{FF2B5EF4-FFF2-40B4-BE49-F238E27FC236}">
                <a16:creationId xmlns:a16="http://schemas.microsoft.com/office/drawing/2014/main" id="{EE87144A-97CF-45E1-B4E2-594D320D8A66}"/>
              </a:ext>
            </a:extLst>
          </p:cNvPr>
          <p:cNvSpPr txBox="1"/>
          <p:nvPr/>
        </p:nvSpPr>
        <p:spPr>
          <a:xfrm>
            <a:off x="1580570" y="5196596"/>
            <a:ext cx="1696031" cy="646331"/>
          </a:xfrm>
          <a:prstGeom prst="rect">
            <a:avLst/>
          </a:prstGeom>
          <a:noFill/>
        </p:spPr>
        <p:txBody>
          <a:bodyPr wrap="square">
            <a:spAutoFit/>
          </a:bodyPr>
          <a:lstStyle/>
          <a:p>
            <a:pPr algn="ctr"/>
            <a:r>
              <a:rPr lang="en-US" dirty="0">
                <a:latin typeface="Comic Sans MS" panose="030F0702030302020204" pitchFamily="66" charset="0"/>
              </a:rPr>
              <a:t>bracket stack</a:t>
            </a:r>
          </a:p>
          <a:p>
            <a:pPr algn="ctr"/>
            <a:r>
              <a:rPr lang="en-US" dirty="0">
                <a:latin typeface="Comic Sans MS" panose="030F0702030302020204" pitchFamily="66" charset="0"/>
              </a:rPr>
              <a:t>(chars)</a:t>
            </a:r>
            <a:endParaRPr lang="en-US" dirty="0"/>
          </a:p>
        </p:txBody>
      </p:sp>
    </p:spTree>
    <p:extLst>
      <p:ext uri="{BB962C8B-B14F-4D97-AF65-F5344CB8AC3E}">
        <p14:creationId xmlns:p14="http://schemas.microsoft.com/office/powerpoint/2010/main" val="186445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subTnLst>
                                    <p:set>
                                      <p:cBhvr override="childStyle">
                                        <p:cTn dur="1" fill="hold" display="0" masterRel="nextClick" afterEffect="1"/>
                                        <p:tgtEl>
                                          <p:spTgt spid="5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61"/>
                                        </p:tgtEl>
                                        <p:attrNameLst>
                                          <p:attrName>style.visibility</p:attrName>
                                        </p:attrNameLst>
                                      </p:cBhvr>
                                      <p:to>
                                        <p:strVal val="visible"/>
                                      </p:to>
                                    </p:set>
                                    <p:animEffect transition="in" filter="wipe(right)">
                                      <p:cBhvr>
                                        <p:cTn id="27" dur="500"/>
                                        <p:tgtEl>
                                          <p:spTgt spid="6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69"/>
                                        </p:tgtEl>
                                        <p:attrNameLst>
                                          <p:attrName>style.visibility</p:attrName>
                                        </p:attrNameLst>
                                      </p:cBhvr>
                                      <p:to>
                                        <p:strVal val="visible"/>
                                      </p:to>
                                    </p:set>
                                    <p:animEffect transition="in" filter="fade">
                                      <p:cBhvr>
                                        <p:cTn id="36"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6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2821826"/>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Balanced Parentheses Example</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31</a:t>
            </a:fld>
            <a:endParaRPr lang="en-US" dirty="0"/>
          </a:p>
        </p:txBody>
      </p:sp>
      <p:sp>
        <p:nvSpPr>
          <p:cNvPr id="5" name="TextBox 1"/>
          <p:cNvSpPr txBox="1">
            <a:spLocks noChangeArrowheads="1"/>
          </p:cNvSpPr>
          <p:nvPr/>
        </p:nvSpPr>
        <p:spPr bwMode="auto">
          <a:xfrm>
            <a:off x="2133600" y="1676400"/>
            <a:ext cx="1828800" cy="369888"/>
          </a:xfrm>
          <a:prstGeom prst="rect">
            <a:avLst/>
          </a:prstGeom>
          <a:noFill/>
          <a:ln w="9525">
            <a:noFill/>
            <a:miter lim="800000"/>
            <a:headEnd/>
            <a:tailEnd/>
          </a:ln>
        </p:spPr>
        <p:txBody>
          <a:bodyPr>
            <a:spAutoFit/>
          </a:bodyPr>
          <a:lstStyle/>
          <a:p>
            <a:r>
              <a:rPr lang="en-US"/>
              <a:t>Expression:</a:t>
            </a:r>
          </a:p>
        </p:txBody>
      </p:sp>
      <p:sp>
        <p:nvSpPr>
          <p:cNvPr id="15" name="TextBox 14"/>
          <p:cNvSpPr txBox="1">
            <a:spLocks noChangeArrowheads="1"/>
          </p:cNvSpPr>
          <p:nvPr/>
        </p:nvSpPr>
        <p:spPr bwMode="auto">
          <a:xfrm>
            <a:off x="5654675" y="4953001"/>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8</a:t>
            </a:r>
          </a:p>
        </p:txBody>
      </p:sp>
      <p:grpSp>
        <p:nvGrpSpPr>
          <p:cNvPr id="16" name="Group 41"/>
          <p:cNvGrpSpPr>
            <a:grpSpLocks/>
          </p:cNvGrpSpPr>
          <p:nvPr/>
        </p:nvGrpSpPr>
        <p:grpSpPr bwMode="auto">
          <a:xfrm rot="5400000">
            <a:off x="6507958" y="1527970"/>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2605089"/>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051954"/>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5" name="TextBox 54"/>
          <p:cNvSpPr txBox="1">
            <a:spLocks noChangeArrowheads="1"/>
          </p:cNvSpPr>
          <p:nvPr/>
        </p:nvSpPr>
        <p:spPr bwMode="auto">
          <a:xfrm>
            <a:off x="5060951" y="3051951"/>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3679825" y="1666875"/>
            <a:ext cx="3257550" cy="400110"/>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 * [x + y] / z)</a:t>
            </a:r>
          </a:p>
        </p:txBody>
      </p:sp>
      <p:grpSp>
        <p:nvGrpSpPr>
          <p:cNvPr id="61" name="Group 60">
            <a:extLst>
              <a:ext uri="{FF2B5EF4-FFF2-40B4-BE49-F238E27FC236}">
                <a16:creationId xmlns:a16="http://schemas.microsoft.com/office/drawing/2014/main" id="{4AE0FF29-110A-4E9E-90ED-7D748562D46F}"/>
              </a:ext>
            </a:extLst>
          </p:cNvPr>
          <p:cNvGrpSpPr/>
          <p:nvPr/>
        </p:nvGrpSpPr>
        <p:grpSpPr>
          <a:xfrm>
            <a:off x="4188619" y="3452061"/>
            <a:ext cx="4036218" cy="1015194"/>
            <a:chOff x="3274219" y="3452061"/>
            <a:chExt cx="4036218" cy="1015194"/>
          </a:xfrm>
        </p:grpSpPr>
        <p:cxnSp>
          <p:nvCxnSpPr>
            <p:cNvPr id="58" name="Straight Arrow Connector 57">
              <a:extLst>
                <a:ext uri="{FF2B5EF4-FFF2-40B4-BE49-F238E27FC236}">
                  <a16:creationId xmlns:a16="http://schemas.microsoft.com/office/drawing/2014/main" id="{F0FE5529-30E1-46EB-A251-9B2966D787EF}"/>
                </a:ext>
              </a:extLst>
            </p:cNvPr>
            <p:cNvCxnSpPr>
              <a:cxnSpLocks/>
            </p:cNvCxnSpPr>
            <p:nvPr/>
          </p:nvCxnSpPr>
          <p:spPr>
            <a:xfrm flipH="1">
              <a:off x="3657601" y="3452061"/>
              <a:ext cx="3652836" cy="815139"/>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AB138BE-9944-4D04-A67B-FD24178717B0}"/>
                </a:ext>
              </a:extLst>
            </p:cNvPr>
            <p:cNvSpPr txBox="1">
              <a:spLocks noChangeArrowheads="1"/>
            </p:cNvSpPr>
            <p:nvPr/>
          </p:nvSpPr>
          <p:spPr bwMode="auto">
            <a:xfrm>
              <a:off x="3274219" y="4067145"/>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54" name="Down Arrow 52">
            <a:extLst>
              <a:ext uri="{FF2B5EF4-FFF2-40B4-BE49-F238E27FC236}">
                <a16:creationId xmlns:a16="http://schemas.microsoft.com/office/drawing/2014/main" id="{0C84C91F-F3FC-4A5D-BADB-A3838CABB78D}"/>
              </a:ext>
            </a:extLst>
          </p:cNvPr>
          <p:cNvSpPr/>
          <p:nvPr/>
        </p:nvSpPr>
        <p:spPr>
          <a:xfrm rot="10800000">
            <a:off x="7620001" y="3559176"/>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TextBox 61">
            <a:extLst>
              <a:ext uri="{FF2B5EF4-FFF2-40B4-BE49-F238E27FC236}">
                <a16:creationId xmlns:a16="http://schemas.microsoft.com/office/drawing/2014/main" id="{2EE4921E-F275-4664-BFC4-20562E1D5A52}"/>
              </a:ext>
            </a:extLst>
          </p:cNvPr>
          <p:cNvSpPr txBox="1">
            <a:spLocks noChangeArrowheads="1"/>
          </p:cNvSpPr>
          <p:nvPr/>
        </p:nvSpPr>
        <p:spPr bwMode="auto">
          <a:xfrm>
            <a:off x="2347913" y="462909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64" name="Rectangle 63">
            <a:extLst>
              <a:ext uri="{FF2B5EF4-FFF2-40B4-BE49-F238E27FC236}">
                <a16:creationId xmlns:a16="http://schemas.microsoft.com/office/drawing/2014/main" id="{F6C14316-CA68-46B1-9496-CAEAE0A7A4CE}"/>
              </a:ext>
            </a:extLst>
          </p:cNvPr>
          <p:cNvSpPr/>
          <p:nvPr/>
        </p:nvSpPr>
        <p:spPr>
          <a:xfrm>
            <a:off x="3579417" y="4555151"/>
            <a:ext cx="1981422" cy="102789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b="1" dirty="0">
                <a:latin typeface="+mj-lt"/>
              </a:rPr>
              <a:t>Matches! </a:t>
            </a:r>
            <a:br>
              <a:rPr lang="en-US" b="1" dirty="0">
                <a:latin typeface="+mj-lt"/>
              </a:rPr>
            </a:br>
            <a:r>
              <a:rPr lang="en-US" b="1" dirty="0">
                <a:latin typeface="+mj-lt"/>
                <a:cs typeface="Courier New" pitchFamily="49" charset="0"/>
              </a:rPr>
              <a:t>Balanced</a:t>
            </a:r>
            <a:r>
              <a:rPr lang="en-US" b="1" dirty="0">
                <a:latin typeface="+mj-lt"/>
              </a:rPr>
              <a:t> still </a:t>
            </a:r>
            <a:r>
              <a:rPr lang="en-US" b="1" dirty="0">
                <a:latin typeface="+mj-lt"/>
                <a:cs typeface="Courier New" pitchFamily="49" charset="0"/>
              </a:rPr>
              <a:t>true</a:t>
            </a:r>
          </a:p>
        </p:txBody>
      </p:sp>
      <p:grpSp>
        <p:nvGrpSpPr>
          <p:cNvPr id="8" name="Group 7">
            <a:extLst>
              <a:ext uri="{FF2B5EF4-FFF2-40B4-BE49-F238E27FC236}">
                <a16:creationId xmlns:a16="http://schemas.microsoft.com/office/drawing/2014/main" id="{E7FD32D2-5FD0-42EE-A4DE-DE6B438850DC}"/>
              </a:ext>
            </a:extLst>
          </p:cNvPr>
          <p:cNvGrpSpPr/>
          <p:nvPr/>
        </p:nvGrpSpPr>
        <p:grpSpPr>
          <a:xfrm>
            <a:off x="2286001" y="4067145"/>
            <a:ext cx="1889697" cy="936508"/>
            <a:chOff x="1371600" y="4067145"/>
            <a:chExt cx="1889697" cy="936508"/>
          </a:xfrm>
        </p:grpSpPr>
        <p:grpSp>
          <p:nvGrpSpPr>
            <p:cNvPr id="65" name="Group 64">
              <a:extLst>
                <a:ext uri="{FF2B5EF4-FFF2-40B4-BE49-F238E27FC236}">
                  <a16:creationId xmlns:a16="http://schemas.microsoft.com/office/drawing/2014/main" id="{6BBA70B4-70C6-498D-8733-08C9AE16B8A7}"/>
                </a:ext>
              </a:extLst>
            </p:cNvPr>
            <p:cNvGrpSpPr/>
            <p:nvPr/>
          </p:nvGrpSpPr>
          <p:grpSpPr>
            <a:xfrm>
              <a:off x="1743075" y="4067145"/>
              <a:ext cx="1518222" cy="744568"/>
              <a:chOff x="2065559" y="4067145"/>
              <a:chExt cx="1518222" cy="744568"/>
            </a:xfrm>
          </p:grpSpPr>
          <p:cxnSp>
            <p:nvCxnSpPr>
              <p:cNvPr id="66" name="Straight Arrow Connector 65">
                <a:extLst>
                  <a:ext uri="{FF2B5EF4-FFF2-40B4-BE49-F238E27FC236}">
                    <a16:creationId xmlns:a16="http://schemas.microsoft.com/office/drawing/2014/main" id="{D4119053-FE7D-47EB-AF7C-40CD6FA3D3B1}"/>
                  </a:ext>
                </a:extLst>
              </p:cNvPr>
              <p:cNvCxnSpPr>
                <a:cxnSpLocks/>
                <a:endCxn id="67" idx="1"/>
              </p:cNvCxnSpPr>
              <p:nvPr/>
            </p:nvCxnSpPr>
            <p:spPr>
              <a:xfrm flipV="1">
                <a:off x="2065559" y="4267200"/>
                <a:ext cx="1208660" cy="54451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3553AC5A-F581-4ECF-949F-DAB1DCEA977B}"/>
                  </a:ext>
                </a:extLst>
              </p:cNvPr>
              <p:cNvSpPr txBox="1">
                <a:spLocks noChangeArrowheads="1"/>
              </p:cNvSpPr>
              <p:nvPr/>
            </p:nvSpPr>
            <p:spPr bwMode="auto">
              <a:xfrm>
                <a:off x="3274219" y="4067145"/>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69" name="Rectangle 68">
              <a:extLst>
                <a:ext uri="{FF2B5EF4-FFF2-40B4-BE49-F238E27FC236}">
                  <a16:creationId xmlns:a16="http://schemas.microsoft.com/office/drawing/2014/main" id="{48783E84-A4E1-43E6-B8F4-178222C9E92B}"/>
                </a:ext>
              </a:extLst>
            </p:cNvPr>
            <p:cNvSpPr/>
            <p:nvPr/>
          </p:nvSpPr>
          <p:spPr>
            <a:xfrm>
              <a:off x="1371600" y="4698853"/>
              <a:ext cx="457200" cy="304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a:extLst>
              <a:ext uri="{FF2B5EF4-FFF2-40B4-BE49-F238E27FC236}">
                <a16:creationId xmlns:a16="http://schemas.microsoft.com/office/drawing/2014/main" id="{E9C1F278-1824-430D-BB8C-9DC8DC960473}"/>
              </a:ext>
            </a:extLst>
          </p:cNvPr>
          <p:cNvGrpSpPr/>
          <p:nvPr/>
        </p:nvGrpSpPr>
        <p:grpSpPr>
          <a:xfrm>
            <a:off x="7145076" y="3559175"/>
            <a:ext cx="946412" cy="2023870"/>
            <a:chOff x="6230676" y="3559175"/>
            <a:chExt cx="946412" cy="2023870"/>
          </a:xfrm>
        </p:grpSpPr>
        <p:sp>
          <p:nvSpPr>
            <p:cNvPr id="63" name="Down Arrow 52">
              <a:extLst>
                <a:ext uri="{FF2B5EF4-FFF2-40B4-BE49-F238E27FC236}">
                  <a16:creationId xmlns:a16="http://schemas.microsoft.com/office/drawing/2014/main" id="{5D0A04D7-9ACA-4442-B31D-CDAC5272BE50}"/>
                </a:ext>
              </a:extLst>
            </p:cNvPr>
            <p:cNvSpPr/>
            <p:nvPr/>
          </p:nvSpPr>
          <p:spPr>
            <a:xfrm rot="10800000">
              <a:off x="7005638" y="3559175"/>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8" name="Rectangle 67">
              <a:extLst>
                <a:ext uri="{FF2B5EF4-FFF2-40B4-BE49-F238E27FC236}">
                  <a16:creationId xmlns:a16="http://schemas.microsoft.com/office/drawing/2014/main" id="{821A5650-DE77-494E-B88B-8CE7529EFB0E}"/>
                </a:ext>
              </a:extLst>
            </p:cNvPr>
            <p:cNvSpPr/>
            <p:nvPr/>
          </p:nvSpPr>
          <p:spPr>
            <a:xfrm>
              <a:off x="6230676" y="5213713"/>
              <a:ext cx="322524" cy="369332"/>
            </a:xfrm>
            <a:prstGeom prst="rect">
              <a:avLst/>
            </a:prstGeom>
            <a:solidFill>
              <a:schemeClr val="bg1"/>
            </a:solidFill>
          </p:spPr>
          <p:txBody>
            <a:bodyPr wrap="none">
              <a:spAutoFit/>
            </a:bodyPr>
            <a:lstStyle/>
            <a:p>
              <a:r>
                <a:rPr lang="en-US" dirty="0">
                  <a:latin typeface="Courier New" pitchFamily="49" charset="0"/>
                  <a:cs typeface="Courier New" pitchFamily="49" charset="0"/>
                </a:rPr>
                <a:t>9</a:t>
              </a:r>
              <a:endParaRPr lang="en-US" dirty="0"/>
            </a:p>
          </p:txBody>
        </p:sp>
      </p:grpSp>
      <p:grpSp>
        <p:nvGrpSpPr>
          <p:cNvPr id="7" name="Group 6">
            <a:extLst>
              <a:ext uri="{FF2B5EF4-FFF2-40B4-BE49-F238E27FC236}">
                <a16:creationId xmlns:a16="http://schemas.microsoft.com/office/drawing/2014/main" id="{B5778DE9-F1C4-4BD7-89AD-519868B15C4E}"/>
              </a:ext>
            </a:extLst>
          </p:cNvPr>
          <p:cNvGrpSpPr/>
          <p:nvPr/>
        </p:nvGrpSpPr>
        <p:grpSpPr>
          <a:xfrm>
            <a:off x="7159618" y="3559175"/>
            <a:ext cx="1236670" cy="2032316"/>
            <a:chOff x="6245218" y="3559175"/>
            <a:chExt cx="1236670" cy="2032316"/>
          </a:xfrm>
        </p:grpSpPr>
        <p:sp>
          <p:nvSpPr>
            <p:cNvPr id="59" name="Down Arrow 52">
              <a:extLst>
                <a:ext uri="{FF2B5EF4-FFF2-40B4-BE49-F238E27FC236}">
                  <a16:creationId xmlns:a16="http://schemas.microsoft.com/office/drawing/2014/main" id="{6A4C5CD1-6559-4810-94EB-ADB53F4B7B7B}"/>
                </a:ext>
              </a:extLst>
            </p:cNvPr>
            <p:cNvSpPr/>
            <p:nvPr/>
          </p:nvSpPr>
          <p:spPr>
            <a:xfrm rot="10800000">
              <a:off x="7310438" y="3559175"/>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Rectangle 69">
              <a:extLst>
                <a:ext uri="{FF2B5EF4-FFF2-40B4-BE49-F238E27FC236}">
                  <a16:creationId xmlns:a16="http://schemas.microsoft.com/office/drawing/2014/main" id="{89261307-2CF4-45AB-A2AF-F48D905F26DD}"/>
                </a:ext>
              </a:extLst>
            </p:cNvPr>
            <p:cNvSpPr/>
            <p:nvPr/>
          </p:nvSpPr>
          <p:spPr>
            <a:xfrm>
              <a:off x="6245218" y="5222159"/>
              <a:ext cx="460382" cy="369332"/>
            </a:xfrm>
            <a:prstGeom prst="rect">
              <a:avLst/>
            </a:prstGeom>
            <a:solidFill>
              <a:schemeClr val="bg1"/>
            </a:solidFill>
          </p:spPr>
          <p:txBody>
            <a:bodyPr wrap="none">
              <a:spAutoFit/>
            </a:bodyPr>
            <a:lstStyle/>
            <a:p>
              <a:r>
                <a:rPr lang="en-US" dirty="0">
                  <a:latin typeface="Courier New" pitchFamily="49" charset="0"/>
                  <a:cs typeface="Courier New" pitchFamily="49" charset="0"/>
                </a:rPr>
                <a:t>10</a:t>
              </a:r>
              <a:endParaRPr lang="en-US" dirty="0"/>
            </a:p>
          </p:txBody>
        </p:sp>
      </p:grpSp>
      <p:sp>
        <p:nvSpPr>
          <p:cNvPr id="71" name="TextBox 70">
            <a:extLst>
              <a:ext uri="{FF2B5EF4-FFF2-40B4-BE49-F238E27FC236}">
                <a16:creationId xmlns:a16="http://schemas.microsoft.com/office/drawing/2014/main" id="{17B229D7-1C25-4E04-9AAC-7EA0A3B03046}"/>
              </a:ext>
            </a:extLst>
          </p:cNvPr>
          <p:cNvSpPr txBox="1"/>
          <p:nvPr/>
        </p:nvSpPr>
        <p:spPr>
          <a:xfrm>
            <a:off x="1580570" y="5196596"/>
            <a:ext cx="1696031" cy="646331"/>
          </a:xfrm>
          <a:prstGeom prst="rect">
            <a:avLst/>
          </a:prstGeom>
          <a:noFill/>
        </p:spPr>
        <p:txBody>
          <a:bodyPr wrap="square">
            <a:spAutoFit/>
          </a:bodyPr>
          <a:lstStyle/>
          <a:p>
            <a:pPr algn="ctr"/>
            <a:r>
              <a:rPr lang="en-US" dirty="0">
                <a:latin typeface="Comic Sans MS" panose="030F0702030302020204" pitchFamily="66" charset="0"/>
              </a:rPr>
              <a:t>bracket stack</a:t>
            </a:r>
          </a:p>
          <a:p>
            <a:pPr algn="ctr"/>
            <a:r>
              <a:rPr lang="en-US" dirty="0">
                <a:latin typeface="Comic Sans MS" panose="030F0702030302020204" pitchFamily="66" charset="0"/>
              </a:rPr>
              <a:t>(chars)</a:t>
            </a:r>
            <a:endParaRPr lang="en-US" dirty="0"/>
          </a:p>
        </p:txBody>
      </p:sp>
    </p:spTree>
    <p:extLst>
      <p:ext uri="{BB962C8B-B14F-4D97-AF65-F5344CB8AC3E}">
        <p14:creationId xmlns:p14="http://schemas.microsoft.com/office/powerpoint/2010/main" val="90910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500"/>
                                        <p:tgtEl>
                                          <p:spTgt spid="54"/>
                                        </p:tgtEl>
                                      </p:cBhvr>
                                    </p:animEffect>
                                  </p:childTnLst>
                                  <p:subTnLst>
                                    <p:set>
                                      <p:cBhvr override="childStyle">
                                        <p:cTn dur="1" fill="hold" display="0" masterRel="nextClick" afterEffect="1"/>
                                        <p:tgtEl>
                                          <p:spTgt spid="54"/>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wipe(right)">
                                      <p:cBhvr>
                                        <p:cTn id="22" dur="500"/>
                                        <p:tgtEl>
                                          <p:spTgt spid="6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64"/>
                                        </p:tgtEl>
                                        <p:attrNameLst>
                                          <p:attrName>style.visibility</p:attrName>
                                        </p:attrNameLst>
                                      </p:cBhvr>
                                      <p:to>
                                        <p:strVal val="visible"/>
                                      </p:to>
                                    </p:set>
                                    <p:animEffect transition="in" filter="fade">
                                      <p:cBhvr>
                                        <p:cTn id="31"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6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2821826"/>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Balanced Parentheses Example</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32</a:t>
            </a:fld>
            <a:endParaRPr lang="en-US" dirty="0"/>
          </a:p>
        </p:txBody>
      </p:sp>
      <p:sp>
        <p:nvSpPr>
          <p:cNvPr id="5" name="TextBox 1"/>
          <p:cNvSpPr txBox="1">
            <a:spLocks noChangeArrowheads="1"/>
          </p:cNvSpPr>
          <p:nvPr/>
        </p:nvSpPr>
        <p:spPr bwMode="auto">
          <a:xfrm>
            <a:off x="2133600" y="1676400"/>
            <a:ext cx="1828800" cy="369888"/>
          </a:xfrm>
          <a:prstGeom prst="rect">
            <a:avLst/>
          </a:prstGeom>
          <a:noFill/>
          <a:ln w="9525">
            <a:noFill/>
            <a:miter lim="800000"/>
            <a:headEnd/>
            <a:tailEnd/>
          </a:ln>
        </p:spPr>
        <p:txBody>
          <a:bodyPr>
            <a:spAutoFit/>
          </a:bodyPr>
          <a:lstStyle/>
          <a:p>
            <a:r>
              <a:rPr lang="en-US"/>
              <a:t>Expression:</a:t>
            </a:r>
          </a:p>
        </p:txBody>
      </p:sp>
      <p:sp>
        <p:nvSpPr>
          <p:cNvPr id="15" name="TextBox 14"/>
          <p:cNvSpPr txBox="1">
            <a:spLocks noChangeArrowheads="1"/>
          </p:cNvSpPr>
          <p:nvPr/>
        </p:nvSpPr>
        <p:spPr bwMode="auto">
          <a:xfrm>
            <a:off x="5654675" y="4953001"/>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10</a:t>
            </a:r>
          </a:p>
        </p:txBody>
      </p:sp>
      <p:grpSp>
        <p:nvGrpSpPr>
          <p:cNvPr id="16" name="Group 41"/>
          <p:cNvGrpSpPr>
            <a:grpSpLocks/>
          </p:cNvGrpSpPr>
          <p:nvPr/>
        </p:nvGrpSpPr>
        <p:grpSpPr bwMode="auto">
          <a:xfrm rot="5400000">
            <a:off x="6507958" y="1527970"/>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2605089"/>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051954"/>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5" name="TextBox 54"/>
          <p:cNvSpPr txBox="1">
            <a:spLocks noChangeArrowheads="1"/>
          </p:cNvSpPr>
          <p:nvPr/>
        </p:nvSpPr>
        <p:spPr bwMode="auto">
          <a:xfrm>
            <a:off x="5060951" y="3051951"/>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3679825" y="1666875"/>
            <a:ext cx="3257550" cy="400110"/>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 * [x + y] / z)</a:t>
            </a:r>
          </a:p>
        </p:txBody>
      </p:sp>
      <p:sp>
        <p:nvSpPr>
          <p:cNvPr id="64" name="Rectangle 63">
            <a:extLst>
              <a:ext uri="{FF2B5EF4-FFF2-40B4-BE49-F238E27FC236}">
                <a16:creationId xmlns:a16="http://schemas.microsoft.com/office/drawing/2014/main" id="{F6C14316-CA68-46B1-9496-CAEAE0A7A4CE}"/>
              </a:ext>
            </a:extLst>
          </p:cNvPr>
          <p:cNvSpPr/>
          <p:nvPr/>
        </p:nvSpPr>
        <p:spPr>
          <a:xfrm>
            <a:off x="3579417" y="4555151"/>
            <a:ext cx="1981422" cy="102789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b="1" dirty="0">
                <a:latin typeface="+mj-lt"/>
              </a:rPr>
              <a:t>Balanced &amp;&amp; </a:t>
            </a:r>
            <a:r>
              <a:rPr lang="en-US" b="1" dirty="0" err="1">
                <a:latin typeface="+mj-lt"/>
              </a:rPr>
              <a:t>isEmpty</a:t>
            </a:r>
            <a:r>
              <a:rPr lang="en-US" b="1" dirty="0">
                <a:latin typeface="+mj-lt"/>
              </a:rPr>
              <a:t>()!</a:t>
            </a:r>
            <a:endParaRPr lang="en-US" b="1" dirty="0">
              <a:latin typeface="+mj-lt"/>
              <a:cs typeface="Courier New" pitchFamily="49" charset="0"/>
            </a:endParaRPr>
          </a:p>
        </p:txBody>
      </p:sp>
      <p:grpSp>
        <p:nvGrpSpPr>
          <p:cNvPr id="7" name="Group 6">
            <a:extLst>
              <a:ext uri="{FF2B5EF4-FFF2-40B4-BE49-F238E27FC236}">
                <a16:creationId xmlns:a16="http://schemas.microsoft.com/office/drawing/2014/main" id="{B5778DE9-F1C4-4BD7-89AD-519868B15C4E}"/>
              </a:ext>
            </a:extLst>
          </p:cNvPr>
          <p:cNvGrpSpPr/>
          <p:nvPr/>
        </p:nvGrpSpPr>
        <p:grpSpPr>
          <a:xfrm>
            <a:off x="7159618" y="3559175"/>
            <a:ext cx="1620496" cy="2032316"/>
            <a:chOff x="6245218" y="3559175"/>
            <a:chExt cx="1620496" cy="2032316"/>
          </a:xfrm>
        </p:grpSpPr>
        <p:sp>
          <p:nvSpPr>
            <p:cNvPr id="59" name="Down Arrow 52">
              <a:extLst>
                <a:ext uri="{FF2B5EF4-FFF2-40B4-BE49-F238E27FC236}">
                  <a16:creationId xmlns:a16="http://schemas.microsoft.com/office/drawing/2014/main" id="{6A4C5CD1-6559-4810-94EB-ADB53F4B7B7B}"/>
                </a:ext>
              </a:extLst>
            </p:cNvPr>
            <p:cNvSpPr/>
            <p:nvPr/>
          </p:nvSpPr>
          <p:spPr>
            <a:xfrm rot="10800000">
              <a:off x="7694264" y="3559175"/>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Rectangle 69">
              <a:extLst>
                <a:ext uri="{FF2B5EF4-FFF2-40B4-BE49-F238E27FC236}">
                  <a16:creationId xmlns:a16="http://schemas.microsoft.com/office/drawing/2014/main" id="{89261307-2CF4-45AB-A2AF-F48D905F26DD}"/>
                </a:ext>
              </a:extLst>
            </p:cNvPr>
            <p:cNvSpPr/>
            <p:nvPr/>
          </p:nvSpPr>
          <p:spPr>
            <a:xfrm>
              <a:off x="6245218" y="5222159"/>
              <a:ext cx="460382" cy="369332"/>
            </a:xfrm>
            <a:prstGeom prst="rect">
              <a:avLst/>
            </a:prstGeom>
            <a:solidFill>
              <a:schemeClr val="bg1"/>
            </a:solidFill>
          </p:spPr>
          <p:txBody>
            <a:bodyPr wrap="none">
              <a:spAutoFit/>
            </a:bodyPr>
            <a:lstStyle/>
            <a:p>
              <a:r>
                <a:rPr lang="en-US" dirty="0">
                  <a:latin typeface="Courier New" pitchFamily="49" charset="0"/>
                  <a:cs typeface="Courier New" pitchFamily="49" charset="0"/>
                </a:rPr>
                <a:t>11</a:t>
              </a:r>
              <a:endParaRPr lang="en-US" dirty="0"/>
            </a:p>
          </p:txBody>
        </p:sp>
      </p:grpSp>
      <p:sp>
        <p:nvSpPr>
          <p:cNvPr id="71" name="TextBox 70">
            <a:extLst>
              <a:ext uri="{FF2B5EF4-FFF2-40B4-BE49-F238E27FC236}">
                <a16:creationId xmlns:a16="http://schemas.microsoft.com/office/drawing/2014/main" id="{17B229D7-1C25-4E04-9AAC-7EA0A3B03046}"/>
              </a:ext>
            </a:extLst>
          </p:cNvPr>
          <p:cNvSpPr txBox="1"/>
          <p:nvPr/>
        </p:nvSpPr>
        <p:spPr>
          <a:xfrm>
            <a:off x="1580570" y="5196596"/>
            <a:ext cx="1696031" cy="646331"/>
          </a:xfrm>
          <a:prstGeom prst="rect">
            <a:avLst/>
          </a:prstGeom>
          <a:noFill/>
        </p:spPr>
        <p:txBody>
          <a:bodyPr wrap="square">
            <a:spAutoFit/>
          </a:bodyPr>
          <a:lstStyle/>
          <a:p>
            <a:pPr algn="ctr"/>
            <a:r>
              <a:rPr lang="en-US" dirty="0">
                <a:latin typeface="Comic Sans MS" panose="030F0702030302020204" pitchFamily="66" charset="0"/>
              </a:rPr>
              <a:t>bracket stack</a:t>
            </a:r>
          </a:p>
          <a:p>
            <a:pPr algn="ctr"/>
            <a:r>
              <a:rPr lang="en-US" dirty="0">
                <a:latin typeface="Comic Sans MS" panose="030F0702030302020204" pitchFamily="66" charset="0"/>
              </a:rPr>
              <a:t>(chars)</a:t>
            </a:r>
            <a:endParaRPr lang="en-US" dirty="0"/>
          </a:p>
        </p:txBody>
      </p:sp>
      <p:sp>
        <p:nvSpPr>
          <p:cNvPr id="72" name="Rectangle 71">
            <a:extLst>
              <a:ext uri="{FF2B5EF4-FFF2-40B4-BE49-F238E27FC236}">
                <a16:creationId xmlns:a16="http://schemas.microsoft.com/office/drawing/2014/main" id="{05A6A8E8-E26C-41A7-94C3-DAD14F1EE611}"/>
              </a:ext>
            </a:extLst>
          </p:cNvPr>
          <p:cNvSpPr/>
          <p:nvPr/>
        </p:nvSpPr>
        <p:spPr>
          <a:xfrm>
            <a:off x="6531030" y="1581924"/>
            <a:ext cx="3720290" cy="614406"/>
          </a:xfrm>
          <a:prstGeom prst="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2000" b="1" dirty="0">
                <a:solidFill>
                  <a:schemeClr val="tx1"/>
                </a:solidFill>
                <a:latin typeface="+mj-lt"/>
                <a:sym typeface="Wingdings" panose="05000000000000000000" pitchFamily="2" charset="2"/>
              </a:rPr>
              <a:t> </a:t>
            </a:r>
            <a:r>
              <a:rPr lang="en-US" sz="2000" b="1" dirty="0">
                <a:solidFill>
                  <a:schemeClr val="tx1"/>
                </a:solidFill>
                <a:latin typeface="+mj-lt"/>
              </a:rPr>
              <a:t>Balanced Expression!</a:t>
            </a:r>
            <a:endParaRPr lang="en-US" sz="2000" b="1" dirty="0">
              <a:solidFill>
                <a:schemeClr val="tx1"/>
              </a:solidFill>
              <a:latin typeface="+mj-lt"/>
              <a:cs typeface="Courier New" pitchFamily="49" charset="0"/>
            </a:endParaRPr>
          </a:p>
        </p:txBody>
      </p:sp>
    </p:spTree>
    <p:extLst>
      <p:ext uri="{BB962C8B-B14F-4D97-AF65-F5344CB8AC3E}">
        <p14:creationId xmlns:p14="http://schemas.microsoft.com/office/powerpoint/2010/main" val="134955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4"/>
                                        </p:tgtEl>
                                        <p:attrNameLst>
                                          <p:attrName>style.visibility</p:attrName>
                                        </p:attrNameLst>
                                      </p:cBhvr>
                                      <p:to>
                                        <p:strVal val="visible"/>
                                      </p:to>
                                    </p:set>
                                    <p:animEffect transition="in" filter="fade">
                                      <p:cBhvr>
                                        <p:cTn id="11" dur="500"/>
                                        <p:tgtEl>
                                          <p:spTgt spid="6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2"/>
                                        </p:tgtEl>
                                        <p:attrNameLst>
                                          <p:attrName>style.visibility</p:attrName>
                                        </p:attrNameLst>
                                      </p:cBhvr>
                                      <p:to>
                                        <p:strVal val="visible"/>
                                      </p:to>
                                    </p:set>
                                    <p:animEffect transition="in" filter="fade">
                                      <p:cBhvr>
                                        <p:cTn id="15"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7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9EBAEBA-860E-4AFE-9528-13F8EC046D3B}"/>
              </a:ext>
            </a:extLst>
          </p:cNvPr>
          <p:cNvSpPr txBox="1"/>
          <p:nvPr/>
        </p:nvSpPr>
        <p:spPr>
          <a:xfrm>
            <a:off x="654654" y="3486047"/>
            <a:ext cx="9171432" cy="2800767"/>
          </a:xfrm>
          <a:prstGeom prst="rect">
            <a:avLst/>
          </a:prstGeom>
          <a:noFill/>
        </p:spPr>
        <p:txBody>
          <a:bodyPr wrap="square" rtlCol="0">
            <a:spAutoFit/>
          </a:bodyPr>
          <a:lstStyle/>
          <a:p>
            <a:r>
              <a:rPr lang="en-US" sz="1600" b="1" dirty="0">
                <a:latin typeface="Consolas" panose="020B0609020204030204" pitchFamily="49" charset="0"/>
                <a:cs typeface="Consolas" panose="020B0609020204030204" pitchFamily="49" charset="0"/>
              </a:rPr>
              <a:t>/** Function to determine if open parentheses */</a:t>
            </a:r>
          </a:p>
          <a:p>
            <a:r>
              <a:rPr lang="en-US" sz="1600" b="1" dirty="0">
                <a:latin typeface="Consolas" panose="020B0609020204030204" pitchFamily="49" charset="0"/>
                <a:cs typeface="Consolas" panose="020B0609020204030204" pitchFamily="49" charset="0"/>
              </a:rPr>
              <a:t>bool </a:t>
            </a:r>
            <a:r>
              <a:rPr lang="en-US" sz="1600" b="1" dirty="0" err="1">
                <a:latin typeface="Consolas" panose="020B0609020204030204" pitchFamily="49" charset="0"/>
                <a:cs typeface="Consolas" panose="020B0609020204030204" pitchFamily="49" charset="0"/>
              </a:rPr>
              <a:t>is_open</a:t>
            </a:r>
            <a:r>
              <a:rPr lang="en-US" sz="1600" b="1" dirty="0">
                <a:latin typeface="Consolas" panose="020B0609020204030204" pitchFamily="49" charset="0"/>
                <a:cs typeface="Consolas" panose="020B0609020204030204" pitchFamily="49" charset="0"/>
              </a:rPr>
              <a:t>(char </a:t>
            </a:r>
            <a:r>
              <a:rPr lang="en-US" sz="1600" b="1" dirty="0" err="1">
                <a:latin typeface="Consolas" panose="020B0609020204030204" pitchFamily="49" charset="0"/>
                <a:cs typeface="Consolas" panose="020B0609020204030204" pitchFamily="49" charset="0"/>
              </a:rPr>
              <a:t>ch</a:t>
            </a:r>
            <a:r>
              <a:rPr lang="en-US" sz="1600" b="1" dirty="0">
                <a:latin typeface="Consolas" panose="020B0609020204030204" pitchFamily="49" charset="0"/>
                <a:cs typeface="Consolas" panose="020B0609020204030204" pitchFamily="49" charset="0"/>
              </a:rPr>
              <a:t>)</a:t>
            </a:r>
          </a:p>
          <a:p>
            <a:r>
              <a:rPr lang="en-US" sz="1600" b="1" dirty="0">
                <a:latin typeface="Consolas" panose="020B0609020204030204" pitchFamily="49" charset="0"/>
                <a:cs typeface="Consolas" panose="020B0609020204030204" pitchFamily="49" charset="0"/>
              </a:rPr>
              <a:t>{</a:t>
            </a:r>
          </a:p>
          <a:p>
            <a:r>
              <a:rPr lang="en-US" sz="1600" b="1" dirty="0">
                <a:latin typeface="Consolas" panose="020B0609020204030204" pitchFamily="49" charset="0"/>
                <a:cs typeface="Consolas" panose="020B0609020204030204" pitchFamily="49" charset="0"/>
              </a:rPr>
              <a:t>   return </a:t>
            </a:r>
            <a:r>
              <a:rPr lang="en-US" sz="1600" b="1" dirty="0" err="1">
                <a:latin typeface="Consolas" panose="020B0609020204030204" pitchFamily="49" charset="0"/>
                <a:cs typeface="Consolas" panose="020B0609020204030204" pitchFamily="49" charset="0"/>
              </a:rPr>
              <a:t>OPEN.find</a:t>
            </a:r>
            <a:r>
              <a:rPr lang="en-US" sz="1600" b="1" dirty="0">
                <a:latin typeface="Consolas" panose="020B0609020204030204" pitchFamily="49" charset="0"/>
                <a:cs typeface="Consolas" panose="020B0609020204030204" pitchFamily="49" charset="0"/>
              </a:rPr>
              <a:t>(</a:t>
            </a:r>
            <a:r>
              <a:rPr lang="en-US" sz="1600" b="1" dirty="0" err="1">
                <a:latin typeface="Consolas" panose="020B0609020204030204" pitchFamily="49" charset="0"/>
                <a:cs typeface="Consolas" panose="020B0609020204030204" pitchFamily="49" charset="0"/>
              </a:rPr>
              <a:t>ch</a:t>
            </a:r>
            <a:r>
              <a:rPr lang="en-US" sz="1600" b="1" dirty="0">
                <a:latin typeface="Consolas" panose="020B0609020204030204" pitchFamily="49" charset="0"/>
                <a:cs typeface="Consolas" panose="020B0609020204030204" pitchFamily="49" charset="0"/>
              </a:rPr>
              <a:t>) != string::</a:t>
            </a:r>
            <a:r>
              <a:rPr lang="en-US" sz="1600" b="1" dirty="0" err="1">
                <a:latin typeface="Consolas" panose="020B0609020204030204" pitchFamily="49" charset="0"/>
                <a:cs typeface="Consolas" panose="020B0609020204030204" pitchFamily="49" charset="0"/>
              </a:rPr>
              <a:t>npos</a:t>
            </a:r>
            <a:r>
              <a:rPr lang="en-US" sz="1600" b="1" dirty="0">
                <a:latin typeface="Consolas" panose="020B0609020204030204" pitchFamily="49" charset="0"/>
                <a:cs typeface="Consolas" panose="020B0609020204030204" pitchFamily="49" charset="0"/>
              </a:rPr>
              <a:t>;</a:t>
            </a:r>
          </a:p>
          <a:p>
            <a:r>
              <a:rPr lang="en-US" sz="1600" b="1" dirty="0">
                <a:latin typeface="Consolas" panose="020B0609020204030204" pitchFamily="49" charset="0"/>
                <a:cs typeface="Consolas" panose="020B0609020204030204" pitchFamily="49" charset="0"/>
              </a:rPr>
              <a:t>}</a:t>
            </a:r>
          </a:p>
          <a:p>
            <a:endParaRPr lang="en-US" sz="1600" b="1" dirty="0">
              <a:latin typeface="Consolas" panose="020B0609020204030204" pitchFamily="49" charset="0"/>
              <a:cs typeface="Consolas" panose="020B0609020204030204" pitchFamily="49" charset="0"/>
            </a:endParaRPr>
          </a:p>
          <a:p>
            <a:r>
              <a:rPr lang="en-US" sz="1600" b="1" dirty="0">
                <a:latin typeface="Consolas" panose="020B0609020204030204" pitchFamily="49" charset="0"/>
                <a:cs typeface="Consolas" panose="020B0609020204030204" pitchFamily="49" charset="0"/>
              </a:rPr>
              <a:t>/** Function to determine if closing parentheses */</a:t>
            </a:r>
          </a:p>
          <a:p>
            <a:r>
              <a:rPr lang="en-US" sz="1600" b="1" dirty="0">
                <a:latin typeface="Consolas" panose="020B0609020204030204" pitchFamily="49" charset="0"/>
                <a:cs typeface="Consolas" panose="020B0609020204030204" pitchFamily="49" charset="0"/>
              </a:rPr>
              <a:t>bool </a:t>
            </a:r>
            <a:r>
              <a:rPr lang="en-US" sz="1600" b="1" dirty="0" err="1">
                <a:latin typeface="Consolas" panose="020B0609020204030204" pitchFamily="49" charset="0"/>
                <a:cs typeface="Consolas" panose="020B0609020204030204" pitchFamily="49" charset="0"/>
              </a:rPr>
              <a:t>is_close</a:t>
            </a:r>
            <a:r>
              <a:rPr lang="en-US" sz="1600" b="1" dirty="0">
                <a:latin typeface="Consolas" panose="020B0609020204030204" pitchFamily="49" charset="0"/>
                <a:cs typeface="Consolas" panose="020B0609020204030204" pitchFamily="49" charset="0"/>
              </a:rPr>
              <a:t>(char </a:t>
            </a:r>
            <a:r>
              <a:rPr lang="en-US" sz="1600" b="1" dirty="0" err="1">
                <a:latin typeface="Consolas" panose="020B0609020204030204" pitchFamily="49" charset="0"/>
                <a:cs typeface="Consolas" panose="020B0609020204030204" pitchFamily="49" charset="0"/>
              </a:rPr>
              <a:t>ch</a:t>
            </a:r>
            <a:r>
              <a:rPr lang="en-US" sz="1600" b="1" dirty="0">
                <a:latin typeface="Consolas" panose="020B0609020204030204" pitchFamily="49" charset="0"/>
                <a:cs typeface="Consolas" panose="020B0609020204030204" pitchFamily="49" charset="0"/>
              </a:rPr>
              <a:t>)</a:t>
            </a:r>
          </a:p>
          <a:p>
            <a:r>
              <a:rPr lang="en-US" sz="1600" b="1" dirty="0">
                <a:latin typeface="Consolas" panose="020B0609020204030204" pitchFamily="49" charset="0"/>
                <a:cs typeface="Consolas" panose="020B0609020204030204" pitchFamily="49" charset="0"/>
              </a:rPr>
              <a:t>{</a:t>
            </a:r>
          </a:p>
          <a:p>
            <a:r>
              <a:rPr lang="en-US" sz="1600" b="1" dirty="0">
                <a:latin typeface="Consolas" panose="020B0609020204030204" pitchFamily="49" charset="0"/>
                <a:cs typeface="Consolas" panose="020B0609020204030204" pitchFamily="49" charset="0"/>
              </a:rPr>
              <a:t>   return </a:t>
            </a:r>
            <a:r>
              <a:rPr lang="en-US" sz="1600" b="1" dirty="0" err="1">
                <a:latin typeface="Consolas" panose="020B0609020204030204" pitchFamily="49" charset="0"/>
                <a:cs typeface="Consolas" panose="020B0609020204030204" pitchFamily="49" charset="0"/>
              </a:rPr>
              <a:t>CLOSE.find</a:t>
            </a:r>
            <a:r>
              <a:rPr lang="en-US" sz="1600" b="1" dirty="0">
                <a:latin typeface="Consolas" panose="020B0609020204030204" pitchFamily="49" charset="0"/>
                <a:cs typeface="Consolas" panose="020B0609020204030204" pitchFamily="49" charset="0"/>
              </a:rPr>
              <a:t>(</a:t>
            </a:r>
            <a:r>
              <a:rPr lang="en-US" sz="1600" b="1" dirty="0" err="1">
                <a:latin typeface="Consolas" panose="020B0609020204030204" pitchFamily="49" charset="0"/>
                <a:cs typeface="Consolas" panose="020B0609020204030204" pitchFamily="49" charset="0"/>
              </a:rPr>
              <a:t>ch</a:t>
            </a:r>
            <a:r>
              <a:rPr lang="en-US" sz="1600" b="1" dirty="0">
                <a:latin typeface="Consolas" panose="020B0609020204030204" pitchFamily="49" charset="0"/>
                <a:cs typeface="Consolas" panose="020B0609020204030204" pitchFamily="49" charset="0"/>
              </a:rPr>
              <a:t>) != string::</a:t>
            </a:r>
            <a:r>
              <a:rPr lang="en-US" sz="1600" b="1" dirty="0" err="1">
                <a:latin typeface="Consolas" panose="020B0609020204030204" pitchFamily="49" charset="0"/>
                <a:cs typeface="Consolas" panose="020B0609020204030204" pitchFamily="49" charset="0"/>
              </a:rPr>
              <a:t>npos</a:t>
            </a:r>
            <a:r>
              <a:rPr lang="en-US" sz="1600" b="1" dirty="0">
                <a:latin typeface="Consolas" panose="020B0609020204030204" pitchFamily="49" charset="0"/>
                <a:cs typeface="Consolas" panose="020B0609020204030204" pitchFamily="49" charset="0"/>
              </a:rPr>
              <a:t>;</a:t>
            </a:r>
          </a:p>
          <a:p>
            <a:r>
              <a:rPr lang="en-US" sz="1600" b="1" dirty="0">
                <a:latin typeface="Consolas" panose="020B0609020204030204" pitchFamily="49" charset="0"/>
                <a:cs typeface="Consolas" panose="020B0609020204030204" pitchFamily="49" charset="0"/>
              </a:rPr>
              <a:t>}</a:t>
            </a:r>
          </a:p>
        </p:txBody>
      </p:sp>
      <p:sp>
        <p:nvSpPr>
          <p:cNvPr id="2" name="Title 1"/>
          <p:cNvSpPr>
            <a:spLocks noGrp="1"/>
          </p:cNvSpPr>
          <p:nvPr>
            <p:ph type="title"/>
          </p:nvPr>
        </p:nvSpPr>
        <p:spPr/>
        <p:txBody>
          <a:bodyPr/>
          <a:lstStyle/>
          <a:p>
            <a:r>
              <a:rPr lang="en-US" dirty="0"/>
              <a:t>Implementation</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33</a:t>
            </a:fld>
            <a:endParaRPr lang="en-US" dirty="0"/>
          </a:p>
        </p:txBody>
      </p:sp>
      <p:sp>
        <p:nvSpPr>
          <p:cNvPr id="6" name="TextBox 5">
            <a:extLst>
              <a:ext uri="{FF2B5EF4-FFF2-40B4-BE49-F238E27FC236}">
                <a16:creationId xmlns:a16="http://schemas.microsoft.com/office/drawing/2014/main" id="{49BD3E93-46DC-44DD-AD93-AAB53C973DF3}"/>
              </a:ext>
            </a:extLst>
          </p:cNvPr>
          <p:cNvSpPr txBox="1"/>
          <p:nvPr/>
        </p:nvSpPr>
        <p:spPr>
          <a:xfrm>
            <a:off x="658368" y="1295401"/>
            <a:ext cx="9171432" cy="2062103"/>
          </a:xfrm>
          <a:prstGeom prst="rect">
            <a:avLst/>
          </a:prstGeom>
          <a:noFill/>
        </p:spPr>
        <p:txBody>
          <a:bodyPr wrap="square" rtlCol="0">
            <a:spAutoFit/>
          </a:bodyPr>
          <a:lstStyle/>
          <a:p>
            <a:r>
              <a:rPr lang="en-US" sz="1600" b="1" dirty="0">
                <a:latin typeface="Consolas" panose="020B0609020204030204" pitchFamily="49" charset="0"/>
                <a:cs typeface="Consolas" panose="020B0609020204030204" pitchFamily="49" charset="0"/>
              </a:rPr>
              <a:t>/** Program to check an expression for balanced parentheses. */</a:t>
            </a:r>
          </a:p>
          <a:p>
            <a:r>
              <a:rPr lang="en-US" sz="1600" b="1" dirty="0">
                <a:latin typeface="Consolas" panose="020B0609020204030204" pitchFamily="49" charset="0"/>
                <a:cs typeface="Consolas" panose="020B0609020204030204" pitchFamily="49" charset="0"/>
              </a:rPr>
              <a:t>#include &lt;iostream&gt;</a:t>
            </a:r>
          </a:p>
          <a:p>
            <a:r>
              <a:rPr lang="en-US" sz="1600" b="1" dirty="0">
                <a:latin typeface="Consolas" panose="020B0609020204030204" pitchFamily="49" charset="0"/>
                <a:cs typeface="Consolas" panose="020B0609020204030204" pitchFamily="49" charset="0"/>
              </a:rPr>
              <a:t>#include &lt;string&gt;</a:t>
            </a:r>
          </a:p>
          <a:p>
            <a:r>
              <a:rPr lang="en-US" sz="1600" b="1" dirty="0">
                <a:latin typeface="Consolas" panose="020B0609020204030204" pitchFamily="49" charset="0"/>
                <a:cs typeface="Consolas" panose="020B0609020204030204" pitchFamily="49" charset="0"/>
              </a:rPr>
              <a:t>#include &lt;stack&gt;</a:t>
            </a:r>
          </a:p>
          <a:p>
            <a:r>
              <a:rPr lang="en-US" sz="1600" b="1" dirty="0">
                <a:latin typeface="Consolas" panose="020B0609020204030204" pitchFamily="49" charset="0"/>
                <a:cs typeface="Consolas" panose="020B0609020204030204" pitchFamily="49" charset="0"/>
              </a:rPr>
              <a:t>using namespace std;</a:t>
            </a:r>
          </a:p>
          <a:p>
            <a:endParaRPr lang="en-US" sz="1600" b="1" dirty="0">
              <a:latin typeface="Consolas" panose="020B0609020204030204" pitchFamily="49" charset="0"/>
              <a:cs typeface="Consolas" panose="020B0609020204030204" pitchFamily="49" charset="0"/>
            </a:endParaRPr>
          </a:p>
          <a:p>
            <a:r>
              <a:rPr lang="en-US" sz="1600" b="1" dirty="0">
                <a:latin typeface="Consolas" panose="020B0609020204030204" pitchFamily="49" charset="0"/>
                <a:cs typeface="Consolas" panose="020B0609020204030204" pitchFamily="49" charset="0"/>
              </a:rPr>
              <a:t>const string OPEN =  "([{";	// set of opening parentheses</a:t>
            </a:r>
          </a:p>
          <a:p>
            <a:r>
              <a:rPr lang="en-US" sz="1600" b="1" dirty="0">
                <a:latin typeface="Consolas" panose="020B0609020204030204" pitchFamily="49" charset="0"/>
                <a:cs typeface="Consolas" panose="020B0609020204030204" pitchFamily="49" charset="0"/>
              </a:rPr>
              <a:t>const string CLOSE = ")]}";	// corresponding closing parentheses.</a:t>
            </a:r>
          </a:p>
        </p:txBody>
      </p:sp>
      <p:sp>
        <p:nvSpPr>
          <p:cNvPr id="7" name="Line Callout 1 6">
            <a:extLst>
              <a:ext uri="{FF2B5EF4-FFF2-40B4-BE49-F238E27FC236}">
                <a16:creationId xmlns:a16="http://schemas.microsoft.com/office/drawing/2014/main" id="{E23CAA6D-2652-4513-9CC2-B16C00FBD658}"/>
              </a:ext>
            </a:extLst>
          </p:cNvPr>
          <p:cNvSpPr/>
          <p:nvPr/>
        </p:nvSpPr>
        <p:spPr>
          <a:xfrm>
            <a:off x="7187878" y="3738256"/>
            <a:ext cx="2983568" cy="1516650"/>
          </a:xfrm>
          <a:prstGeom prst="borderCallout1">
            <a:avLst>
              <a:gd name="adj1" fmla="val 50449"/>
              <a:gd name="adj2" fmla="val 1619"/>
              <a:gd name="adj3" fmla="val 43845"/>
              <a:gd name="adj4" fmla="val -6253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err="1"/>
              <a:t>npos</a:t>
            </a:r>
            <a:r>
              <a:rPr lang="en-US" dirty="0"/>
              <a:t> is a static member constant value with the greatest possible value for an element of type </a:t>
            </a:r>
            <a:r>
              <a:rPr lang="en-US" dirty="0" err="1"/>
              <a:t>size_t</a:t>
            </a:r>
            <a:r>
              <a:rPr lang="en-US" dirty="0"/>
              <a:t>.</a:t>
            </a:r>
          </a:p>
        </p:txBody>
      </p:sp>
    </p:spTree>
    <p:extLst>
      <p:ext uri="{BB962C8B-B14F-4D97-AF65-F5344CB8AC3E}">
        <p14:creationId xmlns:p14="http://schemas.microsoft.com/office/powerpoint/2010/main" val="379806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34</a:t>
            </a:fld>
            <a:endParaRPr lang="en-US" dirty="0"/>
          </a:p>
        </p:txBody>
      </p:sp>
      <p:sp>
        <p:nvSpPr>
          <p:cNvPr id="6" name="TextBox 5">
            <a:extLst>
              <a:ext uri="{FF2B5EF4-FFF2-40B4-BE49-F238E27FC236}">
                <a16:creationId xmlns:a16="http://schemas.microsoft.com/office/drawing/2014/main" id="{49BD3E93-46DC-44DD-AD93-AAB53C973DF3}"/>
              </a:ext>
            </a:extLst>
          </p:cNvPr>
          <p:cNvSpPr txBox="1"/>
          <p:nvPr/>
        </p:nvSpPr>
        <p:spPr>
          <a:xfrm>
            <a:off x="640080" y="1244600"/>
            <a:ext cx="7894321" cy="5693866"/>
          </a:xfrm>
          <a:prstGeom prst="rect">
            <a:avLst/>
          </a:prstGeom>
          <a:noFill/>
        </p:spPr>
        <p:txBody>
          <a:bodyPr wrap="square" rtlCol="0">
            <a:spAutoFit/>
          </a:bodyPr>
          <a:lstStyle/>
          <a:p>
            <a:r>
              <a:rPr lang="en-US" sz="1400" b="1" dirty="0">
                <a:latin typeface="Consolas" panose="020B0609020204030204" pitchFamily="49" charset="0"/>
                <a:cs typeface="Consolas" panose="020B0609020204030204" pitchFamily="49" charset="0"/>
              </a:rPr>
              <a:t>bool </a:t>
            </a:r>
            <a:r>
              <a:rPr lang="en-US" sz="1400" b="1" dirty="0" err="1">
                <a:latin typeface="Consolas" panose="020B0609020204030204" pitchFamily="49" charset="0"/>
                <a:cs typeface="Consolas" panose="020B0609020204030204" pitchFamily="49" charset="0"/>
              </a:rPr>
              <a:t>is_balanced</a:t>
            </a:r>
            <a:r>
              <a:rPr lang="en-US" sz="1400" b="1" dirty="0">
                <a:latin typeface="Consolas" panose="020B0609020204030204" pitchFamily="49" charset="0"/>
                <a:cs typeface="Consolas" panose="020B0609020204030204" pitchFamily="49" charset="0"/>
              </a:rPr>
              <a:t>(const string&amp; expression)</a:t>
            </a:r>
          </a:p>
          <a:p>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   stack&lt;char&gt; s;</a:t>
            </a:r>
          </a:p>
          <a:p>
            <a:r>
              <a:rPr lang="en-US" sz="1400" b="1" dirty="0">
                <a:latin typeface="Consolas" panose="020B0609020204030204" pitchFamily="49" charset="0"/>
                <a:cs typeface="Consolas" panose="020B0609020204030204" pitchFamily="49" charset="0"/>
              </a:rPr>
              <a:t>   bool balanced = true;</a:t>
            </a:r>
          </a:p>
          <a:p>
            <a:r>
              <a:rPr lang="en-US" sz="1400" b="1" dirty="0">
                <a:latin typeface="Consolas" panose="020B0609020204030204" pitchFamily="49" charset="0"/>
                <a:cs typeface="Consolas" panose="020B0609020204030204" pitchFamily="49" charset="0"/>
              </a:rPr>
              <a:t>   string::</a:t>
            </a:r>
            <a:r>
              <a:rPr lang="en-US" sz="1400" b="1" dirty="0" err="1">
                <a:latin typeface="Consolas" panose="020B0609020204030204" pitchFamily="49" charset="0"/>
                <a:cs typeface="Consolas" panose="020B0609020204030204" pitchFamily="49" charset="0"/>
              </a:rPr>
              <a:t>const_iterator</a:t>
            </a:r>
            <a:r>
              <a:rPr lang="en-US" sz="1400" b="1" dirty="0">
                <a:latin typeface="Consolas" panose="020B0609020204030204" pitchFamily="49" charset="0"/>
                <a:cs typeface="Consolas" panose="020B0609020204030204" pitchFamily="49" charset="0"/>
              </a:rPr>
              <a:t> </a:t>
            </a:r>
            <a:r>
              <a:rPr lang="en-US" sz="1400" b="1" dirty="0" err="1">
                <a:latin typeface="Consolas" panose="020B0609020204030204" pitchFamily="49" charset="0"/>
                <a:cs typeface="Consolas" panose="020B0609020204030204" pitchFamily="49" charset="0"/>
              </a:rPr>
              <a:t>iter</a:t>
            </a:r>
            <a:r>
              <a:rPr lang="en-US" sz="1400" b="1" dirty="0">
                <a:latin typeface="Consolas" panose="020B0609020204030204" pitchFamily="49" charset="0"/>
                <a:cs typeface="Consolas" panose="020B0609020204030204" pitchFamily="49" charset="0"/>
              </a:rPr>
              <a:t> = </a:t>
            </a:r>
            <a:r>
              <a:rPr lang="en-US" sz="1400" b="1" dirty="0" err="1">
                <a:latin typeface="Consolas" panose="020B0609020204030204" pitchFamily="49" charset="0"/>
                <a:cs typeface="Consolas" panose="020B0609020204030204" pitchFamily="49" charset="0"/>
              </a:rPr>
              <a:t>expression.begin</a:t>
            </a:r>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   while (balanced &amp;&amp; (</a:t>
            </a:r>
            <a:r>
              <a:rPr lang="en-US" sz="1400" b="1" dirty="0" err="1">
                <a:latin typeface="Consolas" panose="020B0609020204030204" pitchFamily="49" charset="0"/>
                <a:cs typeface="Consolas" panose="020B0609020204030204" pitchFamily="49" charset="0"/>
              </a:rPr>
              <a:t>iter</a:t>
            </a:r>
            <a:r>
              <a:rPr lang="en-US" sz="1400" b="1" dirty="0">
                <a:latin typeface="Consolas" panose="020B0609020204030204" pitchFamily="49" charset="0"/>
                <a:cs typeface="Consolas" panose="020B0609020204030204" pitchFamily="49" charset="0"/>
              </a:rPr>
              <a:t> != </a:t>
            </a:r>
            <a:r>
              <a:rPr lang="en-US" sz="1400" b="1" dirty="0" err="1">
                <a:latin typeface="Consolas" panose="020B0609020204030204" pitchFamily="49" charset="0"/>
                <a:cs typeface="Consolas" panose="020B0609020204030204" pitchFamily="49" charset="0"/>
              </a:rPr>
              <a:t>expression.end</a:t>
            </a:r>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   {</a:t>
            </a: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r>
              <a:rPr lang="en-US" sz="1400" b="1" dirty="0">
                <a:latin typeface="Consolas" panose="020B0609020204030204" pitchFamily="49" charset="0"/>
                <a:cs typeface="Consolas" panose="020B0609020204030204" pitchFamily="49" charset="0"/>
              </a:rPr>
              <a:t>      ++</a:t>
            </a:r>
            <a:r>
              <a:rPr lang="en-US" sz="1400" b="1" dirty="0" err="1">
                <a:latin typeface="Consolas" panose="020B0609020204030204" pitchFamily="49" charset="0"/>
                <a:cs typeface="Consolas" panose="020B0609020204030204" pitchFamily="49" charset="0"/>
              </a:rPr>
              <a:t>iter</a:t>
            </a:r>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   }</a:t>
            </a:r>
          </a:p>
          <a:p>
            <a:r>
              <a:rPr lang="en-US" sz="1400" b="1" dirty="0">
                <a:latin typeface="Consolas" panose="020B0609020204030204" pitchFamily="49" charset="0"/>
                <a:cs typeface="Consolas" panose="020B0609020204030204" pitchFamily="49" charset="0"/>
              </a:rPr>
              <a:t>   return balanced &amp;&amp; </a:t>
            </a:r>
            <a:r>
              <a:rPr lang="en-US" sz="1400" b="1" dirty="0" err="1">
                <a:latin typeface="Consolas" panose="020B0609020204030204" pitchFamily="49" charset="0"/>
                <a:cs typeface="Consolas" panose="020B0609020204030204" pitchFamily="49" charset="0"/>
              </a:rPr>
              <a:t>s.empty</a:t>
            </a:r>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a:t>
            </a:r>
          </a:p>
        </p:txBody>
      </p:sp>
      <p:sp>
        <p:nvSpPr>
          <p:cNvPr id="7" name="TextBox 6">
            <a:extLst>
              <a:ext uri="{FF2B5EF4-FFF2-40B4-BE49-F238E27FC236}">
                <a16:creationId xmlns:a16="http://schemas.microsoft.com/office/drawing/2014/main" id="{49BD3E93-46DC-44DD-AD93-AAB53C973DF3}"/>
              </a:ext>
            </a:extLst>
          </p:cNvPr>
          <p:cNvSpPr txBox="1"/>
          <p:nvPr/>
        </p:nvSpPr>
        <p:spPr>
          <a:xfrm>
            <a:off x="1502535" y="2736762"/>
            <a:ext cx="7025641" cy="3323987"/>
          </a:xfrm>
          <a:prstGeom prst="rect">
            <a:avLst/>
          </a:prstGeom>
          <a:noFill/>
        </p:spPr>
        <p:txBody>
          <a:bodyPr wrap="square" rtlCol="0">
            <a:spAutoFit/>
          </a:bodyPr>
          <a:lstStyle/>
          <a:p>
            <a:r>
              <a:rPr lang="en-US" sz="1400" b="1" dirty="0">
                <a:latin typeface="Consolas" panose="020B0609020204030204" pitchFamily="49" charset="0"/>
                <a:cs typeface="Consolas" panose="020B0609020204030204" pitchFamily="49" charset="0"/>
              </a:rPr>
              <a:t>char </a:t>
            </a:r>
            <a:r>
              <a:rPr lang="en-US" sz="1400" b="1" dirty="0" err="1">
                <a:latin typeface="Consolas" panose="020B0609020204030204" pitchFamily="49" charset="0"/>
                <a:cs typeface="Consolas" panose="020B0609020204030204" pitchFamily="49" charset="0"/>
              </a:rPr>
              <a:t>next_ch</a:t>
            </a:r>
            <a:r>
              <a:rPr lang="en-US" sz="1400" b="1" dirty="0">
                <a:latin typeface="Consolas" panose="020B0609020204030204" pitchFamily="49" charset="0"/>
                <a:cs typeface="Consolas" panose="020B0609020204030204" pitchFamily="49" charset="0"/>
              </a:rPr>
              <a:t> = *</a:t>
            </a:r>
            <a:r>
              <a:rPr lang="en-US" sz="1400" b="1" dirty="0" err="1">
                <a:latin typeface="Consolas" panose="020B0609020204030204" pitchFamily="49" charset="0"/>
                <a:cs typeface="Consolas" panose="020B0609020204030204" pitchFamily="49" charset="0"/>
              </a:rPr>
              <a:t>iter</a:t>
            </a:r>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if (</a:t>
            </a:r>
            <a:r>
              <a:rPr lang="en-US" sz="1400" b="1" dirty="0" err="1">
                <a:latin typeface="Consolas" panose="020B0609020204030204" pitchFamily="49" charset="0"/>
                <a:cs typeface="Consolas" panose="020B0609020204030204" pitchFamily="49" charset="0"/>
              </a:rPr>
              <a:t>is_open</a:t>
            </a:r>
            <a:r>
              <a:rPr lang="en-US" sz="1400" b="1" dirty="0">
                <a:latin typeface="Consolas" panose="020B0609020204030204" pitchFamily="49" charset="0"/>
                <a:cs typeface="Consolas" panose="020B0609020204030204" pitchFamily="49" charset="0"/>
              </a:rPr>
              <a:t>(</a:t>
            </a:r>
            <a:r>
              <a:rPr lang="en-US" sz="1400" b="1" dirty="0" err="1">
                <a:latin typeface="Consolas" panose="020B0609020204030204" pitchFamily="49" charset="0"/>
                <a:cs typeface="Consolas" panose="020B0609020204030204" pitchFamily="49" charset="0"/>
              </a:rPr>
              <a:t>next_ch</a:t>
            </a:r>
            <a:r>
              <a:rPr lang="en-US" sz="1400" b="1" dirty="0">
                <a:latin typeface="Consolas" panose="020B0609020204030204" pitchFamily="49" charset="0"/>
                <a:cs typeface="Consolas" panose="020B0609020204030204" pitchFamily="49" charset="0"/>
              </a:rPr>
              <a:t>)) </a:t>
            </a:r>
            <a:r>
              <a:rPr lang="en-US" sz="1400" b="1" dirty="0" err="1">
                <a:latin typeface="Consolas" panose="020B0609020204030204" pitchFamily="49" charset="0"/>
                <a:cs typeface="Consolas" panose="020B0609020204030204" pitchFamily="49" charset="0"/>
              </a:rPr>
              <a:t>s.push</a:t>
            </a:r>
            <a:r>
              <a:rPr lang="en-US" sz="1400" b="1" dirty="0">
                <a:latin typeface="Consolas" panose="020B0609020204030204" pitchFamily="49" charset="0"/>
                <a:cs typeface="Consolas" panose="020B0609020204030204" pitchFamily="49" charset="0"/>
              </a:rPr>
              <a:t>(</a:t>
            </a:r>
            <a:r>
              <a:rPr lang="en-US" sz="1400" b="1" dirty="0" err="1">
                <a:latin typeface="Consolas" panose="020B0609020204030204" pitchFamily="49" charset="0"/>
                <a:cs typeface="Consolas" panose="020B0609020204030204" pitchFamily="49" charset="0"/>
              </a:rPr>
              <a:t>next_ch</a:t>
            </a:r>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else</a:t>
            </a:r>
          </a:p>
          <a:p>
            <a:r>
              <a:rPr lang="en-US" sz="1400" b="1" dirty="0">
                <a:latin typeface="Consolas" panose="020B0609020204030204" pitchFamily="49" charset="0"/>
                <a:cs typeface="Consolas" panose="020B0609020204030204" pitchFamily="49" charset="0"/>
              </a:rPr>
              <a:t>{</a:t>
            </a: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r>
              <a:rPr lang="en-US" sz="1400" b="1" dirty="0">
                <a:latin typeface="Consolas" panose="020B0609020204030204" pitchFamily="49" charset="0"/>
                <a:cs typeface="Consolas" panose="020B0609020204030204" pitchFamily="49" charset="0"/>
              </a:rPr>
              <a:t>}</a:t>
            </a:r>
          </a:p>
        </p:txBody>
      </p:sp>
      <p:sp>
        <p:nvSpPr>
          <p:cNvPr id="8" name="TextBox 7">
            <a:extLst>
              <a:ext uri="{FF2B5EF4-FFF2-40B4-BE49-F238E27FC236}">
                <a16:creationId xmlns:a16="http://schemas.microsoft.com/office/drawing/2014/main" id="{49BD3E93-46DC-44DD-AD93-AAB53C973DF3}"/>
              </a:ext>
            </a:extLst>
          </p:cNvPr>
          <p:cNvSpPr txBox="1"/>
          <p:nvPr/>
        </p:nvSpPr>
        <p:spPr>
          <a:xfrm>
            <a:off x="1502749" y="3594279"/>
            <a:ext cx="7025641" cy="2246769"/>
          </a:xfrm>
          <a:prstGeom prst="rect">
            <a:avLst/>
          </a:prstGeom>
          <a:noFill/>
        </p:spPr>
        <p:txBody>
          <a:bodyPr wrap="square" rtlCol="0">
            <a:spAutoFit/>
          </a:bodyPr>
          <a:lstStyle/>
          <a:p>
            <a:r>
              <a:rPr lang="en-US" sz="1400" b="1" dirty="0">
                <a:latin typeface="Consolas" panose="020B0609020204030204" pitchFamily="49" charset="0"/>
                <a:cs typeface="Consolas" panose="020B0609020204030204" pitchFamily="49" charset="0"/>
              </a:rPr>
              <a:t>   if (</a:t>
            </a:r>
            <a:r>
              <a:rPr lang="en-US" sz="1400" b="1" dirty="0" err="1">
                <a:latin typeface="Consolas" panose="020B0609020204030204" pitchFamily="49" charset="0"/>
                <a:cs typeface="Consolas" panose="020B0609020204030204" pitchFamily="49" charset="0"/>
              </a:rPr>
              <a:t>is_close</a:t>
            </a:r>
            <a:r>
              <a:rPr lang="en-US" sz="1400" b="1" dirty="0">
                <a:latin typeface="Consolas" panose="020B0609020204030204" pitchFamily="49" charset="0"/>
                <a:cs typeface="Consolas" panose="020B0609020204030204" pitchFamily="49" charset="0"/>
              </a:rPr>
              <a:t>(</a:t>
            </a:r>
            <a:r>
              <a:rPr lang="en-US" sz="1400" b="1" dirty="0" err="1">
                <a:latin typeface="Consolas" panose="020B0609020204030204" pitchFamily="49" charset="0"/>
                <a:cs typeface="Consolas" panose="020B0609020204030204" pitchFamily="49" charset="0"/>
              </a:rPr>
              <a:t>next_ch</a:t>
            </a:r>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   {</a:t>
            </a:r>
          </a:p>
          <a:p>
            <a:r>
              <a:rPr lang="en-US" sz="1400" b="1" dirty="0">
                <a:latin typeface="Consolas" panose="020B0609020204030204" pitchFamily="49" charset="0"/>
                <a:cs typeface="Consolas" panose="020B0609020204030204" pitchFamily="49" charset="0"/>
              </a:rPr>
              <a:t>      if (</a:t>
            </a:r>
            <a:r>
              <a:rPr lang="en-US" sz="1400" b="1" dirty="0" err="1">
                <a:latin typeface="Consolas" panose="020B0609020204030204" pitchFamily="49" charset="0"/>
                <a:cs typeface="Consolas" panose="020B0609020204030204" pitchFamily="49" charset="0"/>
              </a:rPr>
              <a:t>s.empty</a:t>
            </a:r>
            <a:r>
              <a:rPr lang="en-US" sz="1400" b="1" dirty="0">
                <a:latin typeface="Consolas" panose="020B0609020204030204" pitchFamily="49" charset="0"/>
                <a:cs typeface="Consolas" panose="020B0609020204030204" pitchFamily="49" charset="0"/>
              </a:rPr>
              <a:t>()) balanced = false;</a:t>
            </a:r>
          </a:p>
          <a:p>
            <a:r>
              <a:rPr lang="en-US" sz="1400" b="1" dirty="0">
                <a:latin typeface="Consolas" panose="020B0609020204030204" pitchFamily="49" charset="0"/>
                <a:cs typeface="Consolas" panose="020B0609020204030204" pitchFamily="49" charset="0"/>
              </a:rPr>
              <a:t>      else</a:t>
            </a:r>
          </a:p>
          <a:p>
            <a:r>
              <a:rPr lang="en-US" sz="1400" b="1" dirty="0">
                <a:latin typeface="Consolas" panose="020B0609020204030204" pitchFamily="49" charset="0"/>
                <a:cs typeface="Consolas" panose="020B0609020204030204" pitchFamily="49" charset="0"/>
              </a:rPr>
              <a:t>      {</a:t>
            </a:r>
          </a:p>
          <a:p>
            <a:r>
              <a:rPr lang="en-US" sz="1400" b="1" dirty="0">
                <a:latin typeface="Consolas" panose="020B0609020204030204" pitchFamily="49" charset="0"/>
                <a:cs typeface="Consolas" panose="020B0609020204030204" pitchFamily="49" charset="0"/>
              </a:rPr>
              <a:t>         char </a:t>
            </a:r>
            <a:r>
              <a:rPr lang="en-US" sz="1400" b="1" dirty="0" err="1">
                <a:latin typeface="Consolas" panose="020B0609020204030204" pitchFamily="49" charset="0"/>
                <a:cs typeface="Consolas" panose="020B0609020204030204" pitchFamily="49" charset="0"/>
              </a:rPr>
              <a:t>top_ch</a:t>
            </a:r>
            <a:r>
              <a:rPr lang="en-US" sz="1400" b="1" dirty="0">
                <a:latin typeface="Consolas" panose="020B0609020204030204" pitchFamily="49" charset="0"/>
                <a:cs typeface="Consolas" panose="020B0609020204030204" pitchFamily="49" charset="0"/>
              </a:rPr>
              <a:t> = </a:t>
            </a:r>
            <a:r>
              <a:rPr lang="en-US" sz="1400" b="1" dirty="0" err="1">
                <a:latin typeface="Consolas" panose="020B0609020204030204" pitchFamily="49" charset="0"/>
                <a:cs typeface="Consolas" panose="020B0609020204030204" pitchFamily="49" charset="0"/>
              </a:rPr>
              <a:t>s.top</a:t>
            </a:r>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         </a:t>
            </a:r>
            <a:r>
              <a:rPr lang="en-US" sz="1400" b="1" dirty="0" err="1">
                <a:latin typeface="Consolas" panose="020B0609020204030204" pitchFamily="49" charset="0"/>
                <a:cs typeface="Consolas" panose="020B0609020204030204" pitchFamily="49" charset="0"/>
              </a:rPr>
              <a:t>s.pop</a:t>
            </a:r>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         balanced = (</a:t>
            </a:r>
            <a:r>
              <a:rPr lang="en-US" sz="1400" b="1" dirty="0" err="1">
                <a:latin typeface="Consolas" panose="020B0609020204030204" pitchFamily="49" charset="0"/>
                <a:cs typeface="Consolas" panose="020B0609020204030204" pitchFamily="49" charset="0"/>
              </a:rPr>
              <a:t>OPEN.find</a:t>
            </a:r>
            <a:r>
              <a:rPr lang="en-US" sz="1400" b="1" dirty="0">
                <a:latin typeface="Consolas" panose="020B0609020204030204" pitchFamily="49" charset="0"/>
                <a:cs typeface="Consolas" panose="020B0609020204030204" pitchFamily="49" charset="0"/>
              </a:rPr>
              <a:t>(</a:t>
            </a:r>
            <a:r>
              <a:rPr lang="en-US" sz="1400" b="1" dirty="0" err="1">
                <a:latin typeface="Consolas" panose="020B0609020204030204" pitchFamily="49" charset="0"/>
                <a:cs typeface="Consolas" panose="020B0609020204030204" pitchFamily="49" charset="0"/>
              </a:rPr>
              <a:t>top_ch</a:t>
            </a:r>
            <a:r>
              <a:rPr lang="en-US" sz="1400" b="1" dirty="0">
                <a:latin typeface="Consolas" panose="020B0609020204030204" pitchFamily="49" charset="0"/>
                <a:cs typeface="Consolas" panose="020B0609020204030204" pitchFamily="49" charset="0"/>
              </a:rPr>
              <a:t>) == </a:t>
            </a:r>
            <a:r>
              <a:rPr lang="en-US" sz="1400" b="1" dirty="0" err="1">
                <a:latin typeface="Consolas" panose="020B0609020204030204" pitchFamily="49" charset="0"/>
                <a:cs typeface="Consolas" panose="020B0609020204030204" pitchFamily="49" charset="0"/>
              </a:rPr>
              <a:t>CLOSE.find</a:t>
            </a:r>
            <a:r>
              <a:rPr lang="en-US" sz="1400" b="1" dirty="0">
                <a:latin typeface="Consolas" panose="020B0609020204030204" pitchFamily="49" charset="0"/>
                <a:cs typeface="Consolas" panose="020B0609020204030204" pitchFamily="49" charset="0"/>
              </a:rPr>
              <a:t>(</a:t>
            </a:r>
            <a:r>
              <a:rPr lang="en-US" sz="1400" b="1" dirty="0" err="1">
                <a:latin typeface="Consolas" panose="020B0609020204030204" pitchFamily="49" charset="0"/>
                <a:cs typeface="Consolas" panose="020B0609020204030204" pitchFamily="49" charset="0"/>
              </a:rPr>
              <a:t>next_ch</a:t>
            </a:r>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      }</a:t>
            </a:r>
          </a:p>
          <a:p>
            <a:r>
              <a:rPr lang="en-US" sz="1400" b="1" dirty="0">
                <a:latin typeface="Consolas" panose="020B0609020204030204" pitchFamily="49" charset="0"/>
                <a:cs typeface="Consolas" panose="020B0609020204030204" pitchFamily="49" charset="0"/>
              </a:rPr>
              <a:t>   }</a:t>
            </a:r>
          </a:p>
        </p:txBody>
      </p:sp>
      <p:sp>
        <p:nvSpPr>
          <p:cNvPr id="9" name="Line Callout 1 8"/>
          <p:cNvSpPr/>
          <p:nvPr/>
        </p:nvSpPr>
        <p:spPr>
          <a:xfrm>
            <a:off x="7844832" y="1470190"/>
            <a:ext cx="2514600" cy="1192847"/>
          </a:xfrm>
          <a:prstGeom prst="borderCallout1">
            <a:avLst>
              <a:gd name="adj1" fmla="val 46822"/>
              <a:gd name="adj2" fmla="val 630"/>
              <a:gd name="adj3" fmla="val -178"/>
              <a:gd name="adj4" fmla="val -1179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Input: Reference to expression string</a:t>
            </a:r>
          </a:p>
          <a:p>
            <a:pPr algn="ctr"/>
            <a:r>
              <a:rPr lang="en-US" dirty="0"/>
              <a:t>Output: true if balance, else false</a:t>
            </a:r>
          </a:p>
        </p:txBody>
      </p:sp>
      <p:sp>
        <p:nvSpPr>
          <p:cNvPr id="10" name="Line Callout 1 9"/>
          <p:cNvSpPr/>
          <p:nvPr/>
        </p:nvSpPr>
        <p:spPr>
          <a:xfrm>
            <a:off x="7844832" y="2893536"/>
            <a:ext cx="2514600" cy="755860"/>
          </a:xfrm>
          <a:prstGeom prst="borderCallout1">
            <a:avLst>
              <a:gd name="adj1" fmla="val 46822"/>
              <a:gd name="adj2" fmla="val 630"/>
              <a:gd name="adj3" fmla="val -77481"/>
              <a:gd name="adj4" fmla="val -759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 iterator to process expression</a:t>
            </a:r>
          </a:p>
        </p:txBody>
      </p:sp>
      <p:sp>
        <p:nvSpPr>
          <p:cNvPr id="11" name="Line Callout 1 10"/>
          <p:cNvSpPr/>
          <p:nvPr/>
        </p:nvSpPr>
        <p:spPr>
          <a:xfrm>
            <a:off x="7844832" y="3980878"/>
            <a:ext cx="2514600" cy="755860"/>
          </a:xfrm>
          <a:prstGeom prst="borderCallout1">
            <a:avLst>
              <a:gd name="adj1" fmla="val 46822"/>
              <a:gd name="adj2" fmla="val 630"/>
              <a:gd name="adj3" fmla="val -105742"/>
              <a:gd name="adj4" fmla="val -957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Push opening parenthesis' on stack</a:t>
            </a:r>
          </a:p>
        </p:txBody>
      </p:sp>
      <p:sp>
        <p:nvSpPr>
          <p:cNvPr id="12" name="Line Callout 1 11"/>
          <p:cNvSpPr/>
          <p:nvPr/>
        </p:nvSpPr>
        <p:spPr>
          <a:xfrm>
            <a:off x="6625632" y="5700442"/>
            <a:ext cx="3733800" cy="1051226"/>
          </a:xfrm>
          <a:prstGeom prst="borderCallout1">
            <a:avLst>
              <a:gd name="adj1" fmla="val 52107"/>
              <a:gd name="adj2" fmla="val -244"/>
              <a:gd name="adj3" fmla="val -31989"/>
              <a:gd name="adj4" fmla="val -325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Compare top-of-stack open index with </a:t>
            </a:r>
            <a:r>
              <a:rPr lang="en-US" dirty="0" err="1"/>
              <a:t>next_ch</a:t>
            </a:r>
            <a:r>
              <a:rPr lang="en-US" dirty="0"/>
              <a:t> closing index.</a:t>
            </a:r>
          </a:p>
          <a:p>
            <a:pPr algn="ctr"/>
            <a:r>
              <a:rPr lang="en-US" dirty="0"/>
              <a:t>if different, set balanced false.</a:t>
            </a:r>
          </a:p>
        </p:txBody>
      </p:sp>
    </p:spTree>
    <p:extLst>
      <p:ext uri="{BB962C8B-B14F-4D97-AF65-F5344CB8AC3E}">
        <p14:creationId xmlns:p14="http://schemas.microsoft.com/office/powerpoint/2010/main" val="172617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10" grpId="0" animBg="1"/>
      <p:bldP spid="11" grpId="0" animBg="1"/>
      <p:bldP spid="1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35</a:t>
            </a:fld>
            <a:endParaRPr lang="en-US" dirty="0"/>
          </a:p>
        </p:txBody>
      </p:sp>
      <p:sp>
        <p:nvSpPr>
          <p:cNvPr id="7" name="TextBox 6">
            <a:extLst>
              <a:ext uri="{FF2B5EF4-FFF2-40B4-BE49-F238E27FC236}">
                <a16:creationId xmlns:a16="http://schemas.microsoft.com/office/drawing/2014/main" id="{2E2B1B88-8411-40A5-B855-EF7C2AF1632F}"/>
              </a:ext>
            </a:extLst>
          </p:cNvPr>
          <p:cNvSpPr txBox="1"/>
          <p:nvPr/>
        </p:nvSpPr>
        <p:spPr>
          <a:xfrm>
            <a:off x="1508761" y="1425680"/>
            <a:ext cx="7790793" cy="5262979"/>
          </a:xfrm>
          <a:prstGeom prst="rect">
            <a:avLst/>
          </a:prstGeom>
          <a:noFill/>
        </p:spPr>
        <p:txBody>
          <a:bodyPr wrap="square" rtlCol="0">
            <a:spAutoFit/>
          </a:bodyPr>
          <a:lstStyle/>
          <a:p>
            <a:r>
              <a:rPr lang="en-US" sz="1600" b="1" dirty="0">
                <a:latin typeface="Consolas" panose="020B0609020204030204" pitchFamily="49" charset="0"/>
                <a:cs typeface="Consolas" panose="020B0609020204030204" pitchFamily="49" charset="0"/>
              </a:rPr>
              <a:t>/** Main function to test </a:t>
            </a:r>
            <a:r>
              <a:rPr lang="en-US" sz="1600" b="1" dirty="0" err="1">
                <a:latin typeface="Consolas" panose="020B0609020204030204" pitchFamily="49" charset="0"/>
                <a:cs typeface="Consolas" panose="020B0609020204030204" pitchFamily="49" charset="0"/>
              </a:rPr>
              <a:t>is_balanced</a:t>
            </a:r>
            <a:r>
              <a:rPr lang="en-US" sz="1600" b="1" dirty="0">
                <a:latin typeface="Consolas" panose="020B0609020204030204" pitchFamily="49" charset="0"/>
                <a:cs typeface="Consolas" panose="020B0609020204030204" pitchFamily="49" charset="0"/>
              </a:rPr>
              <a:t>. */</a:t>
            </a:r>
          </a:p>
          <a:p>
            <a:r>
              <a:rPr lang="en-US" sz="1600" b="1" dirty="0">
                <a:latin typeface="Consolas" panose="020B0609020204030204" pitchFamily="49" charset="0"/>
                <a:cs typeface="Consolas" panose="020B0609020204030204" pitchFamily="49" charset="0"/>
              </a:rPr>
              <a:t>int main()</a:t>
            </a:r>
          </a:p>
          <a:p>
            <a:r>
              <a:rPr lang="en-US" sz="1600" b="1" dirty="0">
                <a:latin typeface="Consolas" panose="020B0609020204030204" pitchFamily="49" charset="0"/>
                <a:cs typeface="Consolas" panose="020B0609020204030204" pitchFamily="49" charset="0"/>
              </a:rPr>
              <a:t>{</a:t>
            </a:r>
          </a:p>
          <a:p>
            <a:r>
              <a:rPr lang="en-US" sz="1600" b="1" dirty="0">
                <a:latin typeface="Consolas" panose="020B0609020204030204" pitchFamily="49" charset="0"/>
                <a:cs typeface="Consolas" panose="020B0609020204030204" pitchFamily="49" charset="0"/>
              </a:rPr>
              <a:t>   string expression;</a:t>
            </a:r>
          </a:p>
          <a:p>
            <a:r>
              <a:rPr lang="en-US" sz="1600" b="1" dirty="0">
                <a:latin typeface="Consolas" panose="020B0609020204030204" pitchFamily="49" charset="0"/>
                <a:cs typeface="Consolas" panose="020B0609020204030204" pitchFamily="49" charset="0"/>
              </a:rPr>
              <a:t>   cout &lt;&lt; endl &lt;&lt; "Enter an expression: ";</a:t>
            </a:r>
          </a:p>
          <a:p>
            <a:r>
              <a:rPr lang="en-US" sz="1600" b="1" dirty="0">
                <a:latin typeface="Consolas" panose="020B0609020204030204" pitchFamily="49" charset="0"/>
                <a:cs typeface="Consolas" panose="020B0609020204030204" pitchFamily="49" charset="0"/>
              </a:rPr>
              <a:t>   while (</a:t>
            </a:r>
            <a:r>
              <a:rPr lang="en-US" sz="1600" b="1" dirty="0" err="1">
                <a:latin typeface="Consolas" panose="020B0609020204030204" pitchFamily="49" charset="0"/>
                <a:cs typeface="Consolas" panose="020B0609020204030204" pitchFamily="49" charset="0"/>
              </a:rPr>
              <a:t>getline</a:t>
            </a:r>
            <a:r>
              <a:rPr lang="en-US" sz="1600" b="1" dirty="0">
                <a:latin typeface="Consolas" panose="020B0609020204030204" pitchFamily="49" charset="0"/>
                <a:cs typeface="Consolas" panose="020B0609020204030204" pitchFamily="49" charset="0"/>
              </a:rPr>
              <a:t>(</a:t>
            </a:r>
            <a:r>
              <a:rPr lang="en-US" sz="1600" b="1" dirty="0" err="1">
                <a:latin typeface="Consolas" panose="020B0609020204030204" pitchFamily="49" charset="0"/>
                <a:cs typeface="Consolas" panose="020B0609020204030204" pitchFamily="49" charset="0"/>
              </a:rPr>
              <a:t>cin</a:t>
            </a:r>
            <a:r>
              <a:rPr lang="en-US" sz="1600" b="1" dirty="0">
                <a:latin typeface="Consolas" panose="020B0609020204030204" pitchFamily="49" charset="0"/>
                <a:cs typeface="Consolas" panose="020B0609020204030204" pitchFamily="49" charset="0"/>
              </a:rPr>
              <a:t>, expression))</a:t>
            </a:r>
          </a:p>
          <a:p>
            <a:r>
              <a:rPr lang="en-US" sz="1600" b="1" dirty="0">
                <a:latin typeface="Consolas" panose="020B0609020204030204" pitchFamily="49" charset="0"/>
                <a:cs typeface="Consolas" panose="020B0609020204030204" pitchFamily="49" charset="0"/>
              </a:rPr>
              <a:t>   {</a:t>
            </a:r>
          </a:p>
          <a:p>
            <a:r>
              <a:rPr lang="en-US" sz="1600" b="1" dirty="0">
                <a:latin typeface="Consolas" panose="020B0609020204030204" pitchFamily="49" charset="0"/>
                <a:cs typeface="Consolas" panose="020B0609020204030204" pitchFamily="49" charset="0"/>
              </a:rPr>
              <a:t>      if (expression == "") break;</a:t>
            </a:r>
          </a:p>
          <a:p>
            <a:r>
              <a:rPr lang="en-US" sz="1600" b="1" dirty="0">
                <a:latin typeface="Consolas" panose="020B0609020204030204" pitchFamily="49" charset="0"/>
                <a:cs typeface="Consolas" panose="020B0609020204030204" pitchFamily="49" charset="0"/>
              </a:rPr>
              <a:t>      cout &lt;&lt; expression;</a:t>
            </a:r>
          </a:p>
          <a:p>
            <a:r>
              <a:rPr lang="en-US" sz="1600" b="1" dirty="0">
                <a:latin typeface="Consolas" panose="020B0609020204030204" pitchFamily="49" charset="0"/>
                <a:cs typeface="Consolas" panose="020B0609020204030204" pitchFamily="49" charset="0"/>
              </a:rPr>
              <a:t>      if (</a:t>
            </a:r>
            <a:r>
              <a:rPr lang="en-US" sz="1600" b="1" dirty="0" err="1">
                <a:latin typeface="Consolas" panose="020B0609020204030204" pitchFamily="49" charset="0"/>
                <a:cs typeface="Consolas" panose="020B0609020204030204" pitchFamily="49" charset="0"/>
              </a:rPr>
              <a:t>is_balanced</a:t>
            </a:r>
            <a:r>
              <a:rPr lang="en-US" sz="1600" b="1" dirty="0">
                <a:latin typeface="Consolas" panose="020B0609020204030204" pitchFamily="49" charset="0"/>
                <a:cs typeface="Consolas" panose="020B0609020204030204" pitchFamily="49" charset="0"/>
              </a:rPr>
              <a:t>(expression))</a:t>
            </a:r>
          </a:p>
          <a:p>
            <a:r>
              <a:rPr lang="en-US" sz="1600" b="1" dirty="0">
                <a:latin typeface="Consolas" panose="020B0609020204030204" pitchFamily="49" charset="0"/>
                <a:cs typeface="Consolas" panose="020B0609020204030204" pitchFamily="49" charset="0"/>
              </a:rPr>
              <a:t>      {</a:t>
            </a:r>
          </a:p>
          <a:p>
            <a:r>
              <a:rPr lang="en-US" sz="1600" b="1" dirty="0">
                <a:latin typeface="Consolas" panose="020B0609020204030204" pitchFamily="49" charset="0"/>
                <a:cs typeface="Consolas" panose="020B0609020204030204" pitchFamily="49" charset="0"/>
              </a:rPr>
              <a:t>         cout &lt;&lt; " is balanced" &lt;&lt; endl;</a:t>
            </a:r>
          </a:p>
          <a:p>
            <a:r>
              <a:rPr lang="en-US" sz="1600" b="1" dirty="0">
                <a:latin typeface="Consolas" panose="020B0609020204030204" pitchFamily="49" charset="0"/>
                <a:cs typeface="Consolas" panose="020B0609020204030204" pitchFamily="49" charset="0"/>
              </a:rPr>
              <a:t>      }</a:t>
            </a:r>
          </a:p>
          <a:p>
            <a:r>
              <a:rPr lang="en-US" sz="1600" b="1" dirty="0">
                <a:latin typeface="Consolas" panose="020B0609020204030204" pitchFamily="49" charset="0"/>
                <a:cs typeface="Consolas" panose="020B0609020204030204" pitchFamily="49" charset="0"/>
              </a:rPr>
              <a:t>      else</a:t>
            </a:r>
          </a:p>
          <a:p>
            <a:r>
              <a:rPr lang="en-US" sz="1600" b="1" dirty="0">
                <a:latin typeface="Consolas" panose="020B0609020204030204" pitchFamily="49" charset="0"/>
                <a:cs typeface="Consolas" panose="020B0609020204030204" pitchFamily="49" charset="0"/>
              </a:rPr>
              <a:t>      {</a:t>
            </a:r>
          </a:p>
          <a:p>
            <a:r>
              <a:rPr lang="en-US" sz="1600" b="1" dirty="0">
                <a:latin typeface="Consolas" panose="020B0609020204030204" pitchFamily="49" charset="0"/>
                <a:cs typeface="Consolas" panose="020B0609020204030204" pitchFamily="49" charset="0"/>
              </a:rPr>
              <a:t>         cout &lt;&lt; " is not balanced" &lt;&lt; endl;</a:t>
            </a:r>
          </a:p>
          <a:p>
            <a:r>
              <a:rPr lang="en-US" sz="1600" b="1" dirty="0">
                <a:latin typeface="Consolas" panose="020B0609020204030204" pitchFamily="49" charset="0"/>
                <a:cs typeface="Consolas" panose="020B0609020204030204" pitchFamily="49" charset="0"/>
              </a:rPr>
              <a:t>      }</a:t>
            </a:r>
          </a:p>
          <a:p>
            <a:r>
              <a:rPr lang="en-US" sz="1600" b="1" dirty="0">
                <a:latin typeface="Consolas" panose="020B0609020204030204" pitchFamily="49" charset="0"/>
                <a:cs typeface="Consolas" panose="020B0609020204030204" pitchFamily="49" charset="0"/>
              </a:rPr>
              <a:t>      cout &lt;&lt; endl &lt;&lt; "Enter another expression: ";</a:t>
            </a:r>
          </a:p>
          <a:p>
            <a:r>
              <a:rPr lang="en-US" sz="1600" b="1" dirty="0">
                <a:latin typeface="Consolas" panose="020B0609020204030204" pitchFamily="49" charset="0"/>
                <a:cs typeface="Consolas" panose="020B0609020204030204" pitchFamily="49" charset="0"/>
              </a:rPr>
              <a:t>   }</a:t>
            </a:r>
          </a:p>
          <a:p>
            <a:r>
              <a:rPr lang="en-US" sz="1600" b="1" dirty="0">
                <a:latin typeface="Consolas" panose="020B0609020204030204" pitchFamily="49" charset="0"/>
                <a:cs typeface="Consolas" panose="020B0609020204030204" pitchFamily="49" charset="0"/>
              </a:rPr>
              <a:t>   return 0;</a:t>
            </a:r>
          </a:p>
          <a:p>
            <a:r>
              <a:rPr lang="en-US" sz="1600" b="1"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8662737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5.3, pgs. 325-331</a:t>
            </a:r>
          </a:p>
        </p:txBody>
      </p:sp>
      <p:sp>
        <p:nvSpPr>
          <p:cNvPr id="7" name="Content Placeholder 2"/>
          <p:cNvSpPr txBox="1">
            <a:spLocks/>
          </p:cNvSpPr>
          <p:nvPr/>
        </p:nvSpPr>
        <p:spPr bwMode="auto">
          <a:xfrm>
            <a:off x="1219200" y="304800"/>
            <a:ext cx="5181600"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2400" dirty="0"/>
              <a:t>5.3 Implementing a Stack</a:t>
            </a:r>
          </a:p>
          <a:p>
            <a:pPr algn="ctr"/>
            <a:r>
              <a:rPr lang="en-US" sz="2000" dirty="0"/>
              <a:t>Adapter Classes and the Delegation Pattern</a:t>
            </a:r>
          </a:p>
          <a:p>
            <a:pPr algn="ctr"/>
            <a:r>
              <a:rPr lang="en-US" sz="2000" dirty="0"/>
              <a:t>Revisiting the Definition File </a:t>
            </a:r>
            <a:r>
              <a:rPr lang="en-US" sz="2000" dirty="0" err="1"/>
              <a:t>stack.h</a:t>
            </a:r>
            <a:endParaRPr lang="en-US" sz="2000" dirty="0"/>
          </a:p>
          <a:p>
            <a:pPr algn="ctr"/>
            <a:r>
              <a:rPr lang="en-US" sz="2000" dirty="0"/>
              <a:t>Implementing a Stack as a Linked Data Structure</a:t>
            </a:r>
          </a:p>
          <a:p>
            <a:pPr algn="ctr"/>
            <a:r>
              <a:rPr lang="en-US" sz="2000" dirty="0"/>
              <a:t>Comparison of Stack Implementations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2209800"/>
            <a:ext cx="2914650" cy="1562100"/>
          </a:xfrm>
          <a:prstGeom prst="rect">
            <a:avLst/>
          </a:prstGeom>
        </p:spPr>
      </p:pic>
      <p:sp>
        <p:nvSpPr>
          <p:cNvPr id="2" name="Slide Number Placeholder 1"/>
          <p:cNvSpPr>
            <a:spLocks noGrp="1"/>
          </p:cNvSpPr>
          <p:nvPr>
            <p:ph type="sldNum" sz="quarter" idx="12"/>
          </p:nvPr>
        </p:nvSpPr>
        <p:spPr/>
        <p:txBody>
          <a:bodyPr/>
          <a:lstStyle/>
          <a:p>
            <a:pPr>
              <a:defRPr/>
            </a:pPr>
            <a:fld id="{A0C1462C-D640-45B3-901B-F425AA5C3674}" type="slidenum">
              <a:rPr lang="en-US" smtClean="0"/>
              <a:pPr>
                <a:defRPr/>
              </a:pPr>
              <a:t>36</a:t>
            </a:fld>
            <a:endParaRPr lang="en-US" dirty="0"/>
          </a:p>
        </p:txBody>
      </p:sp>
    </p:spTree>
    <p:extLst>
      <p:ext uri="{BB962C8B-B14F-4D97-AF65-F5344CB8AC3E}">
        <p14:creationId xmlns:p14="http://schemas.microsoft.com/office/powerpoint/2010/main" val="5008201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A6432-591F-48CF-BDDB-97DDFE9D747F}"/>
              </a:ext>
            </a:extLst>
          </p:cNvPr>
          <p:cNvSpPr>
            <a:spLocks noGrp="1"/>
          </p:cNvSpPr>
          <p:nvPr>
            <p:ph type="title"/>
          </p:nvPr>
        </p:nvSpPr>
        <p:spPr/>
        <p:txBody>
          <a:bodyPr/>
          <a:lstStyle/>
          <a:p>
            <a:r>
              <a:rPr lang="en-US" dirty="0"/>
              <a:t>Adapter Classes and Delegation</a:t>
            </a:r>
          </a:p>
        </p:txBody>
      </p:sp>
      <p:sp>
        <p:nvSpPr>
          <p:cNvPr id="3" name="Content Placeholder 2">
            <a:extLst>
              <a:ext uri="{FF2B5EF4-FFF2-40B4-BE49-F238E27FC236}">
                <a16:creationId xmlns:a16="http://schemas.microsoft.com/office/drawing/2014/main" id="{3041252C-EC5B-4FF5-AB0B-FE7A95E3B993}"/>
              </a:ext>
            </a:extLst>
          </p:cNvPr>
          <p:cNvSpPr>
            <a:spLocks noGrp="1"/>
          </p:cNvSpPr>
          <p:nvPr>
            <p:ph sz="quarter" idx="1"/>
          </p:nvPr>
        </p:nvSpPr>
        <p:spPr>
          <a:xfrm>
            <a:off x="532435" y="1295402"/>
            <a:ext cx="9978067" cy="1904999"/>
          </a:xfrm>
        </p:spPr>
        <p:txBody>
          <a:bodyPr/>
          <a:lstStyle/>
          <a:p>
            <a:r>
              <a:rPr lang="en-US" sz="2000" dirty="0"/>
              <a:t>In software engineering, the </a:t>
            </a:r>
            <a:r>
              <a:rPr lang="en-US" sz="2000" b="1" dirty="0">
                <a:solidFill>
                  <a:srgbClr val="FF0000"/>
                </a:solidFill>
              </a:rPr>
              <a:t>adapter pattern </a:t>
            </a:r>
            <a:r>
              <a:rPr lang="en-US" sz="2000" dirty="0"/>
              <a:t>(also known as </a:t>
            </a:r>
            <a:r>
              <a:rPr lang="en-US" sz="2000" b="1" dirty="0">
                <a:solidFill>
                  <a:srgbClr val="FF0000"/>
                </a:solidFill>
              </a:rPr>
              <a:t>wrapper</a:t>
            </a:r>
            <a:r>
              <a:rPr lang="en-US" sz="2000" dirty="0"/>
              <a:t>) allows an interface of an existing class (server or target) to be used by another interface (client.)</a:t>
            </a:r>
          </a:p>
          <a:p>
            <a:pPr lvl="1"/>
            <a:r>
              <a:rPr lang="en-US" sz="1600" dirty="0"/>
              <a:t>Make existing classes work with other classes without modifying their source code. </a:t>
            </a:r>
          </a:p>
          <a:p>
            <a:pPr lvl="1"/>
            <a:r>
              <a:rPr lang="en-US" sz="1600" dirty="0"/>
              <a:t>Publicly inherit the interface of the abstract class and privately inherit the implementation of the legacy component.</a:t>
            </a:r>
          </a:p>
        </p:txBody>
      </p:sp>
      <p:sp>
        <p:nvSpPr>
          <p:cNvPr id="4" name="Footer Placeholder 3">
            <a:extLst>
              <a:ext uri="{FF2B5EF4-FFF2-40B4-BE49-F238E27FC236}">
                <a16:creationId xmlns:a16="http://schemas.microsoft.com/office/drawing/2014/main" id="{509DF4FB-F6CB-435A-A78A-65812E5329DE}"/>
              </a:ext>
            </a:extLst>
          </p:cNvPr>
          <p:cNvSpPr>
            <a:spLocks noGrp="1"/>
          </p:cNvSpPr>
          <p:nvPr>
            <p:ph type="ftr" sz="quarter" idx="11"/>
          </p:nvPr>
        </p:nvSpPr>
        <p:spPr/>
        <p:txBody>
          <a:bodyPr/>
          <a:lstStyle/>
          <a:p>
            <a:pPr>
              <a:defRPr/>
            </a:pPr>
            <a:r>
              <a:rPr lang="en-US"/>
              <a:t>Stacks (17)</a:t>
            </a:r>
            <a:endParaRPr lang="en-US" dirty="0"/>
          </a:p>
        </p:txBody>
      </p:sp>
      <p:sp>
        <p:nvSpPr>
          <p:cNvPr id="5" name="Slide Number Placeholder 4">
            <a:extLst>
              <a:ext uri="{FF2B5EF4-FFF2-40B4-BE49-F238E27FC236}">
                <a16:creationId xmlns:a16="http://schemas.microsoft.com/office/drawing/2014/main" id="{8B447578-3C52-4DDC-8227-0881C10FAA39}"/>
              </a:ext>
            </a:extLst>
          </p:cNvPr>
          <p:cNvSpPr>
            <a:spLocks noGrp="1"/>
          </p:cNvSpPr>
          <p:nvPr>
            <p:ph type="sldNum" sz="quarter" idx="12"/>
          </p:nvPr>
        </p:nvSpPr>
        <p:spPr/>
        <p:txBody>
          <a:bodyPr/>
          <a:lstStyle/>
          <a:p>
            <a:pPr>
              <a:defRPr/>
            </a:pPr>
            <a:fld id="{0D7B5496-982B-480A-8085-B08F2CA91C21}" type="slidenum">
              <a:rPr lang="en-US" smtClean="0"/>
              <a:pPr>
                <a:defRPr/>
              </a:pPr>
              <a:t>37</a:t>
            </a:fld>
            <a:endParaRPr lang="en-US" dirty="0"/>
          </a:p>
        </p:txBody>
      </p:sp>
      <p:sp>
        <p:nvSpPr>
          <p:cNvPr id="6" name="Content Placeholder 2">
            <a:extLst>
              <a:ext uri="{FF2B5EF4-FFF2-40B4-BE49-F238E27FC236}">
                <a16:creationId xmlns:a16="http://schemas.microsoft.com/office/drawing/2014/main" id="{9849CBFD-B788-4AF2-BFBF-9B0ED70AF956}"/>
              </a:ext>
            </a:extLst>
          </p:cNvPr>
          <p:cNvSpPr txBox="1">
            <a:spLocks/>
          </p:cNvSpPr>
          <p:nvPr/>
        </p:nvSpPr>
        <p:spPr bwMode="auto">
          <a:xfrm>
            <a:off x="534859" y="5334000"/>
            <a:ext cx="9978067" cy="129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4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000" dirty="0"/>
              <a:t>The adapter classes solve problems like:</a:t>
            </a:r>
          </a:p>
          <a:p>
            <a:pPr lvl="1"/>
            <a:r>
              <a:rPr lang="en-US" sz="1600" dirty="0"/>
              <a:t>How can a class be reused that does not have an interface that a client requires?</a:t>
            </a:r>
          </a:p>
          <a:p>
            <a:pPr lvl="1"/>
            <a:r>
              <a:rPr lang="en-US" sz="1600" dirty="0"/>
              <a:t>How can classes that have incompatible interfaces work together?</a:t>
            </a:r>
          </a:p>
          <a:p>
            <a:pPr lvl="1"/>
            <a:r>
              <a:rPr lang="en-US" sz="1600" dirty="0"/>
              <a:t>How can an alternative interface be provided for a class?</a:t>
            </a:r>
            <a:endParaRPr lang="en-US" dirty="0"/>
          </a:p>
        </p:txBody>
      </p:sp>
      <p:pic>
        <p:nvPicPr>
          <p:cNvPr id="8" name="Picture 7" descr="A picture containing electronics, monitor, sitting, white&#10;&#10;Description automatically generated">
            <a:extLst>
              <a:ext uri="{FF2B5EF4-FFF2-40B4-BE49-F238E27FC236}">
                <a16:creationId xmlns:a16="http://schemas.microsoft.com/office/drawing/2014/main" id="{B777B9AA-A007-4528-8D94-7E0E8A1A65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9876" y="3269459"/>
            <a:ext cx="1835942" cy="1835942"/>
          </a:xfrm>
          <a:prstGeom prst="rect">
            <a:avLst/>
          </a:prstGeom>
        </p:spPr>
      </p:pic>
      <p:pic>
        <p:nvPicPr>
          <p:cNvPr id="10" name="Picture 9" descr="A close up of a logo&#10;&#10;Description automatically generated">
            <a:extLst>
              <a:ext uri="{FF2B5EF4-FFF2-40B4-BE49-F238E27FC236}">
                <a16:creationId xmlns:a16="http://schemas.microsoft.com/office/drawing/2014/main" id="{2D9996C5-D095-4F57-80FC-A4F8E00D4C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1824" y="3253268"/>
            <a:ext cx="2362200" cy="1875566"/>
          </a:xfrm>
          <a:prstGeom prst="rect">
            <a:avLst/>
          </a:prstGeom>
        </p:spPr>
      </p:pic>
      <p:sp>
        <p:nvSpPr>
          <p:cNvPr id="11" name="Speech Bubble: Rectangle with Corners Rounded 10">
            <a:extLst>
              <a:ext uri="{FF2B5EF4-FFF2-40B4-BE49-F238E27FC236}">
                <a16:creationId xmlns:a16="http://schemas.microsoft.com/office/drawing/2014/main" id="{2512039D-1A85-4C9F-9138-81DAA1F98118}"/>
              </a:ext>
            </a:extLst>
          </p:cNvPr>
          <p:cNvSpPr/>
          <p:nvPr/>
        </p:nvSpPr>
        <p:spPr>
          <a:xfrm>
            <a:off x="4943475" y="3581400"/>
            <a:ext cx="1066800" cy="533400"/>
          </a:xfrm>
          <a:prstGeom prst="wedgeRoundRectCallout">
            <a:avLst>
              <a:gd name="adj1" fmla="val -111774"/>
              <a:gd name="adj2" fmla="val 520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Client</a:t>
            </a:r>
          </a:p>
        </p:txBody>
      </p:sp>
      <p:sp>
        <p:nvSpPr>
          <p:cNvPr id="12" name="Speech Bubble: Rectangle with Corners Rounded 11">
            <a:extLst>
              <a:ext uri="{FF2B5EF4-FFF2-40B4-BE49-F238E27FC236}">
                <a16:creationId xmlns:a16="http://schemas.microsoft.com/office/drawing/2014/main" id="{4FFE40E2-31F4-4577-BA2C-56E4FD0F5638}"/>
              </a:ext>
            </a:extLst>
          </p:cNvPr>
          <p:cNvSpPr/>
          <p:nvPr/>
        </p:nvSpPr>
        <p:spPr>
          <a:xfrm>
            <a:off x="1727073" y="4057448"/>
            <a:ext cx="1066800" cy="533400"/>
          </a:xfrm>
          <a:prstGeom prst="wedgeRoundRectCallout">
            <a:avLst>
              <a:gd name="adj1" fmla="val 69062"/>
              <a:gd name="adj2" fmla="val -10683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Target</a:t>
            </a:r>
          </a:p>
        </p:txBody>
      </p:sp>
    </p:spTree>
    <p:extLst>
      <p:ext uri="{BB962C8B-B14F-4D97-AF65-F5344CB8AC3E}">
        <p14:creationId xmlns:p14="http://schemas.microsoft.com/office/powerpoint/2010/main" val="3191734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11" grpId="0" animBg="1"/>
      <p:bldP spid="1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Stack ADT</a:t>
            </a:r>
          </a:p>
        </p:txBody>
      </p:sp>
      <p:sp>
        <p:nvSpPr>
          <p:cNvPr id="3" name="Content Placeholder 2"/>
          <p:cNvSpPr>
            <a:spLocks noGrp="1"/>
          </p:cNvSpPr>
          <p:nvPr>
            <p:ph sz="quarter" idx="1"/>
          </p:nvPr>
        </p:nvSpPr>
        <p:spPr>
          <a:xfrm>
            <a:off x="544010" y="1295401"/>
            <a:ext cx="9978066" cy="3117057"/>
          </a:xfrm>
        </p:spPr>
        <p:txBody>
          <a:bodyPr/>
          <a:lstStyle/>
          <a:p>
            <a:r>
              <a:rPr lang="en-US" dirty="0"/>
              <a:t>A </a:t>
            </a:r>
            <a:r>
              <a:rPr lang="en-US" b="1" dirty="0">
                <a:solidFill>
                  <a:srgbClr val="FF0000"/>
                </a:solidFill>
              </a:rPr>
              <a:t>stack</a:t>
            </a:r>
            <a:r>
              <a:rPr lang="en-US" dirty="0"/>
              <a:t> is similar to a </a:t>
            </a:r>
            <a:r>
              <a:rPr lang="en-US" b="1" dirty="0">
                <a:solidFill>
                  <a:srgbClr val="FF0000"/>
                </a:solidFill>
                <a:latin typeface="Consolas" panose="020B0609020204030204" pitchFamily="49" charset="0"/>
                <a:cs typeface="Consolas" panose="020B0609020204030204" pitchFamily="49" charset="0"/>
              </a:rPr>
              <a:t>restricted list</a:t>
            </a:r>
            <a:r>
              <a:rPr lang="en-US" dirty="0"/>
              <a:t>.</a:t>
            </a:r>
            <a:endParaRPr lang="en-US" b="1" dirty="0">
              <a:solidFill>
                <a:srgbClr val="FF0000"/>
              </a:solidFill>
              <a:latin typeface="Consolas" panose="020B0609020204030204" pitchFamily="49" charset="0"/>
              <a:cs typeface="Consolas" panose="020B0609020204030204" pitchFamily="49" charset="0"/>
            </a:endParaRPr>
          </a:p>
          <a:p>
            <a:r>
              <a:rPr lang="en-US" dirty="0"/>
              <a:t>The standard library defines the stack as a template class that takes any of the sequential containers (</a:t>
            </a:r>
            <a:r>
              <a:rPr lang="en-US" b="1" dirty="0">
                <a:solidFill>
                  <a:srgbClr val="FF0000"/>
                </a:solidFill>
                <a:latin typeface="Consolas" panose="020B0609020204030204" pitchFamily="49" charset="0"/>
                <a:cs typeface="Consolas" panose="020B0609020204030204" pitchFamily="49" charset="0"/>
              </a:rPr>
              <a:t>vector</a:t>
            </a:r>
            <a:r>
              <a:rPr lang="en-US" dirty="0"/>
              <a:t>, </a:t>
            </a:r>
            <a:r>
              <a:rPr lang="en-US" b="1" dirty="0">
                <a:solidFill>
                  <a:srgbClr val="FF0000"/>
                </a:solidFill>
                <a:latin typeface="Consolas" panose="020B0609020204030204" pitchFamily="49" charset="0"/>
                <a:cs typeface="Consolas" panose="020B0609020204030204" pitchFamily="49" charset="0"/>
              </a:rPr>
              <a:t>list</a:t>
            </a:r>
            <a:r>
              <a:rPr lang="en-US" dirty="0"/>
              <a:t>, or </a:t>
            </a:r>
            <a:r>
              <a:rPr lang="en-US" b="1" dirty="0">
                <a:solidFill>
                  <a:srgbClr val="FF0000"/>
                </a:solidFill>
                <a:latin typeface="Consolas" panose="020B0609020204030204" pitchFamily="49" charset="0"/>
                <a:cs typeface="Consolas" panose="020B0609020204030204" pitchFamily="49" charset="0"/>
              </a:rPr>
              <a:t>deque</a:t>
            </a:r>
            <a:r>
              <a:rPr lang="en-US" dirty="0"/>
              <a:t>).</a:t>
            </a:r>
          </a:p>
          <a:p>
            <a:r>
              <a:rPr lang="en-US" dirty="0"/>
              <a:t>Implementations use sequential containers: </a:t>
            </a:r>
          </a:p>
          <a:p>
            <a:pPr lvl="1"/>
            <a:r>
              <a:rPr lang="en-US" dirty="0"/>
              <a:t>A contiguous container (such as a vector), </a:t>
            </a:r>
          </a:p>
          <a:p>
            <a:pPr lvl="1"/>
            <a:r>
              <a:rPr lang="en-US" dirty="0"/>
              <a:t>A linked container (such as special-purpose single-linked list.) </a:t>
            </a:r>
          </a:p>
          <a:p>
            <a:endParaRPr lang="en-US" dirty="0"/>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38</a:t>
            </a:fld>
            <a:endParaRPr lang="en-US" dirty="0"/>
          </a:p>
        </p:txBody>
      </p:sp>
      <p:pic>
        <p:nvPicPr>
          <p:cNvPr id="6" name="Picture 2"/>
          <p:cNvPicPr>
            <a:picLocks noChangeAspect="1" noChangeArrowheads="1"/>
          </p:cNvPicPr>
          <p:nvPr/>
        </p:nvPicPr>
        <p:blipFill>
          <a:blip r:embed="rId2"/>
          <a:srcRect/>
          <a:stretch>
            <a:fillRect/>
          </a:stretch>
        </p:blipFill>
        <p:spPr bwMode="auto">
          <a:xfrm>
            <a:off x="1524001" y="4419601"/>
            <a:ext cx="8277225" cy="2371725"/>
          </a:xfrm>
          <a:prstGeom prst="rect">
            <a:avLst/>
          </a:prstGeom>
          <a:noFill/>
          <a:ln w="9525">
            <a:noFill/>
            <a:miter lim="800000"/>
            <a:headEnd/>
            <a:tailEnd/>
          </a:ln>
        </p:spPr>
      </p:pic>
      <p:sp>
        <p:nvSpPr>
          <p:cNvPr id="7" name="Rounded Rectangular Callout 6"/>
          <p:cNvSpPr/>
          <p:nvPr/>
        </p:nvSpPr>
        <p:spPr>
          <a:xfrm>
            <a:off x="1752600" y="6019800"/>
            <a:ext cx="2895600" cy="609600"/>
          </a:xfrm>
          <a:prstGeom prst="wedgeRoundRectCallout">
            <a:avLst>
              <a:gd name="adj1" fmla="val 48774"/>
              <a:gd name="adj2" fmla="val -20581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Stack has-a container</a:t>
            </a:r>
          </a:p>
        </p:txBody>
      </p:sp>
    </p:spTree>
    <p:extLst>
      <p:ext uri="{BB962C8B-B14F-4D97-AF65-F5344CB8AC3E}">
        <p14:creationId xmlns:p14="http://schemas.microsoft.com/office/powerpoint/2010/main" val="547804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Stack</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39</a:t>
            </a:fld>
            <a:endParaRPr lang="en-US" dirty="0"/>
          </a:p>
        </p:txBody>
      </p:sp>
      <p:sp>
        <p:nvSpPr>
          <p:cNvPr id="5" name="TextBox 4"/>
          <p:cNvSpPr txBox="1"/>
          <p:nvPr/>
        </p:nvSpPr>
        <p:spPr>
          <a:xfrm>
            <a:off x="640080" y="1447801"/>
            <a:ext cx="6918960" cy="5262979"/>
          </a:xfrm>
          <a:prstGeom prst="rect">
            <a:avLst/>
          </a:prstGeom>
          <a:noFill/>
        </p:spPr>
        <p:txBody>
          <a:bodyPr wrap="square" rtlCol="0">
            <a:spAutoFit/>
          </a:bodyPr>
          <a:lstStyle/>
          <a:p>
            <a:r>
              <a:rPr lang="en-US" sz="1400" b="1" dirty="0">
                <a:latin typeface="Consolas" panose="020B0609020204030204" pitchFamily="49" charset="0"/>
              </a:rPr>
              <a:t>#</a:t>
            </a:r>
            <a:r>
              <a:rPr lang="en-US" sz="1400" b="1" dirty="0" err="1">
                <a:latin typeface="Consolas" panose="020B0609020204030204" pitchFamily="49" charset="0"/>
              </a:rPr>
              <a:t>ifndef</a:t>
            </a:r>
            <a:r>
              <a:rPr lang="en-US" sz="1400" b="1" dirty="0">
                <a:latin typeface="Consolas" panose="020B0609020204030204" pitchFamily="49" charset="0"/>
              </a:rPr>
              <a:t> MY_STACK_H_</a:t>
            </a:r>
          </a:p>
          <a:p>
            <a:r>
              <a:rPr lang="en-US" sz="1400" b="1" dirty="0">
                <a:latin typeface="Consolas" panose="020B0609020204030204" pitchFamily="49" charset="0"/>
              </a:rPr>
              <a:t>#define MY_STACK_H_</a:t>
            </a:r>
          </a:p>
          <a:p>
            <a:r>
              <a:rPr lang="en-US" sz="1400" b="1" dirty="0">
                <a:latin typeface="Consolas" panose="020B0609020204030204" pitchFamily="49" charset="0"/>
              </a:rPr>
              <a:t>#include &lt;vector&gt;</a:t>
            </a:r>
          </a:p>
          <a:p>
            <a:endParaRPr lang="en-US" sz="1400" b="1" dirty="0">
              <a:latin typeface="Consolas" panose="020B0609020204030204" pitchFamily="49" charset="0"/>
            </a:endParaRPr>
          </a:p>
          <a:p>
            <a:r>
              <a:rPr lang="en-US" sz="1400" b="1" dirty="0">
                <a:latin typeface="Consolas" panose="020B0609020204030204" pitchFamily="49" charset="0"/>
              </a:rPr>
              <a:t>template &lt;</a:t>
            </a:r>
            <a:r>
              <a:rPr lang="en-US" sz="1400" b="1" dirty="0" err="1">
                <a:latin typeface="Consolas" panose="020B0609020204030204" pitchFamily="49" charset="0"/>
              </a:rPr>
              <a:t>typename</a:t>
            </a:r>
            <a:r>
              <a:rPr lang="en-US" sz="1400" b="1" dirty="0">
                <a:latin typeface="Consolas" panose="020B0609020204030204" pitchFamily="49" charset="0"/>
              </a:rPr>
              <a:t> T&gt;</a:t>
            </a:r>
          </a:p>
          <a:p>
            <a:r>
              <a:rPr lang="en-US" sz="1400" b="1" dirty="0">
                <a:latin typeface="Consolas" panose="020B0609020204030204" pitchFamily="49" charset="0"/>
              </a:rPr>
              <a:t>class Stack</a:t>
            </a:r>
          </a:p>
          <a:p>
            <a:r>
              <a:rPr lang="en-US" sz="1400" b="1" dirty="0">
                <a:latin typeface="Consolas" panose="020B0609020204030204" pitchFamily="49" charset="0"/>
              </a:rPr>
              <a:t>{</a:t>
            </a:r>
          </a:p>
          <a:p>
            <a:r>
              <a:rPr lang="en-US" sz="1400" b="1" dirty="0">
                <a:latin typeface="Consolas" panose="020B0609020204030204" pitchFamily="49" charset="0"/>
              </a:rPr>
              <a:t>private:</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std::vector&lt;T&gt; </a:t>
            </a:r>
            <a:r>
              <a:rPr lang="en-US" sz="1400" b="1" dirty="0" err="1">
                <a:solidFill>
                  <a:srgbClr val="FF0000"/>
                </a:solidFill>
                <a:latin typeface="Consolas" panose="020B0609020204030204" pitchFamily="49" charset="0"/>
              </a:rPr>
              <a:t>myStack</a:t>
            </a:r>
            <a:r>
              <a:rPr lang="en-US" sz="1400" b="1" dirty="0">
                <a:solidFill>
                  <a:srgbClr val="FF0000"/>
                </a:solidFill>
                <a:latin typeface="Consolas" panose="020B0609020204030204" pitchFamily="49" charset="0"/>
              </a:rPr>
              <a:t>;</a:t>
            </a:r>
          </a:p>
          <a:p>
            <a:r>
              <a:rPr lang="en-US" sz="1400" b="1" dirty="0">
                <a:latin typeface="Consolas" panose="020B0609020204030204" pitchFamily="49" charset="0"/>
              </a:rPr>
              <a:t>public:</a:t>
            </a:r>
          </a:p>
          <a:p>
            <a:r>
              <a:rPr lang="en-US" sz="1400" b="1" dirty="0">
                <a:latin typeface="Consolas" panose="020B0609020204030204" pitchFamily="49" charset="0"/>
              </a:rPr>
              <a:t>   /** Construct an empty stack */</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Stack() {}</a:t>
            </a:r>
          </a:p>
          <a:p>
            <a:r>
              <a:rPr lang="en-US" sz="1400" b="1" dirty="0">
                <a:latin typeface="Consolas" panose="020B0609020204030204" pitchFamily="49" charset="0"/>
              </a:rPr>
              <a:t>   /** Push item on stack */</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void push(const T&amp; item) { </a:t>
            </a:r>
            <a:r>
              <a:rPr lang="en-US" sz="1400" b="1" dirty="0" err="1">
                <a:solidFill>
                  <a:srgbClr val="FF0000"/>
                </a:solidFill>
                <a:latin typeface="Consolas" panose="020B0609020204030204" pitchFamily="49" charset="0"/>
              </a:rPr>
              <a:t>myStack.push_back</a:t>
            </a:r>
            <a:r>
              <a:rPr lang="en-US" sz="1400" b="1" dirty="0">
                <a:solidFill>
                  <a:srgbClr val="FF0000"/>
                </a:solidFill>
                <a:latin typeface="Consolas" panose="020B0609020204030204" pitchFamily="49" charset="0"/>
              </a:rPr>
              <a:t>(item); }</a:t>
            </a:r>
          </a:p>
          <a:p>
            <a:r>
              <a:rPr lang="en-US" sz="1400" b="1" dirty="0">
                <a:latin typeface="Consolas" panose="020B0609020204030204" pitchFamily="49" charset="0"/>
              </a:rPr>
              <a:t>   /** Return top of stack */</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T&amp; top() { return </a:t>
            </a:r>
            <a:r>
              <a:rPr lang="en-US" sz="1400" b="1" dirty="0" err="1">
                <a:solidFill>
                  <a:srgbClr val="FF0000"/>
                </a:solidFill>
                <a:latin typeface="Consolas" panose="020B0609020204030204" pitchFamily="49" charset="0"/>
              </a:rPr>
              <a:t>myStack.back</a:t>
            </a:r>
            <a:r>
              <a:rPr lang="en-US" sz="1400" b="1" dirty="0">
                <a:solidFill>
                  <a:srgbClr val="FF0000"/>
                </a:solidFill>
                <a:latin typeface="Consolas" panose="020B0609020204030204" pitchFamily="49" charset="0"/>
              </a:rPr>
              <a:t>(); }</a:t>
            </a:r>
          </a:p>
          <a:p>
            <a:r>
              <a:rPr lang="en-US" sz="1400" b="1" dirty="0">
                <a:latin typeface="Consolas" panose="020B0609020204030204" pitchFamily="49" charset="0"/>
              </a:rPr>
              <a:t>   /** Pop top of stack */</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void pop() { </a:t>
            </a:r>
            <a:r>
              <a:rPr lang="en-US" sz="1400" b="1" dirty="0" err="1">
                <a:solidFill>
                  <a:srgbClr val="FF0000"/>
                </a:solidFill>
                <a:latin typeface="Consolas" panose="020B0609020204030204" pitchFamily="49" charset="0"/>
              </a:rPr>
              <a:t>myStack.pop_back</a:t>
            </a:r>
            <a:r>
              <a:rPr lang="en-US" sz="1400" b="1" dirty="0">
                <a:solidFill>
                  <a:srgbClr val="FF0000"/>
                </a:solidFill>
                <a:latin typeface="Consolas" panose="020B0609020204030204" pitchFamily="49" charset="0"/>
              </a:rPr>
              <a:t>(); }</a:t>
            </a:r>
          </a:p>
          <a:p>
            <a:r>
              <a:rPr lang="en-US" sz="1400" b="1" dirty="0">
                <a:latin typeface="Consolas" panose="020B0609020204030204" pitchFamily="49" charset="0"/>
              </a:rPr>
              <a:t>   /** Return TRUE if stack is empty */</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bool empty() const { return </a:t>
            </a:r>
            <a:r>
              <a:rPr lang="en-US" sz="1400" b="1" dirty="0" err="1">
                <a:solidFill>
                  <a:srgbClr val="FF0000"/>
                </a:solidFill>
                <a:latin typeface="Consolas" panose="020B0609020204030204" pitchFamily="49" charset="0"/>
              </a:rPr>
              <a:t>myStack.size</a:t>
            </a:r>
            <a:r>
              <a:rPr lang="en-US" sz="1400" b="1" dirty="0">
                <a:solidFill>
                  <a:srgbClr val="FF0000"/>
                </a:solidFill>
                <a:latin typeface="Consolas" panose="020B0609020204030204" pitchFamily="49" charset="0"/>
              </a:rPr>
              <a:t>() == 0; }</a:t>
            </a:r>
          </a:p>
          <a:p>
            <a:r>
              <a:rPr lang="en-US" sz="1400" b="1" dirty="0">
                <a:latin typeface="Consolas" panose="020B0609020204030204" pitchFamily="49" charset="0"/>
              </a:rPr>
              <a:t>   /** Return number of stack entries */</a:t>
            </a:r>
          </a:p>
          <a:p>
            <a:r>
              <a:rPr lang="en-US" sz="1400" b="1" dirty="0">
                <a:latin typeface="Consolas" panose="020B0609020204030204" pitchFamily="49" charset="0"/>
              </a:rPr>
              <a:t>   </a:t>
            </a:r>
            <a:r>
              <a:rPr lang="en-US" sz="1400" b="1" dirty="0" err="1">
                <a:solidFill>
                  <a:srgbClr val="FF0000"/>
                </a:solidFill>
                <a:latin typeface="Consolas" panose="020B0609020204030204" pitchFamily="49" charset="0"/>
              </a:rPr>
              <a:t>size_t</a:t>
            </a:r>
            <a:r>
              <a:rPr lang="en-US" sz="1400" b="1" dirty="0">
                <a:solidFill>
                  <a:srgbClr val="FF0000"/>
                </a:solidFill>
                <a:latin typeface="Consolas" panose="020B0609020204030204" pitchFamily="49" charset="0"/>
              </a:rPr>
              <a:t> size() const { </a:t>
            </a:r>
            <a:r>
              <a:rPr lang="en-US" sz="1400" b="1" dirty="0" err="1">
                <a:solidFill>
                  <a:srgbClr val="FF0000"/>
                </a:solidFill>
                <a:latin typeface="Consolas" panose="020B0609020204030204" pitchFamily="49" charset="0"/>
              </a:rPr>
              <a:t>myStack.size</a:t>
            </a:r>
            <a:r>
              <a:rPr lang="en-US" sz="1400" b="1" dirty="0">
                <a:solidFill>
                  <a:srgbClr val="FF0000"/>
                </a:solidFill>
                <a:latin typeface="Consolas" panose="020B0609020204030204" pitchFamily="49" charset="0"/>
              </a:rPr>
              <a:t>(); }</a:t>
            </a:r>
          </a:p>
          <a:p>
            <a:r>
              <a:rPr lang="en-US" sz="1400" b="1" dirty="0">
                <a:latin typeface="Consolas" panose="020B0609020204030204" pitchFamily="49" charset="0"/>
              </a:rPr>
              <a:t>};</a:t>
            </a:r>
          </a:p>
          <a:p>
            <a:r>
              <a:rPr lang="en-US" sz="1400" b="1" dirty="0">
                <a:latin typeface="Consolas" panose="020B0609020204030204" pitchFamily="49" charset="0"/>
              </a:rPr>
              <a:t>#</a:t>
            </a:r>
            <a:r>
              <a:rPr lang="en-US" sz="1400" b="1" dirty="0" err="1">
                <a:latin typeface="Consolas" panose="020B0609020204030204" pitchFamily="49" charset="0"/>
              </a:rPr>
              <a:t>endif</a:t>
            </a:r>
            <a:r>
              <a:rPr lang="en-US" sz="1400" b="1" dirty="0">
                <a:latin typeface="Consolas" panose="020B0609020204030204" pitchFamily="49" charset="0"/>
              </a:rPr>
              <a:t> // MY_STACK_H_</a:t>
            </a:r>
          </a:p>
        </p:txBody>
      </p:sp>
      <p:sp>
        <p:nvSpPr>
          <p:cNvPr id="7" name="Line Callout 1 6"/>
          <p:cNvSpPr/>
          <p:nvPr/>
        </p:nvSpPr>
        <p:spPr>
          <a:xfrm>
            <a:off x="5522489" y="1905001"/>
            <a:ext cx="5002144" cy="1565633"/>
          </a:xfrm>
          <a:prstGeom prst="borderCallout1">
            <a:avLst>
              <a:gd name="adj1" fmla="val 50449"/>
              <a:gd name="adj2" fmla="val 1619"/>
              <a:gd name="adj3" fmla="val 91537"/>
              <a:gd name="adj4" fmla="val -4350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All sequential containers provide the functions empty, size, back (equivalent to stack::top), </a:t>
            </a:r>
            <a:r>
              <a:rPr lang="en-US" sz="1600" dirty="0" err="1"/>
              <a:t>push_back</a:t>
            </a:r>
            <a:r>
              <a:rPr lang="en-US" sz="1600" dirty="0"/>
              <a:t> (equivalent to stack::push) and </a:t>
            </a:r>
            <a:r>
              <a:rPr lang="en-US" sz="1600" dirty="0" err="1"/>
              <a:t>pop_back</a:t>
            </a:r>
            <a:r>
              <a:rPr lang="en-US" sz="1600" dirty="0"/>
              <a:t> (equivalent to stack::pop), so we could use any of these containers.</a:t>
            </a:r>
          </a:p>
        </p:txBody>
      </p:sp>
      <p:sp>
        <p:nvSpPr>
          <p:cNvPr id="8" name="Line Callout 1 7"/>
          <p:cNvSpPr/>
          <p:nvPr/>
        </p:nvSpPr>
        <p:spPr>
          <a:xfrm>
            <a:off x="7199585" y="3657600"/>
            <a:ext cx="3325048" cy="1752600"/>
          </a:xfrm>
          <a:prstGeom prst="borderCallout1">
            <a:avLst>
              <a:gd name="adj1" fmla="val 50449"/>
              <a:gd name="adj2" fmla="val 1619"/>
              <a:gd name="adj3" fmla="val 106887"/>
              <a:gd name="adj4" fmla="val -5918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A stack is an </a:t>
            </a:r>
            <a:r>
              <a:rPr lang="en-US" sz="1600" b="1" u="sng" dirty="0"/>
              <a:t>adapter class </a:t>
            </a:r>
            <a:r>
              <a:rPr lang="en-US" sz="1600" dirty="0"/>
              <a:t>because it adapts the functions available in another class to the interface its clients expect by giving different names to essentially the same operations.</a:t>
            </a:r>
          </a:p>
        </p:txBody>
      </p:sp>
      <p:sp>
        <p:nvSpPr>
          <p:cNvPr id="9" name="Line Callout 1 8"/>
          <p:cNvSpPr/>
          <p:nvPr/>
        </p:nvSpPr>
        <p:spPr>
          <a:xfrm>
            <a:off x="5522489" y="1320818"/>
            <a:ext cx="5002144" cy="507982"/>
          </a:xfrm>
          <a:prstGeom prst="borderCallout1">
            <a:avLst>
              <a:gd name="adj1" fmla="val 50449"/>
              <a:gd name="adj2" fmla="val 1619"/>
              <a:gd name="adj3" fmla="val 360163"/>
              <a:gd name="adj4" fmla="val -6898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 Let's use a vector for our stack.</a:t>
            </a:r>
          </a:p>
          <a:p>
            <a:pPr algn="ctr">
              <a:defRPr/>
            </a:pPr>
            <a:r>
              <a:rPr lang="en-US" sz="1600" dirty="0"/>
              <a:t>(stack has-a vector)</a:t>
            </a:r>
          </a:p>
        </p:txBody>
      </p:sp>
      <p:sp>
        <p:nvSpPr>
          <p:cNvPr id="10" name="Line Callout 1 9"/>
          <p:cNvSpPr/>
          <p:nvPr/>
        </p:nvSpPr>
        <p:spPr>
          <a:xfrm>
            <a:off x="6468533" y="5491579"/>
            <a:ext cx="4056100" cy="1219200"/>
          </a:xfrm>
          <a:prstGeom prst="borderCallout1">
            <a:avLst>
              <a:gd name="adj1" fmla="val 50449"/>
              <a:gd name="adj2" fmla="val 1619"/>
              <a:gd name="adj3" fmla="val 52127"/>
              <a:gd name="adj4" fmla="val -3743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The stack class uses the </a:t>
            </a:r>
            <a:r>
              <a:rPr lang="en-US" sz="1600" b="1" u="sng" dirty="0"/>
              <a:t>delegation</a:t>
            </a:r>
            <a:r>
              <a:rPr lang="en-US" sz="1600" dirty="0"/>
              <a:t> pattern by making the functions in the underlying container class do its work.</a:t>
            </a:r>
          </a:p>
        </p:txBody>
      </p:sp>
    </p:spTree>
    <p:extLst>
      <p:ext uri="{BB962C8B-B14F-4D97-AF65-F5344CB8AC3E}">
        <p14:creationId xmlns:p14="http://schemas.microsoft.com/office/powerpoint/2010/main" val="326795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95400" y="152401"/>
          <a:ext cx="8382000" cy="6435619"/>
        </p:xfrm>
        <a:graphic>
          <a:graphicData uri="http://schemas.openxmlformats.org/drawingml/2006/table">
            <a:tbl>
              <a:tblPr/>
              <a:tblGrid>
                <a:gridCol w="4107180">
                  <a:extLst>
                    <a:ext uri="{9D8B030D-6E8A-4147-A177-3AD203B41FA5}">
                      <a16:colId xmlns:a16="http://schemas.microsoft.com/office/drawing/2014/main" val="20000"/>
                    </a:ext>
                  </a:extLst>
                </a:gridCol>
                <a:gridCol w="4274820">
                  <a:extLst>
                    <a:ext uri="{9D8B030D-6E8A-4147-A177-3AD203B41FA5}">
                      <a16:colId xmlns:a16="http://schemas.microsoft.com/office/drawing/2014/main" val="20001"/>
                    </a:ext>
                  </a:extLst>
                </a:gridCol>
              </a:tblGrid>
              <a:tr h="312271">
                <a:tc>
                  <a:txBody>
                    <a:bodyPr/>
                    <a:lstStyle/>
                    <a:p>
                      <a:pPr algn="ctr" fontAlgn="t"/>
                      <a:r>
                        <a:rPr lang="en-US" sz="1400" b="1" dirty="0">
                          <a:solidFill>
                            <a:schemeClr val="bg1"/>
                          </a:solidFill>
                          <a:effectLst/>
                          <a:latin typeface="Consolas" panose="020B0609020204030204" pitchFamily="49" charset="0"/>
                        </a:rPr>
                        <a:t>Function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400" b="1" dirty="0">
                          <a:solidFill>
                            <a:schemeClr val="bg1"/>
                          </a:solidFill>
                          <a:effectLst/>
                          <a:latin typeface="Consolas" panose="020B0609020204030204" pitchFamily="49" charset="0"/>
                        </a:rPr>
                        <a:t>Behavior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030494">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F&gt;</a:t>
                      </a:r>
                    </a:p>
                    <a:p>
                      <a:pPr algn="l" fontAlgn="t"/>
                      <a:r>
                        <a:rPr lang="en-US" sz="1400" b="1" dirty="0">
                          <a:effectLst/>
                          <a:latin typeface="Consolas" panose="020B0609020204030204" pitchFamily="49" charset="0"/>
                        </a:rPr>
                        <a:t>F </a:t>
                      </a:r>
                      <a:r>
                        <a:rPr lang="en-US" sz="1400" b="1" dirty="0" err="1">
                          <a:solidFill>
                            <a:srgbClr val="FF0000"/>
                          </a:solidFill>
                          <a:effectLst/>
                          <a:latin typeface="Consolas" panose="020B0609020204030204" pitchFamily="49" charset="0"/>
                        </a:rPr>
                        <a:t>for_each</a:t>
                      </a:r>
                      <a:r>
                        <a:rPr lang="en-US" sz="1400" b="1" dirty="0">
                          <a:effectLst/>
                          <a:latin typeface="Consolas" panose="020B0609020204030204" pitchFamily="49" charset="0"/>
                        </a:rPr>
                        <a:t>(II first, II last, F fun)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Applies the function fun to each object in the sequence. The function fun is not supposed to modify its argument. The iterator argument II is required to be an input iterator. This means that the sequence is traversed only once.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13784">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FI&gt;</a:t>
                      </a:r>
                    </a:p>
                    <a:p>
                      <a:pPr algn="l" fontAlgn="t"/>
                      <a:r>
                        <a:rPr lang="en-US" sz="1400" b="1" dirty="0">
                          <a:effectLst/>
                          <a:latin typeface="Consolas" panose="020B0609020204030204" pitchFamily="49" charset="0"/>
                        </a:rPr>
                        <a:t>FI </a:t>
                      </a:r>
                      <a:r>
                        <a:rPr lang="en-US" sz="1400" b="1" dirty="0" err="1">
                          <a:solidFill>
                            <a:srgbClr val="FF0000"/>
                          </a:solidFill>
                          <a:effectLst/>
                          <a:latin typeface="Consolas" panose="020B0609020204030204" pitchFamily="49" charset="0"/>
                        </a:rPr>
                        <a:t>min_element</a:t>
                      </a:r>
                      <a:r>
                        <a:rPr lang="en-US" sz="1400" b="1" dirty="0">
                          <a:effectLst/>
                          <a:latin typeface="Consolas" panose="020B0609020204030204" pitchFamily="49" charset="0"/>
                        </a:rPr>
                        <a:t>(FI first, FI last)</a:t>
                      </a:r>
                    </a:p>
                    <a:p>
                      <a:pPr algn="l" fontAlgn="t"/>
                      <a:endParaRPr lang="en-US" sz="1400" b="1" dirty="0">
                        <a:effectLst/>
                        <a:latin typeface="Consolas" panose="020B0609020204030204" pitchFamily="49" charset="0"/>
                      </a:endParaRPr>
                    </a:p>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FI&gt;</a:t>
                      </a:r>
                    </a:p>
                    <a:p>
                      <a:pPr algn="l" fontAlgn="t"/>
                      <a:r>
                        <a:rPr lang="en-US" sz="1400" b="1" dirty="0">
                          <a:effectLst/>
                          <a:latin typeface="Consolas" panose="020B0609020204030204" pitchFamily="49" charset="0"/>
                        </a:rPr>
                        <a:t>FI </a:t>
                      </a:r>
                      <a:r>
                        <a:rPr lang="en-US" sz="1400" b="1" dirty="0" err="1">
                          <a:solidFill>
                            <a:srgbClr val="FF0000"/>
                          </a:solidFill>
                          <a:effectLst/>
                          <a:latin typeface="Consolas" panose="020B0609020204030204" pitchFamily="49" charset="0"/>
                        </a:rPr>
                        <a:t>max_element</a:t>
                      </a:r>
                      <a:r>
                        <a:rPr lang="en-US" sz="1400" b="1" dirty="0">
                          <a:effectLst/>
                          <a:latin typeface="Consolas" panose="020B0609020204030204" pitchFamily="49" charset="0"/>
                        </a:rPr>
                        <a:t>(FI first, FI last)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1" dirty="0">
                          <a:effectLst/>
                          <a:latin typeface="Consolas" panose="020B0609020204030204" pitchFamily="49" charset="0"/>
                        </a:rPr>
                        <a:t>Finds the min/max element in the sequence FI;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FI is a forward iterator.  </a:t>
                      </a:r>
                      <a:endParaRPr lang="en-US" sz="1300" b="1" dirty="0">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5576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OI&gt;</a:t>
                      </a:r>
                    </a:p>
                    <a:p>
                      <a:pPr algn="l" fontAlgn="t"/>
                      <a:r>
                        <a:rPr lang="en-US" sz="1400" b="1" dirty="0">
                          <a:effectLst/>
                          <a:latin typeface="Consolas" panose="020B0609020204030204" pitchFamily="49" charset="0"/>
                        </a:rPr>
                        <a:t>OI </a:t>
                      </a:r>
                      <a:r>
                        <a:rPr lang="en-US" sz="1400" b="1" dirty="0">
                          <a:solidFill>
                            <a:srgbClr val="FF0000"/>
                          </a:solidFill>
                          <a:effectLst/>
                          <a:latin typeface="Consolas" panose="020B0609020204030204" pitchFamily="49" charset="0"/>
                        </a:rPr>
                        <a:t>copy</a:t>
                      </a:r>
                      <a:r>
                        <a:rPr lang="en-US" sz="1400" b="1" dirty="0">
                          <a:effectLst/>
                          <a:latin typeface="Consolas" panose="020B0609020204030204" pitchFamily="49" charset="0"/>
                        </a:rPr>
                        <a:t>(II first, II last, OI result)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1" dirty="0">
                          <a:effectLst/>
                          <a:latin typeface="Consolas" panose="020B0609020204030204" pitchFamily="49" charset="0"/>
                        </a:rPr>
                        <a:t>Copies the sequence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into result..(result  + (last - first)). II is an input iterator, and OI is an output iterator.</a:t>
                      </a:r>
                      <a:endParaRPr lang="en-US" sz="1300" b="1" dirty="0">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5576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T&gt;</a:t>
                      </a:r>
                    </a:p>
                    <a:p>
                      <a:pPr algn="l" fontAlgn="t"/>
                      <a:r>
                        <a:rPr lang="en-US" sz="1400" b="1" dirty="0">
                          <a:effectLst/>
                          <a:latin typeface="Consolas" panose="020B0609020204030204" pitchFamily="49" charset="0"/>
                        </a:rPr>
                        <a:t>void </a:t>
                      </a:r>
                      <a:r>
                        <a:rPr lang="en-US" sz="1400" b="1" dirty="0">
                          <a:solidFill>
                            <a:srgbClr val="FF0000"/>
                          </a:solidFill>
                          <a:effectLst/>
                          <a:latin typeface="Consolas" panose="020B0609020204030204" pitchFamily="49" charset="0"/>
                        </a:rPr>
                        <a:t>swap</a:t>
                      </a:r>
                      <a:r>
                        <a:rPr lang="en-US" sz="1400" b="1" dirty="0">
                          <a:effectLst/>
                          <a:latin typeface="Consolas" panose="020B0609020204030204" pitchFamily="49" charset="0"/>
                        </a:rPr>
                        <a:t>(T&amp; a, T&amp; 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Exchanges the contents of a and 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65576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BI&gt;</a:t>
                      </a:r>
                    </a:p>
                    <a:p>
                      <a:pPr algn="l" fontAlgn="t"/>
                      <a:r>
                        <a:rPr lang="en-US" sz="1400" b="1" dirty="0">
                          <a:effectLst/>
                          <a:latin typeface="Consolas" panose="020B0609020204030204" pitchFamily="49" charset="0"/>
                        </a:rPr>
                        <a:t>void </a:t>
                      </a:r>
                      <a:r>
                        <a:rPr lang="en-US" sz="1400" b="1" dirty="0">
                          <a:solidFill>
                            <a:srgbClr val="FF0000"/>
                          </a:solidFill>
                          <a:effectLst/>
                          <a:latin typeface="Consolas" panose="020B0609020204030204" pitchFamily="49" charset="0"/>
                        </a:rPr>
                        <a:t>reverse</a:t>
                      </a:r>
                      <a:r>
                        <a:rPr lang="en-US" sz="1400" b="1" dirty="0">
                          <a:effectLst/>
                          <a:latin typeface="Consolas" panose="020B0609020204030204" pitchFamily="49" charset="0"/>
                        </a:rPr>
                        <a:t>(BI first, BI last)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Reverses the sequence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BI is a bidirectional iterator.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65576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RI&gt;</a:t>
                      </a:r>
                    </a:p>
                    <a:p>
                      <a:pPr algn="l" fontAlgn="t"/>
                      <a:r>
                        <a:rPr lang="en-US" sz="1400" b="1" dirty="0">
                          <a:effectLst/>
                          <a:latin typeface="Consolas" panose="020B0609020204030204" pitchFamily="49" charset="0"/>
                        </a:rPr>
                        <a:t>void </a:t>
                      </a:r>
                      <a:r>
                        <a:rPr lang="en-US" sz="1400" b="1" dirty="0" err="1">
                          <a:solidFill>
                            <a:srgbClr val="FF0000"/>
                          </a:solidFill>
                          <a:effectLst/>
                          <a:latin typeface="Consolas" panose="020B0609020204030204" pitchFamily="49" charset="0"/>
                        </a:rPr>
                        <a:t>random_shuffle</a:t>
                      </a:r>
                      <a:r>
                        <a:rPr lang="en-US" sz="1400" b="1" dirty="0">
                          <a:effectLst/>
                          <a:latin typeface="Consolas" panose="020B0609020204030204" pitchFamily="49" charset="0"/>
                        </a:rPr>
                        <a:t>(RI first, RI last)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Randomly rearranges the contents of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RI is  a random-access iterator.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65576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T&gt;</a:t>
                      </a:r>
                    </a:p>
                    <a:p>
                      <a:pPr algn="l" fontAlgn="t"/>
                      <a:r>
                        <a:rPr lang="en-US" sz="1400" b="1" dirty="0">
                          <a:effectLst/>
                          <a:latin typeface="Consolas" panose="020B0609020204030204" pitchFamily="49" charset="0"/>
                        </a:rPr>
                        <a:t>T </a:t>
                      </a:r>
                      <a:r>
                        <a:rPr lang="en-US" sz="1400" b="1" dirty="0">
                          <a:solidFill>
                            <a:srgbClr val="FF0000"/>
                          </a:solidFill>
                          <a:effectLst/>
                          <a:latin typeface="Consolas" panose="020B0609020204030204" pitchFamily="49" charset="0"/>
                        </a:rPr>
                        <a:t>accumulate</a:t>
                      </a:r>
                      <a:r>
                        <a:rPr lang="en-US" sz="1400" b="1" dirty="0">
                          <a:effectLst/>
                          <a:latin typeface="Consolas" panose="020B0609020204030204" pitchFamily="49" charset="0"/>
                        </a:rPr>
                        <a:t>(II first, II last, T </a:t>
                      </a:r>
                      <a:r>
                        <a:rPr lang="en-US" sz="1400" b="1" dirty="0" err="1">
                          <a:effectLst/>
                          <a:latin typeface="Consolas" panose="020B0609020204030204" pitchFamily="49" charset="0"/>
                        </a:rPr>
                        <a:t>init</a:t>
                      </a:r>
                      <a:r>
                        <a:rPr lang="en-US" sz="1400" b="1" dirty="0">
                          <a:effectLst/>
                          <a:latin typeface="Consolas" panose="020B0609020204030204" pitchFamily="49"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Computes </a:t>
                      </a:r>
                      <a:r>
                        <a:rPr lang="en-US" sz="1200" b="1" dirty="0" err="1">
                          <a:effectLst/>
                          <a:latin typeface="Consolas" panose="020B0609020204030204" pitchFamily="49" charset="0"/>
                        </a:rPr>
                        <a:t>init</a:t>
                      </a:r>
                      <a:r>
                        <a:rPr lang="en-US" sz="1200" b="1" dirty="0">
                          <a:effectLst/>
                          <a:latin typeface="Consolas" panose="020B0609020204030204" pitchFamily="49" charset="0"/>
                        </a:rPr>
                        <a:t> plus the sum of the elements in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Note that this function is defined in the header &lt;numeric&gt;.</a:t>
                      </a:r>
                      <a:endParaRPr lang="en-US" sz="1300" b="1" dirty="0">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65576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T&gt;</a:t>
                      </a:r>
                    </a:p>
                    <a:p>
                      <a:pPr algn="l" fontAlgn="t"/>
                      <a:r>
                        <a:rPr lang="en-US" sz="1400" b="1" dirty="0">
                          <a:effectLst/>
                          <a:latin typeface="Consolas" panose="020B0609020204030204" pitchFamily="49" charset="0"/>
                        </a:rPr>
                        <a:t>II </a:t>
                      </a:r>
                      <a:r>
                        <a:rPr lang="en-US" sz="1400" b="1" dirty="0">
                          <a:solidFill>
                            <a:srgbClr val="FF0000"/>
                          </a:solidFill>
                          <a:effectLst/>
                          <a:latin typeface="Consolas" panose="020B0609020204030204" pitchFamily="49" charset="0"/>
                        </a:rPr>
                        <a:t>find</a:t>
                      </a:r>
                      <a:r>
                        <a:rPr lang="en-US" sz="1400" b="1" dirty="0">
                          <a:effectLst/>
                          <a:latin typeface="Consolas" panose="020B0609020204030204" pitchFamily="49" charset="0"/>
                        </a:rPr>
                        <a:t>(II first, II last, T target)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Finds the first occurrence of target in the sequence. If not  found, last is returned.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8713632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Linked List Stack</a:t>
            </a:r>
          </a:p>
        </p:txBody>
      </p:sp>
      <p:sp>
        <p:nvSpPr>
          <p:cNvPr id="3" name="Content Placeholder 2"/>
          <p:cNvSpPr>
            <a:spLocks noGrp="1"/>
          </p:cNvSpPr>
          <p:nvPr>
            <p:ph sz="quarter" idx="1"/>
          </p:nvPr>
        </p:nvSpPr>
        <p:spPr>
          <a:xfrm>
            <a:off x="561577" y="1295402"/>
            <a:ext cx="9978067" cy="457199"/>
          </a:xfrm>
        </p:spPr>
        <p:txBody>
          <a:bodyPr/>
          <a:lstStyle/>
          <a:p>
            <a:r>
              <a:rPr lang="en-US" dirty="0"/>
              <a:t>We can also implement a stack using a linked list of nodes</a:t>
            </a:r>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40</a:t>
            </a:fld>
            <a:endParaRPr lang="en-US" dirty="0"/>
          </a:p>
        </p:txBody>
      </p:sp>
      <p:pic>
        <p:nvPicPr>
          <p:cNvPr id="6" name="Picture 2"/>
          <p:cNvPicPr>
            <a:picLocks noChangeAspect="1" noChangeArrowheads="1"/>
          </p:cNvPicPr>
          <p:nvPr/>
        </p:nvPicPr>
        <p:blipFill>
          <a:blip r:embed="rId2"/>
          <a:srcRect/>
          <a:stretch>
            <a:fillRect/>
          </a:stretch>
        </p:blipFill>
        <p:spPr bwMode="auto">
          <a:xfrm>
            <a:off x="1400176" y="1828800"/>
            <a:ext cx="8277225" cy="1752600"/>
          </a:xfrm>
          <a:prstGeom prst="rect">
            <a:avLst/>
          </a:prstGeom>
          <a:noFill/>
          <a:ln w="9525">
            <a:noFill/>
            <a:miter lim="800000"/>
            <a:headEnd/>
            <a:tailEnd/>
          </a:ln>
        </p:spPr>
      </p:pic>
      <p:sp>
        <p:nvSpPr>
          <p:cNvPr id="7" name="Content Placeholder 2"/>
          <p:cNvSpPr txBox="1">
            <a:spLocks/>
          </p:cNvSpPr>
          <p:nvPr/>
        </p:nvSpPr>
        <p:spPr bwMode="auto">
          <a:xfrm>
            <a:off x="555585" y="3657600"/>
            <a:ext cx="9978067" cy="304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4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200" b="1" dirty="0">
                <a:solidFill>
                  <a:srgbClr val="FF0000"/>
                </a:solidFill>
                <a:latin typeface="Consolas" panose="020B0609020204030204" pitchFamily="49" charset="0"/>
                <a:cs typeface="Consolas" panose="020B0609020204030204" pitchFamily="49" charset="0"/>
              </a:rPr>
              <a:t>push() </a:t>
            </a:r>
            <a:r>
              <a:rPr lang="en-US" sz="2200" dirty="0"/>
              <a:t>inserts a node at the head of the list.</a:t>
            </a:r>
          </a:p>
          <a:p>
            <a:pPr lvl="1"/>
            <a:r>
              <a:rPr lang="en-US" b="1" dirty="0" err="1">
                <a:latin typeface="Consolas" panose="020B0609020204030204" pitchFamily="49" charset="0"/>
                <a:cs typeface="Consolas" panose="020B0609020204030204" pitchFamily="49" charset="0"/>
              </a:rPr>
              <a:t>top_of_stack</a:t>
            </a:r>
            <a:r>
              <a:rPr lang="en-US" b="1" dirty="0">
                <a:latin typeface="Consolas" panose="020B0609020204030204" pitchFamily="49" charset="0"/>
                <a:cs typeface="Consolas" panose="020B0609020204030204" pitchFamily="49" charset="0"/>
              </a:rPr>
              <a:t> = new Node(item, </a:t>
            </a:r>
            <a:r>
              <a:rPr lang="en-US" b="1" dirty="0" err="1">
                <a:latin typeface="Consolas" panose="020B0609020204030204" pitchFamily="49" charset="0"/>
                <a:cs typeface="Consolas" panose="020B0609020204030204" pitchFamily="49" charset="0"/>
              </a:rPr>
              <a:t>top_of_stack</a:t>
            </a:r>
            <a:r>
              <a:rPr lang="en-US" b="1" dirty="0">
                <a:latin typeface="Consolas" panose="020B0609020204030204" pitchFamily="49" charset="0"/>
                <a:cs typeface="Consolas" panose="020B0609020204030204" pitchFamily="49" charset="0"/>
              </a:rPr>
              <a:t>);</a:t>
            </a:r>
            <a:r>
              <a:rPr lang="en-US" dirty="0"/>
              <a:t>  </a:t>
            </a:r>
          </a:p>
          <a:p>
            <a:pPr lvl="1"/>
            <a:r>
              <a:rPr lang="en-US" b="1" dirty="0" err="1">
                <a:latin typeface="Consolas" panose="020B0609020204030204" pitchFamily="49" charset="0"/>
                <a:cs typeface="Consolas" panose="020B0609020204030204" pitchFamily="49" charset="0"/>
              </a:rPr>
              <a:t>top_of_stack</a:t>
            </a:r>
            <a:r>
              <a:rPr lang="en-US" b="1" dirty="0">
                <a:latin typeface="Consolas" panose="020B0609020204030204" pitchFamily="49" charset="0"/>
                <a:cs typeface="Consolas" panose="020B0609020204030204" pitchFamily="49" charset="0"/>
              </a:rPr>
              <a:t>-&gt;next </a:t>
            </a:r>
            <a:r>
              <a:rPr lang="en-US" dirty="0"/>
              <a:t>references the old top of  stack </a:t>
            </a:r>
          </a:p>
          <a:p>
            <a:r>
              <a:rPr lang="en-US" sz="2200" b="1" dirty="0">
                <a:solidFill>
                  <a:srgbClr val="FF0000"/>
                </a:solidFill>
                <a:latin typeface="Consolas" panose="020B0609020204030204" pitchFamily="49" charset="0"/>
                <a:cs typeface="Consolas" panose="020B0609020204030204" pitchFamily="49" charset="0"/>
              </a:rPr>
              <a:t>top() </a:t>
            </a:r>
            <a:r>
              <a:rPr lang="en-US" sz="2200" dirty="0"/>
              <a:t>returns </a:t>
            </a:r>
            <a:r>
              <a:rPr lang="en-US" sz="2000" b="1" dirty="0" err="1">
                <a:latin typeface="Consolas" panose="020B0609020204030204" pitchFamily="49" charset="0"/>
                <a:cs typeface="Consolas" panose="020B0609020204030204" pitchFamily="49" charset="0"/>
              </a:rPr>
              <a:t>top_of_stack</a:t>
            </a:r>
            <a:r>
              <a:rPr lang="en-US" sz="2000" b="1" dirty="0">
                <a:latin typeface="Consolas" panose="020B0609020204030204" pitchFamily="49" charset="0"/>
                <a:cs typeface="Consolas" panose="020B0609020204030204" pitchFamily="49" charset="0"/>
              </a:rPr>
              <a:t>-&gt;data</a:t>
            </a:r>
            <a:r>
              <a:rPr lang="en-US" sz="2000" dirty="0">
                <a:latin typeface="+mj-lt"/>
                <a:cs typeface="Consolas" panose="020B0609020204030204" pitchFamily="49" charset="0"/>
              </a:rPr>
              <a:t>.</a:t>
            </a:r>
          </a:p>
          <a:p>
            <a:r>
              <a:rPr lang="en-US" sz="2200" b="1" dirty="0">
                <a:solidFill>
                  <a:srgbClr val="FF0000"/>
                </a:solidFill>
                <a:latin typeface="Consolas" panose="020B0609020204030204" pitchFamily="49" charset="0"/>
                <a:cs typeface="Consolas" panose="020B0609020204030204" pitchFamily="49" charset="0"/>
              </a:rPr>
              <a:t>pop()</a:t>
            </a:r>
            <a:r>
              <a:rPr lang="en-US" sz="2200" dirty="0"/>
              <a:t> resets </a:t>
            </a:r>
            <a:r>
              <a:rPr lang="en-US" sz="2200" b="1" dirty="0" err="1">
                <a:latin typeface="Consolas" panose="020B0609020204030204" pitchFamily="49" charset="0"/>
                <a:cs typeface="Consolas" panose="020B0609020204030204" pitchFamily="49" charset="0"/>
              </a:rPr>
              <a:t>top_of_stack</a:t>
            </a:r>
            <a:r>
              <a:rPr lang="en-US" sz="2200" b="1" dirty="0">
                <a:latin typeface="Consolas" panose="020B0609020204030204" pitchFamily="49" charset="0"/>
                <a:cs typeface="Consolas" panose="020B0609020204030204" pitchFamily="49" charset="0"/>
              </a:rPr>
              <a:t> </a:t>
            </a:r>
            <a:r>
              <a:rPr lang="en-US" sz="2200" dirty="0"/>
              <a:t>to the value stored in the next field of the list head and then deletes the old top of the stack (pointed to by </a:t>
            </a:r>
            <a:r>
              <a:rPr lang="en-US" sz="2200" dirty="0" err="1"/>
              <a:t>old_top</a:t>
            </a:r>
            <a:r>
              <a:rPr lang="en-US" sz="2200" dirty="0"/>
              <a:t>).</a:t>
            </a:r>
          </a:p>
          <a:p>
            <a:r>
              <a:rPr lang="en-US" sz="2200" dirty="0"/>
              <a:t>When the stack is empty, </a:t>
            </a:r>
            <a:r>
              <a:rPr lang="en-US" sz="2200" b="1" dirty="0" err="1">
                <a:latin typeface="Consolas" panose="020B0609020204030204" pitchFamily="49" charset="0"/>
                <a:cs typeface="Consolas" panose="020B0609020204030204" pitchFamily="49" charset="0"/>
              </a:rPr>
              <a:t>top_of_stack</a:t>
            </a:r>
            <a:r>
              <a:rPr lang="en-US" sz="2200" dirty="0"/>
              <a:t> == </a:t>
            </a:r>
            <a:r>
              <a:rPr lang="en-US" sz="2200" b="1" dirty="0">
                <a:latin typeface="Consolas" panose="020B0609020204030204" pitchFamily="49" charset="0"/>
                <a:cs typeface="Consolas" panose="020B0609020204030204" pitchFamily="49" charset="0"/>
              </a:rPr>
              <a:t>NULL</a:t>
            </a:r>
            <a:r>
              <a:rPr lang="en-US" sz="2200" dirty="0"/>
              <a:t>.</a:t>
            </a:r>
          </a:p>
        </p:txBody>
      </p:sp>
    </p:spTree>
    <p:extLst>
      <p:ext uri="{BB962C8B-B14F-4D97-AF65-F5344CB8AC3E}">
        <p14:creationId xmlns:p14="http://schemas.microsoft.com/office/powerpoint/2010/main" val="1772964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500"/>
                                        <p:tgtEl>
                                          <p:spTgt spid="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fade">
                                      <p:cBhvr>
                                        <p:cTn id="18" dur="500"/>
                                        <p:tgtEl>
                                          <p:spTgt spid="7">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500"/>
                                        <p:tgtEl>
                                          <p:spTgt spid="7">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Effect transition="in" filter="fade">
                                      <p:cBhvr>
                                        <p:cTn id="28" dur="500"/>
                                        <p:tgtEl>
                                          <p:spTgt spid="7">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animEffect transition="in" filter="fade">
                                      <p:cBhvr>
                                        <p:cTn id="33"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Linked List Stack</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41</a:t>
            </a:fld>
            <a:endParaRPr lang="en-US" dirty="0"/>
          </a:p>
        </p:txBody>
      </p:sp>
      <p:sp>
        <p:nvSpPr>
          <p:cNvPr id="5" name="TextBox 4"/>
          <p:cNvSpPr txBox="1"/>
          <p:nvPr/>
        </p:nvSpPr>
        <p:spPr>
          <a:xfrm>
            <a:off x="658368" y="1447801"/>
            <a:ext cx="6900672" cy="5262979"/>
          </a:xfrm>
          <a:prstGeom prst="rect">
            <a:avLst/>
          </a:prstGeom>
          <a:noFill/>
        </p:spPr>
        <p:txBody>
          <a:bodyPr wrap="square" rtlCol="0">
            <a:spAutoFit/>
          </a:bodyPr>
          <a:lstStyle/>
          <a:p>
            <a:r>
              <a:rPr lang="en-US" sz="1400" b="1" dirty="0">
                <a:latin typeface="Consolas" panose="020B0609020204030204" pitchFamily="49" charset="0"/>
              </a:rPr>
              <a:t>#</a:t>
            </a:r>
            <a:r>
              <a:rPr lang="en-US" sz="1400" b="1" dirty="0" err="1">
                <a:latin typeface="Consolas" panose="020B0609020204030204" pitchFamily="49" charset="0"/>
              </a:rPr>
              <a:t>ifndef</a:t>
            </a:r>
            <a:r>
              <a:rPr lang="en-US" sz="1400" b="1" dirty="0">
                <a:latin typeface="Consolas" panose="020B0609020204030204" pitchFamily="49" charset="0"/>
              </a:rPr>
              <a:t> MY_STACK_H_</a:t>
            </a:r>
          </a:p>
          <a:p>
            <a:r>
              <a:rPr lang="en-US" sz="1400" b="1" dirty="0">
                <a:latin typeface="Consolas" panose="020B0609020204030204" pitchFamily="49" charset="0"/>
              </a:rPr>
              <a:t>#define MY_STACK_H_</a:t>
            </a:r>
          </a:p>
          <a:p>
            <a:r>
              <a:rPr lang="en-US" sz="1400" b="1" dirty="0">
                <a:latin typeface="Consolas" panose="020B0609020204030204" pitchFamily="49" charset="0"/>
              </a:rPr>
              <a:t>#include &lt;list&gt;</a:t>
            </a:r>
          </a:p>
          <a:p>
            <a:endParaRPr lang="en-US" sz="1400" b="1" dirty="0">
              <a:latin typeface="Consolas" panose="020B0609020204030204" pitchFamily="49" charset="0"/>
            </a:endParaRPr>
          </a:p>
          <a:p>
            <a:r>
              <a:rPr lang="en-US" sz="1400" b="1" dirty="0">
                <a:latin typeface="Consolas" panose="020B0609020204030204" pitchFamily="49" charset="0"/>
              </a:rPr>
              <a:t>template &lt;</a:t>
            </a:r>
            <a:r>
              <a:rPr lang="en-US" sz="1400" b="1" dirty="0" err="1">
                <a:latin typeface="Consolas" panose="020B0609020204030204" pitchFamily="49" charset="0"/>
              </a:rPr>
              <a:t>typename</a:t>
            </a:r>
            <a:r>
              <a:rPr lang="en-US" sz="1400" b="1" dirty="0">
                <a:latin typeface="Consolas" panose="020B0609020204030204" pitchFamily="49" charset="0"/>
              </a:rPr>
              <a:t> T&gt;</a:t>
            </a:r>
          </a:p>
          <a:p>
            <a:r>
              <a:rPr lang="en-US" sz="1400" b="1" dirty="0">
                <a:latin typeface="Consolas" panose="020B0609020204030204" pitchFamily="49" charset="0"/>
              </a:rPr>
              <a:t>class Stack</a:t>
            </a:r>
          </a:p>
          <a:p>
            <a:r>
              <a:rPr lang="en-US" sz="1400" b="1" dirty="0">
                <a:latin typeface="Consolas" panose="020B0609020204030204" pitchFamily="49" charset="0"/>
              </a:rPr>
              <a:t>{</a:t>
            </a:r>
          </a:p>
          <a:p>
            <a:r>
              <a:rPr lang="en-US" sz="1400" b="1" dirty="0">
                <a:latin typeface="Consolas" panose="020B0609020204030204" pitchFamily="49" charset="0"/>
              </a:rPr>
              <a:t>private:</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std::list&lt;T&gt; </a:t>
            </a:r>
            <a:r>
              <a:rPr lang="en-US" sz="1400" b="1" dirty="0" err="1">
                <a:solidFill>
                  <a:srgbClr val="FF0000"/>
                </a:solidFill>
                <a:latin typeface="Consolas" panose="020B0609020204030204" pitchFamily="49" charset="0"/>
              </a:rPr>
              <a:t>myStack</a:t>
            </a:r>
            <a:r>
              <a:rPr lang="en-US" sz="1400" b="1" dirty="0">
                <a:solidFill>
                  <a:srgbClr val="FF0000"/>
                </a:solidFill>
                <a:latin typeface="Consolas" panose="020B0609020204030204" pitchFamily="49" charset="0"/>
              </a:rPr>
              <a:t>;</a:t>
            </a:r>
          </a:p>
          <a:p>
            <a:r>
              <a:rPr lang="en-US" sz="1400" b="1" dirty="0">
                <a:latin typeface="Consolas" panose="020B0609020204030204" pitchFamily="49" charset="0"/>
              </a:rPr>
              <a:t>public:</a:t>
            </a:r>
          </a:p>
          <a:p>
            <a:r>
              <a:rPr lang="en-US" sz="1400" b="1" dirty="0">
                <a:latin typeface="Consolas" panose="020B0609020204030204" pitchFamily="49" charset="0"/>
              </a:rPr>
              <a:t>   /** Construct an empty stack */</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Stack() {}</a:t>
            </a:r>
          </a:p>
          <a:p>
            <a:r>
              <a:rPr lang="en-US" sz="1400" b="1" dirty="0">
                <a:latin typeface="Consolas" panose="020B0609020204030204" pitchFamily="49" charset="0"/>
              </a:rPr>
              <a:t>   /** Push item on stack */</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void push(const T&amp; item) { </a:t>
            </a:r>
            <a:r>
              <a:rPr lang="en-US" sz="1400" b="1" dirty="0" err="1">
                <a:solidFill>
                  <a:srgbClr val="FF0000"/>
                </a:solidFill>
                <a:latin typeface="Consolas" panose="020B0609020204030204" pitchFamily="49" charset="0"/>
              </a:rPr>
              <a:t>myStack.push_back</a:t>
            </a:r>
            <a:r>
              <a:rPr lang="en-US" sz="1400" b="1" dirty="0">
                <a:solidFill>
                  <a:srgbClr val="FF0000"/>
                </a:solidFill>
                <a:latin typeface="Consolas" panose="020B0609020204030204" pitchFamily="49" charset="0"/>
              </a:rPr>
              <a:t>(item); }</a:t>
            </a:r>
          </a:p>
          <a:p>
            <a:r>
              <a:rPr lang="en-US" sz="1400" b="1" dirty="0">
                <a:latin typeface="Consolas" panose="020B0609020204030204" pitchFamily="49" charset="0"/>
              </a:rPr>
              <a:t>   /** Return top of stack */</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T&amp; top() { return </a:t>
            </a:r>
            <a:r>
              <a:rPr lang="en-US" sz="1400" b="1" dirty="0" err="1">
                <a:solidFill>
                  <a:srgbClr val="FF0000"/>
                </a:solidFill>
                <a:latin typeface="Consolas" panose="020B0609020204030204" pitchFamily="49" charset="0"/>
              </a:rPr>
              <a:t>myStack.back</a:t>
            </a:r>
            <a:r>
              <a:rPr lang="en-US" sz="1400" b="1" dirty="0">
                <a:solidFill>
                  <a:srgbClr val="FF0000"/>
                </a:solidFill>
                <a:latin typeface="Consolas" panose="020B0609020204030204" pitchFamily="49" charset="0"/>
              </a:rPr>
              <a:t>(); }</a:t>
            </a:r>
          </a:p>
          <a:p>
            <a:r>
              <a:rPr lang="en-US" sz="1400" b="1" dirty="0">
                <a:latin typeface="Consolas" panose="020B0609020204030204" pitchFamily="49" charset="0"/>
              </a:rPr>
              <a:t>   /** Pop top of stack */</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void pop() { </a:t>
            </a:r>
            <a:r>
              <a:rPr lang="en-US" sz="1400" b="1" dirty="0" err="1">
                <a:solidFill>
                  <a:srgbClr val="FF0000"/>
                </a:solidFill>
                <a:latin typeface="Consolas" panose="020B0609020204030204" pitchFamily="49" charset="0"/>
              </a:rPr>
              <a:t>myStack.pop_back</a:t>
            </a:r>
            <a:r>
              <a:rPr lang="en-US" sz="1400" b="1" dirty="0">
                <a:solidFill>
                  <a:srgbClr val="FF0000"/>
                </a:solidFill>
                <a:latin typeface="Consolas" panose="020B0609020204030204" pitchFamily="49" charset="0"/>
              </a:rPr>
              <a:t>(); }</a:t>
            </a:r>
          </a:p>
          <a:p>
            <a:r>
              <a:rPr lang="en-US" sz="1400" b="1" dirty="0">
                <a:latin typeface="Consolas" panose="020B0609020204030204" pitchFamily="49" charset="0"/>
              </a:rPr>
              <a:t>   /** Return TRUE if stack is empty */</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bool empty() const { return </a:t>
            </a:r>
            <a:r>
              <a:rPr lang="en-US" sz="1400" b="1" dirty="0" err="1">
                <a:solidFill>
                  <a:srgbClr val="FF0000"/>
                </a:solidFill>
                <a:latin typeface="Consolas" panose="020B0609020204030204" pitchFamily="49" charset="0"/>
              </a:rPr>
              <a:t>myStack.empty</a:t>
            </a:r>
            <a:r>
              <a:rPr lang="en-US" sz="1400" b="1" dirty="0">
                <a:solidFill>
                  <a:srgbClr val="FF0000"/>
                </a:solidFill>
                <a:latin typeface="Consolas" panose="020B0609020204030204" pitchFamily="49" charset="0"/>
              </a:rPr>
              <a:t>(); }</a:t>
            </a:r>
          </a:p>
          <a:p>
            <a:r>
              <a:rPr lang="en-US" sz="1400" b="1" dirty="0">
                <a:latin typeface="Consolas" panose="020B0609020204030204" pitchFamily="49" charset="0"/>
              </a:rPr>
              <a:t>   /** Return number of stack entries */</a:t>
            </a:r>
          </a:p>
          <a:p>
            <a:r>
              <a:rPr lang="en-US" sz="1400" b="1" dirty="0">
                <a:latin typeface="Consolas" panose="020B0609020204030204" pitchFamily="49" charset="0"/>
              </a:rPr>
              <a:t>   </a:t>
            </a:r>
            <a:r>
              <a:rPr lang="en-US" sz="1400" b="1" dirty="0" err="1">
                <a:solidFill>
                  <a:srgbClr val="FF0000"/>
                </a:solidFill>
                <a:latin typeface="Consolas" panose="020B0609020204030204" pitchFamily="49" charset="0"/>
              </a:rPr>
              <a:t>size_t</a:t>
            </a:r>
            <a:r>
              <a:rPr lang="en-US" sz="1400" b="1" dirty="0">
                <a:solidFill>
                  <a:srgbClr val="FF0000"/>
                </a:solidFill>
                <a:latin typeface="Consolas" panose="020B0609020204030204" pitchFamily="49" charset="0"/>
              </a:rPr>
              <a:t> size() const { </a:t>
            </a:r>
            <a:r>
              <a:rPr lang="en-US" sz="1400" b="1" dirty="0" err="1">
                <a:solidFill>
                  <a:srgbClr val="FF0000"/>
                </a:solidFill>
                <a:latin typeface="Consolas" panose="020B0609020204030204" pitchFamily="49" charset="0"/>
              </a:rPr>
              <a:t>myStack.size</a:t>
            </a:r>
            <a:r>
              <a:rPr lang="en-US" sz="1400" b="1" dirty="0">
                <a:solidFill>
                  <a:srgbClr val="FF0000"/>
                </a:solidFill>
                <a:latin typeface="Consolas" panose="020B0609020204030204" pitchFamily="49" charset="0"/>
              </a:rPr>
              <a:t>(); }</a:t>
            </a:r>
          </a:p>
          <a:p>
            <a:r>
              <a:rPr lang="en-US" sz="1400" b="1" dirty="0">
                <a:latin typeface="Consolas" panose="020B0609020204030204" pitchFamily="49" charset="0"/>
              </a:rPr>
              <a:t>};</a:t>
            </a:r>
          </a:p>
          <a:p>
            <a:r>
              <a:rPr lang="en-US" sz="1400" b="1" dirty="0">
                <a:latin typeface="Consolas" panose="020B0609020204030204" pitchFamily="49" charset="0"/>
              </a:rPr>
              <a:t>#</a:t>
            </a:r>
            <a:r>
              <a:rPr lang="en-US" sz="1400" b="1" dirty="0" err="1">
                <a:latin typeface="Consolas" panose="020B0609020204030204" pitchFamily="49" charset="0"/>
              </a:rPr>
              <a:t>endif</a:t>
            </a:r>
            <a:r>
              <a:rPr lang="en-US" sz="1400" b="1" dirty="0">
                <a:latin typeface="Consolas" panose="020B0609020204030204" pitchFamily="49" charset="0"/>
              </a:rPr>
              <a:t> // MY_STACK_H_</a:t>
            </a:r>
          </a:p>
        </p:txBody>
      </p:sp>
      <p:sp>
        <p:nvSpPr>
          <p:cNvPr id="8" name="Line Callout 1 7"/>
          <p:cNvSpPr/>
          <p:nvPr/>
        </p:nvSpPr>
        <p:spPr>
          <a:xfrm>
            <a:off x="6557059" y="3657600"/>
            <a:ext cx="3860156" cy="1879582"/>
          </a:xfrm>
          <a:prstGeom prst="borderCallout1">
            <a:avLst>
              <a:gd name="adj1" fmla="val 50449"/>
              <a:gd name="adj2" fmla="val 1619"/>
              <a:gd name="adj3" fmla="val 61912"/>
              <a:gd name="adj4" fmla="val -4944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A stack is an </a:t>
            </a:r>
            <a:r>
              <a:rPr lang="en-US" sz="1600" b="1" u="sng" dirty="0"/>
              <a:t>adapter class </a:t>
            </a:r>
            <a:r>
              <a:rPr lang="en-US" sz="1600" b="1" dirty="0"/>
              <a:t>for linked lists </a:t>
            </a:r>
            <a:r>
              <a:rPr lang="en-US" sz="1600" dirty="0"/>
              <a:t>because it adapts the functions available in another class to the interface its clients expect by giving different names to essentially the same operations.</a:t>
            </a:r>
          </a:p>
        </p:txBody>
      </p:sp>
      <p:sp>
        <p:nvSpPr>
          <p:cNvPr id="11" name="Line Callout 1 8">
            <a:extLst>
              <a:ext uri="{FF2B5EF4-FFF2-40B4-BE49-F238E27FC236}">
                <a16:creationId xmlns:a16="http://schemas.microsoft.com/office/drawing/2014/main" id="{B333844A-5866-4508-94A4-CCB3538BB6AB}"/>
              </a:ext>
            </a:extLst>
          </p:cNvPr>
          <p:cNvSpPr/>
          <p:nvPr/>
        </p:nvSpPr>
        <p:spPr>
          <a:xfrm>
            <a:off x="6352971" y="1505002"/>
            <a:ext cx="4064244" cy="507982"/>
          </a:xfrm>
          <a:prstGeom prst="borderCallout1">
            <a:avLst>
              <a:gd name="adj1" fmla="val 50449"/>
              <a:gd name="adj2" fmla="val 1619"/>
              <a:gd name="adj3" fmla="val 357434"/>
              <a:gd name="adj4" fmla="val -7880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list&lt;</a:t>
            </a:r>
            <a:r>
              <a:rPr lang="en-US" sz="1600" dirty="0" err="1"/>
              <a:t>Item_Type</a:t>
            </a:r>
            <a:r>
              <a:rPr lang="en-US" sz="1600" dirty="0"/>
              <a:t>&gt; for stack&lt;</a:t>
            </a:r>
            <a:r>
              <a:rPr lang="en-US" sz="1600" dirty="0" err="1"/>
              <a:t>Item_Type</a:t>
            </a:r>
            <a:r>
              <a:rPr lang="en-US" sz="1600" dirty="0"/>
              <a:t>&gt; </a:t>
            </a:r>
          </a:p>
        </p:txBody>
      </p:sp>
    </p:spTree>
    <p:extLst>
      <p:ext uri="{BB962C8B-B14F-4D97-AF65-F5344CB8AC3E}">
        <p14:creationId xmlns:p14="http://schemas.microsoft.com/office/powerpoint/2010/main" val="305036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11"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All stack operations using a sequential container (such as a vector, linked list, or deque) are </a:t>
            </a:r>
            <a:r>
              <a:rPr lang="en-US" b="1" i="1" dirty="0"/>
              <a:t>O</a:t>
            </a:r>
            <a:r>
              <a:rPr lang="en-US" dirty="0"/>
              <a:t>(1).</a:t>
            </a:r>
          </a:p>
          <a:p>
            <a:pPr lvl="1"/>
            <a:r>
              <a:rPr lang="en-US" sz="1800" dirty="0"/>
              <a:t>By delegating the operations to an underlying sequential container, we avoid having to implement these operations ourselves. </a:t>
            </a:r>
          </a:p>
          <a:p>
            <a:pPr lvl="1"/>
            <a:r>
              <a:rPr lang="en-US" sz="1800" dirty="0"/>
              <a:t>By using the functions push_back, </a:t>
            </a:r>
            <a:r>
              <a:rPr lang="en-US" sz="1800" dirty="0" err="1"/>
              <a:t>pop_back</a:t>
            </a:r>
            <a:r>
              <a:rPr lang="en-US" sz="1800" dirty="0"/>
              <a:t>, and back, we are assured of constant time (</a:t>
            </a:r>
            <a:r>
              <a:rPr lang="en-US" sz="1800" b="1" i="1" dirty="0"/>
              <a:t>O</a:t>
            </a:r>
            <a:r>
              <a:rPr lang="en-US" sz="1800" dirty="0"/>
              <a:t>(1)) performance.</a:t>
            </a:r>
          </a:p>
          <a:p>
            <a:r>
              <a:rPr lang="en-US" dirty="0"/>
              <a:t>Linked list implementation:</a:t>
            </a:r>
          </a:p>
          <a:p>
            <a:pPr lvl="1"/>
            <a:r>
              <a:rPr lang="en-US" sz="1800" dirty="0"/>
              <a:t>Will use exactly the needed storage for the stack (but additional storage needed for the links.)</a:t>
            </a:r>
          </a:p>
          <a:p>
            <a:pPr lvl="1"/>
            <a:r>
              <a:rPr lang="en-US" sz="1800" dirty="0"/>
              <a:t>Constructing a copy of the stacked item (or reference) is probably a wash.</a:t>
            </a:r>
          </a:p>
          <a:p>
            <a:pPr lvl="1"/>
            <a:r>
              <a:rPr lang="en-US" sz="1800" dirty="0"/>
              <a:t>Because all insertions and deletions are at one end, the flexibility provided by a double-linked data structure is under-utilized.</a:t>
            </a:r>
          </a:p>
          <a:p>
            <a:r>
              <a:rPr lang="en-US" dirty="0"/>
              <a:t>Vector implementation:</a:t>
            </a:r>
          </a:p>
          <a:p>
            <a:pPr lvl="1"/>
            <a:r>
              <a:rPr lang="en-US" sz="1800" dirty="0"/>
              <a:t>To achieve the amortized constant performance for push_back, the vector and deque allocate additional space.</a:t>
            </a:r>
          </a:p>
          <a:p>
            <a:pPr lvl="1"/>
            <a:r>
              <a:rPr lang="en-US" sz="1800" dirty="0"/>
              <a:t>Random access in stack is possible.</a:t>
            </a:r>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42</a:t>
            </a:fld>
            <a:endParaRPr lang="en-US" dirty="0"/>
          </a:p>
        </p:txBody>
      </p:sp>
      <p:sp>
        <p:nvSpPr>
          <p:cNvPr id="7" name="Title 6">
            <a:extLst>
              <a:ext uri="{FF2B5EF4-FFF2-40B4-BE49-F238E27FC236}">
                <a16:creationId xmlns:a16="http://schemas.microsoft.com/office/drawing/2014/main" id="{75BB11DD-97D1-48B7-9ED4-FE60E68607EB}"/>
              </a:ext>
            </a:extLst>
          </p:cNvPr>
          <p:cNvSpPr>
            <a:spLocks noGrp="1"/>
          </p:cNvSpPr>
          <p:nvPr>
            <p:ph type="title"/>
          </p:nvPr>
        </p:nvSpPr>
        <p:spPr/>
        <p:txBody>
          <a:bodyPr/>
          <a:lstStyle/>
          <a:p>
            <a:r>
              <a:rPr lang="en-US" dirty="0"/>
              <a:t>Comparing Stack Implementations</a:t>
            </a:r>
          </a:p>
        </p:txBody>
      </p:sp>
    </p:spTree>
    <p:extLst>
      <p:ext uri="{BB962C8B-B14F-4D97-AF65-F5344CB8AC3E}">
        <p14:creationId xmlns:p14="http://schemas.microsoft.com/office/powerpoint/2010/main" val="252283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715E2-FD06-4C97-A939-BC517FF962D7}"/>
              </a:ext>
            </a:extLst>
          </p:cNvPr>
          <p:cNvSpPr>
            <a:spLocks noGrp="1"/>
          </p:cNvSpPr>
          <p:nvPr>
            <p:ph type="title"/>
          </p:nvPr>
        </p:nvSpPr>
        <p:spPr/>
        <p:txBody>
          <a:bodyPr/>
          <a:lstStyle/>
          <a:p>
            <a:r>
              <a:rPr lang="en-US" dirty="0"/>
              <a:t>Follow-up Questions...</a:t>
            </a:r>
          </a:p>
        </p:txBody>
      </p:sp>
      <p:sp>
        <p:nvSpPr>
          <p:cNvPr id="3" name="Content Placeholder 2">
            <a:extLst>
              <a:ext uri="{FF2B5EF4-FFF2-40B4-BE49-F238E27FC236}">
                <a16:creationId xmlns:a16="http://schemas.microsoft.com/office/drawing/2014/main" id="{396ECFB9-7456-44F4-95C7-B5255E7B0ACB}"/>
              </a:ext>
            </a:extLst>
          </p:cNvPr>
          <p:cNvSpPr>
            <a:spLocks noGrp="1"/>
          </p:cNvSpPr>
          <p:nvPr>
            <p:ph sz="quarter" idx="1"/>
          </p:nvPr>
        </p:nvSpPr>
        <p:spPr>
          <a:xfrm>
            <a:off x="541868" y="1713093"/>
            <a:ext cx="9776176" cy="4360329"/>
          </a:xfrm>
        </p:spPr>
        <p:txBody>
          <a:bodyPr/>
          <a:lstStyle/>
          <a:p>
            <a:pPr marL="284163" lvl="1" indent="-279400">
              <a:buClr>
                <a:schemeClr val="tx1"/>
              </a:buClr>
              <a:buSzPct val="100000"/>
              <a:buFont typeface="+mj-lt"/>
              <a:buAutoNum type="arabicPeriod"/>
            </a:pPr>
            <a:r>
              <a:rPr lang="en-US" dirty="0"/>
              <a:t>What is an expression?</a:t>
            </a:r>
          </a:p>
          <a:p>
            <a:pPr marL="284163" lvl="1" indent="-279400">
              <a:spcBef>
                <a:spcPts val="8400"/>
              </a:spcBef>
              <a:buClr>
                <a:schemeClr val="tx1"/>
              </a:buClr>
              <a:buSzPct val="100000"/>
              <a:buFont typeface="+mj-lt"/>
              <a:buAutoNum type="arabicPeriod"/>
            </a:pPr>
            <a:r>
              <a:rPr lang="en-US" dirty="0"/>
              <a:t>How do you check for balanced parentheses?</a:t>
            </a:r>
          </a:p>
          <a:p>
            <a:pPr marL="285750" lvl="2" indent="-285750">
              <a:spcBef>
                <a:spcPts val="10200"/>
              </a:spcBef>
              <a:buClr>
                <a:schemeClr val="tx1"/>
              </a:buClr>
              <a:buSzPct val="100000"/>
              <a:buFont typeface="+mj-lt"/>
              <a:buAutoNum type="arabicPeriod" startAt="3"/>
            </a:pPr>
            <a:r>
              <a:rPr lang="en-US" sz="2000" dirty="0"/>
              <a:t>What is an adaptor class?</a:t>
            </a:r>
          </a:p>
        </p:txBody>
      </p:sp>
      <p:sp>
        <p:nvSpPr>
          <p:cNvPr id="4" name="Footer Placeholder 3">
            <a:extLst>
              <a:ext uri="{FF2B5EF4-FFF2-40B4-BE49-F238E27FC236}">
                <a16:creationId xmlns:a16="http://schemas.microsoft.com/office/drawing/2014/main" id="{E8F99779-22C0-4A1F-B23C-D31827E25725}"/>
              </a:ext>
            </a:extLst>
          </p:cNvPr>
          <p:cNvSpPr>
            <a:spLocks noGrp="1"/>
          </p:cNvSpPr>
          <p:nvPr>
            <p:ph type="ftr" sz="quarter" idx="11"/>
          </p:nvPr>
        </p:nvSpPr>
        <p:spPr/>
        <p:txBody>
          <a:bodyPr/>
          <a:lstStyle/>
          <a:p>
            <a:pPr>
              <a:defRPr/>
            </a:pPr>
            <a:r>
              <a:rPr lang="en-US"/>
              <a:t>Stacks (18)</a:t>
            </a:r>
            <a:endParaRPr lang="en-US" dirty="0"/>
          </a:p>
        </p:txBody>
      </p:sp>
      <p:sp>
        <p:nvSpPr>
          <p:cNvPr id="5" name="Slide Number Placeholder 4">
            <a:extLst>
              <a:ext uri="{FF2B5EF4-FFF2-40B4-BE49-F238E27FC236}">
                <a16:creationId xmlns:a16="http://schemas.microsoft.com/office/drawing/2014/main" id="{2F200640-BF65-479D-B0C8-CECB4260D3DF}"/>
              </a:ext>
            </a:extLst>
          </p:cNvPr>
          <p:cNvSpPr>
            <a:spLocks noGrp="1"/>
          </p:cNvSpPr>
          <p:nvPr>
            <p:ph type="sldNum" sz="quarter" idx="12"/>
          </p:nvPr>
        </p:nvSpPr>
        <p:spPr/>
        <p:txBody>
          <a:bodyPr/>
          <a:lstStyle/>
          <a:p>
            <a:pPr>
              <a:defRPr/>
            </a:pPr>
            <a:fld id="{0D7B5496-982B-480A-8085-B08F2CA91C21}" type="slidenum">
              <a:rPr lang="en-US" smtClean="0"/>
              <a:pPr>
                <a:defRPr/>
              </a:pPr>
              <a:t>43</a:t>
            </a:fld>
            <a:endParaRPr lang="en-US" dirty="0"/>
          </a:p>
        </p:txBody>
      </p:sp>
      <p:sp>
        <p:nvSpPr>
          <p:cNvPr id="6" name="TextBox 5">
            <a:extLst>
              <a:ext uri="{FF2B5EF4-FFF2-40B4-BE49-F238E27FC236}">
                <a16:creationId xmlns:a16="http://schemas.microsoft.com/office/drawing/2014/main" id="{2AA2BDB7-C075-4284-B6DB-CCD9A8516548}"/>
              </a:ext>
            </a:extLst>
          </p:cNvPr>
          <p:cNvSpPr txBox="1"/>
          <p:nvPr/>
        </p:nvSpPr>
        <p:spPr>
          <a:xfrm>
            <a:off x="855701" y="2092366"/>
            <a:ext cx="8909014" cy="369332"/>
          </a:xfrm>
          <a:prstGeom prst="rect">
            <a:avLst/>
          </a:prstGeom>
          <a:noFill/>
        </p:spPr>
        <p:txBody>
          <a:bodyPr wrap="square" rtlCol="0">
            <a:spAutoFit/>
          </a:bodyPr>
          <a:lstStyle/>
          <a:p>
            <a:r>
              <a:rPr lang="en-US" b="1" dirty="0">
                <a:solidFill>
                  <a:srgbClr val="FF0000"/>
                </a:solidFill>
              </a:rPr>
              <a:t>Something that evaluates to a single value.</a:t>
            </a:r>
          </a:p>
        </p:txBody>
      </p:sp>
      <p:sp>
        <p:nvSpPr>
          <p:cNvPr id="7" name="Rectangle 6">
            <a:extLst>
              <a:ext uri="{FF2B5EF4-FFF2-40B4-BE49-F238E27FC236}">
                <a16:creationId xmlns:a16="http://schemas.microsoft.com/office/drawing/2014/main" id="{D0486986-DA71-4079-B731-42025BE57FB4}"/>
              </a:ext>
            </a:extLst>
          </p:cNvPr>
          <p:cNvSpPr/>
          <p:nvPr/>
        </p:nvSpPr>
        <p:spPr>
          <a:xfrm>
            <a:off x="841363" y="5218292"/>
            <a:ext cx="9064637" cy="369332"/>
          </a:xfrm>
          <a:prstGeom prst="rect">
            <a:avLst/>
          </a:prstGeom>
        </p:spPr>
        <p:txBody>
          <a:bodyPr wrap="square">
            <a:spAutoFit/>
          </a:bodyPr>
          <a:lstStyle/>
          <a:p>
            <a:pPr>
              <a:spcBef>
                <a:spcPts val="600"/>
              </a:spcBef>
              <a:defRPr/>
            </a:pPr>
            <a:r>
              <a:rPr lang="en-US" b="1" dirty="0">
                <a:solidFill>
                  <a:srgbClr val="FF0000"/>
                </a:solidFill>
              </a:rPr>
              <a:t>Adapts one API (Application Protocol Interface) to a different API.</a:t>
            </a:r>
          </a:p>
        </p:txBody>
      </p:sp>
      <p:sp>
        <p:nvSpPr>
          <p:cNvPr id="8" name="Rectangle 7">
            <a:extLst>
              <a:ext uri="{FF2B5EF4-FFF2-40B4-BE49-F238E27FC236}">
                <a16:creationId xmlns:a16="http://schemas.microsoft.com/office/drawing/2014/main" id="{0DEA4FD3-AFD3-4521-9617-F74FF3511D9D}"/>
              </a:ext>
            </a:extLst>
          </p:cNvPr>
          <p:cNvSpPr/>
          <p:nvPr/>
        </p:nvSpPr>
        <p:spPr>
          <a:xfrm>
            <a:off x="921736" y="3541893"/>
            <a:ext cx="8909014" cy="646331"/>
          </a:xfrm>
          <a:prstGeom prst="rect">
            <a:avLst/>
          </a:prstGeom>
        </p:spPr>
        <p:txBody>
          <a:bodyPr wrap="square">
            <a:spAutoFit/>
          </a:bodyPr>
          <a:lstStyle/>
          <a:p>
            <a:pPr>
              <a:defRPr/>
            </a:pPr>
            <a:r>
              <a:rPr lang="en-US" b="1" dirty="0">
                <a:solidFill>
                  <a:srgbClr val="FF0000"/>
                </a:solidFill>
              </a:rPr>
              <a:t>Use a stack of parentheses.  Push opening parentheses and compare close parentheses for corresponding match with top of stack.</a:t>
            </a:r>
          </a:p>
        </p:txBody>
      </p:sp>
    </p:spTree>
    <p:extLst>
      <p:ext uri="{BB962C8B-B14F-4D97-AF65-F5344CB8AC3E}">
        <p14:creationId xmlns:p14="http://schemas.microsoft.com/office/powerpoint/2010/main" val="307570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Chapter 5 – The Stack</a:t>
            </a:r>
          </a:p>
        </p:txBody>
      </p:sp>
      <p:sp>
        <p:nvSpPr>
          <p:cNvPr id="9" name="Content Placeholder 2">
            <a:extLst>
              <a:ext uri="{FF2B5EF4-FFF2-40B4-BE49-F238E27FC236}">
                <a16:creationId xmlns:a16="http://schemas.microsoft.com/office/drawing/2014/main" id="{04D4E800-9F78-4866-9610-CAD4F0755C44}"/>
              </a:ext>
            </a:extLst>
          </p:cNvPr>
          <p:cNvSpPr txBox="1">
            <a:spLocks/>
          </p:cNvSpPr>
          <p:nvPr/>
        </p:nvSpPr>
        <p:spPr bwMode="auto">
          <a:xfrm>
            <a:off x="1219200" y="304800"/>
            <a:ext cx="5181600"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2400" dirty="0"/>
              <a:t>5.4 Additional Stack Applications </a:t>
            </a:r>
          </a:p>
          <a:p>
            <a:pPr algn="ctr"/>
            <a:r>
              <a:rPr lang="en-US" sz="2400" dirty="0"/>
              <a:t>Case Study: Converting from Infix to Postfix</a:t>
            </a:r>
          </a:p>
          <a:p>
            <a:pPr algn="ctr"/>
            <a:r>
              <a:rPr lang="en-US" sz="2400" dirty="0"/>
              <a:t>Case Study: Part 2: Converting Expressions with Parentheses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1" y="1828800"/>
            <a:ext cx="3082089" cy="2209800"/>
          </a:xfrm>
          <a:prstGeom prst="rect">
            <a:avLst/>
          </a:prstGeom>
        </p:spPr>
      </p:pic>
      <p:sp>
        <p:nvSpPr>
          <p:cNvPr id="2" name="Slide Number Placeholder 1">
            <a:extLst>
              <a:ext uri="{FF2B5EF4-FFF2-40B4-BE49-F238E27FC236}">
                <a16:creationId xmlns:a16="http://schemas.microsoft.com/office/drawing/2014/main" id="{198E47D6-0853-4112-8FC5-33C28C02EFF1}"/>
              </a:ext>
            </a:extLst>
          </p:cNvPr>
          <p:cNvSpPr>
            <a:spLocks noGrp="1"/>
          </p:cNvSpPr>
          <p:nvPr>
            <p:ph type="sldNum" sz="quarter" idx="12"/>
          </p:nvPr>
        </p:nvSpPr>
        <p:spPr/>
        <p:txBody>
          <a:bodyPr/>
          <a:lstStyle/>
          <a:p>
            <a:pPr>
              <a:defRPr/>
            </a:pPr>
            <a:fld id="{A0C1462C-D640-45B3-901B-F425AA5C3674}" type="slidenum">
              <a:rPr lang="en-US" smtClean="0"/>
              <a:pPr>
                <a:defRPr/>
              </a:pPr>
              <a:t>44</a:t>
            </a:fld>
            <a:endParaRPr lang="en-US" dirty="0"/>
          </a:p>
        </p:txBody>
      </p:sp>
    </p:spTree>
    <p:extLst>
      <p:ext uri="{BB962C8B-B14F-4D97-AF65-F5344CB8AC3E}">
        <p14:creationId xmlns:p14="http://schemas.microsoft.com/office/powerpoint/2010/main" val="26353221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 Abstract Data Type</a:t>
            </a:r>
          </a:p>
        </p:txBody>
      </p:sp>
      <p:sp>
        <p:nvSpPr>
          <p:cNvPr id="3" name="Content Placeholder 2"/>
          <p:cNvSpPr>
            <a:spLocks noGrp="1"/>
          </p:cNvSpPr>
          <p:nvPr>
            <p:ph sz="quarter" idx="1"/>
          </p:nvPr>
        </p:nvSpPr>
        <p:spPr>
          <a:xfrm>
            <a:off x="544010" y="1295401"/>
            <a:ext cx="8828590" cy="3276599"/>
          </a:xfrm>
        </p:spPr>
        <p:txBody>
          <a:bodyPr/>
          <a:lstStyle/>
          <a:p>
            <a:r>
              <a:rPr lang="en-US" dirty="0"/>
              <a:t>A stack can be compared to a Pez dispenser</a:t>
            </a:r>
          </a:p>
          <a:p>
            <a:pPr lvl="1"/>
            <a:r>
              <a:rPr lang="en-US" dirty="0"/>
              <a:t>Only the top item can be accessed</a:t>
            </a:r>
          </a:p>
          <a:p>
            <a:pPr lvl="1">
              <a:spcBef>
                <a:spcPts val="0"/>
              </a:spcBef>
            </a:pPr>
            <a:r>
              <a:rPr lang="en-US" dirty="0"/>
              <a:t>You can extract only one item at a time</a:t>
            </a:r>
          </a:p>
          <a:p>
            <a:r>
              <a:rPr lang="en-US" dirty="0"/>
              <a:t>The top element in the stack is the last added to the stack (most recently).</a:t>
            </a:r>
          </a:p>
          <a:p>
            <a:r>
              <a:rPr lang="en-US" dirty="0"/>
              <a:t>The stack’s storage policy is </a:t>
            </a:r>
            <a:r>
              <a:rPr lang="en-US" i="1" dirty="0"/>
              <a:t>Last-In, First-Out</a:t>
            </a:r>
            <a:r>
              <a:rPr lang="en-US" dirty="0"/>
              <a:t>, or </a:t>
            </a:r>
            <a:r>
              <a:rPr lang="en-US" i="1" dirty="0"/>
              <a:t>LIFO.</a:t>
            </a:r>
          </a:p>
          <a:p>
            <a:r>
              <a:rPr lang="en-US" dirty="0"/>
              <a:t>Only the top element of a stack is visible; therefore the number of operations performed by a stack are few:</a:t>
            </a:r>
          </a:p>
          <a:p>
            <a:endParaRPr lang="en-US" dirty="0"/>
          </a:p>
        </p:txBody>
      </p:sp>
      <p:sp>
        <p:nvSpPr>
          <p:cNvPr id="4" name="Footer Placeholder 3"/>
          <p:cNvSpPr>
            <a:spLocks noGrp="1"/>
          </p:cNvSpPr>
          <p:nvPr>
            <p:ph type="ftr" sz="quarter" idx="11"/>
          </p:nvPr>
        </p:nvSpPr>
        <p:spPr/>
        <p:txBody>
          <a:bodyPr/>
          <a:lstStyle/>
          <a:p>
            <a:pPr>
              <a:defRPr/>
            </a:pPr>
            <a:r>
              <a:rPr lang="en-US"/>
              <a:t>Stacks (18)</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45</a:t>
            </a:fld>
            <a:endParaRPr lang="en-US" dirty="0"/>
          </a:p>
        </p:txBody>
      </p:sp>
      <p:pic>
        <p:nvPicPr>
          <p:cNvPr id="6" name="Picture 4"/>
          <p:cNvPicPr>
            <a:picLocks noChangeAspect="1" noChangeArrowheads="1"/>
          </p:cNvPicPr>
          <p:nvPr/>
        </p:nvPicPr>
        <p:blipFill>
          <a:blip r:embed="rId2"/>
          <a:srcRect t="17197"/>
          <a:stretch>
            <a:fillRect/>
          </a:stretch>
        </p:blipFill>
        <p:spPr bwMode="auto">
          <a:xfrm>
            <a:off x="9106878" y="1447800"/>
            <a:ext cx="743214" cy="1752600"/>
          </a:xfrm>
          <a:prstGeom prst="rect">
            <a:avLst/>
          </a:prstGeom>
          <a:noFill/>
          <a:ln w="9525">
            <a:noFill/>
            <a:miter lim="800000"/>
            <a:headEnd/>
            <a:tailEnd/>
          </a:ln>
        </p:spPr>
      </p:pic>
      <p:pic>
        <p:nvPicPr>
          <p:cNvPr id="7" name="Picture 2"/>
          <p:cNvPicPr>
            <a:picLocks noChangeAspect="1" noChangeArrowheads="1"/>
          </p:cNvPicPr>
          <p:nvPr/>
        </p:nvPicPr>
        <p:blipFill>
          <a:blip r:embed="rId3"/>
          <a:srcRect/>
          <a:stretch>
            <a:fillRect/>
          </a:stretch>
        </p:blipFill>
        <p:spPr bwMode="auto">
          <a:xfrm>
            <a:off x="1162050" y="4524376"/>
            <a:ext cx="8648700" cy="2257425"/>
          </a:xfrm>
          <a:prstGeom prst="rect">
            <a:avLst/>
          </a:prstGeom>
          <a:noFill/>
          <a:ln w="9525">
            <a:noFill/>
            <a:miter lim="800000"/>
            <a:headEnd/>
            <a:tailEnd/>
          </a:ln>
        </p:spPr>
      </p:pic>
    </p:spTree>
    <p:extLst>
      <p:ext uri="{BB962C8B-B14F-4D97-AF65-F5344CB8AC3E}">
        <p14:creationId xmlns:p14="http://schemas.microsoft.com/office/powerpoint/2010/main" val="109404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5C2AA342-B47A-49E6-A725-8F312C4A5D09}"/>
              </a:ext>
            </a:extLst>
          </p:cNvPr>
          <p:cNvSpPr/>
          <p:nvPr/>
        </p:nvSpPr>
        <p:spPr>
          <a:xfrm>
            <a:off x="1638302" y="4052710"/>
            <a:ext cx="2256366" cy="451556"/>
          </a:xfrm>
          <a:prstGeom prst="roundRect">
            <a:avLst>
              <a:gd name="adj" fmla="val 9429"/>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ECF23C2-AFED-420E-A702-AE5830C3947D}"/>
              </a:ext>
            </a:extLst>
          </p:cNvPr>
          <p:cNvSpPr/>
          <p:nvPr/>
        </p:nvSpPr>
        <p:spPr>
          <a:xfrm>
            <a:off x="4234039" y="4047064"/>
            <a:ext cx="2256366" cy="451556"/>
          </a:xfrm>
          <a:prstGeom prst="roundRect">
            <a:avLst>
              <a:gd name="adj" fmla="val 9429"/>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E5B76278-3345-45FC-B3F0-7615D1A1800C}"/>
              </a:ext>
            </a:extLst>
          </p:cNvPr>
          <p:cNvSpPr/>
          <p:nvPr/>
        </p:nvSpPr>
        <p:spPr>
          <a:xfrm>
            <a:off x="6722180" y="4047064"/>
            <a:ext cx="2256366" cy="451556"/>
          </a:xfrm>
          <a:prstGeom prst="roundRect">
            <a:avLst>
              <a:gd name="adj" fmla="val 9429"/>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D7A7E0-CB64-4DE5-B2C5-62EFF3A0B4CC}"/>
              </a:ext>
            </a:extLst>
          </p:cNvPr>
          <p:cNvSpPr>
            <a:spLocks noGrp="1"/>
          </p:cNvSpPr>
          <p:nvPr>
            <p:ph type="title"/>
          </p:nvPr>
        </p:nvSpPr>
        <p:spPr/>
        <p:txBody>
          <a:bodyPr/>
          <a:lstStyle/>
          <a:p>
            <a:r>
              <a:rPr lang="fr-FR" b="0" i="0" dirty="0" err="1">
                <a:solidFill>
                  <a:srgbClr val="000000"/>
                </a:solidFill>
                <a:effectLst/>
                <a:latin typeface="Helvetica Neue"/>
              </a:rPr>
              <a:t>Infix</a:t>
            </a:r>
            <a:r>
              <a:rPr lang="fr-FR" b="0" i="0" dirty="0">
                <a:solidFill>
                  <a:srgbClr val="000000"/>
                </a:solidFill>
                <a:effectLst/>
                <a:latin typeface="Helvetica Neue"/>
              </a:rPr>
              <a:t>, </a:t>
            </a:r>
            <a:r>
              <a:rPr lang="fr-FR" b="0" i="0" dirty="0" err="1">
                <a:solidFill>
                  <a:srgbClr val="000000"/>
                </a:solidFill>
                <a:effectLst/>
                <a:latin typeface="Helvetica Neue"/>
              </a:rPr>
              <a:t>Prefix</a:t>
            </a:r>
            <a:r>
              <a:rPr lang="fr-FR" b="0" i="0" dirty="0">
                <a:solidFill>
                  <a:srgbClr val="000000"/>
                </a:solidFill>
                <a:effectLst/>
                <a:latin typeface="Helvetica Neue"/>
              </a:rPr>
              <a:t> and </a:t>
            </a:r>
            <a:r>
              <a:rPr lang="fr-FR" b="0" i="0" dirty="0" err="1">
                <a:solidFill>
                  <a:srgbClr val="000000"/>
                </a:solidFill>
                <a:effectLst/>
                <a:latin typeface="Helvetica Neue"/>
              </a:rPr>
              <a:t>Postfix</a:t>
            </a:r>
            <a:r>
              <a:rPr lang="fr-FR" b="0" i="0" dirty="0">
                <a:solidFill>
                  <a:srgbClr val="000000"/>
                </a:solidFill>
                <a:effectLst/>
                <a:latin typeface="Helvetica Neue"/>
              </a:rPr>
              <a:t> Expressions</a:t>
            </a:r>
            <a:endParaRPr lang="en-US" dirty="0"/>
          </a:p>
        </p:txBody>
      </p:sp>
      <p:sp>
        <p:nvSpPr>
          <p:cNvPr id="3" name="Footer Placeholder 2">
            <a:extLst>
              <a:ext uri="{FF2B5EF4-FFF2-40B4-BE49-F238E27FC236}">
                <a16:creationId xmlns:a16="http://schemas.microsoft.com/office/drawing/2014/main" id="{CE255B0A-DE88-43E4-BEB2-04BA386C5D43}"/>
              </a:ext>
            </a:extLst>
          </p:cNvPr>
          <p:cNvSpPr>
            <a:spLocks noGrp="1"/>
          </p:cNvSpPr>
          <p:nvPr>
            <p:ph type="ftr" sz="quarter" idx="11"/>
          </p:nvPr>
        </p:nvSpPr>
        <p:spPr/>
        <p:txBody>
          <a:bodyPr/>
          <a:lstStyle/>
          <a:p>
            <a:pPr>
              <a:defRPr/>
            </a:pPr>
            <a:r>
              <a:rPr lang="en-US"/>
              <a:t>Stacks (18)</a:t>
            </a:r>
            <a:endParaRPr lang="en-US" dirty="0"/>
          </a:p>
        </p:txBody>
      </p:sp>
      <p:sp>
        <p:nvSpPr>
          <p:cNvPr id="4" name="Slide Number Placeholder 3">
            <a:extLst>
              <a:ext uri="{FF2B5EF4-FFF2-40B4-BE49-F238E27FC236}">
                <a16:creationId xmlns:a16="http://schemas.microsoft.com/office/drawing/2014/main" id="{90FD6D58-BD76-4546-B7B4-414FD3E8B649}"/>
              </a:ext>
            </a:extLst>
          </p:cNvPr>
          <p:cNvSpPr>
            <a:spLocks noGrp="1"/>
          </p:cNvSpPr>
          <p:nvPr>
            <p:ph type="sldNum" sz="quarter" idx="12"/>
          </p:nvPr>
        </p:nvSpPr>
        <p:spPr/>
        <p:txBody>
          <a:bodyPr/>
          <a:lstStyle/>
          <a:p>
            <a:pPr>
              <a:defRPr/>
            </a:pPr>
            <a:fld id="{F59D9B86-AB8B-404F-8D86-C97B35C4C67E}" type="slidenum">
              <a:rPr lang="en-US" smtClean="0"/>
              <a:pPr>
                <a:defRPr/>
              </a:pPr>
              <a:t>46</a:t>
            </a:fld>
            <a:endParaRPr lang="en-US" dirty="0"/>
          </a:p>
        </p:txBody>
      </p:sp>
      <p:graphicFrame>
        <p:nvGraphicFramePr>
          <p:cNvPr id="5" name="Table 4">
            <a:extLst>
              <a:ext uri="{FF2B5EF4-FFF2-40B4-BE49-F238E27FC236}">
                <a16:creationId xmlns:a16="http://schemas.microsoft.com/office/drawing/2014/main" id="{0BE66BEA-37C6-4AB1-B9EC-12BCBC4CFE5A}"/>
              </a:ext>
            </a:extLst>
          </p:cNvPr>
          <p:cNvGraphicFramePr>
            <a:graphicFrameLocks noGrp="1"/>
          </p:cNvGraphicFramePr>
          <p:nvPr/>
        </p:nvGraphicFramePr>
        <p:xfrm>
          <a:off x="1514122" y="3657600"/>
          <a:ext cx="7696200" cy="2212848"/>
        </p:xfrm>
        <a:graphic>
          <a:graphicData uri="http://schemas.openxmlformats.org/drawingml/2006/table">
            <a:tbl>
              <a:tblPr/>
              <a:tblGrid>
                <a:gridCol w="2565400">
                  <a:extLst>
                    <a:ext uri="{9D8B030D-6E8A-4147-A177-3AD203B41FA5}">
                      <a16:colId xmlns:a16="http://schemas.microsoft.com/office/drawing/2014/main" val="105809831"/>
                    </a:ext>
                  </a:extLst>
                </a:gridCol>
                <a:gridCol w="2565400">
                  <a:extLst>
                    <a:ext uri="{9D8B030D-6E8A-4147-A177-3AD203B41FA5}">
                      <a16:colId xmlns:a16="http://schemas.microsoft.com/office/drawing/2014/main" val="3179241374"/>
                    </a:ext>
                  </a:extLst>
                </a:gridCol>
                <a:gridCol w="2565400">
                  <a:extLst>
                    <a:ext uri="{9D8B030D-6E8A-4147-A177-3AD203B41FA5}">
                      <a16:colId xmlns:a16="http://schemas.microsoft.com/office/drawing/2014/main" val="2939865673"/>
                    </a:ext>
                  </a:extLst>
                </a:gridCol>
              </a:tblGrid>
              <a:tr h="438912">
                <a:tc>
                  <a:txBody>
                    <a:bodyPr/>
                    <a:lstStyle/>
                    <a:p>
                      <a:pPr algn="ctr" fontAlgn="b"/>
                      <a:r>
                        <a:rPr lang="en-US" b="1" dirty="0">
                          <a:effectLst/>
                        </a:rPr>
                        <a:t>Infix Expression</a:t>
                      </a:r>
                    </a:p>
                    <a:p>
                      <a:pPr algn="ctr" fontAlgn="b"/>
                      <a:endParaRPr lang="en-US" sz="800" dirty="0">
                        <a:effectLst/>
                      </a:endParaRPr>
                    </a:p>
                  </a:txBody>
                  <a:tcPr marL="30480" marR="30480" marT="30480" marB="30480" anchor="b">
                    <a:lnL>
                      <a:noFill/>
                    </a:lnL>
                    <a:lnR>
                      <a:noFill/>
                    </a:lnR>
                    <a:lnT>
                      <a:noFill/>
                    </a:lnT>
                    <a:lnB w="3810" cap="flat" cmpd="sng" algn="ctr">
                      <a:solidFill>
                        <a:srgbClr val="DDDDDD"/>
                      </a:solidFill>
                      <a:prstDash val="solid"/>
                      <a:round/>
                      <a:headEnd type="none" w="med" len="med"/>
                      <a:tailEnd type="none" w="med" len="med"/>
                    </a:lnB>
                    <a:noFill/>
                  </a:tcPr>
                </a:tc>
                <a:tc>
                  <a:txBody>
                    <a:bodyPr/>
                    <a:lstStyle/>
                    <a:p>
                      <a:pPr algn="ctr" fontAlgn="b"/>
                      <a:r>
                        <a:rPr lang="en-US" b="1" dirty="0">
                          <a:effectLst/>
                        </a:rPr>
                        <a:t>Prefix Expression</a:t>
                      </a:r>
                    </a:p>
                    <a:p>
                      <a:pPr algn="ctr" fontAlgn="b"/>
                      <a:endParaRPr lang="en-US" sz="800" dirty="0">
                        <a:effectLst/>
                      </a:endParaRPr>
                    </a:p>
                  </a:txBody>
                  <a:tcPr marL="30480" marR="30480" marT="30480" marB="30480" anchor="b">
                    <a:lnL>
                      <a:noFill/>
                    </a:lnL>
                    <a:lnR>
                      <a:noFill/>
                    </a:lnR>
                    <a:lnT>
                      <a:noFill/>
                    </a:lnT>
                    <a:lnB w="3810" cap="flat" cmpd="sng" algn="ctr">
                      <a:solidFill>
                        <a:srgbClr val="DDDDDD"/>
                      </a:solidFill>
                      <a:prstDash val="solid"/>
                      <a:round/>
                      <a:headEnd type="none" w="med" len="med"/>
                      <a:tailEnd type="none" w="med" len="med"/>
                    </a:lnB>
                    <a:noFill/>
                  </a:tcPr>
                </a:tc>
                <a:tc>
                  <a:txBody>
                    <a:bodyPr/>
                    <a:lstStyle/>
                    <a:p>
                      <a:pPr algn="ctr" fontAlgn="b"/>
                      <a:r>
                        <a:rPr lang="en-US" b="1" dirty="0">
                          <a:effectLst/>
                        </a:rPr>
                        <a:t>Postfix Expression</a:t>
                      </a:r>
                    </a:p>
                    <a:p>
                      <a:pPr algn="ctr" fontAlgn="b"/>
                      <a:endParaRPr lang="en-US" sz="800" dirty="0">
                        <a:effectLst/>
                      </a:endParaRPr>
                    </a:p>
                  </a:txBody>
                  <a:tcPr marL="30480" marR="30480" marT="30480" marB="30480" anchor="b">
                    <a:lnL>
                      <a:noFill/>
                    </a:lnL>
                    <a:lnR>
                      <a:noFill/>
                    </a:lnR>
                    <a:lnT>
                      <a:noFill/>
                    </a:lnT>
                    <a:lnB w="3810" cap="flat" cmpd="sng" algn="ctr">
                      <a:solidFill>
                        <a:srgbClr val="DDDDDD"/>
                      </a:solidFill>
                      <a:prstDash val="solid"/>
                      <a:round/>
                      <a:headEnd type="none" w="med" len="med"/>
                      <a:tailEnd type="none" w="med" len="med"/>
                    </a:lnB>
                    <a:noFill/>
                  </a:tcPr>
                </a:tc>
                <a:extLst>
                  <a:ext uri="{0D108BD9-81ED-4DB2-BD59-A6C34878D82A}">
                    <a16:rowId xmlns:a16="http://schemas.microsoft.com/office/drawing/2014/main" val="978351269"/>
                  </a:ext>
                </a:extLst>
              </a:tr>
              <a:tr h="438912">
                <a:tc>
                  <a:txBody>
                    <a:bodyPr/>
                    <a:lstStyle/>
                    <a:p>
                      <a:pPr algn="ctr" fontAlgn="t">
                        <a:spcAft>
                          <a:spcPts val="1200"/>
                        </a:spcAft>
                      </a:pPr>
                      <a:r>
                        <a:rPr lang="en-US" dirty="0">
                          <a:effectLst/>
                        </a:rPr>
                        <a:t>A + B * C + D</a:t>
                      </a:r>
                    </a:p>
                  </a:txBody>
                  <a:tcPr marL="30480" marR="30480" marT="30480" marB="304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noFill/>
                  </a:tcPr>
                </a:tc>
                <a:tc>
                  <a:txBody>
                    <a:bodyPr/>
                    <a:lstStyle/>
                    <a:p>
                      <a:pPr algn="ctr" fontAlgn="t"/>
                      <a:r>
                        <a:rPr lang="en-US" dirty="0">
                          <a:effectLst/>
                        </a:rPr>
                        <a:t>+ + A * B C D</a:t>
                      </a:r>
                    </a:p>
                  </a:txBody>
                  <a:tcPr marL="30480" marR="30480" marT="30480" marB="304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noFill/>
                  </a:tcPr>
                </a:tc>
                <a:tc>
                  <a:txBody>
                    <a:bodyPr/>
                    <a:lstStyle/>
                    <a:p>
                      <a:pPr algn="ctr" fontAlgn="t"/>
                      <a:r>
                        <a:rPr lang="en-US" dirty="0">
                          <a:effectLst/>
                        </a:rPr>
                        <a:t>A B C * + D +</a:t>
                      </a:r>
                    </a:p>
                  </a:txBody>
                  <a:tcPr marL="30480" marR="30480" marT="30480" marB="304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noFill/>
                  </a:tcPr>
                </a:tc>
                <a:extLst>
                  <a:ext uri="{0D108BD9-81ED-4DB2-BD59-A6C34878D82A}">
                    <a16:rowId xmlns:a16="http://schemas.microsoft.com/office/drawing/2014/main" val="538130425"/>
                  </a:ext>
                </a:extLst>
              </a:tr>
              <a:tr h="438912">
                <a:tc>
                  <a:txBody>
                    <a:bodyPr/>
                    <a:lstStyle/>
                    <a:p>
                      <a:pPr algn="ctr" fontAlgn="t">
                        <a:spcAft>
                          <a:spcPts val="1200"/>
                        </a:spcAft>
                      </a:pPr>
                      <a:r>
                        <a:rPr lang="en-US" dirty="0">
                          <a:effectLst/>
                        </a:rPr>
                        <a:t>(A + B) * (C + D)</a:t>
                      </a:r>
                    </a:p>
                  </a:txBody>
                  <a:tcPr marL="30480" marR="30480" marT="30480" marB="304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noFill/>
                  </a:tcPr>
                </a:tc>
                <a:tc>
                  <a:txBody>
                    <a:bodyPr/>
                    <a:lstStyle/>
                    <a:p>
                      <a:pPr algn="ctr" fontAlgn="t"/>
                      <a:r>
                        <a:rPr lang="en-US" dirty="0">
                          <a:effectLst/>
                        </a:rPr>
                        <a:t>* + A B + C D</a:t>
                      </a:r>
                    </a:p>
                  </a:txBody>
                  <a:tcPr marL="30480" marR="30480" marT="30480" marB="304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noFill/>
                  </a:tcPr>
                </a:tc>
                <a:tc>
                  <a:txBody>
                    <a:bodyPr/>
                    <a:lstStyle/>
                    <a:p>
                      <a:pPr algn="ctr" fontAlgn="t"/>
                      <a:r>
                        <a:rPr lang="en-US" dirty="0">
                          <a:effectLst/>
                        </a:rPr>
                        <a:t>A B + C D + *</a:t>
                      </a:r>
                    </a:p>
                  </a:txBody>
                  <a:tcPr marL="30480" marR="30480" marT="30480" marB="304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noFill/>
                  </a:tcPr>
                </a:tc>
                <a:extLst>
                  <a:ext uri="{0D108BD9-81ED-4DB2-BD59-A6C34878D82A}">
                    <a16:rowId xmlns:a16="http://schemas.microsoft.com/office/drawing/2014/main" val="3806290371"/>
                  </a:ext>
                </a:extLst>
              </a:tr>
              <a:tr h="438912">
                <a:tc>
                  <a:txBody>
                    <a:bodyPr/>
                    <a:lstStyle/>
                    <a:p>
                      <a:pPr algn="ctr" fontAlgn="t">
                        <a:spcAft>
                          <a:spcPts val="1200"/>
                        </a:spcAft>
                      </a:pPr>
                      <a:r>
                        <a:rPr lang="en-US" dirty="0">
                          <a:effectLst/>
                        </a:rPr>
                        <a:t>A * B + C * D</a:t>
                      </a:r>
                    </a:p>
                  </a:txBody>
                  <a:tcPr marL="30480" marR="30480" marT="30480" marB="304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noFill/>
                  </a:tcPr>
                </a:tc>
                <a:tc>
                  <a:txBody>
                    <a:bodyPr/>
                    <a:lstStyle/>
                    <a:p>
                      <a:pPr algn="ctr" fontAlgn="t"/>
                      <a:r>
                        <a:rPr lang="en-US" dirty="0">
                          <a:effectLst/>
                        </a:rPr>
                        <a:t>+ * A B * C D</a:t>
                      </a:r>
                    </a:p>
                  </a:txBody>
                  <a:tcPr marL="30480" marR="30480" marT="30480" marB="304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noFill/>
                  </a:tcPr>
                </a:tc>
                <a:tc>
                  <a:txBody>
                    <a:bodyPr/>
                    <a:lstStyle/>
                    <a:p>
                      <a:pPr algn="ctr" fontAlgn="t"/>
                      <a:r>
                        <a:rPr lang="en-US" dirty="0">
                          <a:effectLst/>
                        </a:rPr>
                        <a:t>A B * C D * +</a:t>
                      </a:r>
                    </a:p>
                  </a:txBody>
                  <a:tcPr marL="30480" marR="30480" marT="30480" marB="304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noFill/>
                  </a:tcPr>
                </a:tc>
                <a:extLst>
                  <a:ext uri="{0D108BD9-81ED-4DB2-BD59-A6C34878D82A}">
                    <a16:rowId xmlns:a16="http://schemas.microsoft.com/office/drawing/2014/main" val="3735536422"/>
                  </a:ext>
                </a:extLst>
              </a:tr>
              <a:tr h="438912">
                <a:tc>
                  <a:txBody>
                    <a:bodyPr/>
                    <a:lstStyle/>
                    <a:p>
                      <a:pPr algn="ctr" fontAlgn="t">
                        <a:spcAft>
                          <a:spcPts val="1200"/>
                        </a:spcAft>
                      </a:pPr>
                      <a:r>
                        <a:rPr lang="en-US" dirty="0">
                          <a:effectLst/>
                        </a:rPr>
                        <a:t>A + B + C + D</a:t>
                      </a:r>
                    </a:p>
                  </a:txBody>
                  <a:tcPr marL="30480" marR="30480" marT="30480" marB="30480">
                    <a:lnL>
                      <a:noFill/>
                    </a:lnL>
                    <a:lnR>
                      <a:noFill/>
                    </a:lnR>
                    <a:lnT w="3810" cap="flat" cmpd="sng" algn="ctr">
                      <a:solidFill>
                        <a:srgbClr val="DDDDDD"/>
                      </a:solidFill>
                      <a:prstDash val="solid"/>
                      <a:round/>
                      <a:headEnd type="none" w="med" len="med"/>
                      <a:tailEnd type="none" w="med" len="med"/>
                    </a:lnT>
                    <a:lnB>
                      <a:noFill/>
                    </a:lnB>
                    <a:noFill/>
                  </a:tcPr>
                </a:tc>
                <a:tc>
                  <a:txBody>
                    <a:bodyPr/>
                    <a:lstStyle/>
                    <a:p>
                      <a:pPr algn="ctr" fontAlgn="t"/>
                      <a:r>
                        <a:rPr lang="en-US" dirty="0">
                          <a:effectLst/>
                        </a:rPr>
                        <a:t>+ + + A B C D</a:t>
                      </a:r>
                    </a:p>
                  </a:txBody>
                  <a:tcPr marL="30480" marR="30480" marT="30480" marB="30480">
                    <a:lnL>
                      <a:noFill/>
                    </a:lnL>
                    <a:lnR>
                      <a:noFill/>
                    </a:lnR>
                    <a:lnT w="3810" cap="flat" cmpd="sng" algn="ctr">
                      <a:solidFill>
                        <a:srgbClr val="DDDDDD"/>
                      </a:solidFill>
                      <a:prstDash val="solid"/>
                      <a:round/>
                      <a:headEnd type="none" w="med" len="med"/>
                      <a:tailEnd type="none" w="med" len="med"/>
                    </a:lnT>
                    <a:lnB>
                      <a:noFill/>
                    </a:lnB>
                    <a:noFill/>
                  </a:tcPr>
                </a:tc>
                <a:tc>
                  <a:txBody>
                    <a:bodyPr/>
                    <a:lstStyle/>
                    <a:p>
                      <a:pPr algn="ctr" fontAlgn="t"/>
                      <a:r>
                        <a:rPr lang="en-US" dirty="0">
                          <a:effectLst/>
                        </a:rPr>
                        <a:t>A B + C + D +</a:t>
                      </a:r>
                    </a:p>
                  </a:txBody>
                  <a:tcPr marL="30480" marR="30480" marT="30480" marB="30480">
                    <a:lnL>
                      <a:noFill/>
                    </a:lnL>
                    <a:lnR>
                      <a:noFill/>
                    </a:lnR>
                    <a:lnT w="3810" cap="flat" cmpd="sng" algn="ctr">
                      <a:solidFill>
                        <a:srgbClr val="DDDDDD"/>
                      </a:solidFill>
                      <a:prstDash val="solid"/>
                      <a:round/>
                      <a:headEnd type="none" w="med" len="med"/>
                      <a:tailEnd type="none" w="med" len="med"/>
                    </a:lnT>
                    <a:lnB>
                      <a:noFill/>
                    </a:lnB>
                    <a:noFill/>
                  </a:tcPr>
                </a:tc>
                <a:extLst>
                  <a:ext uri="{0D108BD9-81ED-4DB2-BD59-A6C34878D82A}">
                    <a16:rowId xmlns:a16="http://schemas.microsoft.com/office/drawing/2014/main" val="3094566540"/>
                  </a:ext>
                </a:extLst>
              </a:tr>
            </a:tbl>
          </a:graphicData>
        </a:graphic>
      </p:graphicFrame>
      <p:sp>
        <p:nvSpPr>
          <p:cNvPr id="6" name="Content Placeholder 2">
            <a:extLst>
              <a:ext uri="{FF2B5EF4-FFF2-40B4-BE49-F238E27FC236}">
                <a16:creationId xmlns:a16="http://schemas.microsoft.com/office/drawing/2014/main" id="{A8606443-D618-4983-B9D1-B1EFBC56CD2D}"/>
              </a:ext>
            </a:extLst>
          </p:cNvPr>
          <p:cNvSpPr txBox="1">
            <a:spLocks/>
          </p:cNvSpPr>
          <p:nvPr/>
        </p:nvSpPr>
        <p:spPr>
          <a:xfrm>
            <a:off x="530578" y="1295401"/>
            <a:ext cx="9223022" cy="1905000"/>
          </a:xfrm>
          <a:prstGeom prst="rect">
            <a:avLst/>
          </a:prstGeom>
        </p:spPr>
        <p:txBody>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4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200" b="1" dirty="0">
                <a:solidFill>
                  <a:srgbClr val="FF0000"/>
                </a:solidFill>
              </a:rPr>
              <a:t>Infix</a:t>
            </a:r>
            <a:r>
              <a:rPr lang="en-US" sz="2200" dirty="0"/>
              <a:t> - </a:t>
            </a:r>
            <a:r>
              <a:rPr lang="en-US" sz="2200" dirty="0">
                <a:solidFill>
                  <a:srgbClr val="000000"/>
                </a:solidFill>
              </a:rPr>
              <a:t>the operator is </a:t>
            </a:r>
            <a:r>
              <a:rPr lang="en-US" sz="2200" i="1" dirty="0">
                <a:solidFill>
                  <a:srgbClr val="000000"/>
                </a:solidFill>
              </a:rPr>
              <a:t>in between</a:t>
            </a:r>
            <a:r>
              <a:rPr lang="en-US" sz="2200" dirty="0">
                <a:solidFill>
                  <a:srgbClr val="000000"/>
                </a:solidFill>
              </a:rPr>
              <a:t> the two operands.</a:t>
            </a:r>
          </a:p>
          <a:p>
            <a:r>
              <a:rPr lang="en-US" sz="2200" b="1" dirty="0">
                <a:solidFill>
                  <a:srgbClr val="FF0000"/>
                </a:solidFill>
              </a:rPr>
              <a:t>prefix</a:t>
            </a:r>
            <a:r>
              <a:rPr lang="en-US" sz="2200" dirty="0">
                <a:solidFill>
                  <a:srgbClr val="000000"/>
                </a:solidFill>
              </a:rPr>
              <a:t> - all operators precede operands.</a:t>
            </a:r>
          </a:p>
          <a:p>
            <a:r>
              <a:rPr lang="en-US" sz="2200" b="1" dirty="0">
                <a:solidFill>
                  <a:srgbClr val="FF0000"/>
                </a:solidFill>
              </a:rPr>
              <a:t>postfix</a:t>
            </a:r>
            <a:r>
              <a:rPr lang="en-US" sz="2200" dirty="0">
                <a:solidFill>
                  <a:srgbClr val="000000"/>
                </a:solidFill>
              </a:rPr>
              <a:t> - operators come after the corresponding operands.</a:t>
            </a:r>
            <a:endParaRPr lang="en-US" sz="2200" dirty="0"/>
          </a:p>
        </p:txBody>
      </p:sp>
    </p:spTree>
    <p:extLst>
      <p:ext uri="{BB962C8B-B14F-4D97-AF65-F5344CB8AC3E}">
        <p14:creationId xmlns:p14="http://schemas.microsoft.com/office/powerpoint/2010/main" val="121606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6" grpId="0" build="p" bldLvl="2"/>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Postfix and infix notation</a:t>
            </a:r>
          </a:p>
        </p:txBody>
      </p:sp>
      <p:sp>
        <p:nvSpPr>
          <p:cNvPr id="3" name="Content Placeholder 2"/>
          <p:cNvSpPr>
            <a:spLocks noGrp="1"/>
          </p:cNvSpPr>
          <p:nvPr>
            <p:ph sz="quarter" idx="1"/>
          </p:nvPr>
        </p:nvSpPr>
        <p:spPr>
          <a:xfrm>
            <a:off x="553155" y="1295402"/>
            <a:ext cx="9843911" cy="1752599"/>
          </a:xfrm>
        </p:spPr>
        <p:txBody>
          <a:bodyPr/>
          <a:lstStyle/>
          <a:p>
            <a:r>
              <a:rPr lang="en-US" dirty="0"/>
              <a:t>Postfix and infix notation</a:t>
            </a:r>
          </a:p>
          <a:p>
            <a:pPr lvl="1"/>
            <a:r>
              <a:rPr lang="en-US" sz="1800" dirty="0"/>
              <a:t>Expressions normally are written in infix form, but</a:t>
            </a:r>
          </a:p>
          <a:p>
            <a:pPr lvl="1"/>
            <a:r>
              <a:rPr lang="en-US" sz="1800" dirty="0"/>
              <a:t>Easier for a computer to evaluate an expression in postfix form since</a:t>
            </a:r>
          </a:p>
          <a:p>
            <a:pPr lvl="2"/>
            <a:r>
              <a:rPr lang="en-US" sz="1600" dirty="0"/>
              <a:t>No need to group sub-expressions in parentheses or</a:t>
            </a:r>
          </a:p>
          <a:p>
            <a:pPr lvl="2"/>
            <a:r>
              <a:rPr lang="en-US" sz="1600" dirty="0"/>
              <a:t>Worry about operator precedence.</a:t>
            </a:r>
          </a:p>
        </p:txBody>
      </p:sp>
      <p:sp>
        <p:nvSpPr>
          <p:cNvPr id="4" name="Footer Placeholder 3"/>
          <p:cNvSpPr>
            <a:spLocks noGrp="1"/>
          </p:cNvSpPr>
          <p:nvPr>
            <p:ph type="ftr" sz="quarter" idx="11"/>
          </p:nvPr>
        </p:nvSpPr>
        <p:spPr/>
        <p:txBody>
          <a:bodyPr/>
          <a:lstStyle/>
          <a:p>
            <a:pPr>
              <a:defRPr/>
            </a:pPr>
            <a:r>
              <a:rPr lang="en-US"/>
              <a:t>Stacks (18)</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47</a:t>
            </a:fld>
            <a:endParaRPr lang="en-US" dirty="0"/>
          </a:p>
        </p:txBody>
      </p:sp>
      <p:sp>
        <p:nvSpPr>
          <p:cNvPr id="7" name="Content Placeholder 2"/>
          <p:cNvSpPr txBox="1">
            <a:spLocks/>
          </p:cNvSpPr>
          <p:nvPr/>
        </p:nvSpPr>
        <p:spPr bwMode="auto">
          <a:xfrm>
            <a:off x="553825" y="5181600"/>
            <a:ext cx="9843911" cy="152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4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200" dirty="0"/>
              <a:t>Evaluate postfix expressions by</a:t>
            </a:r>
          </a:p>
          <a:p>
            <a:pPr lvl="1"/>
            <a:r>
              <a:rPr lang="en-US" sz="1800" dirty="0"/>
              <a:t>Saving operands on a stack until their associated operator is scanned,</a:t>
            </a:r>
          </a:p>
          <a:p>
            <a:pPr lvl="1"/>
            <a:r>
              <a:rPr lang="en-US" sz="1800" dirty="0"/>
              <a:t>Pop the operands and compute the result,</a:t>
            </a:r>
          </a:p>
          <a:p>
            <a:pPr lvl="1"/>
            <a:r>
              <a:rPr lang="en-US" sz="1800" dirty="0"/>
              <a:t>Push result back onto the stack.</a:t>
            </a:r>
          </a:p>
        </p:txBody>
      </p:sp>
      <p:graphicFrame>
        <p:nvGraphicFramePr>
          <p:cNvPr id="8" name="Table 7">
            <a:extLst>
              <a:ext uri="{FF2B5EF4-FFF2-40B4-BE49-F238E27FC236}">
                <a16:creationId xmlns:a16="http://schemas.microsoft.com/office/drawing/2014/main" id="{9991062F-F92C-4078-89B0-536A400F0A4C}"/>
              </a:ext>
            </a:extLst>
          </p:cNvPr>
          <p:cNvGraphicFramePr>
            <a:graphicFrameLocks noGrp="1"/>
          </p:cNvGraphicFramePr>
          <p:nvPr/>
        </p:nvGraphicFramePr>
        <p:xfrm>
          <a:off x="1774698" y="3175000"/>
          <a:ext cx="7823728" cy="1854200"/>
        </p:xfrm>
        <a:graphic>
          <a:graphicData uri="http://schemas.openxmlformats.org/drawingml/2006/table">
            <a:tbl>
              <a:tblPr firstRow="1" bandRow="1">
                <a:tableStyleId>{5C22544A-7EE6-4342-B048-85BDC9FD1C3A}</a:tableStyleId>
              </a:tblPr>
              <a:tblGrid>
                <a:gridCol w="3291840">
                  <a:extLst>
                    <a:ext uri="{9D8B030D-6E8A-4147-A177-3AD203B41FA5}">
                      <a16:colId xmlns:a16="http://schemas.microsoft.com/office/drawing/2014/main" val="2296460576"/>
                    </a:ext>
                  </a:extLst>
                </a:gridCol>
                <a:gridCol w="3291840">
                  <a:extLst>
                    <a:ext uri="{9D8B030D-6E8A-4147-A177-3AD203B41FA5}">
                      <a16:colId xmlns:a16="http://schemas.microsoft.com/office/drawing/2014/main" val="2782076436"/>
                    </a:ext>
                  </a:extLst>
                </a:gridCol>
                <a:gridCol w="1240048">
                  <a:extLst>
                    <a:ext uri="{9D8B030D-6E8A-4147-A177-3AD203B41FA5}">
                      <a16:colId xmlns:a16="http://schemas.microsoft.com/office/drawing/2014/main" val="1015642866"/>
                    </a:ext>
                  </a:extLst>
                </a:gridCol>
              </a:tblGrid>
              <a:tr h="370840">
                <a:tc>
                  <a:txBody>
                    <a:bodyPr/>
                    <a:lstStyle/>
                    <a:p>
                      <a:r>
                        <a:rPr lang="en-US" sz="1600" dirty="0"/>
                        <a:t>Infix Expression</a:t>
                      </a:r>
                    </a:p>
                  </a:txBody>
                  <a:tcPr/>
                </a:tc>
                <a:tc>
                  <a:txBody>
                    <a:bodyPr/>
                    <a:lstStyle/>
                    <a:p>
                      <a:r>
                        <a:rPr lang="en-US" sz="1600" dirty="0"/>
                        <a:t>Postfix Expression</a:t>
                      </a:r>
                    </a:p>
                  </a:txBody>
                  <a:tcPr/>
                </a:tc>
                <a:tc>
                  <a:txBody>
                    <a:bodyPr/>
                    <a:lstStyle/>
                    <a:p>
                      <a:pPr algn="ctr"/>
                      <a:r>
                        <a:rPr lang="en-US" sz="1600" dirty="0"/>
                        <a:t>Value</a:t>
                      </a:r>
                    </a:p>
                  </a:txBody>
                  <a:tcPr/>
                </a:tc>
                <a:extLst>
                  <a:ext uri="{0D108BD9-81ED-4DB2-BD59-A6C34878D82A}">
                    <a16:rowId xmlns:a16="http://schemas.microsoft.com/office/drawing/2014/main" val="1458065499"/>
                  </a:ext>
                </a:extLst>
              </a:tr>
              <a:tr h="370840">
                <a:tc>
                  <a:txBody>
                    <a:bodyPr/>
                    <a:lstStyle/>
                    <a:p>
                      <a:endParaRPr lang="en-US" b="1" dirty="0">
                        <a:latin typeface="Consolas" panose="020B0609020204030204" pitchFamily="49" charset="0"/>
                      </a:endParaRPr>
                    </a:p>
                  </a:txBody>
                  <a:tcPr/>
                </a:tc>
                <a:tc>
                  <a:txBody>
                    <a:bodyPr/>
                    <a:lstStyle/>
                    <a:p>
                      <a:endParaRPr lang="en-US" b="1" dirty="0">
                        <a:latin typeface="Consolas" panose="020B0609020204030204" pitchFamily="49" charset="0"/>
                      </a:endParaRPr>
                    </a:p>
                  </a:txBody>
                  <a:tcPr/>
                </a:tc>
                <a:tc>
                  <a:txBody>
                    <a:bodyPr/>
                    <a:lstStyle/>
                    <a:p>
                      <a:pPr algn="ctr"/>
                      <a:endParaRPr lang="en-US" b="1" dirty="0">
                        <a:latin typeface="Consolas" panose="020B0609020204030204" pitchFamily="49" charset="0"/>
                      </a:endParaRPr>
                    </a:p>
                  </a:txBody>
                  <a:tcPr/>
                </a:tc>
                <a:extLst>
                  <a:ext uri="{0D108BD9-81ED-4DB2-BD59-A6C34878D82A}">
                    <a16:rowId xmlns:a16="http://schemas.microsoft.com/office/drawing/2014/main" val="415224810"/>
                  </a:ext>
                </a:extLst>
              </a:tr>
              <a:tr h="370840">
                <a:tc>
                  <a:txBody>
                    <a:bodyPr/>
                    <a:lstStyle/>
                    <a:p>
                      <a:endParaRPr lang="en-US" b="1" dirty="0">
                        <a:latin typeface="Consolas" panose="020B0609020204030204" pitchFamily="49" charset="0"/>
                      </a:endParaRPr>
                    </a:p>
                  </a:txBody>
                  <a:tcPr/>
                </a:tc>
                <a:tc>
                  <a:txBody>
                    <a:bodyPr/>
                    <a:lstStyle/>
                    <a:p>
                      <a:endParaRPr lang="en-US" b="1" dirty="0">
                        <a:latin typeface="Consolas" panose="020B0609020204030204" pitchFamily="49" charset="0"/>
                      </a:endParaRPr>
                    </a:p>
                  </a:txBody>
                  <a:tcPr/>
                </a:tc>
                <a:tc>
                  <a:txBody>
                    <a:bodyPr/>
                    <a:lstStyle/>
                    <a:p>
                      <a:pPr algn="ctr"/>
                      <a:endParaRPr lang="en-US" b="1" dirty="0">
                        <a:latin typeface="Consolas" panose="020B0609020204030204" pitchFamily="49" charset="0"/>
                      </a:endParaRPr>
                    </a:p>
                  </a:txBody>
                  <a:tcPr/>
                </a:tc>
                <a:extLst>
                  <a:ext uri="{0D108BD9-81ED-4DB2-BD59-A6C34878D82A}">
                    <a16:rowId xmlns:a16="http://schemas.microsoft.com/office/drawing/2014/main" val="2310188985"/>
                  </a:ext>
                </a:extLst>
              </a:tr>
              <a:tr h="370840">
                <a:tc>
                  <a:txBody>
                    <a:bodyPr/>
                    <a:lstStyle/>
                    <a:p>
                      <a:endParaRPr lang="en-US" b="1" dirty="0">
                        <a:latin typeface="Consolas" panose="020B0609020204030204" pitchFamily="49" charset="0"/>
                      </a:endParaRPr>
                    </a:p>
                  </a:txBody>
                  <a:tcPr/>
                </a:tc>
                <a:tc>
                  <a:txBody>
                    <a:bodyPr/>
                    <a:lstStyle/>
                    <a:p>
                      <a:endParaRPr lang="en-US" b="1" dirty="0">
                        <a:latin typeface="Consolas" panose="020B0609020204030204" pitchFamily="49" charset="0"/>
                      </a:endParaRPr>
                    </a:p>
                  </a:txBody>
                  <a:tcPr/>
                </a:tc>
                <a:tc>
                  <a:txBody>
                    <a:bodyPr/>
                    <a:lstStyle/>
                    <a:p>
                      <a:pPr algn="ctr"/>
                      <a:endParaRPr lang="en-US" b="1" dirty="0">
                        <a:latin typeface="Consolas" panose="020B0609020204030204" pitchFamily="49" charset="0"/>
                      </a:endParaRPr>
                    </a:p>
                  </a:txBody>
                  <a:tcPr/>
                </a:tc>
                <a:extLst>
                  <a:ext uri="{0D108BD9-81ED-4DB2-BD59-A6C34878D82A}">
                    <a16:rowId xmlns:a16="http://schemas.microsoft.com/office/drawing/2014/main" val="70883552"/>
                  </a:ext>
                </a:extLst>
              </a:tr>
              <a:tr h="370840">
                <a:tc>
                  <a:txBody>
                    <a:bodyPr/>
                    <a:lstStyle/>
                    <a:p>
                      <a:endParaRPr lang="en-US" b="1" dirty="0">
                        <a:latin typeface="Consolas" panose="020B0609020204030204" pitchFamily="49" charset="0"/>
                      </a:endParaRPr>
                    </a:p>
                  </a:txBody>
                  <a:tcPr/>
                </a:tc>
                <a:tc>
                  <a:txBody>
                    <a:bodyPr/>
                    <a:lstStyle/>
                    <a:p>
                      <a:endParaRPr lang="en-US" b="1" dirty="0">
                        <a:latin typeface="Consolas" panose="020B0609020204030204" pitchFamily="49" charset="0"/>
                      </a:endParaRPr>
                    </a:p>
                  </a:txBody>
                  <a:tcPr/>
                </a:tc>
                <a:tc>
                  <a:txBody>
                    <a:bodyPr/>
                    <a:lstStyle/>
                    <a:p>
                      <a:pPr algn="ctr"/>
                      <a:endParaRPr lang="en-US" b="1" dirty="0">
                        <a:latin typeface="Consolas" panose="020B0609020204030204" pitchFamily="49" charset="0"/>
                      </a:endParaRPr>
                    </a:p>
                  </a:txBody>
                  <a:tcPr/>
                </a:tc>
                <a:extLst>
                  <a:ext uri="{0D108BD9-81ED-4DB2-BD59-A6C34878D82A}">
                    <a16:rowId xmlns:a16="http://schemas.microsoft.com/office/drawing/2014/main" val="3487140079"/>
                  </a:ext>
                </a:extLst>
              </a:tr>
            </a:tbl>
          </a:graphicData>
        </a:graphic>
      </p:graphicFrame>
      <p:sp>
        <p:nvSpPr>
          <p:cNvPr id="6" name="Rectangle 5">
            <a:extLst>
              <a:ext uri="{FF2B5EF4-FFF2-40B4-BE49-F238E27FC236}">
                <a16:creationId xmlns:a16="http://schemas.microsoft.com/office/drawing/2014/main" id="{F7D186D4-87FB-421A-99B3-D33EF829C589}"/>
              </a:ext>
            </a:extLst>
          </p:cNvPr>
          <p:cNvSpPr/>
          <p:nvPr/>
        </p:nvSpPr>
        <p:spPr>
          <a:xfrm>
            <a:off x="1774699" y="3560802"/>
            <a:ext cx="1071127" cy="369332"/>
          </a:xfrm>
          <a:prstGeom prst="rect">
            <a:avLst/>
          </a:prstGeom>
        </p:spPr>
        <p:txBody>
          <a:bodyPr wrap="none">
            <a:spAutoFit/>
          </a:bodyPr>
          <a:lstStyle/>
          <a:p>
            <a:r>
              <a:rPr lang="en-US" b="1" dirty="0">
                <a:latin typeface="Consolas" panose="020B0609020204030204" pitchFamily="49" charset="0"/>
              </a:rPr>
              <a:t>4  *  7</a:t>
            </a:r>
          </a:p>
        </p:txBody>
      </p:sp>
      <p:sp>
        <p:nvSpPr>
          <p:cNvPr id="9" name="Rectangle 8">
            <a:extLst>
              <a:ext uri="{FF2B5EF4-FFF2-40B4-BE49-F238E27FC236}">
                <a16:creationId xmlns:a16="http://schemas.microsoft.com/office/drawing/2014/main" id="{1EB74A89-ADF9-48C6-8796-A1C4FD03EFFC}"/>
              </a:ext>
            </a:extLst>
          </p:cNvPr>
          <p:cNvSpPr/>
          <p:nvPr/>
        </p:nvSpPr>
        <p:spPr>
          <a:xfrm>
            <a:off x="1774699" y="3918845"/>
            <a:ext cx="2084225" cy="369332"/>
          </a:xfrm>
          <a:prstGeom prst="rect">
            <a:avLst/>
          </a:prstGeom>
        </p:spPr>
        <p:txBody>
          <a:bodyPr wrap="none">
            <a:spAutoFit/>
          </a:bodyPr>
          <a:lstStyle/>
          <a:p>
            <a:r>
              <a:rPr lang="en-US" b="1" dirty="0">
                <a:latin typeface="Consolas" panose="020B0609020204030204" pitchFamily="49" charset="0"/>
              </a:rPr>
              <a:t>4  *  (7  +  2)</a:t>
            </a:r>
          </a:p>
        </p:txBody>
      </p:sp>
      <p:sp>
        <p:nvSpPr>
          <p:cNvPr id="10" name="Rectangle 9">
            <a:extLst>
              <a:ext uri="{FF2B5EF4-FFF2-40B4-BE49-F238E27FC236}">
                <a16:creationId xmlns:a16="http://schemas.microsoft.com/office/drawing/2014/main" id="{26302FBB-FDD2-4EB6-B3FC-6EFEA15786CF}"/>
              </a:ext>
            </a:extLst>
          </p:cNvPr>
          <p:cNvSpPr/>
          <p:nvPr/>
        </p:nvSpPr>
        <p:spPr>
          <a:xfrm>
            <a:off x="1774698" y="4299003"/>
            <a:ext cx="2210862" cy="369332"/>
          </a:xfrm>
          <a:prstGeom prst="rect">
            <a:avLst/>
          </a:prstGeom>
        </p:spPr>
        <p:txBody>
          <a:bodyPr wrap="none">
            <a:spAutoFit/>
          </a:bodyPr>
          <a:lstStyle/>
          <a:p>
            <a:r>
              <a:rPr lang="en-US" b="1" dirty="0">
                <a:latin typeface="Consolas" panose="020B0609020204030204" pitchFamily="49" charset="0"/>
              </a:rPr>
              <a:t>(4  *  7)  -  20</a:t>
            </a:r>
          </a:p>
        </p:txBody>
      </p:sp>
      <p:sp>
        <p:nvSpPr>
          <p:cNvPr id="11" name="Rectangle 10">
            <a:extLst>
              <a:ext uri="{FF2B5EF4-FFF2-40B4-BE49-F238E27FC236}">
                <a16:creationId xmlns:a16="http://schemas.microsoft.com/office/drawing/2014/main" id="{451A8CD6-3D5B-47A4-8960-BE46C2D1F28A}"/>
              </a:ext>
            </a:extLst>
          </p:cNvPr>
          <p:cNvSpPr/>
          <p:nvPr/>
        </p:nvSpPr>
        <p:spPr>
          <a:xfrm>
            <a:off x="1774699" y="4657509"/>
            <a:ext cx="3097323" cy="369332"/>
          </a:xfrm>
          <a:prstGeom prst="rect">
            <a:avLst/>
          </a:prstGeom>
        </p:spPr>
        <p:txBody>
          <a:bodyPr wrap="none">
            <a:spAutoFit/>
          </a:bodyPr>
          <a:lstStyle/>
          <a:p>
            <a:r>
              <a:rPr lang="en-US" b="1" dirty="0">
                <a:latin typeface="Consolas" panose="020B0609020204030204" pitchFamily="49" charset="0"/>
              </a:rPr>
              <a:t>3  +  ((4  *  7)  /  2)</a:t>
            </a:r>
          </a:p>
        </p:txBody>
      </p:sp>
      <p:sp>
        <p:nvSpPr>
          <p:cNvPr id="12" name="Rectangle 11">
            <a:extLst>
              <a:ext uri="{FF2B5EF4-FFF2-40B4-BE49-F238E27FC236}">
                <a16:creationId xmlns:a16="http://schemas.microsoft.com/office/drawing/2014/main" id="{4318D355-C5A7-4B56-9726-A61CE050CFBE}"/>
              </a:ext>
            </a:extLst>
          </p:cNvPr>
          <p:cNvSpPr/>
          <p:nvPr/>
        </p:nvSpPr>
        <p:spPr>
          <a:xfrm>
            <a:off x="5062603" y="3560802"/>
            <a:ext cx="1071127" cy="369332"/>
          </a:xfrm>
          <a:prstGeom prst="rect">
            <a:avLst/>
          </a:prstGeom>
        </p:spPr>
        <p:txBody>
          <a:bodyPr wrap="none">
            <a:spAutoFit/>
          </a:bodyPr>
          <a:lstStyle/>
          <a:p>
            <a:r>
              <a:rPr lang="en-US" b="1" dirty="0">
                <a:latin typeface="Consolas" panose="020B0609020204030204" pitchFamily="49" charset="0"/>
              </a:rPr>
              <a:t>4  7  *</a:t>
            </a:r>
          </a:p>
        </p:txBody>
      </p:sp>
      <p:sp>
        <p:nvSpPr>
          <p:cNvPr id="13" name="Rectangle 12">
            <a:extLst>
              <a:ext uri="{FF2B5EF4-FFF2-40B4-BE49-F238E27FC236}">
                <a16:creationId xmlns:a16="http://schemas.microsoft.com/office/drawing/2014/main" id="{8EA97667-7AC2-4AA4-BB98-BF55C94400D6}"/>
              </a:ext>
            </a:extLst>
          </p:cNvPr>
          <p:cNvSpPr/>
          <p:nvPr/>
        </p:nvSpPr>
        <p:spPr>
          <a:xfrm>
            <a:off x="5062602" y="3918845"/>
            <a:ext cx="1830950" cy="369332"/>
          </a:xfrm>
          <a:prstGeom prst="rect">
            <a:avLst/>
          </a:prstGeom>
        </p:spPr>
        <p:txBody>
          <a:bodyPr wrap="none">
            <a:spAutoFit/>
          </a:bodyPr>
          <a:lstStyle/>
          <a:p>
            <a:r>
              <a:rPr lang="en-US" b="1" dirty="0">
                <a:latin typeface="Consolas" panose="020B0609020204030204" pitchFamily="49" charset="0"/>
              </a:rPr>
              <a:t>4  7  2  +  *</a:t>
            </a:r>
          </a:p>
        </p:txBody>
      </p:sp>
      <p:sp>
        <p:nvSpPr>
          <p:cNvPr id="14" name="Rectangle 13">
            <a:extLst>
              <a:ext uri="{FF2B5EF4-FFF2-40B4-BE49-F238E27FC236}">
                <a16:creationId xmlns:a16="http://schemas.microsoft.com/office/drawing/2014/main" id="{B14F4FCC-CC52-4CF8-B3DF-17B4E43C4222}"/>
              </a:ext>
            </a:extLst>
          </p:cNvPr>
          <p:cNvSpPr/>
          <p:nvPr/>
        </p:nvSpPr>
        <p:spPr>
          <a:xfrm>
            <a:off x="5062603" y="4299003"/>
            <a:ext cx="1957587" cy="369332"/>
          </a:xfrm>
          <a:prstGeom prst="rect">
            <a:avLst/>
          </a:prstGeom>
        </p:spPr>
        <p:txBody>
          <a:bodyPr wrap="none">
            <a:spAutoFit/>
          </a:bodyPr>
          <a:lstStyle/>
          <a:p>
            <a:r>
              <a:rPr lang="en-US" b="1" dirty="0">
                <a:latin typeface="Consolas" panose="020B0609020204030204" pitchFamily="49" charset="0"/>
              </a:rPr>
              <a:t>4  7  *  20  -</a:t>
            </a:r>
          </a:p>
        </p:txBody>
      </p:sp>
      <p:sp>
        <p:nvSpPr>
          <p:cNvPr id="15" name="Rectangle 14">
            <a:extLst>
              <a:ext uri="{FF2B5EF4-FFF2-40B4-BE49-F238E27FC236}">
                <a16:creationId xmlns:a16="http://schemas.microsoft.com/office/drawing/2014/main" id="{A4328ED3-2360-4B08-9426-1AC5823A03AC}"/>
              </a:ext>
            </a:extLst>
          </p:cNvPr>
          <p:cNvSpPr/>
          <p:nvPr/>
        </p:nvSpPr>
        <p:spPr>
          <a:xfrm>
            <a:off x="5062602" y="4657509"/>
            <a:ext cx="2590774" cy="369332"/>
          </a:xfrm>
          <a:prstGeom prst="rect">
            <a:avLst/>
          </a:prstGeom>
        </p:spPr>
        <p:txBody>
          <a:bodyPr wrap="none">
            <a:spAutoFit/>
          </a:bodyPr>
          <a:lstStyle/>
          <a:p>
            <a:r>
              <a:rPr lang="en-US" b="1" dirty="0">
                <a:latin typeface="Consolas" panose="020B0609020204030204" pitchFamily="49" charset="0"/>
              </a:rPr>
              <a:t>3  4  7  *  2  /  +</a:t>
            </a:r>
          </a:p>
        </p:txBody>
      </p:sp>
      <p:sp>
        <p:nvSpPr>
          <p:cNvPr id="16" name="Rectangle 15">
            <a:extLst>
              <a:ext uri="{FF2B5EF4-FFF2-40B4-BE49-F238E27FC236}">
                <a16:creationId xmlns:a16="http://schemas.microsoft.com/office/drawing/2014/main" id="{5B1F03C5-99E4-4EDE-80FE-5F93796A5810}"/>
              </a:ext>
            </a:extLst>
          </p:cNvPr>
          <p:cNvSpPr/>
          <p:nvPr/>
        </p:nvSpPr>
        <p:spPr>
          <a:xfrm>
            <a:off x="8760162" y="3560802"/>
            <a:ext cx="437940" cy="369332"/>
          </a:xfrm>
          <a:prstGeom prst="rect">
            <a:avLst/>
          </a:prstGeom>
        </p:spPr>
        <p:txBody>
          <a:bodyPr wrap="none">
            <a:spAutoFit/>
          </a:bodyPr>
          <a:lstStyle/>
          <a:p>
            <a:pPr algn="ctr"/>
            <a:r>
              <a:rPr lang="en-US" b="1" dirty="0">
                <a:latin typeface="Consolas" panose="020B0609020204030204" pitchFamily="49" charset="0"/>
              </a:rPr>
              <a:t>28</a:t>
            </a:r>
          </a:p>
        </p:txBody>
      </p:sp>
      <p:sp>
        <p:nvSpPr>
          <p:cNvPr id="17" name="Rectangle 16">
            <a:extLst>
              <a:ext uri="{FF2B5EF4-FFF2-40B4-BE49-F238E27FC236}">
                <a16:creationId xmlns:a16="http://schemas.microsoft.com/office/drawing/2014/main" id="{DD46360A-4698-4970-BD41-F8CF33B6F024}"/>
              </a:ext>
            </a:extLst>
          </p:cNvPr>
          <p:cNvSpPr/>
          <p:nvPr/>
        </p:nvSpPr>
        <p:spPr>
          <a:xfrm>
            <a:off x="8760162" y="3918845"/>
            <a:ext cx="437940" cy="369332"/>
          </a:xfrm>
          <a:prstGeom prst="rect">
            <a:avLst/>
          </a:prstGeom>
        </p:spPr>
        <p:txBody>
          <a:bodyPr wrap="none">
            <a:spAutoFit/>
          </a:bodyPr>
          <a:lstStyle/>
          <a:p>
            <a:pPr algn="ctr"/>
            <a:r>
              <a:rPr lang="en-US" b="1" dirty="0">
                <a:latin typeface="Consolas" panose="020B0609020204030204" pitchFamily="49" charset="0"/>
              </a:rPr>
              <a:t>36</a:t>
            </a:r>
          </a:p>
        </p:txBody>
      </p:sp>
      <p:sp>
        <p:nvSpPr>
          <p:cNvPr id="18" name="Rectangle 17">
            <a:extLst>
              <a:ext uri="{FF2B5EF4-FFF2-40B4-BE49-F238E27FC236}">
                <a16:creationId xmlns:a16="http://schemas.microsoft.com/office/drawing/2014/main" id="{C38C2546-E76E-4965-B7EF-AD28C02D4865}"/>
              </a:ext>
            </a:extLst>
          </p:cNvPr>
          <p:cNvSpPr/>
          <p:nvPr/>
        </p:nvSpPr>
        <p:spPr>
          <a:xfrm>
            <a:off x="8810545" y="4299003"/>
            <a:ext cx="311304" cy="369332"/>
          </a:xfrm>
          <a:prstGeom prst="rect">
            <a:avLst/>
          </a:prstGeom>
        </p:spPr>
        <p:txBody>
          <a:bodyPr wrap="none">
            <a:spAutoFit/>
          </a:bodyPr>
          <a:lstStyle/>
          <a:p>
            <a:pPr algn="ctr"/>
            <a:r>
              <a:rPr lang="en-US" b="1" dirty="0">
                <a:latin typeface="Consolas" panose="020B0609020204030204" pitchFamily="49" charset="0"/>
              </a:rPr>
              <a:t>8</a:t>
            </a:r>
          </a:p>
        </p:txBody>
      </p:sp>
      <p:sp>
        <p:nvSpPr>
          <p:cNvPr id="19" name="Rectangle 18">
            <a:extLst>
              <a:ext uri="{FF2B5EF4-FFF2-40B4-BE49-F238E27FC236}">
                <a16:creationId xmlns:a16="http://schemas.microsoft.com/office/drawing/2014/main" id="{FDA13133-4ACB-429D-8002-344BBA2C470A}"/>
              </a:ext>
            </a:extLst>
          </p:cNvPr>
          <p:cNvSpPr/>
          <p:nvPr/>
        </p:nvSpPr>
        <p:spPr>
          <a:xfrm>
            <a:off x="8757141" y="4657509"/>
            <a:ext cx="437940" cy="369332"/>
          </a:xfrm>
          <a:prstGeom prst="rect">
            <a:avLst/>
          </a:prstGeom>
        </p:spPr>
        <p:txBody>
          <a:bodyPr wrap="none">
            <a:spAutoFit/>
          </a:bodyPr>
          <a:lstStyle/>
          <a:p>
            <a:pPr algn="ctr"/>
            <a:r>
              <a:rPr lang="en-US" b="1" dirty="0">
                <a:latin typeface="Consolas" panose="020B0609020204030204" pitchFamily="49" charset="0"/>
              </a:rPr>
              <a:t>17</a:t>
            </a:r>
          </a:p>
        </p:txBody>
      </p:sp>
    </p:spTree>
    <p:extLst>
      <p:ext uri="{BB962C8B-B14F-4D97-AF65-F5344CB8AC3E}">
        <p14:creationId xmlns:p14="http://schemas.microsoft.com/office/powerpoint/2010/main" val="42129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5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fade">
                                      <p:cBhvr>
                                        <p:cTn id="59" dur="500"/>
                                        <p:tgtEl>
                                          <p:spTgt spid="10"/>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500"/>
                                        <p:tgtEl>
                                          <p:spTgt spid="14"/>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fade">
                                      <p:cBhvr>
                                        <p:cTn id="69" dur="500"/>
                                        <p:tgtEl>
                                          <p:spTgt spid="18"/>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1"/>
                                        </p:tgtEl>
                                        <p:attrNameLst>
                                          <p:attrName>style.visibility</p:attrName>
                                        </p:attrNameLst>
                                      </p:cBhvr>
                                      <p:to>
                                        <p:strVal val="visible"/>
                                      </p:to>
                                    </p:set>
                                    <p:animEffect transition="in" filter="fade">
                                      <p:cBhvr>
                                        <p:cTn id="74" dur="500"/>
                                        <p:tgtEl>
                                          <p:spTgt spid="11"/>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fade">
                                      <p:cBhvr>
                                        <p:cTn id="79" dur="500"/>
                                        <p:tgtEl>
                                          <p:spTgt spid="15"/>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fade">
                                      <p:cBhvr>
                                        <p:cTn id="84" dur="500"/>
                                        <p:tgtEl>
                                          <p:spTgt spid="19"/>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7">
                                            <p:txEl>
                                              <p:pRg st="0" end="0"/>
                                            </p:txEl>
                                          </p:spTgt>
                                        </p:tgtEl>
                                        <p:attrNameLst>
                                          <p:attrName>style.visibility</p:attrName>
                                        </p:attrNameLst>
                                      </p:cBhvr>
                                      <p:to>
                                        <p:strVal val="visible"/>
                                      </p:to>
                                    </p:set>
                                    <p:animEffect transition="in" filter="fade">
                                      <p:cBhvr>
                                        <p:cTn id="89" dur="500"/>
                                        <p:tgtEl>
                                          <p:spTgt spid="7">
                                            <p:txEl>
                                              <p:pRg st="0" end="0"/>
                                            </p:txEl>
                                          </p:spTgt>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7">
                                            <p:txEl>
                                              <p:pRg st="1" end="1"/>
                                            </p:txEl>
                                          </p:spTgt>
                                        </p:tgtEl>
                                        <p:attrNameLst>
                                          <p:attrName>style.visibility</p:attrName>
                                        </p:attrNameLst>
                                      </p:cBhvr>
                                      <p:to>
                                        <p:strVal val="visible"/>
                                      </p:to>
                                    </p:set>
                                    <p:animEffect transition="in" filter="fade">
                                      <p:cBhvr>
                                        <p:cTn id="92" dur="500"/>
                                        <p:tgtEl>
                                          <p:spTgt spid="7">
                                            <p:txEl>
                                              <p:pRg st="1" end="1"/>
                                            </p:tx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7">
                                            <p:txEl>
                                              <p:pRg st="2" end="2"/>
                                            </p:txEl>
                                          </p:spTgt>
                                        </p:tgtEl>
                                        <p:attrNameLst>
                                          <p:attrName>style.visibility</p:attrName>
                                        </p:attrNameLst>
                                      </p:cBhvr>
                                      <p:to>
                                        <p:strVal val="visible"/>
                                      </p:to>
                                    </p:set>
                                    <p:animEffect transition="in" filter="fade">
                                      <p:cBhvr>
                                        <p:cTn id="95" dur="500"/>
                                        <p:tgtEl>
                                          <p:spTgt spid="7">
                                            <p:txEl>
                                              <p:pRg st="2" end="2"/>
                                            </p:txEl>
                                          </p:spTgt>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7">
                                            <p:txEl>
                                              <p:pRg st="3" end="3"/>
                                            </p:txEl>
                                          </p:spTgt>
                                        </p:tgtEl>
                                        <p:attrNameLst>
                                          <p:attrName>style.visibility</p:attrName>
                                        </p:attrNameLst>
                                      </p:cBhvr>
                                      <p:to>
                                        <p:strVal val="visible"/>
                                      </p:to>
                                    </p:set>
                                    <p:animEffect transition="in" filter="fade">
                                      <p:cBhvr>
                                        <p:cTn id="98"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P spid="6" grpId="0"/>
      <p:bldP spid="9" grpId="0"/>
      <p:bldP spid="10" grpId="0"/>
      <p:bldP spid="11" grpId="0"/>
      <p:bldP spid="12" grpId="0"/>
      <p:bldP spid="13" grpId="0"/>
      <p:bldP spid="14" grpId="0"/>
      <p:bldP spid="15" grpId="0"/>
      <p:bldP spid="16" grpId="0"/>
      <p:bldP spid="17" grpId="0"/>
      <p:bldP spid="18" grpId="0"/>
      <p:bldP spid="19"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5.4, pgs. 332-347</a:t>
            </a:r>
          </a:p>
        </p:txBody>
      </p:sp>
      <p:sp>
        <p:nvSpPr>
          <p:cNvPr id="7" name="Content Placeholder 2"/>
          <p:cNvSpPr txBox="1">
            <a:spLocks/>
          </p:cNvSpPr>
          <p:nvPr/>
        </p:nvSpPr>
        <p:spPr bwMode="auto">
          <a:xfrm>
            <a:off x="1219200" y="304800"/>
            <a:ext cx="5181600"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2400" dirty="0"/>
              <a:t>5.4 Additional Stack Applications </a:t>
            </a:r>
          </a:p>
          <a:p>
            <a:pPr algn="ctr"/>
            <a:r>
              <a:rPr lang="en-US" sz="2400" dirty="0"/>
              <a:t>Case Study: Evaluating Postfix Expressions</a:t>
            </a:r>
          </a:p>
          <a:p>
            <a:pPr algn="ctr"/>
            <a:r>
              <a:rPr lang="en-US" sz="2400" dirty="0"/>
              <a:t>Case Study: Converting from Infix to Postfix</a:t>
            </a:r>
          </a:p>
          <a:p>
            <a:pPr algn="ctr"/>
            <a:r>
              <a:rPr lang="en-US" sz="2400" dirty="0"/>
              <a:t>Case Study: Part 2: Converting Expressions with Parentheses </a:t>
            </a:r>
          </a:p>
        </p:txBody>
      </p:sp>
      <p:sp>
        <p:nvSpPr>
          <p:cNvPr id="2" name="Slide Number Placeholder 1"/>
          <p:cNvSpPr>
            <a:spLocks noGrp="1"/>
          </p:cNvSpPr>
          <p:nvPr>
            <p:ph type="sldNum" sz="quarter" idx="12"/>
          </p:nvPr>
        </p:nvSpPr>
        <p:spPr/>
        <p:txBody>
          <a:bodyPr/>
          <a:lstStyle/>
          <a:p>
            <a:pPr>
              <a:defRPr/>
            </a:pPr>
            <a:fld id="{A0C1462C-D640-45B3-901B-F425AA5C3674}" type="slidenum">
              <a:rPr lang="en-US" smtClean="0"/>
              <a:pPr>
                <a:defRPr/>
              </a:pPr>
              <a:t>48</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2057400"/>
            <a:ext cx="2872740" cy="1295400"/>
          </a:xfrm>
          <a:prstGeom prst="rect">
            <a:avLst/>
          </a:prstGeom>
        </p:spPr>
      </p:pic>
    </p:spTree>
    <p:extLst>
      <p:ext uri="{BB962C8B-B14F-4D97-AF65-F5344CB8AC3E}">
        <p14:creationId xmlns:p14="http://schemas.microsoft.com/office/powerpoint/2010/main" val="34609031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48B2666-1567-4971-87BE-DFB4672BFAC4}"/>
              </a:ext>
            </a:extLst>
          </p:cNvPr>
          <p:cNvSpPr>
            <a:spLocks noGrp="1"/>
          </p:cNvSpPr>
          <p:nvPr>
            <p:ph type="body" idx="1"/>
          </p:nvPr>
        </p:nvSpPr>
        <p:spPr/>
        <p:txBody>
          <a:bodyPr/>
          <a:lstStyle/>
          <a:p>
            <a:endParaRPr lang="en-US"/>
          </a:p>
        </p:txBody>
      </p:sp>
      <p:sp>
        <p:nvSpPr>
          <p:cNvPr id="3" name="Title 2">
            <a:extLst>
              <a:ext uri="{FF2B5EF4-FFF2-40B4-BE49-F238E27FC236}">
                <a16:creationId xmlns:a16="http://schemas.microsoft.com/office/drawing/2014/main" id="{7A9BCF70-C555-4F60-B98F-91199AE8127D}"/>
              </a:ext>
            </a:extLst>
          </p:cNvPr>
          <p:cNvSpPr>
            <a:spLocks noGrp="1"/>
          </p:cNvSpPr>
          <p:nvPr>
            <p:ph type="title"/>
          </p:nvPr>
        </p:nvSpPr>
        <p:spPr/>
        <p:txBody>
          <a:bodyPr/>
          <a:lstStyle/>
          <a:p>
            <a:pPr algn="ctr"/>
            <a:r>
              <a:rPr lang="en-US" sz="3600" dirty="0"/>
              <a:t>Converting from Infix to Postfix</a:t>
            </a:r>
          </a:p>
        </p:txBody>
      </p:sp>
      <p:sp>
        <p:nvSpPr>
          <p:cNvPr id="4" name="Slide Number Placeholder 3">
            <a:extLst>
              <a:ext uri="{FF2B5EF4-FFF2-40B4-BE49-F238E27FC236}">
                <a16:creationId xmlns:a16="http://schemas.microsoft.com/office/drawing/2014/main" id="{12C35DA7-C809-4777-A8A4-D5EF9A990904}"/>
              </a:ext>
            </a:extLst>
          </p:cNvPr>
          <p:cNvSpPr>
            <a:spLocks noGrp="1"/>
          </p:cNvSpPr>
          <p:nvPr>
            <p:ph type="sldNum" sz="quarter" idx="11"/>
          </p:nvPr>
        </p:nvSpPr>
        <p:spPr/>
        <p:txBody>
          <a:bodyPr/>
          <a:lstStyle/>
          <a:p>
            <a:pPr>
              <a:defRPr/>
            </a:pPr>
            <a:fld id="{05F3E5B3-DBDD-4BE1-9C90-2CB0F3BF80B9}" type="slidenum">
              <a:rPr lang="en-US" smtClean="0"/>
              <a:pPr>
                <a:defRPr/>
              </a:pPr>
              <a:t>49</a:t>
            </a:fld>
            <a:endParaRPr lang="en-US" dirty="0"/>
          </a:p>
        </p:txBody>
      </p:sp>
      <p:sp>
        <p:nvSpPr>
          <p:cNvPr id="5" name="Footer Placeholder 4">
            <a:extLst>
              <a:ext uri="{FF2B5EF4-FFF2-40B4-BE49-F238E27FC236}">
                <a16:creationId xmlns:a16="http://schemas.microsoft.com/office/drawing/2014/main" id="{D22D272C-DC10-4CD6-878A-82163AB9D666}"/>
              </a:ext>
            </a:extLst>
          </p:cNvPr>
          <p:cNvSpPr>
            <a:spLocks noGrp="1"/>
          </p:cNvSpPr>
          <p:nvPr>
            <p:ph type="ftr" sz="quarter" idx="12"/>
          </p:nvPr>
        </p:nvSpPr>
        <p:spPr/>
        <p:txBody>
          <a:bodyPr/>
          <a:lstStyle/>
          <a:p>
            <a:pPr>
              <a:defRPr/>
            </a:pPr>
            <a:r>
              <a:rPr lang="en-US"/>
              <a:t>Stacks (18)</a:t>
            </a:r>
            <a:endParaRPr lang="en-US" dirty="0"/>
          </a:p>
        </p:txBody>
      </p:sp>
    </p:spTree>
    <p:extLst>
      <p:ext uri="{BB962C8B-B14F-4D97-AF65-F5344CB8AC3E}">
        <p14:creationId xmlns:p14="http://schemas.microsoft.com/office/powerpoint/2010/main" val="4258949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95400" y="152400"/>
          <a:ext cx="8382000" cy="6332520"/>
        </p:xfrm>
        <a:graphic>
          <a:graphicData uri="http://schemas.openxmlformats.org/drawingml/2006/table">
            <a:tbl>
              <a:tblPr/>
              <a:tblGrid>
                <a:gridCol w="4107180">
                  <a:extLst>
                    <a:ext uri="{9D8B030D-6E8A-4147-A177-3AD203B41FA5}">
                      <a16:colId xmlns:a16="http://schemas.microsoft.com/office/drawing/2014/main" val="20000"/>
                    </a:ext>
                  </a:extLst>
                </a:gridCol>
                <a:gridCol w="4274820">
                  <a:extLst>
                    <a:ext uri="{9D8B030D-6E8A-4147-A177-3AD203B41FA5}">
                      <a16:colId xmlns:a16="http://schemas.microsoft.com/office/drawing/2014/main" val="20001"/>
                    </a:ext>
                  </a:extLst>
                </a:gridCol>
              </a:tblGrid>
              <a:tr h="312271">
                <a:tc>
                  <a:txBody>
                    <a:bodyPr/>
                    <a:lstStyle/>
                    <a:p>
                      <a:pPr algn="ctr" fontAlgn="t"/>
                      <a:r>
                        <a:rPr lang="en-US" sz="1400" b="1" dirty="0">
                          <a:solidFill>
                            <a:schemeClr val="bg1"/>
                          </a:solidFill>
                          <a:effectLst/>
                          <a:latin typeface="Consolas" panose="020B0609020204030204" pitchFamily="49" charset="0"/>
                        </a:rPr>
                        <a:t>Function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400" b="1" dirty="0">
                          <a:solidFill>
                            <a:schemeClr val="bg1"/>
                          </a:solidFill>
                          <a:effectLst/>
                          <a:latin typeface="Consolas" panose="020B0609020204030204" pitchFamily="49" charset="0"/>
                        </a:rPr>
                        <a:t>Behavior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5576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P&gt;</a:t>
                      </a:r>
                    </a:p>
                    <a:p>
                      <a:pPr algn="l" fontAlgn="t"/>
                      <a:r>
                        <a:rPr lang="en-US" sz="1400" b="1" dirty="0">
                          <a:effectLst/>
                          <a:latin typeface="Consolas" panose="020B0609020204030204" pitchFamily="49" charset="0"/>
                        </a:rPr>
                        <a:t>II </a:t>
                      </a:r>
                      <a:r>
                        <a:rPr lang="en-US" sz="1400" b="1" dirty="0" err="1">
                          <a:solidFill>
                            <a:srgbClr val="FF0000"/>
                          </a:solidFill>
                          <a:effectLst/>
                          <a:latin typeface="Consolas" panose="020B0609020204030204" pitchFamily="49" charset="0"/>
                        </a:rPr>
                        <a:t>find_if</a:t>
                      </a:r>
                      <a:r>
                        <a:rPr lang="en-US" sz="1400" b="1" dirty="0">
                          <a:effectLst/>
                          <a:latin typeface="Consolas" panose="020B0609020204030204" pitchFamily="49" charset="0"/>
                        </a:rPr>
                        <a:t>(II first, II last, P </a:t>
                      </a:r>
                      <a:r>
                        <a:rPr lang="en-US" sz="1400" b="1" dirty="0" err="1">
                          <a:effectLst/>
                          <a:latin typeface="Consolas" panose="020B0609020204030204" pitchFamily="49" charset="0"/>
                        </a:rPr>
                        <a:t>pred</a:t>
                      </a:r>
                      <a:r>
                        <a:rPr lang="en-US" sz="1400" b="1" dirty="0">
                          <a:effectLst/>
                          <a:latin typeface="Consolas" panose="020B0609020204030204" pitchFamily="49"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Finds the first occurrence of an item in the sequence for  which function </a:t>
                      </a:r>
                      <a:r>
                        <a:rPr lang="en-US" sz="1200" b="1" dirty="0" err="1">
                          <a:effectLst/>
                          <a:latin typeface="Consolas" panose="020B0609020204030204" pitchFamily="49" charset="0"/>
                        </a:rPr>
                        <a:t>pred</a:t>
                      </a:r>
                      <a:r>
                        <a:rPr lang="en-US" sz="1200" b="1" dirty="0">
                          <a:effectLst/>
                          <a:latin typeface="Consolas" panose="020B0609020204030204" pitchFamily="49" charset="0"/>
                        </a:rPr>
                        <a:t> returns true. If not found, last is returned.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95195">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OI,</a:t>
                      </a:r>
                    </a:p>
                    <a:p>
                      <a:pPr algn="l" fontAlgn="t"/>
                      <a:r>
                        <a:rPr lang="en-US" sz="1400" b="1" dirty="0">
                          <a:effectLst/>
                          <a:latin typeface="Consolas" panose="020B0609020204030204" pitchFamily="49" charset="0"/>
                        </a:rPr>
                        <a:t>         </a:t>
                      </a:r>
                      <a:r>
                        <a:rPr lang="en-US" sz="1400" b="1" dirty="0" err="1">
                          <a:effectLst/>
                          <a:latin typeface="Consolas" panose="020B0609020204030204" pitchFamily="49" charset="0"/>
                        </a:rPr>
                        <a:t>typename</a:t>
                      </a:r>
                      <a:r>
                        <a:rPr lang="en-US" sz="1400" b="1" dirty="0">
                          <a:effectLst/>
                          <a:latin typeface="Consolas" panose="020B0609020204030204" pitchFamily="49" charset="0"/>
                        </a:rPr>
                        <a:t> OP&gt;</a:t>
                      </a:r>
                    </a:p>
                    <a:p>
                      <a:pPr marL="0" marR="0" lvl="0" indent="0" algn="l" defTabSz="914400" rtl="0" eaLnBrk="1" fontAlgn="t" latinLnBrk="0" hangingPunct="1">
                        <a:lnSpc>
                          <a:spcPct val="100000"/>
                        </a:lnSpc>
                        <a:spcBef>
                          <a:spcPts val="0"/>
                        </a:spcBef>
                        <a:spcAft>
                          <a:spcPts val="0"/>
                        </a:spcAft>
                        <a:buClrTx/>
                        <a:buSzTx/>
                        <a:buFontTx/>
                        <a:buNone/>
                        <a:tabLst/>
                        <a:defRPr/>
                      </a:pPr>
                      <a:r>
                        <a:rPr lang="en-US" sz="1400" b="1" dirty="0">
                          <a:effectLst/>
                          <a:latin typeface="Consolas" panose="020B0609020204030204" pitchFamily="49" charset="0"/>
                        </a:rPr>
                        <a:t>OI </a:t>
                      </a:r>
                      <a:r>
                        <a:rPr lang="en-US" sz="1400" b="1" dirty="0">
                          <a:solidFill>
                            <a:srgbClr val="FF0000"/>
                          </a:solidFill>
                          <a:effectLst/>
                          <a:latin typeface="Consolas" panose="020B0609020204030204" pitchFamily="49" charset="0"/>
                        </a:rPr>
                        <a:t>transform</a:t>
                      </a:r>
                      <a:r>
                        <a:rPr lang="en-US" sz="1400" b="1" dirty="0">
                          <a:effectLst/>
                          <a:latin typeface="Consolas" panose="020B0609020204030204" pitchFamily="49" charset="0"/>
                        </a:rPr>
                        <a:t>(II first, II last,</a:t>
                      </a:r>
                    </a:p>
                    <a:p>
                      <a:pPr marL="0" marR="0" lvl="0" indent="0" algn="l" defTabSz="914400" rtl="0" eaLnBrk="1" fontAlgn="t" latinLnBrk="0" hangingPunct="1">
                        <a:lnSpc>
                          <a:spcPct val="100000"/>
                        </a:lnSpc>
                        <a:spcBef>
                          <a:spcPts val="0"/>
                        </a:spcBef>
                        <a:spcAft>
                          <a:spcPts val="0"/>
                        </a:spcAft>
                        <a:buClrTx/>
                        <a:buSzTx/>
                        <a:buFontTx/>
                        <a:buNone/>
                        <a:tabLst/>
                        <a:defRPr/>
                      </a:pPr>
                      <a:r>
                        <a:rPr lang="en-US" sz="1400" b="1" dirty="0">
                          <a:effectLst/>
                          <a:latin typeface="Consolas" panose="020B0609020204030204" pitchFamily="49" charset="0"/>
                        </a:rPr>
                        <a:t>             OI result, OP op)</a:t>
                      </a:r>
                      <a:endParaRPr lang="en-US" sz="1600" b="1" dirty="0">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Applies op to each element of the sequence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and places the result in result..(result + (last - first)). </a:t>
                      </a:r>
                      <a:endParaRPr lang="en-US" sz="1300" b="1" dirty="0">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40887">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II1, </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II2,</a:t>
                      </a:r>
                    </a:p>
                    <a:p>
                      <a:pPr algn="l" fontAlgn="t"/>
                      <a:r>
                        <a:rPr lang="en-US" sz="1400" b="1" dirty="0">
                          <a:effectLst/>
                          <a:latin typeface="Consolas" panose="020B0609020204030204" pitchFamily="49" charset="0"/>
                        </a:rPr>
                        <a:t>         </a:t>
                      </a:r>
                      <a:r>
                        <a:rPr lang="en-US" sz="1400" b="1" dirty="0" err="1">
                          <a:effectLst/>
                          <a:latin typeface="Consolas" panose="020B0609020204030204" pitchFamily="49" charset="0"/>
                        </a:rPr>
                        <a:t>typename</a:t>
                      </a:r>
                      <a:r>
                        <a:rPr lang="en-US" sz="1400" b="1" dirty="0">
                          <a:effectLst/>
                          <a:latin typeface="Consolas" panose="020B0609020204030204" pitchFamily="49" charset="0"/>
                        </a:rPr>
                        <a:t> OI,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BOP&gt;</a:t>
                      </a:r>
                    </a:p>
                    <a:p>
                      <a:pPr algn="l" fontAlgn="t"/>
                      <a:r>
                        <a:rPr lang="en-US" sz="1400" b="1" dirty="0">
                          <a:effectLst/>
                          <a:latin typeface="Consolas" panose="020B0609020204030204" pitchFamily="49" charset="0"/>
                        </a:rPr>
                        <a:t>OI </a:t>
                      </a:r>
                      <a:r>
                        <a:rPr lang="en-US" sz="1400" b="1" dirty="0">
                          <a:solidFill>
                            <a:srgbClr val="FF0000"/>
                          </a:solidFill>
                          <a:effectLst/>
                          <a:latin typeface="Consolas" panose="020B0609020204030204" pitchFamily="49" charset="0"/>
                        </a:rPr>
                        <a:t>transform</a:t>
                      </a:r>
                      <a:r>
                        <a:rPr lang="en-US" sz="1400" b="1" dirty="0">
                          <a:effectLst/>
                          <a:latin typeface="Consolas" panose="020B0609020204030204" pitchFamily="49" charset="0"/>
                        </a:rPr>
                        <a:t>(II1 first1, II1 last1,</a:t>
                      </a:r>
                    </a:p>
                    <a:p>
                      <a:pPr algn="l" fontAlgn="t"/>
                      <a:r>
                        <a:rPr lang="en-US" sz="1400" b="1" dirty="0">
                          <a:effectLst/>
                          <a:latin typeface="Consolas" panose="020B0609020204030204" pitchFamily="49" charset="0"/>
                        </a:rPr>
                        <a:t>             II2 first2, OI result,</a:t>
                      </a:r>
                    </a:p>
                    <a:p>
                      <a:pPr algn="l" fontAlgn="t"/>
                      <a:r>
                        <a:rPr lang="en-US" sz="1400" b="1" dirty="0">
                          <a:effectLst/>
                          <a:latin typeface="Consolas" panose="020B0609020204030204" pitchFamily="49" charset="0"/>
                        </a:rPr>
                        <a:t>             BOP </a:t>
                      </a:r>
                      <a:r>
                        <a:rPr lang="en-US" sz="1400" b="1" dirty="0" err="1">
                          <a:effectLst/>
                          <a:latin typeface="Consolas" panose="020B0609020204030204" pitchFamily="49" charset="0"/>
                        </a:rPr>
                        <a:t>bin_op</a:t>
                      </a:r>
                      <a:r>
                        <a:rPr lang="en-US" sz="1400" b="1" dirty="0">
                          <a:effectLst/>
                          <a:latin typeface="Consolas" panose="020B0609020204030204" pitchFamily="49"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1" dirty="0">
                          <a:effectLst/>
                          <a:latin typeface="Consolas" panose="020B0609020204030204" pitchFamily="49" charset="0"/>
                        </a:rPr>
                        <a:t>Applies </a:t>
                      </a:r>
                      <a:r>
                        <a:rPr lang="en-US" sz="1200" b="1" dirty="0" err="1">
                          <a:effectLst/>
                          <a:latin typeface="Consolas" panose="020B0609020204030204" pitchFamily="49" charset="0"/>
                        </a:rPr>
                        <a:t>bin_op</a:t>
                      </a:r>
                      <a:r>
                        <a:rPr lang="en-US" sz="1200" b="1" dirty="0">
                          <a:effectLst/>
                          <a:latin typeface="Consolas" panose="020B0609020204030204" pitchFamily="49" charset="0"/>
                        </a:rPr>
                        <a:t> to each pair of elements of the sequences first1..last1 and first2..(first2 + (last1 - first1)) and places the result in result..(result +  (last1 - first1))</a:t>
                      </a:r>
                      <a:endParaRPr lang="en-US" sz="1300" b="1" dirty="0">
                        <a:solidFill>
                          <a:schemeClr val="tx1"/>
                        </a:solidFill>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440887">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RI&gt;</a:t>
                      </a:r>
                    </a:p>
                    <a:p>
                      <a:pPr algn="l" fontAlgn="t"/>
                      <a:r>
                        <a:rPr lang="en-US" sz="1400" b="1" dirty="0">
                          <a:effectLst/>
                          <a:latin typeface="Consolas" panose="020B0609020204030204" pitchFamily="49" charset="0"/>
                        </a:rPr>
                        <a:t>void </a:t>
                      </a:r>
                      <a:r>
                        <a:rPr lang="en-US" sz="1400" b="1" dirty="0">
                          <a:solidFill>
                            <a:srgbClr val="FF0000"/>
                          </a:solidFill>
                          <a:effectLst/>
                          <a:latin typeface="Consolas" panose="020B0609020204030204" pitchFamily="49" charset="0"/>
                        </a:rPr>
                        <a:t>sort</a:t>
                      </a:r>
                      <a:r>
                        <a:rPr lang="en-US" sz="1400" b="1" dirty="0">
                          <a:effectLst/>
                          <a:latin typeface="Consolas" panose="020B0609020204030204" pitchFamily="49" charset="0"/>
                        </a:rPr>
                        <a:t>(RI first, RI last)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1" dirty="0">
                          <a:effectLst/>
                          <a:latin typeface="Consolas" panose="020B0609020204030204" pitchFamily="49" charset="0"/>
                        </a:rPr>
                        <a:t>Sorts the contents of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based on the less-than  operator applied to pairs of elements.</a:t>
                      </a:r>
                      <a:endParaRPr lang="en-US" sz="1300" b="1" dirty="0">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40887">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RI,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COMP&gt;</a:t>
                      </a:r>
                    </a:p>
                    <a:p>
                      <a:pPr algn="l" fontAlgn="t"/>
                      <a:r>
                        <a:rPr lang="en-US" sz="1400" b="1" dirty="0">
                          <a:effectLst/>
                          <a:latin typeface="Consolas" panose="020B0609020204030204" pitchFamily="49" charset="0"/>
                        </a:rPr>
                        <a:t>void </a:t>
                      </a:r>
                      <a:r>
                        <a:rPr lang="en-US" sz="1400" b="1" dirty="0">
                          <a:solidFill>
                            <a:srgbClr val="FF0000"/>
                          </a:solidFill>
                          <a:effectLst/>
                          <a:latin typeface="Consolas" panose="020B0609020204030204" pitchFamily="49" charset="0"/>
                        </a:rPr>
                        <a:t>sort</a:t>
                      </a:r>
                      <a:r>
                        <a:rPr lang="en-US" sz="1400" b="1" dirty="0">
                          <a:effectLst/>
                          <a:latin typeface="Consolas" panose="020B0609020204030204" pitchFamily="49" charset="0"/>
                        </a:rPr>
                        <a:t>(RI first, RI last, COMP comp)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1" dirty="0">
                          <a:effectLst/>
                          <a:latin typeface="Consolas" panose="020B0609020204030204" pitchFamily="49" charset="0"/>
                        </a:rPr>
                        <a:t>Sorts the contents of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based on the binary  operator COMP (a function operator). COMP is a function class that takes two arguments and returns a bool.</a:t>
                      </a:r>
                      <a:endParaRPr lang="en-US" sz="1300" b="1" dirty="0">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40887">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II1, </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II2&gt;</a:t>
                      </a:r>
                    </a:p>
                    <a:p>
                      <a:pPr algn="l" fontAlgn="t"/>
                      <a:r>
                        <a:rPr lang="en-US" sz="1400" b="1" dirty="0">
                          <a:effectLst/>
                          <a:latin typeface="Consolas" panose="020B0609020204030204" pitchFamily="49" charset="0"/>
                        </a:rPr>
                        <a:t>bool </a:t>
                      </a:r>
                      <a:r>
                        <a:rPr lang="en-US" sz="1400" b="1" dirty="0">
                          <a:solidFill>
                            <a:srgbClr val="FF0000"/>
                          </a:solidFill>
                          <a:effectLst/>
                          <a:latin typeface="Consolas" panose="020B0609020204030204" pitchFamily="49" charset="0"/>
                        </a:rPr>
                        <a:t>equal</a:t>
                      </a:r>
                      <a:r>
                        <a:rPr lang="en-US" sz="1400" b="1" dirty="0">
                          <a:effectLst/>
                          <a:latin typeface="Consolas" panose="020B0609020204030204" pitchFamily="49" charset="0"/>
                        </a:rPr>
                        <a:t>(II1 first1, II1 last1,</a:t>
                      </a:r>
                    </a:p>
                    <a:p>
                      <a:pPr algn="l" fontAlgn="t"/>
                      <a:r>
                        <a:rPr lang="en-US" sz="1400" b="1" dirty="0">
                          <a:effectLst/>
                          <a:latin typeface="Consolas" panose="020B0609020204030204" pitchFamily="49" charset="0"/>
                        </a:rPr>
                        <a:t>           II2 first2)</a:t>
                      </a:r>
                    </a:p>
                    <a:p>
                      <a:pPr algn="l" fontAlgn="t"/>
                      <a:endParaRPr lang="en-US" sz="1400" b="1" dirty="0">
                        <a:effectLst/>
                        <a:latin typeface="Consolas" panose="020B0609020204030204" pitchFamily="49" charset="0"/>
                      </a:endParaRPr>
                    </a:p>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II1, </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II2,</a:t>
                      </a:r>
                    </a:p>
                    <a:p>
                      <a:pPr algn="l" fontAlgn="t"/>
                      <a:r>
                        <a:rPr lang="en-US" sz="1400" b="1" dirty="0">
                          <a:effectLst/>
                          <a:latin typeface="Consolas" panose="020B0609020204030204" pitchFamily="49" charset="0"/>
                        </a:rPr>
                        <a:t>         </a:t>
                      </a:r>
                      <a:r>
                        <a:rPr lang="en-US" sz="1400" b="1" dirty="0" err="1">
                          <a:effectLst/>
                          <a:latin typeface="Consolas" panose="020B0609020204030204" pitchFamily="49" charset="0"/>
                        </a:rPr>
                        <a:t>typename</a:t>
                      </a:r>
                      <a:r>
                        <a:rPr lang="en-US" sz="1400" b="1" dirty="0">
                          <a:effectLst/>
                          <a:latin typeface="Consolas" panose="020B0609020204030204" pitchFamily="49" charset="0"/>
                        </a:rPr>
                        <a:t> BP&gt;</a:t>
                      </a:r>
                    </a:p>
                    <a:p>
                      <a:pPr algn="l" fontAlgn="t"/>
                      <a:r>
                        <a:rPr lang="en-US" sz="1400" b="1" dirty="0">
                          <a:effectLst/>
                          <a:latin typeface="Consolas" panose="020B0609020204030204" pitchFamily="49" charset="0"/>
                        </a:rPr>
                        <a:t>bool </a:t>
                      </a:r>
                      <a:r>
                        <a:rPr lang="en-US" sz="1400" b="1" dirty="0">
                          <a:solidFill>
                            <a:srgbClr val="FF0000"/>
                          </a:solidFill>
                          <a:effectLst/>
                          <a:latin typeface="Consolas" panose="020B0609020204030204" pitchFamily="49" charset="0"/>
                        </a:rPr>
                        <a:t>equal</a:t>
                      </a:r>
                      <a:r>
                        <a:rPr lang="en-US" sz="1400" b="1" dirty="0">
                          <a:effectLst/>
                          <a:latin typeface="Consolas" panose="020B0609020204030204" pitchFamily="49" charset="0"/>
                        </a:rPr>
                        <a:t>(II1 first1, II1 last2,</a:t>
                      </a:r>
                    </a:p>
                    <a:p>
                      <a:pPr algn="l" fontAlgn="t"/>
                      <a:r>
                        <a:rPr lang="en-US" sz="1400" b="1" dirty="0">
                          <a:effectLst/>
                          <a:latin typeface="Consolas" panose="020B0609020204030204" pitchFamily="49" charset="0"/>
                        </a:rPr>
                        <a:t>           II2 first2, BP </a:t>
                      </a:r>
                      <a:r>
                        <a:rPr lang="en-US" sz="1400" b="1" dirty="0" err="1">
                          <a:effectLst/>
                          <a:latin typeface="Consolas" panose="020B0609020204030204" pitchFamily="49" charset="0"/>
                        </a:rPr>
                        <a:t>pred</a:t>
                      </a:r>
                      <a:r>
                        <a:rPr lang="en-US" sz="1400" b="1" dirty="0">
                          <a:effectLst/>
                          <a:latin typeface="Consolas" panose="020B0609020204030204" pitchFamily="49"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1" dirty="0">
                          <a:effectLst/>
                          <a:latin typeface="Consolas" panose="020B0609020204030204" pitchFamily="49" charset="0"/>
                        </a:rPr>
                        <a:t>Compares each element in the sequence first1..last1 to the corresponding elements in the sequence first2..first2 + (last1 - first1). If they are all equal, then this returns true. The second form uses the function object </a:t>
                      </a:r>
                      <a:r>
                        <a:rPr lang="en-US" sz="1200" b="1" dirty="0" err="1">
                          <a:effectLst/>
                          <a:latin typeface="Consolas" panose="020B0609020204030204" pitchFamily="49" charset="0"/>
                        </a:rPr>
                        <a:t>pred</a:t>
                      </a:r>
                      <a:r>
                        <a:rPr lang="en-US" sz="1200" b="1" dirty="0">
                          <a:effectLst/>
                          <a:latin typeface="Consolas" panose="020B0609020204030204" pitchFamily="49" charset="0"/>
                        </a:rPr>
                        <a:t> to perform the comparison.</a:t>
                      </a:r>
                      <a:endParaRPr lang="en-US" sz="1300" b="1" dirty="0">
                        <a:solidFill>
                          <a:schemeClr val="tx1"/>
                        </a:solidFill>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pSp>
        <p:nvGrpSpPr>
          <p:cNvPr id="8" name="Group 7"/>
          <p:cNvGrpSpPr/>
          <p:nvPr/>
        </p:nvGrpSpPr>
        <p:grpSpPr>
          <a:xfrm>
            <a:off x="2514600" y="703832"/>
            <a:ext cx="2743200" cy="5849369"/>
            <a:chOff x="1600200" y="703831"/>
            <a:chExt cx="2743200" cy="5849369"/>
          </a:xfrm>
        </p:grpSpPr>
        <p:sp>
          <p:nvSpPr>
            <p:cNvPr id="3" name="Oval 2"/>
            <p:cNvSpPr/>
            <p:nvPr/>
          </p:nvSpPr>
          <p:spPr>
            <a:xfrm>
              <a:off x="2715280" y="1676400"/>
              <a:ext cx="762000"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600200" y="2861460"/>
              <a:ext cx="1295400"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194000" y="4170640"/>
              <a:ext cx="1149400"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619300" y="6096000"/>
              <a:ext cx="1038300"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76600" y="703831"/>
              <a:ext cx="914400"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27838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56BA8F-954F-46A6-A799-CE4FD1EDEAE1}"/>
              </a:ext>
            </a:extLst>
          </p:cNvPr>
          <p:cNvSpPr>
            <a:spLocks noGrp="1"/>
          </p:cNvSpPr>
          <p:nvPr>
            <p:ph sz="quarter" idx="1"/>
          </p:nvPr>
        </p:nvSpPr>
        <p:spPr>
          <a:xfrm>
            <a:off x="658368" y="1447800"/>
            <a:ext cx="10042289" cy="5334000"/>
          </a:xfrm>
        </p:spPr>
        <p:txBody>
          <a:bodyPr/>
          <a:lstStyle/>
          <a:p>
            <a:pPr marL="457200" indent="-457200" defTabSz="544513">
              <a:spcBef>
                <a:spcPts val="0"/>
              </a:spcBef>
              <a:spcAft>
                <a:spcPts val="200"/>
              </a:spcAft>
              <a:buFont typeface="+mj-lt"/>
              <a:buAutoNum type="arabicPeriod"/>
              <a:tabLst>
                <a:tab pos="460375" algn="l"/>
                <a:tab pos="855663" algn="l"/>
                <a:tab pos="1258888" algn="l"/>
              </a:tabLst>
            </a:pPr>
            <a:r>
              <a:rPr lang="en-US" sz="1800" dirty="0">
                <a:latin typeface="Comic Sans MS" panose="030F0702030302020204" pitchFamily="66" charset="0"/>
              </a:rPr>
              <a:t>Initialize postfix to an empty string.</a:t>
            </a:r>
          </a:p>
          <a:p>
            <a:pPr marL="457200" indent="-457200" defTabSz="544513">
              <a:spcBef>
                <a:spcPts val="0"/>
              </a:spcBef>
              <a:spcAft>
                <a:spcPts val="200"/>
              </a:spcAft>
              <a:buFont typeface="+mj-lt"/>
              <a:buAutoNum type="arabicPeriod"/>
              <a:tabLst>
                <a:tab pos="460375" algn="l"/>
                <a:tab pos="855663" algn="l"/>
                <a:tab pos="1258888" algn="l"/>
              </a:tabLst>
            </a:pPr>
            <a:r>
              <a:rPr lang="en-US" sz="1800" dirty="0">
                <a:latin typeface="Comic Sans MS" panose="030F0702030302020204" pitchFamily="66" charset="0"/>
              </a:rPr>
              <a:t>Initialize the operator stack to an empty stack.</a:t>
            </a:r>
          </a:p>
          <a:p>
            <a:pPr marL="457200" indent="-457200" defTabSz="544513">
              <a:spcBef>
                <a:spcPts val="0"/>
              </a:spcBef>
              <a:spcAft>
                <a:spcPts val="200"/>
              </a:spcAft>
              <a:buFont typeface="+mj-lt"/>
              <a:buAutoNum type="arabicPeriod"/>
              <a:tabLst>
                <a:tab pos="460375" algn="l"/>
                <a:tab pos="855663" algn="l"/>
                <a:tab pos="1258888" algn="l"/>
              </a:tabLst>
            </a:pPr>
            <a:r>
              <a:rPr lang="en-US" sz="1800" dirty="0">
                <a:latin typeface="Comic Sans MS" panose="030F0702030302020204" pitchFamily="66" charset="0"/>
              </a:rPr>
              <a:t>Set balanced to </a:t>
            </a:r>
            <a:r>
              <a:rPr lang="en-US" sz="1800" b="1" dirty="0">
                <a:latin typeface="Comic Sans MS" panose="030F0702030302020204" pitchFamily="66" charset="0"/>
              </a:rPr>
              <a:t>true</a:t>
            </a:r>
            <a:r>
              <a:rPr lang="en-US" sz="1800" dirty="0">
                <a:latin typeface="Comic Sans MS" panose="030F0702030302020204" pitchFamily="66" charset="0"/>
              </a:rPr>
              <a:t>.</a:t>
            </a:r>
          </a:p>
          <a:p>
            <a:pPr marL="457200" indent="-457200" defTabSz="544513">
              <a:spcBef>
                <a:spcPts val="0"/>
              </a:spcBef>
              <a:spcAft>
                <a:spcPts val="200"/>
              </a:spcAft>
              <a:buFont typeface="+mj-lt"/>
              <a:buAutoNum type="arabicPeriod"/>
              <a:tabLst>
                <a:tab pos="460375" algn="l"/>
                <a:tab pos="855663" algn="l"/>
                <a:tab pos="1258888" algn="l"/>
              </a:tabLst>
            </a:pPr>
            <a:r>
              <a:rPr lang="en-US" sz="1800" dirty="0">
                <a:solidFill>
                  <a:srgbClr val="00B0F0"/>
                </a:solidFill>
                <a:latin typeface="Comic Sans MS" panose="030F0702030302020204" pitchFamily="66" charset="0"/>
              </a:rPr>
              <a:t>	</a:t>
            </a:r>
            <a:r>
              <a:rPr lang="en-US" sz="1800" b="1" dirty="0">
                <a:solidFill>
                  <a:srgbClr val="7030A0"/>
                </a:solidFill>
                <a:latin typeface="Comic Sans MS" panose="030F0702030302020204" pitchFamily="66" charset="0"/>
              </a:rPr>
              <a:t>while</a:t>
            </a:r>
            <a:r>
              <a:rPr lang="en-US" sz="1800" b="1" dirty="0">
                <a:solidFill>
                  <a:srgbClr val="00B0F0"/>
                </a:solidFill>
                <a:latin typeface="Comic Sans MS" panose="030F0702030302020204" pitchFamily="66" charset="0"/>
              </a:rPr>
              <a:t> </a:t>
            </a:r>
            <a:r>
              <a:rPr lang="en-US" sz="1800" dirty="0">
                <a:solidFill>
                  <a:srgbClr val="00B0F0"/>
                </a:solidFill>
                <a:latin typeface="Comic Sans MS" panose="030F0702030302020204" pitchFamily="66" charset="0"/>
              </a:rPr>
              <a:t>balanced and there are more tokens in the infix string</a:t>
            </a:r>
          </a:p>
          <a:p>
            <a:pPr marL="457200" indent="-457200" defTabSz="544513">
              <a:spcBef>
                <a:spcPts val="0"/>
              </a:spcBef>
              <a:spcAft>
                <a:spcPts val="200"/>
              </a:spcAft>
              <a:buFont typeface="+mj-lt"/>
              <a:buAutoNum type="arabicPeriod"/>
              <a:tabLst>
                <a:tab pos="460375" algn="l"/>
                <a:tab pos="855663" algn="l"/>
                <a:tab pos="1258888" algn="l"/>
              </a:tabLst>
            </a:pPr>
            <a:r>
              <a:rPr lang="en-US" sz="1800" dirty="0">
                <a:solidFill>
                  <a:srgbClr val="00B0F0"/>
                </a:solidFill>
                <a:latin typeface="Comic Sans MS" panose="030F0702030302020204" pitchFamily="66" charset="0"/>
              </a:rPr>
              <a:t> 	Get the next token.</a:t>
            </a:r>
          </a:p>
          <a:p>
            <a:pPr marL="457200" indent="-457200" defTabSz="544513">
              <a:spcBef>
                <a:spcPts val="0"/>
              </a:spcBef>
              <a:spcAft>
                <a:spcPts val="200"/>
              </a:spcAft>
              <a:buFont typeface="+mj-lt"/>
              <a:buAutoNum type="arabicPeriod"/>
              <a:tabLst>
                <a:tab pos="460375" algn="l"/>
                <a:tab pos="855663" algn="l"/>
                <a:tab pos="1258888" algn="l"/>
              </a:tabLst>
            </a:pPr>
            <a:r>
              <a:rPr lang="en-US" sz="1800" dirty="0">
                <a:solidFill>
                  <a:srgbClr val="00B0F0"/>
                </a:solidFill>
                <a:latin typeface="Comic Sans MS" panose="030F0702030302020204" pitchFamily="66" charset="0"/>
              </a:rPr>
              <a:t> 	</a:t>
            </a:r>
            <a:r>
              <a:rPr lang="en-US" sz="1800" b="1" dirty="0">
                <a:solidFill>
                  <a:srgbClr val="7030A0"/>
                </a:solidFill>
                <a:latin typeface="Comic Sans MS" panose="030F0702030302020204" pitchFamily="66" charset="0"/>
              </a:rPr>
              <a:t>if </a:t>
            </a:r>
            <a:r>
              <a:rPr lang="en-US" sz="1800" dirty="0">
                <a:solidFill>
                  <a:srgbClr val="00B0F0"/>
                </a:solidFill>
                <a:latin typeface="Comic Sans MS" panose="030F0702030302020204" pitchFamily="66" charset="0"/>
              </a:rPr>
              <a:t>next token is an operand</a:t>
            </a:r>
          </a:p>
          <a:p>
            <a:pPr marL="457200" indent="-457200" defTabSz="544513">
              <a:spcBef>
                <a:spcPts val="0"/>
              </a:spcBef>
              <a:spcAft>
                <a:spcPts val="200"/>
              </a:spcAft>
              <a:buFont typeface="+mj-lt"/>
              <a:buAutoNum type="arabicPeriod"/>
              <a:tabLst>
                <a:tab pos="460375" algn="l"/>
                <a:tab pos="855663" algn="l"/>
                <a:tab pos="1258888" algn="l"/>
              </a:tabLst>
            </a:pPr>
            <a:r>
              <a:rPr lang="en-US" sz="1800" dirty="0">
                <a:solidFill>
                  <a:srgbClr val="00B0F0"/>
                </a:solidFill>
                <a:latin typeface="Comic Sans MS" panose="030F0702030302020204" pitchFamily="66" charset="0"/>
              </a:rPr>
              <a:t> 		</a:t>
            </a:r>
            <a:r>
              <a:rPr lang="en-US" sz="1800" dirty="0">
                <a:solidFill>
                  <a:srgbClr val="FF0000"/>
                </a:solidFill>
                <a:latin typeface="Comic Sans MS" panose="030F0702030302020204" pitchFamily="66" charset="0"/>
              </a:rPr>
              <a:t>Append</a:t>
            </a:r>
            <a:r>
              <a:rPr lang="en-US" sz="1800" dirty="0">
                <a:solidFill>
                  <a:srgbClr val="00B0F0"/>
                </a:solidFill>
                <a:latin typeface="Comic Sans MS" panose="030F0702030302020204" pitchFamily="66" charset="0"/>
              </a:rPr>
              <a:t> next token to postfix string.</a:t>
            </a:r>
          </a:p>
          <a:p>
            <a:pPr marL="457200" indent="-457200" defTabSz="544513">
              <a:spcBef>
                <a:spcPts val="0"/>
              </a:spcBef>
              <a:spcAft>
                <a:spcPts val="200"/>
              </a:spcAft>
              <a:buFont typeface="+mj-lt"/>
              <a:buAutoNum type="arabicPeriod"/>
              <a:tabLst>
                <a:tab pos="460375" algn="l"/>
                <a:tab pos="855663" algn="l"/>
                <a:tab pos="1258888" algn="l"/>
              </a:tabLst>
            </a:pPr>
            <a:r>
              <a:rPr lang="en-US" sz="1800" dirty="0">
                <a:solidFill>
                  <a:srgbClr val="00B0F0"/>
                </a:solidFill>
                <a:latin typeface="Comic Sans MS" panose="030F0702030302020204" pitchFamily="66" charset="0"/>
              </a:rPr>
              <a:t> 	</a:t>
            </a:r>
            <a:r>
              <a:rPr lang="en-US" sz="1800" b="1" dirty="0">
                <a:solidFill>
                  <a:srgbClr val="7030A0"/>
                </a:solidFill>
                <a:latin typeface="Comic Sans MS" panose="030F0702030302020204" pitchFamily="66" charset="0"/>
              </a:rPr>
              <a:t>else if </a:t>
            </a:r>
            <a:r>
              <a:rPr lang="en-US" sz="1800" dirty="0">
                <a:solidFill>
                  <a:srgbClr val="00B0F0"/>
                </a:solidFill>
                <a:latin typeface="Comic Sans MS" panose="030F0702030302020204" pitchFamily="66" charset="0"/>
              </a:rPr>
              <a:t>next token is an opening operator</a:t>
            </a:r>
          </a:p>
          <a:p>
            <a:pPr marL="457200" indent="-457200" defTabSz="544513">
              <a:spcBef>
                <a:spcPts val="0"/>
              </a:spcBef>
              <a:spcAft>
                <a:spcPts val="200"/>
              </a:spcAft>
              <a:buFont typeface="+mj-lt"/>
              <a:buAutoNum type="arabicPeriod"/>
              <a:tabLst>
                <a:tab pos="460375" algn="l"/>
                <a:tab pos="855663" algn="l"/>
                <a:tab pos="1258888" algn="l"/>
              </a:tabLst>
            </a:pPr>
            <a:r>
              <a:rPr lang="en-US" sz="1800" dirty="0">
                <a:solidFill>
                  <a:srgbClr val="00B0F0"/>
                </a:solidFill>
                <a:latin typeface="Comic Sans MS" panose="030F0702030302020204" pitchFamily="66" charset="0"/>
              </a:rPr>
              <a:t> 		</a:t>
            </a:r>
            <a:r>
              <a:rPr lang="en-US" sz="1800" dirty="0">
                <a:solidFill>
                  <a:srgbClr val="FF0000"/>
                </a:solidFill>
                <a:latin typeface="Comic Sans MS" panose="030F0702030302020204" pitchFamily="66" charset="0"/>
              </a:rPr>
              <a:t>Push</a:t>
            </a:r>
            <a:r>
              <a:rPr lang="en-US" sz="1800" dirty="0">
                <a:solidFill>
                  <a:srgbClr val="00B0F0"/>
                </a:solidFill>
                <a:latin typeface="Comic Sans MS" panose="030F0702030302020204" pitchFamily="66" charset="0"/>
              </a:rPr>
              <a:t> next token onto operator stack.</a:t>
            </a:r>
          </a:p>
          <a:p>
            <a:pPr marL="457200" indent="-457200" defTabSz="544513">
              <a:spcBef>
                <a:spcPts val="0"/>
              </a:spcBef>
              <a:spcAft>
                <a:spcPts val="200"/>
              </a:spcAft>
              <a:buFont typeface="+mj-lt"/>
              <a:buAutoNum type="arabicPeriod"/>
              <a:tabLst>
                <a:tab pos="460375" algn="l"/>
                <a:tab pos="855663" algn="l"/>
                <a:tab pos="1258888" algn="l"/>
              </a:tabLst>
            </a:pPr>
            <a:r>
              <a:rPr lang="en-US" sz="1800" dirty="0">
                <a:solidFill>
                  <a:srgbClr val="00B0F0"/>
                </a:solidFill>
                <a:latin typeface="Comic Sans MS" panose="030F0702030302020204" pitchFamily="66" charset="0"/>
              </a:rPr>
              <a:t> 	</a:t>
            </a:r>
            <a:r>
              <a:rPr lang="en-US" sz="1800" b="1" dirty="0">
                <a:solidFill>
                  <a:srgbClr val="7030A0"/>
                </a:solidFill>
                <a:latin typeface="Comic Sans MS" panose="030F0702030302020204" pitchFamily="66" charset="0"/>
              </a:rPr>
              <a:t>else if </a:t>
            </a:r>
            <a:r>
              <a:rPr lang="en-US" sz="1800" dirty="0">
                <a:solidFill>
                  <a:srgbClr val="00B0F0"/>
                </a:solidFill>
                <a:latin typeface="Comic Sans MS" panose="030F0702030302020204" pitchFamily="66" charset="0"/>
              </a:rPr>
              <a:t>next token is a closing operator</a:t>
            </a:r>
          </a:p>
          <a:p>
            <a:pPr marL="457200" indent="-457200" defTabSz="544513">
              <a:spcBef>
                <a:spcPts val="0"/>
              </a:spcBef>
              <a:spcAft>
                <a:spcPts val="200"/>
              </a:spcAft>
              <a:buFont typeface="+mj-lt"/>
              <a:buAutoNum type="arabicPeriod"/>
              <a:tabLst>
                <a:tab pos="460375" algn="l"/>
                <a:tab pos="855663" algn="l"/>
                <a:tab pos="1258888" algn="l"/>
              </a:tabLst>
            </a:pPr>
            <a:r>
              <a:rPr lang="en-US" sz="1800" dirty="0">
                <a:solidFill>
                  <a:srgbClr val="00B0F0"/>
                </a:solidFill>
                <a:latin typeface="Comic Sans MS" panose="030F0702030302020204" pitchFamily="66" charset="0"/>
              </a:rPr>
              <a:t> 		</a:t>
            </a:r>
            <a:r>
              <a:rPr lang="en-US" sz="1800" dirty="0">
                <a:solidFill>
                  <a:srgbClr val="FF0000"/>
                </a:solidFill>
                <a:latin typeface="Comic Sans MS" panose="030F0702030302020204" pitchFamily="66" charset="0"/>
              </a:rPr>
              <a:t>Pop</a:t>
            </a:r>
            <a:r>
              <a:rPr lang="en-US" sz="1800" dirty="0">
                <a:solidFill>
                  <a:srgbClr val="00B0F0"/>
                </a:solidFill>
                <a:latin typeface="Comic Sans MS" panose="030F0702030302020204" pitchFamily="66" charset="0"/>
              </a:rPr>
              <a:t> stack to postfix until closing operator (or stack empty).</a:t>
            </a:r>
          </a:p>
          <a:p>
            <a:pPr marL="457200" indent="-457200" defTabSz="544513">
              <a:spcBef>
                <a:spcPts val="0"/>
              </a:spcBef>
              <a:spcAft>
                <a:spcPts val="200"/>
              </a:spcAft>
              <a:buFont typeface="+mj-lt"/>
              <a:buAutoNum type="arabicPeriod" startAt="12"/>
              <a:tabLst>
                <a:tab pos="460375" algn="l"/>
                <a:tab pos="855663" algn="l"/>
                <a:tab pos="1258888" algn="l"/>
              </a:tabLst>
            </a:pPr>
            <a:r>
              <a:rPr lang="en-US" sz="1800" dirty="0">
                <a:solidFill>
                  <a:srgbClr val="00B0F0"/>
                </a:solidFill>
                <a:latin typeface="Comic Sans MS" panose="030F0702030302020204" pitchFamily="66" charset="0"/>
              </a:rPr>
              <a:t>	 		</a:t>
            </a:r>
            <a:r>
              <a:rPr lang="en-US" sz="1800" b="1" dirty="0">
                <a:solidFill>
                  <a:srgbClr val="7030A0"/>
                </a:solidFill>
                <a:latin typeface="Comic Sans MS" panose="030F0702030302020204" pitchFamily="66" charset="0"/>
              </a:rPr>
              <a:t>if</a:t>
            </a:r>
            <a:r>
              <a:rPr lang="en-US" sz="1800" b="1" dirty="0">
                <a:solidFill>
                  <a:srgbClr val="00B0F0"/>
                </a:solidFill>
                <a:latin typeface="Comic Sans MS" panose="030F0702030302020204" pitchFamily="66" charset="0"/>
              </a:rPr>
              <a:t> </a:t>
            </a:r>
            <a:r>
              <a:rPr lang="en-US" sz="1800" dirty="0">
                <a:solidFill>
                  <a:srgbClr val="00B0F0"/>
                </a:solidFill>
                <a:latin typeface="Comic Sans MS" panose="030F0702030302020204" pitchFamily="66" charset="0"/>
              </a:rPr>
              <a:t>stack empty or close/open operators do not match</a:t>
            </a:r>
          </a:p>
          <a:p>
            <a:pPr marL="457200" indent="-457200" defTabSz="544513">
              <a:spcBef>
                <a:spcPts val="0"/>
              </a:spcBef>
              <a:spcAft>
                <a:spcPts val="200"/>
              </a:spcAft>
              <a:buFont typeface="+mj-lt"/>
              <a:buAutoNum type="arabicPeriod" startAt="12"/>
              <a:tabLst>
                <a:tab pos="460375" algn="l"/>
                <a:tab pos="855663" algn="l"/>
                <a:tab pos="1258888" algn="l"/>
              </a:tabLst>
            </a:pPr>
            <a:r>
              <a:rPr lang="en-US" sz="1800" dirty="0">
                <a:solidFill>
                  <a:srgbClr val="00B0F0"/>
                </a:solidFill>
                <a:latin typeface="Comic Sans MS" panose="030F0702030302020204" pitchFamily="66" charset="0"/>
              </a:rPr>
              <a:t> 			Set balanced to </a:t>
            </a:r>
            <a:r>
              <a:rPr lang="en-US" sz="1800" b="1" dirty="0">
                <a:solidFill>
                  <a:srgbClr val="00B0F0"/>
                </a:solidFill>
                <a:latin typeface="Comic Sans MS" panose="030F0702030302020204" pitchFamily="66" charset="0"/>
              </a:rPr>
              <a:t>false</a:t>
            </a:r>
            <a:r>
              <a:rPr lang="en-US" sz="1800" dirty="0">
                <a:solidFill>
                  <a:srgbClr val="00B0F0"/>
                </a:solidFill>
                <a:latin typeface="Comic Sans MS" panose="030F0702030302020204" pitchFamily="66" charset="0"/>
              </a:rPr>
              <a:t>.</a:t>
            </a:r>
          </a:p>
          <a:p>
            <a:pPr marL="457200" indent="-457200" defTabSz="544513">
              <a:spcBef>
                <a:spcPts val="0"/>
              </a:spcBef>
              <a:spcAft>
                <a:spcPts val="200"/>
              </a:spcAft>
              <a:buFont typeface="+mj-lt"/>
              <a:buAutoNum type="arabicPeriod" startAt="12"/>
              <a:tabLst>
                <a:tab pos="460375" algn="l"/>
                <a:tab pos="855663" algn="l"/>
                <a:tab pos="1258888" algn="l"/>
              </a:tabLst>
            </a:pPr>
            <a:r>
              <a:rPr lang="en-US" sz="1800" dirty="0">
                <a:solidFill>
                  <a:srgbClr val="00B0F0"/>
                </a:solidFill>
                <a:latin typeface="Comic Sans MS" panose="030F0702030302020204" pitchFamily="66" charset="0"/>
              </a:rPr>
              <a:t> 	</a:t>
            </a:r>
            <a:r>
              <a:rPr lang="en-US" sz="1800" b="1" dirty="0">
                <a:solidFill>
                  <a:srgbClr val="7030A0"/>
                </a:solidFill>
                <a:latin typeface="Comic Sans MS" panose="030F0702030302020204" pitchFamily="66" charset="0"/>
              </a:rPr>
              <a:t>else </a:t>
            </a:r>
            <a:r>
              <a:rPr lang="en-US" sz="1800" dirty="0">
                <a:solidFill>
                  <a:srgbClr val="00B0F0"/>
                </a:solidFill>
                <a:latin typeface="Comic Sans MS" panose="030F0702030302020204" pitchFamily="66" charset="0"/>
              </a:rPr>
              <a:t>until next token is greater precedence than top of stack, </a:t>
            </a:r>
            <a:r>
              <a:rPr lang="en-US" sz="1800" dirty="0">
                <a:solidFill>
                  <a:srgbClr val="FF0000"/>
                </a:solidFill>
                <a:latin typeface="Comic Sans MS" panose="030F0702030302020204" pitchFamily="66" charset="0"/>
              </a:rPr>
              <a:t>Pop</a:t>
            </a:r>
            <a:r>
              <a:rPr lang="en-US" sz="1800" dirty="0">
                <a:solidFill>
                  <a:srgbClr val="00B0F0"/>
                </a:solidFill>
                <a:latin typeface="Comic Sans MS" panose="030F0702030302020204" pitchFamily="66" charset="0"/>
              </a:rPr>
              <a:t> stack to postfix.</a:t>
            </a:r>
          </a:p>
          <a:p>
            <a:pPr marL="457200" indent="-457200" defTabSz="544513">
              <a:spcBef>
                <a:spcPts val="0"/>
              </a:spcBef>
              <a:spcAft>
                <a:spcPts val="200"/>
              </a:spcAft>
              <a:buFont typeface="+mj-lt"/>
              <a:buAutoNum type="arabicPeriod" startAt="12"/>
              <a:tabLst>
                <a:tab pos="460375" algn="l"/>
                <a:tab pos="855663" algn="l"/>
                <a:tab pos="1258888" algn="l"/>
              </a:tabLst>
            </a:pPr>
            <a:r>
              <a:rPr lang="en-US" sz="1800" dirty="0">
                <a:solidFill>
                  <a:srgbClr val="00B0F0"/>
                </a:solidFill>
                <a:latin typeface="Comic Sans MS" panose="030F0702030302020204" pitchFamily="66" charset="0"/>
              </a:rPr>
              <a:t>			</a:t>
            </a:r>
            <a:r>
              <a:rPr lang="en-US" sz="1800" dirty="0">
                <a:solidFill>
                  <a:srgbClr val="FF0000"/>
                </a:solidFill>
                <a:latin typeface="Comic Sans MS" panose="030F0702030302020204" pitchFamily="66" charset="0"/>
              </a:rPr>
              <a:t>Push</a:t>
            </a:r>
            <a:r>
              <a:rPr lang="en-US" sz="1800" dirty="0">
                <a:solidFill>
                  <a:srgbClr val="00B0F0"/>
                </a:solidFill>
                <a:latin typeface="Comic Sans MS" panose="030F0702030302020204" pitchFamily="66" charset="0"/>
              </a:rPr>
              <a:t> next token on operator stack.</a:t>
            </a:r>
          </a:p>
          <a:p>
            <a:pPr marL="457200" indent="-457200" defTabSz="544513">
              <a:spcBef>
                <a:spcPts val="0"/>
              </a:spcBef>
              <a:spcAft>
                <a:spcPts val="200"/>
              </a:spcAft>
              <a:buFont typeface="+mj-lt"/>
              <a:buAutoNum type="arabicPeriod" startAt="12"/>
              <a:tabLst>
                <a:tab pos="460375" algn="l"/>
                <a:tab pos="855663" algn="l"/>
                <a:tab pos="1258888" algn="l"/>
              </a:tabLst>
            </a:pPr>
            <a:r>
              <a:rPr lang="en-US" sz="1800" dirty="0">
                <a:solidFill>
                  <a:srgbClr val="00B0F0"/>
                </a:solidFill>
                <a:latin typeface="Comic Sans MS" panose="030F0702030302020204" pitchFamily="66" charset="0"/>
              </a:rPr>
              <a:t> 	Increment index.</a:t>
            </a:r>
          </a:p>
          <a:p>
            <a:pPr marL="457200" indent="-457200" defTabSz="544513">
              <a:spcBef>
                <a:spcPts val="0"/>
              </a:spcBef>
              <a:spcAft>
                <a:spcPts val="200"/>
              </a:spcAft>
              <a:buFont typeface="+mj-lt"/>
              <a:buAutoNum type="arabicPeriod" startAt="12"/>
              <a:tabLst>
                <a:tab pos="460375" algn="l"/>
                <a:tab pos="855663" algn="l"/>
                <a:tab pos="1258888" algn="l"/>
              </a:tabLst>
            </a:pPr>
            <a:r>
              <a:rPr lang="en-US" sz="1800" dirty="0">
                <a:latin typeface="Comic Sans MS" panose="030F0702030302020204" pitchFamily="66" charset="0"/>
              </a:rPr>
              <a:t>	Return balanced and stack is empty.`</a:t>
            </a:r>
          </a:p>
        </p:txBody>
      </p:sp>
      <p:sp>
        <p:nvSpPr>
          <p:cNvPr id="4" name="Footer Placeholder 3">
            <a:extLst>
              <a:ext uri="{FF2B5EF4-FFF2-40B4-BE49-F238E27FC236}">
                <a16:creationId xmlns:a16="http://schemas.microsoft.com/office/drawing/2014/main" id="{67D07CBD-62B2-429C-9D60-ABA3D0FFA303}"/>
              </a:ext>
            </a:extLst>
          </p:cNvPr>
          <p:cNvSpPr>
            <a:spLocks noGrp="1"/>
          </p:cNvSpPr>
          <p:nvPr>
            <p:ph type="ftr" sz="quarter" idx="11"/>
          </p:nvPr>
        </p:nvSpPr>
        <p:spPr/>
        <p:txBody>
          <a:bodyPr/>
          <a:lstStyle/>
          <a:p>
            <a:pPr>
              <a:defRPr/>
            </a:pPr>
            <a:r>
              <a:rPr lang="en-US"/>
              <a:t>Stacks (18)</a:t>
            </a:r>
            <a:endParaRPr lang="en-US" dirty="0"/>
          </a:p>
        </p:txBody>
      </p:sp>
      <p:sp>
        <p:nvSpPr>
          <p:cNvPr id="5" name="Slide Number Placeholder 4">
            <a:extLst>
              <a:ext uri="{FF2B5EF4-FFF2-40B4-BE49-F238E27FC236}">
                <a16:creationId xmlns:a16="http://schemas.microsoft.com/office/drawing/2014/main" id="{F3466B7F-89B5-47A0-84F3-69F2F13971E0}"/>
              </a:ext>
            </a:extLst>
          </p:cNvPr>
          <p:cNvSpPr>
            <a:spLocks noGrp="1"/>
          </p:cNvSpPr>
          <p:nvPr>
            <p:ph type="sldNum" sz="quarter" idx="12"/>
          </p:nvPr>
        </p:nvSpPr>
        <p:spPr/>
        <p:txBody>
          <a:bodyPr/>
          <a:lstStyle/>
          <a:p>
            <a:pPr>
              <a:defRPr/>
            </a:pPr>
            <a:fld id="{0D7B5496-982B-480A-8085-B08F2CA91C21}" type="slidenum">
              <a:rPr lang="en-US" smtClean="0"/>
              <a:pPr>
                <a:defRPr/>
              </a:pPr>
              <a:t>50</a:t>
            </a:fld>
            <a:endParaRPr lang="en-US" dirty="0"/>
          </a:p>
        </p:txBody>
      </p:sp>
      <p:sp>
        <p:nvSpPr>
          <p:cNvPr id="7" name="Title 6">
            <a:extLst>
              <a:ext uri="{FF2B5EF4-FFF2-40B4-BE49-F238E27FC236}">
                <a16:creationId xmlns:a16="http://schemas.microsoft.com/office/drawing/2014/main" id="{0BF1D1C9-B67C-4E3B-B99E-D380F947C2E7}"/>
              </a:ext>
            </a:extLst>
          </p:cNvPr>
          <p:cNvSpPr>
            <a:spLocks noGrp="1"/>
          </p:cNvSpPr>
          <p:nvPr>
            <p:ph type="title"/>
          </p:nvPr>
        </p:nvSpPr>
        <p:spPr/>
        <p:txBody>
          <a:bodyPr/>
          <a:lstStyle/>
          <a:p>
            <a:r>
              <a:rPr lang="en-US" dirty="0"/>
              <a:t>Infix to Postfix</a:t>
            </a:r>
          </a:p>
        </p:txBody>
      </p:sp>
    </p:spTree>
    <p:extLst>
      <p:ext uri="{BB962C8B-B14F-4D97-AF65-F5344CB8AC3E}">
        <p14:creationId xmlns:p14="http://schemas.microsoft.com/office/powerpoint/2010/main" val="36370474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362351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Infix to Postfix Example</a:t>
            </a:r>
          </a:p>
        </p:txBody>
      </p:sp>
      <p:sp>
        <p:nvSpPr>
          <p:cNvPr id="3" name="Footer Placeholder 2"/>
          <p:cNvSpPr>
            <a:spLocks noGrp="1"/>
          </p:cNvSpPr>
          <p:nvPr>
            <p:ph type="ftr" sz="quarter" idx="11"/>
          </p:nvPr>
        </p:nvSpPr>
        <p:spPr/>
        <p:txBody>
          <a:bodyPr/>
          <a:lstStyle/>
          <a:p>
            <a:pPr>
              <a:defRPr/>
            </a:pPr>
            <a:r>
              <a:rPr lang="en-US"/>
              <a:t>Stacks (18)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51</a:t>
            </a:fld>
            <a:endParaRPr lang="en-US" dirty="0"/>
          </a:p>
        </p:txBody>
      </p:sp>
      <p:sp>
        <p:nvSpPr>
          <p:cNvPr id="5" name="TextBox 1"/>
          <p:cNvSpPr txBox="1">
            <a:spLocks noChangeArrowheads="1"/>
          </p:cNvSpPr>
          <p:nvPr/>
        </p:nvSpPr>
        <p:spPr bwMode="auto">
          <a:xfrm>
            <a:off x="1752600" y="1676400"/>
            <a:ext cx="2381250" cy="369332"/>
          </a:xfrm>
          <a:prstGeom prst="rect">
            <a:avLst/>
          </a:prstGeom>
          <a:noFill/>
          <a:ln w="9525">
            <a:noFill/>
            <a:miter lim="800000"/>
            <a:headEnd/>
            <a:tailEnd/>
          </a:ln>
        </p:spPr>
        <p:txBody>
          <a:bodyPr wrap="square">
            <a:spAutoFit/>
          </a:bodyPr>
          <a:lstStyle/>
          <a:p>
            <a:pPr algn="r"/>
            <a:r>
              <a:rPr lang="en-US" dirty="0"/>
              <a:t>Infix Expression:</a:t>
            </a:r>
          </a:p>
        </p:txBody>
      </p:sp>
      <p:sp>
        <p:nvSpPr>
          <p:cNvPr id="15" name="TextBox 14"/>
          <p:cNvSpPr txBox="1">
            <a:spLocks noChangeArrowheads="1"/>
          </p:cNvSpPr>
          <p:nvPr/>
        </p:nvSpPr>
        <p:spPr bwMode="auto">
          <a:xfrm>
            <a:off x="5257800" y="5754688"/>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a:t>
            </a:r>
            <a:r>
              <a:rPr lang="en-US" b="1" dirty="0">
                <a:latin typeface="Courier New" pitchFamily="49" charset="0"/>
                <a:cs typeface="Courier New" pitchFamily="49" charset="0"/>
              </a:rPr>
              <a:t>0</a:t>
            </a:r>
          </a:p>
        </p:txBody>
      </p:sp>
      <p:grpSp>
        <p:nvGrpSpPr>
          <p:cNvPr id="16" name="Group 41"/>
          <p:cNvGrpSpPr>
            <a:grpSpLocks/>
          </p:cNvGrpSpPr>
          <p:nvPr/>
        </p:nvGrpSpPr>
        <p:grpSpPr bwMode="auto">
          <a:xfrm rot="5400000">
            <a:off x="6507958" y="2329657"/>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3406776"/>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853641"/>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3" name="Down Arrow 52"/>
          <p:cNvSpPr/>
          <p:nvPr/>
        </p:nvSpPr>
        <p:spPr>
          <a:xfrm rot="10800000">
            <a:off x="5172075" y="4360863"/>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TextBox 54"/>
          <p:cNvSpPr txBox="1">
            <a:spLocks noChangeArrowheads="1"/>
          </p:cNvSpPr>
          <p:nvPr/>
        </p:nvSpPr>
        <p:spPr bwMode="auto">
          <a:xfrm>
            <a:off x="5060951" y="3853638"/>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4133850" y="1666875"/>
            <a:ext cx="3257550"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(w * [x + y] / z)</a:t>
            </a:r>
          </a:p>
        </p:txBody>
      </p:sp>
      <p:grpSp>
        <p:nvGrpSpPr>
          <p:cNvPr id="61" name="Group 60">
            <a:extLst>
              <a:ext uri="{FF2B5EF4-FFF2-40B4-BE49-F238E27FC236}">
                <a16:creationId xmlns:a16="http://schemas.microsoft.com/office/drawing/2014/main" id="{4AE0FF29-110A-4E9E-90ED-7D748562D46F}"/>
              </a:ext>
            </a:extLst>
          </p:cNvPr>
          <p:cNvGrpSpPr/>
          <p:nvPr/>
        </p:nvGrpSpPr>
        <p:grpSpPr>
          <a:xfrm>
            <a:off x="2347914" y="4253748"/>
            <a:ext cx="2867819" cy="1583172"/>
            <a:chOff x="1433513" y="4253748"/>
            <a:chExt cx="2867819" cy="1583172"/>
          </a:xfrm>
        </p:grpSpPr>
        <p:cxnSp>
          <p:nvCxnSpPr>
            <p:cNvPr id="58" name="Straight Arrow Connector 57">
              <a:extLst>
                <a:ext uri="{FF2B5EF4-FFF2-40B4-BE49-F238E27FC236}">
                  <a16:creationId xmlns:a16="http://schemas.microsoft.com/office/drawing/2014/main" id="{F0FE5529-30E1-46EB-A251-9B2966D787EF}"/>
                </a:ext>
              </a:extLst>
            </p:cNvPr>
            <p:cNvCxnSpPr>
              <a:cxnSpLocks/>
              <a:stCxn id="55" idx="2"/>
            </p:cNvCxnSpPr>
            <p:nvPr/>
          </p:nvCxnSpPr>
          <p:spPr>
            <a:xfrm flipH="1">
              <a:off x="1743076" y="4253748"/>
              <a:ext cx="2558256" cy="1377084"/>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AB138BE-9944-4D04-A67B-FD24178717B0}"/>
                </a:ext>
              </a:extLst>
            </p:cNvPr>
            <p:cNvSpPr txBox="1">
              <a:spLocks noChangeArrowheads="1"/>
            </p:cNvSpPr>
            <p:nvPr/>
          </p:nvSpPr>
          <p:spPr bwMode="auto">
            <a:xfrm>
              <a:off x="1433513" y="543681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54" name="TextBox 1">
            <a:extLst>
              <a:ext uri="{FF2B5EF4-FFF2-40B4-BE49-F238E27FC236}">
                <a16:creationId xmlns:a16="http://schemas.microsoft.com/office/drawing/2014/main" id="{A92818EE-A123-496A-9A9F-1343C730D933}"/>
              </a:ext>
            </a:extLst>
          </p:cNvPr>
          <p:cNvSpPr txBox="1">
            <a:spLocks noChangeArrowheads="1"/>
          </p:cNvSpPr>
          <p:nvPr/>
        </p:nvSpPr>
        <p:spPr bwMode="auto">
          <a:xfrm>
            <a:off x="1752600" y="2124015"/>
            <a:ext cx="2381250" cy="369332"/>
          </a:xfrm>
          <a:prstGeom prst="rect">
            <a:avLst/>
          </a:prstGeom>
          <a:noFill/>
          <a:ln w="9525">
            <a:noFill/>
            <a:miter lim="800000"/>
            <a:headEnd/>
            <a:tailEnd/>
          </a:ln>
        </p:spPr>
        <p:txBody>
          <a:bodyPr wrap="square">
            <a:spAutoFit/>
          </a:bodyPr>
          <a:lstStyle/>
          <a:p>
            <a:pPr algn="r"/>
            <a:r>
              <a:rPr lang="en-US" dirty="0"/>
              <a:t>Postfix Expression:</a:t>
            </a:r>
          </a:p>
        </p:txBody>
      </p:sp>
      <p:sp>
        <p:nvSpPr>
          <p:cNvPr id="59" name="TextBox 58">
            <a:extLst>
              <a:ext uri="{FF2B5EF4-FFF2-40B4-BE49-F238E27FC236}">
                <a16:creationId xmlns:a16="http://schemas.microsoft.com/office/drawing/2014/main" id="{A44D368F-94AE-4CBE-8B7C-954D6952EBC4}"/>
              </a:ext>
            </a:extLst>
          </p:cNvPr>
          <p:cNvSpPr txBox="1"/>
          <p:nvPr/>
        </p:nvSpPr>
        <p:spPr>
          <a:xfrm>
            <a:off x="1714483" y="5957894"/>
            <a:ext cx="1844249" cy="369332"/>
          </a:xfrm>
          <a:prstGeom prst="rect">
            <a:avLst/>
          </a:prstGeom>
          <a:noFill/>
        </p:spPr>
        <p:txBody>
          <a:bodyPr wrap="square">
            <a:spAutoFit/>
          </a:bodyPr>
          <a:lstStyle/>
          <a:p>
            <a:r>
              <a:rPr lang="en-US" dirty="0">
                <a:latin typeface="Comic Sans MS" panose="030F0702030302020204" pitchFamily="66" charset="0"/>
              </a:rPr>
              <a:t>operator stack </a:t>
            </a:r>
            <a:endParaRPr lang="en-US" dirty="0"/>
          </a:p>
        </p:txBody>
      </p:sp>
    </p:spTree>
    <p:extLst>
      <p:ext uri="{BB962C8B-B14F-4D97-AF65-F5344CB8AC3E}">
        <p14:creationId xmlns:p14="http://schemas.microsoft.com/office/powerpoint/2010/main" val="1041859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wipe(right)">
                                      <p:cBhvr>
                                        <p:cTn id="1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362351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Infix to Postfix Example</a:t>
            </a:r>
          </a:p>
        </p:txBody>
      </p:sp>
      <p:sp>
        <p:nvSpPr>
          <p:cNvPr id="3" name="Footer Placeholder 2"/>
          <p:cNvSpPr>
            <a:spLocks noGrp="1"/>
          </p:cNvSpPr>
          <p:nvPr>
            <p:ph type="ftr" sz="quarter" idx="11"/>
          </p:nvPr>
        </p:nvSpPr>
        <p:spPr/>
        <p:txBody>
          <a:bodyPr/>
          <a:lstStyle/>
          <a:p>
            <a:pPr>
              <a:defRPr/>
            </a:pPr>
            <a:r>
              <a:rPr lang="en-US"/>
              <a:t>Stacks (18)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52</a:t>
            </a:fld>
            <a:endParaRPr lang="en-US" dirty="0"/>
          </a:p>
        </p:txBody>
      </p:sp>
      <p:sp>
        <p:nvSpPr>
          <p:cNvPr id="5" name="TextBox 1"/>
          <p:cNvSpPr txBox="1">
            <a:spLocks noChangeArrowheads="1"/>
          </p:cNvSpPr>
          <p:nvPr/>
        </p:nvSpPr>
        <p:spPr bwMode="auto">
          <a:xfrm>
            <a:off x="1752600" y="1676400"/>
            <a:ext cx="2381250" cy="369332"/>
          </a:xfrm>
          <a:prstGeom prst="rect">
            <a:avLst/>
          </a:prstGeom>
          <a:noFill/>
          <a:ln w="9525">
            <a:noFill/>
            <a:miter lim="800000"/>
            <a:headEnd/>
            <a:tailEnd/>
          </a:ln>
        </p:spPr>
        <p:txBody>
          <a:bodyPr wrap="square">
            <a:spAutoFit/>
          </a:bodyPr>
          <a:lstStyle/>
          <a:p>
            <a:pPr algn="r"/>
            <a:r>
              <a:rPr lang="en-US" dirty="0"/>
              <a:t>Infix Expression:</a:t>
            </a:r>
          </a:p>
        </p:txBody>
      </p:sp>
      <p:sp>
        <p:nvSpPr>
          <p:cNvPr id="15" name="TextBox 14"/>
          <p:cNvSpPr txBox="1">
            <a:spLocks noChangeArrowheads="1"/>
          </p:cNvSpPr>
          <p:nvPr/>
        </p:nvSpPr>
        <p:spPr bwMode="auto">
          <a:xfrm>
            <a:off x="5257800" y="5754688"/>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a:t>
            </a:r>
            <a:r>
              <a:rPr lang="en-US" b="1" dirty="0">
                <a:latin typeface="Courier New" pitchFamily="49" charset="0"/>
                <a:cs typeface="Courier New" pitchFamily="49" charset="0"/>
              </a:rPr>
              <a:t>1</a:t>
            </a:r>
          </a:p>
        </p:txBody>
      </p:sp>
      <p:grpSp>
        <p:nvGrpSpPr>
          <p:cNvPr id="16" name="Group 41"/>
          <p:cNvGrpSpPr>
            <a:grpSpLocks/>
          </p:cNvGrpSpPr>
          <p:nvPr/>
        </p:nvGrpSpPr>
        <p:grpSpPr bwMode="auto">
          <a:xfrm rot="5400000">
            <a:off x="6507958" y="2329657"/>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3406776"/>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853641"/>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3" name="Down Arrow 52"/>
          <p:cNvSpPr/>
          <p:nvPr/>
        </p:nvSpPr>
        <p:spPr>
          <a:xfrm rot="10800000">
            <a:off x="5467350" y="4360863"/>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TextBox 54"/>
          <p:cNvSpPr txBox="1">
            <a:spLocks noChangeArrowheads="1"/>
          </p:cNvSpPr>
          <p:nvPr/>
        </p:nvSpPr>
        <p:spPr bwMode="auto">
          <a:xfrm>
            <a:off x="5060951" y="3853638"/>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4133850" y="1666875"/>
            <a:ext cx="3257550"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(w * [x + y] / z)</a:t>
            </a:r>
          </a:p>
        </p:txBody>
      </p:sp>
      <p:sp>
        <p:nvSpPr>
          <p:cNvPr id="54" name="TextBox 1">
            <a:extLst>
              <a:ext uri="{FF2B5EF4-FFF2-40B4-BE49-F238E27FC236}">
                <a16:creationId xmlns:a16="http://schemas.microsoft.com/office/drawing/2014/main" id="{A92818EE-A123-496A-9A9F-1343C730D933}"/>
              </a:ext>
            </a:extLst>
          </p:cNvPr>
          <p:cNvSpPr txBox="1">
            <a:spLocks noChangeArrowheads="1"/>
          </p:cNvSpPr>
          <p:nvPr/>
        </p:nvSpPr>
        <p:spPr bwMode="auto">
          <a:xfrm>
            <a:off x="1752600" y="2124015"/>
            <a:ext cx="2381250" cy="369332"/>
          </a:xfrm>
          <a:prstGeom prst="rect">
            <a:avLst/>
          </a:prstGeom>
          <a:noFill/>
          <a:ln w="9525">
            <a:noFill/>
            <a:miter lim="800000"/>
            <a:headEnd/>
            <a:tailEnd/>
          </a:ln>
        </p:spPr>
        <p:txBody>
          <a:bodyPr wrap="square">
            <a:spAutoFit/>
          </a:bodyPr>
          <a:lstStyle/>
          <a:p>
            <a:pPr algn="r"/>
            <a:r>
              <a:rPr lang="en-US" dirty="0"/>
              <a:t>Postfix Expression:</a:t>
            </a:r>
          </a:p>
        </p:txBody>
      </p:sp>
      <p:grpSp>
        <p:nvGrpSpPr>
          <p:cNvPr id="7" name="Group 6">
            <a:extLst>
              <a:ext uri="{FF2B5EF4-FFF2-40B4-BE49-F238E27FC236}">
                <a16:creationId xmlns:a16="http://schemas.microsoft.com/office/drawing/2014/main" id="{A7B662D6-307A-4784-B791-BD2C487DD145}"/>
              </a:ext>
            </a:extLst>
          </p:cNvPr>
          <p:cNvGrpSpPr/>
          <p:nvPr/>
        </p:nvGrpSpPr>
        <p:grpSpPr>
          <a:xfrm>
            <a:off x="2347914" y="2114490"/>
            <a:ext cx="5089207" cy="3722430"/>
            <a:chOff x="1433513" y="2114490"/>
            <a:chExt cx="5089207" cy="3722430"/>
          </a:xfrm>
        </p:grpSpPr>
        <p:cxnSp>
          <p:nvCxnSpPr>
            <p:cNvPr id="58" name="Straight Arrow Connector 57">
              <a:extLst>
                <a:ext uri="{FF2B5EF4-FFF2-40B4-BE49-F238E27FC236}">
                  <a16:creationId xmlns:a16="http://schemas.microsoft.com/office/drawing/2014/main" id="{F0FE5529-30E1-46EB-A251-9B2966D787EF}"/>
                </a:ext>
              </a:extLst>
            </p:cNvPr>
            <p:cNvCxnSpPr>
              <a:cxnSpLocks/>
            </p:cNvCxnSpPr>
            <p:nvPr/>
          </p:nvCxnSpPr>
          <p:spPr>
            <a:xfrm flipH="1" flipV="1">
              <a:off x="3504802" y="2477293"/>
              <a:ext cx="1067961" cy="1411902"/>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AB138BE-9944-4D04-A67B-FD24178717B0}"/>
                </a:ext>
              </a:extLst>
            </p:cNvPr>
            <p:cNvSpPr txBox="1">
              <a:spLocks noChangeArrowheads="1"/>
            </p:cNvSpPr>
            <p:nvPr/>
          </p:nvSpPr>
          <p:spPr bwMode="auto">
            <a:xfrm>
              <a:off x="1433513" y="543681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9" name="TextBox 65">
              <a:extLst>
                <a:ext uri="{FF2B5EF4-FFF2-40B4-BE49-F238E27FC236}">
                  <a16:creationId xmlns:a16="http://schemas.microsoft.com/office/drawing/2014/main" id="{4662F1C5-C250-45EA-8FE6-6B1C3DAA0997}"/>
                </a:ext>
              </a:extLst>
            </p:cNvPr>
            <p:cNvSpPr txBox="1">
              <a:spLocks noChangeArrowheads="1"/>
            </p:cNvSpPr>
            <p:nvPr/>
          </p:nvSpPr>
          <p:spPr bwMode="auto">
            <a:xfrm>
              <a:off x="3219450" y="2114490"/>
              <a:ext cx="3303270" cy="400110"/>
            </a:xfrm>
            <a:prstGeom prst="rect">
              <a:avLst/>
            </a:prstGeom>
            <a:noFill/>
            <a:ln w="9525">
              <a:noFill/>
              <a:miter lim="800000"/>
              <a:headEnd/>
              <a:tailEnd/>
            </a:ln>
          </p:spPr>
          <p:txBody>
            <a:bodyPr wrap="square">
              <a:spAutoFit/>
            </a:bodyPr>
            <a:lstStyle/>
            <a:p>
              <a:r>
                <a:rPr lang="en-US" sz="2000" b="1" dirty="0">
                  <a:latin typeface="Consolas" panose="020B0609020204030204" pitchFamily="49" charset="0"/>
                  <a:cs typeface="Consolas" panose="020B0609020204030204" pitchFamily="49" charset="0"/>
                </a:rPr>
                <a:t>w</a:t>
              </a:r>
            </a:p>
          </p:txBody>
        </p:sp>
      </p:grpSp>
      <p:sp>
        <p:nvSpPr>
          <p:cNvPr id="61" name="TextBox 60">
            <a:extLst>
              <a:ext uri="{FF2B5EF4-FFF2-40B4-BE49-F238E27FC236}">
                <a16:creationId xmlns:a16="http://schemas.microsoft.com/office/drawing/2014/main" id="{0701BDC1-899A-410B-B6E4-3ADF4BE70067}"/>
              </a:ext>
            </a:extLst>
          </p:cNvPr>
          <p:cNvSpPr txBox="1"/>
          <p:nvPr/>
        </p:nvSpPr>
        <p:spPr>
          <a:xfrm>
            <a:off x="1714483" y="5957894"/>
            <a:ext cx="1844249" cy="369332"/>
          </a:xfrm>
          <a:prstGeom prst="rect">
            <a:avLst/>
          </a:prstGeom>
          <a:noFill/>
        </p:spPr>
        <p:txBody>
          <a:bodyPr wrap="square">
            <a:spAutoFit/>
          </a:bodyPr>
          <a:lstStyle/>
          <a:p>
            <a:r>
              <a:rPr lang="en-US" dirty="0">
                <a:latin typeface="Comic Sans MS" panose="030F0702030302020204" pitchFamily="66" charset="0"/>
              </a:rPr>
              <a:t>operator stack </a:t>
            </a:r>
            <a:endParaRPr lang="en-US" dirty="0"/>
          </a:p>
        </p:txBody>
      </p:sp>
    </p:spTree>
    <p:extLst>
      <p:ext uri="{BB962C8B-B14F-4D97-AF65-F5344CB8AC3E}">
        <p14:creationId xmlns:p14="http://schemas.microsoft.com/office/powerpoint/2010/main" val="261999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362351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Infix to Postfix Example</a:t>
            </a:r>
          </a:p>
        </p:txBody>
      </p:sp>
      <p:sp>
        <p:nvSpPr>
          <p:cNvPr id="3" name="Footer Placeholder 2"/>
          <p:cNvSpPr>
            <a:spLocks noGrp="1"/>
          </p:cNvSpPr>
          <p:nvPr>
            <p:ph type="ftr" sz="quarter" idx="11"/>
          </p:nvPr>
        </p:nvSpPr>
        <p:spPr/>
        <p:txBody>
          <a:bodyPr/>
          <a:lstStyle/>
          <a:p>
            <a:pPr>
              <a:defRPr/>
            </a:pPr>
            <a:r>
              <a:rPr lang="en-US"/>
              <a:t>Stacks (18)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53</a:t>
            </a:fld>
            <a:endParaRPr lang="en-US" dirty="0"/>
          </a:p>
        </p:txBody>
      </p:sp>
      <p:sp>
        <p:nvSpPr>
          <p:cNvPr id="5" name="TextBox 1"/>
          <p:cNvSpPr txBox="1">
            <a:spLocks noChangeArrowheads="1"/>
          </p:cNvSpPr>
          <p:nvPr/>
        </p:nvSpPr>
        <p:spPr bwMode="auto">
          <a:xfrm>
            <a:off x="1752600" y="1676400"/>
            <a:ext cx="2381250" cy="369332"/>
          </a:xfrm>
          <a:prstGeom prst="rect">
            <a:avLst/>
          </a:prstGeom>
          <a:noFill/>
          <a:ln w="9525">
            <a:noFill/>
            <a:miter lim="800000"/>
            <a:headEnd/>
            <a:tailEnd/>
          </a:ln>
        </p:spPr>
        <p:txBody>
          <a:bodyPr wrap="square">
            <a:spAutoFit/>
          </a:bodyPr>
          <a:lstStyle/>
          <a:p>
            <a:pPr algn="r"/>
            <a:r>
              <a:rPr lang="en-US" dirty="0"/>
              <a:t>Infix Expression:</a:t>
            </a:r>
          </a:p>
        </p:txBody>
      </p:sp>
      <p:sp>
        <p:nvSpPr>
          <p:cNvPr id="15" name="TextBox 14"/>
          <p:cNvSpPr txBox="1">
            <a:spLocks noChangeArrowheads="1"/>
          </p:cNvSpPr>
          <p:nvPr/>
        </p:nvSpPr>
        <p:spPr bwMode="auto">
          <a:xfrm>
            <a:off x="5257800" y="5754688"/>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a:t>
            </a:r>
            <a:r>
              <a:rPr lang="en-US" b="1" dirty="0">
                <a:latin typeface="Courier New" pitchFamily="49" charset="0"/>
                <a:cs typeface="Courier New" pitchFamily="49" charset="0"/>
              </a:rPr>
              <a:t>2</a:t>
            </a:r>
          </a:p>
        </p:txBody>
      </p:sp>
      <p:grpSp>
        <p:nvGrpSpPr>
          <p:cNvPr id="16" name="Group 41"/>
          <p:cNvGrpSpPr>
            <a:grpSpLocks/>
          </p:cNvGrpSpPr>
          <p:nvPr/>
        </p:nvGrpSpPr>
        <p:grpSpPr bwMode="auto">
          <a:xfrm rot="5400000">
            <a:off x="6507958" y="2329657"/>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3406776"/>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853641"/>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3" name="Down Arrow 52"/>
          <p:cNvSpPr/>
          <p:nvPr/>
        </p:nvSpPr>
        <p:spPr>
          <a:xfrm rot="10800000">
            <a:off x="5746750" y="4360863"/>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TextBox 54"/>
          <p:cNvSpPr txBox="1">
            <a:spLocks noChangeArrowheads="1"/>
          </p:cNvSpPr>
          <p:nvPr/>
        </p:nvSpPr>
        <p:spPr bwMode="auto">
          <a:xfrm>
            <a:off x="5060951" y="3853638"/>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4133850" y="1666875"/>
            <a:ext cx="3257550"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(w * [x + y] / z)</a:t>
            </a:r>
          </a:p>
        </p:txBody>
      </p:sp>
      <p:sp>
        <p:nvSpPr>
          <p:cNvPr id="54" name="TextBox 1">
            <a:extLst>
              <a:ext uri="{FF2B5EF4-FFF2-40B4-BE49-F238E27FC236}">
                <a16:creationId xmlns:a16="http://schemas.microsoft.com/office/drawing/2014/main" id="{A92818EE-A123-496A-9A9F-1343C730D933}"/>
              </a:ext>
            </a:extLst>
          </p:cNvPr>
          <p:cNvSpPr txBox="1">
            <a:spLocks noChangeArrowheads="1"/>
          </p:cNvSpPr>
          <p:nvPr/>
        </p:nvSpPr>
        <p:spPr bwMode="auto">
          <a:xfrm>
            <a:off x="1752600" y="2124015"/>
            <a:ext cx="2381250" cy="369332"/>
          </a:xfrm>
          <a:prstGeom prst="rect">
            <a:avLst/>
          </a:prstGeom>
          <a:noFill/>
          <a:ln w="9525">
            <a:noFill/>
            <a:miter lim="800000"/>
            <a:headEnd/>
            <a:tailEnd/>
          </a:ln>
        </p:spPr>
        <p:txBody>
          <a:bodyPr wrap="square">
            <a:spAutoFit/>
          </a:bodyPr>
          <a:lstStyle/>
          <a:p>
            <a:pPr algn="r"/>
            <a:r>
              <a:rPr lang="en-US" dirty="0"/>
              <a:t>Postfix Expression:</a:t>
            </a:r>
          </a:p>
        </p:txBody>
      </p:sp>
      <p:sp>
        <p:nvSpPr>
          <p:cNvPr id="60" name="TextBox 59">
            <a:extLst>
              <a:ext uri="{FF2B5EF4-FFF2-40B4-BE49-F238E27FC236}">
                <a16:creationId xmlns:a16="http://schemas.microsoft.com/office/drawing/2014/main" id="{3AB138BE-9944-4D04-A67B-FD24178717B0}"/>
              </a:ext>
            </a:extLst>
          </p:cNvPr>
          <p:cNvSpPr txBox="1">
            <a:spLocks noChangeArrowheads="1"/>
          </p:cNvSpPr>
          <p:nvPr/>
        </p:nvSpPr>
        <p:spPr bwMode="auto">
          <a:xfrm>
            <a:off x="2347913" y="543681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9" name="TextBox 65">
            <a:extLst>
              <a:ext uri="{FF2B5EF4-FFF2-40B4-BE49-F238E27FC236}">
                <a16:creationId xmlns:a16="http://schemas.microsoft.com/office/drawing/2014/main" id="{4662F1C5-C250-45EA-8FE6-6B1C3DAA0997}"/>
              </a:ext>
            </a:extLst>
          </p:cNvPr>
          <p:cNvSpPr txBox="1">
            <a:spLocks noChangeArrowheads="1"/>
          </p:cNvSpPr>
          <p:nvPr/>
        </p:nvSpPr>
        <p:spPr bwMode="auto">
          <a:xfrm>
            <a:off x="4133850" y="2114490"/>
            <a:ext cx="3303270" cy="400110"/>
          </a:xfrm>
          <a:prstGeom prst="rect">
            <a:avLst/>
          </a:prstGeom>
          <a:noFill/>
          <a:ln w="9525">
            <a:noFill/>
            <a:miter lim="800000"/>
            <a:headEnd/>
            <a:tailEnd/>
          </a:ln>
        </p:spPr>
        <p:txBody>
          <a:bodyPr wrap="square">
            <a:spAutoFit/>
          </a:bodyPr>
          <a:lstStyle/>
          <a:p>
            <a:r>
              <a:rPr lang="en-US" sz="2000" b="1" dirty="0">
                <a:latin typeface="Consolas" panose="020B0609020204030204" pitchFamily="49" charset="0"/>
                <a:cs typeface="Consolas" panose="020B0609020204030204" pitchFamily="49" charset="0"/>
              </a:rPr>
              <a:t>w</a:t>
            </a:r>
          </a:p>
        </p:txBody>
      </p:sp>
      <p:grpSp>
        <p:nvGrpSpPr>
          <p:cNvPr id="61" name="Group 60">
            <a:extLst>
              <a:ext uri="{FF2B5EF4-FFF2-40B4-BE49-F238E27FC236}">
                <a16:creationId xmlns:a16="http://schemas.microsoft.com/office/drawing/2014/main" id="{1314E7CB-5C3F-46F6-9C57-877EE9BEEA27}"/>
              </a:ext>
            </a:extLst>
          </p:cNvPr>
          <p:cNvGrpSpPr/>
          <p:nvPr/>
        </p:nvGrpSpPr>
        <p:grpSpPr>
          <a:xfrm>
            <a:off x="2347913" y="4253748"/>
            <a:ext cx="3491706" cy="1214752"/>
            <a:chOff x="809626" y="4253748"/>
            <a:chExt cx="3491706" cy="1214752"/>
          </a:xfrm>
        </p:grpSpPr>
        <p:cxnSp>
          <p:nvCxnSpPr>
            <p:cNvPr id="62" name="Straight Arrow Connector 61">
              <a:extLst>
                <a:ext uri="{FF2B5EF4-FFF2-40B4-BE49-F238E27FC236}">
                  <a16:creationId xmlns:a16="http://schemas.microsoft.com/office/drawing/2014/main" id="{06523436-6F47-4910-A533-FA50C162C146}"/>
                </a:ext>
              </a:extLst>
            </p:cNvPr>
            <p:cNvCxnSpPr>
              <a:cxnSpLocks/>
            </p:cNvCxnSpPr>
            <p:nvPr/>
          </p:nvCxnSpPr>
          <p:spPr>
            <a:xfrm flipH="1">
              <a:off x="1392025" y="4253748"/>
              <a:ext cx="2909307" cy="988175"/>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E681701-C015-4880-8CCE-54B5372E4416}"/>
                </a:ext>
              </a:extLst>
            </p:cNvPr>
            <p:cNvSpPr txBox="1">
              <a:spLocks noChangeArrowheads="1"/>
            </p:cNvSpPr>
            <p:nvPr/>
          </p:nvSpPr>
          <p:spPr bwMode="auto">
            <a:xfrm>
              <a:off x="809626" y="506839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58" name="TextBox 57">
            <a:extLst>
              <a:ext uri="{FF2B5EF4-FFF2-40B4-BE49-F238E27FC236}">
                <a16:creationId xmlns:a16="http://schemas.microsoft.com/office/drawing/2014/main" id="{EF3424BB-8CC4-458C-A38C-58F6F1F4D449}"/>
              </a:ext>
            </a:extLst>
          </p:cNvPr>
          <p:cNvSpPr txBox="1"/>
          <p:nvPr/>
        </p:nvSpPr>
        <p:spPr>
          <a:xfrm>
            <a:off x="1714483" y="5957894"/>
            <a:ext cx="1844249" cy="369332"/>
          </a:xfrm>
          <a:prstGeom prst="rect">
            <a:avLst/>
          </a:prstGeom>
          <a:noFill/>
        </p:spPr>
        <p:txBody>
          <a:bodyPr wrap="square">
            <a:spAutoFit/>
          </a:bodyPr>
          <a:lstStyle/>
          <a:p>
            <a:r>
              <a:rPr lang="en-US" dirty="0">
                <a:latin typeface="Comic Sans MS" panose="030F0702030302020204" pitchFamily="66" charset="0"/>
              </a:rPr>
              <a:t>operator stack </a:t>
            </a:r>
            <a:endParaRPr lang="en-US" dirty="0"/>
          </a:p>
        </p:txBody>
      </p:sp>
    </p:spTree>
    <p:extLst>
      <p:ext uri="{BB962C8B-B14F-4D97-AF65-F5344CB8AC3E}">
        <p14:creationId xmlns:p14="http://schemas.microsoft.com/office/powerpoint/2010/main" val="381611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right)">
                                      <p:cBhvr>
                                        <p:cTn id="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362351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Infix to Postfix Example</a:t>
            </a:r>
          </a:p>
        </p:txBody>
      </p:sp>
      <p:sp>
        <p:nvSpPr>
          <p:cNvPr id="3" name="Footer Placeholder 2"/>
          <p:cNvSpPr>
            <a:spLocks noGrp="1"/>
          </p:cNvSpPr>
          <p:nvPr>
            <p:ph type="ftr" sz="quarter" idx="11"/>
          </p:nvPr>
        </p:nvSpPr>
        <p:spPr/>
        <p:txBody>
          <a:bodyPr/>
          <a:lstStyle/>
          <a:p>
            <a:pPr>
              <a:defRPr/>
            </a:pPr>
            <a:r>
              <a:rPr lang="en-US"/>
              <a:t>Stacks (18)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54</a:t>
            </a:fld>
            <a:endParaRPr lang="en-US" dirty="0"/>
          </a:p>
        </p:txBody>
      </p:sp>
      <p:sp>
        <p:nvSpPr>
          <p:cNvPr id="5" name="TextBox 1"/>
          <p:cNvSpPr txBox="1">
            <a:spLocks noChangeArrowheads="1"/>
          </p:cNvSpPr>
          <p:nvPr/>
        </p:nvSpPr>
        <p:spPr bwMode="auto">
          <a:xfrm>
            <a:off x="1752600" y="1676400"/>
            <a:ext cx="2381250" cy="369332"/>
          </a:xfrm>
          <a:prstGeom prst="rect">
            <a:avLst/>
          </a:prstGeom>
          <a:noFill/>
          <a:ln w="9525">
            <a:noFill/>
            <a:miter lim="800000"/>
            <a:headEnd/>
            <a:tailEnd/>
          </a:ln>
        </p:spPr>
        <p:txBody>
          <a:bodyPr wrap="square">
            <a:spAutoFit/>
          </a:bodyPr>
          <a:lstStyle/>
          <a:p>
            <a:pPr algn="r"/>
            <a:r>
              <a:rPr lang="en-US" dirty="0"/>
              <a:t>Infix Expression:</a:t>
            </a:r>
          </a:p>
        </p:txBody>
      </p:sp>
      <p:sp>
        <p:nvSpPr>
          <p:cNvPr id="15" name="TextBox 14"/>
          <p:cNvSpPr txBox="1">
            <a:spLocks noChangeArrowheads="1"/>
          </p:cNvSpPr>
          <p:nvPr/>
        </p:nvSpPr>
        <p:spPr bwMode="auto">
          <a:xfrm>
            <a:off x="5257800" y="5754688"/>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a:t>
            </a:r>
            <a:r>
              <a:rPr lang="en-US" b="1" dirty="0">
                <a:latin typeface="Courier New" pitchFamily="49" charset="0"/>
                <a:cs typeface="Courier New" pitchFamily="49" charset="0"/>
              </a:rPr>
              <a:t>3</a:t>
            </a:r>
          </a:p>
        </p:txBody>
      </p:sp>
      <p:grpSp>
        <p:nvGrpSpPr>
          <p:cNvPr id="16" name="Group 41"/>
          <p:cNvGrpSpPr>
            <a:grpSpLocks/>
          </p:cNvGrpSpPr>
          <p:nvPr/>
        </p:nvGrpSpPr>
        <p:grpSpPr bwMode="auto">
          <a:xfrm rot="5400000">
            <a:off x="6507958" y="2329657"/>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3406776"/>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853641"/>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3" name="Down Arrow 52"/>
          <p:cNvSpPr/>
          <p:nvPr/>
        </p:nvSpPr>
        <p:spPr>
          <a:xfrm rot="10800000">
            <a:off x="6076950" y="4360863"/>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TextBox 54"/>
          <p:cNvSpPr txBox="1">
            <a:spLocks noChangeArrowheads="1"/>
          </p:cNvSpPr>
          <p:nvPr/>
        </p:nvSpPr>
        <p:spPr bwMode="auto">
          <a:xfrm>
            <a:off x="5060951" y="3853638"/>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4133850" y="1666875"/>
            <a:ext cx="3257550"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(w * [x + y] / z)</a:t>
            </a:r>
          </a:p>
        </p:txBody>
      </p:sp>
      <p:sp>
        <p:nvSpPr>
          <p:cNvPr id="54" name="TextBox 1">
            <a:extLst>
              <a:ext uri="{FF2B5EF4-FFF2-40B4-BE49-F238E27FC236}">
                <a16:creationId xmlns:a16="http://schemas.microsoft.com/office/drawing/2014/main" id="{A92818EE-A123-496A-9A9F-1343C730D933}"/>
              </a:ext>
            </a:extLst>
          </p:cNvPr>
          <p:cNvSpPr txBox="1">
            <a:spLocks noChangeArrowheads="1"/>
          </p:cNvSpPr>
          <p:nvPr/>
        </p:nvSpPr>
        <p:spPr bwMode="auto">
          <a:xfrm>
            <a:off x="1752600" y="2124015"/>
            <a:ext cx="2381250" cy="369332"/>
          </a:xfrm>
          <a:prstGeom prst="rect">
            <a:avLst/>
          </a:prstGeom>
          <a:noFill/>
          <a:ln w="9525">
            <a:noFill/>
            <a:miter lim="800000"/>
            <a:headEnd/>
            <a:tailEnd/>
          </a:ln>
        </p:spPr>
        <p:txBody>
          <a:bodyPr wrap="square">
            <a:spAutoFit/>
          </a:bodyPr>
          <a:lstStyle/>
          <a:p>
            <a:pPr algn="r"/>
            <a:r>
              <a:rPr lang="en-US" dirty="0"/>
              <a:t>Postfix Expression:</a:t>
            </a:r>
          </a:p>
        </p:txBody>
      </p:sp>
      <p:sp>
        <p:nvSpPr>
          <p:cNvPr id="60" name="TextBox 59">
            <a:extLst>
              <a:ext uri="{FF2B5EF4-FFF2-40B4-BE49-F238E27FC236}">
                <a16:creationId xmlns:a16="http://schemas.microsoft.com/office/drawing/2014/main" id="{3AB138BE-9944-4D04-A67B-FD24178717B0}"/>
              </a:ext>
            </a:extLst>
          </p:cNvPr>
          <p:cNvSpPr txBox="1">
            <a:spLocks noChangeArrowheads="1"/>
          </p:cNvSpPr>
          <p:nvPr/>
        </p:nvSpPr>
        <p:spPr bwMode="auto">
          <a:xfrm>
            <a:off x="2347913" y="543681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9" name="TextBox 65">
            <a:extLst>
              <a:ext uri="{FF2B5EF4-FFF2-40B4-BE49-F238E27FC236}">
                <a16:creationId xmlns:a16="http://schemas.microsoft.com/office/drawing/2014/main" id="{4662F1C5-C250-45EA-8FE6-6B1C3DAA0997}"/>
              </a:ext>
            </a:extLst>
          </p:cNvPr>
          <p:cNvSpPr txBox="1">
            <a:spLocks noChangeArrowheads="1"/>
          </p:cNvSpPr>
          <p:nvPr/>
        </p:nvSpPr>
        <p:spPr bwMode="auto">
          <a:xfrm>
            <a:off x="4133850" y="2114490"/>
            <a:ext cx="3303270" cy="400110"/>
          </a:xfrm>
          <a:prstGeom prst="rect">
            <a:avLst/>
          </a:prstGeom>
          <a:noFill/>
          <a:ln w="9525">
            <a:noFill/>
            <a:miter lim="800000"/>
            <a:headEnd/>
            <a:tailEnd/>
          </a:ln>
        </p:spPr>
        <p:txBody>
          <a:bodyPr wrap="square">
            <a:spAutoFit/>
          </a:bodyPr>
          <a:lstStyle/>
          <a:p>
            <a:r>
              <a:rPr lang="en-US" sz="2000" b="1" dirty="0">
                <a:latin typeface="Consolas" panose="020B0609020204030204" pitchFamily="49" charset="0"/>
                <a:cs typeface="Consolas" panose="020B0609020204030204" pitchFamily="49" charset="0"/>
              </a:rPr>
              <a:t>w</a:t>
            </a:r>
          </a:p>
        </p:txBody>
      </p:sp>
      <p:sp>
        <p:nvSpPr>
          <p:cNvPr id="63" name="TextBox 62">
            <a:extLst>
              <a:ext uri="{FF2B5EF4-FFF2-40B4-BE49-F238E27FC236}">
                <a16:creationId xmlns:a16="http://schemas.microsoft.com/office/drawing/2014/main" id="{DE681701-C015-4880-8CCE-54B5372E4416}"/>
              </a:ext>
            </a:extLst>
          </p:cNvPr>
          <p:cNvSpPr txBox="1">
            <a:spLocks noChangeArrowheads="1"/>
          </p:cNvSpPr>
          <p:nvPr/>
        </p:nvSpPr>
        <p:spPr bwMode="auto">
          <a:xfrm>
            <a:off x="2347913" y="506839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nvGrpSpPr>
          <p:cNvPr id="7" name="Group 6">
            <a:extLst>
              <a:ext uri="{FF2B5EF4-FFF2-40B4-BE49-F238E27FC236}">
                <a16:creationId xmlns:a16="http://schemas.microsoft.com/office/drawing/2014/main" id="{FE9EDE8F-1DAE-4E93-AA63-1F4952EC3C88}"/>
              </a:ext>
            </a:extLst>
          </p:cNvPr>
          <p:cNvGrpSpPr/>
          <p:nvPr/>
        </p:nvGrpSpPr>
        <p:grpSpPr>
          <a:xfrm>
            <a:off x="2347914" y="4253748"/>
            <a:ext cx="3761795" cy="846332"/>
            <a:chOff x="1433513" y="4253748"/>
            <a:chExt cx="3761795" cy="846332"/>
          </a:xfrm>
        </p:grpSpPr>
        <p:cxnSp>
          <p:nvCxnSpPr>
            <p:cNvPr id="62" name="Straight Arrow Connector 61">
              <a:extLst>
                <a:ext uri="{FF2B5EF4-FFF2-40B4-BE49-F238E27FC236}">
                  <a16:creationId xmlns:a16="http://schemas.microsoft.com/office/drawing/2014/main" id="{06523436-6F47-4910-A533-FA50C162C146}"/>
                </a:ext>
              </a:extLst>
            </p:cNvPr>
            <p:cNvCxnSpPr>
              <a:cxnSpLocks/>
            </p:cNvCxnSpPr>
            <p:nvPr/>
          </p:nvCxnSpPr>
          <p:spPr>
            <a:xfrm flipH="1">
              <a:off x="1931194" y="4253748"/>
              <a:ext cx="3264114" cy="699252"/>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A96E285F-AB4D-408E-9ED9-A218F8B75CBF}"/>
                </a:ext>
              </a:extLst>
            </p:cNvPr>
            <p:cNvSpPr txBox="1">
              <a:spLocks noChangeArrowheads="1"/>
            </p:cNvSpPr>
            <p:nvPr/>
          </p:nvSpPr>
          <p:spPr bwMode="auto">
            <a:xfrm>
              <a:off x="1433513" y="469997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61" name="TextBox 60">
            <a:extLst>
              <a:ext uri="{FF2B5EF4-FFF2-40B4-BE49-F238E27FC236}">
                <a16:creationId xmlns:a16="http://schemas.microsoft.com/office/drawing/2014/main" id="{76EB870F-F4BD-4506-9D72-DE325EE03BF1}"/>
              </a:ext>
            </a:extLst>
          </p:cNvPr>
          <p:cNvSpPr txBox="1"/>
          <p:nvPr/>
        </p:nvSpPr>
        <p:spPr>
          <a:xfrm>
            <a:off x="1714483" y="5957894"/>
            <a:ext cx="1844249" cy="369332"/>
          </a:xfrm>
          <a:prstGeom prst="rect">
            <a:avLst/>
          </a:prstGeom>
          <a:noFill/>
        </p:spPr>
        <p:txBody>
          <a:bodyPr wrap="square">
            <a:spAutoFit/>
          </a:bodyPr>
          <a:lstStyle/>
          <a:p>
            <a:r>
              <a:rPr lang="en-US" dirty="0">
                <a:latin typeface="Comic Sans MS" panose="030F0702030302020204" pitchFamily="66" charset="0"/>
              </a:rPr>
              <a:t>operator stack </a:t>
            </a:r>
            <a:endParaRPr lang="en-US" dirty="0"/>
          </a:p>
        </p:txBody>
      </p:sp>
    </p:spTree>
    <p:extLst>
      <p:ext uri="{BB962C8B-B14F-4D97-AF65-F5344CB8AC3E}">
        <p14:creationId xmlns:p14="http://schemas.microsoft.com/office/powerpoint/2010/main" val="287086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362351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Infix to Postfix Example</a:t>
            </a:r>
          </a:p>
        </p:txBody>
      </p:sp>
      <p:sp>
        <p:nvSpPr>
          <p:cNvPr id="3" name="Footer Placeholder 2"/>
          <p:cNvSpPr>
            <a:spLocks noGrp="1"/>
          </p:cNvSpPr>
          <p:nvPr>
            <p:ph type="ftr" sz="quarter" idx="11"/>
          </p:nvPr>
        </p:nvSpPr>
        <p:spPr/>
        <p:txBody>
          <a:bodyPr/>
          <a:lstStyle/>
          <a:p>
            <a:pPr>
              <a:defRPr/>
            </a:pPr>
            <a:r>
              <a:rPr lang="en-US"/>
              <a:t>Stacks (18)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55</a:t>
            </a:fld>
            <a:endParaRPr lang="en-US" dirty="0"/>
          </a:p>
        </p:txBody>
      </p:sp>
      <p:sp>
        <p:nvSpPr>
          <p:cNvPr id="5" name="TextBox 1"/>
          <p:cNvSpPr txBox="1">
            <a:spLocks noChangeArrowheads="1"/>
          </p:cNvSpPr>
          <p:nvPr/>
        </p:nvSpPr>
        <p:spPr bwMode="auto">
          <a:xfrm>
            <a:off x="1752600" y="1676400"/>
            <a:ext cx="2381250" cy="369332"/>
          </a:xfrm>
          <a:prstGeom prst="rect">
            <a:avLst/>
          </a:prstGeom>
          <a:noFill/>
          <a:ln w="9525">
            <a:noFill/>
            <a:miter lim="800000"/>
            <a:headEnd/>
            <a:tailEnd/>
          </a:ln>
        </p:spPr>
        <p:txBody>
          <a:bodyPr wrap="square">
            <a:spAutoFit/>
          </a:bodyPr>
          <a:lstStyle/>
          <a:p>
            <a:pPr algn="r"/>
            <a:r>
              <a:rPr lang="en-US" dirty="0"/>
              <a:t>Infix Expression:</a:t>
            </a:r>
          </a:p>
        </p:txBody>
      </p:sp>
      <p:sp>
        <p:nvSpPr>
          <p:cNvPr id="15" name="TextBox 14"/>
          <p:cNvSpPr txBox="1">
            <a:spLocks noChangeArrowheads="1"/>
          </p:cNvSpPr>
          <p:nvPr/>
        </p:nvSpPr>
        <p:spPr bwMode="auto">
          <a:xfrm>
            <a:off x="5257800" y="5754688"/>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a:t>
            </a:r>
            <a:r>
              <a:rPr lang="en-US" b="1" dirty="0">
                <a:latin typeface="Courier New" pitchFamily="49" charset="0"/>
                <a:cs typeface="Courier New" pitchFamily="49" charset="0"/>
              </a:rPr>
              <a:t>4</a:t>
            </a:r>
          </a:p>
        </p:txBody>
      </p:sp>
      <p:grpSp>
        <p:nvGrpSpPr>
          <p:cNvPr id="16" name="Group 41"/>
          <p:cNvGrpSpPr>
            <a:grpSpLocks/>
          </p:cNvGrpSpPr>
          <p:nvPr/>
        </p:nvGrpSpPr>
        <p:grpSpPr bwMode="auto">
          <a:xfrm rot="5400000">
            <a:off x="6507958" y="2329657"/>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3406776"/>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853641"/>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3" name="Down Arrow 52"/>
          <p:cNvSpPr/>
          <p:nvPr/>
        </p:nvSpPr>
        <p:spPr>
          <a:xfrm rot="10800000">
            <a:off x="6381750" y="4360863"/>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TextBox 54"/>
          <p:cNvSpPr txBox="1">
            <a:spLocks noChangeArrowheads="1"/>
          </p:cNvSpPr>
          <p:nvPr/>
        </p:nvSpPr>
        <p:spPr bwMode="auto">
          <a:xfrm>
            <a:off x="5060951" y="3853638"/>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4133850" y="1666875"/>
            <a:ext cx="3257550"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(w * [x + y] / z)</a:t>
            </a:r>
          </a:p>
        </p:txBody>
      </p:sp>
      <p:sp>
        <p:nvSpPr>
          <p:cNvPr id="54" name="TextBox 1">
            <a:extLst>
              <a:ext uri="{FF2B5EF4-FFF2-40B4-BE49-F238E27FC236}">
                <a16:creationId xmlns:a16="http://schemas.microsoft.com/office/drawing/2014/main" id="{A92818EE-A123-496A-9A9F-1343C730D933}"/>
              </a:ext>
            </a:extLst>
          </p:cNvPr>
          <p:cNvSpPr txBox="1">
            <a:spLocks noChangeArrowheads="1"/>
          </p:cNvSpPr>
          <p:nvPr/>
        </p:nvSpPr>
        <p:spPr bwMode="auto">
          <a:xfrm>
            <a:off x="1752600" y="2124015"/>
            <a:ext cx="2381250" cy="369332"/>
          </a:xfrm>
          <a:prstGeom prst="rect">
            <a:avLst/>
          </a:prstGeom>
          <a:noFill/>
          <a:ln w="9525">
            <a:noFill/>
            <a:miter lim="800000"/>
            <a:headEnd/>
            <a:tailEnd/>
          </a:ln>
        </p:spPr>
        <p:txBody>
          <a:bodyPr wrap="square">
            <a:spAutoFit/>
          </a:bodyPr>
          <a:lstStyle/>
          <a:p>
            <a:pPr algn="r"/>
            <a:r>
              <a:rPr lang="en-US" dirty="0"/>
              <a:t>Postfix Expression:</a:t>
            </a:r>
          </a:p>
        </p:txBody>
      </p:sp>
      <p:sp>
        <p:nvSpPr>
          <p:cNvPr id="60" name="TextBox 59">
            <a:extLst>
              <a:ext uri="{FF2B5EF4-FFF2-40B4-BE49-F238E27FC236}">
                <a16:creationId xmlns:a16="http://schemas.microsoft.com/office/drawing/2014/main" id="{3AB138BE-9944-4D04-A67B-FD24178717B0}"/>
              </a:ext>
            </a:extLst>
          </p:cNvPr>
          <p:cNvSpPr txBox="1">
            <a:spLocks noChangeArrowheads="1"/>
          </p:cNvSpPr>
          <p:nvPr/>
        </p:nvSpPr>
        <p:spPr bwMode="auto">
          <a:xfrm>
            <a:off x="2347913" y="543681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9" name="TextBox 65">
            <a:extLst>
              <a:ext uri="{FF2B5EF4-FFF2-40B4-BE49-F238E27FC236}">
                <a16:creationId xmlns:a16="http://schemas.microsoft.com/office/drawing/2014/main" id="{4662F1C5-C250-45EA-8FE6-6B1C3DAA0997}"/>
              </a:ext>
            </a:extLst>
          </p:cNvPr>
          <p:cNvSpPr txBox="1">
            <a:spLocks noChangeArrowheads="1"/>
          </p:cNvSpPr>
          <p:nvPr/>
        </p:nvSpPr>
        <p:spPr bwMode="auto">
          <a:xfrm>
            <a:off x="4133850" y="2114490"/>
            <a:ext cx="3303270" cy="400110"/>
          </a:xfrm>
          <a:prstGeom prst="rect">
            <a:avLst/>
          </a:prstGeom>
          <a:noFill/>
          <a:ln w="9525">
            <a:noFill/>
            <a:miter lim="800000"/>
            <a:headEnd/>
            <a:tailEnd/>
          </a:ln>
        </p:spPr>
        <p:txBody>
          <a:bodyPr wrap="square">
            <a:spAutoFit/>
          </a:bodyPr>
          <a:lstStyle/>
          <a:p>
            <a:r>
              <a:rPr lang="en-US" sz="2000" b="1" dirty="0">
                <a:latin typeface="Consolas" panose="020B0609020204030204" pitchFamily="49" charset="0"/>
                <a:cs typeface="Consolas" panose="020B0609020204030204" pitchFamily="49" charset="0"/>
              </a:rPr>
              <a:t>w</a:t>
            </a:r>
          </a:p>
        </p:txBody>
      </p:sp>
      <p:sp>
        <p:nvSpPr>
          <p:cNvPr id="63" name="TextBox 62">
            <a:extLst>
              <a:ext uri="{FF2B5EF4-FFF2-40B4-BE49-F238E27FC236}">
                <a16:creationId xmlns:a16="http://schemas.microsoft.com/office/drawing/2014/main" id="{DE681701-C015-4880-8CCE-54B5372E4416}"/>
              </a:ext>
            </a:extLst>
          </p:cNvPr>
          <p:cNvSpPr txBox="1">
            <a:spLocks noChangeArrowheads="1"/>
          </p:cNvSpPr>
          <p:nvPr/>
        </p:nvSpPr>
        <p:spPr bwMode="auto">
          <a:xfrm>
            <a:off x="2347913" y="506839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8" name="TextBox 57">
            <a:extLst>
              <a:ext uri="{FF2B5EF4-FFF2-40B4-BE49-F238E27FC236}">
                <a16:creationId xmlns:a16="http://schemas.microsoft.com/office/drawing/2014/main" id="{A96E285F-AB4D-408E-9ED9-A218F8B75CBF}"/>
              </a:ext>
            </a:extLst>
          </p:cNvPr>
          <p:cNvSpPr txBox="1">
            <a:spLocks noChangeArrowheads="1"/>
          </p:cNvSpPr>
          <p:nvPr/>
        </p:nvSpPr>
        <p:spPr bwMode="auto">
          <a:xfrm>
            <a:off x="2347913" y="469997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nvGrpSpPr>
          <p:cNvPr id="8" name="Group 7">
            <a:extLst>
              <a:ext uri="{FF2B5EF4-FFF2-40B4-BE49-F238E27FC236}">
                <a16:creationId xmlns:a16="http://schemas.microsoft.com/office/drawing/2014/main" id="{4EFB1ECB-A819-45E7-813E-03CCDA42D9A2}"/>
              </a:ext>
            </a:extLst>
          </p:cNvPr>
          <p:cNvGrpSpPr/>
          <p:nvPr/>
        </p:nvGrpSpPr>
        <p:grpSpPr>
          <a:xfrm>
            <a:off x="4412312" y="2114490"/>
            <a:ext cx="1926516" cy="1806156"/>
            <a:chOff x="3497912" y="2114490"/>
            <a:chExt cx="1926516" cy="1806156"/>
          </a:xfrm>
        </p:grpSpPr>
        <p:cxnSp>
          <p:nvCxnSpPr>
            <p:cNvPr id="62" name="Straight Arrow Connector 61">
              <a:extLst>
                <a:ext uri="{FF2B5EF4-FFF2-40B4-BE49-F238E27FC236}">
                  <a16:creationId xmlns:a16="http://schemas.microsoft.com/office/drawing/2014/main" id="{06523436-6F47-4910-A533-FA50C162C146}"/>
                </a:ext>
              </a:extLst>
            </p:cNvPr>
            <p:cNvCxnSpPr>
              <a:cxnSpLocks/>
              <a:endCxn id="61" idx="2"/>
            </p:cNvCxnSpPr>
            <p:nvPr/>
          </p:nvCxnSpPr>
          <p:spPr>
            <a:xfrm flipH="1" flipV="1">
              <a:off x="3740316" y="2514600"/>
              <a:ext cx="1684112" cy="1406046"/>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65">
              <a:extLst>
                <a:ext uri="{FF2B5EF4-FFF2-40B4-BE49-F238E27FC236}">
                  <a16:creationId xmlns:a16="http://schemas.microsoft.com/office/drawing/2014/main" id="{F2D8F15B-04EB-4B15-8940-B2A64DFA9A6A}"/>
                </a:ext>
              </a:extLst>
            </p:cNvPr>
            <p:cNvSpPr txBox="1">
              <a:spLocks noChangeArrowheads="1"/>
            </p:cNvSpPr>
            <p:nvPr/>
          </p:nvSpPr>
          <p:spPr bwMode="auto">
            <a:xfrm>
              <a:off x="3497912" y="2114490"/>
              <a:ext cx="484808" cy="400110"/>
            </a:xfrm>
            <a:prstGeom prst="rect">
              <a:avLst/>
            </a:prstGeom>
            <a:noFill/>
            <a:ln w="9525">
              <a:noFill/>
              <a:miter lim="800000"/>
              <a:headEnd/>
              <a:tailEnd/>
            </a:ln>
          </p:spPr>
          <p:txBody>
            <a:bodyPr wrap="square">
              <a:spAutoFit/>
            </a:bodyPr>
            <a:lstStyle/>
            <a:p>
              <a:r>
                <a:rPr lang="en-US" sz="2000" b="1" dirty="0">
                  <a:latin typeface="Consolas" panose="020B0609020204030204" pitchFamily="49" charset="0"/>
                  <a:cs typeface="Consolas" panose="020B0609020204030204" pitchFamily="49" charset="0"/>
                </a:rPr>
                <a:t>x</a:t>
              </a:r>
            </a:p>
          </p:txBody>
        </p:sp>
      </p:grpSp>
      <p:sp>
        <p:nvSpPr>
          <p:cNvPr id="64" name="TextBox 63">
            <a:extLst>
              <a:ext uri="{FF2B5EF4-FFF2-40B4-BE49-F238E27FC236}">
                <a16:creationId xmlns:a16="http://schemas.microsoft.com/office/drawing/2014/main" id="{CE5C5308-DDB3-4524-B733-E605B9C24BA9}"/>
              </a:ext>
            </a:extLst>
          </p:cNvPr>
          <p:cNvSpPr txBox="1"/>
          <p:nvPr/>
        </p:nvSpPr>
        <p:spPr>
          <a:xfrm>
            <a:off x="1714483" y="5957894"/>
            <a:ext cx="1844249" cy="369332"/>
          </a:xfrm>
          <a:prstGeom prst="rect">
            <a:avLst/>
          </a:prstGeom>
          <a:noFill/>
        </p:spPr>
        <p:txBody>
          <a:bodyPr wrap="square">
            <a:spAutoFit/>
          </a:bodyPr>
          <a:lstStyle/>
          <a:p>
            <a:r>
              <a:rPr lang="en-US" dirty="0">
                <a:latin typeface="Comic Sans MS" panose="030F0702030302020204" pitchFamily="66" charset="0"/>
              </a:rPr>
              <a:t>operator stack </a:t>
            </a:r>
            <a:endParaRPr lang="en-US" dirty="0"/>
          </a:p>
        </p:txBody>
      </p:sp>
    </p:spTree>
    <p:extLst>
      <p:ext uri="{BB962C8B-B14F-4D97-AF65-F5344CB8AC3E}">
        <p14:creationId xmlns:p14="http://schemas.microsoft.com/office/powerpoint/2010/main" val="209019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362351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Infix to Postfix Example</a:t>
            </a:r>
          </a:p>
        </p:txBody>
      </p:sp>
      <p:sp>
        <p:nvSpPr>
          <p:cNvPr id="3" name="Footer Placeholder 2"/>
          <p:cNvSpPr>
            <a:spLocks noGrp="1"/>
          </p:cNvSpPr>
          <p:nvPr>
            <p:ph type="ftr" sz="quarter" idx="11"/>
          </p:nvPr>
        </p:nvSpPr>
        <p:spPr/>
        <p:txBody>
          <a:bodyPr/>
          <a:lstStyle/>
          <a:p>
            <a:pPr>
              <a:defRPr/>
            </a:pPr>
            <a:r>
              <a:rPr lang="en-US"/>
              <a:t>Stacks (18)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56</a:t>
            </a:fld>
            <a:endParaRPr lang="en-US" dirty="0"/>
          </a:p>
        </p:txBody>
      </p:sp>
      <p:sp>
        <p:nvSpPr>
          <p:cNvPr id="5" name="TextBox 1"/>
          <p:cNvSpPr txBox="1">
            <a:spLocks noChangeArrowheads="1"/>
          </p:cNvSpPr>
          <p:nvPr/>
        </p:nvSpPr>
        <p:spPr bwMode="auto">
          <a:xfrm>
            <a:off x="1752600" y="1676400"/>
            <a:ext cx="2381250" cy="369332"/>
          </a:xfrm>
          <a:prstGeom prst="rect">
            <a:avLst/>
          </a:prstGeom>
          <a:noFill/>
          <a:ln w="9525">
            <a:noFill/>
            <a:miter lim="800000"/>
            <a:headEnd/>
            <a:tailEnd/>
          </a:ln>
        </p:spPr>
        <p:txBody>
          <a:bodyPr wrap="square">
            <a:spAutoFit/>
          </a:bodyPr>
          <a:lstStyle/>
          <a:p>
            <a:pPr algn="r"/>
            <a:r>
              <a:rPr lang="en-US" dirty="0"/>
              <a:t>Infix Expression:</a:t>
            </a:r>
          </a:p>
        </p:txBody>
      </p:sp>
      <p:sp>
        <p:nvSpPr>
          <p:cNvPr id="15" name="TextBox 14"/>
          <p:cNvSpPr txBox="1">
            <a:spLocks noChangeArrowheads="1"/>
          </p:cNvSpPr>
          <p:nvPr/>
        </p:nvSpPr>
        <p:spPr bwMode="auto">
          <a:xfrm>
            <a:off x="5257800" y="5754688"/>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a:t>
            </a:r>
            <a:r>
              <a:rPr lang="en-US" b="1" dirty="0">
                <a:latin typeface="Courier New" pitchFamily="49" charset="0"/>
                <a:cs typeface="Courier New" pitchFamily="49" charset="0"/>
              </a:rPr>
              <a:t>5</a:t>
            </a:r>
          </a:p>
        </p:txBody>
      </p:sp>
      <p:grpSp>
        <p:nvGrpSpPr>
          <p:cNvPr id="16" name="Group 41"/>
          <p:cNvGrpSpPr>
            <a:grpSpLocks/>
          </p:cNvGrpSpPr>
          <p:nvPr/>
        </p:nvGrpSpPr>
        <p:grpSpPr bwMode="auto">
          <a:xfrm rot="5400000">
            <a:off x="6507958" y="2329657"/>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3406776"/>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853641"/>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3" name="Down Arrow 52"/>
          <p:cNvSpPr/>
          <p:nvPr/>
        </p:nvSpPr>
        <p:spPr>
          <a:xfrm rot="10800000">
            <a:off x="6661150" y="4360863"/>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TextBox 54"/>
          <p:cNvSpPr txBox="1">
            <a:spLocks noChangeArrowheads="1"/>
          </p:cNvSpPr>
          <p:nvPr/>
        </p:nvSpPr>
        <p:spPr bwMode="auto">
          <a:xfrm>
            <a:off x="5060951" y="3853638"/>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4133850" y="1666875"/>
            <a:ext cx="3257550"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(w * [x + y] / z)</a:t>
            </a:r>
          </a:p>
        </p:txBody>
      </p:sp>
      <p:sp>
        <p:nvSpPr>
          <p:cNvPr id="54" name="TextBox 1">
            <a:extLst>
              <a:ext uri="{FF2B5EF4-FFF2-40B4-BE49-F238E27FC236}">
                <a16:creationId xmlns:a16="http://schemas.microsoft.com/office/drawing/2014/main" id="{A92818EE-A123-496A-9A9F-1343C730D933}"/>
              </a:ext>
            </a:extLst>
          </p:cNvPr>
          <p:cNvSpPr txBox="1">
            <a:spLocks noChangeArrowheads="1"/>
          </p:cNvSpPr>
          <p:nvPr/>
        </p:nvSpPr>
        <p:spPr bwMode="auto">
          <a:xfrm>
            <a:off x="1752600" y="2124015"/>
            <a:ext cx="2381250" cy="369332"/>
          </a:xfrm>
          <a:prstGeom prst="rect">
            <a:avLst/>
          </a:prstGeom>
          <a:noFill/>
          <a:ln w="9525">
            <a:noFill/>
            <a:miter lim="800000"/>
            <a:headEnd/>
            <a:tailEnd/>
          </a:ln>
        </p:spPr>
        <p:txBody>
          <a:bodyPr wrap="square">
            <a:spAutoFit/>
          </a:bodyPr>
          <a:lstStyle/>
          <a:p>
            <a:pPr algn="r"/>
            <a:r>
              <a:rPr lang="en-US" dirty="0"/>
              <a:t>Postfix Expression:</a:t>
            </a:r>
          </a:p>
        </p:txBody>
      </p:sp>
      <p:sp>
        <p:nvSpPr>
          <p:cNvPr id="60" name="TextBox 59">
            <a:extLst>
              <a:ext uri="{FF2B5EF4-FFF2-40B4-BE49-F238E27FC236}">
                <a16:creationId xmlns:a16="http://schemas.microsoft.com/office/drawing/2014/main" id="{3AB138BE-9944-4D04-A67B-FD24178717B0}"/>
              </a:ext>
            </a:extLst>
          </p:cNvPr>
          <p:cNvSpPr txBox="1">
            <a:spLocks noChangeArrowheads="1"/>
          </p:cNvSpPr>
          <p:nvPr/>
        </p:nvSpPr>
        <p:spPr bwMode="auto">
          <a:xfrm>
            <a:off x="2347913" y="543681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9" name="TextBox 65">
            <a:extLst>
              <a:ext uri="{FF2B5EF4-FFF2-40B4-BE49-F238E27FC236}">
                <a16:creationId xmlns:a16="http://schemas.microsoft.com/office/drawing/2014/main" id="{4662F1C5-C250-45EA-8FE6-6B1C3DAA0997}"/>
              </a:ext>
            </a:extLst>
          </p:cNvPr>
          <p:cNvSpPr txBox="1">
            <a:spLocks noChangeArrowheads="1"/>
          </p:cNvSpPr>
          <p:nvPr/>
        </p:nvSpPr>
        <p:spPr bwMode="auto">
          <a:xfrm>
            <a:off x="4133850" y="2114490"/>
            <a:ext cx="3303270" cy="400110"/>
          </a:xfrm>
          <a:prstGeom prst="rect">
            <a:avLst/>
          </a:prstGeom>
          <a:noFill/>
          <a:ln w="9525">
            <a:noFill/>
            <a:miter lim="800000"/>
            <a:headEnd/>
            <a:tailEnd/>
          </a:ln>
        </p:spPr>
        <p:txBody>
          <a:bodyPr wrap="square">
            <a:spAutoFit/>
          </a:bodyPr>
          <a:lstStyle/>
          <a:p>
            <a:r>
              <a:rPr lang="en-US" sz="2000" b="1" dirty="0">
                <a:latin typeface="Consolas" panose="020B0609020204030204" pitchFamily="49" charset="0"/>
                <a:cs typeface="Consolas" panose="020B0609020204030204" pitchFamily="49" charset="0"/>
              </a:rPr>
              <a:t>w x</a:t>
            </a:r>
          </a:p>
        </p:txBody>
      </p:sp>
      <p:sp>
        <p:nvSpPr>
          <p:cNvPr id="63" name="TextBox 62">
            <a:extLst>
              <a:ext uri="{FF2B5EF4-FFF2-40B4-BE49-F238E27FC236}">
                <a16:creationId xmlns:a16="http://schemas.microsoft.com/office/drawing/2014/main" id="{DE681701-C015-4880-8CCE-54B5372E4416}"/>
              </a:ext>
            </a:extLst>
          </p:cNvPr>
          <p:cNvSpPr txBox="1">
            <a:spLocks noChangeArrowheads="1"/>
          </p:cNvSpPr>
          <p:nvPr/>
        </p:nvSpPr>
        <p:spPr bwMode="auto">
          <a:xfrm>
            <a:off x="2347913" y="506839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8" name="TextBox 57">
            <a:extLst>
              <a:ext uri="{FF2B5EF4-FFF2-40B4-BE49-F238E27FC236}">
                <a16:creationId xmlns:a16="http://schemas.microsoft.com/office/drawing/2014/main" id="{A96E285F-AB4D-408E-9ED9-A218F8B75CBF}"/>
              </a:ext>
            </a:extLst>
          </p:cNvPr>
          <p:cNvSpPr txBox="1">
            <a:spLocks noChangeArrowheads="1"/>
          </p:cNvSpPr>
          <p:nvPr/>
        </p:nvSpPr>
        <p:spPr bwMode="auto">
          <a:xfrm>
            <a:off x="2347913" y="469997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nvGrpSpPr>
          <p:cNvPr id="64" name="Group 63">
            <a:extLst>
              <a:ext uri="{FF2B5EF4-FFF2-40B4-BE49-F238E27FC236}">
                <a16:creationId xmlns:a16="http://schemas.microsoft.com/office/drawing/2014/main" id="{CBD35B35-9234-40C9-B5FB-D457E1BE5C8E}"/>
              </a:ext>
            </a:extLst>
          </p:cNvPr>
          <p:cNvGrpSpPr/>
          <p:nvPr/>
        </p:nvGrpSpPr>
        <p:grpSpPr>
          <a:xfrm>
            <a:off x="2347913" y="4253752"/>
            <a:ext cx="4398072" cy="479599"/>
            <a:chOff x="1433513" y="4253751"/>
            <a:chExt cx="4398072" cy="479599"/>
          </a:xfrm>
        </p:grpSpPr>
        <p:cxnSp>
          <p:nvCxnSpPr>
            <p:cNvPr id="65" name="Straight Arrow Connector 64">
              <a:extLst>
                <a:ext uri="{FF2B5EF4-FFF2-40B4-BE49-F238E27FC236}">
                  <a16:creationId xmlns:a16="http://schemas.microsoft.com/office/drawing/2014/main" id="{9C346AFA-31D8-4D3C-B8BC-D75B28D67D04}"/>
                </a:ext>
              </a:extLst>
            </p:cNvPr>
            <p:cNvCxnSpPr>
              <a:cxnSpLocks/>
              <a:stCxn id="44" idx="2"/>
            </p:cNvCxnSpPr>
            <p:nvPr/>
          </p:nvCxnSpPr>
          <p:spPr>
            <a:xfrm flipH="1">
              <a:off x="2057400" y="4253751"/>
              <a:ext cx="3774185" cy="318249"/>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1C5C0B31-E485-4506-8E5E-37A8B1CD2006}"/>
                </a:ext>
              </a:extLst>
            </p:cNvPr>
            <p:cNvSpPr txBox="1">
              <a:spLocks noChangeArrowheads="1"/>
            </p:cNvSpPr>
            <p:nvPr/>
          </p:nvSpPr>
          <p:spPr bwMode="auto">
            <a:xfrm>
              <a:off x="1433513" y="433324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61" name="TextBox 60">
            <a:extLst>
              <a:ext uri="{FF2B5EF4-FFF2-40B4-BE49-F238E27FC236}">
                <a16:creationId xmlns:a16="http://schemas.microsoft.com/office/drawing/2014/main" id="{D70182CD-F513-4F13-8509-FBBCA43B0575}"/>
              </a:ext>
            </a:extLst>
          </p:cNvPr>
          <p:cNvSpPr txBox="1"/>
          <p:nvPr/>
        </p:nvSpPr>
        <p:spPr>
          <a:xfrm>
            <a:off x="1714483" y="5957894"/>
            <a:ext cx="1844249" cy="369332"/>
          </a:xfrm>
          <a:prstGeom prst="rect">
            <a:avLst/>
          </a:prstGeom>
          <a:noFill/>
        </p:spPr>
        <p:txBody>
          <a:bodyPr wrap="square">
            <a:spAutoFit/>
          </a:bodyPr>
          <a:lstStyle/>
          <a:p>
            <a:r>
              <a:rPr lang="en-US" dirty="0">
                <a:latin typeface="Comic Sans MS" panose="030F0702030302020204" pitchFamily="66" charset="0"/>
              </a:rPr>
              <a:t>operator stack </a:t>
            </a:r>
            <a:endParaRPr lang="en-US" dirty="0"/>
          </a:p>
        </p:txBody>
      </p:sp>
    </p:spTree>
    <p:extLst>
      <p:ext uri="{BB962C8B-B14F-4D97-AF65-F5344CB8AC3E}">
        <p14:creationId xmlns:p14="http://schemas.microsoft.com/office/powerpoint/2010/main" val="1810627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right)">
                                      <p:cBhvr>
                                        <p:cTn id="7"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362351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Infix to Postfix Example</a:t>
            </a:r>
          </a:p>
        </p:txBody>
      </p:sp>
      <p:sp>
        <p:nvSpPr>
          <p:cNvPr id="3" name="Footer Placeholder 2"/>
          <p:cNvSpPr>
            <a:spLocks noGrp="1"/>
          </p:cNvSpPr>
          <p:nvPr>
            <p:ph type="ftr" sz="quarter" idx="11"/>
          </p:nvPr>
        </p:nvSpPr>
        <p:spPr/>
        <p:txBody>
          <a:bodyPr/>
          <a:lstStyle/>
          <a:p>
            <a:pPr>
              <a:defRPr/>
            </a:pPr>
            <a:r>
              <a:rPr lang="en-US"/>
              <a:t>Stacks (18)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57</a:t>
            </a:fld>
            <a:endParaRPr lang="en-US" dirty="0"/>
          </a:p>
        </p:txBody>
      </p:sp>
      <p:sp>
        <p:nvSpPr>
          <p:cNvPr id="5" name="TextBox 1"/>
          <p:cNvSpPr txBox="1">
            <a:spLocks noChangeArrowheads="1"/>
          </p:cNvSpPr>
          <p:nvPr/>
        </p:nvSpPr>
        <p:spPr bwMode="auto">
          <a:xfrm>
            <a:off x="1752600" y="1676400"/>
            <a:ext cx="2381250" cy="369332"/>
          </a:xfrm>
          <a:prstGeom prst="rect">
            <a:avLst/>
          </a:prstGeom>
          <a:noFill/>
          <a:ln w="9525">
            <a:noFill/>
            <a:miter lim="800000"/>
            <a:headEnd/>
            <a:tailEnd/>
          </a:ln>
        </p:spPr>
        <p:txBody>
          <a:bodyPr wrap="square">
            <a:spAutoFit/>
          </a:bodyPr>
          <a:lstStyle/>
          <a:p>
            <a:pPr algn="r"/>
            <a:r>
              <a:rPr lang="en-US" dirty="0"/>
              <a:t>Infix Expression:</a:t>
            </a:r>
          </a:p>
        </p:txBody>
      </p:sp>
      <p:sp>
        <p:nvSpPr>
          <p:cNvPr id="15" name="TextBox 14"/>
          <p:cNvSpPr txBox="1">
            <a:spLocks noChangeArrowheads="1"/>
          </p:cNvSpPr>
          <p:nvPr/>
        </p:nvSpPr>
        <p:spPr bwMode="auto">
          <a:xfrm>
            <a:off x="5257800" y="5754688"/>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a:t>
            </a:r>
            <a:r>
              <a:rPr lang="en-US" b="1" dirty="0">
                <a:latin typeface="Courier New" pitchFamily="49" charset="0"/>
                <a:cs typeface="Courier New" pitchFamily="49" charset="0"/>
              </a:rPr>
              <a:t>6</a:t>
            </a:r>
          </a:p>
        </p:txBody>
      </p:sp>
      <p:grpSp>
        <p:nvGrpSpPr>
          <p:cNvPr id="16" name="Group 41"/>
          <p:cNvGrpSpPr>
            <a:grpSpLocks/>
          </p:cNvGrpSpPr>
          <p:nvPr/>
        </p:nvGrpSpPr>
        <p:grpSpPr bwMode="auto">
          <a:xfrm rot="5400000">
            <a:off x="6507958" y="2329657"/>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3406776"/>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853641"/>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3" name="Down Arrow 52"/>
          <p:cNvSpPr/>
          <p:nvPr/>
        </p:nvSpPr>
        <p:spPr>
          <a:xfrm rot="10800000">
            <a:off x="6955790" y="4360863"/>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TextBox 54"/>
          <p:cNvSpPr txBox="1">
            <a:spLocks noChangeArrowheads="1"/>
          </p:cNvSpPr>
          <p:nvPr/>
        </p:nvSpPr>
        <p:spPr bwMode="auto">
          <a:xfrm>
            <a:off x="5060951" y="3853638"/>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4133850" y="1666875"/>
            <a:ext cx="3257550"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(w * [x + y] / z)</a:t>
            </a:r>
          </a:p>
        </p:txBody>
      </p:sp>
      <p:sp>
        <p:nvSpPr>
          <p:cNvPr id="54" name="TextBox 1">
            <a:extLst>
              <a:ext uri="{FF2B5EF4-FFF2-40B4-BE49-F238E27FC236}">
                <a16:creationId xmlns:a16="http://schemas.microsoft.com/office/drawing/2014/main" id="{A92818EE-A123-496A-9A9F-1343C730D933}"/>
              </a:ext>
            </a:extLst>
          </p:cNvPr>
          <p:cNvSpPr txBox="1">
            <a:spLocks noChangeArrowheads="1"/>
          </p:cNvSpPr>
          <p:nvPr/>
        </p:nvSpPr>
        <p:spPr bwMode="auto">
          <a:xfrm>
            <a:off x="1752600" y="2124015"/>
            <a:ext cx="2381250" cy="369332"/>
          </a:xfrm>
          <a:prstGeom prst="rect">
            <a:avLst/>
          </a:prstGeom>
          <a:noFill/>
          <a:ln w="9525">
            <a:noFill/>
            <a:miter lim="800000"/>
            <a:headEnd/>
            <a:tailEnd/>
          </a:ln>
        </p:spPr>
        <p:txBody>
          <a:bodyPr wrap="square">
            <a:spAutoFit/>
          </a:bodyPr>
          <a:lstStyle/>
          <a:p>
            <a:pPr algn="r"/>
            <a:r>
              <a:rPr lang="en-US" dirty="0"/>
              <a:t>Postfix Expression:</a:t>
            </a:r>
          </a:p>
        </p:txBody>
      </p:sp>
      <p:sp>
        <p:nvSpPr>
          <p:cNvPr id="60" name="TextBox 59">
            <a:extLst>
              <a:ext uri="{FF2B5EF4-FFF2-40B4-BE49-F238E27FC236}">
                <a16:creationId xmlns:a16="http://schemas.microsoft.com/office/drawing/2014/main" id="{3AB138BE-9944-4D04-A67B-FD24178717B0}"/>
              </a:ext>
            </a:extLst>
          </p:cNvPr>
          <p:cNvSpPr txBox="1">
            <a:spLocks noChangeArrowheads="1"/>
          </p:cNvSpPr>
          <p:nvPr/>
        </p:nvSpPr>
        <p:spPr bwMode="auto">
          <a:xfrm>
            <a:off x="2347913" y="543681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9" name="TextBox 65">
            <a:extLst>
              <a:ext uri="{FF2B5EF4-FFF2-40B4-BE49-F238E27FC236}">
                <a16:creationId xmlns:a16="http://schemas.microsoft.com/office/drawing/2014/main" id="{4662F1C5-C250-45EA-8FE6-6B1C3DAA0997}"/>
              </a:ext>
            </a:extLst>
          </p:cNvPr>
          <p:cNvSpPr txBox="1">
            <a:spLocks noChangeArrowheads="1"/>
          </p:cNvSpPr>
          <p:nvPr/>
        </p:nvSpPr>
        <p:spPr bwMode="auto">
          <a:xfrm>
            <a:off x="4133850" y="2114490"/>
            <a:ext cx="3303270" cy="400110"/>
          </a:xfrm>
          <a:prstGeom prst="rect">
            <a:avLst/>
          </a:prstGeom>
          <a:noFill/>
          <a:ln w="9525">
            <a:noFill/>
            <a:miter lim="800000"/>
            <a:headEnd/>
            <a:tailEnd/>
          </a:ln>
        </p:spPr>
        <p:txBody>
          <a:bodyPr wrap="square">
            <a:spAutoFit/>
          </a:bodyPr>
          <a:lstStyle/>
          <a:p>
            <a:r>
              <a:rPr lang="en-US" sz="2000" b="1" dirty="0">
                <a:latin typeface="Consolas" panose="020B0609020204030204" pitchFamily="49" charset="0"/>
                <a:cs typeface="Consolas" panose="020B0609020204030204" pitchFamily="49" charset="0"/>
              </a:rPr>
              <a:t>w x</a:t>
            </a:r>
          </a:p>
        </p:txBody>
      </p:sp>
      <p:sp>
        <p:nvSpPr>
          <p:cNvPr id="63" name="TextBox 62">
            <a:extLst>
              <a:ext uri="{FF2B5EF4-FFF2-40B4-BE49-F238E27FC236}">
                <a16:creationId xmlns:a16="http://schemas.microsoft.com/office/drawing/2014/main" id="{DE681701-C015-4880-8CCE-54B5372E4416}"/>
              </a:ext>
            </a:extLst>
          </p:cNvPr>
          <p:cNvSpPr txBox="1">
            <a:spLocks noChangeArrowheads="1"/>
          </p:cNvSpPr>
          <p:nvPr/>
        </p:nvSpPr>
        <p:spPr bwMode="auto">
          <a:xfrm>
            <a:off x="2347913" y="506839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8" name="TextBox 57">
            <a:extLst>
              <a:ext uri="{FF2B5EF4-FFF2-40B4-BE49-F238E27FC236}">
                <a16:creationId xmlns:a16="http://schemas.microsoft.com/office/drawing/2014/main" id="{A96E285F-AB4D-408E-9ED9-A218F8B75CBF}"/>
              </a:ext>
            </a:extLst>
          </p:cNvPr>
          <p:cNvSpPr txBox="1">
            <a:spLocks noChangeArrowheads="1"/>
          </p:cNvSpPr>
          <p:nvPr/>
        </p:nvSpPr>
        <p:spPr bwMode="auto">
          <a:xfrm>
            <a:off x="2347913" y="469997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nvGrpSpPr>
          <p:cNvPr id="64" name="Group 63">
            <a:extLst>
              <a:ext uri="{FF2B5EF4-FFF2-40B4-BE49-F238E27FC236}">
                <a16:creationId xmlns:a16="http://schemas.microsoft.com/office/drawing/2014/main" id="{F7464C0E-C392-4A94-80EF-C0EC21AF17E3}"/>
              </a:ext>
            </a:extLst>
          </p:cNvPr>
          <p:cNvGrpSpPr/>
          <p:nvPr/>
        </p:nvGrpSpPr>
        <p:grpSpPr>
          <a:xfrm>
            <a:off x="4696791" y="2113281"/>
            <a:ext cx="2313592" cy="1740355"/>
            <a:chOff x="3110820" y="2114490"/>
            <a:chExt cx="1926517" cy="1806156"/>
          </a:xfrm>
        </p:grpSpPr>
        <p:cxnSp>
          <p:nvCxnSpPr>
            <p:cNvPr id="65" name="Straight Arrow Connector 64">
              <a:extLst>
                <a:ext uri="{FF2B5EF4-FFF2-40B4-BE49-F238E27FC236}">
                  <a16:creationId xmlns:a16="http://schemas.microsoft.com/office/drawing/2014/main" id="{90A223C9-A98D-4524-B572-0A209A32C310}"/>
                </a:ext>
              </a:extLst>
            </p:cNvPr>
            <p:cNvCxnSpPr>
              <a:cxnSpLocks/>
              <a:endCxn id="66" idx="2"/>
            </p:cNvCxnSpPr>
            <p:nvPr/>
          </p:nvCxnSpPr>
          <p:spPr>
            <a:xfrm flipH="1" flipV="1">
              <a:off x="3353224" y="2529728"/>
              <a:ext cx="1684113" cy="1390918"/>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49710B9A-0BBE-48FF-B6A2-C94EEEA9D7BE}"/>
                </a:ext>
              </a:extLst>
            </p:cNvPr>
            <p:cNvSpPr txBox="1">
              <a:spLocks noChangeArrowheads="1"/>
            </p:cNvSpPr>
            <p:nvPr/>
          </p:nvSpPr>
          <p:spPr bwMode="auto">
            <a:xfrm>
              <a:off x="3110820" y="2114490"/>
              <a:ext cx="484808" cy="415238"/>
            </a:xfrm>
            <a:prstGeom prst="rect">
              <a:avLst/>
            </a:prstGeom>
            <a:noFill/>
            <a:ln w="9525">
              <a:noFill/>
              <a:miter lim="800000"/>
              <a:headEnd/>
              <a:tailEnd/>
            </a:ln>
          </p:spPr>
          <p:txBody>
            <a:bodyPr wrap="square">
              <a:spAutoFit/>
            </a:bodyPr>
            <a:lstStyle/>
            <a:p>
              <a:r>
                <a:rPr lang="en-US" sz="2000" b="1" dirty="0">
                  <a:latin typeface="Consolas" panose="020B0609020204030204" pitchFamily="49" charset="0"/>
                  <a:cs typeface="Consolas" panose="020B0609020204030204" pitchFamily="49" charset="0"/>
                </a:rPr>
                <a:t>y</a:t>
              </a:r>
            </a:p>
          </p:txBody>
        </p:sp>
      </p:grpSp>
      <p:sp>
        <p:nvSpPr>
          <p:cNvPr id="67" name="TextBox 66">
            <a:extLst>
              <a:ext uri="{FF2B5EF4-FFF2-40B4-BE49-F238E27FC236}">
                <a16:creationId xmlns:a16="http://schemas.microsoft.com/office/drawing/2014/main" id="{5CF3F31B-B4FF-43D8-9E3F-48E8DC752259}"/>
              </a:ext>
            </a:extLst>
          </p:cNvPr>
          <p:cNvSpPr txBox="1">
            <a:spLocks noChangeArrowheads="1"/>
          </p:cNvSpPr>
          <p:nvPr/>
        </p:nvSpPr>
        <p:spPr bwMode="auto">
          <a:xfrm>
            <a:off x="2347913" y="433324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61" name="TextBox 60">
            <a:extLst>
              <a:ext uri="{FF2B5EF4-FFF2-40B4-BE49-F238E27FC236}">
                <a16:creationId xmlns:a16="http://schemas.microsoft.com/office/drawing/2014/main" id="{8363F84C-CF89-485D-873B-A86B4AB7A79D}"/>
              </a:ext>
            </a:extLst>
          </p:cNvPr>
          <p:cNvSpPr txBox="1"/>
          <p:nvPr/>
        </p:nvSpPr>
        <p:spPr>
          <a:xfrm>
            <a:off x="1714483" y="5957894"/>
            <a:ext cx="1844249" cy="369332"/>
          </a:xfrm>
          <a:prstGeom prst="rect">
            <a:avLst/>
          </a:prstGeom>
          <a:noFill/>
        </p:spPr>
        <p:txBody>
          <a:bodyPr wrap="square">
            <a:spAutoFit/>
          </a:bodyPr>
          <a:lstStyle/>
          <a:p>
            <a:r>
              <a:rPr lang="en-US" dirty="0">
                <a:latin typeface="Comic Sans MS" panose="030F0702030302020204" pitchFamily="66" charset="0"/>
              </a:rPr>
              <a:t>operator stack </a:t>
            </a:r>
            <a:endParaRPr lang="en-US" dirty="0"/>
          </a:p>
        </p:txBody>
      </p:sp>
    </p:spTree>
    <p:extLst>
      <p:ext uri="{BB962C8B-B14F-4D97-AF65-F5344CB8AC3E}">
        <p14:creationId xmlns:p14="http://schemas.microsoft.com/office/powerpoint/2010/main" val="207755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down)">
                                      <p:cBhvr>
                                        <p:cTn id="7"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362351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Infix to Postfix Example</a:t>
            </a:r>
          </a:p>
        </p:txBody>
      </p:sp>
      <p:sp>
        <p:nvSpPr>
          <p:cNvPr id="3" name="Footer Placeholder 2"/>
          <p:cNvSpPr>
            <a:spLocks noGrp="1"/>
          </p:cNvSpPr>
          <p:nvPr>
            <p:ph type="ftr" sz="quarter" idx="11"/>
          </p:nvPr>
        </p:nvSpPr>
        <p:spPr/>
        <p:txBody>
          <a:bodyPr/>
          <a:lstStyle/>
          <a:p>
            <a:pPr>
              <a:defRPr/>
            </a:pPr>
            <a:r>
              <a:rPr lang="en-US"/>
              <a:t>Stacks (18)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58</a:t>
            </a:fld>
            <a:endParaRPr lang="en-US" dirty="0"/>
          </a:p>
        </p:txBody>
      </p:sp>
      <p:sp>
        <p:nvSpPr>
          <p:cNvPr id="5" name="TextBox 1"/>
          <p:cNvSpPr txBox="1">
            <a:spLocks noChangeArrowheads="1"/>
          </p:cNvSpPr>
          <p:nvPr/>
        </p:nvSpPr>
        <p:spPr bwMode="auto">
          <a:xfrm>
            <a:off x="1752600" y="1676400"/>
            <a:ext cx="2381250" cy="369332"/>
          </a:xfrm>
          <a:prstGeom prst="rect">
            <a:avLst/>
          </a:prstGeom>
          <a:noFill/>
          <a:ln w="9525">
            <a:noFill/>
            <a:miter lim="800000"/>
            <a:headEnd/>
            <a:tailEnd/>
          </a:ln>
        </p:spPr>
        <p:txBody>
          <a:bodyPr wrap="square">
            <a:spAutoFit/>
          </a:bodyPr>
          <a:lstStyle/>
          <a:p>
            <a:pPr algn="r"/>
            <a:r>
              <a:rPr lang="en-US" dirty="0"/>
              <a:t>Infix Expression:</a:t>
            </a:r>
          </a:p>
        </p:txBody>
      </p:sp>
      <p:sp>
        <p:nvSpPr>
          <p:cNvPr id="15" name="TextBox 14"/>
          <p:cNvSpPr txBox="1">
            <a:spLocks noChangeArrowheads="1"/>
          </p:cNvSpPr>
          <p:nvPr/>
        </p:nvSpPr>
        <p:spPr bwMode="auto">
          <a:xfrm>
            <a:off x="5257800" y="5754688"/>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a:t>
            </a:r>
            <a:r>
              <a:rPr lang="en-US" b="1" dirty="0">
                <a:latin typeface="Courier New" pitchFamily="49" charset="0"/>
                <a:cs typeface="Courier New" pitchFamily="49" charset="0"/>
              </a:rPr>
              <a:t>7</a:t>
            </a:r>
          </a:p>
        </p:txBody>
      </p:sp>
      <p:grpSp>
        <p:nvGrpSpPr>
          <p:cNvPr id="16" name="Group 41"/>
          <p:cNvGrpSpPr>
            <a:grpSpLocks/>
          </p:cNvGrpSpPr>
          <p:nvPr/>
        </p:nvGrpSpPr>
        <p:grpSpPr bwMode="auto">
          <a:xfrm rot="5400000">
            <a:off x="6507958" y="2329657"/>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3406776"/>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853641"/>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3" name="Down Arrow 52"/>
          <p:cNvSpPr/>
          <p:nvPr/>
        </p:nvSpPr>
        <p:spPr>
          <a:xfrm rot="10800000">
            <a:off x="7296150" y="4360863"/>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TextBox 54"/>
          <p:cNvSpPr txBox="1">
            <a:spLocks noChangeArrowheads="1"/>
          </p:cNvSpPr>
          <p:nvPr/>
        </p:nvSpPr>
        <p:spPr bwMode="auto">
          <a:xfrm>
            <a:off x="5060951" y="3853638"/>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4133850" y="1666875"/>
            <a:ext cx="3257550"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(w * [x + y] / z)</a:t>
            </a:r>
          </a:p>
        </p:txBody>
      </p:sp>
      <p:sp>
        <p:nvSpPr>
          <p:cNvPr id="54" name="TextBox 1">
            <a:extLst>
              <a:ext uri="{FF2B5EF4-FFF2-40B4-BE49-F238E27FC236}">
                <a16:creationId xmlns:a16="http://schemas.microsoft.com/office/drawing/2014/main" id="{A92818EE-A123-496A-9A9F-1343C730D933}"/>
              </a:ext>
            </a:extLst>
          </p:cNvPr>
          <p:cNvSpPr txBox="1">
            <a:spLocks noChangeArrowheads="1"/>
          </p:cNvSpPr>
          <p:nvPr/>
        </p:nvSpPr>
        <p:spPr bwMode="auto">
          <a:xfrm>
            <a:off x="1752600" y="2124015"/>
            <a:ext cx="2381250" cy="369332"/>
          </a:xfrm>
          <a:prstGeom prst="rect">
            <a:avLst/>
          </a:prstGeom>
          <a:noFill/>
          <a:ln w="9525">
            <a:noFill/>
            <a:miter lim="800000"/>
            <a:headEnd/>
            <a:tailEnd/>
          </a:ln>
        </p:spPr>
        <p:txBody>
          <a:bodyPr wrap="square">
            <a:spAutoFit/>
          </a:bodyPr>
          <a:lstStyle/>
          <a:p>
            <a:pPr algn="r"/>
            <a:r>
              <a:rPr lang="en-US" dirty="0"/>
              <a:t>Postfix Expression:</a:t>
            </a:r>
          </a:p>
        </p:txBody>
      </p:sp>
      <p:sp>
        <p:nvSpPr>
          <p:cNvPr id="60" name="TextBox 59">
            <a:extLst>
              <a:ext uri="{FF2B5EF4-FFF2-40B4-BE49-F238E27FC236}">
                <a16:creationId xmlns:a16="http://schemas.microsoft.com/office/drawing/2014/main" id="{3AB138BE-9944-4D04-A67B-FD24178717B0}"/>
              </a:ext>
            </a:extLst>
          </p:cNvPr>
          <p:cNvSpPr txBox="1">
            <a:spLocks noChangeArrowheads="1"/>
          </p:cNvSpPr>
          <p:nvPr/>
        </p:nvSpPr>
        <p:spPr bwMode="auto">
          <a:xfrm>
            <a:off x="2347913" y="543681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9" name="TextBox 65">
            <a:extLst>
              <a:ext uri="{FF2B5EF4-FFF2-40B4-BE49-F238E27FC236}">
                <a16:creationId xmlns:a16="http://schemas.microsoft.com/office/drawing/2014/main" id="{4662F1C5-C250-45EA-8FE6-6B1C3DAA0997}"/>
              </a:ext>
            </a:extLst>
          </p:cNvPr>
          <p:cNvSpPr txBox="1">
            <a:spLocks noChangeArrowheads="1"/>
          </p:cNvSpPr>
          <p:nvPr/>
        </p:nvSpPr>
        <p:spPr bwMode="auto">
          <a:xfrm>
            <a:off x="4133850" y="2114490"/>
            <a:ext cx="3303270" cy="400110"/>
          </a:xfrm>
          <a:prstGeom prst="rect">
            <a:avLst/>
          </a:prstGeom>
          <a:noFill/>
          <a:ln w="9525">
            <a:noFill/>
            <a:miter lim="800000"/>
            <a:headEnd/>
            <a:tailEnd/>
          </a:ln>
        </p:spPr>
        <p:txBody>
          <a:bodyPr wrap="square">
            <a:spAutoFit/>
          </a:bodyPr>
          <a:lstStyle/>
          <a:p>
            <a:r>
              <a:rPr lang="en-US" sz="2000" b="1" dirty="0">
                <a:latin typeface="Consolas" panose="020B0609020204030204" pitchFamily="49" charset="0"/>
                <a:cs typeface="Consolas" panose="020B0609020204030204" pitchFamily="49" charset="0"/>
              </a:rPr>
              <a:t>w x y</a:t>
            </a:r>
          </a:p>
        </p:txBody>
      </p:sp>
      <p:sp>
        <p:nvSpPr>
          <p:cNvPr id="63" name="TextBox 62">
            <a:extLst>
              <a:ext uri="{FF2B5EF4-FFF2-40B4-BE49-F238E27FC236}">
                <a16:creationId xmlns:a16="http://schemas.microsoft.com/office/drawing/2014/main" id="{DE681701-C015-4880-8CCE-54B5372E4416}"/>
              </a:ext>
            </a:extLst>
          </p:cNvPr>
          <p:cNvSpPr txBox="1">
            <a:spLocks noChangeArrowheads="1"/>
          </p:cNvSpPr>
          <p:nvPr/>
        </p:nvSpPr>
        <p:spPr bwMode="auto">
          <a:xfrm>
            <a:off x="2347913" y="506839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nvGrpSpPr>
          <p:cNvPr id="61" name="Group 60">
            <a:extLst>
              <a:ext uri="{FF2B5EF4-FFF2-40B4-BE49-F238E27FC236}">
                <a16:creationId xmlns:a16="http://schemas.microsoft.com/office/drawing/2014/main" id="{1F35C90B-871B-4C7A-8812-87A129FBAEB7}"/>
              </a:ext>
            </a:extLst>
          </p:cNvPr>
          <p:cNvGrpSpPr/>
          <p:nvPr/>
        </p:nvGrpSpPr>
        <p:grpSpPr>
          <a:xfrm>
            <a:off x="4188619" y="4217931"/>
            <a:ext cx="3107530" cy="1015194"/>
            <a:chOff x="3274219" y="3452061"/>
            <a:chExt cx="3107530" cy="1015194"/>
          </a:xfrm>
        </p:grpSpPr>
        <p:cxnSp>
          <p:nvCxnSpPr>
            <p:cNvPr id="62" name="Straight Arrow Connector 61">
              <a:extLst>
                <a:ext uri="{FF2B5EF4-FFF2-40B4-BE49-F238E27FC236}">
                  <a16:creationId xmlns:a16="http://schemas.microsoft.com/office/drawing/2014/main" id="{F7EB6A35-74A3-4C74-82F8-47F37A2B4A5E}"/>
                </a:ext>
              </a:extLst>
            </p:cNvPr>
            <p:cNvCxnSpPr>
              <a:cxnSpLocks/>
            </p:cNvCxnSpPr>
            <p:nvPr/>
          </p:nvCxnSpPr>
          <p:spPr>
            <a:xfrm flipH="1">
              <a:off x="3657600" y="3452061"/>
              <a:ext cx="2724149" cy="815139"/>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0C6E94E2-4335-4687-A6BB-D2C09794EEC5}"/>
                </a:ext>
              </a:extLst>
            </p:cNvPr>
            <p:cNvSpPr txBox="1">
              <a:spLocks noChangeArrowheads="1"/>
            </p:cNvSpPr>
            <p:nvPr/>
          </p:nvSpPr>
          <p:spPr bwMode="auto">
            <a:xfrm>
              <a:off x="3274219" y="4067145"/>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73" name="TextBox 72">
            <a:extLst>
              <a:ext uri="{FF2B5EF4-FFF2-40B4-BE49-F238E27FC236}">
                <a16:creationId xmlns:a16="http://schemas.microsoft.com/office/drawing/2014/main" id="{8EE128CE-DFAD-4F0F-83A2-81CF84783F0F}"/>
              </a:ext>
            </a:extLst>
          </p:cNvPr>
          <p:cNvSpPr txBox="1">
            <a:spLocks noChangeArrowheads="1"/>
          </p:cNvSpPr>
          <p:nvPr/>
        </p:nvSpPr>
        <p:spPr bwMode="auto">
          <a:xfrm>
            <a:off x="2347913" y="433324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nvGrpSpPr>
          <p:cNvPr id="74" name="Group 73">
            <a:extLst>
              <a:ext uri="{FF2B5EF4-FFF2-40B4-BE49-F238E27FC236}">
                <a16:creationId xmlns:a16="http://schemas.microsoft.com/office/drawing/2014/main" id="{8B467522-466D-4CC1-9013-3B08C0F6E13F}"/>
              </a:ext>
            </a:extLst>
          </p:cNvPr>
          <p:cNvGrpSpPr/>
          <p:nvPr/>
        </p:nvGrpSpPr>
        <p:grpSpPr>
          <a:xfrm>
            <a:off x="2260534" y="2119313"/>
            <a:ext cx="3022666" cy="2589243"/>
            <a:chOff x="1363980" y="1679167"/>
            <a:chExt cx="3022666" cy="2589243"/>
          </a:xfrm>
        </p:grpSpPr>
        <p:grpSp>
          <p:nvGrpSpPr>
            <p:cNvPr id="75" name="Group 74">
              <a:extLst>
                <a:ext uri="{FF2B5EF4-FFF2-40B4-BE49-F238E27FC236}">
                  <a16:creationId xmlns:a16="http://schemas.microsoft.com/office/drawing/2014/main" id="{9C7117CB-78E3-4734-BE1C-38DC2BEE4358}"/>
                </a:ext>
              </a:extLst>
            </p:cNvPr>
            <p:cNvGrpSpPr/>
            <p:nvPr/>
          </p:nvGrpSpPr>
          <p:grpSpPr>
            <a:xfrm>
              <a:off x="1918272" y="1679167"/>
              <a:ext cx="2468374" cy="2397167"/>
              <a:chOff x="2240756" y="1679167"/>
              <a:chExt cx="2468374" cy="2397167"/>
            </a:xfrm>
          </p:grpSpPr>
          <p:cxnSp>
            <p:nvCxnSpPr>
              <p:cNvPr id="77" name="Straight Arrow Connector 76">
                <a:extLst>
                  <a:ext uri="{FF2B5EF4-FFF2-40B4-BE49-F238E27FC236}">
                    <a16:creationId xmlns:a16="http://schemas.microsoft.com/office/drawing/2014/main" id="{589DEE93-B770-4F0F-9B6B-205ADC9687FC}"/>
                  </a:ext>
                </a:extLst>
              </p:cNvPr>
              <p:cNvCxnSpPr>
                <a:cxnSpLocks/>
              </p:cNvCxnSpPr>
              <p:nvPr/>
            </p:nvCxnSpPr>
            <p:spPr>
              <a:xfrm flipV="1">
                <a:off x="2240756" y="1980970"/>
                <a:ext cx="2235994" cy="2095364"/>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1A5F02ED-CAA6-4FB1-A201-B7BB3CEDE93E}"/>
                  </a:ext>
                </a:extLst>
              </p:cNvPr>
              <p:cNvSpPr txBox="1">
                <a:spLocks noChangeArrowheads="1"/>
              </p:cNvSpPr>
              <p:nvPr/>
            </p:nvSpPr>
            <p:spPr bwMode="auto">
              <a:xfrm>
                <a:off x="4399568" y="1679167"/>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76" name="Rectangle 75">
              <a:extLst>
                <a:ext uri="{FF2B5EF4-FFF2-40B4-BE49-F238E27FC236}">
                  <a16:creationId xmlns:a16="http://schemas.microsoft.com/office/drawing/2014/main" id="{3F5B966A-5114-4123-9BC7-E40C78684B87}"/>
                </a:ext>
              </a:extLst>
            </p:cNvPr>
            <p:cNvSpPr/>
            <p:nvPr/>
          </p:nvSpPr>
          <p:spPr>
            <a:xfrm>
              <a:off x="1363980" y="3963610"/>
              <a:ext cx="457200"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TextBox 78">
            <a:extLst>
              <a:ext uri="{FF2B5EF4-FFF2-40B4-BE49-F238E27FC236}">
                <a16:creationId xmlns:a16="http://schemas.microsoft.com/office/drawing/2014/main" id="{7D526518-8D36-4039-B4F1-FB23A7E70228}"/>
              </a:ext>
            </a:extLst>
          </p:cNvPr>
          <p:cNvSpPr txBox="1">
            <a:spLocks noChangeArrowheads="1"/>
          </p:cNvSpPr>
          <p:nvPr/>
        </p:nvSpPr>
        <p:spPr bwMode="auto">
          <a:xfrm>
            <a:off x="2347913" y="469997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nvGrpSpPr>
          <p:cNvPr id="68" name="Group 67">
            <a:extLst>
              <a:ext uri="{FF2B5EF4-FFF2-40B4-BE49-F238E27FC236}">
                <a16:creationId xmlns:a16="http://schemas.microsoft.com/office/drawing/2014/main" id="{AD1AC6CF-CE30-4AF4-90DB-AEA4FA8D6EEF}"/>
              </a:ext>
            </a:extLst>
          </p:cNvPr>
          <p:cNvGrpSpPr/>
          <p:nvPr/>
        </p:nvGrpSpPr>
        <p:grpSpPr>
          <a:xfrm>
            <a:off x="2268221" y="4759961"/>
            <a:ext cx="1907477" cy="473165"/>
            <a:chOff x="1353820" y="3994090"/>
            <a:chExt cx="1907477" cy="473165"/>
          </a:xfrm>
        </p:grpSpPr>
        <p:grpSp>
          <p:nvGrpSpPr>
            <p:cNvPr id="69" name="Group 68">
              <a:extLst>
                <a:ext uri="{FF2B5EF4-FFF2-40B4-BE49-F238E27FC236}">
                  <a16:creationId xmlns:a16="http://schemas.microsoft.com/office/drawing/2014/main" id="{B7F015E0-A2A4-43C6-8DCC-F1ECC3BED1E8}"/>
                </a:ext>
              </a:extLst>
            </p:cNvPr>
            <p:cNvGrpSpPr/>
            <p:nvPr/>
          </p:nvGrpSpPr>
          <p:grpSpPr>
            <a:xfrm>
              <a:off x="1811020" y="4067145"/>
              <a:ext cx="1450277" cy="400110"/>
              <a:chOff x="2133504" y="4067145"/>
              <a:chExt cx="1450277" cy="400110"/>
            </a:xfrm>
          </p:grpSpPr>
          <p:cxnSp>
            <p:nvCxnSpPr>
              <p:cNvPr id="71" name="Straight Arrow Connector 70">
                <a:extLst>
                  <a:ext uri="{FF2B5EF4-FFF2-40B4-BE49-F238E27FC236}">
                    <a16:creationId xmlns:a16="http://schemas.microsoft.com/office/drawing/2014/main" id="{A3430B3D-02C6-433A-B5F9-1880E665EE5C}"/>
                  </a:ext>
                </a:extLst>
              </p:cNvPr>
              <p:cNvCxnSpPr>
                <a:cxnSpLocks/>
                <a:endCxn id="72" idx="1"/>
              </p:cNvCxnSpPr>
              <p:nvPr/>
            </p:nvCxnSpPr>
            <p:spPr>
              <a:xfrm>
                <a:off x="2133504" y="4187130"/>
                <a:ext cx="1140715" cy="8007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D3D2411F-8122-4DB7-BCA8-210091202EF2}"/>
                  </a:ext>
                </a:extLst>
              </p:cNvPr>
              <p:cNvSpPr txBox="1">
                <a:spLocks noChangeArrowheads="1"/>
              </p:cNvSpPr>
              <p:nvPr/>
            </p:nvSpPr>
            <p:spPr bwMode="auto">
              <a:xfrm>
                <a:off x="3274219" y="4067145"/>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70" name="Rectangle 69">
              <a:extLst>
                <a:ext uri="{FF2B5EF4-FFF2-40B4-BE49-F238E27FC236}">
                  <a16:creationId xmlns:a16="http://schemas.microsoft.com/office/drawing/2014/main" id="{5DF2D756-196D-403D-A96B-AF204FF69F15}"/>
                </a:ext>
              </a:extLst>
            </p:cNvPr>
            <p:cNvSpPr/>
            <p:nvPr/>
          </p:nvSpPr>
          <p:spPr>
            <a:xfrm>
              <a:off x="1353820" y="3994090"/>
              <a:ext cx="457200" cy="304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TextBox 65">
            <a:extLst>
              <a:ext uri="{FF2B5EF4-FFF2-40B4-BE49-F238E27FC236}">
                <a16:creationId xmlns:a16="http://schemas.microsoft.com/office/drawing/2014/main" id="{44363CC7-EF42-4A4B-8833-03CA1E3A873F}"/>
              </a:ext>
            </a:extLst>
          </p:cNvPr>
          <p:cNvSpPr txBox="1"/>
          <p:nvPr/>
        </p:nvSpPr>
        <p:spPr>
          <a:xfrm>
            <a:off x="1714483" y="5957894"/>
            <a:ext cx="1844249" cy="369332"/>
          </a:xfrm>
          <a:prstGeom prst="rect">
            <a:avLst/>
          </a:prstGeom>
          <a:noFill/>
        </p:spPr>
        <p:txBody>
          <a:bodyPr wrap="square">
            <a:spAutoFit/>
          </a:bodyPr>
          <a:lstStyle/>
          <a:p>
            <a:r>
              <a:rPr lang="en-US" dirty="0">
                <a:latin typeface="Comic Sans MS" panose="030F0702030302020204" pitchFamily="66" charset="0"/>
              </a:rPr>
              <a:t>operator stack </a:t>
            </a:r>
            <a:endParaRPr lang="en-US" dirty="0"/>
          </a:p>
        </p:txBody>
      </p:sp>
    </p:spTree>
    <p:extLst>
      <p:ext uri="{BB962C8B-B14F-4D97-AF65-F5344CB8AC3E}">
        <p14:creationId xmlns:p14="http://schemas.microsoft.com/office/powerpoint/2010/main" val="192309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right)">
                                      <p:cBhvr>
                                        <p:cTn id="7" dur="5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4"/>
                                        </p:tgtEl>
                                        <p:attrNameLst>
                                          <p:attrName>style.visibility</p:attrName>
                                        </p:attrNameLst>
                                      </p:cBhvr>
                                      <p:to>
                                        <p:strVal val="visible"/>
                                      </p:to>
                                    </p:set>
                                    <p:animEffect transition="in" filter="wipe(left)">
                                      <p:cBhvr>
                                        <p:cTn id="12" dur="500"/>
                                        <p:tgtEl>
                                          <p:spTgt spid="7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8"/>
                                        </p:tgtEl>
                                        <p:attrNameLst>
                                          <p:attrName>style.visibility</p:attrName>
                                        </p:attrNameLst>
                                      </p:cBhvr>
                                      <p:to>
                                        <p:strVal val="visible"/>
                                      </p:to>
                                    </p:set>
                                    <p:animEffect transition="in" filter="wipe(left)">
                                      <p:cBhvr>
                                        <p:cTn id="17"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362351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Infix to Postfix Example</a:t>
            </a:r>
          </a:p>
        </p:txBody>
      </p:sp>
      <p:sp>
        <p:nvSpPr>
          <p:cNvPr id="3" name="Footer Placeholder 2"/>
          <p:cNvSpPr>
            <a:spLocks noGrp="1"/>
          </p:cNvSpPr>
          <p:nvPr>
            <p:ph type="ftr" sz="quarter" idx="11"/>
          </p:nvPr>
        </p:nvSpPr>
        <p:spPr/>
        <p:txBody>
          <a:bodyPr/>
          <a:lstStyle/>
          <a:p>
            <a:pPr>
              <a:defRPr/>
            </a:pPr>
            <a:r>
              <a:rPr lang="en-US"/>
              <a:t>Stacks (18)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59</a:t>
            </a:fld>
            <a:endParaRPr lang="en-US" dirty="0"/>
          </a:p>
        </p:txBody>
      </p:sp>
      <p:sp>
        <p:nvSpPr>
          <p:cNvPr id="5" name="TextBox 1"/>
          <p:cNvSpPr txBox="1">
            <a:spLocks noChangeArrowheads="1"/>
          </p:cNvSpPr>
          <p:nvPr/>
        </p:nvSpPr>
        <p:spPr bwMode="auto">
          <a:xfrm>
            <a:off x="1752600" y="1676400"/>
            <a:ext cx="2381250" cy="369332"/>
          </a:xfrm>
          <a:prstGeom prst="rect">
            <a:avLst/>
          </a:prstGeom>
          <a:noFill/>
          <a:ln w="9525">
            <a:noFill/>
            <a:miter lim="800000"/>
            <a:headEnd/>
            <a:tailEnd/>
          </a:ln>
        </p:spPr>
        <p:txBody>
          <a:bodyPr wrap="square">
            <a:spAutoFit/>
          </a:bodyPr>
          <a:lstStyle/>
          <a:p>
            <a:pPr algn="r"/>
            <a:r>
              <a:rPr lang="en-US" dirty="0"/>
              <a:t>Infix Expression:</a:t>
            </a:r>
          </a:p>
        </p:txBody>
      </p:sp>
      <p:sp>
        <p:nvSpPr>
          <p:cNvPr id="15" name="TextBox 14"/>
          <p:cNvSpPr txBox="1">
            <a:spLocks noChangeArrowheads="1"/>
          </p:cNvSpPr>
          <p:nvPr/>
        </p:nvSpPr>
        <p:spPr bwMode="auto">
          <a:xfrm>
            <a:off x="5257800" y="5754688"/>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a:t>
            </a:r>
            <a:r>
              <a:rPr lang="en-US" b="1" dirty="0">
                <a:latin typeface="Courier New" pitchFamily="49" charset="0"/>
                <a:cs typeface="Courier New" pitchFamily="49" charset="0"/>
              </a:rPr>
              <a:t>8</a:t>
            </a:r>
          </a:p>
        </p:txBody>
      </p:sp>
      <p:grpSp>
        <p:nvGrpSpPr>
          <p:cNvPr id="16" name="Group 41"/>
          <p:cNvGrpSpPr>
            <a:grpSpLocks/>
          </p:cNvGrpSpPr>
          <p:nvPr/>
        </p:nvGrpSpPr>
        <p:grpSpPr bwMode="auto">
          <a:xfrm rot="5400000">
            <a:off x="6507958" y="2329657"/>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3406776"/>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853641"/>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3" name="Down Arrow 52"/>
          <p:cNvSpPr/>
          <p:nvPr/>
        </p:nvSpPr>
        <p:spPr>
          <a:xfrm rot="10800000">
            <a:off x="7600950" y="4360863"/>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TextBox 54"/>
          <p:cNvSpPr txBox="1">
            <a:spLocks noChangeArrowheads="1"/>
          </p:cNvSpPr>
          <p:nvPr/>
        </p:nvSpPr>
        <p:spPr bwMode="auto">
          <a:xfrm>
            <a:off x="5060951" y="3853638"/>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4133850" y="1666875"/>
            <a:ext cx="3257550"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(w * [x + y] / z)</a:t>
            </a:r>
          </a:p>
        </p:txBody>
      </p:sp>
      <p:sp>
        <p:nvSpPr>
          <p:cNvPr id="54" name="TextBox 1">
            <a:extLst>
              <a:ext uri="{FF2B5EF4-FFF2-40B4-BE49-F238E27FC236}">
                <a16:creationId xmlns:a16="http://schemas.microsoft.com/office/drawing/2014/main" id="{A92818EE-A123-496A-9A9F-1343C730D933}"/>
              </a:ext>
            </a:extLst>
          </p:cNvPr>
          <p:cNvSpPr txBox="1">
            <a:spLocks noChangeArrowheads="1"/>
          </p:cNvSpPr>
          <p:nvPr/>
        </p:nvSpPr>
        <p:spPr bwMode="auto">
          <a:xfrm>
            <a:off x="1752600" y="2124015"/>
            <a:ext cx="2381250" cy="369332"/>
          </a:xfrm>
          <a:prstGeom prst="rect">
            <a:avLst/>
          </a:prstGeom>
          <a:noFill/>
          <a:ln w="9525">
            <a:noFill/>
            <a:miter lim="800000"/>
            <a:headEnd/>
            <a:tailEnd/>
          </a:ln>
        </p:spPr>
        <p:txBody>
          <a:bodyPr wrap="square">
            <a:spAutoFit/>
          </a:bodyPr>
          <a:lstStyle/>
          <a:p>
            <a:pPr algn="r"/>
            <a:r>
              <a:rPr lang="en-US" dirty="0"/>
              <a:t>Postfix Expression:</a:t>
            </a:r>
          </a:p>
        </p:txBody>
      </p:sp>
      <p:sp>
        <p:nvSpPr>
          <p:cNvPr id="60" name="TextBox 59">
            <a:extLst>
              <a:ext uri="{FF2B5EF4-FFF2-40B4-BE49-F238E27FC236}">
                <a16:creationId xmlns:a16="http://schemas.microsoft.com/office/drawing/2014/main" id="{3AB138BE-9944-4D04-A67B-FD24178717B0}"/>
              </a:ext>
            </a:extLst>
          </p:cNvPr>
          <p:cNvSpPr txBox="1">
            <a:spLocks noChangeArrowheads="1"/>
          </p:cNvSpPr>
          <p:nvPr/>
        </p:nvSpPr>
        <p:spPr bwMode="auto">
          <a:xfrm>
            <a:off x="2347913" y="543681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9" name="TextBox 65">
            <a:extLst>
              <a:ext uri="{FF2B5EF4-FFF2-40B4-BE49-F238E27FC236}">
                <a16:creationId xmlns:a16="http://schemas.microsoft.com/office/drawing/2014/main" id="{4662F1C5-C250-45EA-8FE6-6B1C3DAA0997}"/>
              </a:ext>
            </a:extLst>
          </p:cNvPr>
          <p:cNvSpPr txBox="1">
            <a:spLocks noChangeArrowheads="1"/>
          </p:cNvSpPr>
          <p:nvPr/>
        </p:nvSpPr>
        <p:spPr bwMode="auto">
          <a:xfrm>
            <a:off x="4133850" y="2114490"/>
            <a:ext cx="3303270" cy="400110"/>
          </a:xfrm>
          <a:prstGeom prst="rect">
            <a:avLst/>
          </a:prstGeom>
          <a:noFill/>
          <a:ln w="9525">
            <a:noFill/>
            <a:miter lim="800000"/>
            <a:headEnd/>
            <a:tailEnd/>
          </a:ln>
        </p:spPr>
        <p:txBody>
          <a:bodyPr wrap="square">
            <a:spAutoFit/>
          </a:bodyPr>
          <a:lstStyle/>
          <a:p>
            <a:r>
              <a:rPr lang="en-US" sz="2000" b="1" dirty="0">
                <a:latin typeface="Consolas" panose="020B0609020204030204" pitchFamily="49" charset="0"/>
                <a:cs typeface="Consolas" panose="020B0609020204030204" pitchFamily="49" charset="0"/>
              </a:rPr>
              <a:t>w x y +</a:t>
            </a:r>
          </a:p>
        </p:txBody>
      </p:sp>
      <p:sp>
        <p:nvSpPr>
          <p:cNvPr id="63" name="TextBox 62">
            <a:extLst>
              <a:ext uri="{FF2B5EF4-FFF2-40B4-BE49-F238E27FC236}">
                <a16:creationId xmlns:a16="http://schemas.microsoft.com/office/drawing/2014/main" id="{DE681701-C015-4880-8CCE-54B5372E4416}"/>
              </a:ext>
            </a:extLst>
          </p:cNvPr>
          <p:cNvSpPr txBox="1">
            <a:spLocks noChangeArrowheads="1"/>
          </p:cNvSpPr>
          <p:nvPr/>
        </p:nvSpPr>
        <p:spPr bwMode="auto">
          <a:xfrm>
            <a:off x="2347913" y="506839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nvGrpSpPr>
          <p:cNvPr id="74" name="Group 73">
            <a:extLst>
              <a:ext uri="{FF2B5EF4-FFF2-40B4-BE49-F238E27FC236}">
                <a16:creationId xmlns:a16="http://schemas.microsoft.com/office/drawing/2014/main" id="{8B467522-466D-4CC1-9013-3B08C0F6E13F}"/>
              </a:ext>
            </a:extLst>
          </p:cNvPr>
          <p:cNvGrpSpPr/>
          <p:nvPr/>
        </p:nvGrpSpPr>
        <p:grpSpPr>
          <a:xfrm>
            <a:off x="2260534" y="2119312"/>
            <a:ext cx="3306828" cy="3321368"/>
            <a:chOff x="1363980" y="1679167"/>
            <a:chExt cx="3306828" cy="3321368"/>
          </a:xfrm>
        </p:grpSpPr>
        <p:grpSp>
          <p:nvGrpSpPr>
            <p:cNvPr id="75" name="Group 74">
              <a:extLst>
                <a:ext uri="{FF2B5EF4-FFF2-40B4-BE49-F238E27FC236}">
                  <a16:creationId xmlns:a16="http://schemas.microsoft.com/office/drawing/2014/main" id="{9C7117CB-78E3-4734-BE1C-38DC2BEE4358}"/>
                </a:ext>
              </a:extLst>
            </p:cNvPr>
            <p:cNvGrpSpPr/>
            <p:nvPr/>
          </p:nvGrpSpPr>
          <p:grpSpPr>
            <a:xfrm>
              <a:off x="1902208" y="1679167"/>
              <a:ext cx="2768600" cy="3113814"/>
              <a:chOff x="2224692" y="1679167"/>
              <a:chExt cx="2768600" cy="3113814"/>
            </a:xfrm>
          </p:grpSpPr>
          <p:cxnSp>
            <p:nvCxnSpPr>
              <p:cNvPr id="77" name="Straight Arrow Connector 76">
                <a:extLst>
                  <a:ext uri="{FF2B5EF4-FFF2-40B4-BE49-F238E27FC236}">
                    <a16:creationId xmlns:a16="http://schemas.microsoft.com/office/drawing/2014/main" id="{589DEE93-B770-4F0F-9B6B-205ADC9687FC}"/>
                  </a:ext>
                </a:extLst>
              </p:cNvPr>
              <p:cNvCxnSpPr>
                <a:cxnSpLocks/>
              </p:cNvCxnSpPr>
              <p:nvPr/>
            </p:nvCxnSpPr>
            <p:spPr>
              <a:xfrm flipV="1">
                <a:off x="2224692" y="1922055"/>
                <a:ext cx="2571751" cy="2870926"/>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1A5F02ED-CAA6-4FB1-A201-B7BB3CEDE93E}"/>
                  </a:ext>
                </a:extLst>
              </p:cNvPr>
              <p:cNvSpPr txBox="1">
                <a:spLocks noChangeArrowheads="1"/>
              </p:cNvSpPr>
              <p:nvPr/>
            </p:nvSpPr>
            <p:spPr bwMode="auto">
              <a:xfrm>
                <a:off x="4683730" y="1679167"/>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76" name="Rectangle 75">
              <a:extLst>
                <a:ext uri="{FF2B5EF4-FFF2-40B4-BE49-F238E27FC236}">
                  <a16:creationId xmlns:a16="http://schemas.microsoft.com/office/drawing/2014/main" id="{3F5B966A-5114-4123-9BC7-E40C78684B87}"/>
                </a:ext>
              </a:extLst>
            </p:cNvPr>
            <p:cNvSpPr/>
            <p:nvPr/>
          </p:nvSpPr>
          <p:spPr>
            <a:xfrm>
              <a:off x="1363980" y="4695735"/>
              <a:ext cx="457200"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 name="Group 60">
            <a:extLst>
              <a:ext uri="{FF2B5EF4-FFF2-40B4-BE49-F238E27FC236}">
                <a16:creationId xmlns:a16="http://schemas.microsoft.com/office/drawing/2014/main" id="{1F35C90B-871B-4C7A-8812-87A129FBAEB7}"/>
              </a:ext>
            </a:extLst>
          </p:cNvPr>
          <p:cNvGrpSpPr/>
          <p:nvPr/>
        </p:nvGrpSpPr>
        <p:grpSpPr>
          <a:xfrm>
            <a:off x="2362201" y="4217932"/>
            <a:ext cx="5334001" cy="1268469"/>
            <a:chOff x="1047749" y="3452061"/>
            <a:chExt cx="5334001" cy="1268469"/>
          </a:xfrm>
        </p:grpSpPr>
        <p:cxnSp>
          <p:nvCxnSpPr>
            <p:cNvPr id="62" name="Straight Arrow Connector 61">
              <a:extLst>
                <a:ext uri="{FF2B5EF4-FFF2-40B4-BE49-F238E27FC236}">
                  <a16:creationId xmlns:a16="http://schemas.microsoft.com/office/drawing/2014/main" id="{F7EB6A35-74A3-4C74-82F8-47F37A2B4A5E}"/>
                </a:ext>
              </a:extLst>
            </p:cNvPr>
            <p:cNvCxnSpPr>
              <a:cxnSpLocks/>
            </p:cNvCxnSpPr>
            <p:nvPr/>
          </p:nvCxnSpPr>
          <p:spPr>
            <a:xfrm flipH="1">
              <a:off x="1531143" y="3452061"/>
              <a:ext cx="4850607" cy="1116069"/>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0C6E94E2-4335-4687-A6BB-D2C09794EEC5}"/>
                </a:ext>
              </a:extLst>
            </p:cNvPr>
            <p:cNvSpPr txBox="1">
              <a:spLocks noChangeArrowheads="1"/>
            </p:cNvSpPr>
            <p:nvPr/>
          </p:nvSpPr>
          <p:spPr bwMode="auto">
            <a:xfrm>
              <a:off x="1047749" y="432042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64" name="TextBox 63">
            <a:extLst>
              <a:ext uri="{FF2B5EF4-FFF2-40B4-BE49-F238E27FC236}">
                <a16:creationId xmlns:a16="http://schemas.microsoft.com/office/drawing/2014/main" id="{2247AD24-130A-4700-AC14-A9828D75D96F}"/>
              </a:ext>
            </a:extLst>
          </p:cNvPr>
          <p:cNvSpPr txBox="1"/>
          <p:nvPr/>
        </p:nvSpPr>
        <p:spPr>
          <a:xfrm>
            <a:off x="1714483" y="5957894"/>
            <a:ext cx="1844249" cy="369332"/>
          </a:xfrm>
          <a:prstGeom prst="rect">
            <a:avLst/>
          </a:prstGeom>
          <a:noFill/>
        </p:spPr>
        <p:txBody>
          <a:bodyPr wrap="square">
            <a:spAutoFit/>
          </a:bodyPr>
          <a:lstStyle/>
          <a:p>
            <a:r>
              <a:rPr lang="en-US" dirty="0">
                <a:latin typeface="Comic Sans MS" panose="030F0702030302020204" pitchFamily="66" charset="0"/>
              </a:rPr>
              <a:t>operator stack </a:t>
            </a:r>
            <a:endParaRPr lang="en-US" dirty="0"/>
          </a:p>
        </p:txBody>
      </p:sp>
    </p:spTree>
    <p:extLst>
      <p:ext uri="{BB962C8B-B14F-4D97-AF65-F5344CB8AC3E}">
        <p14:creationId xmlns:p14="http://schemas.microsoft.com/office/powerpoint/2010/main" val="25977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left)">
                                      <p:cBhvr>
                                        <p:cTn id="7" dur="500"/>
                                        <p:tgtEl>
                                          <p:spTgt spid="7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wipe(right)">
                                      <p:cBhvr>
                                        <p:cTn id="1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Function Objects</a:t>
            </a:r>
          </a:p>
        </p:txBody>
      </p:sp>
      <p:sp>
        <p:nvSpPr>
          <p:cNvPr id="3" name="Slide Number Placeholder 2"/>
          <p:cNvSpPr>
            <a:spLocks noGrp="1"/>
          </p:cNvSpPr>
          <p:nvPr>
            <p:ph type="sldNum" sz="quarter" idx="12"/>
          </p:nvPr>
        </p:nvSpPr>
        <p:spPr/>
        <p:txBody>
          <a:bodyPr/>
          <a:lstStyle/>
          <a:p>
            <a:pPr>
              <a:defRPr/>
            </a:pPr>
            <a:fld id="{A0C1462C-D640-45B3-901B-F425AA5C3674}" type="slidenum">
              <a:rPr lang="en-US" smtClean="0"/>
              <a:pPr>
                <a:defRPr/>
              </a:pPr>
              <a:t>6</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1371600"/>
            <a:ext cx="4407580" cy="2476500"/>
          </a:xfrm>
          <a:prstGeom prst="rect">
            <a:avLst/>
          </a:prstGeom>
        </p:spPr>
      </p:pic>
    </p:spTree>
    <p:extLst>
      <p:ext uri="{BB962C8B-B14F-4D97-AF65-F5344CB8AC3E}">
        <p14:creationId xmlns:p14="http://schemas.microsoft.com/office/powerpoint/2010/main" val="14046564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362351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Infix to Postfix Example</a:t>
            </a:r>
          </a:p>
        </p:txBody>
      </p:sp>
      <p:sp>
        <p:nvSpPr>
          <p:cNvPr id="3" name="Footer Placeholder 2"/>
          <p:cNvSpPr>
            <a:spLocks noGrp="1"/>
          </p:cNvSpPr>
          <p:nvPr>
            <p:ph type="ftr" sz="quarter" idx="11"/>
          </p:nvPr>
        </p:nvSpPr>
        <p:spPr/>
        <p:txBody>
          <a:bodyPr/>
          <a:lstStyle/>
          <a:p>
            <a:pPr>
              <a:defRPr/>
            </a:pPr>
            <a:r>
              <a:rPr lang="en-US"/>
              <a:t>Stacks (18)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60</a:t>
            </a:fld>
            <a:endParaRPr lang="en-US" dirty="0"/>
          </a:p>
        </p:txBody>
      </p:sp>
      <p:sp>
        <p:nvSpPr>
          <p:cNvPr id="5" name="TextBox 1"/>
          <p:cNvSpPr txBox="1">
            <a:spLocks noChangeArrowheads="1"/>
          </p:cNvSpPr>
          <p:nvPr/>
        </p:nvSpPr>
        <p:spPr bwMode="auto">
          <a:xfrm>
            <a:off x="1752600" y="1676400"/>
            <a:ext cx="2381250" cy="369332"/>
          </a:xfrm>
          <a:prstGeom prst="rect">
            <a:avLst/>
          </a:prstGeom>
          <a:noFill/>
          <a:ln w="9525">
            <a:noFill/>
            <a:miter lim="800000"/>
            <a:headEnd/>
            <a:tailEnd/>
          </a:ln>
        </p:spPr>
        <p:txBody>
          <a:bodyPr wrap="square">
            <a:spAutoFit/>
          </a:bodyPr>
          <a:lstStyle/>
          <a:p>
            <a:pPr algn="r"/>
            <a:r>
              <a:rPr lang="en-US" dirty="0"/>
              <a:t>Infix Expression:</a:t>
            </a:r>
          </a:p>
        </p:txBody>
      </p:sp>
      <p:sp>
        <p:nvSpPr>
          <p:cNvPr id="15" name="TextBox 14"/>
          <p:cNvSpPr txBox="1">
            <a:spLocks noChangeArrowheads="1"/>
          </p:cNvSpPr>
          <p:nvPr/>
        </p:nvSpPr>
        <p:spPr bwMode="auto">
          <a:xfrm>
            <a:off x="5257800" y="5754688"/>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a:t>
            </a:r>
            <a:r>
              <a:rPr lang="en-US" b="1" dirty="0">
                <a:latin typeface="Courier New" pitchFamily="49" charset="0"/>
                <a:cs typeface="Courier New" pitchFamily="49" charset="0"/>
              </a:rPr>
              <a:t>9</a:t>
            </a:r>
          </a:p>
        </p:txBody>
      </p:sp>
      <p:grpSp>
        <p:nvGrpSpPr>
          <p:cNvPr id="16" name="Group 41"/>
          <p:cNvGrpSpPr>
            <a:grpSpLocks/>
          </p:cNvGrpSpPr>
          <p:nvPr/>
        </p:nvGrpSpPr>
        <p:grpSpPr bwMode="auto">
          <a:xfrm rot="5400000">
            <a:off x="6507958" y="2329657"/>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3406776"/>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853641"/>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3" name="Down Arrow 52"/>
          <p:cNvSpPr/>
          <p:nvPr/>
        </p:nvSpPr>
        <p:spPr>
          <a:xfrm rot="10800000">
            <a:off x="7905750" y="4360863"/>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TextBox 54"/>
          <p:cNvSpPr txBox="1">
            <a:spLocks noChangeArrowheads="1"/>
          </p:cNvSpPr>
          <p:nvPr/>
        </p:nvSpPr>
        <p:spPr bwMode="auto">
          <a:xfrm>
            <a:off x="5060951" y="3853638"/>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4133850" y="1666875"/>
            <a:ext cx="3257550"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(w * [x + y] / z)</a:t>
            </a:r>
          </a:p>
        </p:txBody>
      </p:sp>
      <p:sp>
        <p:nvSpPr>
          <p:cNvPr id="54" name="TextBox 1">
            <a:extLst>
              <a:ext uri="{FF2B5EF4-FFF2-40B4-BE49-F238E27FC236}">
                <a16:creationId xmlns:a16="http://schemas.microsoft.com/office/drawing/2014/main" id="{A92818EE-A123-496A-9A9F-1343C730D933}"/>
              </a:ext>
            </a:extLst>
          </p:cNvPr>
          <p:cNvSpPr txBox="1">
            <a:spLocks noChangeArrowheads="1"/>
          </p:cNvSpPr>
          <p:nvPr/>
        </p:nvSpPr>
        <p:spPr bwMode="auto">
          <a:xfrm>
            <a:off x="1752600" y="2124015"/>
            <a:ext cx="2381250" cy="369332"/>
          </a:xfrm>
          <a:prstGeom prst="rect">
            <a:avLst/>
          </a:prstGeom>
          <a:noFill/>
          <a:ln w="9525">
            <a:noFill/>
            <a:miter lim="800000"/>
            <a:headEnd/>
            <a:tailEnd/>
          </a:ln>
        </p:spPr>
        <p:txBody>
          <a:bodyPr wrap="square">
            <a:spAutoFit/>
          </a:bodyPr>
          <a:lstStyle/>
          <a:p>
            <a:pPr algn="r"/>
            <a:r>
              <a:rPr lang="en-US" dirty="0"/>
              <a:t>Postfix Expression:</a:t>
            </a:r>
          </a:p>
        </p:txBody>
      </p:sp>
      <p:sp>
        <p:nvSpPr>
          <p:cNvPr id="60" name="TextBox 59">
            <a:extLst>
              <a:ext uri="{FF2B5EF4-FFF2-40B4-BE49-F238E27FC236}">
                <a16:creationId xmlns:a16="http://schemas.microsoft.com/office/drawing/2014/main" id="{3AB138BE-9944-4D04-A67B-FD24178717B0}"/>
              </a:ext>
            </a:extLst>
          </p:cNvPr>
          <p:cNvSpPr txBox="1">
            <a:spLocks noChangeArrowheads="1"/>
          </p:cNvSpPr>
          <p:nvPr/>
        </p:nvSpPr>
        <p:spPr bwMode="auto">
          <a:xfrm>
            <a:off x="2347913" y="543681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9" name="TextBox 65">
            <a:extLst>
              <a:ext uri="{FF2B5EF4-FFF2-40B4-BE49-F238E27FC236}">
                <a16:creationId xmlns:a16="http://schemas.microsoft.com/office/drawing/2014/main" id="{4662F1C5-C250-45EA-8FE6-6B1C3DAA0997}"/>
              </a:ext>
            </a:extLst>
          </p:cNvPr>
          <p:cNvSpPr txBox="1">
            <a:spLocks noChangeArrowheads="1"/>
          </p:cNvSpPr>
          <p:nvPr/>
        </p:nvSpPr>
        <p:spPr bwMode="auto">
          <a:xfrm>
            <a:off x="4133850" y="2114490"/>
            <a:ext cx="3303270" cy="400110"/>
          </a:xfrm>
          <a:prstGeom prst="rect">
            <a:avLst/>
          </a:prstGeom>
          <a:noFill/>
          <a:ln w="9525">
            <a:noFill/>
            <a:miter lim="800000"/>
            <a:headEnd/>
            <a:tailEnd/>
          </a:ln>
        </p:spPr>
        <p:txBody>
          <a:bodyPr wrap="square">
            <a:spAutoFit/>
          </a:bodyPr>
          <a:lstStyle/>
          <a:p>
            <a:r>
              <a:rPr lang="en-US" sz="2000" b="1" dirty="0">
                <a:latin typeface="Consolas" panose="020B0609020204030204" pitchFamily="49" charset="0"/>
                <a:cs typeface="Consolas" panose="020B0609020204030204" pitchFamily="49" charset="0"/>
              </a:rPr>
              <a:t>w x y + *</a:t>
            </a:r>
          </a:p>
        </p:txBody>
      </p:sp>
      <p:sp>
        <p:nvSpPr>
          <p:cNvPr id="67" name="TextBox 66">
            <a:extLst>
              <a:ext uri="{FF2B5EF4-FFF2-40B4-BE49-F238E27FC236}">
                <a16:creationId xmlns:a16="http://schemas.microsoft.com/office/drawing/2014/main" id="{0C6E94E2-4335-4687-A6BB-D2C09794EEC5}"/>
              </a:ext>
            </a:extLst>
          </p:cNvPr>
          <p:cNvSpPr txBox="1">
            <a:spLocks noChangeArrowheads="1"/>
          </p:cNvSpPr>
          <p:nvPr/>
        </p:nvSpPr>
        <p:spPr bwMode="auto">
          <a:xfrm>
            <a:off x="2362200" y="508629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nvGrpSpPr>
          <p:cNvPr id="64" name="Group 63">
            <a:extLst>
              <a:ext uri="{FF2B5EF4-FFF2-40B4-BE49-F238E27FC236}">
                <a16:creationId xmlns:a16="http://schemas.microsoft.com/office/drawing/2014/main" id="{B1BB5295-B38E-490F-982F-E8329CF19FDF}"/>
              </a:ext>
            </a:extLst>
          </p:cNvPr>
          <p:cNvGrpSpPr/>
          <p:nvPr/>
        </p:nvGrpSpPr>
        <p:grpSpPr>
          <a:xfrm>
            <a:off x="5527051" y="2113281"/>
            <a:ext cx="2474154" cy="1740361"/>
            <a:chOff x="3253897" y="2114490"/>
            <a:chExt cx="2060217" cy="1806162"/>
          </a:xfrm>
        </p:grpSpPr>
        <p:cxnSp>
          <p:nvCxnSpPr>
            <p:cNvPr id="65" name="Straight Arrow Connector 64">
              <a:extLst>
                <a:ext uri="{FF2B5EF4-FFF2-40B4-BE49-F238E27FC236}">
                  <a16:creationId xmlns:a16="http://schemas.microsoft.com/office/drawing/2014/main" id="{9578F260-82C8-4DB4-9F1E-00201A47C1B8}"/>
                </a:ext>
              </a:extLst>
            </p:cNvPr>
            <p:cNvCxnSpPr>
              <a:cxnSpLocks/>
              <a:stCxn id="48" idx="0"/>
              <a:endCxn id="66" idx="2"/>
            </p:cNvCxnSpPr>
            <p:nvPr/>
          </p:nvCxnSpPr>
          <p:spPr>
            <a:xfrm flipH="1" flipV="1">
              <a:off x="3496301" y="2529728"/>
              <a:ext cx="1817813" cy="1390924"/>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6600AC6-7420-4123-BFA5-F578C58618B2}"/>
                </a:ext>
              </a:extLst>
            </p:cNvPr>
            <p:cNvSpPr txBox="1">
              <a:spLocks noChangeArrowheads="1"/>
            </p:cNvSpPr>
            <p:nvPr/>
          </p:nvSpPr>
          <p:spPr bwMode="auto">
            <a:xfrm>
              <a:off x="3253897" y="2114490"/>
              <a:ext cx="484808" cy="415238"/>
            </a:xfrm>
            <a:prstGeom prst="rect">
              <a:avLst/>
            </a:prstGeom>
            <a:noFill/>
            <a:ln w="9525">
              <a:noFill/>
              <a:miter lim="800000"/>
              <a:headEnd/>
              <a:tailEnd/>
            </a:ln>
          </p:spPr>
          <p:txBody>
            <a:bodyPr wrap="square">
              <a:spAutoFit/>
            </a:bodyPr>
            <a:lstStyle/>
            <a:p>
              <a:r>
                <a:rPr lang="en-US" sz="2000" b="1" dirty="0">
                  <a:latin typeface="Consolas" panose="020B0609020204030204" pitchFamily="49" charset="0"/>
                  <a:cs typeface="Consolas" panose="020B0609020204030204" pitchFamily="49" charset="0"/>
                </a:rPr>
                <a:t>z</a:t>
              </a:r>
            </a:p>
          </p:txBody>
        </p:sp>
      </p:grpSp>
      <p:sp>
        <p:nvSpPr>
          <p:cNvPr id="58" name="TextBox 57">
            <a:extLst>
              <a:ext uri="{FF2B5EF4-FFF2-40B4-BE49-F238E27FC236}">
                <a16:creationId xmlns:a16="http://schemas.microsoft.com/office/drawing/2014/main" id="{3EC80504-578E-40EC-BA77-552C6B96742C}"/>
              </a:ext>
            </a:extLst>
          </p:cNvPr>
          <p:cNvSpPr txBox="1"/>
          <p:nvPr/>
        </p:nvSpPr>
        <p:spPr>
          <a:xfrm>
            <a:off x="1714483" y="5957894"/>
            <a:ext cx="1844249" cy="369332"/>
          </a:xfrm>
          <a:prstGeom prst="rect">
            <a:avLst/>
          </a:prstGeom>
          <a:noFill/>
        </p:spPr>
        <p:txBody>
          <a:bodyPr wrap="square">
            <a:spAutoFit/>
          </a:bodyPr>
          <a:lstStyle/>
          <a:p>
            <a:r>
              <a:rPr lang="en-US" dirty="0">
                <a:latin typeface="Comic Sans MS" panose="030F0702030302020204" pitchFamily="66" charset="0"/>
              </a:rPr>
              <a:t>operator stack </a:t>
            </a:r>
            <a:endParaRPr lang="en-US" dirty="0"/>
          </a:p>
        </p:txBody>
      </p:sp>
    </p:spTree>
    <p:extLst>
      <p:ext uri="{BB962C8B-B14F-4D97-AF65-F5344CB8AC3E}">
        <p14:creationId xmlns:p14="http://schemas.microsoft.com/office/powerpoint/2010/main" val="331308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down)">
                                      <p:cBhvr>
                                        <p:cTn id="7"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362351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Infix to Postfix Example</a:t>
            </a:r>
          </a:p>
        </p:txBody>
      </p:sp>
      <p:sp>
        <p:nvSpPr>
          <p:cNvPr id="3" name="Footer Placeholder 2"/>
          <p:cNvSpPr>
            <a:spLocks noGrp="1"/>
          </p:cNvSpPr>
          <p:nvPr>
            <p:ph type="ftr" sz="quarter" idx="11"/>
          </p:nvPr>
        </p:nvSpPr>
        <p:spPr/>
        <p:txBody>
          <a:bodyPr/>
          <a:lstStyle/>
          <a:p>
            <a:pPr>
              <a:defRPr/>
            </a:pPr>
            <a:r>
              <a:rPr lang="en-US"/>
              <a:t>Stacks (18)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61</a:t>
            </a:fld>
            <a:endParaRPr lang="en-US" dirty="0"/>
          </a:p>
        </p:txBody>
      </p:sp>
      <p:sp>
        <p:nvSpPr>
          <p:cNvPr id="5" name="TextBox 1"/>
          <p:cNvSpPr txBox="1">
            <a:spLocks noChangeArrowheads="1"/>
          </p:cNvSpPr>
          <p:nvPr/>
        </p:nvSpPr>
        <p:spPr bwMode="auto">
          <a:xfrm>
            <a:off x="1752600" y="1676400"/>
            <a:ext cx="2381250" cy="369332"/>
          </a:xfrm>
          <a:prstGeom prst="rect">
            <a:avLst/>
          </a:prstGeom>
          <a:noFill/>
          <a:ln w="9525">
            <a:noFill/>
            <a:miter lim="800000"/>
            <a:headEnd/>
            <a:tailEnd/>
          </a:ln>
        </p:spPr>
        <p:txBody>
          <a:bodyPr wrap="square">
            <a:spAutoFit/>
          </a:bodyPr>
          <a:lstStyle/>
          <a:p>
            <a:pPr algn="r"/>
            <a:r>
              <a:rPr lang="en-US" dirty="0"/>
              <a:t>Infix Expression:</a:t>
            </a:r>
          </a:p>
        </p:txBody>
      </p:sp>
      <p:sp>
        <p:nvSpPr>
          <p:cNvPr id="15" name="TextBox 14"/>
          <p:cNvSpPr txBox="1">
            <a:spLocks noChangeArrowheads="1"/>
          </p:cNvSpPr>
          <p:nvPr/>
        </p:nvSpPr>
        <p:spPr bwMode="auto">
          <a:xfrm>
            <a:off x="5257800" y="5754688"/>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a:t>
            </a:r>
            <a:r>
              <a:rPr lang="en-US" b="1" dirty="0">
                <a:latin typeface="Courier New" pitchFamily="49" charset="0"/>
                <a:cs typeface="Courier New" pitchFamily="49" charset="0"/>
              </a:rPr>
              <a:t>10</a:t>
            </a:r>
          </a:p>
        </p:txBody>
      </p:sp>
      <p:grpSp>
        <p:nvGrpSpPr>
          <p:cNvPr id="16" name="Group 41"/>
          <p:cNvGrpSpPr>
            <a:grpSpLocks/>
          </p:cNvGrpSpPr>
          <p:nvPr/>
        </p:nvGrpSpPr>
        <p:grpSpPr bwMode="auto">
          <a:xfrm rot="5400000">
            <a:off x="6507958" y="2329657"/>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3406776"/>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853641"/>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3" name="Down Arrow 52"/>
          <p:cNvSpPr/>
          <p:nvPr/>
        </p:nvSpPr>
        <p:spPr>
          <a:xfrm rot="10800000">
            <a:off x="8210550" y="4360863"/>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TextBox 54"/>
          <p:cNvSpPr txBox="1">
            <a:spLocks noChangeArrowheads="1"/>
          </p:cNvSpPr>
          <p:nvPr/>
        </p:nvSpPr>
        <p:spPr bwMode="auto">
          <a:xfrm>
            <a:off x="5060951" y="3853638"/>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4133850" y="1666875"/>
            <a:ext cx="3257550"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(w * [x + y] / z)</a:t>
            </a:r>
          </a:p>
        </p:txBody>
      </p:sp>
      <p:sp>
        <p:nvSpPr>
          <p:cNvPr id="54" name="TextBox 1">
            <a:extLst>
              <a:ext uri="{FF2B5EF4-FFF2-40B4-BE49-F238E27FC236}">
                <a16:creationId xmlns:a16="http://schemas.microsoft.com/office/drawing/2014/main" id="{A92818EE-A123-496A-9A9F-1343C730D933}"/>
              </a:ext>
            </a:extLst>
          </p:cNvPr>
          <p:cNvSpPr txBox="1">
            <a:spLocks noChangeArrowheads="1"/>
          </p:cNvSpPr>
          <p:nvPr/>
        </p:nvSpPr>
        <p:spPr bwMode="auto">
          <a:xfrm>
            <a:off x="1752600" y="2124015"/>
            <a:ext cx="2381250" cy="369332"/>
          </a:xfrm>
          <a:prstGeom prst="rect">
            <a:avLst/>
          </a:prstGeom>
          <a:noFill/>
          <a:ln w="9525">
            <a:noFill/>
            <a:miter lim="800000"/>
            <a:headEnd/>
            <a:tailEnd/>
          </a:ln>
        </p:spPr>
        <p:txBody>
          <a:bodyPr wrap="square">
            <a:spAutoFit/>
          </a:bodyPr>
          <a:lstStyle/>
          <a:p>
            <a:pPr algn="r"/>
            <a:r>
              <a:rPr lang="en-US" dirty="0"/>
              <a:t>Postfix Expression:</a:t>
            </a:r>
          </a:p>
        </p:txBody>
      </p:sp>
      <p:sp>
        <p:nvSpPr>
          <p:cNvPr id="60" name="TextBox 59">
            <a:extLst>
              <a:ext uri="{FF2B5EF4-FFF2-40B4-BE49-F238E27FC236}">
                <a16:creationId xmlns:a16="http://schemas.microsoft.com/office/drawing/2014/main" id="{3AB138BE-9944-4D04-A67B-FD24178717B0}"/>
              </a:ext>
            </a:extLst>
          </p:cNvPr>
          <p:cNvSpPr txBox="1">
            <a:spLocks noChangeArrowheads="1"/>
          </p:cNvSpPr>
          <p:nvPr/>
        </p:nvSpPr>
        <p:spPr bwMode="auto">
          <a:xfrm>
            <a:off x="2347913" y="543681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9" name="TextBox 65">
            <a:extLst>
              <a:ext uri="{FF2B5EF4-FFF2-40B4-BE49-F238E27FC236}">
                <a16:creationId xmlns:a16="http://schemas.microsoft.com/office/drawing/2014/main" id="{4662F1C5-C250-45EA-8FE6-6B1C3DAA0997}"/>
              </a:ext>
            </a:extLst>
          </p:cNvPr>
          <p:cNvSpPr txBox="1">
            <a:spLocks noChangeArrowheads="1"/>
          </p:cNvSpPr>
          <p:nvPr/>
        </p:nvSpPr>
        <p:spPr bwMode="auto">
          <a:xfrm>
            <a:off x="4133850" y="2114490"/>
            <a:ext cx="3303270" cy="400110"/>
          </a:xfrm>
          <a:prstGeom prst="rect">
            <a:avLst/>
          </a:prstGeom>
          <a:noFill/>
          <a:ln w="9525">
            <a:noFill/>
            <a:miter lim="800000"/>
            <a:headEnd/>
            <a:tailEnd/>
          </a:ln>
        </p:spPr>
        <p:txBody>
          <a:bodyPr wrap="square">
            <a:spAutoFit/>
          </a:bodyPr>
          <a:lstStyle/>
          <a:p>
            <a:r>
              <a:rPr lang="en-US" sz="2000" b="1" dirty="0">
                <a:latin typeface="Consolas" panose="020B0609020204030204" pitchFamily="49" charset="0"/>
                <a:cs typeface="Consolas" panose="020B0609020204030204" pitchFamily="49" charset="0"/>
              </a:rPr>
              <a:t>w x y + * z</a:t>
            </a:r>
          </a:p>
        </p:txBody>
      </p:sp>
      <p:sp>
        <p:nvSpPr>
          <p:cNvPr id="67" name="TextBox 66">
            <a:extLst>
              <a:ext uri="{FF2B5EF4-FFF2-40B4-BE49-F238E27FC236}">
                <a16:creationId xmlns:a16="http://schemas.microsoft.com/office/drawing/2014/main" id="{0C6E94E2-4335-4687-A6BB-D2C09794EEC5}"/>
              </a:ext>
            </a:extLst>
          </p:cNvPr>
          <p:cNvSpPr txBox="1">
            <a:spLocks noChangeArrowheads="1"/>
          </p:cNvSpPr>
          <p:nvPr/>
        </p:nvSpPr>
        <p:spPr bwMode="auto">
          <a:xfrm>
            <a:off x="2362200" y="508629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nvGrpSpPr>
          <p:cNvPr id="8" name="Group 7">
            <a:extLst>
              <a:ext uri="{FF2B5EF4-FFF2-40B4-BE49-F238E27FC236}">
                <a16:creationId xmlns:a16="http://schemas.microsoft.com/office/drawing/2014/main" id="{AF0103A7-3F54-465B-96B2-403DD8D3FA9F}"/>
              </a:ext>
            </a:extLst>
          </p:cNvPr>
          <p:cNvGrpSpPr/>
          <p:nvPr/>
        </p:nvGrpSpPr>
        <p:grpSpPr>
          <a:xfrm>
            <a:off x="2286001" y="2113280"/>
            <a:ext cx="4107735" cy="3327400"/>
            <a:chOff x="1371600" y="2113280"/>
            <a:chExt cx="4107735" cy="3327400"/>
          </a:xfrm>
        </p:grpSpPr>
        <p:grpSp>
          <p:nvGrpSpPr>
            <p:cNvPr id="61" name="Group 60">
              <a:extLst>
                <a:ext uri="{FF2B5EF4-FFF2-40B4-BE49-F238E27FC236}">
                  <a16:creationId xmlns:a16="http://schemas.microsoft.com/office/drawing/2014/main" id="{0BCEA5EC-BE5C-4E4A-A38D-807A0D3799AC}"/>
                </a:ext>
              </a:extLst>
            </p:cNvPr>
            <p:cNvGrpSpPr/>
            <p:nvPr/>
          </p:nvGrpSpPr>
          <p:grpSpPr>
            <a:xfrm>
              <a:off x="1909828" y="2119312"/>
              <a:ext cx="3043172" cy="3113816"/>
              <a:chOff x="2224692" y="1679167"/>
              <a:chExt cx="3043172" cy="3113816"/>
            </a:xfrm>
          </p:grpSpPr>
          <p:cxnSp>
            <p:nvCxnSpPr>
              <p:cNvPr id="63" name="Straight Arrow Connector 62">
                <a:extLst>
                  <a:ext uri="{FF2B5EF4-FFF2-40B4-BE49-F238E27FC236}">
                    <a16:creationId xmlns:a16="http://schemas.microsoft.com/office/drawing/2014/main" id="{A49AC321-689E-4019-A9DA-62725FE89D3A}"/>
                  </a:ext>
                </a:extLst>
              </p:cNvPr>
              <p:cNvCxnSpPr>
                <a:cxnSpLocks/>
              </p:cNvCxnSpPr>
              <p:nvPr/>
            </p:nvCxnSpPr>
            <p:spPr>
              <a:xfrm flipV="1">
                <a:off x="2224692" y="1998255"/>
                <a:ext cx="3043172" cy="2794728"/>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9BD2E2C2-A476-4915-8245-7BEECF2C90FD}"/>
                  </a:ext>
                </a:extLst>
              </p:cNvPr>
              <p:cNvSpPr txBox="1">
                <a:spLocks noChangeArrowheads="1"/>
              </p:cNvSpPr>
              <p:nvPr/>
            </p:nvSpPr>
            <p:spPr bwMode="auto">
              <a:xfrm>
                <a:off x="4683730" y="1679167"/>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62" name="Rectangle 61">
              <a:extLst>
                <a:ext uri="{FF2B5EF4-FFF2-40B4-BE49-F238E27FC236}">
                  <a16:creationId xmlns:a16="http://schemas.microsoft.com/office/drawing/2014/main" id="{57740F6F-D6AD-45AB-B6D4-C39BF6957E49}"/>
                </a:ext>
              </a:extLst>
            </p:cNvPr>
            <p:cNvSpPr/>
            <p:nvPr/>
          </p:nvSpPr>
          <p:spPr>
            <a:xfrm>
              <a:off x="1371600" y="5135880"/>
              <a:ext cx="457200"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980BA8E9-AFE8-487B-9FA1-9731F94ABB00}"/>
                </a:ext>
              </a:extLst>
            </p:cNvPr>
            <p:cNvSpPr txBox="1">
              <a:spLocks noChangeArrowheads="1"/>
            </p:cNvSpPr>
            <p:nvPr/>
          </p:nvSpPr>
          <p:spPr bwMode="auto">
            <a:xfrm>
              <a:off x="4897120" y="2113280"/>
              <a:ext cx="582215" cy="400110"/>
            </a:xfrm>
            <a:prstGeom prst="rect">
              <a:avLst/>
            </a:prstGeom>
            <a:noFill/>
            <a:ln w="9525">
              <a:noFill/>
              <a:miter lim="800000"/>
              <a:headEnd/>
              <a:tailEnd/>
            </a:ln>
          </p:spPr>
          <p:txBody>
            <a:bodyPr wrap="square">
              <a:spAutoFit/>
            </a:bodyPr>
            <a:lstStyle/>
            <a:p>
              <a:r>
                <a:rPr lang="en-US" sz="2000" b="1" dirty="0">
                  <a:latin typeface="Consolas" panose="020B0609020204030204" pitchFamily="49" charset="0"/>
                  <a:cs typeface="Consolas" panose="020B0609020204030204" pitchFamily="49" charset="0"/>
                </a:rPr>
                <a:t>/</a:t>
              </a:r>
            </a:p>
          </p:txBody>
        </p:sp>
      </p:grpSp>
      <p:grpSp>
        <p:nvGrpSpPr>
          <p:cNvPr id="73" name="Group 72">
            <a:extLst>
              <a:ext uri="{FF2B5EF4-FFF2-40B4-BE49-F238E27FC236}">
                <a16:creationId xmlns:a16="http://schemas.microsoft.com/office/drawing/2014/main" id="{72EE42E3-38C8-42BD-A034-9D8F8B15FBE9}"/>
              </a:ext>
            </a:extLst>
          </p:cNvPr>
          <p:cNvGrpSpPr/>
          <p:nvPr/>
        </p:nvGrpSpPr>
        <p:grpSpPr>
          <a:xfrm>
            <a:off x="4188620" y="4253749"/>
            <a:ext cx="4040981" cy="979377"/>
            <a:chOff x="3274219" y="3487878"/>
            <a:chExt cx="4040981" cy="979377"/>
          </a:xfrm>
        </p:grpSpPr>
        <p:cxnSp>
          <p:nvCxnSpPr>
            <p:cNvPr id="74" name="Straight Arrow Connector 73">
              <a:extLst>
                <a:ext uri="{FF2B5EF4-FFF2-40B4-BE49-F238E27FC236}">
                  <a16:creationId xmlns:a16="http://schemas.microsoft.com/office/drawing/2014/main" id="{E086A249-FD17-4A1D-9D6A-AEF85E957CCF}"/>
                </a:ext>
              </a:extLst>
            </p:cNvPr>
            <p:cNvCxnSpPr>
              <a:cxnSpLocks/>
            </p:cNvCxnSpPr>
            <p:nvPr/>
          </p:nvCxnSpPr>
          <p:spPr>
            <a:xfrm flipH="1">
              <a:off x="3657601" y="3487878"/>
              <a:ext cx="3657599" cy="779322"/>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A92FF728-1D6C-4BBF-975F-8C5310E7DA89}"/>
                </a:ext>
              </a:extLst>
            </p:cNvPr>
            <p:cNvSpPr txBox="1">
              <a:spLocks noChangeArrowheads="1"/>
            </p:cNvSpPr>
            <p:nvPr/>
          </p:nvSpPr>
          <p:spPr bwMode="auto">
            <a:xfrm>
              <a:off x="3274219" y="4067145"/>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grpSp>
        <p:nvGrpSpPr>
          <p:cNvPr id="76" name="Group 75">
            <a:extLst>
              <a:ext uri="{FF2B5EF4-FFF2-40B4-BE49-F238E27FC236}">
                <a16:creationId xmlns:a16="http://schemas.microsoft.com/office/drawing/2014/main" id="{28FC8AB0-588C-41D9-8BC6-4BD42E6577BF}"/>
              </a:ext>
            </a:extLst>
          </p:cNvPr>
          <p:cNvGrpSpPr/>
          <p:nvPr/>
        </p:nvGrpSpPr>
        <p:grpSpPr>
          <a:xfrm>
            <a:off x="2268221" y="4833016"/>
            <a:ext cx="1907477" cy="973425"/>
            <a:chOff x="1353820" y="4067145"/>
            <a:chExt cx="1907477" cy="973425"/>
          </a:xfrm>
        </p:grpSpPr>
        <p:grpSp>
          <p:nvGrpSpPr>
            <p:cNvPr id="77" name="Group 76">
              <a:extLst>
                <a:ext uri="{FF2B5EF4-FFF2-40B4-BE49-F238E27FC236}">
                  <a16:creationId xmlns:a16="http://schemas.microsoft.com/office/drawing/2014/main" id="{415D2CC1-CFB3-4D6E-809F-C1C6D0B57729}"/>
                </a:ext>
              </a:extLst>
            </p:cNvPr>
            <p:cNvGrpSpPr/>
            <p:nvPr/>
          </p:nvGrpSpPr>
          <p:grpSpPr>
            <a:xfrm>
              <a:off x="1909828" y="4067145"/>
              <a:ext cx="1351469" cy="805785"/>
              <a:chOff x="2232312" y="4067145"/>
              <a:chExt cx="1351469" cy="805785"/>
            </a:xfrm>
          </p:grpSpPr>
          <p:cxnSp>
            <p:nvCxnSpPr>
              <p:cNvPr id="79" name="Straight Arrow Connector 78">
                <a:extLst>
                  <a:ext uri="{FF2B5EF4-FFF2-40B4-BE49-F238E27FC236}">
                    <a16:creationId xmlns:a16="http://schemas.microsoft.com/office/drawing/2014/main" id="{6ADD4D8E-AA03-43C3-BE7D-6BB73E5E31B4}"/>
                  </a:ext>
                </a:extLst>
              </p:cNvPr>
              <p:cNvCxnSpPr>
                <a:cxnSpLocks/>
                <a:endCxn id="80" idx="1"/>
              </p:cNvCxnSpPr>
              <p:nvPr/>
            </p:nvCxnSpPr>
            <p:spPr>
              <a:xfrm flipV="1">
                <a:off x="2232312" y="4267200"/>
                <a:ext cx="1041907" cy="60573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6A781281-EEC2-4CD8-8B5B-985441812773}"/>
                  </a:ext>
                </a:extLst>
              </p:cNvPr>
              <p:cNvSpPr txBox="1">
                <a:spLocks noChangeArrowheads="1"/>
              </p:cNvSpPr>
              <p:nvPr/>
            </p:nvSpPr>
            <p:spPr bwMode="auto">
              <a:xfrm>
                <a:off x="3274219" y="4067145"/>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78" name="Rectangle 77">
              <a:extLst>
                <a:ext uri="{FF2B5EF4-FFF2-40B4-BE49-F238E27FC236}">
                  <a16:creationId xmlns:a16="http://schemas.microsoft.com/office/drawing/2014/main" id="{7C928C63-3E57-4098-9B97-62FF44687208}"/>
                </a:ext>
              </a:extLst>
            </p:cNvPr>
            <p:cNvSpPr/>
            <p:nvPr/>
          </p:nvSpPr>
          <p:spPr>
            <a:xfrm>
              <a:off x="1353820" y="4735770"/>
              <a:ext cx="457200" cy="304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TextBox 64">
            <a:extLst>
              <a:ext uri="{FF2B5EF4-FFF2-40B4-BE49-F238E27FC236}">
                <a16:creationId xmlns:a16="http://schemas.microsoft.com/office/drawing/2014/main" id="{CADD0E8A-11E4-4F84-A9AC-244CDB51158C}"/>
              </a:ext>
            </a:extLst>
          </p:cNvPr>
          <p:cNvSpPr txBox="1"/>
          <p:nvPr/>
        </p:nvSpPr>
        <p:spPr>
          <a:xfrm>
            <a:off x="1714483" y="5957894"/>
            <a:ext cx="1844249" cy="369332"/>
          </a:xfrm>
          <a:prstGeom prst="rect">
            <a:avLst/>
          </a:prstGeom>
          <a:noFill/>
        </p:spPr>
        <p:txBody>
          <a:bodyPr wrap="square">
            <a:spAutoFit/>
          </a:bodyPr>
          <a:lstStyle/>
          <a:p>
            <a:r>
              <a:rPr lang="en-US" dirty="0">
                <a:latin typeface="Comic Sans MS" panose="030F0702030302020204" pitchFamily="66" charset="0"/>
              </a:rPr>
              <a:t>operator stack </a:t>
            </a:r>
            <a:endParaRPr lang="en-US" dirty="0"/>
          </a:p>
        </p:txBody>
      </p:sp>
    </p:spTree>
    <p:extLst>
      <p:ext uri="{BB962C8B-B14F-4D97-AF65-F5344CB8AC3E}">
        <p14:creationId xmlns:p14="http://schemas.microsoft.com/office/powerpoint/2010/main" val="79018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right)">
                                      <p:cBhvr>
                                        <p:cTn id="7" dur="500"/>
                                        <p:tgtEl>
                                          <p:spTgt spid="7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6"/>
                                        </p:tgtEl>
                                        <p:attrNameLst>
                                          <p:attrName>style.visibility</p:attrName>
                                        </p:attrNameLst>
                                      </p:cBhvr>
                                      <p:to>
                                        <p:strVal val="visible"/>
                                      </p:to>
                                    </p:set>
                                    <p:animEffect transition="in" filter="wipe(left)">
                                      <p:cBhvr>
                                        <p:cTn id="17"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362351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Infix to Postfix Example</a:t>
            </a:r>
          </a:p>
        </p:txBody>
      </p:sp>
      <p:sp>
        <p:nvSpPr>
          <p:cNvPr id="3" name="Footer Placeholder 2"/>
          <p:cNvSpPr>
            <a:spLocks noGrp="1"/>
          </p:cNvSpPr>
          <p:nvPr>
            <p:ph type="ftr" sz="quarter" idx="11"/>
          </p:nvPr>
        </p:nvSpPr>
        <p:spPr/>
        <p:txBody>
          <a:bodyPr/>
          <a:lstStyle/>
          <a:p>
            <a:pPr>
              <a:defRPr/>
            </a:pPr>
            <a:r>
              <a:rPr lang="en-US"/>
              <a:t>Stacks (18)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62</a:t>
            </a:fld>
            <a:endParaRPr lang="en-US" dirty="0"/>
          </a:p>
        </p:txBody>
      </p:sp>
      <p:sp>
        <p:nvSpPr>
          <p:cNvPr id="5" name="TextBox 1"/>
          <p:cNvSpPr txBox="1">
            <a:spLocks noChangeArrowheads="1"/>
          </p:cNvSpPr>
          <p:nvPr/>
        </p:nvSpPr>
        <p:spPr bwMode="auto">
          <a:xfrm>
            <a:off x="1752600" y="1676400"/>
            <a:ext cx="2381250" cy="369332"/>
          </a:xfrm>
          <a:prstGeom prst="rect">
            <a:avLst/>
          </a:prstGeom>
          <a:noFill/>
          <a:ln w="9525">
            <a:noFill/>
            <a:miter lim="800000"/>
            <a:headEnd/>
            <a:tailEnd/>
          </a:ln>
        </p:spPr>
        <p:txBody>
          <a:bodyPr wrap="square">
            <a:spAutoFit/>
          </a:bodyPr>
          <a:lstStyle/>
          <a:p>
            <a:pPr algn="r"/>
            <a:r>
              <a:rPr lang="en-US" dirty="0"/>
              <a:t>Infix Expression:</a:t>
            </a:r>
          </a:p>
        </p:txBody>
      </p:sp>
      <p:sp>
        <p:nvSpPr>
          <p:cNvPr id="15" name="TextBox 14"/>
          <p:cNvSpPr txBox="1">
            <a:spLocks noChangeArrowheads="1"/>
          </p:cNvSpPr>
          <p:nvPr/>
        </p:nvSpPr>
        <p:spPr bwMode="auto">
          <a:xfrm>
            <a:off x="5257800" y="5754688"/>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a:t>
            </a:r>
            <a:r>
              <a:rPr lang="en-US" b="1" dirty="0">
                <a:latin typeface="Courier New" pitchFamily="49" charset="0"/>
                <a:cs typeface="Courier New" pitchFamily="49" charset="0"/>
              </a:rPr>
              <a:t>11</a:t>
            </a:r>
          </a:p>
        </p:txBody>
      </p:sp>
      <p:grpSp>
        <p:nvGrpSpPr>
          <p:cNvPr id="16" name="Group 41"/>
          <p:cNvGrpSpPr>
            <a:grpSpLocks/>
          </p:cNvGrpSpPr>
          <p:nvPr/>
        </p:nvGrpSpPr>
        <p:grpSpPr bwMode="auto">
          <a:xfrm rot="5400000">
            <a:off x="6507958" y="2329657"/>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3406776"/>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853641"/>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3" name="Down Arrow 52"/>
          <p:cNvSpPr/>
          <p:nvPr/>
        </p:nvSpPr>
        <p:spPr>
          <a:xfrm rot="10800000">
            <a:off x="8591550" y="4360863"/>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TextBox 54"/>
          <p:cNvSpPr txBox="1">
            <a:spLocks noChangeArrowheads="1"/>
          </p:cNvSpPr>
          <p:nvPr/>
        </p:nvSpPr>
        <p:spPr bwMode="auto">
          <a:xfrm>
            <a:off x="5060951" y="3853638"/>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4133850" y="1666875"/>
            <a:ext cx="3257550"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(w * [x + y] / z)</a:t>
            </a:r>
          </a:p>
        </p:txBody>
      </p:sp>
      <p:sp>
        <p:nvSpPr>
          <p:cNvPr id="54" name="TextBox 1">
            <a:extLst>
              <a:ext uri="{FF2B5EF4-FFF2-40B4-BE49-F238E27FC236}">
                <a16:creationId xmlns:a16="http://schemas.microsoft.com/office/drawing/2014/main" id="{A92818EE-A123-496A-9A9F-1343C730D933}"/>
              </a:ext>
            </a:extLst>
          </p:cNvPr>
          <p:cNvSpPr txBox="1">
            <a:spLocks noChangeArrowheads="1"/>
          </p:cNvSpPr>
          <p:nvPr/>
        </p:nvSpPr>
        <p:spPr bwMode="auto">
          <a:xfrm>
            <a:off x="1752600" y="2124015"/>
            <a:ext cx="2381250" cy="369332"/>
          </a:xfrm>
          <a:prstGeom prst="rect">
            <a:avLst/>
          </a:prstGeom>
          <a:noFill/>
          <a:ln w="9525">
            <a:noFill/>
            <a:miter lim="800000"/>
            <a:headEnd/>
            <a:tailEnd/>
          </a:ln>
        </p:spPr>
        <p:txBody>
          <a:bodyPr wrap="square">
            <a:spAutoFit/>
          </a:bodyPr>
          <a:lstStyle/>
          <a:p>
            <a:pPr algn="r"/>
            <a:r>
              <a:rPr lang="en-US" dirty="0"/>
              <a:t>Postfix Expression:</a:t>
            </a:r>
          </a:p>
        </p:txBody>
      </p:sp>
      <p:sp>
        <p:nvSpPr>
          <p:cNvPr id="59" name="TextBox 65">
            <a:extLst>
              <a:ext uri="{FF2B5EF4-FFF2-40B4-BE49-F238E27FC236}">
                <a16:creationId xmlns:a16="http://schemas.microsoft.com/office/drawing/2014/main" id="{4662F1C5-C250-45EA-8FE6-6B1C3DAA0997}"/>
              </a:ext>
            </a:extLst>
          </p:cNvPr>
          <p:cNvSpPr txBox="1">
            <a:spLocks noChangeArrowheads="1"/>
          </p:cNvSpPr>
          <p:nvPr/>
        </p:nvSpPr>
        <p:spPr bwMode="auto">
          <a:xfrm>
            <a:off x="4133850" y="2114490"/>
            <a:ext cx="3303270" cy="400110"/>
          </a:xfrm>
          <a:prstGeom prst="rect">
            <a:avLst/>
          </a:prstGeom>
          <a:noFill/>
          <a:ln w="9525">
            <a:noFill/>
            <a:miter lim="800000"/>
            <a:headEnd/>
            <a:tailEnd/>
          </a:ln>
        </p:spPr>
        <p:txBody>
          <a:bodyPr wrap="square">
            <a:spAutoFit/>
          </a:bodyPr>
          <a:lstStyle/>
          <a:p>
            <a:r>
              <a:rPr lang="en-US" sz="2000" b="1" dirty="0">
                <a:latin typeface="Consolas" panose="020B0609020204030204" pitchFamily="49" charset="0"/>
                <a:cs typeface="Consolas" panose="020B0609020204030204" pitchFamily="49" charset="0"/>
              </a:rPr>
              <a:t>w x y + * z</a:t>
            </a:r>
          </a:p>
        </p:txBody>
      </p:sp>
      <p:sp>
        <p:nvSpPr>
          <p:cNvPr id="66" name="TextBox 65">
            <a:extLst>
              <a:ext uri="{FF2B5EF4-FFF2-40B4-BE49-F238E27FC236}">
                <a16:creationId xmlns:a16="http://schemas.microsoft.com/office/drawing/2014/main" id="{C95AD359-72A3-4B45-B490-7F999BF519CA}"/>
              </a:ext>
            </a:extLst>
          </p:cNvPr>
          <p:cNvSpPr txBox="1"/>
          <p:nvPr/>
        </p:nvSpPr>
        <p:spPr>
          <a:xfrm>
            <a:off x="3602037" y="4518074"/>
            <a:ext cx="4572000" cy="974626"/>
          </a:xfrm>
          <a:prstGeom prst="rect">
            <a:avLst/>
          </a:prstGeom>
          <a:noFill/>
        </p:spPr>
        <p:txBody>
          <a:bodyPr wrap="square">
            <a:spAutoFit/>
          </a:bodyPr>
          <a:lstStyle/>
          <a:p>
            <a:pPr defTabSz="544513">
              <a:spcAft>
                <a:spcPts val="200"/>
              </a:spcAft>
              <a:tabLst>
                <a:tab pos="460375" algn="l"/>
                <a:tab pos="855663" algn="l"/>
                <a:tab pos="1258888" algn="l"/>
              </a:tabLst>
            </a:pPr>
            <a:r>
              <a:rPr lang="en-US" b="1" dirty="0">
                <a:latin typeface="Comic Sans MS" panose="030F0702030302020204" pitchFamily="66" charset="0"/>
              </a:rPr>
              <a:t>while </a:t>
            </a:r>
            <a:r>
              <a:rPr lang="en-US" dirty="0">
                <a:latin typeface="Comic Sans MS" panose="030F0702030302020204" pitchFamily="66" charset="0"/>
              </a:rPr>
              <a:t>balanced and there are more</a:t>
            </a:r>
          </a:p>
          <a:p>
            <a:pPr defTabSz="544513">
              <a:spcAft>
                <a:spcPts val="200"/>
              </a:spcAft>
              <a:tabLst>
                <a:tab pos="460375" algn="l"/>
                <a:tab pos="855663" algn="l"/>
                <a:tab pos="1258888" algn="l"/>
              </a:tabLst>
            </a:pPr>
            <a:r>
              <a:rPr lang="en-US" dirty="0">
                <a:latin typeface="Comic Sans MS" panose="030F0702030302020204" pitchFamily="66" charset="0"/>
              </a:rPr>
              <a:t>...</a:t>
            </a:r>
          </a:p>
          <a:p>
            <a:pPr defTabSz="544513">
              <a:spcAft>
                <a:spcPts val="200"/>
              </a:spcAft>
              <a:tabLst>
                <a:tab pos="460375" algn="l"/>
                <a:tab pos="855663" algn="l"/>
                <a:tab pos="1258888" algn="l"/>
              </a:tabLst>
            </a:pPr>
            <a:r>
              <a:rPr lang="en-US" dirty="0">
                <a:latin typeface="Comic Sans MS" panose="030F0702030302020204" pitchFamily="66" charset="0"/>
              </a:rPr>
              <a:t>Return </a:t>
            </a:r>
            <a:r>
              <a:rPr lang="en-US" b="1" dirty="0">
                <a:solidFill>
                  <a:srgbClr val="FF0000"/>
                </a:solidFill>
                <a:latin typeface="Comic Sans MS" panose="030F0702030302020204" pitchFamily="66" charset="0"/>
              </a:rPr>
              <a:t>balanced and stack is empty</a:t>
            </a:r>
            <a:r>
              <a:rPr lang="en-US" dirty="0">
                <a:latin typeface="Comic Sans MS" panose="030F0702030302020204" pitchFamily="66" charset="0"/>
              </a:rPr>
              <a:t>.</a:t>
            </a:r>
          </a:p>
        </p:txBody>
      </p:sp>
      <p:sp>
        <p:nvSpPr>
          <p:cNvPr id="7" name="Speech Bubble: Rectangle with Corners Rounded 6">
            <a:extLst>
              <a:ext uri="{FF2B5EF4-FFF2-40B4-BE49-F238E27FC236}">
                <a16:creationId xmlns:a16="http://schemas.microsoft.com/office/drawing/2014/main" id="{8DA10DBF-58A0-4038-A85C-E01EBEA40928}"/>
              </a:ext>
            </a:extLst>
          </p:cNvPr>
          <p:cNvSpPr/>
          <p:nvPr/>
        </p:nvSpPr>
        <p:spPr>
          <a:xfrm>
            <a:off x="7846541" y="2157661"/>
            <a:ext cx="2520951" cy="593507"/>
          </a:xfrm>
          <a:prstGeom prst="wedgeRoundRectCallout">
            <a:avLst>
              <a:gd name="adj1" fmla="val -100286"/>
              <a:gd name="adj2" fmla="val -2101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Postfix Expression</a:t>
            </a:r>
          </a:p>
        </p:txBody>
      </p:sp>
      <p:sp>
        <p:nvSpPr>
          <p:cNvPr id="69" name="TextBox 68">
            <a:extLst>
              <a:ext uri="{FF2B5EF4-FFF2-40B4-BE49-F238E27FC236}">
                <a16:creationId xmlns:a16="http://schemas.microsoft.com/office/drawing/2014/main" id="{EF05D22A-8A81-4A77-A765-F2DA7A0CC025}"/>
              </a:ext>
            </a:extLst>
          </p:cNvPr>
          <p:cNvSpPr txBox="1"/>
          <p:nvPr/>
        </p:nvSpPr>
        <p:spPr>
          <a:xfrm>
            <a:off x="1714483" y="5957894"/>
            <a:ext cx="1844249" cy="369332"/>
          </a:xfrm>
          <a:prstGeom prst="rect">
            <a:avLst/>
          </a:prstGeom>
          <a:noFill/>
        </p:spPr>
        <p:txBody>
          <a:bodyPr wrap="square">
            <a:spAutoFit/>
          </a:bodyPr>
          <a:lstStyle/>
          <a:p>
            <a:r>
              <a:rPr lang="en-US" dirty="0">
                <a:latin typeface="Comic Sans MS" panose="030F0702030302020204" pitchFamily="66" charset="0"/>
              </a:rPr>
              <a:t>operator stack </a:t>
            </a:r>
            <a:endParaRPr lang="en-US" dirty="0"/>
          </a:p>
        </p:txBody>
      </p:sp>
      <p:sp>
        <p:nvSpPr>
          <p:cNvPr id="6" name="TextBox 5">
            <a:extLst>
              <a:ext uri="{FF2B5EF4-FFF2-40B4-BE49-F238E27FC236}">
                <a16:creationId xmlns:a16="http://schemas.microsoft.com/office/drawing/2014/main" id="{2D813CC4-DDEE-4283-81D7-D511836A0E7D}"/>
              </a:ext>
            </a:extLst>
          </p:cNvPr>
          <p:cNvSpPr txBox="1">
            <a:spLocks noChangeArrowheads="1"/>
          </p:cNvSpPr>
          <p:nvPr/>
        </p:nvSpPr>
        <p:spPr bwMode="auto">
          <a:xfrm>
            <a:off x="5811521" y="2113280"/>
            <a:ext cx="582215" cy="400110"/>
          </a:xfrm>
          <a:prstGeom prst="rect">
            <a:avLst/>
          </a:prstGeom>
          <a:noFill/>
          <a:ln w="9525">
            <a:noFill/>
            <a:miter lim="800000"/>
            <a:headEnd/>
            <a:tailEnd/>
          </a:ln>
        </p:spPr>
        <p:txBody>
          <a:bodyPr wrap="square">
            <a:spAutoFit/>
          </a:bodyPr>
          <a:lstStyle/>
          <a:p>
            <a:r>
              <a:rPr lang="en-US" sz="2000" b="1"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403205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fade">
                                      <p:cBhvr>
                                        <p:cTn id="7" dur="500"/>
                                        <p:tgtEl>
                                          <p:spTgt spid="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7"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48B2666-1567-4971-87BE-DFB4672BFAC4}"/>
              </a:ext>
            </a:extLst>
          </p:cNvPr>
          <p:cNvSpPr>
            <a:spLocks noGrp="1"/>
          </p:cNvSpPr>
          <p:nvPr>
            <p:ph type="body" idx="1"/>
          </p:nvPr>
        </p:nvSpPr>
        <p:spPr/>
        <p:txBody>
          <a:bodyPr/>
          <a:lstStyle/>
          <a:p>
            <a:endParaRPr lang="en-US"/>
          </a:p>
        </p:txBody>
      </p:sp>
      <p:sp>
        <p:nvSpPr>
          <p:cNvPr id="3" name="Title 2">
            <a:extLst>
              <a:ext uri="{FF2B5EF4-FFF2-40B4-BE49-F238E27FC236}">
                <a16:creationId xmlns:a16="http://schemas.microsoft.com/office/drawing/2014/main" id="{7A9BCF70-C555-4F60-B98F-91199AE8127D}"/>
              </a:ext>
            </a:extLst>
          </p:cNvPr>
          <p:cNvSpPr>
            <a:spLocks noGrp="1"/>
          </p:cNvSpPr>
          <p:nvPr>
            <p:ph type="title"/>
          </p:nvPr>
        </p:nvSpPr>
        <p:spPr/>
        <p:txBody>
          <a:bodyPr/>
          <a:lstStyle/>
          <a:p>
            <a:pPr algn="ctr"/>
            <a:r>
              <a:rPr lang="en-US" dirty="0"/>
              <a:t>Evaluating Postfix Expressions</a:t>
            </a:r>
          </a:p>
        </p:txBody>
      </p:sp>
      <p:sp>
        <p:nvSpPr>
          <p:cNvPr id="4" name="Slide Number Placeholder 3">
            <a:extLst>
              <a:ext uri="{FF2B5EF4-FFF2-40B4-BE49-F238E27FC236}">
                <a16:creationId xmlns:a16="http://schemas.microsoft.com/office/drawing/2014/main" id="{12C35DA7-C809-4777-A8A4-D5EF9A990904}"/>
              </a:ext>
            </a:extLst>
          </p:cNvPr>
          <p:cNvSpPr>
            <a:spLocks noGrp="1"/>
          </p:cNvSpPr>
          <p:nvPr>
            <p:ph type="sldNum" sz="quarter" idx="11"/>
          </p:nvPr>
        </p:nvSpPr>
        <p:spPr/>
        <p:txBody>
          <a:bodyPr/>
          <a:lstStyle/>
          <a:p>
            <a:pPr>
              <a:defRPr/>
            </a:pPr>
            <a:fld id="{05F3E5B3-DBDD-4BE1-9C90-2CB0F3BF80B9}" type="slidenum">
              <a:rPr lang="en-US" smtClean="0"/>
              <a:pPr>
                <a:defRPr/>
              </a:pPr>
              <a:t>63</a:t>
            </a:fld>
            <a:endParaRPr lang="en-US" dirty="0"/>
          </a:p>
        </p:txBody>
      </p:sp>
      <p:sp>
        <p:nvSpPr>
          <p:cNvPr id="5" name="Footer Placeholder 4">
            <a:extLst>
              <a:ext uri="{FF2B5EF4-FFF2-40B4-BE49-F238E27FC236}">
                <a16:creationId xmlns:a16="http://schemas.microsoft.com/office/drawing/2014/main" id="{D22D272C-DC10-4CD6-878A-82163AB9D666}"/>
              </a:ext>
            </a:extLst>
          </p:cNvPr>
          <p:cNvSpPr>
            <a:spLocks noGrp="1"/>
          </p:cNvSpPr>
          <p:nvPr>
            <p:ph type="ftr" sz="quarter" idx="12"/>
          </p:nvPr>
        </p:nvSpPr>
        <p:spPr/>
        <p:txBody>
          <a:bodyPr/>
          <a:lstStyle/>
          <a:p>
            <a:pPr>
              <a:defRPr/>
            </a:pPr>
            <a:r>
              <a:rPr lang="en-US"/>
              <a:t>Stacks (18)</a:t>
            </a:r>
            <a:endParaRPr lang="en-US" dirty="0"/>
          </a:p>
        </p:txBody>
      </p:sp>
    </p:spTree>
    <p:extLst>
      <p:ext uri="{BB962C8B-B14F-4D97-AF65-F5344CB8AC3E}">
        <p14:creationId xmlns:p14="http://schemas.microsoft.com/office/powerpoint/2010/main" val="26315829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Table 33">
            <a:extLst>
              <a:ext uri="{FF2B5EF4-FFF2-40B4-BE49-F238E27FC236}">
                <a16:creationId xmlns:a16="http://schemas.microsoft.com/office/drawing/2014/main" id="{38B1FF51-3D3F-470F-9BF8-C3C80C1C8916}"/>
              </a:ext>
            </a:extLst>
          </p:cNvPr>
          <p:cNvGraphicFramePr>
            <a:graphicFrameLocks noGrp="1"/>
          </p:cNvGraphicFramePr>
          <p:nvPr/>
        </p:nvGraphicFramePr>
        <p:xfrm>
          <a:off x="1600200" y="2133600"/>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Evaluating Postfix Expressions</a:t>
            </a:r>
          </a:p>
        </p:txBody>
      </p:sp>
      <p:sp>
        <p:nvSpPr>
          <p:cNvPr id="3" name="Footer Placeholder 2"/>
          <p:cNvSpPr>
            <a:spLocks noGrp="1"/>
          </p:cNvSpPr>
          <p:nvPr>
            <p:ph type="ftr" sz="quarter" idx="11"/>
          </p:nvPr>
        </p:nvSpPr>
        <p:spPr/>
        <p:txBody>
          <a:bodyPr/>
          <a:lstStyle/>
          <a:p>
            <a:pPr>
              <a:defRPr/>
            </a:pPr>
            <a:r>
              <a:rPr lang="en-US"/>
              <a:t>Stacks (18)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64</a:t>
            </a:fld>
            <a:endParaRPr lang="en-US" dirty="0"/>
          </a:p>
        </p:txBody>
      </p:sp>
      <p:sp>
        <p:nvSpPr>
          <p:cNvPr id="14" name="TextBox 14"/>
          <p:cNvSpPr txBox="1">
            <a:spLocks noChangeArrowheads="1"/>
          </p:cNvSpPr>
          <p:nvPr/>
        </p:nvSpPr>
        <p:spPr bwMode="auto">
          <a:xfrm>
            <a:off x="3276600" y="2768601"/>
            <a:ext cx="6781800" cy="3570287"/>
          </a:xfrm>
          <a:prstGeom prst="rect">
            <a:avLst/>
          </a:prstGeom>
          <a:noFill/>
          <a:ln w="9525">
            <a:noFill/>
            <a:miter lim="800000"/>
            <a:headEnd/>
            <a:tailEnd/>
          </a:ln>
        </p:spPr>
        <p:txBody>
          <a:bodyPr>
            <a:spAutoFit/>
          </a:bodyPr>
          <a:lstStyle/>
          <a:p>
            <a:pPr>
              <a:spcAft>
                <a:spcPts val="600"/>
              </a:spcAft>
            </a:pPr>
            <a:r>
              <a:rPr lang="en-US" sz="1600" b="1" dirty="0">
                <a:solidFill>
                  <a:srgbClr val="000000"/>
                </a:solidFill>
                <a:latin typeface="Consolas" panose="020B0609020204030204" pitchFamily="49" charset="0"/>
                <a:cs typeface="Courier New" pitchFamily="49" charset="0"/>
              </a:rPr>
              <a:t> 1. Empty the operand stack</a:t>
            </a:r>
          </a:p>
          <a:p>
            <a:pPr>
              <a:spcAft>
                <a:spcPts val="600"/>
              </a:spcAft>
            </a:pPr>
            <a:r>
              <a:rPr lang="en-US" sz="1600" b="1" dirty="0">
                <a:solidFill>
                  <a:srgbClr val="000000"/>
                </a:solidFill>
                <a:latin typeface="Consolas" panose="020B0609020204030204" pitchFamily="49" charset="0"/>
                <a:cs typeface="Courier New" pitchFamily="49" charset="0"/>
              </a:rPr>
              <a:t> 2. while there are more tokens</a:t>
            </a:r>
          </a:p>
          <a:p>
            <a:pPr>
              <a:spcAft>
                <a:spcPts val="600"/>
              </a:spcAft>
            </a:pPr>
            <a:r>
              <a:rPr lang="en-US" sz="1600" b="1" dirty="0">
                <a:solidFill>
                  <a:srgbClr val="000000"/>
                </a:solidFill>
                <a:latin typeface="Consolas" panose="020B0609020204030204" pitchFamily="49" charset="0"/>
                <a:cs typeface="Courier New" pitchFamily="49" charset="0"/>
              </a:rPr>
              <a:t> 3.   get the next token</a:t>
            </a:r>
          </a:p>
          <a:p>
            <a:pPr>
              <a:spcAft>
                <a:spcPts val="600"/>
              </a:spcAft>
            </a:pPr>
            <a:r>
              <a:rPr lang="en-US" sz="1600" b="1" dirty="0">
                <a:solidFill>
                  <a:srgbClr val="000000"/>
                </a:solidFill>
                <a:latin typeface="Consolas" panose="020B0609020204030204" pitchFamily="49" charset="0"/>
                <a:cs typeface="Courier New" pitchFamily="49" charset="0"/>
              </a:rPr>
              <a:t> 4.   if the first character of the token is a digit</a:t>
            </a:r>
          </a:p>
          <a:p>
            <a:pPr>
              <a:spcAft>
                <a:spcPts val="600"/>
              </a:spcAft>
            </a:pPr>
            <a:r>
              <a:rPr lang="en-US" sz="1600" b="1" dirty="0">
                <a:solidFill>
                  <a:srgbClr val="000000"/>
                </a:solidFill>
                <a:latin typeface="Consolas" panose="020B0609020204030204" pitchFamily="49" charset="0"/>
                <a:cs typeface="Courier New" pitchFamily="49" charset="0"/>
              </a:rPr>
              <a:t> 5.      push the token on the stack</a:t>
            </a:r>
          </a:p>
          <a:p>
            <a:pPr>
              <a:spcAft>
                <a:spcPts val="600"/>
              </a:spcAft>
            </a:pPr>
            <a:r>
              <a:rPr lang="en-US" sz="1600" b="1" dirty="0">
                <a:solidFill>
                  <a:srgbClr val="000000"/>
                </a:solidFill>
                <a:latin typeface="Consolas" panose="020B0609020204030204" pitchFamily="49" charset="0"/>
                <a:cs typeface="Courier New" pitchFamily="49" charset="0"/>
              </a:rPr>
              <a:t> 6.   else if the token is an operator</a:t>
            </a:r>
          </a:p>
          <a:p>
            <a:pPr>
              <a:spcAft>
                <a:spcPts val="600"/>
              </a:spcAft>
            </a:pPr>
            <a:r>
              <a:rPr lang="en-US" sz="1600" b="1" dirty="0">
                <a:solidFill>
                  <a:srgbClr val="000000"/>
                </a:solidFill>
                <a:latin typeface="Consolas" panose="020B0609020204030204" pitchFamily="49" charset="0"/>
                <a:cs typeface="Courier New" pitchFamily="49" charset="0"/>
              </a:rPr>
              <a:t> 7.      pop the right operand off the stack</a:t>
            </a:r>
          </a:p>
          <a:p>
            <a:pPr>
              <a:spcAft>
                <a:spcPts val="600"/>
              </a:spcAft>
            </a:pPr>
            <a:r>
              <a:rPr lang="en-US" sz="1600" b="1" dirty="0">
                <a:solidFill>
                  <a:srgbClr val="000000"/>
                </a:solidFill>
                <a:latin typeface="Consolas" panose="020B0609020204030204" pitchFamily="49" charset="0"/>
                <a:cs typeface="Courier New" pitchFamily="49" charset="0"/>
              </a:rPr>
              <a:t> 8.      pop the left operand off the stack</a:t>
            </a:r>
          </a:p>
          <a:p>
            <a:pPr>
              <a:spcAft>
                <a:spcPts val="600"/>
              </a:spcAft>
            </a:pPr>
            <a:r>
              <a:rPr lang="en-US" sz="1600" b="1" dirty="0">
                <a:solidFill>
                  <a:srgbClr val="000000"/>
                </a:solidFill>
                <a:latin typeface="Consolas" panose="020B0609020204030204" pitchFamily="49" charset="0"/>
                <a:cs typeface="Courier New" pitchFamily="49" charset="0"/>
              </a:rPr>
              <a:t> 9.      evaluate the operation</a:t>
            </a:r>
          </a:p>
          <a:p>
            <a:pPr>
              <a:spcAft>
                <a:spcPts val="600"/>
              </a:spcAft>
            </a:pPr>
            <a:r>
              <a:rPr lang="en-US" sz="1600" b="1" dirty="0">
                <a:solidFill>
                  <a:srgbClr val="000000"/>
                </a:solidFill>
                <a:latin typeface="Consolas" panose="020B0609020204030204" pitchFamily="49" charset="0"/>
                <a:cs typeface="Courier New" pitchFamily="49" charset="0"/>
              </a:rPr>
              <a:t>10.      push the result onto the stack</a:t>
            </a:r>
          </a:p>
          <a:p>
            <a:pPr>
              <a:spcAft>
                <a:spcPts val="600"/>
              </a:spcAft>
            </a:pPr>
            <a:r>
              <a:rPr lang="en-US" sz="1600" b="1" dirty="0">
                <a:solidFill>
                  <a:srgbClr val="000000"/>
                </a:solidFill>
                <a:latin typeface="Consolas" panose="020B0609020204030204" pitchFamily="49" charset="0"/>
                <a:cs typeface="Courier New" pitchFamily="49" charset="0"/>
              </a:rPr>
              <a:t>11. pop the stack and return the result</a:t>
            </a:r>
          </a:p>
        </p:txBody>
      </p:sp>
      <p:sp>
        <p:nvSpPr>
          <p:cNvPr id="15" name="Rectangle 14"/>
          <p:cNvSpPr/>
          <p:nvPr/>
        </p:nvSpPr>
        <p:spPr>
          <a:xfrm rot="5400000">
            <a:off x="6696869" y="605631"/>
            <a:ext cx="546100" cy="268763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rgbClr val="000000"/>
              </a:solidFill>
              <a:latin typeface="Consolas" panose="020B0609020204030204" pitchFamily="49" charset="0"/>
              <a:cs typeface="Consolas" panose="020B0609020204030204" pitchFamily="49" charset="0"/>
            </a:endParaRPr>
          </a:p>
        </p:txBody>
      </p:sp>
      <p:cxnSp>
        <p:nvCxnSpPr>
          <p:cNvPr id="16" name="Straight Connector 15"/>
          <p:cNvCxnSpPr/>
          <p:nvPr/>
        </p:nvCxnSpPr>
        <p:spPr>
          <a:xfrm rot="5400000">
            <a:off x="7507288"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969125"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430963"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891213"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353050"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21" name="TextBox 69"/>
          <p:cNvSpPr txBox="1">
            <a:spLocks noChangeArrowheads="1"/>
          </p:cNvSpPr>
          <p:nvPr/>
        </p:nvSpPr>
        <p:spPr bwMode="auto">
          <a:xfrm>
            <a:off x="6311901" y="1749107"/>
            <a:ext cx="309563" cy="400110"/>
          </a:xfrm>
          <a:prstGeom prst="rect">
            <a:avLst/>
          </a:prstGeom>
          <a:noFill/>
          <a:ln w="9525">
            <a:noFill/>
            <a:miter lim="800000"/>
            <a:headEnd/>
            <a:tailEnd/>
          </a:ln>
        </p:spPr>
        <p:txBody>
          <a:bodyPr>
            <a:spAutoFit/>
          </a:bodyPr>
          <a:lstStyle/>
          <a:p>
            <a:r>
              <a:rPr lang="en-US" sz="2000" b="1" dirty="0">
                <a:solidFill>
                  <a:srgbClr val="000000"/>
                </a:solidFill>
                <a:latin typeface="Consolas" panose="020B0609020204030204" pitchFamily="49" charset="0"/>
                <a:cs typeface="Consolas" panose="020B0609020204030204" pitchFamily="49" charset="0"/>
              </a:rPr>
              <a:t>7</a:t>
            </a:r>
          </a:p>
        </p:txBody>
      </p:sp>
      <p:sp>
        <p:nvSpPr>
          <p:cNvPr id="22" name="TextBox 70"/>
          <p:cNvSpPr txBox="1">
            <a:spLocks noChangeArrowheads="1"/>
          </p:cNvSpPr>
          <p:nvPr/>
        </p:nvSpPr>
        <p:spPr bwMode="auto">
          <a:xfrm>
            <a:off x="78740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a:t>
            </a:r>
          </a:p>
        </p:txBody>
      </p:sp>
      <p:sp>
        <p:nvSpPr>
          <p:cNvPr id="23" name="TextBox 77"/>
          <p:cNvSpPr txBox="1">
            <a:spLocks noChangeArrowheads="1"/>
          </p:cNvSpPr>
          <p:nvPr/>
        </p:nvSpPr>
        <p:spPr bwMode="auto">
          <a:xfrm>
            <a:off x="7250113" y="1749107"/>
            <a:ext cx="4873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20</a:t>
            </a:r>
          </a:p>
        </p:txBody>
      </p:sp>
      <p:sp>
        <p:nvSpPr>
          <p:cNvPr id="24" name="TextBox 78"/>
          <p:cNvSpPr txBox="1">
            <a:spLocks noChangeArrowheads="1"/>
          </p:cNvSpPr>
          <p:nvPr/>
        </p:nvSpPr>
        <p:spPr bwMode="auto">
          <a:xfrm>
            <a:off x="6823076"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a:t>
            </a:r>
          </a:p>
        </p:txBody>
      </p:sp>
      <p:sp>
        <p:nvSpPr>
          <p:cNvPr id="25" name="Down Arrow 24"/>
          <p:cNvSpPr/>
          <p:nvPr/>
        </p:nvSpPr>
        <p:spPr>
          <a:xfrm rot="10800000">
            <a:off x="5791200" y="2262188"/>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6" name="TextBox 25"/>
          <p:cNvSpPr txBox="1">
            <a:spLocks noChangeArrowheads="1"/>
          </p:cNvSpPr>
          <p:nvPr/>
        </p:nvSpPr>
        <p:spPr bwMode="auto">
          <a:xfrm>
            <a:off x="1788319" y="3961575"/>
            <a:ext cx="309563" cy="400110"/>
          </a:xfrm>
          <a:prstGeom prst="rect">
            <a:avLst/>
          </a:prstGeom>
          <a:noFill/>
          <a:ln w="9525">
            <a:noFill/>
            <a:miter lim="800000"/>
            <a:headEnd/>
            <a:tailEnd/>
          </a:ln>
        </p:spPr>
        <p:txBody>
          <a:bodyPr>
            <a:spAutoFit/>
          </a:bodyPr>
          <a:lstStyle/>
          <a:p>
            <a:r>
              <a:rPr lang="en-US" sz="2000" b="1">
                <a:solidFill>
                  <a:srgbClr val="000000"/>
                </a:solidFill>
                <a:latin typeface="Courier New" pitchFamily="49" charset="0"/>
                <a:cs typeface="Courier New" pitchFamily="49" charset="0"/>
              </a:rPr>
              <a:t>4</a:t>
            </a:r>
          </a:p>
        </p:txBody>
      </p:sp>
      <p:sp>
        <p:nvSpPr>
          <p:cNvPr id="27" name="TextBox 26"/>
          <p:cNvSpPr txBox="1">
            <a:spLocks noChangeArrowheads="1"/>
          </p:cNvSpPr>
          <p:nvPr/>
        </p:nvSpPr>
        <p:spPr bwMode="auto">
          <a:xfrm>
            <a:off x="5722938" y="1749107"/>
            <a:ext cx="3095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4</a:t>
            </a:r>
          </a:p>
        </p:txBody>
      </p:sp>
      <p:sp>
        <p:nvSpPr>
          <p:cNvPr id="28" name="Down Arrow 27"/>
          <p:cNvSpPr/>
          <p:nvPr/>
        </p:nvSpPr>
        <p:spPr>
          <a:xfrm rot="16200000">
            <a:off x="3105944" y="2769174"/>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9" name="Down Arrow 28"/>
          <p:cNvSpPr/>
          <p:nvPr/>
        </p:nvSpPr>
        <p:spPr>
          <a:xfrm rot="16200000">
            <a:off x="3105944" y="3081309"/>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0" name="Down Arrow 29"/>
          <p:cNvSpPr/>
          <p:nvPr/>
        </p:nvSpPr>
        <p:spPr>
          <a:xfrm rot="16200000">
            <a:off x="3105945" y="3399632"/>
            <a:ext cx="173037"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1" name="Down Arrow 30"/>
          <p:cNvSpPr/>
          <p:nvPr/>
        </p:nvSpPr>
        <p:spPr>
          <a:xfrm rot="16200000">
            <a:off x="3105944" y="3718719"/>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2" name="Down Arrow 31"/>
          <p:cNvSpPr/>
          <p:nvPr/>
        </p:nvSpPr>
        <p:spPr>
          <a:xfrm rot="16200000">
            <a:off x="3105944" y="4042129"/>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3" name="TextBox 82"/>
          <p:cNvSpPr txBox="1">
            <a:spLocks noChangeArrowheads="1"/>
          </p:cNvSpPr>
          <p:nvPr/>
        </p:nvSpPr>
        <p:spPr bwMode="auto">
          <a:xfrm>
            <a:off x="5722938" y="1749107"/>
            <a:ext cx="309562" cy="400110"/>
          </a:xfrm>
          <a:prstGeom prst="rect">
            <a:avLst/>
          </a:prstGeom>
          <a:noFill/>
          <a:ln w="9525">
            <a:noFill/>
            <a:miter lim="800000"/>
            <a:headEnd/>
            <a:tailEnd/>
          </a:ln>
        </p:spPr>
        <p:txBody>
          <a:bodyPr>
            <a:spAutoFit/>
          </a:bodyPr>
          <a:lstStyle/>
          <a:p>
            <a:r>
              <a:rPr lang="en-US" sz="2000" b="1" dirty="0">
                <a:solidFill>
                  <a:srgbClr val="000000"/>
                </a:solidFill>
                <a:latin typeface="Consolas" panose="020B0609020204030204" pitchFamily="49" charset="0"/>
                <a:cs typeface="Consolas" panose="020B0609020204030204" pitchFamily="49" charset="0"/>
              </a:rPr>
              <a:t>4</a:t>
            </a:r>
          </a:p>
        </p:txBody>
      </p:sp>
      <p:sp>
        <p:nvSpPr>
          <p:cNvPr id="35" name="TextBox 34">
            <a:extLst>
              <a:ext uri="{FF2B5EF4-FFF2-40B4-BE49-F238E27FC236}">
                <a16:creationId xmlns:a16="http://schemas.microsoft.com/office/drawing/2014/main" id="{F8A7F036-1121-451B-8D82-9C0349E2110F}"/>
              </a:ext>
            </a:extLst>
          </p:cNvPr>
          <p:cNvSpPr txBox="1"/>
          <p:nvPr/>
        </p:nvSpPr>
        <p:spPr>
          <a:xfrm>
            <a:off x="1020975" y="4553744"/>
            <a:ext cx="1844249" cy="369332"/>
          </a:xfrm>
          <a:prstGeom prst="rect">
            <a:avLst/>
          </a:prstGeom>
          <a:noFill/>
        </p:spPr>
        <p:txBody>
          <a:bodyPr wrap="square">
            <a:spAutoFit/>
          </a:bodyPr>
          <a:lstStyle/>
          <a:p>
            <a:r>
              <a:rPr lang="en-US" dirty="0">
                <a:latin typeface="Comic Sans MS" panose="030F0702030302020204" pitchFamily="66" charset="0"/>
              </a:rPr>
              <a:t>operand stack </a:t>
            </a:r>
            <a:endParaRPr lang="en-US" dirty="0"/>
          </a:p>
        </p:txBody>
      </p:sp>
    </p:spTree>
    <p:extLst>
      <p:ext uri="{BB962C8B-B14F-4D97-AF65-F5344CB8AC3E}">
        <p14:creationId xmlns:p14="http://schemas.microsoft.com/office/powerpoint/2010/main" val="1322196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subTnLst>
                                    <p:set>
                                      <p:cBhvr override="childStyle">
                                        <p:cTn dur="1" fill="hold" display="0" masterRel="nextClick" afterEffect="1"/>
                                        <p:tgtEl>
                                          <p:spTgt spid="29"/>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
                                        </p:tgtEl>
                                        <p:attrNameLst>
                                          <p:attrName>style.visibility</p:attrName>
                                        </p:attrNameLst>
                                      </p:cBhvr>
                                      <p:to>
                                        <p:strVal val="visible"/>
                                      </p:to>
                                    </p:set>
                                  </p:childTnLst>
                                  <p:subTnLst>
                                    <p:set>
                                      <p:cBhvr override="childStyle">
                                        <p:cTn dur="1" fill="hold" display="0" masterRel="nextClick" afterEffect="1"/>
                                        <p:tgtEl>
                                          <p:spTgt spid="30"/>
                                        </p:tgtEl>
                                        <p:attrNameLst>
                                          <p:attrName>style.visibility</p:attrName>
                                        </p:attrNameLst>
                                      </p:cBhvr>
                                      <p:to>
                                        <p:strVal val="hidden"/>
                                      </p:to>
                                    </p:set>
                                  </p:sub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subTnLst>
                                    <p:set>
                                      <p:cBhvr override="childStyle">
                                        <p:cTn dur="1" fill="hold" display="0" masterRel="nextClick" afterEffect="1"/>
                                        <p:tgtEl>
                                          <p:spTgt spid="31"/>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par>
                          <p:cTn id="23" fill="hold">
                            <p:stCondLst>
                              <p:cond delay="0"/>
                            </p:stCondLst>
                            <p:childTnLst>
                              <p:par>
                                <p:cTn id="24" presetID="44" presetClass="path" presetSubtype="0" accel="50000" decel="50000" fill="hold" grpId="0" nodeType="afterEffect">
                                  <p:stCondLst>
                                    <p:cond delay="0"/>
                                  </p:stCondLst>
                                  <p:childTnLst>
                                    <p:animMotion origin="layout" path="M -0.00014 -0.00301 C -0.04384 0.00579 -0.0816 0.0081 -0.12457 0.01736 C -0.14974 0.02315 -0.19459 0.04097 -0.22381 0.06435 C -0.25217 0.08866 -0.28429 0.1294 -0.29644 0.16157 C -0.31742 0.20972 -0.33406 0.2662 -0.35475 0.31481 " pathEditMode="relative" rAng="19440000" ptsTypes="AAAAA">
                                      <p:cBhvr>
                                        <p:cTn id="25" dur="1000" fill="hold"/>
                                        <p:tgtEl>
                                          <p:spTgt spid="27"/>
                                        </p:tgtEl>
                                        <p:attrNameLst>
                                          <p:attrName>ppt_x</p:attrName>
                                          <p:attrName>ppt_y</p:attrName>
                                        </p:attrNameLst>
                                      </p:cBhvr>
                                      <p:rCtr x="-19256" y="12523"/>
                                    </p:animMotion>
                                  </p:childTnLst>
                                  <p:subTnLst>
                                    <p:set>
                                      <p:cBhvr override="childStyle">
                                        <p:cTn dur="1" fill="hold" display="0" masterRel="sameClick" afterEffect="1">
                                          <p:stCondLst>
                                            <p:cond evt="end" delay="0">
                                              <p:tn val="24"/>
                                            </p:cond>
                                          </p:stCondLst>
                                        </p:cTn>
                                        <p:tgtEl>
                                          <p:spTgt spid="27"/>
                                        </p:tgtEl>
                                        <p:attrNameLst>
                                          <p:attrName>style.visibility</p:attrName>
                                        </p:attrNameLst>
                                      </p:cBhvr>
                                      <p:to>
                                        <p:strVal val="hidden"/>
                                      </p:to>
                                    </p:set>
                                  </p:subTnLst>
                                </p:cTn>
                              </p:par>
                            </p:childTnLst>
                          </p:cTn>
                        </p:par>
                        <p:par>
                          <p:cTn id="26" fill="hold">
                            <p:stCondLst>
                              <p:cond delay="1000"/>
                            </p:stCondLst>
                            <p:childTnLst>
                              <p:par>
                                <p:cTn id="27" presetID="1" presetClass="entr" presetSubtype="0" fill="hold" grpId="0" nodeType="after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p:bldP spid="27" grpId="0"/>
      <p:bldP spid="28" grpId="0" animBg="1"/>
      <p:bldP spid="29" grpId="0" animBg="1"/>
      <p:bldP spid="30" grpId="0" animBg="1"/>
      <p:bldP spid="31" grpId="0" animBg="1"/>
      <p:bldP spid="32"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Table 37">
            <a:extLst>
              <a:ext uri="{FF2B5EF4-FFF2-40B4-BE49-F238E27FC236}">
                <a16:creationId xmlns:a16="http://schemas.microsoft.com/office/drawing/2014/main" id="{505D34E1-6F08-45D5-BB9B-373F51F6B344}"/>
              </a:ext>
            </a:extLst>
          </p:cNvPr>
          <p:cNvGraphicFramePr>
            <a:graphicFrameLocks noGrp="1"/>
          </p:cNvGraphicFramePr>
          <p:nvPr/>
        </p:nvGraphicFramePr>
        <p:xfrm>
          <a:off x="1600200" y="2133600"/>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Evaluating Postfix Expressions</a:t>
            </a:r>
          </a:p>
        </p:txBody>
      </p:sp>
      <p:sp>
        <p:nvSpPr>
          <p:cNvPr id="3" name="Footer Placeholder 2"/>
          <p:cNvSpPr>
            <a:spLocks noGrp="1"/>
          </p:cNvSpPr>
          <p:nvPr>
            <p:ph type="ftr" sz="quarter" idx="11"/>
          </p:nvPr>
        </p:nvSpPr>
        <p:spPr/>
        <p:txBody>
          <a:bodyPr/>
          <a:lstStyle/>
          <a:p>
            <a:pPr>
              <a:defRPr/>
            </a:pPr>
            <a:r>
              <a:rPr lang="en-US"/>
              <a:t>Stacks (18)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65</a:t>
            </a:fld>
            <a:endParaRPr lang="en-US" dirty="0"/>
          </a:p>
        </p:txBody>
      </p:sp>
      <p:sp>
        <p:nvSpPr>
          <p:cNvPr id="14" name="TextBox 14"/>
          <p:cNvSpPr txBox="1">
            <a:spLocks noChangeArrowheads="1"/>
          </p:cNvSpPr>
          <p:nvPr/>
        </p:nvSpPr>
        <p:spPr bwMode="auto">
          <a:xfrm>
            <a:off x="3276600" y="2768601"/>
            <a:ext cx="6781800" cy="3570287"/>
          </a:xfrm>
          <a:prstGeom prst="rect">
            <a:avLst/>
          </a:prstGeom>
          <a:noFill/>
          <a:ln w="9525">
            <a:noFill/>
            <a:miter lim="800000"/>
            <a:headEnd/>
            <a:tailEnd/>
          </a:ln>
        </p:spPr>
        <p:txBody>
          <a:bodyPr>
            <a:spAutoFit/>
          </a:bodyPr>
          <a:lstStyle/>
          <a:p>
            <a:pPr>
              <a:spcAft>
                <a:spcPts val="600"/>
              </a:spcAft>
            </a:pPr>
            <a:r>
              <a:rPr lang="en-US" sz="1600" b="1" dirty="0">
                <a:solidFill>
                  <a:srgbClr val="000000"/>
                </a:solidFill>
                <a:latin typeface="Consolas" panose="020B0609020204030204" pitchFamily="49" charset="0"/>
                <a:cs typeface="Courier New" pitchFamily="49" charset="0"/>
              </a:rPr>
              <a:t> 1. Empty the operand stack</a:t>
            </a:r>
          </a:p>
          <a:p>
            <a:pPr>
              <a:spcAft>
                <a:spcPts val="600"/>
              </a:spcAft>
            </a:pPr>
            <a:r>
              <a:rPr lang="en-US" sz="1600" b="1" dirty="0">
                <a:solidFill>
                  <a:srgbClr val="000000"/>
                </a:solidFill>
                <a:latin typeface="Consolas" panose="020B0609020204030204" pitchFamily="49" charset="0"/>
                <a:cs typeface="Courier New" pitchFamily="49" charset="0"/>
              </a:rPr>
              <a:t> 2. while there are more tokens</a:t>
            </a:r>
          </a:p>
          <a:p>
            <a:pPr>
              <a:spcAft>
                <a:spcPts val="600"/>
              </a:spcAft>
            </a:pPr>
            <a:r>
              <a:rPr lang="en-US" sz="1600" b="1" dirty="0">
                <a:solidFill>
                  <a:srgbClr val="000000"/>
                </a:solidFill>
                <a:latin typeface="Consolas" panose="020B0609020204030204" pitchFamily="49" charset="0"/>
                <a:cs typeface="Courier New" pitchFamily="49" charset="0"/>
              </a:rPr>
              <a:t> 3.   get the next token</a:t>
            </a:r>
          </a:p>
          <a:p>
            <a:pPr>
              <a:spcAft>
                <a:spcPts val="600"/>
              </a:spcAft>
            </a:pPr>
            <a:r>
              <a:rPr lang="en-US" sz="1600" b="1" dirty="0">
                <a:solidFill>
                  <a:srgbClr val="000000"/>
                </a:solidFill>
                <a:latin typeface="Consolas" panose="020B0609020204030204" pitchFamily="49" charset="0"/>
                <a:cs typeface="Courier New" pitchFamily="49" charset="0"/>
              </a:rPr>
              <a:t> 4.   if the first character of the token is a digit</a:t>
            </a:r>
          </a:p>
          <a:p>
            <a:pPr>
              <a:spcAft>
                <a:spcPts val="600"/>
              </a:spcAft>
            </a:pPr>
            <a:r>
              <a:rPr lang="en-US" sz="1600" b="1" dirty="0">
                <a:solidFill>
                  <a:srgbClr val="000000"/>
                </a:solidFill>
                <a:latin typeface="Consolas" panose="020B0609020204030204" pitchFamily="49" charset="0"/>
                <a:cs typeface="Courier New" pitchFamily="49" charset="0"/>
              </a:rPr>
              <a:t> 5.      push the token on the stack</a:t>
            </a:r>
          </a:p>
          <a:p>
            <a:pPr>
              <a:spcAft>
                <a:spcPts val="600"/>
              </a:spcAft>
            </a:pPr>
            <a:r>
              <a:rPr lang="en-US" sz="1600" b="1" dirty="0">
                <a:solidFill>
                  <a:srgbClr val="000000"/>
                </a:solidFill>
                <a:latin typeface="Consolas" panose="020B0609020204030204" pitchFamily="49" charset="0"/>
                <a:cs typeface="Courier New" pitchFamily="49" charset="0"/>
              </a:rPr>
              <a:t> 6.   else if the token is an operator</a:t>
            </a:r>
          </a:p>
          <a:p>
            <a:pPr>
              <a:spcAft>
                <a:spcPts val="600"/>
              </a:spcAft>
            </a:pPr>
            <a:r>
              <a:rPr lang="en-US" sz="1600" b="1" dirty="0">
                <a:solidFill>
                  <a:srgbClr val="000000"/>
                </a:solidFill>
                <a:latin typeface="Consolas" panose="020B0609020204030204" pitchFamily="49" charset="0"/>
                <a:cs typeface="Courier New" pitchFamily="49" charset="0"/>
              </a:rPr>
              <a:t> 7.      pop the right operand off the stack</a:t>
            </a:r>
          </a:p>
          <a:p>
            <a:pPr>
              <a:spcAft>
                <a:spcPts val="600"/>
              </a:spcAft>
            </a:pPr>
            <a:r>
              <a:rPr lang="en-US" sz="1600" b="1" dirty="0">
                <a:solidFill>
                  <a:srgbClr val="000000"/>
                </a:solidFill>
                <a:latin typeface="Consolas" panose="020B0609020204030204" pitchFamily="49" charset="0"/>
                <a:cs typeface="Courier New" pitchFamily="49" charset="0"/>
              </a:rPr>
              <a:t> 8.      pop the left operand off the stack</a:t>
            </a:r>
          </a:p>
          <a:p>
            <a:pPr>
              <a:spcAft>
                <a:spcPts val="600"/>
              </a:spcAft>
            </a:pPr>
            <a:r>
              <a:rPr lang="en-US" sz="1600" b="1" dirty="0">
                <a:solidFill>
                  <a:srgbClr val="000000"/>
                </a:solidFill>
                <a:latin typeface="Consolas" panose="020B0609020204030204" pitchFamily="49" charset="0"/>
                <a:cs typeface="Courier New" pitchFamily="49" charset="0"/>
              </a:rPr>
              <a:t> 9.      evaluate the operation</a:t>
            </a:r>
          </a:p>
          <a:p>
            <a:pPr>
              <a:spcAft>
                <a:spcPts val="600"/>
              </a:spcAft>
            </a:pPr>
            <a:r>
              <a:rPr lang="en-US" sz="1600" b="1" dirty="0">
                <a:solidFill>
                  <a:srgbClr val="000000"/>
                </a:solidFill>
                <a:latin typeface="Consolas" panose="020B0609020204030204" pitchFamily="49" charset="0"/>
                <a:cs typeface="Courier New" pitchFamily="49" charset="0"/>
              </a:rPr>
              <a:t>10.      push the result onto the stack</a:t>
            </a:r>
          </a:p>
          <a:p>
            <a:pPr>
              <a:spcAft>
                <a:spcPts val="600"/>
              </a:spcAft>
            </a:pPr>
            <a:r>
              <a:rPr lang="en-US" sz="1600" b="1" dirty="0">
                <a:solidFill>
                  <a:srgbClr val="000000"/>
                </a:solidFill>
                <a:latin typeface="Consolas" panose="020B0609020204030204" pitchFamily="49" charset="0"/>
                <a:cs typeface="Courier New" pitchFamily="49" charset="0"/>
              </a:rPr>
              <a:t>11. pop the stack and return the result</a:t>
            </a:r>
          </a:p>
        </p:txBody>
      </p:sp>
      <p:sp>
        <p:nvSpPr>
          <p:cNvPr id="15" name="Rectangle 14"/>
          <p:cNvSpPr/>
          <p:nvPr/>
        </p:nvSpPr>
        <p:spPr>
          <a:xfrm rot="5400000">
            <a:off x="6696869" y="605631"/>
            <a:ext cx="546100" cy="268763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rgbClr val="000000"/>
              </a:solidFill>
              <a:latin typeface="Consolas" panose="020B0609020204030204" pitchFamily="49" charset="0"/>
              <a:cs typeface="Consolas" panose="020B0609020204030204" pitchFamily="49" charset="0"/>
            </a:endParaRPr>
          </a:p>
        </p:txBody>
      </p:sp>
      <p:cxnSp>
        <p:nvCxnSpPr>
          <p:cNvPr id="16" name="Straight Connector 15"/>
          <p:cNvCxnSpPr/>
          <p:nvPr/>
        </p:nvCxnSpPr>
        <p:spPr>
          <a:xfrm rot="5400000">
            <a:off x="7507288"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969125"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430963"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891213"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353050"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21" name="TextBox 69"/>
          <p:cNvSpPr txBox="1">
            <a:spLocks noChangeArrowheads="1"/>
          </p:cNvSpPr>
          <p:nvPr/>
        </p:nvSpPr>
        <p:spPr bwMode="auto">
          <a:xfrm>
            <a:off x="63119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7</a:t>
            </a:r>
          </a:p>
        </p:txBody>
      </p:sp>
      <p:sp>
        <p:nvSpPr>
          <p:cNvPr id="22" name="TextBox 70"/>
          <p:cNvSpPr txBox="1">
            <a:spLocks noChangeArrowheads="1"/>
          </p:cNvSpPr>
          <p:nvPr/>
        </p:nvSpPr>
        <p:spPr bwMode="auto">
          <a:xfrm>
            <a:off x="78740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a:t>
            </a:r>
          </a:p>
        </p:txBody>
      </p:sp>
      <p:sp>
        <p:nvSpPr>
          <p:cNvPr id="23" name="TextBox 77"/>
          <p:cNvSpPr txBox="1">
            <a:spLocks noChangeArrowheads="1"/>
          </p:cNvSpPr>
          <p:nvPr/>
        </p:nvSpPr>
        <p:spPr bwMode="auto">
          <a:xfrm>
            <a:off x="7250113" y="1749107"/>
            <a:ext cx="4873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20</a:t>
            </a:r>
          </a:p>
        </p:txBody>
      </p:sp>
      <p:sp>
        <p:nvSpPr>
          <p:cNvPr id="24" name="TextBox 78"/>
          <p:cNvSpPr txBox="1">
            <a:spLocks noChangeArrowheads="1"/>
          </p:cNvSpPr>
          <p:nvPr/>
        </p:nvSpPr>
        <p:spPr bwMode="auto">
          <a:xfrm>
            <a:off x="6823076"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a:t>
            </a:r>
          </a:p>
        </p:txBody>
      </p:sp>
      <p:sp>
        <p:nvSpPr>
          <p:cNvPr id="25" name="Down Arrow 24"/>
          <p:cNvSpPr/>
          <p:nvPr/>
        </p:nvSpPr>
        <p:spPr>
          <a:xfrm rot="10800000">
            <a:off x="5791200" y="2262188"/>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b="1">
              <a:solidFill>
                <a:srgbClr val="FFFFFF"/>
              </a:solidFill>
              <a:latin typeface="Consolas" panose="020B0609020204030204" pitchFamily="49" charset="0"/>
              <a:cs typeface="Consolas" panose="020B0609020204030204" pitchFamily="49" charset="0"/>
            </a:endParaRPr>
          </a:p>
        </p:txBody>
      </p:sp>
      <p:sp>
        <p:nvSpPr>
          <p:cNvPr id="27" name="TextBox 85"/>
          <p:cNvSpPr txBox="1">
            <a:spLocks noChangeArrowheads="1"/>
          </p:cNvSpPr>
          <p:nvPr/>
        </p:nvSpPr>
        <p:spPr bwMode="auto">
          <a:xfrm>
            <a:off x="5722938" y="1749107"/>
            <a:ext cx="3095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4</a:t>
            </a:r>
          </a:p>
        </p:txBody>
      </p:sp>
      <p:sp>
        <p:nvSpPr>
          <p:cNvPr id="28" name="Down Arrow 27"/>
          <p:cNvSpPr/>
          <p:nvPr/>
        </p:nvSpPr>
        <p:spPr>
          <a:xfrm rot="16200000">
            <a:off x="3105944" y="3081969"/>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9" name="Down Arrow 28"/>
          <p:cNvSpPr/>
          <p:nvPr/>
        </p:nvSpPr>
        <p:spPr>
          <a:xfrm rot="16200000">
            <a:off x="3105945" y="3400292"/>
            <a:ext cx="173037"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0" name="Down Arrow 29"/>
          <p:cNvSpPr/>
          <p:nvPr/>
        </p:nvSpPr>
        <p:spPr>
          <a:xfrm rot="16200000">
            <a:off x="3105944" y="3719379"/>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1" name="Down Arrow 30"/>
          <p:cNvSpPr/>
          <p:nvPr/>
        </p:nvSpPr>
        <p:spPr>
          <a:xfrm rot="16200000">
            <a:off x="3105944" y="4021769"/>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2" name="TextBox 82"/>
          <p:cNvSpPr txBox="1">
            <a:spLocks noChangeArrowheads="1"/>
          </p:cNvSpPr>
          <p:nvPr/>
        </p:nvSpPr>
        <p:spPr bwMode="auto">
          <a:xfrm>
            <a:off x="5722938" y="1749107"/>
            <a:ext cx="3095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4</a:t>
            </a:r>
          </a:p>
        </p:txBody>
      </p:sp>
      <p:sp>
        <p:nvSpPr>
          <p:cNvPr id="33" name="Down Arrow 32"/>
          <p:cNvSpPr/>
          <p:nvPr/>
        </p:nvSpPr>
        <p:spPr>
          <a:xfrm rot="10800000">
            <a:off x="6380164" y="2262188"/>
            <a:ext cx="173037"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b="1">
              <a:solidFill>
                <a:srgbClr val="FFFFFF"/>
              </a:solidFill>
              <a:latin typeface="Consolas" panose="020B0609020204030204" pitchFamily="49" charset="0"/>
              <a:cs typeface="Consolas" panose="020B0609020204030204" pitchFamily="49" charset="0"/>
            </a:endParaRPr>
          </a:p>
        </p:txBody>
      </p:sp>
      <p:sp>
        <p:nvSpPr>
          <p:cNvPr id="34" name="Rectangle 33"/>
          <p:cNvSpPr/>
          <p:nvPr/>
        </p:nvSpPr>
        <p:spPr>
          <a:xfrm>
            <a:off x="2895600" y="3389972"/>
            <a:ext cx="533400" cy="425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TextBox 34"/>
          <p:cNvSpPr txBox="1">
            <a:spLocks noChangeArrowheads="1"/>
          </p:cNvSpPr>
          <p:nvPr/>
        </p:nvSpPr>
        <p:spPr bwMode="auto">
          <a:xfrm>
            <a:off x="63119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7</a:t>
            </a:r>
          </a:p>
        </p:txBody>
      </p:sp>
      <p:sp>
        <p:nvSpPr>
          <p:cNvPr id="36" name="TextBox 35"/>
          <p:cNvSpPr txBox="1">
            <a:spLocks noChangeArrowheads="1"/>
          </p:cNvSpPr>
          <p:nvPr/>
        </p:nvSpPr>
        <p:spPr bwMode="auto">
          <a:xfrm>
            <a:off x="1797271" y="3592513"/>
            <a:ext cx="309563" cy="400110"/>
          </a:xfrm>
          <a:prstGeom prst="rect">
            <a:avLst/>
          </a:prstGeom>
          <a:noFill/>
          <a:ln w="9525">
            <a:noFill/>
            <a:miter lim="800000"/>
            <a:headEnd/>
            <a:tailEnd/>
          </a:ln>
        </p:spPr>
        <p:txBody>
          <a:bodyPr>
            <a:spAutoFit/>
          </a:bodyPr>
          <a:lstStyle/>
          <a:p>
            <a:r>
              <a:rPr lang="en-US" sz="2000" b="1" dirty="0">
                <a:solidFill>
                  <a:srgbClr val="000000"/>
                </a:solidFill>
                <a:latin typeface="Consolas" panose="020B0609020204030204" pitchFamily="49" charset="0"/>
                <a:cs typeface="Consolas" panose="020B0609020204030204" pitchFamily="49" charset="0"/>
              </a:rPr>
              <a:t>7</a:t>
            </a:r>
          </a:p>
        </p:txBody>
      </p:sp>
      <p:sp>
        <p:nvSpPr>
          <p:cNvPr id="37" name="TextBox 36"/>
          <p:cNvSpPr txBox="1">
            <a:spLocks noChangeArrowheads="1"/>
          </p:cNvSpPr>
          <p:nvPr/>
        </p:nvSpPr>
        <p:spPr bwMode="auto">
          <a:xfrm>
            <a:off x="1797271" y="3964310"/>
            <a:ext cx="309563" cy="400110"/>
          </a:xfrm>
          <a:prstGeom prst="rect">
            <a:avLst/>
          </a:prstGeom>
          <a:noFill/>
          <a:ln w="9525">
            <a:noFill/>
            <a:miter lim="800000"/>
            <a:headEnd/>
            <a:tailEnd/>
          </a:ln>
        </p:spPr>
        <p:txBody>
          <a:bodyPr>
            <a:spAutoFit/>
          </a:bodyPr>
          <a:lstStyle/>
          <a:p>
            <a:r>
              <a:rPr lang="en-US" sz="2000" b="1" dirty="0">
                <a:solidFill>
                  <a:srgbClr val="000000"/>
                </a:solidFill>
                <a:latin typeface="Consolas" panose="020B0609020204030204" pitchFamily="49" charset="0"/>
                <a:cs typeface="Consolas" panose="020B0609020204030204" pitchFamily="49" charset="0"/>
              </a:rPr>
              <a:t>4</a:t>
            </a:r>
          </a:p>
        </p:txBody>
      </p:sp>
      <p:sp>
        <p:nvSpPr>
          <p:cNvPr id="39" name="TextBox 38">
            <a:extLst>
              <a:ext uri="{FF2B5EF4-FFF2-40B4-BE49-F238E27FC236}">
                <a16:creationId xmlns:a16="http://schemas.microsoft.com/office/drawing/2014/main" id="{68B7612D-4C12-4669-8637-8F03B6BF7EF5}"/>
              </a:ext>
            </a:extLst>
          </p:cNvPr>
          <p:cNvSpPr txBox="1"/>
          <p:nvPr/>
        </p:nvSpPr>
        <p:spPr>
          <a:xfrm>
            <a:off x="1020975" y="4553744"/>
            <a:ext cx="1844249" cy="369332"/>
          </a:xfrm>
          <a:prstGeom prst="rect">
            <a:avLst/>
          </a:prstGeom>
          <a:noFill/>
        </p:spPr>
        <p:txBody>
          <a:bodyPr wrap="square">
            <a:spAutoFit/>
          </a:bodyPr>
          <a:lstStyle/>
          <a:p>
            <a:r>
              <a:rPr lang="en-US" dirty="0">
                <a:latin typeface="Comic Sans MS" panose="030F0702030302020204" pitchFamily="66" charset="0"/>
              </a:rPr>
              <a:t>operand stack </a:t>
            </a:r>
            <a:endParaRPr lang="en-US" dirty="0"/>
          </a:p>
        </p:txBody>
      </p:sp>
    </p:spTree>
    <p:extLst>
      <p:ext uri="{BB962C8B-B14F-4D97-AF65-F5344CB8AC3E}">
        <p14:creationId xmlns:p14="http://schemas.microsoft.com/office/powerpoint/2010/main" val="99237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par>
                          <p:cTn id="9" fill="hold">
                            <p:stCondLst>
                              <p:cond delay="0"/>
                            </p:stCondLst>
                            <p:childTnLst>
                              <p:par>
                                <p:cTn id="10" presetID="1" presetClass="exit" presetSubtype="0" fill="hold" grpId="0" nodeType="afterEffect">
                                  <p:stCondLst>
                                    <p:cond delay="0"/>
                                  </p:stCondLst>
                                  <p:childTnLst>
                                    <p:set>
                                      <p:cBhvr>
                                        <p:cTn id="11" dur="1" fill="hold">
                                          <p:stCondLst>
                                            <p:cond delay="0"/>
                                          </p:stCondLst>
                                        </p:cTn>
                                        <p:tgtEl>
                                          <p:spTgt spid="25"/>
                                        </p:tgtEl>
                                        <p:attrNameLst>
                                          <p:attrName>style.visibility</p:attrName>
                                        </p:attrNameLst>
                                      </p:cBhvr>
                                      <p:to>
                                        <p:strVal val="hidden"/>
                                      </p:to>
                                    </p:set>
                                  </p:childTnLst>
                                </p:cTn>
                              </p:par>
                              <p:par>
                                <p:cTn id="12" presetID="1" presetClass="entr" presetSubtype="0" fill="hold" grpId="0" nodeType="withEffect">
                                  <p:stCondLst>
                                    <p:cond delay="0"/>
                                  </p:stCondLst>
                                  <p:childTnLst>
                                    <p:set>
                                      <p:cBhvr>
                                        <p:cTn id="13" dur="1" fill="hold">
                                          <p:stCondLst>
                                            <p:cond delay="0"/>
                                          </p:stCondLst>
                                        </p:cTn>
                                        <p:tgtEl>
                                          <p:spTgt spid="3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0"/>
                                        </p:tgtEl>
                                        <p:attrNameLst>
                                          <p:attrName>style.visibility</p:attrName>
                                        </p:attrNameLst>
                                      </p:cBhvr>
                                      <p:to>
                                        <p:strVal val="visible"/>
                                      </p:to>
                                    </p:set>
                                  </p:childTnLst>
                                  <p:subTnLst>
                                    <p:set>
                                      <p:cBhvr override="childStyle">
                                        <p:cTn dur="1" fill="hold" display="0" masterRel="nextClick" afterEffect="1"/>
                                        <p:tgtEl>
                                          <p:spTgt spid="30"/>
                                        </p:tgtEl>
                                        <p:attrNameLst>
                                          <p:attrName>style.visibility</p:attrName>
                                        </p:attrNameLst>
                                      </p:cBhvr>
                                      <p:to>
                                        <p:strVal val="hidden"/>
                                      </p:to>
                                    </p:set>
                                  </p:subTnLst>
                                </p:cTn>
                              </p:par>
                              <p:par>
                                <p:cTn id="18" presetID="1" presetClass="entr" presetSubtype="0" fill="hold" grpId="0" nodeType="withEffect">
                                  <p:stCondLst>
                                    <p:cond delay="0"/>
                                  </p:stCondLst>
                                  <p:childTnLst>
                                    <p:set>
                                      <p:cBhvr>
                                        <p:cTn id="19" dur="1" fill="hold">
                                          <p:stCondLst>
                                            <p:cond delay="0"/>
                                          </p:stCondLst>
                                        </p:cTn>
                                        <p:tgtEl>
                                          <p:spTgt spid="3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44" presetClass="path" presetSubtype="0" accel="50000" decel="50000" fill="hold" grpId="0" nodeType="clickEffect">
                                  <p:stCondLst>
                                    <p:cond delay="0"/>
                                  </p:stCondLst>
                                  <p:childTnLst>
                                    <p:animMotion origin="layout" path="M 4.9537E-6 0.00972 L -0.11632 0.08032 C -0.14106 0.09491 -0.17564 0.11667 -0.21326 0.14074 C -0.2542 0.16643 -0.28777 0.18819 -0.31062 0.20347 C -0.34766 0.22801 -0.38021 0.24977 -0.41711 0.27407 " pathEditMode="relative" rAng="20280000" ptsTypes="AAAAA">
                                      <p:cBhvr>
                                        <p:cTn id="27" dur="1000" fill="hold"/>
                                        <p:tgtEl>
                                          <p:spTgt spid="35"/>
                                        </p:tgtEl>
                                        <p:attrNameLst>
                                          <p:attrName>ppt_x</p:attrName>
                                          <p:attrName>ppt_y</p:attrName>
                                        </p:attrNameLst>
                                      </p:cBhvr>
                                      <p:rCtr x="-20891" y="13125"/>
                                    </p:animMotion>
                                  </p:childTnLst>
                                  <p:subTnLst>
                                    <p:set>
                                      <p:cBhvr override="childStyle">
                                        <p:cTn dur="1" fill="hold" display="0" masterRel="sameClick" afterEffect="1">
                                          <p:stCondLst>
                                            <p:cond evt="end" delay="0">
                                              <p:tn val="26"/>
                                            </p:cond>
                                          </p:stCondLst>
                                        </p:cTn>
                                        <p:tgtEl>
                                          <p:spTgt spid="35"/>
                                        </p:tgtEl>
                                        <p:attrNameLst>
                                          <p:attrName>style.visibility</p:attrName>
                                        </p:attrNameLst>
                                      </p:cBhvr>
                                      <p:to>
                                        <p:strVal val="hidden"/>
                                      </p:to>
                                    </p:set>
                                  </p:sub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8" grpId="0" animBg="1"/>
      <p:bldP spid="29" grpId="0" animBg="1"/>
      <p:bldP spid="30" grpId="0" animBg="1"/>
      <p:bldP spid="31" grpId="0" animBg="1"/>
      <p:bldP spid="33" grpId="0" animBg="1"/>
      <p:bldP spid="34" grpId="0" animBg="1"/>
      <p:bldP spid="35" grpId="0"/>
      <p:bldP spid="36"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Table 42">
            <a:extLst>
              <a:ext uri="{FF2B5EF4-FFF2-40B4-BE49-F238E27FC236}">
                <a16:creationId xmlns:a16="http://schemas.microsoft.com/office/drawing/2014/main" id="{63B9A2AD-D21B-4B6E-8D8E-F479F45A8D9D}"/>
              </a:ext>
            </a:extLst>
          </p:cNvPr>
          <p:cNvGraphicFramePr>
            <a:graphicFrameLocks noGrp="1"/>
          </p:cNvGraphicFramePr>
          <p:nvPr/>
        </p:nvGraphicFramePr>
        <p:xfrm>
          <a:off x="1600200" y="2133600"/>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Evaluating Postfix Expressions</a:t>
            </a:r>
          </a:p>
        </p:txBody>
      </p:sp>
      <p:sp>
        <p:nvSpPr>
          <p:cNvPr id="3" name="Footer Placeholder 2"/>
          <p:cNvSpPr>
            <a:spLocks noGrp="1"/>
          </p:cNvSpPr>
          <p:nvPr>
            <p:ph type="ftr" sz="quarter" idx="11"/>
          </p:nvPr>
        </p:nvSpPr>
        <p:spPr/>
        <p:txBody>
          <a:bodyPr/>
          <a:lstStyle/>
          <a:p>
            <a:pPr>
              <a:defRPr/>
            </a:pPr>
            <a:r>
              <a:rPr lang="en-US"/>
              <a:t>Stacks (18)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66</a:t>
            </a:fld>
            <a:endParaRPr lang="en-US" dirty="0"/>
          </a:p>
        </p:txBody>
      </p:sp>
      <p:sp>
        <p:nvSpPr>
          <p:cNvPr id="14" name="TextBox 14"/>
          <p:cNvSpPr txBox="1">
            <a:spLocks noChangeArrowheads="1"/>
          </p:cNvSpPr>
          <p:nvPr/>
        </p:nvSpPr>
        <p:spPr bwMode="auto">
          <a:xfrm>
            <a:off x="3276600" y="2768601"/>
            <a:ext cx="6781800" cy="3570287"/>
          </a:xfrm>
          <a:prstGeom prst="rect">
            <a:avLst/>
          </a:prstGeom>
          <a:noFill/>
          <a:ln w="9525">
            <a:noFill/>
            <a:miter lim="800000"/>
            <a:headEnd/>
            <a:tailEnd/>
          </a:ln>
        </p:spPr>
        <p:txBody>
          <a:bodyPr>
            <a:spAutoFit/>
          </a:bodyPr>
          <a:lstStyle/>
          <a:p>
            <a:pPr>
              <a:spcAft>
                <a:spcPts val="600"/>
              </a:spcAft>
            </a:pPr>
            <a:r>
              <a:rPr lang="en-US" sz="1600" b="1" dirty="0">
                <a:solidFill>
                  <a:srgbClr val="000000"/>
                </a:solidFill>
                <a:latin typeface="Consolas" panose="020B0609020204030204" pitchFamily="49" charset="0"/>
                <a:cs typeface="Courier New" pitchFamily="49" charset="0"/>
              </a:rPr>
              <a:t> 1. Empty the operand stack</a:t>
            </a:r>
          </a:p>
          <a:p>
            <a:pPr>
              <a:spcAft>
                <a:spcPts val="600"/>
              </a:spcAft>
            </a:pPr>
            <a:r>
              <a:rPr lang="en-US" sz="1600" b="1" dirty="0">
                <a:solidFill>
                  <a:srgbClr val="000000"/>
                </a:solidFill>
                <a:latin typeface="Consolas" panose="020B0609020204030204" pitchFamily="49" charset="0"/>
                <a:cs typeface="Courier New" pitchFamily="49" charset="0"/>
              </a:rPr>
              <a:t> 2. while there are more tokens</a:t>
            </a:r>
          </a:p>
          <a:p>
            <a:pPr>
              <a:spcAft>
                <a:spcPts val="600"/>
              </a:spcAft>
            </a:pPr>
            <a:r>
              <a:rPr lang="en-US" sz="1600" b="1" dirty="0">
                <a:solidFill>
                  <a:srgbClr val="000000"/>
                </a:solidFill>
                <a:latin typeface="Consolas" panose="020B0609020204030204" pitchFamily="49" charset="0"/>
                <a:cs typeface="Courier New" pitchFamily="49" charset="0"/>
              </a:rPr>
              <a:t> 3.   get the next token</a:t>
            </a:r>
          </a:p>
          <a:p>
            <a:pPr>
              <a:spcAft>
                <a:spcPts val="600"/>
              </a:spcAft>
            </a:pPr>
            <a:r>
              <a:rPr lang="en-US" sz="1600" b="1" dirty="0">
                <a:solidFill>
                  <a:srgbClr val="000000"/>
                </a:solidFill>
                <a:latin typeface="Consolas" panose="020B0609020204030204" pitchFamily="49" charset="0"/>
                <a:cs typeface="Courier New" pitchFamily="49" charset="0"/>
              </a:rPr>
              <a:t> 4.   if the first character of the token is a digit</a:t>
            </a:r>
          </a:p>
          <a:p>
            <a:pPr>
              <a:spcAft>
                <a:spcPts val="600"/>
              </a:spcAft>
            </a:pPr>
            <a:r>
              <a:rPr lang="en-US" sz="1600" b="1" dirty="0">
                <a:solidFill>
                  <a:srgbClr val="000000"/>
                </a:solidFill>
                <a:latin typeface="Consolas" panose="020B0609020204030204" pitchFamily="49" charset="0"/>
                <a:cs typeface="Courier New" pitchFamily="49" charset="0"/>
              </a:rPr>
              <a:t> 5.      push the token on the stack</a:t>
            </a:r>
          </a:p>
          <a:p>
            <a:pPr>
              <a:spcAft>
                <a:spcPts val="600"/>
              </a:spcAft>
            </a:pPr>
            <a:r>
              <a:rPr lang="en-US" sz="1600" b="1" dirty="0">
                <a:solidFill>
                  <a:srgbClr val="000000"/>
                </a:solidFill>
                <a:latin typeface="Consolas" panose="020B0609020204030204" pitchFamily="49" charset="0"/>
                <a:cs typeface="Courier New" pitchFamily="49" charset="0"/>
              </a:rPr>
              <a:t> 6.   else if the token is an operator</a:t>
            </a:r>
          </a:p>
          <a:p>
            <a:pPr>
              <a:spcAft>
                <a:spcPts val="600"/>
              </a:spcAft>
            </a:pPr>
            <a:r>
              <a:rPr lang="en-US" sz="1600" b="1" dirty="0">
                <a:solidFill>
                  <a:srgbClr val="000000"/>
                </a:solidFill>
                <a:latin typeface="Consolas" panose="020B0609020204030204" pitchFamily="49" charset="0"/>
                <a:cs typeface="Courier New" pitchFamily="49" charset="0"/>
              </a:rPr>
              <a:t> 7.      pop the right operand off the stack</a:t>
            </a:r>
          </a:p>
          <a:p>
            <a:pPr>
              <a:spcAft>
                <a:spcPts val="600"/>
              </a:spcAft>
            </a:pPr>
            <a:r>
              <a:rPr lang="en-US" sz="1600" b="1" dirty="0">
                <a:solidFill>
                  <a:srgbClr val="000000"/>
                </a:solidFill>
                <a:latin typeface="Consolas" panose="020B0609020204030204" pitchFamily="49" charset="0"/>
                <a:cs typeface="Courier New" pitchFamily="49" charset="0"/>
              </a:rPr>
              <a:t> 8.      pop the left operand off the stack</a:t>
            </a:r>
          </a:p>
          <a:p>
            <a:pPr>
              <a:spcAft>
                <a:spcPts val="600"/>
              </a:spcAft>
            </a:pPr>
            <a:r>
              <a:rPr lang="en-US" sz="1600" b="1" dirty="0">
                <a:solidFill>
                  <a:srgbClr val="000000"/>
                </a:solidFill>
                <a:latin typeface="Consolas" panose="020B0609020204030204" pitchFamily="49" charset="0"/>
                <a:cs typeface="Courier New" pitchFamily="49" charset="0"/>
              </a:rPr>
              <a:t> 9.      evaluate the operation</a:t>
            </a:r>
          </a:p>
          <a:p>
            <a:pPr>
              <a:spcAft>
                <a:spcPts val="600"/>
              </a:spcAft>
            </a:pPr>
            <a:r>
              <a:rPr lang="en-US" sz="1600" b="1" dirty="0">
                <a:solidFill>
                  <a:srgbClr val="000000"/>
                </a:solidFill>
                <a:latin typeface="Consolas" panose="020B0609020204030204" pitchFamily="49" charset="0"/>
                <a:cs typeface="Courier New" pitchFamily="49" charset="0"/>
              </a:rPr>
              <a:t>10.      push the result onto the stack</a:t>
            </a:r>
          </a:p>
          <a:p>
            <a:pPr>
              <a:spcAft>
                <a:spcPts val="600"/>
              </a:spcAft>
            </a:pPr>
            <a:r>
              <a:rPr lang="en-US" sz="1600" b="1" dirty="0">
                <a:solidFill>
                  <a:srgbClr val="000000"/>
                </a:solidFill>
                <a:latin typeface="Consolas" panose="020B0609020204030204" pitchFamily="49" charset="0"/>
                <a:cs typeface="Courier New" pitchFamily="49" charset="0"/>
              </a:rPr>
              <a:t>11. pop the stack and return the result</a:t>
            </a:r>
          </a:p>
        </p:txBody>
      </p:sp>
      <p:sp>
        <p:nvSpPr>
          <p:cNvPr id="15" name="Rectangle 14"/>
          <p:cNvSpPr/>
          <p:nvPr/>
        </p:nvSpPr>
        <p:spPr>
          <a:xfrm rot="5400000">
            <a:off x="6696869" y="605631"/>
            <a:ext cx="546100" cy="268763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rgbClr val="000000"/>
              </a:solidFill>
              <a:latin typeface="Consolas" panose="020B0609020204030204" pitchFamily="49" charset="0"/>
              <a:cs typeface="Consolas" panose="020B0609020204030204" pitchFamily="49" charset="0"/>
            </a:endParaRPr>
          </a:p>
        </p:txBody>
      </p:sp>
      <p:cxnSp>
        <p:nvCxnSpPr>
          <p:cNvPr id="16" name="Straight Connector 15"/>
          <p:cNvCxnSpPr/>
          <p:nvPr/>
        </p:nvCxnSpPr>
        <p:spPr>
          <a:xfrm rot="5400000">
            <a:off x="7507288"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969125"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430963"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891213"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353050"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21" name="TextBox 69"/>
          <p:cNvSpPr txBox="1">
            <a:spLocks noChangeArrowheads="1"/>
          </p:cNvSpPr>
          <p:nvPr/>
        </p:nvSpPr>
        <p:spPr bwMode="auto">
          <a:xfrm>
            <a:off x="63119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7</a:t>
            </a:r>
          </a:p>
        </p:txBody>
      </p:sp>
      <p:sp>
        <p:nvSpPr>
          <p:cNvPr id="22" name="TextBox 70"/>
          <p:cNvSpPr txBox="1">
            <a:spLocks noChangeArrowheads="1"/>
          </p:cNvSpPr>
          <p:nvPr/>
        </p:nvSpPr>
        <p:spPr bwMode="auto">
          <a:xfrm>
            <a:off x="78740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a:t>
            </a:r>
          </a:p>
        </p:txBody>
      </p:sp>
      <p:sp>
        <p:nvSpPr>
          <p:cNvPr id="23" name="TextBox 77"/>
          <p:cNvSpPr txBox="1">
            <a:spLocks noChangeArrowheads="1"/>
          </p:cNvSpPr>
          <p:nvPr/>
        </p:nvSpPr>
        <p:spPr bwMode="auto">
          <a:xfrm>
            <a:off x="7250113" y="1749107"/>
            <a:ext cx="4873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20</a:t>
            </a:r>
          </a:p>
        </p:txBody>
      </p:sp>
      <p:sp>
        <p:nvSpPr>
          <p:cNvPr id="24" name="TextBox 78"/>
          <p:cNvSpPr txBox="1">
            <a:spLocks noChangeArrowheads="1"/>
          </p:cNvSpPr>
          <p:nvPr/>
        </p:nvSpPr>
        <p:spPr bwMode="auto">
          <a:xfrm>
            <a:off x="6823076" y="1749107"/>
            <a:ext cx="309563" cy="400110"/>
          </a:xfrm>
          <a:prstGeom prst="rect">
            <a:avLst/>
          </a:prstGeom>
          <a:noFill/>
          <a:ln w="9525">
            <a:noFill/>
            <a:miter lim="800000"/>
            <a:headEnd/>
            <a:tailEnd/>
          </a:ln>
        </p:spPr>
        <p:txBody>
          <a:bodyPr>
            <a:spAutoFit/>
          </a:bodyPr>
          <a:lstStyle/>
          <a:p>
            <a:r>
              <a:rPr lang="en-US" sz="2000" b="1" dirty="0">
                <a:solidFill>
                  <a:srgbClr val="000000"/>
                </a:solidFill>
                <a:latin typeface="Consolas" panose="020B0609020204030204" pitchFamily="49" charset="0"/>
                <a:cs typeface="Consolas" panose="020B0609020204030204" pitchFamily="49" charset="0"/>
              </a:rPr>
              <a:t>*</a:t>
            </a:r>
          </a:p>
        </p:txBody>
      </p:sp>
      <p:sp>
        <p:nvSpPr>
          <p:cNvPr id="25" name="Down Arrow 24"/>
          <p:cNvSpPr/>
          <p:nvPr/>
        </p:nvSpPr>
        <p:spPr>
          <a:xfrm rot="10800000">
            <a:off x="6380164" y="2262188"/>
            <a:ext cx="173037"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b="1">
              <a:solidFill>
                <a:srgbClr val="FFFFFF"/>
              </a:solidFill>
              <a:latin typeface="Consolas" panose="020B0609020204030204" pitchFamily="49" charset="0"/>
              <a:cs typeface="Consolas" panose="020B0609020204030204" pitchFamily="49" charset="0"/>
            </a:endParaRPr>
          </a:p>
        </p:txBody>
      </p:sp>
      <p:sp>
        <p:nvSpPr>
          <p:cNvPr id="26" name="TextBox 85"/>
          <p:cNvSpPr txBox="1">
            <a:spLocks noChangeArrowheads="1"/>
          </p:cNvSpPr>
          <p:nvPr/>
        </p:nvSpPr>
        <p:spPr bwMode="auto">
          <a:xfrm>
            <a:off x="5722938" y="1749107"/>
            <a:ext cx="3095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4</a:t>
            </a:r>
          </a:p>
        </p:txBody>
      </p:sp>
      <p:sp>
        <p:nvSpPr>
          <p:cNvPr id="27" name="Down Arrow 26"/>
          <p:cNvSpPr/>
          <p:nvPr/>
        </p:nvSpPr>
        <p:spPr>
          <a:xfrm rot="16200000">
            <a:off x="3105944" y="3081309"/>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8" name="Down Arrow 27"/>
          <p:cNvSpPr/>
          <p:nvPr/>
        </p:nvSpPr>
        <p:spPr>
          <a:xfrm rot="16200000">
            <a:off x="3105945" y="3399632"/>
            <a:ext cx="173037"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9" name="Down Arrow 28"/>
          <p:cNvSpPr/>
          <p:nvPr/>
        </p:nvSpPr>
        <p:spPr>
          <a:xfrm rot="16200000">
            <a:off x="3105944" y="3718719"/>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0" name="Down Arrow 29"/>
          <p:cNvSpPr/>
          <p:nvPr/>
        </p:nvSpPr>
        <p:spPr>
          <a:xfrm rot="16200000">
            <a:off x="3105945" y="4371182"/>
            <a:ext cx="173037"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1" name="TextBox 82"/>
          <p:cNvSpPr txBox="1">
            <a:spLocks noChangeArrowheads="1"/>
          </p:cNvSpPr>
          <p:nvPr/>
        </p:nvSpPr>
        <p:spPr bwMode="auto">
          <a:xfrm>
            <a:off x="5722938" y="1749107"/>
            <a:ext cx="3095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4</a:t>
            </a:r>
          </a:p>
        </p:txBody>
      </p:sp>
      <p:sp>
        <p:nvSpPr>
          <p:cNvPr id="32" name="Down Arrow 31"/>
          <p:cNvSpPr/>
          <p:nvPr/>
        </p:nvSpPr>
        <p:spPr>
          <a:xfrm rot="10800000">
            <a:off x="6891339" y="2262188"/>
            <a:ext cx="173037"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b="1">
              <a:solidFill>
                <a:srgbClr val="FFFFFF"/>
              </a:solidFill>
              <a:latin typeface="Consolas" panose="020B0609020204030204" pitchFamily="49" charset="0"/>
              <a:cs typeface="Consolas" panose="020B0609020204030204" pitchFamily="49" charset="0"/>
            </a:endParaRPr>
          </a:p>
        </p:txBody>
      </p:sp>
      <p:sp>
        <p:nvSpPr>
          <p:cNvPr id="33" name="Rectangle 32"/>
          <p:cNvSpPr/>
          <p:nvPr/>
        </p:nvSpPr>
        <p:spPr>
          <a:xfrm>
            <a:off x="2895600" y="3389312"/>
            <a:ext cx="533400" cy="425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TextBox 40"/>
          <p:cNvSpPr txBox="1">
            <a:spLocks noChangeArrowheads="1"/>
          </p:cNvSpPr>
          <p:nvPr/>
        </p:nvSpPr>
        <p:spPr bwMode="auto">
          <a:xfrm>
            <a:off x="63119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7</a:t>
            </a:r>
          </a:p>
        </p:txBody>
      </p:sp>
      <p:sp>
        <p:nvSpPr>
          <p:cNvPr id="37" name="Down Arrow 36"/>
          <p:cNvSpPr/>
          <p:nvPr/>
        </p:nvSpPr>
        <p:spPr>
          <a:xfrm rot="16200000">
            <a:off x="3105944" y="4683479"/>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8" name="Down Arrow 37"/>
          <p:cNvSpPr/>
          <p:nvPr/>
        </p:nvSpPr>
        <p:spPr>
          <a:xfrm rot="16200000">
            <a:off x="3105945" y="5008917"/>
            <a:ext cx="173037"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9" name="Down Arrow 38"/>
          <p:cNvSpPr/>
          <p:nvPr/>
        </p:nvSpPr>
        <p:spPr>
          <a:xfrm rot="16200000">
            <a:off x="3105944" y="5314158"/>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40" name="Rectangle 39"/>
          <p:cNvSpPr/>
          <p:nvPr/>
        </p:nvSpPr>
        <p:spPr>
          <a:xfrm>
            <a:off x="2794000" y="4716462"/>
            <a:ext cx="635000" cy="325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Rectangle 40"/>
          <p:cNvSpPr/>
          <p:nvPr/>
        </p:nvSpPr>
        <p:spPr>
          <a:xfrm>
            <a:off x="2794000" y="4965701"/>
            <a:ext cx="635000" cy="3254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TextBox 43">
            <a:extLst>
              <a:ext uri="{FF2B5EF4-FFF2-40B4-BE49-F238E27FC236}">
                <a16:creationId xmlns:a16="http://schemas.microsoft.com/office/drawing/2014/main" id="{1BC31AF0-1266-4746-B1CF-75510FD96A00}"/>
              </a:ext>
            </a:extLst>
          </p:cNvPr>
          <p:cNvSpPr txBox="1">
            <a:spLocks noChangeArrowheads="1"/>
          </p:cNvSpPr>
          <p:nvPr/>
        </p:nvSpPr>
        <p:spPr bwMode="auto">
          <a:xfrm>
            <a:off x="1797271" y="3592513"/>
            <a:ext cx="309563" cy="400110"/>
          </a:xfrm>
          <a:prstGeom prst="rect">
            <a:avLst/>
          </a:prstGeom>
          <a:noFill/>
          <a:ln w="9525">
            <a:noFill/>
            <a:miter lim="800000"/>
            <a:headEnd/>
            <a:tailEnd/>
          </a:ln>
        </p:spPr>
        <p:txBody>
          <a:bodyPr>
            <a:spAutoFit/>
          </a:bodyPr>
          <a:lstStyle/>
          <a:p>
            <a:r>
              <a:rPr lang="en-US" sz="2000" b="1" dirty="0">
                <a:solidFill>
                  <a:srgbClr val="000000"/>
                </a:solidFill>
                <a:latin typeface="Consolas" panose="020B0609020204030204" pitchFamily="49" charset="0"/>
                <a:cs typeface="Consolas" panose="020B0609020204030204" pitchFamily="49" charset="0"/>
              </a:rPr>
              <a:t>7</a:t>
            </a:r>
          </a:p>
        </p:txBody>
      </p:sp>
      <p:sp>
        <p:nvSpPr>
          <p:cNvPr id="45" name="TextBox 44">
            <a:extLst>
              <a:ext uri="{FF2B5EF4-FFF2-40B4-BE49-F238E27FC236}">
                <a16:creationId xmlns:a16="http://schemas.microsoft.com/office/drawing/2014/main" id="{C74DEB28-F403-4009-88A0-99238BD473F5}"/>
              </a:ext>
            </a:extLst>
          </p:cNvPr>
          <p:cNvSpPr txBox="1">
            <a:spLocks noChangeArrowheads="1"/>
          </p:cNvSpPr>
          <p:nvPr/>
        </p:nvSpPr>
        <p:spPr bwMode="auto">
          <a:xfrm>
            <a:off x="1797271" y="3964310"/>
            <a:ext cx="309563" cy="400110"/>
          </a:xfrm>
          <a:prstGeom prst="rect">
            <a:avLst/>
          </a:prstGeom>
          <a:noFill/>
          <a:ln w="9525">
            <a:noFill/>
            <a:miter lim="800000"/>
            <a:headEnd/>
            <a:tailEnd/>
          </a:ln>
        </p:spPr>
        <p:txBody>
          <a:bodyPr>
            <a:spAutoFit/>
          </a:bodyPr>
          <a:lstStyle/>
          <a:p>
            <a:r>
              <a:rPr lang="en-US" sz="2000" b="1" dirty="0">
                <a:solidFill>
                  <a:srgbClr val="000000"/>
                </a:solidFill>
                <a:latin typeface="Consolas" panose="020B0609020204030204" pitchFamily="49" charset="0"/>
                <a:cs typeface="Consolas" panose="020B0609020204030204" pitchFamily="49" charset="0"/>
              </a:rPr>
              <a:t>4</a:t>
            </a:r>
          </a:p>
        </p:txBody>
      </p:sp>
      <p:sp>
        <p:nvSpPr>
          <p:cNvPr id="46" name="TextBox 78">
            <a:extLst>
              <a:ext uri="{FF2B5EF4-FFF2-40B4-BE49-F238E27FC236}">
                <a16:creationId xmlns:a16="http://schemas.microsoft.com/office/drawing/2014/main" id="{72BF3DDA-9E59-41A5-8CD8-3B57E85AB716}"/>
              </a:ext>
            </a:extLst>
          </p:cNvPr>
          <p:cNvSpPr txBox="1">
            <a:spLocks noChangeArrowheads="1"/>
          </p:cNvSpPr>
          <p:nvPr/>
        </p:nvSpPr>
        <p:spPr bwMode="auto">
          <a:xfrm>
            <a:off x="4251648" y="1822390"/>
            <a:ext cx="309563" cy="400110"/>
          </a:xfrm>
          <a:prstGeom prst="rect">
            <a:avLst/>
          </a:prstGeom>
          <a:noFill/>
          <a:ln w="9525">
            <a:noFill/>
            <a:miter lim="800000"/>
            <a:headEnd/>
            <a:tailEnd/>
          </a:ln>
        </p:spPr>
        <p:txBody>
          <a:bodyPr>
            <a:spAutoFit/>
          </a:bodyPr>
          <a:lstStyle/>
          <a:p>
            <a:r>
              <a:rPr lang="en-US" sz="2000" b="1" dirty="0">
                <a:solidFill>
                  <a:srgbClr val="000000"/>
                </a:solidFill>
                <a:latin typeface="Consolas" panose="020B0609020204030204" pitchFamily="49" charset="0"/>
                <a:cs typeface="Consolas" panose="020B0609020204030204" pitchFamily="49" charset="0"/>
              </a:rPr>
              <a:t>*</a:t>
            </a:r>
          </a:p>
        </p:txBody>
      </p:sp>
      <p:sp>
        <p:nvSpPr>
          <p:cNvPr id="35" name="TextBox 34">
            <a:extLst>
              <a:ext uri="{FF2B5EF4-FFF2-40B4-BE49-F238E27FC236}">
                <a16:creationId xmlns:a16="http://schemas.microsoft.com/office/drawing/2014/main" id="{4080F44F-E598-4ACA-8A4F-85DC00C4169C}"/>
              </a:ext>
            </a:extLst>
          </p:cNvPr>
          <p:cNvSpPr txBox="1"/>
          <p:nvPr/>
        </p:nvSpPr>
        <p:spPr>
          <a:xfrm>
            <a:off x="1020975" y="4553744"/>
            <a:ext cx="1844249" cy="369332"/>
          </a:xfrm>
          <a:prstGeom prst="rect">
            <a:avLst/>
          </a:prstGeom>
          <a:noFill/>
        </p:spPr>
        <p:txBody>
          <a:bodyPr wrap="square">
            <a:spAutoFit/>
          </a:bodyPr>
          <a:lstStyle/>
          <a:p>
            <a:r>
              <a:rPr lang="en-US" dirty="0">
                <a:latin typeface="Comic Sans MS" panose="030F0702030302020204" pitchFamily="66" charset="0"/>
              </a:rPr>
              <a:t>operand stack </a:t>
            </a:r>
            <a:endParaRPr lang="en-US" dirty="0"/>
          </a:p>
        </p:txBody>
      </p:sp>
    </p:spTree>
    <p:extLst>
      <p:ext uri="{BB962C8B-B14F-4D97-AF65-F5344CB8AC3E}">
        <p14:creationId xmlns:p14="http://schemas.microsoft.com/office/powerpoint/2010/main" val="130460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par>
                          <p:cTn id="9" fill="hold">
                            <p:stCondLst>
                              <p:cond delay="0"/>
                            </p:stCondLst>
                            <p:childTnLst>
                              <p:par>
                                <p:cTn id="10" presetID="1" presetClass="exit" presetSubtype="0" fill="hold" grpId="0" nodeType="afterEffect">
                                  <p:stCondLst>
                                    <p:cond delay="0"/>
                                  </p:stCondLst>
                                  <p:childTnLst>
                                    <p:set>
                                      <p:cBhvr>
                                        <p:cTn id="11" dur="1" fill="hold">
                                          <p:stCondLst>
                                            <p:cond delay="0"/>
                                          </p:stCondLst>
                                        </p:cTn>
                                        <p:tgtEl>
                                          <p:spTgt spid="25"/>
                                        </p:tgtEl>
                                        <p:attrNameLst>
                                          <p:attrName>style.visibility</p:attrName>
                                        </p:attrNameLst>
                                      </p:cBhvr>
                                      <p:to>
                                        <p:strVal val="hidden"/>
                                      </p:to>
                                    </p:set>
                                  </p:childTnLst>
                                </p:cTn>
                              </p:par>
                              <p:par>
                                <p:cTn id="12" presetID="1" presetClass="entr" presetSubtype="0" fill="hold" grpId="0" nodeType="withEffect">
                                  <p:stCondLst>
                                    <p:cond delay="0"/>
                                  </p:stCondLst>
                                  <p:childTnLst>
                                    <p:set>
                                      <p:cBhvr>
                                        <p:cTn id="13" dur="1" fill="hold">
                                          <p:stCondLst>
                                            <p:cond delay="0"/>
                                          </p:stCondLst>
                                        </p:cTn>
                                        <p:tgtEl>
                                          <p:spTgt spid="3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childTnLst>
                                  <p:subTnLst>
                                    <p:set>
                                      <p:cBhvr override="childStyle">
                                        <p:cTn dur="1" fill="hold" display="0" masterRel="nextClick" afterEffect="1"/>
                                        <p:tgtEl>
                                          <p:spTgt spid="29"/>
                                        </p:tgtEl>
                                        <p:attrNameLst>
                                          <p:attrName>style.visibility</p:attrName>
                                        </p:attrNameLst>
                                      </p:cBhvr>
                                      <p:to>
                                        <p:strVal val="hidden"/>
                                      </p:to>
                                    </p:set>
                                  </p:subTnLst>
                                </p:cTn>
                              </p:par>
                              <p:par>
                                <p:cTn id="18" presetID="1" presetClass="entr" presetSubtype="0" fill="hold" grpId="0" nodeType="withEffect">
                                  <p:stCondLst>
                                    <p:cond delay="0"/>
                                  </p:stCondLst>
                                  <p:childTnLst>
                                    <p:set>
                                      <p:cBhvr>
                                        <p:cTn id="19" dur="1" fill="hold">
                                          <p:stCondLst>
                                            <p:cond delay="0"/>
                                          </p:stCondLst>
                                        </p:cTn>
                                        <p:tgtEl>
                                          <p:spTgt spid="3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0"/>
                                        </p:tgtEl>
                                        <p:attrNameLst>
                                          <p:attrName>style.visibility</p:attrName>
                                        </p:attrNameLst>
                                      </p:cBhvr>
                                      <p:to>
                                        <p:strVal val="visible"/>
                                      </p:to>
                                    </p:set>
                                  </p:childTnLst>
                                  <p:subTnLst>
                                    <p:set>
                                      <p:cBhvr override="childStyle">
                                        <p:cTn dur="1" fill="hold" display="0" masterRel="nextClick" afterEffect="1"/>
                                        <p:tgtEl>
                                          <p:spTgt spid="30"/>
                                        </p:tgtEl>
                                        <p:attrNameLst>
                                          <p:attrName>style.visibility</p:attrName>
                                        </p:attrNameLst>
                                      </p:cBhvr>
                                      <p:to>
                                        <p:strVal val="hidden"/>
                                      </p:to>
                                    </p:set>
                                  </p:sub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37" presetClass="path" presetSubtype="0" accel="50000" decel="50000" fill="hold" grpId="0" nodeType="clickEffect">
                                  <p:stCondLst>
                                    <p:cond delay="0"/>
                                  </p:stCondLst>
                                  <p:childTnLst>
                                    <p:animMotion origin="layout" path="M 1.94444E-6 7.40741E-7 L 0.06857 -0.06968 C 0.08298 -0.08519 0.11371 -0.12963 0.1441 -0.16157 C 0.175 -0.19445 0.22205 -0.23704 0.25226 -0.26759 " pathEditMode="relative" rAng="0" ptsTypes="AAAA">
                                      <p:cBhvr>
                                        <p:cTn id="31" dur="1000" fill="hold"/>
                                        <p:tgtEl>
                                          <p:spTgt spid="44"/>
                                        </p:tgtEl>
                                        <p:attrNameLst>
                                          <p:attrName>ppt_x</p:attrName>
                                          <p:attrName>ppt_y</p:attrName>
                                        </p:attrNameLst>
                                      </p:cBhvr>
                                      <p:rCtr x="12604" y="-13380"/>
                                    </p:animMotion>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8"/>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40"/>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37" presetClass="path" presetSubtype="0" accel="50000" decel="50000" fill="hold" grpId="0" nodeType="clickEffect">
                                  <p:stCondLst>
                                    <p:cond delay="0"/>
                                  </p:stCondLst>
                                  <p:childTnLst>
                                    <p:animMotion origin="layout" path="M 1.94444E-6 -0.00047 L 0.09305 -0.20301 C 0.14548 -0.27732 0.16614 -0.30926 0.18906 -0.32176 " pathEditMode="relative" rAng="0" ptsTypes="AAA">
                                      <p:cBhvr>
                                        <p:cTn id="41" dur="1000" fill="hold"/>
                                        <p:tgtEl>
                                          <p:spTgt spid="45"/>
                                        </p:tgtEl>
                                        <p:attrNameLst>
                                          <p:attrName>ppt_x</p:attrName>
                                          <p:attrName>ppt_y</p:attrName>
                                        </p:attrNameLst>
                                      </p:cBhvr>
                                      <p:rCtr x="9444" y="-16065"/>
                                    </p:animMotion>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9"/>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4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fade">
                                      <p:cBhvr>
                                        <p:cTn id="5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28" grpId="0" animBg="1"/>
      <p:bldP spid="29" grpId="0" animBg="1"/>
      <p:bldP spid="30" grpId="0" animBg="1"/>
      <p:bldP spid="32" grpId="0" animBg="1"/>
      <p:bldP spid="33" grpId="0" animBg="1"/>
      <p:bldP spid="37" grpId="0" animBg="1"/>
      <p:bldP spid="38" grpId="0" animBg="1"/>
      <p:bldP spid="39" grpId="0" animBg="1"/>
      <p:bldP spid="40" grpId="0" animBg="1"/>
      <p:bldP spid="41" grpId="0" animBg="1"/>
      <p:bldP spid="44" grpId="0"/>
      <p:bldP spid="45" grpId="0"/>
      <p:bldP spid="46"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Table 32">
            <a:extLst>
              <a:ext uri="{FF2B5EF4-FFF2-40B4-BE49-F238E27FC236}">
                <a16:creationId xmlns:a16="http://schemas.microsoft.com/office/drawing/2014/main" id="{CBC1C0CE-6268-4A9C-86FA-24ACA6B26018}"/>
              </a:ext>
            </a:extLst>
          </p:cNvPr>
          <p:cNvGraphicFramePr>
            <a:graphicFrameLocks noGrp="1"/>
          </p:cNvGraphicFramePr>
          <p:nvPr/>
        </p:nvGraphicFramePr>
        <p:xfrm>
          <a:off x="1600200" y="2133600"/>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Evaluating Postfix Expressions</a:t>
            </a:r>
          </a:p>
        </p:txBody>
      </p:sp>
      <p:sp>
        <p:nvSpPr>
          <p:cNvPr id="3" name="Footer Placeholder 2"/>
          <p:cNvSpPr>
            <a:spLocks noGrp="1"/>
          </p:cNvSpPr>
          <p:nvPr>
            <p:ph type="ftr" sz="quarter" idx="11"/>
          </p:nvPr>
        </p:nvSpPr>
        <p:spPr/>
        <p:txBody>
          <a:bodyPr/>
          <a:lstStyle/>
          <a:p>
            <a:pPr>
              <a:defRPr/>
            </a:pPr>
            <a:r>
              <a:rPr lang="en-US"/>
              <a:t>Stacks (18)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67</a:t>
            </a:fld>
            <a:endParaRPr lang="en-US" dirty="0"/>
          </a:p>
        </p:txBody>
      </p:sp>
      <p:sp>
        <p:nvSpPr>
          <p:cNvPr id="15" name="Rectangle 14"/>
          <p:cNvSpPr/>
          <p:nvPr/>
        </p:nvSpPr>
        <p:spPr>
          <a:xfrm rot="5400000">
            <a:off x="6696869" y="605631"/>
            <a:ext cx="546100" cy="268763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rgbClr val="000000"/>
              </a:solidFill>
              <a:latin typeface="Consolas" panose="020B0609020204030204" pitchFamily="49" charset="0"/>
              <a:cs typeface="Consolas" panose="020B0609020204030204" pitchFamily="49" charset="0"/>
            </a:endParaRPr>
          </a:p>
        </p:txBody>
      </p:sp>
      <p:cxnSp>
        <p:nvCxnSpPr>
          <p:cNvPr id="16" name="Straight Connector 15"/>
          <p:cNvCxnSpPr/>
          <p:nvPr/>
        </p:nvCxnSpPr>
        <p:spPr>
          <a:xfrm rot="5400000">
            <a:off x="7507288"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969125"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430963"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891213"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353050"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21" name="TextBox 69"/>
          <p:cNvSpPr txBox="1">
            <a:spLocks noChangeArrowheads="1"/>
          </p:cNvSpPr>
          <p:nvPr/>
        </p:nvSpPr>
        <p:spPr bwMode="auto">
          <a:xfrm>
            <a:off x="63119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7</a:t>
            </a:r>
          </a:p>
        </p:txBody>
      </p:sp>
      <p:sp>
        <p:nvSpPr>
          <p:cNvPr id="22" name="TextBox 70"/>
          <p:cNvSpPr txBox="1">
            <a:spLocks noChangeArrowheads="1"/>
          </p:cNvSpPr>
          <p:nvPr/>
        </p:nvSpPr>
        <p:spPr bwMode="auto">
          <a:xfrm>
            <a:off x="78740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a:t>
            </a:r>
          </a:p>
        </p:txBody>
      </p:sp>
      <p:sp>
        <p:nvSpPr>
          <p:cNvPr id="23" name="TextBox 77"/>
          <p:cNvSpPr txBox="1">
            <a:spLocks noChangeArrowheads="1"/>
          </p:cNvSpPr>
          <p:nvPr/>
        </p:nvSpPr>
        <p:spPr bwMode="auto">
          <a:xfrm>
            <a:off x="7250113" y="1749107"/>
            <a:ext cx="4873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20</a:t>
            </a:r>
          </a:p>
        </p:txBody>
      </p:sp>
      <p:sp>
        <p:nvSpPr>
          <p:cNvPr id="24" name="TextBox 78"/>
          <p:cNvSpPr txBox="1">
            <a:spLocks noChangeArrowheads="1"/>
          </p:cNvSpPr>
          <p:nvPr/>
        </p:nvSpPr>
        <p:spPr bwMode="auto">
          <a:xfrm>
            <a:off x="6823076"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a:t>
            </a:r>
          </a:p>
        </p:txBody>
      </p:sp>
      <p:sp>
        <p:nvSpPr>
          <p:cNvPr id="25" name="TextBox 85"/>
          <p:cNvSpPr txBox="1">
            <a:spLocks noChangeArrowheads="1"/>
          </p:cNvSpPr>
          <p:nvPr/>
        </p:nvSpPr>
        <p:spPr bwMode="auto">
          <a:xfrm>
            <a:off x="5722938" y="1749107"/>
            <a:ext cx="3095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4</a:t>
            </a:r>
          </a:p>
        </p:txBody>
      </p:sp>
      <p:sp>
        <p:nvSpPr>
          <p:cNvPr id="26" name="TextBox 82"/>
          <p:cNvSpPr txBox="1">
            <a:spLocks noChangeArrowheads="1"/>
          </p:cNvSpPr>
          <p:nvPr/>
        </p:nvSpPr>
        <p:spPr bwMode="auto">
          <a:xfrm>
            <a:off x="5722938" y="1749107"/>
            <a:ext cx="3095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4</a:t>
            </a:r>
          </a:p>
        </p:txBody>
      </p:sp>
      <p:sp>
        <p:nvSpPr>
          <p:cNvPr id="27" name="Down Arrow 26"/>
          <p:cNvSpPr/>
          <p:nvPr/>
        </p:nvSpPr>
        <p:spPr>
          <a:xfrm rot="10800000">
            <a:off x="6891339" y="2262188"/>
            <a:ext cx="173037"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b="1">
              <a:solidFill>
                <a:srgbClr val="FFFFFF"/>
              </a:solidFill>
              <a:latin typeface="Consolas" panose="020B0609020204030204" pitchFamily="49" charset="0"/>
              <a:cs typeface="Consolas" panose="020B0609020204030204" pitchFamily="49" charset="0"/>
            </a:endParaRPr>
          </a:p>
        </p:txBody>
      </p:sp>
      <p:sp>
        <p:nvSpPr>
          <p:cNvPr id="28" name="TextBox 40"/>
          <p:cNvSpPr txBox="1">
            <a:spLocks noChangeArrowheads="1"/>
          </p:cNvSpPr>
          <p:nvPr/>
        </p:nvSpPr>
        <p:spPr bwMode="auto">
          <a:xfrm>
            <a:off x="63119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7</a:t>
            </a:r>
          </a:p>
        </p:txBody>
      </p:sp>
      <p:sp>
        <p:nvSpPr>
          <p:cNvPr id="29" name="Down Arrow 28"/>
          <p:cNvSpPr/>
          <p:nvPr/>
        </p:nvSpPr>
        <p:spPr>
          <a:xfrm rot="16200000">
            <a:off x="3105944" y="5319139"/>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0" name="Rectangle 29"/>
          <p:cNvSpPr/>
          <p:nvPr/>
        </p:nvSpPr>
        <p:spPr>
          <a:xfrm>
            <a:off x="3966859" y="1762011"/>
            <a:ext cx="749301" cy="442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latin typeface="Consolas" panose="020B0609020204030204" pitchFamily="49" charset="0"/>
                <a:cs typeface="Consolas" panose="020B0609020204030204" pitchFamily="49" charset="0"/>
              </a:rPr>
              <a:t>28</a:t>
            </a:r>
          </a:p>
        </p:txBody>
      </p:sp>
      <p:sp>
        <p:nvSpPr>
          <p:cNvPr id="31" name="Down Arrow 30"/>
          <p:cNvSpPr/>
          <p:nvPr/>
        </p:nvSpPr>
        <p:spPr>
          <a:xfrm rot="16200000">
            <a:off x="3048001" y="5643783"/>
            <a:ext cx="171450"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6" name="TextBox 14">
            <a:extLst>
              <a:ext uri="{FF2B5EF4-FFF2-40B4-BE49-F238E27FC236}">
                <a16:creationId xmlns:a16="http://schemas.microsoft.com/office/drawing/2014/main" id="{17B3559E-BFC4-4A50-9606-CB9A7B7A4C20}"/>
              </a:ext>
            </a:extLst>
          </p:cNvPr>
          <p:cNvSpPr txBox="1">
            <a:spLocks noChangeArrowheads="1"/>
          </p:cNvSpPr>
          <p:nvPr/>
        </p:nvSpPr>
        <p:spPr bwMode="auto">
          <a:xfrm>
            <a:off x="3276600" y="2768601"/>
            <a:ext cx="6781800" cy="3570287"/>
          </a:xfrm>
          <a:prstGeom prst="rect">
            <a:avLst/>
          </a:prstGeom>
          <a:noFill/>
          <a:ln w="9525">
            <a:noFill/>
            <a:miter lim="800000"/>
            <a:headEnd/>
            <a:tailEnd/>
          </a:ln>
        </p:spPr>
        <p:txBody>
          <a:bodyPr>
            <a:spAutoFit/>
          </a:bodyPr>
          <a:lstStyle/>
          <a:p>
            <a:pPr>
              <a:spcAft>
                <a:spcPts val="600"/>
              </a:spcAft>
            </a:pPr>
            <a:r>
              <a:rPr lang="en-US" sz="1600" b="1" dirty="0">
                <a:solidFill>
                  <a:srgbClr val="000000"/>
                </a:solidFill>
                <a:latin typeface="Consolas" panose="020B0609020204030204" pitchFamily="49" charset="0"/>
                <a:cs typeface="Courier New" pitchFamily="49" charset="0"/>
              </a:rPr>
              <a:t> 1. Empty the operand stack</a:t>
            </a:r>
          </a:p>
          <a:p>
            <a:pPr>
              <a:spcAft>
                <a:spcPts val="600"/>
              </a:spcAft>
            </a:pPr>
            <a:r>
              <a:rPr lang="en-US" sz="1600" b="1" dirty="0">
                <a:solidFill>
                  <a:srgbClr val="000000"/>
                </a:solidFill>
                <a:latin typeface="Consolas" panose="020B0609020204030204" pitchFamily="49" charset="0"/>
                <a:cs typeface="Courier New" pitchFamily="49" charset="0"/>
              </a:rPr>
              <a:t> 2. while there are more tokens</a:t>
            </a:r>
          </a:p>
          <a:p>
            <a:pPr>
              <a:spcAft>
                <a:spcPts val="600"/>
              </a:spcAft>
            </a:pPr>
            <a:r>
              <a:rPr lang="en-US" sz="1600" b="1" dirty="0">
                <a:solidFill>
                  <a:srgbClr val="000000"/>
                </a:solidFill>
                <a:latin typeface="Consolas" panose="020B0609020204030204" pitchFamily="49" charset="0"/>
                <a:cs typeface="Courier New" pitchFamily="49" charset="0"/>
              </a:rPr>
              <a:t> 3.   get the next token</a:t>
            </a:r>
          </a:p>
          <a:p>
            <a:pPr>
              <a:spcAft>
                <a:spcPts val="600"/>
              </a:spcAft>
            </a:pPr>
            <a:r>
              <a:rPr lang="en-US" sz="1600" b="1" dirty="0">
                <a:solidFill>
                  <a:srgbClr val="000000"/>
                </a:solidFill>
                <a:latin typeface="Consolas" panose="020B0609020204030204" pitchFamily="49" charset="0"/>
                <a:cs typeface="Courier New" pitchFamily="49" charset="0"/>
              </a:rPr>
              <a:t> 4.   if the first character of the token is a digit</a:t>
            </a:r>
          </a:p>
          <a:p>
            <a:pPr>
              <a:spcAft>
                <a:spcPts val="600"/>
              </a:spcAft>
            </a:pPr>
            <a:r>
              <a:rPr lang="en-US" sz="1600" b="1" dirty="0">
                <a:solidFill>
                  <a:srgbClr val="000000"/>
                </a:solidFill>
                <a:latin typeface="Consolas" panose="020B0609020204030204" pitchFamily="49" charset="0"/>
                <a:cs typeface="Courier New" pitchFamily="49" charset="0"/>
              </a:rPr>
              <a:t> 5.      push the token on the stack</a:t>
            </a:r>
          </a:p>
          <a:p>
            <a:pPr>
              <a:spcAft>
                <a:spcPts val="600"/>
              </a:spcAft>
            </a:pPr>
            <a:r>
              <a:rPr lang="en-US" sz="1600" b="1" dirty="0">
                <a:solidFill>
                  <a:srgbClr val="000000"/>
                </a:solidFill>
                <a:latin typeface="Consolas" panose="020B0609020204030204" pitchFamily="49" charset="0"/>
                <a:cs typeface="Courier New" pitchFamily="49" charset="0"/>
              </a:rPr>
              <a:t> 6.   else if the token is an operator</a:t>
            </a:r>
          </a:p>
          <a:p>
            <a:pPr>
              <a:spcAft>
                <a:spcPts val="600"/>
              </a:spcAft>
            </a:pPr>
            <a:r>
              <a:rPr lang="en-US" sz="1600" b="1" dirty="0">
                <a:solidFill>
                  <a:srgbClr val="000000"/>
                </a:solidFill>
                <a:latin typeface="Consolas" panose="020B0609020204030204" pitchFamily="49" charset="0"/>
                <a:cs typeface="Courier New" pitchFamily="49" charset="0"/>
              </a:rPr>
              <a:t> 7.      pop the right operand off the stack</a:t>
            </a:r>
          </a:p>
          <a:p>
            <a:pPr>
              <a:spcAft>
                <a:spcPts val="600"/>
              </a:spcAft>
            </a:pPr>
            <a:r>
              <a:rPr lang="en-US" sz="1600" b="1" dirty="0">
                <a:solidFill>
                  <a:srgbClr val="000000"/>
                </a:solidFill>
                <a:latin typeface="Consolas" panose="020B0609020204030204" pitchFamily="49" charset="0"/>
                <a:cs typeface="Courier New" pitchFamily="49" charset="0"/>
              </a:rPr>
              <a:t> 8.      pop the left operand off the stack</a:t>
            </a:r>
          </a:p>
          <a:p>
            <a:pPr>
              <a:spcAft>
                <a:spcPts val="600"/>
              </a:spcAft>
            </a:pPr>
            <a:r>
              <a:rPr lang="en-US" sz="1600" b="1" dirty="0">
                <a:solidFill>
                  <a:srgbClr val="000000"/>
                </a:solidFill>
                <a:latin typeface="Consolas" panose="020B0609020204030204" pitchFamily="49" charset="0"/>
                <a:cs typeface="Courier New" pitchFamily="49" charset="0"/>
              </a:rPr>
              <a:t> 9.      evaluate the operation</a:t>
            </a:r>
          </a:p>
          <a:p>
            <a:pPr>
              <a:spcAft>
                <a:spcPts val="600"/>
              </a:spcAft>
            </a:pPr>
            <a:r>
              <a:rPr lang="en-US" sz="1600" b="1" dirty="0">
                <a:solidFill>
                  <a:srgbClr val="000000"/>
                </a:solidFill>
                <a:latin typeface="Consolas" panose="020B0609020204030204" pitchFamily="49" charset="0"/>
                <a:cs typeface="Courier New" pitchFamily="49" charset="0"/>
              </a:rPr>
              <a:t>10.      push the result onto the stack</a:t>
            </a:r>
          </a:p>
          <a:p>
            <a:pPr>
              <a:spcAft>
                <a:spcPts val="600"/>
              </a:spcAft>
            </a:pPr>
            <a:r>
              <a:rPr lang="en-US" sz="1600" b="1" dirty="0">
                <a:solidFill>
                  <a:srgbClr val="000000"/>
                </a:solidFill>
                <a:latin typeface="Consolas" panose="020B0609020204030204" pitchFamily="49" charset="0"/>
                <a:cs typeface="Courier New" pitchFamily="49" charset="0"/>
              </a:rPr>
              <a:t>11. pop the stack and return the result</a:t>
            </a:r>
          </a:p>
        </p:txBody>
      </p:sp>
      <p:sp>
        <p:nvSpPr>
          <p:cNvPr id="32" name="TextBox 31">
            <a:extLst>
              <a:ext uri="{FF2B5EF4-FFF2-40B4-BE49-F238E27FC236}">
                <a16:creationId xmlns:a16="http://schemas.microsoft.com/office/drawing/2014/main" id="{E896629E-BFFA-400F-AFEE-5CDC1F139355}"/>
              </a:ext>
            </a:extLst>
          </p:cNvPr>
          <p:cNvSpPr txBox="1"/>
          <p:nvPr/>
        </p:nvSpPr>
        <p:spPr>
          <a:xfrm>
            <a:off x="1020975" y="4553744"/>
            <a:ext cx="1844249" cy="369332"/>
          </a:xfrm>
          <a:prstGeom prst="rect">
            <a:avLst/>
          </a:prstGeom>
          <a:noFill/>
        </p:spPr>
        <p:txBody>
          <a:bodyPr wrap="square">
            <a:spAutoFit/>
          </a:bodyPr>
          <a:lstStyle/>
          <a:p>
            <a:r>
              <a:rPr lang="en-US" dirty="0">
                <a:latin typeface="Comic Sans MS" panose="030F0702030302020204" pitchFamily="66" charset="0"/>
              </a:rPr>
              <a:t>operand stack </a:t>
            </a:r>
            <a:endParaRPr lang="en-US" dirty="0"/>
          </a:p>
        </p:txBody>
      </p:sp>
    </p:spTree>
    <p:extLst>
      <p:ext uri="{BB962C8B-B14F-4D97-AF65-F5344CB8AC3E}">
        <p14:creationId xmlns:p14="http://schemas.microsoft.com/office/powerpoint/2010/main" val="274071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7" presetClass="path" presetSubtype="0" accel="50000" decel="50000" fill="hold" grpId="0" nodeType="clickEffect">
                                  <p:stCondLst>
                                    <p:cond delay="0"/>
                                  </p:stCondLst>
                                  <p:childTnLst>
                                    <p:animMotion origin="layout" path="M 3.28704E-6 1.11111E-6 C -0.05614 0.06042 -0.03834 0.04606 -0.10026 0.12153 C -0.13354 0.1743 -0.1658 0.25671 -0.2202 0.31551 " pathEditMode="relative" rAng="0" ptsTypes="AAA">
                                      <p:cBhvr>
                                        <p:cTn id="12" dur="1000" fill="hold"/>
                                        <p:tgtEl>
                                          <p:spTgt spid="30"/>
                                        </p:tgtEl>
                                        <p:attrNameLst>
                                          <p:attrName>ppt_x</p:attrName>
                                          <p:attrName>ppt_y</p:attrName>
                                        </p:attrNameLst>
                                      </p:cBhvr>
                                      <p:rCtr x="-11010" y="1576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p:bldP spid="31"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Table 38">
            <a:extLst>
              <a:ext uri="{FF2B5EF4-FFF2-40B4-BE49-F238E27FC236}">
                <a16:creationId xmlns:a16="http://schemas.microsoft.com/office/drawing/2014/main" id="{91EA4D6C-A34F-418C-95DD-6FE962BA7C42}"/>
              </a:ext>
            </a:extLst>
          </p:cNvPr>
          <p:cNvGraphicFramePr>
            <a:graphicFrameLocks noGrp="1"/>
          </p:cNvGraphicFramePr>
          <p:nvPr/>
        </p:nvGraphicFramePr>
        <p:xfrm>
          <a:off x="1600200" y="2133600"/>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Evaluating Postfix Expressions</a:t>
            </a:r>
          </a:p>
        </p:txBody>
      </p:sp>
      <p:sp>
        <p:nvSpPr>
          <p:cNvPr id="3" name="Footer Placeholder 2"/>
          <p:cNvSpPr>
            <a:spLocks noGrp="1"/>
          </p:cNvSpPr>
          <p:nvPr>
            <p:ph type="ftr" sz="quarter" idx="11"/>
          </p:nvPr>
        </p:nvSpPr>
        <p:spPr/>
        <p:txBody>
          <a:bodyPr/>
          <a:lstStyle/>
          <a:p>
            <a:pPr>
              <a:defRPr/>
            </a:pPr>
            <a:r>
              <a:rPr lang="en-US"/>
              <a:t>Stacks (18)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68</a:t>
            </a:fld>
            <a:endParaRPr lang="en-US" dirty="0"/>
          </a:p>
        </p:txBody>
      </p:sp>
      <p:sp>
        <p:nvSpPr>
          <p:cNvPr id="14" name="TextBox 14"/>
          <p:cNvSpPr txBox="1">
            <a:spLocks noChangeArrowheads="1"/>
          </p:cNvSpPr>
          <p:nvPr/>
        </p:nvSpPr>
        <p:spPr bwMode="auto">
          <a:xfrm>
            <a:off x="3276600" y="2768601"/>
            <a:ext cx="6781800" cy="3570287"/>
          </a:xfrm>
          <a:prstGeom prst="rect">
            <a:avLst/>
          </a:prstGeom>
          <a:noFill/>
          <a:ln w="9525">
            <a:noFill/>
            <a:miter lim="800000"/>
            <a:headEnd/>
            <a:tailEnd/>
          </a:ln>
        </p:spPr>
        <p:txBody>
          <a:bodyPr>
            <a:spAutoFit/>
          </a:bodyPr>
          <a:lstStyle/>
          <a:p>
            <a:pPr>
              <a:spcAft>
                <a:spcPts val="600"/>
              </a:spcAft>
            </a:pPr>
            <a:r>
              <a:rPr lang="en-US" sz="1600" b="1" dirty="0">
                <a:solidFill>
                  <a:srgbClr val="000000"/>
                </a:solidFill>
                <a:latin typeface="Consolas" panose="020B0609020204030204" pitchFamily="49" charset="0"/>
                <a:cs typeface="Courier New" pitchFamily="49" charset="0"/>
              </a:rPr>
              <a:t> 1. Empty the operand stack</a:t>
            </a:r>
          </a:p>
          <a:p>
            <a:pPr>
              <a:spcAft>
                <a:spcPts val="600"/>
              </a:spcAft>
            </a:pPr>
            <a:r>
              <a:rPr lang="en-US" sz="1600" b="1" dirty="0">
                <a:solidFill>
                  <a:srgbClr val="000000"/>
                </a:solidFill>
                <a:latin typeface="Consolas" panose="020B0609020204030204" pitchFamily="49" charset="0"/>
                <a:cs typeface="Courier New" pitchFamily="49" charset="0"/>
              </a:rPr>
              <a:t> 2. while there are more tokens</a:t>
            </a:r>
          </a:p>
          <a:p>
            <a:pPr>
              <a:spcAft>
                <a:spcPts val="600"/>
              </a:spcAft>
            </a:pPr>
            <a:r>
              <a:rPr lang="en-US" sz="1600" b="1" dirty="0">
                <a:solidFill>
                  <a:srgbClr val="000000"/>
                </a:solidFill>
                <a:latin typeface="Consolas" panose="020B0609020204030204" pitchFamily="49" charset="0"/>
                <a:cs typeface="Courier New" pitchFamily="49" charset="0"/>
              </a:rPr>
              <a:t> 3.   get the next token</a:t>
            </a:r>
          </a:p>
          <a:p>
            <a:pPr>
              <a:spcAft>
                <a:spcPts val="600"/>
              </a:spcAft>
            </a:pPr>
            <a:r>
              <a:rPr lang="en-US" sz="1600" b="1" dirty="0">
                <a:solidFill>
                  <a:srgbClr val="000000"/>
                </a:solidFill>
                <a:latin typeface="Consolas" panose="020B0609020204030204" pitchFamily="49" charset="0"/>
                <a:cs typeface="Courier New" pitchFamily="49" charset="0"/>
              </a:rPr>
              <a:t> 4.   if the first character of the token is a digit</a:t>
            </a:r>
          </a:p>
          <a:p>
            <a:pPr>
              <a:spcAft>
                <a:spcPts val="600"/>
              </a:spcAft>
            </a:pPr>
            <a:r>
              <a:rPr lang="en-US" sz="1600" b="1" dirty="0">
                <a:solidFill>
                  <a:srgbClr val="000000"/>
                </a:solidFill>
                <a:latin typeface="Consolas" panose="020B0609020204030204" pitchFamily="49" charset="0"/>
                <a:cs typeface="Courier New" pitchFamily="49" charset="0"/>
              </a:rPr>
              <a:t> 5.      push the token on the stack</a:t>
            </a:r>
          </a:p>
          <a:p>
            <a:pPr>
              <a:spcAft>
                <a:spcPts val="600"/>
              </a:spcAft>
            </a:pPr>
            <a:r>
              <a:rPr lang="en-US" sz="1600" b="1" dirty="0">
                <a:solidFill>
                  <a:srgbClr val="000000"/>
                </a:solidFill>
                <a:latin typeface="Consolas" panose="020B0609020204030204" pitchFamily="49" charset="0"/>
                <a:cs typeface="Courier New" pitchFamily="49" charset="0"/>
              </a:rPr>
              <a:t> 6.   else if the token is an operator</a:t>
            </a:r>
          </a:p>
          <a:p>
            <a:pPr>
              <a:spcAft>
                <a:spcPts val="600"/>
              </a:spcAft>
            </a:pPr>
            <a:r>
              <a:rPr lang="en-US" sz="1600" b="1" dirty="0">
                <a:solidFill>
                  <a:srgbClr val="000000"/>
                </a:solidFill>
                <a:latin typeface="Consolas" panose="020B0609020204030204" pitchFamily="49" charset="0"/>
                <a:cs typeface="Courier New" pitchFamily="49" charset="0"/>
              </a:rPr>
              <a:t> 7.      pop the right operand off the stack</a:t>
            </a:r>
          </a:p>
          <a:p>
            <a:pPr>
              <a:spcAft>
                <a:spcPts val="600"/>
              </a:spcAft>
            </a:pPr>
            <a:r>
              <a:rPr lang="en-US" sz="1600" b="1" dirty="0">
                <a:solidFill>
                  <a:srgbClr val="000000"/>
                </a:solidFill>
                <a:latin typeface="Consolas" panose="020B0609020204030204" pitchFamily="49" charset="0"/>
                <a:cs typeface="Courier New" pitchFamily="49" charset="0"/>
              </a:rPr>
              <a:t> 8.      pop the left operand off the stack</a:t>
            </a:r>
          </a:p>
          <a:p>
            <a:pPr>
              <a:spcAft>
                <a:spcPts val="600"/>
              </a:spcAft>
            </a:pPr>
            <a:r>
              <a:rPr lang="en-US" sz="1600" b="1" dirty="0">
                <a:solidFill>
                  <a:srgbClr val="000000"/>
                </a:solidFill>
                <a:latin typeface="Consolas" panose="020B0609020204030204" pitchFamily="49" charset="0"/>
                <a:cs typeface="Courier New" pitchFamily="49" charset="0"/>
              </a:rPr>
              <a:t> 9.      evaluate the operation</a:t>
            </a:r>
          </a:p>
          <a:p>
            <a:pPr>
              <a:spcAft>
                <a:spcPts val="600"/>
              </a:spcAft>
            </a:pPr>
            <a:r>
              <a:rPr lang="en-US" sz="1600" b="1" dirty="0">
                <a:solidFill>
                  <a:srgbClr val="000000"/>
                </a:solidFill>
                <a:latin typeface="Consolas" panose="020B0609020204030204" pitchFamily="49" charset="0"/>
                <a:cs typeface="Courier New" pitchFamily="49" charset="0"/>
              </a:rPr>
              <a:t>10.      push the result onto the stack</a:t>
            </a:r>
          </a:p>
          <a:p>
            <a:pPr>
              <a:spcAft>
                <a:spcPts val="600"/>
              </a:spcAft>
            </a:pPr>
            <a:r>
              <a:rPr lang="en-US" sz="1600" b="1" dirty="0">
                <a:solidFill>
                  <a:srgbClr val="000000"/>
                </a:solidFill>
                <a:latin typeface="Consolas" panose="020B0609020204030204" pitchFamily="49" charset="0"/>
                <a:cs typeface="Courier New" pitchFamily="49" charset="0"/>
              </a:rPr>
              <a:t>11. pop the stack and return the result</a:t>
            </a:r>
          </a:p>
        </p:txBody>
      </p:sp>
      <p:sp>
        <p:nvSpPr>
          <p:cNvPr id="15" name="Rectangle 14"/>
          <p:cNvSpPr/>
          <p:nvPr/>
        </p:nvSpPr>
        <p:spPr>
          <a:xfrm rot="5400000">
            <a:off x="6696869" y="605631"/>
            <a:ext cx="546100" cy="268763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rgbClr val="000000"/>
              </a:solidFill>
              <a:latin typeface="Consolas" panose="020B0609020204030204" pitchFamily="49" charset="0"/>
              <a:cs typeface="Consolas" panose="020B0609020204030204" pitchFamily="49" charset="0"/>
            </a:endParaRPr>
          </a:p>
        </p:txBody>
      </p:sp>
      <p:cxnSp>
        <p:nvCxnSpPr>
          <p:cNvPr id="16" name="Straight Connector 15"/>
          <p:cNvCxnSpPr/>
          <p:nvPr/>
        </p:nvCxnSpPr>
        <p:spPr>
          <a:xfrm rot="5400000">
            <a:off x="7507288"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969125"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430963"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891213"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353050"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21" name="TextBox 69"/>
          <p:cNvSpPr txBox="1">
            <a:spLocks noChangeArrowheads="1"/>
          </p:cNvSpPr>
          <p:nvPr/>
        </p:nvSpPr>
        <p:spPr bwMode="auto">
          <a:xfrm>
            <a:off x="63119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7</a:t>
            </a:r>
          </a:p>
        </p:txBody>
      </p:sp>
      <p:sp>
        <p:nvSpPr>
          <p:cNvPr id="22" name="TextBox 70"/>
          <p:cNvSpPr txBox="1">
            <a:spLocks noChangeArrowheads="1"/>
          </p:cNvSpPr>
          <p:nvPr/>
        </p:nvSpPr>
        <p:spPr bwMode="auto">
          <a:xfrm>
            <a:off x="78740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a:t>
            </a:r>
          </a:p>
        </p:txBody>
      </p:sp>
      <p:sp>
        <p:nvSpPr>
          <p:cNvPr id="23" name="TextBox 77"/>
          <p:cNvSpPr txBox="1">
            <a:spLocks noChangeArrowheads="1"/>
          </p:cNvSpPr>
          <p:nvPr/>
        </p:nvSpPr>
        <p:spPr bwMode="auto">
          <a:xfrm>
            <a:off x="7250113" y="1749107"/>
            <a:ext cx="4873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20</a:t>
            </a:r>
          </a:p>
        </p:txBody>
      </p:sp>
      <p:sp>
        <p:nvSpPr>
          <p:cNvPr id="24" name="TextBox 78"/>
          <p:cNvSpPr txBox="1">
            <a:spLocks noChangeArrowheads="1"/>
          </p:cNvSpPr>
          <p:nvPr/>
        </p:nvSpPr>
        <p:spPr bwMode="auto">
          <a:xfrm>
            <a:off x="6823076"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a:t>
            </a:r>
          </a:p>
        </p:txBody>
      </p:sp>
      <p:sp>
        <p:nvSpPr>
          <p:cNvPr id="26" name="TextBox 85"/>
          <p:cNvSpPr txBox="1">
            <a:spLocks noChangeArrowheads="1"/>
          </p:cNvSpPr>
          <p:nvPr/>
        </p:nvSpPr>
        <p:spPr bwMode="auto">
          <a:xfrm>
            <a:off x="5722938" y="1749107"/>
            <a:ext cx="3095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4</a:t>
            </a:r>
          </a:p>
        </p:txBody>
      </p:sp>
      <p:sp>
        <p:nvSpPr>
          <p:cNvPr id="27" name="Down Arrow 26"/>
          <p:cNvSpPr/>
          <p:nvPr/>
        </p:nvSpPr>
        <p:spPr>
          <a:xfrm rot="16200000">
            <a:off x="3105944" y="3092479"/>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1" name="TextBox 82"/>
          <p:cNvSpPr txBox="1">
            <a:spLocks noChangeArrowheads="1"/>
          </p:cNvSpPr>
          <p:nvPr/>
        </p:nvSpPr>
        <p:spPr bwMode="auto">
          <a:xfrm>
            <a:off x="5722938" y="1749107"/>
            <a:ext cx="3095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4</a:t>
            </a:r>
          </a:p>
        </p:txBody>
      </p:sp>
      <p:sp>
        <p:nvSpPr>
          <p:cNvPr id="34" name="TextBox 40"/>
          <p:cNvSpPr txBox="1">
            <a:spLocks noChangeArrowheads="1"/>
          </p:cNvSpPr>
          <p:nvPr/>
        </p:nvSpPr>
        <p:spPr bwMode="auto">
          <a:xfrm>
            <a:off x="63119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7</a:t>
            </a:r>
          </a:p>
        </p:txBody>
      </p:sp>
      <p:sp>
        <p:nvSpPr>
          <p:cNvPr id="36" name="TextBox 35"/>
          <p:cNvSpPr txBox="1">
            <a:spLocks noChangeArrowheads="1"/>
          </p:cNvSpPr>
          <p:nvPr/>
        </p:nvSpPr>
        <p:spPr bwMode="auto">
          <a:xfrm>
            <a:off x="7250113" y="1749107"/>
            <a:ext cx="4873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20</a:t>
            </a:r>
          </a:p>
        </p:txBody>
      </p:sp>
      <p:sp>
        <p:nvSpPr>
          <p:cNvPr id="38" name="Rectangle 37"/>
          <p:cNvSpPr/>
          <p:nvPr/>
        </p:nvSpPr>
        <p:spPr>
          <a:xfrm>
            <a:off x="1568450" y="3926234"/>
            <a:ext cx="749300" cy="44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latin typeface="Consolas" panose="020B0609020204030204" pitchFamily="49" charset="0"/>
                <a:cs typeface="Consolas" panose="020B0609020204030204" pitchFamily="49" charset="0"/>
              </a:rPr>
              <a:t>28</a:t>
            </a:r>
          </a:p>
        </p:txBody>
      </p:sp>
      <p:sp>
        <p:nvSpPr>
          <p:cNvPr id="41" name="Down Arrow 24">
            <a:extLst>
              <a:ext uri="{FF2B5EF4-FFF2-40B4-BE49-F238E27FC236}">
                <a16:creationId xmlns:a16="http://schemas.microsoft.com/office/drawing/2014/main" id="{88B99A2A-B4A0-44A7-BFE3-7B1E7719FF59}"/>
              </a:ext>
            </a:extLst>
          </p:cNvPr>
          <p:cNvSpPr/>
          <p:nvPr/>
        </p:nvSpPr>
        <p:spPr>
          <a:xfrm rot="10800000">
            <a:off x="6901629" y="2262188"/>
            <a:ext cx="173037"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b="1">
              <a:solidFill>
                <a:srgbClr val="FFFFFF"/>
              </a:solidFill>
              <a:latin typeface="Consolas" panose="020B0609020204030204" pitchFamily="49" charset="0"/>
              <a:cs typeface="Consolas" panose="020B0609020204030204" pitchFamily="49" charset="0"/>
            </a:endParaRPr>
          </a:p>
        </p:txBody>
      </p:sp>
      <p:grpSp>
        <p:nvGrpSpPr>
          <p:cNvPr id="43" name="Group 42">
            <a:extLst>
              <a:ext uri="{FF2B5EF4-FFF2-40B4-BE49-F238E27FC236}">
                <a16:creationId xmlns:a16="http://schemas.microsoft.com/office/drawing/2014/main" id="{11BB62BA-6305-42C0-B250-5F19B9A8A43C}"/>
              </a:ext>
            </a:extLst>
          </p:cNvPr>
          <p:cNvGrpSpPr/>
          <p:nvPr/>
        </p:nvGrpSpPr>
        <p:grpSpPr>
          <a:xfrm>
            <a:off x="3009900" y="2253922"/>
            <a:ext cx="4575940" cy="1425960"/>
            <a:chOff x="2095500" y="2253922"/>
            <a:chExt cx="4575940" cy="1425960"/>
          </a:xfrm>
        </p:grpSpPr>
        <p:sp>
          <p:nvSpPr>
            <p:cNvPr id="28" name="Down Arrow 27"/>
            <p:cNvSpPr/>
            <p:nvPr/>
          </p:nvSpPr>
          <p:spPr>
            <a:xfrm rot="16200000">
              <a:off x="2191544" y="3410801"/>
              <a:ext cx="173037"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42" name="Down Arrow 31">
              <a:extLst>
                <a:ext uri="{FF2B5EF4-FFF2-40B4-BE49-F238E27FC236}">
                  <a16:creationId xmlns:a16="http://schemas.microsoft.com/office/drawing/2014/main" id="{5A0FCC94-98FE-47D5-A255-437FC4C44BAB}"/>
                </a:ext>
              </a:extLst>
            </p:cNvPr>
            <p:cNvSpPr/>
            <p:nvPr/>
          </p:nvSpPr>
          <p:spPr>
            <a:xfrm rot="10800000">
              <a:off x="6498403" y="2262187"/>
              <a:ext cx="173037"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b="1">
                <a:solidFill>
                  <a:srgbClr val="FFFFFF"/>
                </a:solidFill>
                <a:latin typeface="Consolas" panose="020B0609020204030204" pitchFamily="49" charset="0"/>
                <a:cs typeface="Consolas" panose="020B0609020204030204" pitchFamily="49" charset="0"/>
              </a:endParaRPr>
            </a:p>
          </p:txBody>
        </p:sp>
        <p:sp>
          <p:nvSpPr>
            <p:cNvPr id="33" name="Rectangle 32"/>
            <p:cNvSpPr/>
            <p:nvPr/>
          </p:nvSpPr>
          <p:spPr>
            <a:xfrm>
              <a:off x="5820706" y="2253922"/>
              <a:ext cx="533400" cy="425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29" name="TextBox 28">
            <a:extLst>
              <a:ext uri="{FF2B5EF4-FFF2-40B4-BE49-F238E27FC236}">
                <a16:creationId xmlns:a16="http://schemas.microsoft.com/office/drawing/2014/main" id="{236085A0-916C-4569-92B8-EAA3FCC19DA4}"/>
              </a:ext>
            </a:extLst>
          </p:cNvPr>
          <p:cNvSpPr txBox="1"/>
          <p:nvPr/>
        </p:nvSpPr>
        <p:spPr>
          <a:xfrm>
            <a:off x="1020975" y="4553744"/>
            <a:ext cx="1844249" cy="369332"/>
          </a:xfrm>
          <a:prstGeom prst="rect">
            <a:avLst/>
          </a:prstGeom>
          <a:noFill/>
        </p:spPr>
        <p:txBody>
          <a:bodyPr wrap="square">
            <a:spAutoFit/>
          </a:bodyPr>
          <a:lstStyle/>
          <a:p>
            <a:r>
              <a:rPr lang="en-US" dirty="0">
                <a:latin typeface="Comic Sans MS" panose="030F0702030302020204" pitchFamily="66" charset="0"/>
              </a:rPr>
              <a:t>operand stack </a:t>
            </a:r>
            <a:endParaRPr lang="en-US" dirty="0"/>
          </a:p>
        </p:txBody>
      </p:sp>
    </p:spTree>
    <p:extLst>
      <p:ext uri="{BB962C8B-B14F-4D97-AF65-F5344CB8AC3E}">
        <p14:creationId xmlns:p14="http://schemas.microsoft.com/office/powerpoint/2010/main" val="2852711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subTnLst>
                                    <p:set>
                                      <p:cBhvr override="childStyle">
                                        <p:cTn dur="1" fill="hold" display="0" masterRel="nextClick" afterEffect="1"/>
                                        <p:tgtEl>
                                          <p:spTgt spid="27"/>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Table 38">
            <a:extLst>
              <a:ext uri="{FF2B5EF4-FFF2-40B4-BE49-F238E27FC236}">
                <a16:creationId xmlns:a16="http://schemas.microsoft.com/office/drawing/2014/main" id="{91EA4D6C-A34F-418C-95DD-6FE962BA7C42}"/>
              </a:ext>
            </a:extLst>
          </p:cNvPr>
          <p:cNvGraphicFramePr>
            <a:graphicFrameLocks noGrp="1"/>
          </p:cNvGraphicFramePr>
          <p:nvPr/>
        </p:nvGraphicFramePr>
        <p:xfrm>
          <a:off x="1600200" y="2133600"/>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Evaluating Postfix Expressions</a:t>
            </a:r>
          </a:p>
        </p:txBody>
      </p:sp>
      <p:sp>
        <p:nvSpPr>
          <p:cNvPr id="3" name="Footer Placeholder 2"/>
          <p:cNvSpPr>
            <a:spLocks noGrp="1"/>
          </p:cNvSpPr>
          <p:nvPr>
            <p:ph type="ftr" sz="quarter" idx="11"/>
          </p:nvPr>
        </p:nvSpPr>
        <p:spPr/>
        <p:txBody>
          <a:bodyPr/>
          <a:lstStyle/>
          <a:p>
            <a:pPr>
              <a:defRPr/>
            </a:pPr>
            <a:r>
              <a:rPr lang="en-US"/>
              <a:t>Stacks (18)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69</a:t>
            </a:fld>
            <a:endParaRPr lang="en-US" dirty="0"/>
          </a:p>
        </p:txBody>
      </p:sp>
      <p:sp>
        <p:nvSpPr>
          <p:cNvPr id="14" name="TextBox 14"/>
          <p:cNvSpPr txBox="1">
            <a:spLocks noChangeArrowheads="1"/>
          </p:cNvSpPr>
          <p:nvPr/>
        </p:nvSpPr>
        <p:spPr bwMode="auto">
          <a:xfrm>
            <a:off x="3276600" y="2768601"/>
            <a:ext cx="6781800" cy="3570287"/>
          </a:xfrm>
          <a:prstGeom prst="rect">
            <a:avLst/>
          </a:prstGeom>
          <a:noFill/>
          <a:ln w="9525">
            <a:noFill/>
            <a:miter lim="800000"/>
            <a:headEnd/>
            <a:tailEnd/>
          </a:ln>
        </p:spPr>
        <p:txBody>
          <a:bodyPr>
            <a:spAutoFit/>
          </a:bodyPr>
          <a:lstStyle/>
          <a:p>
            <a:pPr>
              <a:spcAft>
                <a:spcPts val="600"/>
              </a:spcAft>
            </a:pPr>
            <a:r>
              <a:rPr lang="en-US" sz="1600" b="1" dirty="0">
                <a:solidFill>
                  <a:srgbClr val="000000"/>
                </a:solidFill>
                <a:latin typeface="Consolas" panose="020B0609020204030204" pitchFamily="49" charset="0"/>
                <a:cs typeface="Courier New" pitchFamily="49" charset="0"/>
              </a:rPr>
              <a:t> 1. Empty the operand stack</a:t>
            </a:r>
          </a:p>
          <a:p>
            <a:pPr>
              <a:spcAft>
                <a:spcPts val="600"/>
              </a:spcAft>
            </a:pPr>
            <a:r>
              <a:rPr lang="en-US" sz="1600" b="1" dirty="0">
                <a:solidFill>
                  <a:srgbClr val="000000"/>
                </a:solidFill>
                <a:latin typeface="Consolas" panose="020B0609020204030204" pitchFamily="49" charset="0"/>
                <a:cs typeface="Courier New" pitchFamily="49" charset="0"/>
              </a:rPr>
              <a:t> 2. while there are more tokens</a:t>
            </a:r>
          </a:p>
          <a:p>
            <a:pPr>
              <a:spcAft>
                <a:spcPts val="600"/>
              </a:spcAft>
            </a:pPr>
            <a:r>
              <a:rPr lang="en-US" sz="1600" b="1" dirty="0">
                <a:solidFill>
                  <a:srgbClr val="000000"/>
                </a:solidFill>
                <a:latin typeface="Consolas" panose="020B0609020204030204" pitchFamily="49" charset="0"/>
                <a:cs typeface="Courier New" pitchFamily="49" charset="0"/>
              </a:rPr>
              <a:t> 3.   get the next token</a:t>
            </a:r>
          </a:p>
          <a:p>
            <a:pPr>
              <a:spcAft>
                <a:spcPts val="600"/>
              </a:spcAft>
            </a:pPr>
            <a:r>
              <a:rPr lang="en-US" sz="1600" b="1" dirty="0">
                <a:solidFill>
                  <a:srgbClr val="000000"/>
                </a:solidFill>
                <a:latin typeface="Consolas" panose="020B0609020204030204" pitchFamily="49" charset="0"/>
                <a:cs typeface="Courier New" pitchFamily="49" charset="0"/>
              </a:rPr>
              <a:t> 4.   if the first character of the token is a digit</a:t>
            </a:r>
          </a:p>
          <a:p>
            <a:pPr>
              <a:spcAft>
                <a:spcPts val="600"/>
              </a:spcAft>
            </a:pPr>
            <a:r>
              <a:rPr lang="en-US" sz="1600" b="1" dirty="0">
                <a:solidFill>
                  <a:srgbClr val="000000"/>
                </a:solidFill>
                <a:latin typeface="Consolas" panose="020B0609020204030204" pitchFamily="49" charset="0"/>
                <a:cs typeface="Courier New" pitchFamily="49" charset="0"/>
              </a:rPr>
              <a:t> 5.      push the token on the stack</a:t>
            </a:r>
          </a:p>
          <a:p>
            <a:pPr>
              <a:spcAft>
                <a:spcPts val="600"/>
              </a:spcAft>
            </a:pPr>
            <a:r>
              <a:rPr lang="en-US" sz="1600" b="1" dirty="0">
                <a:solidFill>
                  <a:srgbClr val="000000"/>
                </a:solidFill>
                <a:latin typeface="Consolas" panose="020B0609020204030204" pitchFamily="49" charset="0"/>
                <a:cs typeface="Courier New" pitchFamily="49" charset="0"/>
              </a:rPr>
              <a:t> 6.   else if the token is an operator</a:t>
            </a:r>
          </a:p>
          <a:p>
            <a:pPr>
              <a:spcAft>
                <a:spcPts val="600"/>
              </a:spcAft>
            </a:pPr>
            <a:r>
              <a:rPr lang="en-US" sz="1600" b="1" dirty="0">
                <a:solidFill>
                  <a:srgbClr val="000000"/>
                </a:solidFill>
                <a:latin typeface="Consolas" panose="020B0609020204030204" pitchFamily="49" charset="0"/>
                <a:cs typeface="Courier New" pitchFamily="49" charset="0"/>
              </a:rPr>
              <a:t> 7.      pop the right operand off the stack</a:t>
            </a:r>
          </a:p>
          <a:p>
            <a:pPr>
              <a:spcAft>
                <a:spcPts val="600"/>
              </a:spcAft>
            </a:pPr>
            <a:r>
              <a:rPr lang="en-US" sz="1600" b="1" dirty="0">
                <a:solidFill>
                  <a:srgbClr val="000000"/>
                </a:solidFill>
                <a:latin typeface="Consolas" panose="020B0609020204030204" pitchFamily="49" charset="0"/>
                <a:cs typeface="Courier New" pitchFamily="49" charset="0"/>
              </a:rPr>
              <a:t> 8.      pop the left operand off the stack</a:t>
            </a:r>
          </a:p>
          <a:p>
            <a:pPr>
              <a:spcAft>
                <a:spcPts val="600"/>
              </a:spcAft>
            </a:pPr>
            <a:r>
              <a:rPr lang="en-US" sz="1600" b="1" dirty="0">
                <a:solidFill>
                  <a:srgbClr val="000000"/>
                </a:solidFill>
                <a:latin typeface="Consolas" panose="020B0609020204030204" pitchFamily="49" charset="0"/>
                <a:cs typeface="Courier New" pitchFamily="49" charset="0"/>
              </a:rPr>
              <a:t> 9.      evaluate the operation</a:t>
            </a:r>
          </a:p>
          <a:p>
            <a:pPr>
              <a:spcAft>
                <a:spcPts val="600"/>
              </a:spcAft>
            </a:pPr>
            <a:r>
              <a:rPr lang="en-US" sz="1600" b="1" dirty="0">
                <a:solidFill>
                  <a:srgbClr val="000000"/>
                </a:solidFill>
                <a:latin typeface="Consolas" panose="020B0609020204030204" pitchFamily="49" charset="0"/>
                <a:cs typeface="Courier New" pitchFamily="49" charset="0"/>
              </a:rPr>
              <a:t>10.      push the result onto the stack</a:t>
            </a:r>
          </a:p>
          <a:p>
            <a:pPr>
              <a:spcAft>
                <a:spcPts val="600"/>
              </a:spcAft>
            </a:pPr>
            <a:r>
              <a:rPr lang="en-US" sz="1600" b="1" dirty="0">
                <a:solidFill>
                  <a:srgbClr val="000000"/>
                </a:solidFill>
                <a:latin typeface="Consolas" panose="020B0609020204030204" pitchFamily="49" charset="0"/>
                <a:cs typeface="Courier New" pitchFamily="49" charset="0"/>
              </a:rPr>
              <a:t>11. pop the stack and return the result</a:t>
            </a:r>
          </a:p>
        </p:txBody>
      </p:sp>
      <p:sp>
        <p:nvSpPr>
          <p:cNvPr id="15" name="Rectangle 14"/>
          <p:cNvSpPr/>
          <p:nvPr/>
        </p:nvSpPr>
        <p:spPr>
          <a:xfrm rot="5400000">
            <a:off x="6696869" y="605631"/>
            <a:ext cx="546100" cy="268763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rgbClr val="000000"/>
              </a:solidFill>
              <a:latin typeface="Consolas" panose="020B0609020204030204" pitchFamily="49" charset="0"/>
              <a:cs typeface="Consolas" panose="020B0609020204030204" pitchFamily="49" charset="0"/>
            </a:endParaRPr>
          </a:p>
        </p:txBody>
      </p:sp>
      <p:cxnSp>
        <p:nvCxnSpPr>
          <p:cNvPr id="16" name="Straight Connector 15"/>
          <p:cNvCxnSpPr/>
          <p:nvPr/>
        </p:nvCxnSpPr>
        <p:spPr>
          <a:xfrm rot="5400000">
            <a:off x="7507288"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969125"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430963"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891213"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353050"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21" name="TextBox 69"/>
          <p:cNvSpPr txBox="1">
            <a:spLocks noChangeArrowheads="1"/>
          </p:cNvSpPr>
          <p:nvPr/>
        </p:nvSpPr>
        <p:spPr bwMode="auto">
          <a:xfrm>
            <a:off x="63119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7</a:t>
            </a:r>
          </a:p>
        </p:txBody>
      </p:sp>
      <p:sp>
        <p:nvSpPr>
          <p:cNvPr id="22" name="TextBox 70"/>
          <p:cNvSpPr txBox="1">
            <a:spLocks noChangeArrowheads="1"/>
          </p:cNvSpPr>
          <p:nvPr/>
        </p:nvSpPr>
        <p:spPr bwMode="auto">
          <a:xfrm>
            <a:off x="78740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a:t>
            </a:r>
          </a:p>
        </p:txBody>
      </p:sp>
      <p:sp>
        <p:nvSpPr>
          <p:cNvPr id="23" name="TextBox 77"/>
          <p:cNvSpPr txBox="1">
            <a:spLocks noChangeArrowheads="1"/>
          </p:cNvSpPr>
          <p:nvPr/>
        </p:nvSpPr>
        <p:spPr bwMode="auto">
          <a:xfrm>
            <a:off x="7250113" y="1749107"/>
            <a:ext cx="4873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20</a:t>
            </a:r>
          </a:p>
        </p:txBody>
      </p:sp>
      <p:sp>
        <p:nvSpPr>
          <p:cNvPr id="24" name="TextBox 78"/>
          <p:cNvSpPr txBox="1">
            <a:spLocks noChangeArrowheads="1"/>
          </p:cNvSpPr>
          <p:nvPr/>
        </p:nvSpPr>
        <p:spPr bwMode="auto">
          <a:xfrm>
            <a:off x="6823076"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a:t>
            </a:r>
          </a:p>
        </p:txBody>
      </p:sp>
      <p:sp>
        <p:nvSpPr>
          <p:cNvPr id="26" name="TextBox 85"/>
          <p:cNvSpPr txBox="1">
            <a:spLocks noChangeArrowheads="1"/>
          </p:cNvSpPr>
          <p:nvPr/>
        </p:nvSpPr>
        <p:spPr bwMode="auto">
          <a:xfrm>
            <a:off x="5722938" y="1749107"/>
            <a:ext cx="3095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4</a:t>
            </a:r>
          </a:p>
        </p:txBody>
      </p:sp>
      <p:sp>
        <p:nvSpPr>
          <p:cNvPr id="29" name="Down Arrow 28"/>
          <p:cNvSpPr/>
          <p:nvPr/>
        </p:nvSpPr>
        <p:spPr>
          <a:xfrm rot="16200000">
            <a:off x="3105944" y="3729889"/>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0" name="Down Arrow 29"/>
          <p:cNvSpPr/>
          <p:nvPr/>
        </p:nvSpPr>
        <p:spPr>
          <a:xfrm rot="16200000">
            <a:off x="3105944" y="4032279"/>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1" name="TextBox 82"/>
          <p:cNvSpPr txBox="1">
            <a:spLocks noChangeArrowheads="1"/>
          </p:cNvSpPr>
          <p:nvPr/>
        </p:nvSpPr>
        <p:spPr bwMode="auto">
          <a:xfrm>
            <a:off x="5722938" y="1749107"/>
            <a:ext cx="3095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4</a:t>
            </a:r>
          </a:p>
        </p:txBody>
      </p:sp>
      <p:sp>
        <p:nvSpPr>
          <p:cNvPr id="34" name="TextBox 40"/>
          <p:cNvSpPr txBox="1">
            <a:spLocks noChangeArrowheads="1"/>
          </p:cNvSpPr>
          <p:nvPr/>
        </p:nvSpPr>
        <p:spPr bwMode="auto">
          <a:xfrm>
            <a:off x="63119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7</a:t>
            </a:r>
          </a:p>
        </p:txBody>
      </p:sp>
      <p:sp>
        <p:nvSpPr>
          <p:cNvPr id="36" name="TextBox 35"/>
          <p:cNvSpPr txBox="1">
            <a:spLocks noChangeArrowheads="1"/>
          </p:cNvSpPr>
          <p:nvPr/>
        </p:nvSpPr>
        <p:spPr bwMode="auto">
          <a:xfrm>
            <a:off x="7250113" y="1749107"/>
            <a:ext cx="487362" cy="400110"/>
          </a:xfrm>
          <a:prstGeom prst="rect">
            <a:avLst/>
          </a:prstGeom>
          <a:noFill/>
          <a:ln w="9525">
            <a:noFill/>
            <a:miter lim="800000"/>
            <a:headEnd/>
            <a:tailEnd/>
          </a:ln>
        </p:spPr>
        <p:txBody>
          <a:bodyPr>
            <a:spAutoFit/>
          </a:bodyPr>
          <a:lstStyle/>
          <a:p>
            <a:r>
              <a:rPr lang="en-US" sz="2000" b="1" dirty="0">
                <a:solidFill>
                  <a:srgbClr val="000000"/>
                </a:solidFill>
                <a:latin typeface="Consolas" panose="020B0609020204030204" pitchFamily="49" charset="0"/>
                <a:cs typeface="Consolas" panose="020B0609020204030204" pitchFamily="49" charset="0"/>
              </a:rPr>
              <a:t>20</a:t>
            </a:r>
          </a:p>
        </p:txBody>
      </p:sp>
      <p:sp>
        <p:nvSpPr>
          <p:cNvPr id="38" name="Rectangle 37"/>
          <p:cNvSpPr/>
          <p:nvPr/>
        </p:nvSpPr>
        <p:spPr>
          <a:xfrm>
            <a:off x="1568450" y="3926234"/>
            <a:ext cx="749300" cy="44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latin typeface="Consolas" panose="020B0609020204030204" pitchFamily="49" charset="0"/>
                <a:cs typeface="Consolas" panose="020B0609020204030204" pitchFamily="49" charset="0"/>
              </a:rPr>
              <a:t>28</a:t>
            </a:r>
          </a:p>
        </p:txBody>
      </p:sp>
      <p:sp>
        <p:nvSpPr>
          <p:cNvPr id="42" name="Down Arrow 31">
            <a:extLst>
              <a:ext uri="{FF2B5EF4-FFF2-40B4-BE49-F238E27FC236}">
                <a16:creationId xmlns:a16="http://schemas.microsoft.com/office/drawing/2014/main" id="{5A0FCC94-98FE-47D5-A255-437FC4C44BAB}"/>
              </a:ext>
            </a:extLst>
          </p:cNvPr>
          <p:cNvSpPr/>
          <p:nvPr/>
        </p:nvSpPr>
        <p:spPr>
          <a:xfrm rot="10800000">
            <a:off x="7412804" y="2262188"/>
            <a:ext cx="173037"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b="1">
              <a:solidFill>
                <a:srgbClr val="FFFFFF"/>
              </a:solidFill>
              <a:latin typeface="Consolas" panose="020B0609020204030204" pitchFamily="49" charset="0"/>
              <a:cs typeface="Consolas" panose="020B0609020204030204" pitchFamily="49" charset="0"/>
            </a:endParaRPr>
          </a:p>
        </p:txBody>
      </p:sp>
      <p:sp>
        <p:nvSpPr>
          <p:cNvPr id="25" name="TextBox 24">
            <a:extLst>
              <a:ext uri="{FF2B5EF4-FFF2-40B4-BE49-F238E27FC236}">
                <a16:creationId xmlns:a16="http://schemas.microsoft.com/office/drawing/2014/main" id="{5EBAF020-B813-4059-B4B8-26E246E5003C}"/>
              </a:ext>
            </a:extLst>
          </p:cNvPr>
          <p:cNvSpPr txBox="1"/>
          <p:nvPr/>
        </p:nvSpPr>
        <p:spPr>
          <a:xfrm>
            <a:off x="1020975" y="4553744"/>
            <a:ext cx="1844249" cy="369332"/>
          </a:xfrm>
          <a:prstGeom prst="rect">
            <a:avLst/>
          </a:prstGeom>
          <a:noFill/>
        </p:spPr>
        <p:txBody>
          <a:bodyPr wrap="square">
            <a:spAutoFit/>
          </a:bodyPr>
          <a:lstStyle/>
          <a:p>
            <a:r>
              <a:rPr lang="en-US" dirty="0">
                <a:latin typeface="Comic Sans MS" panose="030F0702030302020204" pitchFamily="66" charset="0"/>
              </a:rPr>
              <a:t>operand stack </a:t>
            </a:r>
            <a:endParaRPr lang="en-US" dirty="0"/>
          </a:p>
        </p:txBody>
      </p:sp>
    </p:spTree>
    <p:extLst>
      <p:ext uri="{BB962C8B-B14F-4D97-AF65-F5344CB8AC3E}">
        <p14:creationId xmlns:p14="http://schemas.microsoft.com/office/powerpoint/2010/main" val="105820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subTnLst>
                                    <p:set>
                                      <p:cBhvr override="childStyle">
                                        <p:cTn dur="1" fill="hold" display="0" masterRel="nextClick" afterEffect="1"/>
                                        <p:tgtEl>
                                          <p:spTgt spid="29"/>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37" presetClass="path" presetSubtype="0" accel="50000" decel="50000" fill="hold" grpId="0" nodeType="clickEffect">
                                  <p:stCondLst>
                                    <p:cond delay="0"/>
                                  </p:stCondLst>
                                  <p:childTnLst>
                                    <p:animMotion origin="layout" path="M -3.75E-6 1.85185E-6 L -0.09027 0.03958 C -0.1318 0.04606 -0.14959 0.075 -0.32754 0.11736 C -0.40827 0.18102 -0.44328 0.1875 -0.50607 0.26967 " pathEditMode="relative" rAng="0" ptsTypes="AAAA">
                                      <p:cBhvr>
                                        <p:cTn id="16" dur="1000" fill="hold"/>
                                        <p:tgtEl>
                                          <p:spTgt spid="36"/>
                                        </p:tgtEl>
                                        <p:attrNameLst>
                                          <p:attrName>ppt_x</p:attrName>
                                          <p:attrName>ppt_y</p:attrName>
                                        </p:attrNameLst>
                                      </p:cBhvr>
                                      <p:rCtr x="-25304" y="1347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Objects (functors)</a:t>
            </a:r>
          </a:p>
        </p:txBody>
      </p:sp>
      <p:sp>
        <p:nvSpPr>
          <p:cNvPr id="3" name="Content Placeholder 2"/>
          <p:cNvSpPr>
            <a:spLocks noGrp="1"/>
          </p:cNvSpPr>
          <p:nvPr>
            <p:ph sz="quarter" idx="1"/>
          </p:nvPr>
        </p:nvSpPr>
        <p:spPr>
          <a:xfrm>
            <a:off x="544009" y="1295401"/>
            <a:ext cx="9978067" cy="2133600"/>
          </a:xfrm>
        </p:spPr>
        <p:txBody>
          <a:bodyPr/>
          <a:lstStyle/>
          <a:p>
            <a:r>
              <a:rPr lang="en-US" sz="2000" dirty="0"/>
              <a:t>The function call operator (operator()) can be overloaded by a class.</a:t>
            </a:r>
          </a:p>
          <a:p>
            <a:r>
              <a:rPr lang="en-US" sz="2000" dirty="0"/>
              <a:t>A class that overloads this operator is called a </a:t>
            </a:r>
            <a:r>
              <a:rPr lang="en-US" sz="2000" b="1" dirty="0">
                <a:solidFill>
                  <a:srgbClr val="FF0000"/>
                </a:solidFill>
              </a:rPr>
              <a:t>function</a:t>
            </a:r>
            <a:r>
              <a:rPr lang="en-US" sz="2000" dirty="0"/>
              <a:t> </a:t>
            </a:r>
            <a:r>
              <a:rPr lang="en-US" sz="2000" b="1" dirty="0">
                <a:solidFill>
                  <a:srgbClr val="FF0000"/>
                </a:solidFill>
              </a:rPr>
              <a:t>class </a:t>
            </a:r>
            <a:r>
              <a:rPr lang="en-US" sz="2000" dirty="0"/>
              <a:t>and an object of such a class is called a function object (or </a:t>
            </a:r>
            <a:r>
              <a:rPr lang="en-US" sz="2000" b="1" dirty="0" err="1">
                <a:solidFill>
                  <a:srgbClr val="FF0000"/>
                </a:solidFill>
              </a:rPr>
              <a:t>functor</a:t>
            </a:r>
            <a:r>
              <a:rPr lang="en-US" sz="2000" dirty="0"/>
              <a:t>.)</a:t>
            </a:r>
          </a:p>
          <a:p>
            <a:r>
              <a:rPr lang="en-US" sz="2000" dirty="0"/>
              <a:t>As an example, we may want to find a value divisible by another value. We can create a function class </a:t>
            </a:r>
            <a:r>
              <a:rPr lang="en-US" sz="2000" b="1" dirty="0" err="1">
                <a:latin typeface="Consolas" panose="020B0609020204030204" pitchFamily="49" charset="0"/>
              </a:rPr>
              <a:t>Divisible_By</a:t>
            </a:r>
            <a:r>
              <a:rPr lang="en-US" sz="2000" dirty="0"/>
              <a:t> whose constructor takes the divisor as an argument:</a:t>
            </a:r>
          </a:p>
          <a:p>
            <a:endParaRPr lang="en-US" sz="2000" dirty="0"/>
          </a:p>
          <a:p>
            <a:endParaRPr lang="en-US" sz="2000" dirty="0"/>
          </a:p>
        </p:txBody>
      </p:sp>
      <p:sp>
        <p:nvSpPr>
          <p:cNvPr id="4" name="Footer Placeholder 3"/>
          <p:cNvSpPr>
            <a:spLocks noGrp="1"/>
          </p:cNvSpPr>
          <p:nvPr>
            <p:ph type="ftr" sz="quarter" idx="11"/>
          </p:nvPr>
        </p:nvSpPr>
        <p:spPr/>
        <p:txBody>
          <a:bodyPr/>
          <a:lstStyle/>
          <a:p>
            <a:pPr>
              <a:defRPr/>
            </a:pPr>
            <a:r>
              <a:rPr lang="en-US"/>
              <a:t>Stacks (16)</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7</a:t>
            </a:fld>
            <a:endParaRPr lang="en-US" dirty="0"/>
          </a:p>
        </p:txBody>
      </p:sp>
      <p:sp>
        <p:nvSpPr>
          <p:cNvPr id="6" name="TextBox 5"/>
          <p:cNvSpPr txBox="1"/>
          <p:nvPr/>
        </p:nvSpPr>
        <p:spPr>
          <a:xfrm>
            <a:off x="914399" y="3581401"/>
            <a:ext cx="4572001" cy="2800767"/>
          </a:xfrm>
          <a:prstGeom prst="rect">
            <a:avLst/>
          </a:prstGeom>
          <a:noFill/>
        </p:spPr>
        <p:txBody>
          <a:bodyPr wrap="square" rtlCol="0">
            <a:spAutoFit/>
          </a:bodyPr>
          <a:lstStyle/>
          <a:p>
            <a:r>
              <a:rPr lang="en-US" sz="1600" b="1" dirty="0">
                <a:latin typeface="Consolas" panose="020B0609020204030204" pitchFamily="49" charset="0"/>
                <a:cs typeface="Courier New" pitchFamily="49" charset="0"/>
              </a:rPr>
              <a:t>class </a:t>
            </a:r>
            <a:r>
              <a:rPr lang="en-US" sz="1600" b="1" dirty="0" err="1">
                <a:latin typeface="Consolas" panose="020B0609020204030204" pitchFamily="49" charset="0"/>
                <a:cs typeface="Courier New" pitchFamily="49" charset="0"/>
              </a:rPr>
              <a:t>Divisible_By</a:t>
            </a:r>
            <a:endParaRPr lang="en-US" sz="1600" b="1" dirty="0">
              <a:latin typeface="Consolas" panose="020B0609020204030204" pitchFamily="49" charset="0"/>
              <a:cs typeface="Courier New" pitchFamily="49" charset="0"/>
            </a:endParaRPr>
          </a:p>
          <a:p>
            <a:r>
              <a:rPr lang="en-US" sz="1600" b="1" dirty="0">
                <a:latin typeface="Consolas" panose="020B0609020204030204" pitchFamily="49" charset="0"/>
                <a:cs typeface="Courier New" pitchFamily="49" charset="0"/>
              </a:rPr>
              <a:t>{</a:t>
            </a:r>
          </a:p>
          <a:p>
            <a:r>
              <a:rPr lang="en-US" sz="1600" b="1" dirty="0">
                <a:latin typeface="Consolas" panose="020B0609020204030204" pitchFamily="49" charset="0"/>
                <a:cs typeface="Courier New" pitchFamily="49" charset="0"/>
              </a:rPr>
              <a:t>private:</a:t>
            </a:r>
          </a:p>
          <a:p>
            <a:r>
              <a:rPr lang="en-US" sz="1600" b="1" dirty="0">
                <a:latin typeface="Consolas" panose="020B0609020204030204" pitchFamily="49" charset="0"/>
                <a:cs typeface="Courier New" pitchFamily="49" charset="0"/>
              </a:rPr>
              <a:t>   </a:t>
            </a:r>
            <a:r>
              <a:rPr lang="en-US" sz="1600" b="1" dirty="0" err="1">
                <a:latin typeface="Consolas" panose="020B0609020204030204" pitchFamily="49" charset="0"/>
                <a:cs typeface="Courier New" pitchFamily="49" charset="0"/>
              </a:rPr>
              <a:t>int</a:t>
            </a:r>
            <a:r>
              <a:rPr lang="en-US" sz="1600" b="1" dirty="0">
                <a:latin typeface="Consolas" panose="020B0609020204030204" pitchFamily="49" charset="0"/>
                <a:cs typeface="Courier New" pitchFamily="49" charset="0"/>
              </a:rPr>
              <a:t> divisor;</a:t>
            </a:r>
          </a:p>
          <a:p>
            <a:r>
              <a:rPr lang="en-US" sz="1600" b="1" dirty="0">
                <a:latin typeface="Consolas" panose="020B0609020204030204" pitchFamily="49" charset="0"/>
                <a:cs typeface="Courier New" pitchFamily="49" charset="0"/>
              </a:rPr>
              <a:t>public:</a:t>
            </a:r>
          </a:p>
          <a:p>
            <a:r>
              <a:rPr lang="en-US" sz="1600" b="1" dirty="0">
                <a:latin typeface="Consolas" panose="020B0609020204030204" pitchFamily="49" charset="0"/>
                <a:cs typeface="Courier New" pitchFamily="49" charset="0"/>
              </a:rPr>
              <a:t>   </a:t>
            </a:r>
            <a:r>
              <a:rPr lang="en-US" sz="1600" b="1" dirty="0" err="1">
                <a:latin typeface="Consolas" panose="020B0609020204030204" pitchFamily="49" charset="0"/>
                <a:cs typeface="Courier New" pitchFamily="49" charset="0"/>
              </a:rPr>
              <a:t>Divisible_By</a:t>
            </a:r>
            <a:r>
              <a:rPr lang="en-US" sz="1600" b="1" dirty="0">
                <a:latin typeface="Consolas" panose="020B0609020204030204" pitchFamily="49" charset="0"/>
                <a:cs typeface="Courier New" pitchFamily="49" charset="0"/>
              </a:rPr>
              <a:t>(</a:t>
            </a:r>
            <a:r>
              <a:rPr lang="en-US" sz="1600" b="1" dirty="0" err="1">
                <a:latin typeface="Consolas" panose="020B0609020204030204" pitchFamily="49" charset="0"/>
                <a:cs typeface="Courier New" pitchFamily="49" charset="0"/>
              </a:rPr>
              <a:t>int</a:t>
            </a:r>
            <a:r>
              <a:rPr lang="en-US" sz="1600" b="1" dirty="0">
                <a:latin typeface="Consolas" panose="020B0609020204030204" pitchFamily="49" charset="0"/>
                <a:cs typeface="Courier New" pitchFamily="49" charset="0"/>
              </a:rPr>
              <a:t> d) : divisor(d) {}</a:t>
            </a:r>
          </a:p>
          <a:p>
            <a:r>
              <a:rPr lang="en-US" sz="1600" b="1" dirty="0">
                <a:latin typeface="Consolas" panose="020B0609020204030204" pitchFamily="49" charset="0"/>
                <a:cs typeface="Courier New" pitchFamily="49" charset="0"/>
              </a:rPr>
              <a:t>   </a:t>
            </a:r>
            <a:r>
              <a:rPr lang="en-US" sz="1600" b="1" dirty="0">
                <a:solidFill>
                  <a:srgbClr val="FF0000"/>
                </a:solidFill>
                <a:latin typeface="Consolas" panose="020B0609020204030204" pitchFamily="49" charset="0"/>
                <a:cs typeface="Courier New" pitchFamily="49" charset="0"/>
              </a:rPr>
              <a:t>bool operator()(</a:t>
            </a:r>
            <a:r>
              <a:rPr lang="en-US" sz="1600" b="1" dirty="0" err="1">
                <a:solidFill>
                  <a:srgbClr val="FF0000"/>
                </a:solidFill>
                <a:latin typeface="Consolas" panose="020B0609020204030204" pitchFamily="49" charset="0"/>
                <a:cs typeface="Courier New" pitchFamily="49" charset="0"/>
              </a:rPr>
              <a:t>int</a:t>
            </a:r>
            <a:r>
              <a:rPr lang="en-US" sz="1600" b="1" dirty="0">
                <a:solidFill>
                  <a:srgbClr val="FF0000"/>
                </a:solidFill>
                <a:latin typeface="Consolas" panose="020B0609020204030204" pitchFamily="49" charset="0"/>
                <a:cs typeface="Courier New" pitchFamily="49" charset="0"/>
              </a:rPr>
              <a:t> x)</a:t>
            </a:r>
          </a:p>
          <a:p>
            <a:r>
              <a:rPr lang="en-US" sz="1600" b="1" dirty="0">
                <a:latin typeface="Consolas" panose="020B0609020204030204" pitchFamily="49" charset="0"/>
                <a:cs typeface="Courier New" pitchFamily="49" charset="0"/>
              </a:rPr>
              <a:t>   {</a:t>
            </a:r>
          </a:p>
          <a:p>
            <a:r>
              <a:rPr lang="en-US" sz="1600" b="1" dirty="0">
                <a:latin typeface="Consolas" panose="020B0609020204030204" pitchFamily="49" charset="0"/>
                <a:cs typeface="Courier New" pitchFamily="49" charset="0"/>
              </a:rPr>
              <a:t>      return x % divisor == 0;</a:t>
            </a:r>
          </a:p>
          <a:p>
            <a:r>
              <a:rPr lang="en-US" sz="1600" b="1" dirty="0">
                <a:latin typeface="Consolas" panose="020B0609020204030204" pitchFamily="49" charset="0"/>
                <a:cs typeface="Courier New" pitchFamily="49" charset="0"/>
              </a:rPr>
              <a:t>   }</a:t>
            </a:r>
          </a:p>
          <a:p>
            <a:r>
              <a:rPr lang="en-US" sz="1600" b="1" dirty="0">
                <a:latin typeface="Consolas" panose="020B0609020204030204" pitchFamily="49" charset="0"/>
                <a:cs typeface="Courier New" pitchFamily="49" charset="0"/>
              </a:rPr>
              <a:t>};</a:t>
            </a:r>
          </a:p>
        </p:txBody>
      </p:sp>
      <p:sp>
        <p:nvSpPr>
          <p:cNvPr id="7" name="Line Callout 1 6"/>
          <p:cNvSpPr/>
          <p:nvPr/>
        </p:nvSpPr>
        <p:spPr>
          <a:xfrm>
            <a:off x="5705440" y="3429000"/>
            <a:ext cx="4733960" cy="685800"/>
          </a:xfrm>
          <a:prstGeom prst="borderCallout1">
            <a:avLst>
              <a:gd name="adj1" fmla="val 52287"/>
              <a:gd name="adj2" fmla="val -691"/>
              <a:gd name="adj3" fmla="val 150922"/>
              <a:gd name="adj4" fmla="val -6198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Data field </a:t>
            </a:r>
            <a:r>
              <a:rPr lang="en-US" sz="1600" dirty="0">
                <a:latin typeface="Courier New" pitchFamily="49" charset="0"/>
                <a:cs typeface="Courier New" pitchFamily="49" charset="0"/>
              </a:rPr>
              <a:t>divisor</a:t>
            </a:r>
            <a:r>
              <a:rPr lang="en-US" sz="1600" dirty="0"/>
              <a:t> stores the number we want to divide by</a:t>
            </a:r>
          </a:p>
        </p:txBody>
      </p:sp>
      <p:sp>
        <p:nvSpPr>
          <p:cNvPr id="8" name="Line Callout 1 7"/>
          <p:cNvSpPr/>
          <p:nvPr/>
        </p:nvSpPr>
        <p:spPr>
          <a:xfrm>
            <a:off x="5705440" y="4221447"/>
            <a:ext cx="4733960" cy="875217"/>
          </a:xfrm>
          <a:prstGeom prst="borderCallout1">
            <a:avLst>
              <a:gd name="adj1" fmla="val 49482"/>
              <a:gd name="adj2" fmla="val -238"/>
              <a:gd name="adj3" fmla="val 116073"/>
              <a:gd name="adj4" fmla="val -3877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t>The definition of </a:t>
            </a:r>
            <a:r>
              <a:rPr lang="en-US" sz="1600" dirty="0">
                <a:latin typeface="Courier New" pitchFamily="49" charset="0"/>
                <a:cs typeface="Courier New" pitchFamily="49" charset="0"/>
              </a:rPr>
              <a:t>operator</a:t>
            </a:r>
            <a:r>
              <a:rPr lang="en-US" sz="1600" dirty="0"/>
              <a:t>() tests the remainder resulting from the division of the function argument (</a:t>
            </a:r>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x</a:t>
            </a:r>
            <a:r>
              <a:rPr lang="en-US" sz="1600" dirty="0"/>
              <a:t>) by the value of </a:t>
            </a:r>
            <a:r>
              <a:rPr lang="en-US" sz="1600" dirty="0">
                <a:latin typeface="Courier New" pitchFamily="49" charset="0"/>
                <a:cs typeface="Courier New" pitchFamily="49" charset="0"/>
              </a:rPr>
              <a:t>divisor</a:t>
            </a:r>
          </a:p>
        </p:txBody>
      </p:sp>
      <p:sp>
        <p:nvSpPr>
          <p:cNvPr id="9" name="Line Callout 1 8"/>
          <p:cNvSpPr/>
          <p:nvPr/>
        </p:nvSpPr>
        <p:spPr>
          <a:xfrm>
            <a:off x="5705440" y="6128355"/>
            <a:ext cx="4723074" cy="643460"/>
          </a:xfrm>
          <a:prstGeom prst="borderCallout1">
            <a:avLst>
              <a:gd name="adj1" fmla="val 52514"/>
              <a:gd name="adj2" fmla="val 179"/>
              <a:gd name="adj3" fmla="val -49784"/>
              <a:gd name="adj4" fmla="val -265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t>The expression </a:t>
            </a:r>
            <a:r>
              <a:rPr lang="en-US" sz="1600" dirty="0" err="1">
                <a:latin typeface="Courier New" pitchFamily="49" charset="0"/>
                <a:cs typeface="Courier New" pitchFamily="49" charset="0"/>
              </a:rPr>
              <a:t>Divisible_By</a:t>
            </a:r>
            <a:r>
              <a:rPr lang="en-US" sz="1600" dirty="0">
                <a:latin typeface="Courier New" pitchFamily="49" charset="0"/>
                <a:cs typeface="Courier New" pitchFamily="49" charset="0"/>
              </a:rPr>
              <a:t>(5) </a:t>
            </a:r>
            <a:r>
              <a:rPr lang="en-US" sz="1600" dirty="0"/>
              <a:t>creates a function object that tests for integers divisible by 5</a:t>
            </a:r>
            <a:endParaRPr lang="en-US" sz="1600" dirty="0">
              <a:latin typeface="Courier New" pitchFamily="49" charset="0"/>
              <a:cs typeface="Courier New" pitchFamily="49" charset="0"/>
            </a:endParaRPr>
          </a:p>
        </p:txBody>
      </p:sp>
      <p:sp>
        <p:nvSpPr>
          <p:cNvPr id="10" name="Line Callout 1 9"/>
          <p:cNvSpPr/>
          <p:nvPr/>
        </p:nvSpPr>
        <p:spPr>
          <a:xfrm>
            <a:off x="5705440" y="5172864"/>
            <a:ext cx="4723073" cy="875217"/>
          </a:xfrm>
          <a:prstGeom prst="borderCallout1">
            <a:avLst>
              <a:gd name="adj1" fmla="val 50236"/>
              <a:gd name="adj2" fmla="val 87"/>
              <a:gd name="adj3" fmla="val 59869"/>
              <a:gd name="adj4" fmla="val -2658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t>The expression </a:t>
            </a:r>
            <a:r>
              <a:rPr lang="en-US" sz="1600" dirty="0" err="1">
                <a:latin typeface="Courier New" pitchFamily="49" charset="0"/>
                <a:cs typeface="Courier New" pitchFamily="49" charset="0"/>
              </a:rPr>
              <a:t>Divisible_By</a:t>
            </a:r>
            <a:r>
              <a:rPr lang="en-US" sz="1600" dirty="0">
                <a:latin typeface="Courier New" pitchFamily="49" charset="0"/>
                <a:cs typeface="Courier New" pitchFamily="49" charset="0"/>
              </a:rPr>
              <a:t>(3</a:t>
            </a:r>
            <a:r>
              <a:rPr lang="en-US" sz="1600" dirty="0"/>
              <a:t>) creates a function object that returns </a:t>
            </a:r>
            <a:r>
              <a:rPr lang="en-US" sz="1600" dirty="0">
                <a:latin typeface="Courier New" pitchFamily="49" charset="0"/>
                <a:cs typeface="Courier New" pitchFamily="49" charset="0"/>
              </a:rPr>
              <a:t>true</a:t>
            </a:r>
            <a:r>
              <a:rPr lang="en-US" sz="1600" dirty="0"/>
              <a:t> if the argument passed to it is divisible by 3</a:t>
            </a:r>
            <a:endParaRPr lang="en-US" sz="1600" dirty="0">
              <a:latin typeface="Courier New" pitchFamily="49" charset="0"/>
              <a:cs typeface="Courier New" pitchFamily="49" charset="0"/>
            </a:endParaRPr>
          </a:p>
        </p:txBody>
      </p:sp>
      <p:sp>
        <p:nvSpPr>
          <p:cNvPr id="11" name="TextBox 10">
            <a:extLst>
              <a:ext uri="{FF2B5EF4-FFF2-40B4-BE49-F238E27FC236}">
                <a16:creationId xmlns:a16="http://schemas.microsoft.com/office/drawing/2014/main" id="{22D35936-F81E-486D-A20C-0E318B10EE43}"/>
              </a:ext>
            </a:extLst>
          </p:cNvPr>
          <p:cNvSpPr txBox="1"/>
          <p:nvPr/>
        </p:nvSpPr>
        <p:spPr>
          <a:xfrm>
            <a:off x="5533042" y="3575542"/>
            <a:ext cx="5334000" cy="2308324"/>
          </a:xfrm>
          <a:prstGeom prst="rect">
            <a:avLst/>
          </a:prstGeom>
          <a:solidFill>
            <a:schemeClr val="bg1"/>
          </a:solidFill>
        </p:spPr>
        <p:txBody>
          <a:bodyPr wrap="square" rtlCol="0">
            <a:spAutoFit/>
          </a:bodyPr>
          <a:lstStyle/>
          <a:p>
            <a:r>
              <a:rPr lang="en-US" sz="1600" b="1" dirty="0" err="1">
                <a:latin typeface="Consolas" panose="020B0609020204030204" pitchFamily="49" charset="0"/>
                <a:cs typeface="Courier New" pitchFamily="49" charset="0"/>
              </a:rPr>
              <a:t>Divisible_By</a:t>
            </a:r>
            <a:r>
              <a:rPr lang="en-US" sz="1600" b="1" dirty="0">
                <a:latin typeface="Consolas" panose="020B0609020204030204" pitchFamily="49" charset="0"/>
                <a:cs typeface="Courier New" pitchFamily="49" charset="0"/>
              </a:rPr>
              <a:t> </a:t>
            </a:r>
            <a:r>
              <a:rPr lang="en-US" sz="1600" b="1" dirty="0" err="1">
                <a:latin typeface="Consolas" panose="020B0609020204030204" pitchFamily="49" charset="0"/>
                <a:cs typeface="Courier New" pitchFamily="49" charset="0"/>
              </a:rPr>
              <a:t>divBy</a:t>
            </a:r>
            <a:r>
              <a:rPr lang="en-US" sz="1600" b="1" dirty="0">
                <a:latin typeface="Consolas" panose="020B0609020204030204" pitchFamily="49" charset="0"/>
                <a:cs typeface="Courier New" pitchFamily="49" charset="0"/>
              </a:rPr>
              <a:t>(3);</a:t>
            </a:r>
          </a:p>
          <a:p>
            <a:r>
              <a:rPr lang="en-US" sz="1600" b="1" dirty="0">
                <a:latin typeface="Consolas" panose="020B0609020204030204" pitchFamily="49" charset="0"/>
                <a:cs typeface="Courier New" pitchFamily="49" charset="0"/>
              </a:rPr>
              <a:t>if (</a:t>
            </a:r>
            <a:r>
              <a:rPr lang="en-US" sz="1600" b="1" dirty="0" err="1">
                <a:latin typeface="Consolas" panose="020B0609020204030204" pitchFamily="49" charset="0"/>
                <a:cs typeface="Courier New" pitchFamily="49" charset="0"/>
              </a:rPr>
              <a:t>divBy</a:t>
            </a:r>
            <a:r>
              <a:rPr lang="en-US" sz="1600" b="1" dirty="0">
                <a:latin typeface="Consolas" panose="020B0609020204030204" pitchFamily="49" charset="0"/>
                <a:cs typeface="Courier New" pitchFamily="49" charset="0"/>
              </a:rPr>
              <a:t>(30))</a:t>
            </a:r>
          </a:p>
          <a:p>
            <a:r>
              <a:rPr lang="en-US" sz="1600" b="1" dirty="0">
                <a:latin typeface="Consolas" panose="020B0609020204030204" pitchFamily="49" charset="0"/>
                <a:cs typeface="Courier New" pitchFamily="49" charset="0"/>
              </a:rPr>
              <a:t>   cout &lt;&lt; endl &lt;&lt; "30 is divisible by 3";</a:t>
            </a:r>
          </a:p>
          <a:p>
            <a:r>
              <a:rPr lang="en-US" sz="1600" b="1" dirty="0">
                <a:latin typeface="Consolas" panose="020B0609020204030204" pitchFamily="49" charset="0"/>
                <a:cs typeface="Courier New" pitchFamily="49" charset="0"/>
              </a:rPr>
              <a:t>else</a:t>
            </a:r>
          </a:p>
          <a:p>
            <a:r>
              <a:rPr lang="en-US" sz="1600" b="1" dirty="0">
                <a:latin typeface="Consolas" panose="020B0609020204030204" pitchFamily="49" charset="0"/>
                <a:cs typeface="Courier New" pitchFamily="49" charset="0"/>
              </a:rPr>
              <a:t>   cout &lt;&lt; endl &lt;&lt; "30 is NOT divisible by 3";</a:t>
            </a:r>
          </a:p>
          <a:p>
            <a:r>
              <a:rPr lang="en-US" sz="1600" b="1" dirty="0">
                <a:latin typeface="Consolas" panose="020B0609020204030204" pitchFamily="49" charset="0"/>
                <a:cs typeface="Courier New" pitchFamily="49" charset="0"/>
              </a:rPr>
              <a:t>if (</a:t>
            </a:r>
            <a:r>
              <a:rPr lang="en-US" sz="1600" b="1" dirty="0" err="1">
                <a:latin typeface="Consolas" panose="020B0609020204030204" pitchFamily="49" charset="0"/>
                <a:cs typeface="Courier New" pitchFamily="49" charset="0"/>
              </a:rPr>
              <a:t>divBy</a:t>
            </a:r>
            <a:r>
              <a:rPr lang="en-US" sz="1600" b="1" dirty="0">
                <a:latin typeface="Consolas" panose="020B0609020204030204" pitchFamily="49" charset="0"/>
                <a:cs typeface="Courier New" pitchFamily="49" charset="0"/>
              </a:rPr>
              <a:t>(10))</a:t>
            </a:r>
          </a:p>
          <a:p>
            <a:r>
              <a:rPr lang="en-US" sz="1600" b="1" dirty="0">
                <a:latin typeface="Consolas" panose="020B0609020204030204" pitchFamily="49" charset="0"/>
                <a:cs typeface="Courier New" pitchFamily="49" charset="0"/>
              </a:rPr>
              <a:t>   cout &lt;&lt; endl &lt;&lt; "10 is divisible by 3";</a:t>
            </a:r>
          </a:p>
          <a:p>
            <a:r>
              <a:rPr lang="en-US" sz="1600" b="1" dirty="0">
                <a:latin typeface="Consolas" panose="020B0609020204030204" pitchFamily="49" charset="0"/>
                <a:cs typeface="Courier New" pitchFamily="49" charset="0"/>
              </a:rPr>
              <a:t>else</a:t>
            </a:r>
          </a:p>
          <a:p>
            <a:r>
              <a:rPr lang="en-US" sz="1600" b="1" dirty="0">
                <a:latin typeface="Consolas" panose="020B0609020204030204" pitchFamily="49" charset="0"/>
                <a:cs typeface="Courier New" pitchFamily="49" charset="0"/>
              </a:rPr>
              <a:t>   cout &lt;&lt; endl &lt;&lt; "10 is NOT divisible by 3";</a:t>
            </a:r>
          </a:p>
        </p:txBody>
      </p:sp>
      <p:pic>
        <p:nvPicPr>
          <p:cNvPr id="12" name="Picture 11">
            <a:extLst>
              <a:ext uri="{FF2B5EF4-FFF2-40B4-BE49-F238E27FC236}">
                <a16:creationId xmlns:a16="http://schemas.microsoft.com/office/drawing/2014/main" id="{F46B5234-2402-448F-8BD3-8C7165DA438A}"/>
              </a:ext>
            </a:extLst>
          </p:cNvPr>
          <p:cNvPicPr>
            <a:picLocks noChangeAspect="1"/>
          </p:cNvPicPr>
          <p:nvPr/>
        </p:nvPicPr>
        <p:blipFill>
          <a:blip r:embed="rId2"/>
          <a:stretch>
            <a:fillRect/>
          </a:stretch>
        </p:blipFill>
        <p:spPr>
          <a:xfrm>
            <a:off x="5682814" y="5883866"/>
            <a:ext cx="4839262" cy="773398"/>
          </a:xfrm>
          <a:prstGeom prst="rect">
            <a:avLst/>
          </a:prstGeom>
        </p:spPr>
      </p:pic>
    </p:spTree>
    <p:extLst>
      <p:ext uri="{BB962C8B-B14F-4D97-AF65-F5344CB8AC3E}">
        <p14:creationId xmlns:p14="http://schemas.microsoft.com/office/powerpoint/2010/main" val="48154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animBg="1"/>
      <p:bldP spid="8" grpId="0" animBg="1"/>
      <p:bldP spid="9" grpId="0" animBg="1"/>
      <p:bldP spid="10" grpId="0" animBg="1"/>
      <p:bldP spid="11"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Table 42">
            <a:extLst>
              <a:ext uri="{FF2B5EF4-FFF2-40B4-BE49-F238E27FC236}">
                <a16:creationId xmlns:a16="http://schemas.microsoft.com/office/drawing/2014/main" id="{228C29E9-228A-4506-9AB1-1A2194F9172A}"/>
              </a:ext>
            </a:extLst>
          </p:cNvPr>
          <p:cNvGraphicFramePr>
            <a:graphicFrameLocks noGrp="1"/>
          </p:cNvGraphicFramePr>
          <p:nvPr/>
        </p:nvGraphicFramePr>
        <p:xfrm>
          <a:off x="1600200" y="2133600"/>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Evaluating Postfix Expressions</a:t>
            </a:r>
          </a:p>
        </p:txBody>
      </p:sp>
      <p:sp>
        <p:nvSpPr>
          <p:cNvPr id="3" name="Footer Placeholder 2"/>
          <p:cNvSpPr>
            <a:spLocks noGrp="1"/>
          </p:cNvSpPr>
          <p:nvPr>
            <p:ph type="ftr" sz="quarter" idx="11"/>
          </p:nvPr>
        </p:nvSpPr>
        <p:spPr/>
        <p:txBody>
          <a:bodyPr/>
          <a:lstStyle/>
          <a:p>
            <a:pPr>
              <a:defRPr/>
            </a:pPr>
            <a:r>
              <a:rPr lang="en-US"/>
              <a:t>Stacks (18)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70</a:t>
            </a:fld>
            <a:endParaRPr lang="en-US" dirty="0"/>
          </a:p>
        </p:txBody>
      </p:sp>
      <p:sp>
        <p:nvSpPr>
          <p:cNvPr id="14" name="TextBox 14"/>
          <p:cNvSpPr txBox="1">
            <a:spLocks noChangeArrowheads="1"/>
          </p:cNvSpPr>
          <p:nvPr/>
        </p:nvSpPr>
        <p:spPr bwMode="auto">
          <a:xfrm>
            <a:off x="3276600" y="2764588"/>
            <a:ext cx="6781800" cy="3570287"/>
          </a:xfrm>
          <a:prstGeom prst="rect">
            <a:avLst/>
          </a:prstGeom>
          <a:noFill/>
          <a:ln w="9525">
            <a:noFill/>
            <a:miter lim="800000"/>
            <a:headEnd/>
            <a:tailEnd/>
          </a:ln>
        </p:spPr>
        <p:txBody>
          <a:bodyPr>
            <a:spAutoFit/>
          </a:bodyPr>
          <a:lstStyle/>
          <a:p>
            <a:pPr>
              <a:spcAft>
                <a:spcPts val="600"/>
              </a:spcAft>
            </a:pPr>
            <a:r>
              <a:rPr lang="en-US" sz="1600" b="1" dirty="0">
                <a:solidFill>
                  <a:srgbClr val="000000"/>
                </a:solidFill>
                <a:latin typeface="Consolas" panose="020B0609020204030204" pitchFamily="49" charset="0"/>
                <a:cs typeface="Courier New" pitchFamily="49" charset="0"/>
              </a:rPr>
              <a:t> 1. Empty the operand stack</a:t>
            </a:r>
          </a:p>
          <a:p>
            <a:pPr>
              <a:spcAft>
                <a:spcPts val="600"/>
              </a:spcAft>
            </a:pPr>
            <a:r>
              <a:rPr lang="en-US" sz="1600" b="1" dirty="0">
                <a:solidFill>
                  <a:srgbClr val="000000"/>
                </a:solidFill>
                <a:latin typeface="Consolas" panose="020B0609020204030204" pitchFamily="49" charset="0"/>
                <a:cs typeface="Courier New" pitchFamily="49" charset="0"/>
              </a:rPr>
              <a:t> 2. while there are more tokens</a:t>
            </a:r>
          </a:p>
          <a:p>
            <a:pPr>
              <a:spcAft>
                <a:spcPts val="600"/>
              </a:spcAft>
            </a:pPr>
            <a:r>
              <a:rPr lang="en-US" sz="1600" b="1" dirty="0">
                <a:solidFill>
                  <a:srgbClr val="000000"/>
                </a:solidFill>
                <a:latin typeface="Consolas" panose="020B0609020204030204" pitchFamily="49" charset="0"/>
                <a:cs typeface="Courier New" pitchFamily="49" charset="0"/>
              </a:rPr>
              <a:t> 3.   get the next token</a:t>
            </a:r>
          </a:p>
          <a:p>
            <a:pPr>
              <a:spcAft>
                <a:spcPts val="600"/>
              </a:spcAft>
            </a:pPr>
            <a:r>
              <a:rPr lang="en-US" sz="1600" b="1" dirty="0">
                <a:solidFill>
                  <a:srgbClr val="000000"/>
                </a:solidFill>
                <a:latin typeface="Consolas" panose="020B0609020204030204" pitchFamily="49" charset="0"/>
                <a:cs typeface="Courier New" pitchFamily="49" charset="0"/>
              </a:rPr>
              <a:t> 4.   if the first character of the token is a digit</a:t>
            </a:r>
          </a:p>
          <a:p>
            <a:pPr>
              <a:spcAft>
                <a:spcPts val="600"/>
              </a:spcAft>
            </a:pPr>
            <a:r>
              <a:rPr lang="en-US" sz="1600" b="1" dirty="0">
                <a:solidFill>
                  <a:srgbClr val="000000"/>
                </a:solidFill>
                <a:latin typeface="Consolas" panose="020B0609020204030204" pitchFamily="49" charset="0"/>
                <a:cs typeface="Courier New" pitchFamily="49" charset="0"/>
              </a:rPr>
              <a:t> 5.      push the token on the stack</a:t>
            </a:r>
          </a:p>
          <a:p>
            <a:pPr>
              <a:spcAft>
                <a:spcPts val="600"/>
              </a:spcAft>
            </a:pPr>
            <a:r>
              <a:rPr lang="en-US" sz="1600" b="1" dirty="0">
                <a:solidFill>
                  <a:srgbClr val="000000"/>
                </a:solidFill>
                <a:latin typeface="Consolas" panose="020B0609020204030204" pitchFamily="49" charset="0"/>
                <a:cs typeface="Courier New" pitchFamily="49" charset="0"/>
              </a:rPr>
              <a:t> 6.   else if the token is an operator</a:t>
            </a:r>
          </a:p>
          <a:p>
            <a:pPr>
              <a:spcAft>
                <a:spcPts val="600"/>
              </a:spcAft>
            </a:pPr>
            <a:r>
              <a:rPr lang="en-US" sz="1600" b="1" dirty="0">
                <a:solidFill>
                  <a:srgbClr val="000000"/>
                </a:solidFill>
                <a:latin typeface="Consolas" panose="020B0609020204030204" pitchFamily="49" charset="0"/>
                <a:cs typeface="Courier New" pitchFamily="49" charset="0"/>
              </a:rPr>
              <a:t> 7.      pop the right operand off the stack</a:t>
            </a:r>
          </a:p>
          <a:p>
            <a:pPr>
              <a:spcAft>
                <a:spcPts val="600"/>
              </a:spcAft>
            </a:pPr>
            <a:r>
              <a:rPr lang="en-US" sz="1600" b="1" dirty="0">
                <a:solidFill>
                  <a:srgbClr val="000000"/>
                </a:solidFill>
                <a:latin typeface="Consolas" panose="020B0609020204030204" pitchFamily="49" charset="0"/>
                <a:cs typeface="Courier New" pitchFamily="49" charset="0"/>
              </a:rPr>
              <a:t> 8.      pop the left operand off the stack</a:t>
            </a:r>
          </a:p>
          <a:p>
            <a:pPr>
              <a:spcAft>
                <a:spcPts val="600"/>
              </a:spcAft>
            </a:pPr>
            <a:r>
              <a:rPr lang="en-US" sz="1600" b="1" dirty="0">
                <a:solidFill>
                  <a:srgbClr val="000000"/>
                </a:solidFill>
                <a:latin typeface="Consolas" panose="020B0609020204030204" pitchFamily="49" charset="0"/>
                <a:cs typeface="Courier New" pitchFamily="49" charset="0"/>
              </a:rPr>
              <a:t> 9.      evaluate the operation</a:t>
            </a:r>
          </a:p>
          <a:p>
            <a:pPr>
              <a:spcAft>
                <a:spcPts val="600"/>
              </a:spcAft>
            </a:pPr>
            <a:r>
              <a:rPr lang="en-US" sz="1600" b="1" dirty="0">
                <a:solidFill>
                  <a:srgbClr val="000000"/>
                </a:solidFill>
                <a:latin typeface="Consolas" panose="020B0609020204030204" pitchFamily="49" charset="0"/>
                <a:cs typeface="Courier New" pitchFamily="49" charset="0"/>
              </a:rPr>
              <a:t>10.      push the result onto the stack</a:t>
            </a:r>
          </a:p>
          <a:p>
            <a:pPr>
              <a:spcAft>
                <a:spcPts val="600"/>
              </a:spcAft>
            </a:pPr>
            <a:r>
              <a:rPr lang="en-US" sz="1600" b="1" dirty="0">
                <a:solidFill>
                  <a:srgbClr val="000000"/>
                </a:solidFill>
                <a:latin typeface="Consolas" panose="020B0609020204030204" pitchFamily="49" charset="0"/>
                <a:cs typeface="Courier New" pitchFamily="49" charset="0"/>
              </a:rPr>
              <a:t>11. pop the stack and return the result</a:t>
            </a:r>
          </a:p>
        </p:txBody>
      </p:sp>
      <p:sp>
        <p:nvSpPr>
          <p:cNvPr id="15" name="Rectangle 14"/>
          <p:cNvSpPr/>
          <p:nvPr/>
        </p:nvSpPr>
        <p:spPr>
          <a:xfrm rot="5400000">
            <a:off x="6696869" y="601618"/>
            <a:ext cx="546100" cy="268763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rgbClr val="000000"/>
              </a:solidFill>
              <a:latin typeface="Consolas" panose="020B0609020204030204" pitchFamily="49" charset="0"/>
              <a:cs typeface="Consolas" panose="020B0609020204030204" pitchFamily="49" charset="0"/>
            </a:endParaRPr>
          </a:p>
        </p:txBody>
      </p:sp>
      <p:cxnSp>
        <p:nvCxnSpPr>
          <p:cNvPr id="16" name="Straight Connector 15"/>
          <p:cNvCxnSpPr/>
          <p:nvPr/>
        </p:nvCxnSpPr>
        <p:spPr>
          <a:xfrm rot="5400000">
            <a:off x="7507288" y="1945437"/>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969125" y="1945437"/>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430963" y="1945437"/>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891213" y="1945437"/>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353050" y="1945437"/>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21" name="TextBox 69"/>
          <p:cNvSpPr txBox="1">
            <a:spLocks noChangeArrowheads="1"/>
          </p:cNvSpPr>
          <p:nvPr/>
        </p:nvSpPr>
        <p:spPr bwMode="auto">
          <a:xfrm>
            <a:off x="6311901" y="1745094"/>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7</a:t>
            </a:r>
          </a:p>
        </p:txBody>
      </p:sp>
      <p:sp>
        <p:nvSpPr>
          <p:cNvPr id="22" name="TextBox 70"/>
          <p:cNvSpPr txBox="1">
            <a:spLocks noChangeArrowheads="1"/>
          </p:cNvSpPr>
          <p:nvPr/>
        </p:nvSpPr>
        <p:spPr bwMode="auto">
          <a:xfrm>
            <a:off x="7874001" y="1745094"/>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a:t>
            </a:r>
          </a:p>
        </p:txBody>
      </p:sp>
      <p:sp>
        <p:nvSpPr>
          <p:cNvPr id="23" name="TextBox 77"/>
          <p:cNvSpPr txBox="1">
            <a:spLocks noChangeArrowheads="1"/>
          </p:cNvSpPr>
          <p:nvPr/>
        </p:nvSpPr>
        <p:spPr bwMode="auto">
          <a:xfrm>
            <a:off x="7250113" y="1745094"/>
            <a:ext cx="4873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20</a:t>
            </a:r>
          </a:p>
        </p:txBody>
      </p:sp>
      <p:sp>
        <p:nvSpPr>
          <p:cNvPr id="24" name="TextBox 78"/>
          <p:cNvSpPr txBox="1">
            <a:spLocks noChangeArrowheads="1"/>
          </p:cNvSpPr>
          <p:nvPr/>
        </p:nvSpPr>
        <p:spPr bwMode="auto">
          <a:xfrm>
            <a:off x="6823076" y="1745094"/>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a:t>
            </a:r>
          </a:p>
        </p:txBody>
      </p:sp>
      <p:sp>
        <p:nvSpPr>
          <p:cNvPr id="25" name="Down Arrow 24"/>
          <p:cNvSpPr/>
          <p:nvPr/>
        </p:nvSpPr>
        <p:spPr>
          <a:xfrm rot="10800000">
            <a:off x="7407275" y="2258175"/>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b="1">
              <a:solidFill>
                <a:srgbClr val="FFFFFF"/>
              </a:solidFill>
              <a:latin typeface="Consolas" panose="020B0609020204030204" pitchFamily="49" charset="0"/>
              <a:cs typeface="Consolas" panose="020B0609020204030204" pitchFamily="49" charset="0"/>
            </a:endParaRPr>
          </a:p>
        </p:txBody>
      </p:sp>
      <p:sp>
        <p:nvSpPr>
          <p:cNvPr id="26" name="TextBox 85"/>
          <p:cNvSpPr txBox="1">
            <a:spLocks noChangeArrowheads="1"/>
          </p:cNvSpPr>
          <p:nvPr/>
        </p:nvSpPr>
        <p:spPr bwMode="auto">
          <a:xfrm>
            <a:off x="5722938" y="1745094"/>
            <a:ext cx="3095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4</a:t>
            </a:r>
          </a:p>
        </p:txBody>
      </p:sp>
      <p:sp>
        <p:nvSpPr>
          <p:cNvPr id="27" name="Down Arrow 26"/>
          <p:cNvSpPr/>
          <p:nvPr/>
        </p:nvSpPr>
        <p:spPr>
          <a:xfrm rot="16200000">
            <a:off x="3105945" y="3066786"/>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8" name="Down Arrow 27"/>
          <p:cNvSpPr/>
          <p:nvPr/>
        </p:nvSpPr>
        <p:spPr>
          <a:xfrm rot="16200000">
            <a:off x="3105945" y="3395619"/>
            <a:ext cx="173037"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9" name="Down Arrow 28"/>
          <p:cNvSpPr/>
          <p:nvPr/>
        </p:nvSpPr>
        <p:spPr>
          <a:xfrm rot="16200000">
            <a:off x="3105944" y="3714706"/>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0" name="Down Arrow 29"/>
          <p:cNvSpPr/>
          <p:nvPr/>
        </p:nvSpPr>
        <p:spPr>
          <a:xfrm rot="16200000">
            <a:off x="3105945" y="4367169"/>
            <a:ext cx="173037"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1" name="TextBox 82"/>
          <p:cNvSpPr txBox="1">
            <a:spLocks noChangeArrowheads="1"/>
          </p:cNvSpPr>
          <p:nvPr/>
        </p:nvSpPr>
        <p:spPr bwMode="auto">
          <a:xfrm>
            <a:off x="5722938" y="1745094"/>
            <a:ext cx="3095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4</a:t>
            </a:r>
          </a:p>
        </p:txBody>
      </p:sp>
      <p:sp>
        <p:nvSpPr>
          <p:cNvPr id="32" name="Down Arrow 31"/>
          <p:cNvSpPr/>
          <p:nvPr/>
        </p:nvSpPr>
        <p:spPr>
          <a:xfrm rot="10800000">
            <a:off x="7942264" y="2258175"/>
            <a:ext cx="173037"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b="1">
              <a:solidFill>
                <a:srgbClr val="FFFFFF"/>
              </a:solidFill>
              <a:latin typeface="Consolas" panose="020B0609020204030204" pitchFamily="49" charset="0"/>
              <a:cs typeface="Consolas" panose="020B0609020204030204" pitchFamily="49" charset="0"/>
            </a:endParaRPr>
          </a:p>
        </p:txBody>
      </p:sp>
      <p:sp>
        <p:nvSpPr>
          <p:cNvPr id="33" name="Rectangle 32"/>
          <p:cNvSpPr/>
          <p:nvPr/>
        </p:nvSpPr>
        <p:spPr>
          <a:xfrm>
            <a:off x="2895600" y="3385299"/>
            <a:ext cx="533400" cy="425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TextBox 40"/>
          <p:cNvSpPr txBox="1">
            <a:spLocks noChangeArrowheads="1"/>
          </p:cNvSpPr>
          <p:nvPr/>
        </p:nvSpPr>
        <p:spPr bwMode="auto">
          <a:xfrm>
            <a:off x="6311901" y="1745094"/>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7</a:t>
            </a:r>
          </a:p>
        </p:txBody>
      </p:sp>
      <p:sp>
        <p:nvSpPr>
          <p:cNvPr id="35" name="TextBox 34"/>
          <p:cNvSpPr txBox="1">
            <a:spLocks noChangeArrowheads="1"/>
          </p:cNvSpPr>
          <p:nvPr/>
        </p:nvSpPr>
        <p:spPr bwMode="auto">
          <a:xfrm>
            <a:off x="1804988" y="2020049"/>
            <a:ext cx="463550"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20</a:t>
            </a:r>
          </a:p>
        </p:txBody>
      </p:sp>
      <p:sp>
        <p:nvSpPr>
          <p:cNvPr id="36" name="TextBox 35"/>
          <p:cNvSpPr txBox="1">
            <a:spLocks noChangeArrowheads="1"/>
          </p:cNvSpPr>
          <p:nvPr/>
        </p:nvSpPr>
        <p:spPr bwMode="auto">
          <a:xfrm>
            <a:off x="1804988" y="2426449"/>
            <a:ext cx="463550"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28</a:t>
            </a:r>
          </a:p>
        </p:txBody>
      </p:sp>
      <p:sp>
        <p:nvSpPr>
          <p:cNvPr id="37" name="Down Arrow 36"/>
          <p:cNvSpPr/>
          <p:nvPr/>
        </p:nvSpPr>
        <p:spPr>
          <a:xfrm rot="16200000">
            <a:off x="3105944" y="4679466"/>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8" name="Down Arrow 37"/>
          <p:cNvSpPr/>
          <p:nvPr/>
        </p:nvSpPr>
        <p:spPr>
          <a:xfrm rot="16200000">
            <a:off x="3105945" y="4994394"/>
            <a:ext cx="173037"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9" name="Down Arrow 38"/>
          <p:cNvSpPr/>
          <p:nvPr/>
        </p:nvSpPr>
        <p:spPr>
          <a:xfrm rot="16200000">
            <a:off x="3105944" y="5319831"/>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40" name="Rectangle 39"/>
          <p:cNvSpPr/>
          <p:nvPr/>
        </p:nvSpPr>
        <p:spPr>
          <a:xfrm>
            <a:off x="2794000" y="4712449"/>
            <a:ext cx="635000" cy="325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Rectangle 40"/>
          <p:cNvSpPr/>
          <p:nvPr/>
        </p:nvSpPr>
        <p:spPr>
          <a:xfrm>
            <a:off x="2794000" y="4961688"/>
            <a:ext cx="635000" cy="3254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41"/>
          <p:cNvSpPr/>
          <p:nvPr/>
        </p:nvSpPr>
        <p:spPr>
          <a:xfrm>
            <a:off x="3459931" y="1556500"/>
            <a:ext cx="1866900" cy="701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latin typeface="Consolas" panose="020B0609020204030204" pitchFamily="49" charset="0"/>
                <a:cs typeface="Consolas" panose="020B0609020204030204" pitchFamily="49" charset="0"/>
              </a:rPr>
              <a:t>-</a:t>
            </a:r>
          </a:p>
        </p:txBody>
      </p:sp>
      <p:graphicFrame>
        <p:nvGraphicFramePr>
          <p:cNvPr id="44" name="Table 43">
            <a:extLst>
              <a:ext uri="{FF2B5EF4-FFF2-40B4-BE49-F238E27FC236}">
                <a16:creationId xmlns:a16="http://schemas.microsoft.com/office/drawing/2014/main" id="{BA0FDA72-EC89-4EF2-989E-954EF13AABF4}"/>
              </a:ext>
            </a:extLst>
          </p:cNvPr>
          <p:cNvGraphicFramePr>
            <a:graphicFrameLocks noGrp="1"/>
          </p:cNvGraphicFramePr>
          <p:nvPr/>
        </p:nvGraphicFramePr>
        <p:xfrm>
          <a:off x="1600200" y="2133600"/>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45" name="Rectangle 44">
            <a:extLst>
              <a:ext uri="{FF2B5EF4-FFF2-40B4-BE49-F238E27FC236}">
                <a16:creationId xmlns:a16="http://schemas.microsoft.com/office/drawing/2014/main" id="{C2A691F4-250B-44D5-B31B-516276EE279D}"/>
              </a:ext>
            </a:extLst>
          </p:cNvPr>
          <p:cNvSpPr/>
          <p:nvPr/>
        </p:nvSpPr>
        <p:spPr>
          <a:xfrm>
            <a:off x="1567545" y="3578181"/>
            <a:ext cx="741365" cy="442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latin typeface="Consolas" panose="020B0609020204030204" pitchFamily="49" charset="0"/>
                <a:cs typeface="Consolas" panose="020B0609020204030204" pitchFamily="49" charset="0"/>
              </a:rPr>
              <a:t>20</a:t>
            </a:r>
          </a:p>
        </p:txBody>
      </p:sp>
      <p:sp>
        <p:nvSpPr>
          <p:cNvPr id="46" name="Rectangle 45">
            <a:extLst>
              <a:ext uri="{FF2B5EF4-FFF2-40B4-BE49-F238E27FC236}">
                <a16:creationId xmlns:a16="http://schemas.microsoft.com/office/drawing/2014/main" id="{1688AA3F-A5C4-4874-9D00-689CCD8513C5}"/>
              </a:ext>
            </a:extLst>
          </p:cNvPr>
          <p:cNvSpPr/>
          <p:nvPr/>
        </p:nvSpPr>
        <p:spPr>
          <a:xfrm>
            <a:off x="1568450" y="3926234"/>
            <a:ext cx="749300" cy="44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latin typeface="Consolas" panose="020B0609020204030204" pitchFamily="49" charset="0"/>
                <a:cs typeface="Consolas" panose="020B0609020204030204" pitchFamily="49" charset="0"/>
              </a:rPr>
              <a:t>28</a:t>
            </a:r>
          </a:p>
        </p:txBody>
      </p:sp>
      <p:sp>
        <p:nvSpPr>
          <p:cNvPr id="47" name="TextBox 46">
            <a:extLst>
              <a:ext uri="{FF2B5EF4-FFF2-40B4-BE49-F238E27FC236}">
                <a16:creationId xmlns:a16="http://schemas.microsoft.com/office/drawing/2014/main" id="{D68D4CA1-3031-4CDF-8C36-A21681D84003}"/>
              </a:ext>
            </a:extLst>
          </p:cNvPr>
          <p:cNvSpPr txBox="1"/>
          <p:nvPr/>
        </p:nvSpPr>
        <p:spPr>
          <a:xfrm>
            <a:off x="1020975" y="4553744"/>
            <a:ext cx="1844249" cy="369332"/>
          </a:xfrm>
          <a:prstGeom prst="rect">
            <a:avLst/>
          </a:prstGeom>
          <a:noFill/>
        </p:spPr>
        <p:txBody>
          <a:bodyPr wrap="square">
            <a:spAutoFit/>
          </a:bodyPr>
          <a:lstStyle/>
          <a:p>
            <a:r>
              <a:rPr lang="en-US" dirty="0">
                <a:latin typeface="Comic Sans MS" panose="030F0702030302020204" pitchFamily="66" charset="0"/>
              </a:rPr>
              <a:t>operand stack </a:t>
            </a:r>
            <a:endParaRPr lang="en-US" dirty="0"/>
          </a:p>
        </p:txBody>
      </p:sp>
    </p:spTree>
    <p:extLst>
      <p:ext uri="{BB962C8B-B14F-4D97-AF65-F5344CB8AC3E}">
        <p14:creationId xmlns:p14="http://schemas.microsoft.com/office/powerpoint/2010/main" val="200619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par>
                          <p:cTn id="9" fill="hold">
                            <p:stCondLst>
                              <p:cond delay="0"/>
                            </p:stCondLst>
                            <p:childTnLst>
                              <p:par>
                                <p:cTn id="10" presetID="1" presetClass="exit" presetSubtype="0" fill="hold" grpId="0" nodeType="afterEffect">
                                  <p:stCondLst>
                                    <p:cond delay="0"/>
                                  </p:stCondLst>
                                  <p:childTnLst>
                                    <p:set>
                                      <p:cBhvr>
                                        <p:cTn id="11" dur="1" fill="hold">
                                          <p:stCondLst>
                                            <p:cond delay="0"/>
                                          </p:stCondLst>
                                        </p:cTn>
                                        <p:tgtEl>
                                          <p:spTgt spid="25"/>
                                        </p:tgtEl>
                                        <p:attrNameLst>
                                          <p:attrName>style.visibility</p:attrName>
                                        </p:attrNameLst>
                                      </p:cBhvr>
                                      <p:to>
                                        <p:strVal val="hidden"/>
                                      </p:to>
                                    </p:set>
                                  </p:childTnLst>
                                </p:cTn>
                              </p:par>
                              <p:par>
                                <p:cTn id="12" presetID="1" presetClass="entr" presetSubtype="0" fill="hold" grpId="0" nodeType="withEffect">
                                  <p:stCondLst>
                                    <p:cond delay="0"/>
                                  </p:stCondLst>
                                  <p:childTnLst>
                                    <p:set>
                                      <p:cBhvr>
                                        <p:cTn id="13" dur="1" fill="hold">
                                          <p:stCondLst>
                                            <p:cond delay="0"/>
                                          </p:stCondLst>
                                        </p:cTn>
                                        <p:tgtEl>
                                          <p:spTgt spid="3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childTnLst>
                                  <p:subTnLst>
                                    <p:set>
                                      <p:cBhvr override="childStyle">
                                        <p:cTn dur="1" fill="hold" display="0" masterRel="nextClick" afterEffect="1"/>
                                        <p:tgtEl>
                                          <p:spTgt spid="29"/>
                                        </p:tgtEl>
                                        <p:attrNameLst>
                                          <p:attrName>style.visibility</p:attrName>
                                        </p:attrNameLst>
                                      </p:cBhvr>
                                      <p:to>
                                        <p:strVal val="hidden"/>
                                      </p:to>
                                    </p:set>
                                  </p:subTnLst>
                                </p:cTn>
                              </p:par>
                              <p:par>
                                <p:cTn id="18" presetID="1" presetClass="entr" presetSubtype="0" fill="hold" grpId="0" nodeType="withEffect">
                                  <p:stCondLst>
                                    <p:cond delay="0"/>
                                  </p:stCondLst>
                                  <p:childTnLst>
                                    <p:set>
                                      <p:cBhvr>
                                        <p:cTn id="19" dur="1" fill="hold">
                                          <p:stCondLst>
                                            <p:cond delay="0"/>
                                          </p:stCondLst>
                                        </p:cTn>
                                        <p:tgtEl>
                                          <p:spTgt spid="3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0"/>
                                        </p:tgtEl>
                                        <p:attrNameLst>
                                          <p:attrName>style.visibility</p:attrName>
                                        </p:attrNameLst>
                                      </p:cBhvr>
                                      <p:to>
                                        <p:strVal val="visible"/>
                                      </p:to>
                                    </p:set>
                                  </p:childTnLst>
                                  <p:subTnLst>
                                    <p:set>
                                      <p:cBhvr override="childStyle">
                                        <p:cTn dur="1" fill="hold" display="0" masterRel="nextClick" afterEffect="1"/>
                                        <p:tgtEl>
                                          <p:spTgt spid="30"/>
                                        </p:tgtEl>
                                        <p:attrNameLst>
                                          <p:attrName>style.visibility</p:attrName>
                                        </p:attrNameLst>
                                      </p:cBhvr>
                                      <p:to>
                                        <p:strVal val="hidden"/>
                                      </p:to>
                                    </p:set>
                                  </p:sub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37" presetClass="path" presetSubtype="0" accel="50000" decel="50000" fill="hold" grpId="0" nodeType="clickEffect">
                                  <p:stCondLst>
                                    <p:cond delay="0"/>
                                  </p:stCondLst>
                                  <p:childTnLst>
                                    <p:animMotion origin="layout" path="M -4.62963E-6 -0.00093 C 0.05903 -0.09051 0.07929 -0.12639 0.14497 -0.19723 C 0.20921 -0.24561 0.24075 -0.26065 0.26346 -0.27269 " pathEditMode="relative" rAng="0" ptsTypes="AAA">
                                      <p:cBhvr>
                                        <p:cTn id="31" dur="1000" fill="hold"/>
                                        <p:tgtEl>
                                          <p:spTgt spid="45"/>
                                        </p:tgtEl>
                                        <p:attrNameLst>
                                          <p:attrName>ppt_x</p:attrName>
                                          <p:attrName>ppt_y</p:attrName>
                                        </p:attrNameLst>
                                      </p:cBhvr>
                                      <p:rCtr x="13166" y="-13588"/>
                                    </p:animMotion>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8"/>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40"/>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37" presetClass="path" presetSubtype="0" accel="50000" decel="50000" fill="hold" grpId="0" nodeType="clickEffect">
                                  <p:stCondLst>
                                    <p:cond delay="0"/>
                                  </p:stCondLst>
                                  <p:childTnLst>
                                    <p:animMotion origin="layout" path="M -3.33333E-6 -0.00046 L 0.07249 -0.17384 C 0.13065 -0.26806 0.1658 -0.31065 0.18895 -0.32315 " pathEditMode="relative" rAng="0" ptsTypes="AAA">
                                      <p:cBhvr>
                                        <p:cTn id="41" dur="1000" fill="hold"/>
                                        <p:tgtEl>
                                          <p:spTgt spid="46"/>
                                        </p:tgtEl>
                                        <p:attrNameLst>
                                          <p:attrName>ppt_x</p:attrName>
                                          <p:attrName>ppt_y</p:attrName>
                                        </p:attrNameLst>
                                      </p:cBhvr>
                                      <p:rCtr x="9447" y="-16134"/>
                                    </p:animMotion>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9"/>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41"/>
                                        </p:tgtEl>
                                        <p:attrNameLst>
                                          <p:attrName>style.visibility</p:attrName>
                                        </p:attrNameLst>
                                      </p:cBhvr>
                                      <p:to>
                                        <p:strVal val="visible"/>
                                      </p:to>
                                    </p:set>
                                  </p:childTnLst>
                                </p:cTn>
                              </p:par>
                            </p:childTnLst>
                          </p:cTn>
                        </p:par>
                        <p:par>
                          <p:cTn id="48" fill="hold">
                            <p:stCondLst>
                              <p:cond delay="0"/>
                            </p:stCondLst>
                            <p:childTnLst>
                              <p:par>
                                <p:cTn id="49" presetID="1" presetClass="entr" presetSubtype="0"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28" grpId="0" animBg="1"/>
      <p:bldP spid="29" grpId="0" animBg="1"/>
      <p:bldP spid="30" grpId="0" animBg="1"/>
      <p:bldP spid="32" grpId="0" animBg="1"/>
      <p:bldP spid="33" grpId="0" animBg="1"/>
      <p:bldP spid="37" grpId="0" animBg="1"/>
      <p:bldP spid="38" grpId="0" animBg="1"/>
      <p:bldP spid="39" grpId="0" animBg="1"/>
      <p:bldP spid="40" grpId="0" animBg="1"/>
      <p:bldP spid="41" grpId="0" animBg="1"/>
      <p:bldP spid="42" grpId="0" animBg="1"/>
      <p:bldP spid="45" grpId="0"/>
      <p:bldP spid="46"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Table 32">
            <a:extLst>
              <a:ext uri="{FF2B5EF4-FFF2-40B4-BE49-F238E27FC236}">
                <a16:creationId xmlns:a16="http://schemas.microsoft.com/office/drawing/2014/main" id="{9C10C2E7-425F-4861-8CAE-104804948511}"/>
              </a:ext>
            </a:extLst>
          </p:cNvPr>
          <p:cNvGraphicFramePr>
            <a:graphicFrameLocks noGrp="1"/>
          </p:cNvGraphicFramePr>
          <p:nvPr/>
        </p:nvGraphicFramePr>
        <p:xfrm>
          <a:off x="1600200" y="2133600"/>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Evaluating Postfix Expressions</a:t>
            </a:r>
          </a:p>
        </p:txBody>
      </p:sp>
      <p:sp>
        <p:nvSpPr>
          <p:cNvPr id="3" name="Footer Placeholder 2"/>
          <p:cNvSpPr>
            <a:spLocks noGrp="1"/>
          </p:cNvSpPr>
          <p:nvPr>
            <p:ph type="ftr" sz="quarter" idx="11"/>
          </p:nvPr>
        </p:nvSpPr>
        <p:spPr/>
        <p:txBody>
          <a:bodyPr/>
          <a:lstStyle/>
          <a:p>
            <a:pPr>
              <a:defRPr/>
            </a:pPr>
            <a:r>
              <a:rPr lang="en-US"/>
              <a:t>Stacks (18)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71</a:t>
            </a:fld>
            <a:endParaRPr lang="en-US" dirty="0"/>
          </a:p>
        </p:txBody>
      </p:sp>
      <p:sp>
        <p:nvSpPr>
          <p:cNvPr id="14" name="TextBox 14"/>
          <p:cNvSpPr txBox="1">
            <a:spLocks noChangeArrowheads="1"/>
          </p:cNvSpPr>
          <p:nvPr/>
        </p:nvSpPr>
        <p:spPr bwMode="auto">
          <a:xfrm>
            <a:off x="3276600" y="2768601"/>
            <a:ext cx="6781800" cy="3570287"/>
          </a:xfrm>
          <a:prstGeom prst="rect">
            <a:avLst/>
          </a:prstGeom>
          <a:noFill/>
          <a:ln w="9525">
            <a:noFill/>
            <a:miter lim="800000"/>
            <a:headEnd/>
            <a:tailEnd/>
          </a:ln>
        </p:spPr>
        <p:txBody>
          <a:bodyPr>
            <a:spAutoFit/>
          </a:bodyPr>
          <a:lstStyle/>
          <a:p>
            <a:pPr>
              <a:spcAft>
                <a:spcPts val="600"/>
              </a:spcAft>
            </a:pPr>
            <a:r>
              <a:rPr lang="en-US" sz="1600" b="1" dirty="0">
                <a:solidFill>
                  <a:srgbClr val="000000"/>
                </a:solidFill>
                <a:latin typeface="Consolas" panose="020B0609020204030204" pitchFamily="49" charset="0"/>
                <a:cs typeface="Courier New" pitchFamily="49" charset="0"/>
              </a:rPr>
              <a:t> 1. Empty the operand stack</a:t>
            </a:r>
          </a:p>
          <a:p>
            <a:pPr>
              <a:spcAft>
                <a:spcPts val="600"/>
              </a:spcAft>
            </a:pPr>
            <a:r>
              <a:rPr lang="en-US" sz="1600" b="1" dirty="0">
                <a:solidFill>
                  <a:srgbClr val="000000"/>
                </a:solidFill>
                <a:latin typeface="Consolas" panose="020B0609020204030204" pitchFamily="49" charset="0"/>
                <a:cs typeface="Courier New" pitchFamily="49" charset="0"/>
              </a:rPr>
              <a:t> 2. while there are more tokens</a:t>
            </a:r>
          </a:p>
          <a:p>
            <a:pPr>
              <a:spcAft>
                <a:spcPts val="600"/>
              </a:spcAft>
            </a:pPr>
            <a:r>
              <a:rPr lang="en-US" sz="1600" b="1" dirty="0">
                <a:solidFill>
                  <a:srgbClr val="000000"/>
                </a:solidFill>
                <a:latin typeface="Consolas" panose="020B0609020204030204" pitchFamily="49" charset="0"/>
                <a:cs typeface="Courier New" pitchFamily="49" charset="0"/>
              </a:rPr>
              <a:t> 3.   get the next token</a:t>
            </a:r>
          </a:p>
          <a:p>
            <a:pPr>
              <a:spcAft>
                <a:spcPts val="600"/>
              </a:spcAft>
            </a:pPr>
            <a:r>
              <a:rPr lang="en-US" sz="1600" b="1" dirty="0">
                <a:solidFill>
                  <a:srgbClr val="000000"/>
                </a:solidFill>
                <a:latin typeface="Consolas" panose="020B0609020204030204" pitchFamily="49" charset="0"/>
                <a:cs typeface="Courier New" pitchFamily="49" charset="0"/>
              </a:rPr>
              <a:t> 4.   if the first character of the token is a digit</a:t>
            </a:r>
          </a:p>
          <a:p>
            <a:pPr>
              <a:spcAft>
                <a:spcPts val="600"/>
              </a:spcAft>
            </a:pPr>
            <a:r>
              <a:rPr lang="en-US" sz="1600" b="1" dirty="0">
                <a:solidFill>
                  <a:srgbClr val="000000"/>
                </a:solidFill>
                <a:latin typeface="Consolas" panose="020B0609020204030204" pitchFamily="49" charset="0"/>
                <a:cs typeface="Courier New" pitchFamily="49" charset="0"/>
              </a:rPr>
              <a:t> 5.      push the token on the stack</a:t>
            </a:r>
          </a:p>
          <a:p>
            <a:pPr>
              <a:spcAft>
                <a:spcPts val="600"/>
              </a:spcAft>
            </a:pPr>
            <a:r>
              <a:rPr lang="en-US" sz="1600" b="1" dirty="0">
                <a:solidFill>
                  <a:srgbClr val="000000"/>
                </a:solidFill>
                <a:latin typeface="Consolas" panose="020B0609020204030204" pitchFamily="49" charset="0"/>
                <a:cs typeface="Courier New" pitchFamily="49" charset="0"/>
              </a:rPr>
              <a:t> 6.   else if the token is an operator</a:t>
            </a:r>
          </a:p>
          <a:p>
            <a:pPr>
              <a:spcAft>
                <a:spcPts val="600"/>
              </a:spcAft>
            </a:pPr>
            <a:r>
              <a:rPr lang="en-US" sz="1600" b="1" dirty="0">
                <a:solidFill>
                  <a:srgbClr val="000000"/>
                </a:solidFill>
                <a:latin typeface="Consolas" panose="020B0609020204030204" pitchFamily="49" charset="0"/>
                <a:cs typeface="Courier New" pitchFamily="49" charset="0"/>
              </a:rPr>
              <a:t> 7.      pop the right operand off the stack</a:t>
            </a:r>
          </a:p>
          <a:p>
            <a:pPr>
              <a:spcAft>
                <a:spcPts val="600"/>
              </a:spcAft>
            </a:pPr>
            <a:r>
              <a:rPr lang="en-US" sz="1600" b="1" dirty="0">
                <a:solidFill>
                  <a:srgbClr val="000000"/>
                </a:solidFill>
                <a:latin typeface="Consolas" panose="020B0609020204030204" pitchFamily="49" charset="0"/>
                <a:cs typeface="Courier New" pitchFamily="49" charset="0"/>
              </a:rPr>
              <a:t> 8.      pop the left operand off the stack</a:t>
            </a:r>
          </a:p>
          <a:p>
            <a:pPr>
              <a:spcAft>
                <a:spcPts val="600"/>
              </a:spcAft>
            </a:pPr>
            <a:r>
              <a:rPr lang="en-US" sz="1600" b="1" dirty="0">
                <a:solidFill>
                  <a:srgbClr val="000000"/>
                </a:solidFill>
                <a:latin typeface="Consolas" panose="020B0609020204030204" pitchFamily="49" charset="0"/>
                <a:cs typeface="Courier New" pitchFamily="49" charset="0"/>
              </a:rPr>
              <a:t> 9.      evaluate the operation</a:t>
            </a:r>
          </a:p>
          <a:p>
            <a:pPr>
              <a:spcAft>
                <a:spcPts val="600"/>
              </a:spcAft>
            </a:pPr>
            <a:r>
              <a:rPr lang="en-US" sz="1600" b="1" dirty="0">
                <a:solidFill>
                  <a:srgbClr val="000000"/>
                </a:solidFill>
                <a:latin typeface="Consolas" panose="020B0609020204030204" pitchFamily="49" charset="0"/>
                <a:cs typeface="Courier New" pitchFamily="49" charset="0"/>
              </a:rPr>
              <a:t>10.      push the result onto the stack</a:t>
            </a:r>
          </a:p>
          <a:p>
            <a:pPr>
              <a:spcAft>
                <a:spcPts val="600"/>
              </a:spcAft>
            </a:pPr>
            <a:r>
              <a:rPr lang="en-US" sz="1600" b="1" dirty="0">
                <a:solidFill>
                  <a:srgbClr val="000000"/>
                </a:solidFill>
                <a:latin typeface="Consolas" panose="020B0609020204030204" pitchFamily="49" charset="0"/>
                <a:cs typeface="Courier New" pitchFamily="49" charset="0"/>
              </a:rPr>
              <a:t>11. pop the stack and return the result</a:t>
            </a:r>
          </a:p>
        </p:txBody>
      </p:sp>
      <p:sp>
        <p:nvSpPr>
          <p:cNvPr id="15" name="Rectangle 14"/>
          <p:cNvSpPr/>
          <p:nvPr/>
        </p:nvSpPr>
        <p:spPr>
          <a:xfrm rot="5400000">
            <a:off x="6696869" y="605631"/>
            <a:ext cx="546100" cy="268763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rgbClr val="000000"/>
              </a:solidFill>
              <a:latin typeface="Consolas" panose="020B0609020204030204" pitchFamily="49" charset="0"/>
              <a:cs typeface="Consolas" panose="020B0609020204030204" pitchFamily="49" charset="0"/>
            </a:endParaRPr>
          </a:p>
        </p:txBody>
      </p:sp>
      <p:cxnSp>
        <p:nvCxnSpPr>
          <p:cNvPr id="16" name="Straight Connector 15"/>
          <p:cNvCxnSpPr/>
          <p:nvPr/>
        </p:nvCxnSpPr>
        <p:spPr>
          <a:xfrm rot="5400000">
            <a:off x="7507288"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969125"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430963"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891213"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21" name="TextBox 69"/>
          <p:cNvSpPr txBox="1">
            <a:spLocks noChangeArrowheads="1"/>
          </p:cNvSpPr>
          <p:nvPr/>
        </p:nvSpPr>
        <p:spPr bwMode="auto">
          <a:xfrm>
            <a:off x="63119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7</a:t>
            </a:r>
          </a:p>
        </p:txBody>
      </p:sp>
      <p:sp>
        <p:nvSpPr>
          <p:cNvPr id="22" name="TextBox 70"/>
          <p:cNvSpPr txBox="1">
            <a:spLocks noChangeArrowheads="1"/>
          </p:cNvSpPr>
          <p:nvPr/>
        </p:nvSpPr>
        <p:spPr bwMode="auto">
          <a:xfrm>
            <a:off x="78740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a:t>
            </a:r>
          </a:p>
        </p:txBody>
      </p:sp>
      <p:sp>
        <p:nvSpPr>
          <p:cNvPr id="23" name="TextBox 77"/>
          <p:cNvSpPr txBox="1">
            <a:spLocks noChangeArrowheads="1"/>
          </p:cNvSpPr>
          <p:nvPr/>
        </p:nvSpPr>
        <p:spPr bwMode="auto">
          <a:xfrm>
            <a:off x="7250113" y="1749107"/>
            <a:ext cx="4873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20</a:t>
            </a:r>
          </a:p>
        </p:txBody>
      </p:sp>
      <p:sp>
        <p:nvSpPr>
          <p:cNvPr id="24" name="TextBox 78"/>
          <p:cNvSpPr txBox="1">
            <a:spLocks noChangeArrowheads="1"/>
          </p:cNvSpPr>
          <p:nvPr/>
        </p:nvSpPr>
        <p:spPr bwMode="auto">
          <a:xfrm>
            <a:off x="6823076"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a:t>
            </a:r>
          </a:p>
        </p:txBody>
      </p:sp>
      <p:sp>
        <p:nvSpPr>
          <p:cNvPr id="25" name="TextBox 85"/>
          <p:cNvSpPr txBox="1">
            <a:spLocks noChangeArrowheads="1"/>
          </p:cNvSpPr>
          <p:nvPr/>
        </p:nvSpPr>
        <p:spPr bwMode="auto">
          <a:xfrm>
            <a:off x="5722938" y="1749107"/>
            <a:ext cx="3095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4</a:t>
            </a:r>
          </a:p>
        </p:txBody>
      </p:sp>
      <p:sp>
        <p:nvSpPr>
          <p:cNvPr id="26" name="TextBox 82"/>
          <p:cNvSpPr txBox="1">
            <a:spLocks noChangeArrowheads="1"/>
          </p:cNvSpPr>
          <p:nvPr/>
        </p:nvSpPr>
        <p:spPr bwMode="auto">
          <a:xfrm>
            <a:off x="5722938" y="1749107"/>
            <a:ext cx="3095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4</a:t>
            </a:r>
          </a:p>
        </p:txBody>
      </p:sp>
      <p:sp>
        <p:nvSpPr>
          <p:cNvPr id="27" name="Down Arrow 26"/>
          <p:cNvSpPr/>
          <p:nvPr/>
        </p:nvSpPr>
        <p:spPr>
          <a:xfrm rot="10800000">
            <a:off x="7942264" y="2262188"/>
            <a:ext cx="173037"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b="1">
              <a:solidFill>
                <a:srgbClr val="FFFFFF"/>
              </a:solidFill>
              <a:latin typeface="Consolas" panose="020B0609020204030204" pitchFamily="49" charset="0"/>
              <a:cs typeface="Consolas" panose="020B0609020204030204" pitchFamily="49" charset="0"/>
            </a:endParaRPr>
          </a:p>
        </p:txBody>
      </p:sp>
      <p:sp>
        <p:nvSpPr>
          <p:cNvPr id="28" name="TextBox 40"/>
          <p:cNvSpPr txBox="1">
            <a:spLocks noChangeArrowheads="1"/>
          </p:cNvSpPr>
          <p:nvPr/>
        </p:nvSpPr>
        <p:spPr bwMode="auto">
          <a:xfrm>
            <a:off x="63119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7</a:t>
            </a:r>
          </a:p>
        </p:txBody>
      </p:sp>
      <p:sp>
        <p:nvSpPr>
          <p:cNvPr id="29" name="Down Arrow 28"/>
          <p:cNvSpPr/>
          <p:nvPr/>
        </p:nvSpPr>
        <p:spPr>
          <a:xfrm rot="16200000">
            <a:off x="3105944" y="5334354"/>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0" name="Rectangle 29"/>
          <p:cNvSpPr/>
          <p:nvPr/>
        </p:nvSpPr>
        <p:spPr>
          <a:xfrm>
            <a:off x="4148382" y="1686045"/>
            <a:ext cx="457200" cy="442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rgbClr val="000000"/>
                </a:solidFill>
                <a:latin typeface="Consolas" panose="020B0609020204030204" pitchFamily="49" charset="0"/>
                <a:cs typeface="Consolas" panose="020B0609020204030204" pitchFamily="49" charset="0"/>
              </a:rPr>
              <a:t>8</a:t>
            </a:r>
          </a:p>
        </p:txBody>
      </p:sp>
      <p:sp>
        <p:nvSpPr>
          <p:cNvPr id="31" name="Down Arrow 30"/>
          <p:cNvSpPr/>
          <p:nvPr/>
        </p:nvSpPr>
        <p:spPr>
          <a:xfrm rot="16200000">
            <a:off x="3048001" y="5658998"/>
            <a:ext cx="171450"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4" name="Rectangle 33">
            <a:extLst>
              <a:ext uri="{FF2B5EF4-FFF2-40B4-BE49-F238E27FC236}">
                <a16:creationId xmlns:a16="http://schemas.microsoft.com/office/drawing/2014/main" id="{2C5E8422-90C0-4267-ABFD-B1DA318F3231}"/>
              </a:ext>
            </a:extLst>
          </p:cNvPr>
          <p:cNvSpPr/>
          <p:nvPr/>
        </p:nvSpPr>
        <p:spPr>
          <a:xfrm>
            <a:off x="1714500" y="3990340"/>
            <a:ext cx="457200" cy="368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rgbClr val="000000"/>
                </a:solidFill>
                <a:latin typeface="Consolas" panose="020B0609020204030204" pitchFamily="49" charset="0"/>
                <a:cs typeface="Consolas" panose="020B0609020204030204" pitchFamily="49" charset="0"/>
              </a:rPr>
              <a:t>8</a:t>
            </a:r>
          </a:p>
        </p:txBody>
      </p:sp>
      <p:sp>
        <p:nvSpPr>
          <p:cNvPr id="32" name="TextBox 31">
            <a:extLst>
              <a:ext uri="{FF2B5EF4-FFF2-40B4-BE49-F238E27FC236}">
                <a16:creationId xmlns:a16="http://schemas.microsoft.com/office/drawing/2014/main" id="{06587123-516E-4736-9158-02D2818FA512}"/>
              </a:ext>
            </a:extLst>
          </p:cNvPr>
          <p:cNvSpPr txBox="1"/>
          <p:nvPr/>
        </p:nvSpPr>
        <p:spPr>
          <a:xfrm>
            <a:off x="1020975" y="4553744"/>
            <a:ext cx="1844249" cy="369332"/>
          </a:xfrm>
          <a:prstGeom prst="rect">
            <a:avLst/>
          </a:prstGeom>
          <a:noFill/>
        </p:spPr>
        <p:txBody>
          <a:bodyPr wrap="square">
            <a:spAutoFit/>
          </a:bodyPr>
          <a:lstStyle/>
          <a:p>
            <a:r>
              <a:rPr lang="en-US" dirty="0">
                <a:latin typeface="Comic Sans MS" panose="030F0702030302020204" pitchFamily="66" charset="0"/>
              </a:rPr>
              <a:t>operand stack </a:t>
            </a:r>
            <a:endParaRPr lang="en-US" dirty="0"/>
          </a:p>
        </p:txBody>
      </p:sp>
    </p:spTree>
    <p:extLst>
      <p:ext uri="{BB962C8B-B14F-4D97-AF65-F5344CB8AC3E}">
        <p14:creationId xmlns:p14="http://schemas.microsoft.com/office/powerpoint/2010/main" val="3429339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par>
                          <p:cTn id="9" fill="hold">
                            <p:stCondLst>
                              <p:cond delay="0"/>
                            </p:stCondLst>
                            <p:childTnLst>
                              <p:par>
                                <p:cTn id="10" presetID="44" presetClass="path" presetSubtype="0" accel="50000" decel="50000" fill="hold" grpId="0" nodeType="afterEffect">
                                  <p:stCondLst>
                                    <p:cond delay="0"/>
                                  </p:stCondLst>
                                  <p:childTnLst>
                                    <p:animMotion origin="layout" path="M 0.00232 -0.00301 C -0.02662 0.01042 -0.04962 0.01597 -0.08463 0.03657 C -0.10257 0.04514 -0.20385 0.22546 -0.22309 0.33518 " pathEditMode="relative" rAng="21060000" ptsTypes="AAA">
                                      <p:cBhvr>
                                        <p:cTn id="11" dur="1000" fill="hold"/>
                                        <p:tgtEl>
                                          <p:spTgt spid="30"/>
                                        </p:tgtEl>
                                        <p:attrNameLst>
                                          <p:attrName>ppt_x</p:attrName>
                                          <p:attrName>ppt_y</p:attrName>
                                        </p:attrNameLst>
                                      </p:cBhvr>
                                      <p:rCtr x="-11270" y="16898"/>
                                    </p:animMotion>
                                  </p:childTnLst>
                                  <p:subTnLst>
                                    <p:set>
                                      <p:cBhvr override="childStyle">
                                        <p:cTn dur="1" fill="hold" display="0" masterRel="sameClick" afterEffect="1">
                                          <p:stCondLst>
                                            <p:cond evt="end" delay="0">
                                              <p:tn val="10"/>
                                            </p:cond>
                                          </p:stCondLst>
                                        </p:cTn>
                                        <p:tgtEl>
                                          <p:spTgt spid="30"/>
                                        </p:tgtEl>
                                        <p:attrNameLst>
                                          <p:attrName>style.visibility</p:attrName>
                                        </p:attrNameLst>
                                      </p:cBhvr>
                                      <p:to>
                                        <p:strVal val="hidden"/>
                                      </p:to>
                                    </p:set>
                                  </p:sub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fade">
                                      <p:cBhvr>
                                        <p:cTn id="1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p:bldP spid="31" grpId="0" animBg="1"/>
      <p:bldP spid="34"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Table 31">
            <a:extLst>
              <a:ext uri="{FF2B5EF4-FFF2-40B4-BE49-F238E27FC236}">
                <a16:creationId xmlns:a16="http://schemas.microsoft.com/office/drawing/2014/main" id="{1DAA7FEE-12EA-44B2-8FD5-C0463F004577}"/>
              </a:ext>
            </a:extLst>
          </p:cNvPr>
          <p:cNvGraphicFramePr>
            <a:graphicFrameLocks noGrp="1"/>
          </p:cNvGraphicFramePr>
          <p:nvPr/>
        </p:nvGraphicFramePr>
        <p:xfrm>
          <a:off x="1600200" y="2133600"/>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Evaluating Postfix Expressions</a:t>
            </a:r>
          </a:p>
        </p:txBody>
      </p:sp>
      <p:sp>
        <p:nvSpPr>
          <p:cNvPr id="3" name="Footer Placeholder 2"/>
          <p:cNvSpPr>
            <a:spLocks noGrp="1"/>
          </p:cNvSpPr>
          <p:nvPr>
            <p:ph type="ftr" sz="quarter" idx="11"/>
          </p:nvPr>
        </p:nvSpPr>
        <p:spPr/>
        <p:txBody>
          <a:bodyPr/>
          <a:lstStyle/>
          <a:p>
            <a:pPr>
              <a:defRPr/>
            </a:pPr>
            <a:r>
              <a:rPr lang="en-US"/>
              <a:t>Stacks (18)</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72</a:t>
            </a:fld>
            <a:endParaRPr lang="en-US" dirty="0"/>
          </a:p>
        </p:txBody>
      </p:sp>
      <p:sp>
        <p:nvSpPr>
          <p:cNvPr id="14" name="TextBox 14"/>
          <p:cNvSpPr txBox="1">
            <a:spLocks noChangeArrowheads="1"/>
          </p:cNvSpPr>
          <p:nvPr/>
        </p:nvSpPr>
        <p:spPr bwMode="auto">
          <a:xfrm>
            <a:off x="3276600" y="2768601"/>
            <a:ext cx="6781800" cy="3570287"/>
          </a:xfrm>
          <a:prstGeom prst="rect">
            <a:avLst/>
          </a:prstGeom>
          <a:noFill/>
          <a:ln w="9525">
            <a:noFill/>
            <a:miter lim="800000"/>
            <a:headEnd/>
            <a:tailEnd/>
          </a:ln>
        </p:spPr>
        <p:txBody>
          <a:bodyPr>
            <a:spAutoFit/>
          </a:bodyPr>
          <a:lstStyle/>
          <a:p>
            <a:pPr>
              <a:spcAft>
                <a:spcPts val="600"/>
              </a:spcAft>
            </a:pPr>
            <a:r>
              <a:rPr lang="en-US" sz="1600" b="1" dirty="0">
                <a:solidFill>
                  <a:srgbClr val="000000"/>
                </a:solidFill>
                <a:latin typeface="Consolas" panose="020B0609020204030204" pitchFamily="49" charset="0"/>
                <a:cs typeface="Courier New" pitchFamily="49" charset="0"/>
              </a:rPr>
              <a:t> 1. Empty the operand stack</a:t>
            </a:r>
          </a:p>
          <a:p>
            <a:pPr>
              <a:spcAft>
                <a:spcPts val="600"/>
              </a:spcAft>
            </a:pPr>
            <a:r>
              <a:rPr lang="en-US" sz="1600" b="1" dirty="0">
                <a:solidFill>
                  <a:srgbClr val="000000"/>
                </a:solidFill>
                <a:latin typeface="Consolas" panose="020B0609020204030204" pitchFamily="49" charset="0"/>
                <a:cs typeface="Courier New" pitchFamily="49" charset="0"/>
              </a:rPr>
              <a:t> 2. while there are more tokens</a:t>
            </a:r>
          </a:p>
          <a:p>
            <a:pPr>
              <a:spcAft>
                <a:spcPts val="600"/>
              </a:spcAft>
            </a:pPr>
            <a:r>
              <a:rPr lang="en-US" sz="1600" b="1" dirty="0">
                <a:solidFill>
                  <a:srgbClr val="000000"/>
                </a:solidFill>
                <a:latin typeface="Consolas" panose="020B0609020204030204" pitchFamily="49" charset="0"/>
                <a:cs typeface="Courier New" pitchFamily="49" charset="0"/>
              </a:rPr>
              <a:t> 3.   get the next token</a:t>
            </a:r>
          </a:p>
          <a:p>
            <a:pPr>
              <a:spcAft>
                <a:spcPts val="600"/>
              </a:spcAft>
            </a:pPr>
            <a:r>
              <a:rPr lang="en-US" sz="1600" b="1" dirty="0">
                <a:solidFill>
                  <a:srgbClr val="000000"/>
                </a:solidFill>
                <a:latin typeface="Consolas" panose="020B0609020204030204" pitchFamily="49" charset="0"/>
                <a:cs typeface="Courier New" pitchFamily="49" charset="0"/>
              </a:rPr>
              <a:t> 4.   if the first character of the token is a digit</a:t>
            </a:r>
          </a:p>
          <a:p>
            <a:pPr>
              <a:spcAft>
                <a:spcPts val="600"/>
              </a:spcAft>
            </a:pPr>
            <a:r>
              <a:rPr lang="en-US" sz="1600" b="1" dirty="0">
                <a:solidFill>
                  <a:srgbClr val="000000"/>
                </a:solidFill>
                <a:latin typeface="Consolas" panose="020B0609020204030204" pitchFamily="49" charset="0"/>
                <a:cs typeface="Courier New" pitchFamily="49" charset="0"/>
              </a:rPr>
              <a:t> 5.      push the token on the stack</a:t>
            </a:r>
          </a:p>
          <a:p>
            <a:pPr>
              <a:spcAft>
                <a:spcPts val="600"/>
              </a:spcAft>
            </a:pPr>
            <a:r>
              <a:rPr lang="en-US" sz="1600" b="1" dirty="0">
                <a:solidFill>
                  <a:srgbClr val="000000"/>
                </a:solidFill>
                <a:latin typeface="Consolas" panose="020B0609020204030204" pitchFamily="49" charset="0"/>
                <a:cs typeface="Courier New" pitchFamily="49" charset="0"/>
              </a:rPr>
              <a:t> 6.   else if the token is an operator</a:t>
            </a:r>
          </a:p>
          <a:p>
            <a:pPr>
              <a:spcAft>
                <a:spcPts val="600"/>
              </a:spcAft>
            </a:pPr>
            <a:r>
              <a:rPr lang="en-US" sz="1600" b="1" dirty="0">
                <a:solidFill>
                  <a:srgbClr val="000000"/>
                </a:solidFill>
                <a:latin typeface="Consolas" panose="020B0609020204030204" pitchFamily="49" charset="0"/>
                <a:cs typeface="Courier New" pitchFamily="49" charset="0"/>
              </a:rPr>
              <a:t> 7.      pop the right operand off the stack</a:t>
            </a:r>
          </a:p>
          <a:p>
            <a:pPr>
              <a:spcAft>
                <a:spcPts val="600"/>
              </a:spcAft>
            </a:pPr>
            <a:r>
              <a:rPr lang="en-US" sz="1600" b="1" dirty="0">
                <a:solidFill>
                  <a:srgbClr val="000000"/>
                </a:solidFill>
                <a:latin typeface="Consolas" panose="020B0609020204030204" pitchFamily="49" charset="0"/>
                <a:cs typeface="Courier New" pitchFamily="49" charset="0"/>
              </a:rPr>
              <a:t> 8.      pop the left operand off the stack</a:t>
            </a:r>
          </a:p>
          <a:p>
            <a:pPr>
              <a:spcAft>
                <a:spcPts val="600"/>
              </a:spcAft>
            </a:pPr>
            <a:r>
              <a:rPr lang="en-US" sz="1600" b="1" dirty="0">
                <a:solidFill>
                  <a:srgbClr val="000000"/>
                </a:solidFill>
                <a:latin typeface="Consolas" panose="020B0609020204030204" pitchFamily="49" charset="0"/>
                <a:cs typeface="Courier New" pitchFamily="49" charset="0"/>
              </a:rPr>
              <a:t> 9.      evaluate the operation</a:t>
            </a:r>
          </a:p>
          <a:p>
            <a:pPr>
              <a:spcAft>
                <a:spcPts val="600"/>
              </a:spcAft>
            </a:pPr>
            <a:r>
              <a:rPr lang="en-US" sz="1600" b="1" dirty="0">
                <a:solidFill>
                  <a:srgbClr val="000000"/>
                </a:solidFill>
                <a:latin typeface="Consolas" panose="020B0609020204030204" pitchFamily="49" charset="0"/>
                <a:cs typeface="Courier New" pitchFamily="49" charset="0"/>
              </a:rPr>
              <a:t>10.      push the result onto the stack</a:t>
            </a:r>
          </a:p>
          <a:p>
            <a:pPr>
              <a:spcAft>
                <a:spcPts val="600"/>
              </a:spcAft>
            </a:pPr>
            <a:r>
              <a:rPr lang="en-US" sz="1600" b="1" dirty="0">
                <a:solidFill>
                  <a:srgbClr val="000000"/>
                </a:solidFill>
                <a:latin typeface="Consolas" panose="020B0609020204030204" pitchFamily="49" charset="0"/>
                <a:cs typeface="Courier New" pitchFamily="49" charset="0"/>
              </a:rPr>
              <a:t>11. pop the stack and return the result</a:t>
            </a:r>
          </a:p>
        </p:txBody>
      </p:sp>
      <p:sp>
        <p:nvSpPr>
          <p:cNvPr id="15" name="Rectangle 14"/>
          <p:cNvSpPr/>
          <p:nvPr/>
        </p:nvSpPr>
        <p:spPr>
          <a:xfrm rot="5400000">
            <a:off x="6696869" y="605631"/>
            <a:ext cx="546100" cy="268763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rgbClr val="000000"/>
              </a:solidFill>
              <a:latin typeface="Consolas" panose="020B0609020204030204" pitchFamily="49" charset="0"/>
              <a:cs typeface="Consolas" panose="020B0609020204030204" pitchFamily="49" charset="0"/>
            </a:endParaRPr>
          </a:p>
        </p:txBody>
      </p:sp>
      <p:cxnSp>
        <p:nvCxnSpPr>
          <p:cNvPr id="16" name="Straight Connector 15"/>
          <p:cNvCxnSpPr/>
          <p:nvPr/>
        </p:nvCxnSpPr>
        <p:spPr>
          <a:xfrm rot="5400000">
            <a:off x="7507288"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969125"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430963"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891213"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353050" y="1949450"/>
            <a:ext cx="5461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21" name="TextBox 69"/>
          <p:cNvSpPr txBox="1">
            <a:spLocks noChangeArrowheads="1"/>
          </p:cNvSpPr>
          <p:nvPr/>
        </p:nvSpPr>
        <p:spPr bwMode="auto">
          <a:xfrm>
            <a:off x="63119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7</a:t>
            </a:r>
          </a:p>
        </p:txBody>
      </p:sp>
      <p:sp>
        <p:nvSpPr>
          <p:cNvPr id="22" name="TextBox 70"/>
          <p:cNvSpPr txBox="1">
            <a:spLocks noChangeArrowheads="1"/>
          </p:cNvSpPr>
          <p:nvPr/>
        </p:nvSpPr>
        <p:spPr bwMode="auto">
          <a:xfrm>
            <a:off x="78740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a:t>
            </a:r>
          </a:p>
        </p:txBody>
      </p:sp>
      <p:sp>
        <p:nvSpPr>
          <p:cNvPr id="23" name="TextBox 77"/>
          <p:cNvSpPr txBox="1">
            <a:spLocks noChangeArrowheads="1"/>
          </p:cNvSpPr>
          <p:nvPr/>
        </p:nvSpPr>
        <p:spPr bwMode="auto">
          <a:xfrm>
            <a:off x="7250113" y="1749107"/>
            <a:ext cx="4873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20</a:t>
            </a:r>
          </a:p>
        </p:txBody>
      </p:sp>
      <p:sp>
        <p:nvSpPr>
          <p:cNvPr id="24" name="TextBox 78"/>
          <p:cNvSpPr txBox="1">
            <a:spLocks noChangeArrowheads="1"/>
          </p:cNvSpPr>
          <p:nvPr/>
        </p:nvSpPr>
        <p:spPr bwMode="auto">
          <a:xfrm>
            <a:off x="6823076"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a:t>
            </a:r>
          </a:p>
        </p:txBody>
      </p:sp>
      <p:sp>
        <p:nvSpPr>
          <p:cNvPr id="25" name="TextBox 85"/>
          <p:cNvSpPr txBox="1">
            <a:spLocks noChangeArrowheads="1"/>
          </p:cNvSpPr>
          <p:nvPr/>
        </p:nvSpPr>
        <p:spPr bwMode="auto">
          <a:xfrm>
            <a:off x="5722938" y="1749107"/>
            <a:ext cx="309562"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4</a:t>
            </a:r>
          </a:p>
        </p:txBody>
      </p:sp>
      <p:sp>
        <p:nvSpPr>
          <p:cNvPr id="26" name="TextBox 82"/>
          <p:cNvSpPr txBox="1">
            <a:spLocks noChangeArrowheads="1"/>
          </p:cNvSpPr>
          <p:nvPr/>
        </p:nvSpPr>
        <p:spPr bwMode="auto">
          <a:xfrm>
            <a:off x="5722938" y="1749107"/>
            <a:ext cx="309562" cy="400110"/>
          </a:xfrm>
          <a:prstGeom prst="rect">
            <a:avLst/>
          </a:prstGeom>
          <a:noFill/>
          <a:ln w="9525">
            <a:noFill/>
            <a:miter lim="800000"/>
            <a:headEnd/>
            <a:tailEnd/>
          </a:ln>
        </p:spPr>
        <p:txBody>
          <a:bodyPr>
            <a:spAutoFit/>
          </a:bodyPr>
          <a:lstStyle/>
          <a:p>
            <a:r>
              <a:rPr lang="en-US" sz="2000" b="1" dirty="0">
                <a:solidFill>
                  <a:srgbClr val="000000"/>
                </a:solidFill>
                <a:latin typeface="Consolas" panose="020B0609020204030204" pitchFamily="49" charset="0"/>
                <a:cs typeface="Consolas" panose="020B0609020204030204" pitchFamily="49" charset="0"/>
              </a:rPr>
              <a:t>4</a:t>
            </a:r>
          </a:p>
        </p:txBody>
      </p:sp>
      <p:sp>
        <p:nvSpPr>
          <p:cNvPr id="27" name="Down Arrow 26"/>
          <p:cNvSpPr/>
          <p:nvPr/>
        </p:nvSpPr>
        <p:spPr>
          <a:xfrm rot="10800000">
            <a:off x="7942264" y="2262188"/>
            <a:ext cx="173037"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b="1">
              <a:solidFill>
                <a:srgbClr val="FFFFFF"/>
              </a:solidFill>
              <a:latin typeface="Consolas" panose="020B0609020204030204" pitchFamily="49" charset="0"/>
              <a:cs typeface="Consolas" panose="020B0609020204030204" pitchFamily="49" charset="0"/>
            </a:endParaRPr>
          </a:p>
        </p:txBody>
      </p:sp>
      <p:sp>
        <p:nvSpPr>
          <p:cNvPr id="28" name="TextBox 40"/>
          <p:cNvSpPr txBox="1">
            <a:spLocks noChangeArrowheads="1"/>
          </p:cNvSpPr>
          <p:nvPr/>
        </p:nvSpPr>
        <p:spPr bwMode="auto">
          <a:xfrm>
            <a:off x="6311901" y="1749107"/>
            <a:ext cx="309563" cy="400110"/>
          </a:xfrm>
          <a:prstGeom prst="rect">
            <a:avLst/>
          </a:prstGeom>
          <a:noFill/>
          <a:ln w="9525">
            <a:noFill/>
            <a:miter lim="800000"/>
            <a:headEnd/>
            <a:tailEnd/>
          </a:ln>
        </p:spPr>
        <p:txBody>
          <a:bodyPr>
            <a:spAutoFit/>
          </a:bodyPr>
          <a:lstStyle/>
          <a:p>
            <a:r>
              <a:rPr lang="en-US" sz="2000" b="1">
                <a:solidFill>
                  <a:srgbClr val="000000"/>
                </a:solidFill>
                <a:latin typeface="Consolas" panose="020B0609020204030204" pitchFamily="49" charset="0"/>
                <a:cs typeface="Consolas" panose="020B0609020204030204" pitchFamily="49" charset="0"/>
              </a:rPr>
              <a:t>7</a:t>
            </a:r>
          </a:p>
        </p:txBody>
      </p:sp>
      <p:sp>
        <p:nvSpPr>
          <p:cNvPr id="29" name="Down Arrow 28"/>
          <p:cNvSpPr/>
          <p:nvPr/>
        </p:nvSpPr>
        <p:spPr>
          <a:xfrm rot="16200000">
            <a:off x="3105945" y="3078957"/>
            <a:ext cx="173037"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0" name="Down Arrow 29"/>
          <p:cNvSpPr/>
          <p:nvPr/>
        </p:nvSpPr>
        <p:spPr>
          <a:xfrm rot="16200000">
            <a:off x="3024982" y="5960269"/>
            <a:ext cx="173038" cy="365125"/>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3" name="Rectangle 32">
            <a:extLst>
              <a:ext uri="{FF2B5EF4-FFF2-40B4-BE49-F238E27FC236}">
                <a16:creationId xmlns:a16="http://schemas.microsoft.com/office/drawing/2014/main" id="{DAC855F8-DD85-42BE-8190-3D080E986770}"/>
              </a:ext>
            </a:extLst>
          </p:cNvPr>
          <p:cNvSpPr/>
          <p:nvPr/>
        </p:nvSpPr>
        <p:spPr>
          <a:xfrm>
            <a:off x="1714500" y="3990340"/>
            <a:ext cx="457200" cy="368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rgbClr val="000000"/>
                </a:solidFill>
                <a:latin typeface="Consolas" panose="020B0609020204030204" pitchFamily="49" charset="0"/>
                <a:cs typeface="Consolas" panose="020B0609020204030204" pitchFamily="49" charset="0"/>
              </a:rPr>
              <a:t>8</a:t>
            </a:r>
          </a:p>
        </p:txBody>
      </p:sp>
      <p:sp>
        <p:nvSpPr>
          <p:cNvPr id="5" name="TextBox 4"/>
          <p:cNvSpPr txBox="1"/>
          <p:nvPr/>
        </p:nvSpPr>
        <p:spPr>
          <a:xfrm>
            <a:off x="4913127" y="1741413"/>
            <a:ext cx="458789" cy="461665"/>
          </a:xfrm>
          <a:prstGeom prst="rect">
            <a:avLst/>
          </a:prstGeom>
          <a:noFill/>
        </p:spPr>
        <p:txBody>
          <a:bodyPr wrap="square" rtlCol="0">
            <a:spAutoFit/>
          </a:bodyPr>
          <a:lstStyle/>
          <a:p>
            <a:pPr algn="ctr"/>
            <a:r>
              <a:rPr lang="en-US" sz="2400" dirty="0"/>
              <a:t>=</a:t>
            </a:r>
          </a:p>
        </p:txBody>
      </p:sp>
      <p:sp>
        <p:nvSpPr>
          <p:cNvPr id="31" name="TextBox 30">
            <a:extLst>
              <a:ext uri="{FF2B5EF4-FFF2-40B4-BE49-F238E27FC236}">
                <a16:creationId xmlns:a16="http://schemas.microsoft.com/office/drawing/2014/main" id="{84C20FC1-C68B-4284-B5A9-04DD37484FB3}"/>
              </a:ext>
            </a:extLst>
          </p:cNvPr>
          <p:cNvSpPr txBox="1"/>
          <p:nvPr/>
        </p:nvSpPr>
        <p:spPr>
          <a:xfrm>
            <a:off x="1020975" y="4553744"/>
            <a:ext cx="1844249" cy="369332"/>
          </a:xfrm>
          <a:prstGeom prst="rect">
            <a:avLst/>
          </a:prstGeom>
          <a:noFill/>
        </p:spPr>
        <p:txBody>
          <a:bodyPr wrap="square">
            <a:spAutoFit/>
          </a:bodyPr>
          <a:lstStyle/>
          <a:p>
            <a:r>
              <a:rPr lang="en-US" dirty="0">
                <a:latin typeface="Comic Sans MS" panose="030F0702030302020204" pitchFamily="66" charset="0"/>
              </a:rPr>
              <a:t>operand stack </a:t>
            </a:r>
            <a:endParaRPr lang="en-US" dirty="0"/>
          </a:p>
        </p:txBody>
      </p:sp>
    </p:spTree>
    <p:extLst>
      <p:ext uri="{BB962C8B-B14F-4D97-AF65-F5344CB8AC3E}">
        <p14:creationId xmlns:p14="http://schemas.microsoft.com/office/powerpoint/2010/main" val="2198927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7" presetClass="path" presetSubtype="0" accel="50000" decel="50000" fill="hold" grpId="0" nodeType="clickEffect">
                                  <p:stCondLst>
                                    <p:cond delay="0"/>
                                  </p:stCondLst>
                                  <p:childTnLst>
                                    <p:animMotion origin="layout" path="M 1.38778E-17 -0.00047 L 0.12378 -0.16158 C 0.19253 -0.27755 0.22517 -0.31482 0.25434 -0.325 " pathEditMode="relative" rAng="0" ptsTypes="AAA">
                                      <p:cBhvr>
                                        <p:cTn id="12" dur="1000" fill="hold"/>
                                        <p:tgtEl>
                                          <p:spTgt spid="33"/>
                                        </p:tgtEl>
                                        <p:attrNameLst>
                                          <p:attrName>ppt_x</p:attrName>
                                          <p:attrName>ppt_y</p:attrName>
                                        </p:attrNameLst>
                                      </p:cBhvr>
                                      <p:rCtr x="12708" y="-16227"/>
                                    </p:animMotion>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3" grpId="0"/>
      <p:bldP spid="5"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onkey programmers">
            <a:extLst>
              <a:ext uri="{FF2B5EF4-FFF2-40B4-BE49-F238E27FC236}">
                <a16:creationId xmlns:a16="http://schemas.microsoft.com/office/drawing/2014/main" id="{541F3F45-3494-4844-B869-92B6B1BEC979}"/>
              </a:ext>
            </a:extLst>
          </p:cNvPr>
          <p:cNvPicPr>
            <a:picLocks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hought Bubble: Cloud 4">
            <a:extLst>
              <a:ext uri="{FF2B5EF4-FFF2-40B4-BE49-F238E27FC236}">
                <a16:creationId xmlns:a16="http://schemas.microsoft.com/office/drawing/2014/main" id="{8F3E42C3-0146-41D4-98D1-826C8870EFD0}"/>
              </a:ext>
            </a:extLst>
          </p:cNvPr>
          <p:cNvSpPr/>
          <p:nvPr/>
        </p:nvSpPr>
        <p:spPr>
          <a:xfrm>
            <a:off x="4434348" y="324464"/>
            <a:ext cx="2182761" cy="1229032"/>
          </a:xfrm>
          <a:prstGeom prst="cloudCallout">
            <a:avLst>
              <a:gd name="adj1" fmla="val 91605"/>
              <a:gd name="adj2" fmla="val 52100"/>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latin typeface="Comic Sans MS" panose="030F0702030302020204" pitchFamily="66" charset="0"/>
              </a:rPr>
              <a:t>Be Safe</a:t>
            </a:r>
          </a:p>
        </p:txBody>
      </p:sp>
      <p:pic>
        <p:nvPicPr>
          <p:cNvPr id="6" name="Picture 5">
            <a:extLst>
              <a:ext uri="{FF2B5EF4-FFF2-40B4-BE49-F238E27FC236}">
                <a16:creationId xmlns:a16="http://schemas.microsoft.com/office/drawing/2014/main" id="{7EDB1758-187B-4E58-A8B9-4D2448FA9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547633">
            <a:off x="7704102" y="1889526"/>
            <a:ext cx="1246948" cy="1051464"/>
          </a:xfrm>
          <a:prstGeom prst="rect">
            <a:avLst/>
          </a:prstGeom>
        </p:spPr>
      </p:pic>
    </p:spTree>
    <p:extLst>
      <p:ext uri="{BB962C8B-B14F-4D97-AF65-F5344CB8AC3E}">
        <p14:creationId xmlns:p14="http://schemas.microsoft.com/office/powerpoint/2010/main" val="666181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Objects (functor)</a:t>
            </a:r>
          </a:p>
        </p:txBody>
      </p:sp>
      <p:sp>
        <p:nvSpPr>
          <p:cNvPr id="3" name="Content Placeholder 2"/>
          <p:cNvSpPr>
            <a:spLocks noGrp="1"/>
          </p:cNvSpPr>
          <p:nvPr>
            <p:ph sz="quarter" idx="1"/>
          </p:nvPr>
        </p:nvSpPr>
        <p:spPr>
          <a:xfrm>
            <a:off x="520861" y="1981200"/>
            <a:ext cx="9722734" cy="1066800"/>
          </a:xfrm>
        </p:spPr>
        <p:txBody>
          <a:bodyPr/>
          <a:lstStyle/>
          <a:p>
            <a:r>
              <a:rPr lang="en-US" sz="2000" dirty="0"/>
              <a:t>Template parameters </a:t>
            </a:r>
            <a:r>
              <a:rPr lang="en-US" sz="2000" dirty="0">
                <a:latin typeface="Consolas" panose="020B0609020204030204" pitchFamily="49" charset="0"/>
              </a:rPr>
              <a:t>II</a:t>
            </a:r>
            <a:r>
              <a:rPr lang="en-US" sz="2000" dirty="0"/>
              <a:t> (</a:t>
            </a:r>
            <a:r>
              <a:rPr lang="en-US" sz="2000" dirty="0">
                <a:latin typeface="Consolas" panose="020B0609020204030204" pitchFamily="49" charset="0"/>
              </a:rPr>
              <a:t>I</a:t>
            </a:r>
            <a:r>
              <a:rPr lang="en-US" sz="2000" dirty="0"/>
              <a:t>nput </a:t>
            </a:r>
            <a:r>
              <a:rPr lang="en-US" sz="2000" dirty="0">
                <a:latin typeface="Consolas" panose="020B0609020204030204" pitchFamily="49" charset="0"/>
              </a:rPr>
              <a:t>I</a:t>
            </a:r>
            <a:r>
              <a:rPr lang="en-US" sz="2000" dirty="0"/>
              <a:t>terator) are placeholders for container iterators; template parameter P is a placeholder for a function class object with an operator() that returns a bool value.</a:t>
            </a:r>
          </a:p>
        </p:txBody>
      </p:sp>
      <p:sp>
        <p:nvSpPr>
          <p:cNvPr id="4" name="Footer Placeholder 3"/>
          <p:cNvSpPr>
            <a:spLocks noGrp="1"/>
          </p:cNvSpPr>
          <p:nvPr>
            <p:ph type="ftr" sz="quarter" idx="11"/>
          </p:nvPr>
        </p:nvSpPr>
        <p:spPr/>
        <p:txBody>
          <a:bodyPr/>
          <a:lstStyle/>
          <a:p>
            <a:pPr>
              <a:defRPr/>
            </a:pPr>
            <a:r>
              <a:rPr lang="en-US"/>
              <a:t>Stacks (16)</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8</a:t>
            </a:fld>
            <a:endParaRPr lang="en-US" dirty="0"/>
          </a:p>
        </p:txBody>
      </p:sp>
      <p:graphicFrame>
        <p:nvGraphicFramePr>
          <p:cNvPr id="11" name="Table 10"/>
          <p:cNvGraphicFramePr>
            <a:graphicFrameLocks noGrp="1"/>
          </p:cNvGraphicFramePr>
          <p:nvPr/>
        </p:nvGraphicFramePr>
        <p:xfrm>
          <a:off x="1524000" y="1295400"/>
          <a:ext cx="8382000" cy="640080"/>
        </p:xfrm>
        <a:graphic>
          <a:graphicData uri="http://schemas.openxmlformats.org/drawingml/2006/table">
            <a:tbl>
              <a:tblPr/>
              <a:tblGrid>
                <a:gridCol w="4107180">
                  <a:extLst>
                    <a:ext uri="{9D8B030D-6E8A-4147-A177-3AD203B41FA5}">
                      <a16:colId xmlns:a16="http://schemas.microsoft.com/office/drawing/2014/main" val="20000"/>
                    </a:ext>
                  </a:extLst>
                </a:gridCol>
                <a:gridCol w="4274820">
                  <a:extLst>
                    <a:ext uri="{9D8B030D-6E8A-4147-A177-3AD203B41FA5}">
                      <a16:colId xmlns:a16="http://schemas.microsoft.com/office/drawing/2014/main" val="20001"/>
                    </a:ext>
                  </a:extLst>
                </a:gridCol>
              </a:tblGrid>
              <a:tr h="29732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P&gt;</a:t>
                      </a:r>
                    </a:p>
                    <a:p>
                      <a:pPr algn="l" fontAlgn="t"/>
                      <a:r>
                        <a:rPr lang="en-US" sz="1400" b="1" dirty="0">
                          <a:effectLst/>
                          <a:latin typeface="Consolas" panose="020B0609020204030204" pitchFamily="49" charset="0"/>
                        </a:rPr>
                        <a:t>II </a:t>
                      </a:r>
                      <a:r>
                        <a:rPr lang="en-US" sz="1400" b="1" dirty="0" err="1">
                          <a:solidFill>
                            <a:srgbClr val="FF0000"/>
                          </a:solidFill>
                          <a:effectLst/>
                          <a:latin typeface="Consolas" panose="020B0609020204030204" pitchFamily="49" charset="0"/>
                        </a:rPr>
                        <a:t>find_if</a:t>
                      </a:r>
                      <a:r>
                        <a:rPr lang="en-US" sz="1400" b="1" dirty="0">
                          <a:effectLst/>
                          <a:latin typeface="Consolas" panose="020B0609020204030204" pitchFamily="49" charset="0"/>
                        </a:rPr>
                        <a:t>(II first, II last, P </a:t>
                      </a:r>
                      <a:r>
                        <a:rPr lang="en-US" sz="1400" b="1" dirty="0" err="1">
                          <a:effectLst/>
                          <a:latin typeface="Consolas" panose="020B0609020204030204" pitchFamily="49" charset="0"/>
                        </a:rPr>
                        <a:t>pred</a:t>
                      </a:r>
                      <a:r>
                        <a:rPr lang="en-US" sz="1400" b="1" dirty="0">
                          <a:effectLst/>
                          <a:latin typeface="Consolas" panose="020B0609020204030204" pitchFamily="49"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Finds the first occurrence of an item in the sequence for which function </a:t>
                      </a:r>
                      <a:r>
                        <a:rPr lang="en-US" sz="1200" b="1" dirty="0" err="1">
                          <a:effectLst/>
                          <a:latin typeface="Consolas" panose="020B0609020204030204" pitchFamily="49" charset="0"/>
                        </a:rPr>
                        <a:t>pred</a:t>
                      </a:r>
                      <a:r>
                        <a:rPr lang="en-US" sz="1200" b="1" dirty="0">
                          <a:effectLst/>
                          <a:latin typeface="Consolas" panose="020B0609020204030204" pitchFamily="49" charset="0"/>
                        </a:rPr>
                        <a:t> returns true. If not found, last is returned.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3" name="TextBox 12"/>
          <p:cNvSpPr txBox="1"/>
          <p:nvPr/>
        </p:nvSpPr>
        <p:spPr>
          <a:xfrm>
            <a:off x="1284514" y="3259992"/>
            <a:ext cx="8545286" cy="3293209"/>
          </a:xfrm>
          <a:prstGeom prst="rect">
            <a:avLst/>
          </a:prstGeom>
          <a:noFill/>
        </p:spPr>
        <p:txBody>
          <a:bodyPr wrap="square" rtlCol="0">
            <a:spAutoFit/>
          </a:bodyPr>
          <a:lstStyle/>
          <a:p>
            <a:r>
              <a:rPr lang="en-US" sz="1600" b="1" dirty="0">
                <a:latin typeface="Consolas" panose="020B0609020204030204" pitchFamily="49" charset="0"/>
                <a:cs typeface="Courier New" pitchFamily="49" charset="0"/>
              </a:rPr>
              <a:t>   // Find all numbers divisible by 3 in </a:t>
            </a:r>
            <a:r>
              <a:rPr lang="en-US" sz="1600" b="1" dirty="0" err="1">
                <a:latin typeface="Consolas" panose="020B0609020204030204" pitchFamily="49" charset="0"/>
                <a:cs typeface="Courier New" pitchFamily="49" charset="0"/>
              </a:rPr>
              <a:t>myList</a:t>
            </a:r>
            <a:r>
              <a:rPr lang="en-US" sz="1600" b="1" dirty="0">
                <a:latin typeface="Consolas" panose="020B0609020204030204" pitchFamily="49" charset="0"/>
                <a:cs typeface="Courier New" pitchFamily="49" charset="0"/>
              </a:rPr>
              <a:t>.</a:t>
            </a:r>
          </a:p>
          <a:p>
            <a:r>
              <a:rPr lang="en-US" sz="1600" b="1" dirty="0">
                <a:latin typeface="Consolas" panose="020B0609020204030204" pitchFamily="49" charset="0"/>
                <a:cs typeface="Courier New" pitchFamily="49" charset="0"/>
              </a:rPr>
              <a:t>   list&lt;int&gt;::iterator </a:t>
            </a:r>
            <a:r>
              <a:rPr lang="en-US" sz="1600" b="1" dirty="0" err="1">
                <a:latin typeface="Consolas" panose="020B0609020204030204" pitchFamily="49" charset="0"/>
                <a:cs typeface="Courier New" pitchFamily="49" charset="0"/>
              </a:rPr>
              <a:t>iter</a:t>
            </a:r>
            <a:r>
              <a:rPr lang="en-US" sz="1600" b="1" dirty="0">
                <a:latin typeface="Consolas" panose="020B0609020204030204" pitchFamily="49" charset="0"/>
                <a:cs typeface="Courier New" pitchFamily="49" charset="0"/>
              </a:rPr>
              <a:t> = </a:t>
            </a:r>
            <a:r>
              <a:rPr lang="en-US" sz="1600" b="1" dirty="0" err="1">
                <a:latin typeface="Consolas" panose="020B0609020204030204" pitchFamily="49" charset="0"/>
                <a:cs typeface="Courier New" pitchFamily="49" charset="0"/>
              </a:rPr>
              <a:t>myList.begin</a:t>
            </a:r>
            <a:r>
              <a:rPr lang="en-US" sz="1600" b="1" dirty="0">
                <a:latin typeface="Consolas" panose="020B0609020204030204" pitchFamily="49" charset="0"/>
                <a:cs typeface="Courier New" pitchFamily="49" charset="0"/>
              </a:rPr>
              <a:t>();</a:t>
            </a:r>
          </a:p>
          <a:p>
            <a:r>
              <a:rPr lang="en-US" sz="1600" b="1" dirty="0">
                <a:latin typeface="Consolas" panose="020B0609020204030204" pitchFamily="49" charset="0"/>
                <a:cs typeface="Courier New" pitchFamily="49" charset="0"/>
              </a:rPr>
              <a:t>   while (1)</a:t>
            </a:r>
          </a:p>
          <a:p>
            <a:r>
              <a:rPr lang="en-US" sz="1600" b="1" dirty="0">
                <a:latin typeface="Consolas" panose="020B0609020204030204" pitchFamily="49" charset="0"/>
                <a:cs typeface="Courier New" pitchFamily="49" charset="0"/>
              </a:rPr>
              <a:t>   {</a:t>
            </a:r>
          </a:p>
          <a:p>
            <a:r>
              <a:rPr lang="en-US" sz="1600" b="1" dirty="0">
                <a:latin typeface="Consolas" panose="020B0609020204030204" pitchFamily="49" charset="0"/>
                <a:cs typeface="Courier New" pitchFamily="49" charset="0"/>
              </a:rPr>
              <a:t>      </a:t>
            </a:r>
            <a:r>
              <a:rPr lang="en-US" sz="1600" b="1" dirty="0" err="1">
                <a:latin typeface="Consolas" panose="020B0609020204030204" pitchFamily="49" charset="0"/>
                <a:cs typeface="Courier New" pitchFamily="49" charset="0"/>
              </a:rPr>
              <a:t>iter</a:t>
            </a:r>
            <a:r>
              <a:rPr lang="en-US" sz="1600" b="1" dirty="0">
                <a:latin typeface="Consolas" panose="020B0609020204030204" pitchFamily="49" charset="0"/>
                <a:cs typeface="Courier New" pitchFamily="49" charset="0"/>
              </a:rPr>
              <a:t> = </a:t>
            </a:r>
            <a:r>
              <a:rPr lang="en-US" sz="1600" b="1" dirty="0" err="1">
                <a:latin typeface="Consolas" panose="020B0609020204030204" pitchFamily="49" charset="0"/>
                <a:cs typeface="Courier New" pitchFamily="49" charset="0"/>
              </a:rPr>
              <a:t>find_if</a:t>
            </a:r>
            <a:r>
              <a:rPr lang="en-US" sz="1600" b="1" dirty="0">
                <a:latin typeface="Consolas" panose="020B0609020204030204" pitchFamily="49" charset="0"/>
                <a:cs typeface="Courier New" pitchFamily="49" charset="0"/>
              </a:rPr>
              <a:t>(</a:t>
            </a:r>
            <a:r>
              <a:rPr lang="en-US" sz="1600" b="1" dirty="0" err="1">
                <a:latin typeface="Consolas" panose="020B0609020204030204" pitchFamily="49" charset="0"/>
                <a:cs typeface="Courier New" pitchFamily="49" charset="0"/>
              </a:rPr>
              <a:t>iter</a:t>
            </a:r>
            <a:r>
              <a:rPr lang="en-US" sz="1600" b="1" dirty="0">
                <a:latin typeface="Consolas" panose="020B0609020204030204" pitchFamily="49" charset="0"/>
                <a:cs typeface="Courier New" pitchFamily="49" charset="0"/>
              </a:rPr>
              <a:t>, </a:t>
            </a:r>
            <a:r>
              <a:rPr lang="en-US" sz="1600" b="1" dirty="0" err="1">
                <a:latin typeface="Consolas" panose="020B0609020204030204" pitchFamily="49" charset="0"/>
                <a:cs typeface="Courier New" pitchFamily="49" charset="0"/>
              </a:rPr>
              <a:t>myList.end</a:t>
            </a:r>
            <a:r>
              <a:rPr lang="en-US" sz="1600" b="1" dirty="0">
                <a:latin typeface="Consolas" panose="020B0609020204030204" pitchFamily="49" charset="0"/>
                <a:cs typeface="Courier New" pitchFamily="49" charset="0"/>
              </a:rPr>
              <a:t>(), </a:t>
            </a:r>
            <a:r>
              <a:rPr lang="en-US" sz="1600" b="1" dirty="0" err="1">
                <a:latin typeface="Consolas" panose="020B0609020204030204" pitchFamily="49" charset="0"/>
                <a:cs typeface="Courier New" pitchFamily="49" charset="0"/>
              </a:rPr>
              <a:t>Divisible_By</a:t>
            </a:r>
            <a:r>
              <a:rPr lang="en-US" sz="1600" b="1" dirty="0">
                <a:latin typeface="Consolas" panose="020B0609020204030204" pitchFamily="49" charset="0"/>
                <a:cs typeface="Courier New" pitchFamily="49" charset="0"/>
              </a:rPr>
              <a:t>(3));</a:t>
            </a:r>
          </a:p>
          <a:p>
            <a:r>
              <a:rPr lang="en-US" sz="1600" b="1" dirty="0">
                <a:latin typeface="Consolas" panose="020B0609020204030204" pitchFamily="49" charset="0"/>
                <a:cs typeface="Courier New" pitchFamily="49" charset="0"/>
              </a:rPr>
              <a:t>      if (</a:t>
            </a:r>
            <a:r>
              <a:rPr lang="en-US" sz="1600" b="1" dirty="0" err="1">
                <a:latin typeface="Consolas" panose="020B0609020204030204" pitchFamily="49" charset="0"/>
                <a:cs typeface="Courier New" pitchFamily="49" charset="0"/>
              </a:rPr>
              <a:t>iter</a:t>
            </a:r>
            <a:r>
              <a:rPr lang="en-US" sz="1600" b="1" dirty="0">
                <a:latin typeface="Consolas" panose="020B0609020204030204" pitchFamily="49" charset="0"/>
                <a:cs typeface="Courier New" pitchFamily="49" charset="0"/>
              </a:rPr>
              <a:t> != </a:t>
            </a:r>
            <a:r>
              <a:rPr lang="en-US" sz="1600" b="1" dirty="0" err="1">
                <a:latin typeface="Consolas" panose="020B0609020204030204" pitchFamily="49" charset="0"/>
                <a:cs typeface="Courier New" pitchFamily="49" charset="0"/>
              </a:rPr>
              <a:t>myList.end</a:t>
            </a:r>
            <a:r>
              <a:rPr lang="en-US" sz="1600" b="1" dirty="0">
                <a:latin typeface="Consolas" panose="020B0609020204030204" pitchFamily="49" charset="0"/>
                <a:cs typeface="Courier New" pitchFamily="49" charset="0"/>
              </a:rPr>
              <a:t>())</a:t>
            </a:r>
          </a:p>
          <a:p>
            <a:r>
              <a:rPr lang="en-US" sz="1600" b="1" dirty="0">
                <a:latin typeface="Consolas" panose="020B0609020204030204" pitchFamily="49" charset="0"/>
                <a:cs typeface="Courier New" pitchFamily="49" charset="0"/>
              </a:rPr>
              <a:t>      {</a:t>
            </a:r>
          </a:p>
          <a:p>
            <a:r>
              <a:rPr lang="en-US" sz="1600" b="1" dirty="0">
                <a:latin typeface="Consolas" panose="020B0609020204030204" pitchFamily="49" charset="0"/>
                <a:cs typeface="Courier New" pitchFamily="49" charset="0"/>
              </a:rPr>
              <a:t>         cout &lt;&lt; *</a:t>
            </a:r>
            <a:r>
              <a:rPr lang="en-US" sz="1600" b="1" dirty="0" err="1">
                <a:latin typeface="Consolas" panose="020B0609020204030204" pitchFamily="49" charset="0"/>
                <a:cs typeface="Courier New" pitchFamily="49" charset="0"/>
              </a:rPr>
              <a:t>iter</a:t>
            </a:r>
            <a:r>
              <a:rPr lang="en-US" sz="1600" b="1" dirty="0">
                <a:latin typeface="Consolas" panose="020B0609020204030204" pitchFamily="49" charset="0"/>
                <a:cs typeface="Courier New" pitchFamily="49" charset="0"/>
              </a:rPr>
              <a:t>++ &lt;&lt; " is divisible by 3" &lt;&lt; endl;</a:t>
            </a:r>
          </a:p>
          <a:p>
            <a:r>
              <a:rPr lang="en-US" sz="1600" b="1" dirty="0">
                <a:latin typeface="Consolas" panose="020B0609020204030204" pitchFamily="49" charset="0"/>
                <a:cs typeface="Courier New" pitchFamily="49" charset="0"/>
              </a:rPr>
              <a:t>         continue;</a:t>
            </a:r>
          </a:p>
          <a:p>
            <a:r>
              <a:rPr lang="en-US" sz="1600" b="1" dirty="0">
                <a:latin typeface="Consolas" panose="020B0609020204030204" pitchFamily="49" charset="0"/>
                <a:cs typeface="Courier New" pitchFamily="49" charset="0"/>
              </a:rPr>
              <a:t>      }</a:t>
            </a:r>
          </a:p>
          <a:p>
            <a:r>
              <a:rPr lang="en-US" sz="1600" b="1" dirty="0">
                <a:latin typeface="Consolas" panose="020B0609020204030204" pitchFamily="49" charset="0"/>
                <a:cs typeface="Courier New" pitchFamily="49" charset="0"/>
              </a:rPr>
              <a:t>      cout &lt;&lt; "There are no more numbers divisible by 3" &lt;&lt; endl;</a:t>
            </a:r>
          </a:p>
          <a:p>
            <a:r>
              <a:rPr lang="en-US" sz="1600" b="1" dirty="0">
                <a:latin typeface="Consolas" panose="020B0609020204030204" pitchFamily="49" charset="0"/>
                <a:cs typeface="Courier New" pitchFamily="49" charset="0"/>
              </a:rPr>
              <a:t>      break;</a:t>
            </a:r>
          </a:p>
          <a:p>
            <a:r>
              <a:rPr lang="en-US" sz="1600" b="1" dirty="0">
                <a:latin typeface="Consolas" panose="020B0609020204030204" pitchFamily="49" charset="0"/>
                <a:cs typeface="Courier New" pitchFamily="49" charset="0"/>
              </a:rPr>
              <a:t>   }</a:t>
            </a:r>
          </a:p>
        </p:txBody>
      </p:sp>
      <p:grpSp>
        <p:nvGrpSpPr>
          <p:cNvPr id="9" name="Group 8">
            <a:extLst>
              <a:ext uri="{FF2B5EF4-FFF2-40B4-BE49-F238E27FC236}">
                <a16:creationId xmlns:a16="http://schemas.microsoft.com/office/drawing/2014/main" id="{DBA072AA-0716-4A62-A1C1-3C630F168418}"/>
              </a:ext>
            </a:extLst>
          </p:cNvPr>
          <p:cNvGrpSpPr/>
          <p:nvPr/>
        </p:nvGrpSpPr>
        <p:grpSpPr>
          <a:xfrm>
            <a:off x="4419600" y="1539766"/>
            <a:ext cx="2057400" cy="2803634"/>
            <a:chOff x="3505200" y="1539766"/>
            <a:chExt cx="2057400" cy="2803634"/>
          </a:xfrm>
        </p:grpSpPr>
        <p:sp>
          <p:nvSpPr>
            <p:cNvPr id="6" name="Oval 5">
              <a:extLst>
                <a:ext uri="{FF2B5EF4-FFF2-40B4-BE49-F238E27FC236}">
                  <a16:creationId xmlns:a16="http://schemas.microsoft.com/office/drawing/2014/main" id="{78963934-F8B3-4D5C-A471-8251AEEE2DD6}"/>
                </a:ext>
              </a:extLst>
            </p:cNvPr>
            <p:cNvSpPr/>
            <p:nvPr/>
          </p:nvSpPr>
          <p:spPr>
            <a:xfrm>
              <a:off x="3505200" y="1539766"/>
              <a:ext cx="990600" cy="361133"/>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4B5B6BA0-8EA9-4D59-8C3E-2868B00562C9}"/>
                </a:ext>
              </a:extLst>
            </p:cNvPr>
            <p:cNvCxnSpPr>
              <a:cxnSpLocks/>
              <a:stCxn id="6" idx="4"/>
            </p:cNvCxnSpPr>
            <p:nvPr/>
          </p:nvCxnSpPr>
          <p:spPr>
            <a:xfrm>
              <a:off x="4000500" y="1900899"/>
              <a:ext cx="1562100" cy="2442501"/>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47291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Iterators</a:t>
            </a:r>
          </a:p>
        </p:txBody>
      </p:sp>
      <p:sp>
        <p:nvSpPr>
          <p:cNvPr id="3" name="Slide Number Placeholder 2"/>
          <p:cNvSpPr>
            <a:spLocks noGrp="1"/>
          </p:cNvSpPr>
          <p:nvPr>
            <p:ph type="sldNum" sz="quarter" idx="12"/>
          </p:nvPr>
        </p:nvSpPr>
        <p:spPr/>
        <p:txBody>
          <a:bodyPr/>
          <a:lstStyle/>
          <a:p>
            <a:pPr>
              <a:defRPr/>
            </a:pPr>
            <a:fld id="{A0C1462C-D640-45B3-901B-F425AA5C3674}" type="slidenum">
              <a:rPr lang="en-US" smtClean="0"/>
              <a:pPr>
                <a:defRPr/>
              </a:pPr>
              <a:t>9</a:t>
            </a:fld>
            <a:endParaRPr lang="en-US" dirty="0"/>
          </a:p>
        </p:txBody>
      </p:sp>
      <p:pic>
        <p:nvPicPr>
          <p:cNvPr id="5" name="Picture 4">
            <a:extLst>
              <a:ext uri="{FF2B5EF4-FFF2-40B4-BE49-F238E27FC236}">
                <a16:creationId xmlns:a16="http://schemas.microsoft.com/office/drawing/2014/main" id="{E380152A-BEF4-4EF9-9C72-80F110DD45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1676400"/>
            <a:ext cx="5223510" cy="2943732"/>
          </a:xfrm>
          <a:prstGeom prst="rect">
            <a:avLst/>
          </a:prstGeom>
        </p:spPr>
      </p:pic>
    </p:spTree>
    <p:extLst>
      <p:ext uri="{BB962C8B-B14F-4D97-AF65-F5344CB8AC3E}">
        <p14:creationId xmlns:p14="http://schemas.microsoft.com/office/powerpoint/2010/main" val="358228135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S 235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CS 235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3.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4.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1961</TotalTime>
  <Words>8065</Words>
  <Application>Microsoft Office PowerPoint</Application>
  <PresentationFormat>Custom</PresentationFormat>
  <Paragraphs>1616</Paragraphs>
  <Slides>73</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73</vt:i4>
      </vt:variant>
    </vt:vector>
  </HeadingPairs>
  <TitlesOfParts>
    <vt:vector size="83" baseType="lpstr">
      <vt:lpstr>Arial</vt:lpstr>
      <vt:lpstr>Calibri</vt:lpstr>
      <vt:lpstr>Comic Sans MS</vt:lpstr>
      <vt:lpstr>Consolas</vt:lpstr>
      <vt:lpstr>Courier New</vt:lpstr>
      <vt:lpstr>Helvetica Neue</vt:lpstr>
      <vt:lpstr>Tw Cen MT</vt:lpstr>
      <vt:lpstr>Wingdings</vt:lpstr>
      <vt:lpstr>CS 235 Theme</vt:lpstr>
      <vt:lpstr>1_CS 235 Theme</vt:lpstr>
      <vt:lpstr>PowerPoint Presentation</vt:lpstr>
      <vt:lpstr>Standard Library Containers</vt:lpstr>
      <vt:lpstr>The Algorithm Library</vt:lpstr>
      <vt:lpstr>PowerPoint Presentation</vt:lpstr>
      <vt:lpstr>PowerPoint Presentation</vt:lpstr>
      <vt:lpstr>PowerPoint Presentation</vt:lpstr>
      <vt:lpstr>Function Objects (functors)</vt:lpstr>
      <vt:lpstr>Function Objects (functor)</vt:lpstr>
      <vt:lpstr>PowerPoint Presentation</vt:lpstr>
      <vt:lpstr>The iterator</vt:lpstr>
      <vt:lpstr>Find and Replace w / Iterator</vt:lpstr>
      <vt:lpstr>Nested Class</vt:lpstr>
      <vt:lpstr>The STL Iterator Approach</vt:lpstr>
      <vt:lpstr>PowerPoint Presentation</vt:lpstr>
      <vt:lpstr>The Stack</vt:lpstr>
      <vt:lpstr>Abstract Data Type</vt:lpstr>
      <vt:lpstr>Abstract Data Type</vt:lpstr>
      <vt:lpstr>Stack Abstract Data Type</vt:lpstr>
      <vt:lpstr>A Stack of Strings</vt:lpstr>
      <vt:lpstr>Follow-up Questions...</vt:lpstr>
      <vt:lpstr>PowerPoint Presentation</vt:lpstr>
      <vt:lpstr>Finding Palindromes</vt:lpstr>
      <vt:lpstr>Palindrome Functor</vt:lpstr>
      <vt:lpstr>PowerPoint Presentation</vt:lpstr>
      <vt:lpstr>Balanced Expressions</vt:lpstr>
      <vt:lpstr>Design</vt:lpstr>
      <vt:lpstr>Balanced Parentheses Example</vt:lpstr>
      <vt:lpstr>Balanced Parentheses Example</vt:lpstr>
      <vt:lpstr>Balanced Parentheses Example</vt:lpstr>
      <vt:lpstr>Balanced Parentheses Example</vt:lpstr>
      <vt:lpstr>Balanced Parentheses Example</vt:lpstr>
      <vt:lpstr>Balanced Parentheses Example</vt:lpstr>
      <vt:lpstr>Implementation</vt:lpstr>
      <vt:lpstr>Implementation</vt:lpstr>
      <vt:lpstr>Implementation</vt:lpstr>
      <vt:lpstr>PowerPoint Presentation</vt:lpstr>
      <vt:lpstr>Adapter Classes and Delegation</vt:lpstr>
      <vt:lpstr>The Stack ADT</vt:lpstr>
      <vt:lpstr>Vector Stack</vt:lpstr>
      <vt:lpstr>Linked List Stack</vt:lpstr>
      <vt:lpstr>Linked List Stack</vt:lpstr>
      <vt:lpstr>Comparing Stack Implementations</vt:lpstr>
      <vt:lpstr>Follow-up Questions...</vt:lpstr>
      <vt:lpstr>PowerPoint Presentation</vt:lpstr>
      <vt:lpstr>Stack Abstract Data Type</vt:lpstr>
      <vt:lpstr>Infix, Prefix and Postfix Expressions</vt:lpstr>
      <vt:lpstr>Postfix and infix notation</vt:lpstr>
      <vt:lpstr>PowerPoint Presentation</vt:lpstr>
      <vt:lpstr>Converting from Infix to Postfix</vt:lpstr>
      <vt:lpstr>Infix to Postfix</vt:lpstr>
      <vt:lpstr>Infix to Postfix Example</vt:lpstr>
      <vt:lpstr>Infix to Postfix Example</vt:lpstr>
      <vt:lpstr>Infix to Postfix Example</vt:lpstr>
      <vt:lpstr>Infix to Postfix Example</vt:lpstr>
      <vt:lpstr>Infix to Postfix Example</vt:lpstr>
      <vt:lpstr>Infix to Postfix Example</vt:lpstr>
      <vt:lpstr>Infix to Postfix Example</vt:lpstr>
      <vt:lpstr>Infix to Postfix Example</vt:lpstr>
      <vt:lpstr>Infix to Postfix Example</vt:lpstr>
      <vt:lpstr>Infix to Postfix Example</vt:lpstr>
      <vt:lpstr>Infix to Postfix Example</vt:lpstr>
      <vt:lpstr>Infix to Postfix Example</vt:lpstr>
      <vt:lpstr>Evaluating Postfix Expressions</vt:lpstr>
      <vt:lpstr>Evaluating Postfix Expressions</vt:lpstr>
      <vt:lpstr>Evaluating Postfix Expressions</vt:lpstr>
      <vt:lpstr>Evaluating Postfix Expressions</vt:lpstr>
      <vt:lpstr>Evaluating Postfix Expressions</vt:lpstr>
      <vt:lpstr>Evaluating Postfix Expressions</vt:lpstr>
      <vt:lpstr>Evaluating Postfix Expressions</vt:lpstr>
      <vt:lpstr>Evaluating Postfix Expressions</vt:lpstr>
      <vt:lpstr>Evaluating Postfix Expressions</vt:lpstr>
      <vt:lpstr>Evaluating Postfix Expressions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Roper</dc:creator>
  <cp:lastModifiedBy>Paul Roper</cp:lastModifiedBy>
  <cp:revision>72</cp:revision>
  <dcterms:created xsi:type="dcterms:W3CDTF">2020-07-19T21:27:39Z</dcterms:created>
  <dcterms:modified xsi:type="dcterms:W3CDTF">2022-05-17T01:48:18Z</dcterms:modified>
</cp:coreProperties>
</file>