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3729" r:id="rId2"/>
    <p:sldId id="2091" r:id="rId3"/>
    <p:sldId id="2101" r:id="rId4"/>
    <p:sldId id="2146" r:id="rId5"/>
    <p:sldId id="3552" r:id="rId6"/>
    <p:sldId id="3937" r:id="rId7"/>
    <p:sldId id="3934" r:id="rId8"/>
    <p:sldId id="3608" r:id="rId9"/>
    <p:sldId id="2105" r:id="rId10"/>
    <p:sldId id="614" r:id="rId11"/>
    <p:sldId id="3938" r:id="rId12"/>
    <p:sldId id="3940" r:id="rId13"/>
    <p:sldId id="3941" r:id="rId14"/>
    <p:sldId id="3935" r:id="rId15"/>
    <p:sldId id="1245" r:id="rId16"/>
    <p:sldId id="3876" r:id="rId17"/>
  </p:sldIdLst>
  <p:sldSz cx="10972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E4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04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93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935890-289D-48CF-A192-5CCB27F70E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22255A-A51A-4040-87FD-BC18C8F47EF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41A07-9572-4BA8-B004-1940BA5DB093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52C04B-C05F-4C6C-8259-543965D3D39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0C9C99-6F7C-4115-BB8E-498012FD45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4A9C0-C8C6-439F-A9E1-F6B62EC2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49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28AEA-81C9-4CCC-BD9F-40FD61BC80F3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C7739-F984-46A3-B42A-7DB3B6E90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40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7632894-2F5A-46FE-8A2B-89B30946548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768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310" y="170156"/>
            <a:ext cx="9978067" cy="731520"/>
          </a:xfrm>
        </p:spPr>
        <p:txBody>
          <a:bodyPr/>
          <a:lstStyle>
            <a:lvl1pPr marL="0" indent="0"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72493" y="1233489"/>
            <a:ext cx="10047884" cy="5360852"/>
          </a:xfrm>
        </p:spPr>
        <p:txBody>
          <a:bodyPr/>
          <a:lstStyle>
            <a:lvl1pPr>
              <a:buClr>
                <a:srgbClr val="333399"/>
              </a:buClr>
              <a:buSzPct val="80000"/>
              <a:defRPr sz="2200"/>
            </a:lvl1pPr>
            <a:lvl2pPr>
              <a:buClr>
                <a:srgbClr val="FF0000"/>
              </a:buClr>
              <a:buSzPct val="80000"/>
              <a:defRPr sz="2000"/>
            </a:lvl2pPr>
            <a:lvl3pPr>
              <a:buClr>
                <a:srgbClr val="333399"/>
              </a:buClr>
              <a:buSzPct val="80000"/>
              <a:defRPr sz="1800"/>
            </a:lvl3pPr>
            <a:lvl4pPr>
              <a:buClr>
                <a:srgbClr val="333399"/>
              </a:buClr>
              <a:buSzPct val="80000"/>
              <a:defRPr sz="1600"/>
            </a:lvl4pPr>
            <a:lvl5pPr>
              <a:buClr>
                <a:srgbClr val="333399"/>
              </a:buClr>
              <a:buSzPct val="80000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14802" y="908820"/>
            <a:ext cx="6505575" cy="3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Sequential Containers (15)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919577"/>
            <a:ext cx="658368" cy="27432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26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572105" y="1233570"/>
            <a:ext cx="4937760" cy="54213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735777" y="1247108"/>
            <a:ext cx="4884599" cy="54213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490341F-FBE9-465C-84BF-B364B3D69B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Sequential Containers (15)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56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Sequential Containers (15)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308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083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109728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9"/>
          <p:cNvSpPr/>
          <p:nvPr/>
        </p:nvSpPr>
        <p:spPr>
          <a:xfrm>
            <a:off x="-11429" y="6053140"/>
            <a:ext cx="2699385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10"/>
          <p:cNvSpPr/>
          <p:nvPr/>
        </p:nvSpPr>
        <p:spPr>
          <a:xfrm>
            <a:off x="2830832" y="6043615"/>
            <a:ext cx="8141970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34640" y="6050037"/>
            <a:ext cx="804672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5343" y="6210300"/>
            <a:ext cx="100584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8770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109728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55448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1645920" y="1600200"/>
            <a:ext cx="932688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1" y="2743200"/>
            <a:ext cx="8547736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1600200"/>
            <a:ext cx="9144000" cy="990600"/>
          </a:xfrm>
        </p:spPr>
        <p:txBody>
          <a:bodyPr/>
          <a:lstStyle>
            <a:lvl1pPr algn="l">
              <a:buNone/>
              <a:defRPr sz="3600" b="1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554480" cy="701675"/>
          </a:xfrm>
        </p:spPr>
        <p:txBody>
          <a:bodyPr>
            <a:noAutofit/>
          </a:bodyPr>
          <a:lstStyle>
            <a:lvl1pPr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5F3E5B3-DBDD-4BE1-9C90-2CB0F3BF80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Sequential Containers (15)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8639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11430" y="4572002"/>
            <a:ext cx="109728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-11429" y="4664075"/>
            <a:ext cx="1756410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Rectangle 9"/>
          <p:cNvSpPr/>
          <p:nvPr/>
        </p:nvSpPr>
        <p:spPr>
          <a:xfrm>
            <a:off x="1853566" y="4654550"/>
            <a:ext cx="9119235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Rectangle 10"/>
          <p:cNvSpPr/>
          <p:nvPr/>
        </p:nvSpPr>
        <p:spPr bwMode="white">
          <a:xfrm>
            <a:off x="1737361" y="2"/>
            <a:ext cx="120016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0" y="5486400"/>
            <a:ext cx="877824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4648200"/>
            <a:ext cx="8778240" cy="685800"/>
          </a:xfrm>
        </p:spPr>
        <p:txBody>
          <a:bodyPr/>
          <a:lstStyle>
            <a:lvl1pPr algn="l">
              <a:buNone/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72691" y="0"/>
            <a:ext cx="9100109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2"/>
            <a:ext cx="173736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E9717E89-1D92-4CB2-8893-FF8AE25F8B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6344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109728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9"/>
          <p:cNvSpPr/>
          <p:nvPr/>
        </p:nvSpPr>
        <p:spPr>
          <a:xfrm>
            <a:off x="-11429" y="6053140"/>
            <a:ext cx="2699385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10"/>
          <p:cNvSpPr/>
          <p:nvPr/>
        </p:nvSpPr>
        <p:spPr>
          <a:xfrm>
            <a:off x="2830832" y="6043615"/>
            <a:ext cx="8141970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834640" y="4038600"/>
            <a:ext cx="7772400" cy="1828800"/>
          </a:xfrm>
        </p:spPr>
        <p:txBody>
          <a:bodyPr anchor="b"/>
          <a:lstStyle>
            <a:lvl1pPr>
              <a:defRPr sz="3600" b="1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34640" y="6050037"/>
            <a:ext cx="804672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5343" y="6210300"/>
            <a:ext cx="100584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382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40080" y="169342"/>
            <a:ext cx="9980296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572494" y="1232738"/>
            <a:ext cx="10047883" cy="5313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914400"/>
            <a:ext cx="572494" cy="3048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25158"/>
            <a:ext cx="658368" cy="27432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algn="ctr" eaLnBrk="1" latinLnBrk="0" hangingPunct="1">
              <a:defRPr kumimoji="0" sz="1600" b="1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092D65BA-A6BD-4478-A097-F0968B1F98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0080" y="914400"/>
            <a:ext cx="10332720" cy="3048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40287" y="914400"/>
            <a:ext cx="4980090" cy="29765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Sequential Containers (15)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8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rgbClr val="FF0000"/>
        </a:buClr>
        <a:buSzPct val="80000"/>
        <a:buFont typeface="Arial" panose="020B0604020202020204" pitchFamily="34" charset="0"/>
        <a:buChar char="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ents.cs.byu.edu/~cs235ta/labs/L04-Iterator/lab04_in_02.txt" TargetMode="External"/><Relationship Id="rId7" Type="http://schemas.openxmlformats.org/officeDocument/2006/relationships/image" Target="../media/image8.wmf"/><Relationship Id="rId2" Type="http://schemas.openxmlformats.org/officeDocument/2006/relationships/hyperlink" Target="https://students.cs.byu.edu/~cs235ta/labs/L04-Iterator/lab04_in_01.txt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students.cs.byu.edu/~cs235ta/labs/L04-Iterator/lab04_in_05.txt" TargetMode="External"/><Relationship Id="rId5" Type="http://schemas.openxmlformats.org/officeDocument/2006/relationships/hyperlink" Target="https://students.cs.byu.edu/~cs235ta/labs/L04-Iterator/lab04_in_04.txt" TargetMode="External"/><Relationship Id="rId4" Type="http://schemas.openxmlformats.org/officeDocument/2006/relationships/hyperlink" Target="https://students.cs.byu.edu/~cs235ta/labs/L04-Iterator/lab04_in_03.txt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4196FDB-3CC6-42EF-BC8D-1EBAD307372B}"/>
              </a:ext>
            </a:extLst>
          </p:cNvPr>
          <p:cNvGrpSpPr/>
          <p:nvPr/>
        </p:nvGrpSpPr>
        <p:grpSpPr>
          <a:xfrm>
            <a:off x="0" y="0"/>
            <a:ext cx="10972800" cy="6858000"/>
            <a:chOff x="0" y="0"/>
            <a:chExt cx="10972800" cy="6858000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9AE41AD2-F21E-48AF-BACD-482F84EAF44B}"/>
                </a:ext>
              </a:extLst>
            </p:cNvPr>
            <p:cNvGrpSpPr/>
            <p:nvPr/>
          </p:nvGrpSpPr>
          <p:grpSpPr>
            <a:xfrm>
              <a:off x="0" y="0"/>
              <a:ext cx="10972800" cy="6858000"/>
              <a:chOff x="0" y="0"/>
              <a:chExt cx="9160656" cy="6858000"/>
            </a:xfrm>
          </p:grpSpPr>
          <p:pic>
            <p:nvPicPr>
              <p:cNvPr id="5" name="Picture 4" descr="A computer sitting on top of a table&#10;&#10;Description automatically generated">
                <a:extLst>
                  <a:ext uri="{FF2B5EF4-FFF2-40B4-BE49-F238E27FC236}">
                    <a16:creationId xmlns:a16="http://schemas.microsoft.com/office/drawing/2014/main" id="{668D8DC0-A0F8-40ED-B870-9E0CA2A348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60656" cy="6858000"/>
              </a:xfrm>
              <a:prstGeom prst="rect">
                <a:avLst/>
              </a:prstGeom>
            </p:spPr>
          </p:pic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1FADBB5E-58B4-47C2-9131-A0E5349A05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alphaModFix amt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466">
                <a:off x="3443599" y="4781389"/>
                <a:ext cx="534372" cy="793805"/>
              </a:xfrm>
              <a:prstGeom prst="rect">
                <a:avLst/>
              </a:prstGeom>
            </p:spPr>
          </p:pic>
        </p:grp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360EFB37-F136-49CE-8728-0FE4FBE7D75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69760">
              <a:off x="8664010" y="4991662"/>
              <a:ext cx="640080" cy="793805"/>
            </a:xfrm>
            <a:prstGeom prst="rect">
              <a:avLst/>
            </a:prstGeom>
          </p:spPr>
        </p:pic>
      </p:grpSp>
      <p:pic>
        <p:nvPicPr>
          <p:cNvPr id="11" name="Picture 10" descr="A black sign with white text&#10;&#10;Description automatically generated">
            <a:extLst>
              <a:ext uri="{FF2B5EF4-FFF2-40B4-BE49-F238E27FC236}">
                <a16:creationId xmlns:a16="http://schemas.microsoft.com/office/drawing/2014/main" id="{5F929E59-6A17-4939-A0C0-0D0B6A31D23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059" y="2590801"/>
            <a:ext cx="1054389" cy="105438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6975D88-24E3-496C-BF3B-B1A36BE625DC}"/>
              </a:ext>
            </a:extLst>
          </p:cNvPr>
          <p:cNvSpPr txBox="1"/>
          <p:nvPr/>
        </p:nvSpPr>
        <p:spPr>
          <a:xfrm>
            <a:off x="276226" y="121639"/>
            <a:ext cx="4800599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Aft>
                <a:spcPts val="600"/>
              </a:spcAft>
            </a:pPr>
            <a:r>
              <a:rPr lang="en-US" sz="2200" b="1" dirty="0">
                <a:solidFill>
                  <a:prstClr val="black"/>
                </a:solidFill>
                <a:latin typeface="Arial" charset="0"/>
                <a:cs typeface="Arial" charset="0"/>
              </a:rPr>
              <a:t>Welcome to</a:t>
            </a:r>
          </a:p>
          <a:p>
            <a:pPr algn="ctr" fontAlgn="base">
              <a:spcAft>
                <a:spcPts val="600"/>
              </a:spcAft>
            </a:pPr>
            <a:r>
              <a:rPr lang="en-US" sz="2200" b="1" dirty="0">
                <a:solidFill>
                  <a:prstClr val="black"/>
                </a:solidFill>
                <a:latin typeface="Arial" charset="0"/>
                <a:cs typeface="Arial" charset="0"/>
              </a:rPr>
              <a:t>CS 235 Data Structures</a:t>
            </a:r>
          </a:p>
          <a:p>
            <a:pPr algn="ctr" fontAlgn="base">
              <a:spcBef>
                <a:spcPts val="600"/>
              </a:spcBef>
            </a:pPr>
            <a:r>
              <a:rPr lang="en-US" sz="2200" b="1" dirty="0">
                <a:solidFill>
                  <a:prstClr val="black"/>
                </a:solidFill>
                <a:latin typeface="Arial" charset="0"/>
                <a:cs typeface="Arial" charset="0"/>
              </a:rPr>
              <a:t>Iterator, 4.6 (15)</a:t>
            </a:r>
          </a:p>
        </p:txBody>
      </p:sp>
    </p:spTree>
    <p:extLst>
      <p:ext uri="{BB962C8B-B14F-4D97-AF65-F5344CB8AC3E}">
        <p14:creationId xmlns:p14="http://schemas.microsoft.com/office/powerpoint/2010/main" val="2437083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an Iterator?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200" dirty="0"/>
              <a:t>Those who avoid using iterators:</a:t>
            </a:r>
          </a:p>
          <a:p>
            <a:pPr lvl="1"/>
            <a:r>
              <a:rPr lang="en-US" sz="1800" dirty="0"/>
              <a:t>Assume your container has index ([]), at, and increment (++,--) operators.</a:t>
            </a:r>
          </a:p>
          <a:p>
            <a:pPr lvl="1"/>
            <a:r>
              <a:rPr lang="en-US" sz="1800" dirty="0"/>
              <a:t>Assume your container elements can be randomly accessed, are contiguous, and same size (only true for vectors...)</a:t>
            </a:r>
          </a:p>
          <a:p>
            <a:pPr lvl="1"/>
            <a:r>
              <a:rPr lang="en-US" sz="1800" dirty="0"/>
              <a:t>Have to write their own versions of common algorithms (</a:t>
            </a:r>
            <a:r>
              <a:rPr lang="en-US" sz="1800" dirty="0" err="1"/>
              <a:t>ie</a:t>
            </a:r>
            <a:r>
              <a:rPr lang="en-US" sz="1800" dirty="0"/>
              <a:t>., sort or reverse)</a:t>
            </a:r>
          </a:p>
          <a:p>
            <a:r>
              <a:rPr lang="en-US" sz="2200" dirty="0"/>
              <a:t>Iterators bring you closer to container independence.</a:t>
            </a:r>
          </a:p>
          <a:p>
            <a:pPr lvl="1"/>
            <a:r>
              <a:rPr lang="en-US" sz="1800" dirty="0"/>
              <a:t>You're not making assumptions about random-access ability, storage format, efficiency of operations such as size(), or most algorithms.</a:t>
            </a:r>
          </a:p>
          <a:p>
            <a:pPr lvl="1"/>
            <a:r>
              <a:rPr lang="en-US" sz="1800" dirty="0"/>
              <a:t>You only need to know that the container has iterator capabilities.</a:t>
            </a:r>
          </a:p>
          <a:p>
            <a:r>
              <a:rPr lang="en-US" sz="2200" dirty="0"/>
              <a:t>Iterators enhance your code further with standard algorithms.</a:t>
            </a:r>
          </a:p>
          <a:p>
            <a:pPr lvl="1"/>
            <a:r>
              <a:rPr lang="en-US" sz="1800" dirty="0"/>
              <a:t>Depending on what it is you're trying to achieve, you may elect to use </a:t>
            </a:r>
            <a:r>
              <a:rPr lang="en-US" sz="1800" dirty="0" err="1"/>
              <a:t>for_each</a:t>
            </a:r>
            <a:r>
              <a:rPr lang="en-US" sz="1800" dirty="0"/>
              <a:t>(), find(), replace(), partition(), search(), transform(), sort(), …</a:t>
            </a:r>
          </a:p>
          <a:p>
            <a:pPr lvl="1"/>
            <a:r>
              <a:rPr lang="en-US" sz="1800" dirty="0"/>
              <a:t>By using a standard algorithm rather than an explicit loop you're avoiding re-inventing the wheel.</a:t>
            </a:r>
          </a:p>
          <a:p>
            <a:pPr lvl="1"/>
            <a:r>
              <a:rPr lang="en-US" sz="1800" dirty="0"/>
              <a:t>Your code is likely to be more efficient (given the right algorithm is chosen), correct, and reusable.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(15)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933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F46F9-9329-4DC1-9750-01E661B9A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04 – Iterator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4927EF-EB95-45F7-AE10-BBB8680EA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(15)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9CA9F1-A16D-4C88-9716-C38363DBD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9B86-AB8B-404F-8D86-C97B35C4C67E}" type="slidenum">
              <a:rPr lang="en-US"/>
              <a:pPr/>
              <a:t>11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539FB23-F911-40D3-A5D8-570E631761DC}"/>
              </a:ext>
            </a:extLst>
          </p:cNvPr>
          <p:cNvGraphicFramePr>
            <a:graphicFrameLocks noGrp="1"/>
          </p:cNvGraphicFramePr>
          <p:nvPr/>
        </p:nvGraphicFramePr>
        <p:xfrm>
          <a:off x="452826" y="1341066"/>
          <a:ext cx="10167551" cy="3246120"/>
        </p:xfrm>
        <a:graphic>
          <a:graphicData uri="http://schemas.openxmlformats.org/drawingml/2006/table">
            <a:tbl>
              <a:tblPr/>
              <a:tblGrid>
                <a:gridCol w="5961421">
                  <a:extLst>
                    <a:ext uri="{9D8B030D-6E8A-4147-A177-3AD203B41FA5}">
                      <a16:colId xmlns:a16="http://schemas.microsoft.com/office/drawing/2014/main" val="4001662675"/>
                    </a:ext>
                  </a:extLst>
                </a:gridCol>
                <a:gridCol w="4206130">
                  <a:extLst>
                    <a:ext uri="{9D8B030D-6E8A-4147-A177-3AD203B41FA5}">
                      <a16:colId xmlns:a16="http://schemas.microsoft.com/office/drawing/2014/main" val="14046006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COMMAND / DESCRIPTION</a:t>
                      </a:r>
                    </a:p>
                  </a:txBody>
                  <a:tcPr marT="91440" marB="91440" anchor="ctr">
                    <a:lnL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EXAMPLE INPUT (Bold) / OUTPUT</a:t>
                      </a:r>
                      <a:endParaRPr lang="en-US" sz="180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T="91440" marB="91440" anchor="ctr">
                    <a:lnL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376800"/>
                  </a:ext>
                </a:extLst>
              </a:tr>
              <a:tr h="802082">
                <a:tc>
                  <a:txBody>
                    <a:bodyPr/>
                    <a:lstStyle/>
                    <a:p>
                      <a:pPr fontAlgn="t"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effectLst/>
                        </a:rPr>
                        <a:t>Iterate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Output the contents of the linked list,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one element per line, enclosed in brackets.</a:t>
                      </a:r>
                    </a:p>
                    <a:p>
                      <a:pPr marL="174625" indent="-174625" fontAlgn="t">
                        <a:buFont typeface="Wingdings" panose="05000000000000000000" pitchFamily="2" charset="2"/>
                        <a:buChar char="§"/>
                      </a:pPr>
                      <a:r>
                        <a:rPr lang="en-US" sz="1800" dirty="0">
                          <a:effectLst/>
                        </a:rPr>
                        <a:t>Output "Empty!" if list is empty.</a:t>
                      </a:r>
                    </a:p>
                    <a:p>
                      <a:pPr fontAlgn="t"/>
                      <a:endParaRPr lang="en-US" sz="800" dirty="0">
                        <a:effectLst/>
                      </a:endParaRPr>
                    </a:p>
                    <a:p>
                      <a:pPr fontAlgn="t"/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LinkedList&lt;string&gt;::Iterator 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iter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;</a:t>
                      </a:r>
                    </a:p>
                    <a:p>
                      <a:pPr fontAlgn="t"/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iter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 = 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myList.begin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();</a:t>
                      </a:r>
                    </a:p>
                    <a:p>
                      <a:pPr fontAlgn="t"/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while (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iter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 != 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myList.end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())</a:t>
                      </a:r>
                    </a:p>
                    <a:p>
                      <a:pPr fontAlgn="t"/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{</a:t>
                      </a:r>
                    </a:p>
                    <a:p>
                      <a:pPr fontAlgn="t"/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   cout &lt;&lt; 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endl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 &lt;&lt; " [" &lt;&lt; *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iter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 &lt;&lt; "]";</a:t>
                      </a:r>
                    </a:p>
                    <a:p>
                      <a:pPr fontAlgn="t"/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   ++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iter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;</a:t>
                      </a:r>
                    </a:p>
                    <a:p>
                      <a:pPr fontAlgn="t"/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}</a:t>
                      </a:r>
                    </a:p>
                  </a:txBody>
                  <a:tcPr marT="91440" marB="91440">
                    <a:lnL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 dirty="0">
                          <a:effectLst/>
                        </a:rPr>
                        <a:t>Insert time. the is Now</a:t>
                      </a:r>
                    </a:p>
                    <a:p>
                      <a:pPr fontAlgn="t"/>
                      <a:r>
                        <a:rPr lang="en-US" sz="1600" b="1" dirty="0" err="1">
                          <a:effectLst/>
                        </a:rPr>
                        <a:t>PrintList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Now is the time.</a:t>
                      </a:r>
                    </a:p>
                    <a:p>
                      <a:pPr fontAlgn="t"/>
                      <a:r>
                        <a:rPr lang="en-US" sz="1600" b="1" dirty="0">
                          <a:effectLst/>
                        </a:rPr>
                        <a:t>Iterate</a:t>
                      </a:r>
                    </a:p>
                    <a:p>
                      <a:pPr fontAlgn="t"/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 [Now]</a:t>
                      </a:r>
                    </a:p>
                    <a:p>
                      <a:pPr fontAlgn="t"/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 [is]</a:t>
                      </a:r>
                    </a:p>
                    <a:p>
                      <a:pPr fontAlgn="t"/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 [the]</a:t>
                      </a:r>
                    </a:p>
                    <a:p>
                      <a:pPr fontAlgn="t"/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 [time.]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</a:p>
                    <a:p>
                      <a:pPr fontAlgn="t"/>
                      <a:r>
                        <a:rPr lang="en-US" sz="1600" b="1" dirty="0">
                          <a:effectLst/>
                        </a:rPr>
                        <a:t>Clear </a:t>
                      </a:r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OK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</a:p>
                    <a:p>
                      <a:pPr fontAlgn="t"/>
                      <a:r>
                        <a:rPr lang="en-US" sz="1600" b="1" dirty="0">
                          <a:effectLst/>
                        </a:rPr>
                        <a:t>Iterate </a:t>
                      </a:r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Empty!</a:t>
                      </a:r>
                      <a:endParaRPr lang="en-US" sz="1600" dirty="0">
                        <a:effectLst/>
                      </a:endParaRPr>
                    </a:p>
                  </a:txBody>
                  <a:tcPr marT="91440" marB="91440">
                    <a:lnL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16214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E466BF6-9C29-44B1-9DC7-423A399D80A4}"/>
              </a:ext>
            </a:extLst>
          </p:cNvPr>
          <p:cNvGraphicFramePr>
            <a:graphicFrameLocks noGrp="1"/>
          </p:cNvGraphicFramePr>
          <p:nvPr/>
        </p:nvGraphicFramePr>
        <p:xfrm>
          <a:off x="452826" y="4573461"/>
          <a:ext cx="10167551" cy="2148840"/>
        </p:xfrm>
        <a:graphic>
          <a:graphicData uri="http://schemas.openxmlformats.org/drawingml/2006/table">
            <a:tbl>
              <a:tblPr/>
              <a:tblGrid>
                <a:gridCol w="5961421">
                  <a:extLst>
                    <a:ext uri="{9D8B030D-6E8A-4147-A177-3AD203B41FA5}">
                      <a16:colId xmlns:a16="http://schemas.microsoft.com/office/drawing/2014/main" val="2462764190"/>
                    </a:ext>
                  </a:extLst>
                </a:gridCol>
                <a:gridCol w="4206130">
                  <a:extLst>
                    <a:ext uri="{9D8B030D-6E8A-4147-A177-3AD203B41FA5}">
                      <a16:colId xmlns:a16="http://schemas.microsoft.com/office/drawing/2014/main" val="2876479118"/>
                    </a:ext>
                  </a:extLst>
                </a:gridCol>
              </a:tblGrid>
              <a:tr h="802082">
                <a:tc>
                  <a:txBody>
                    <a:bodyPr/>
                    <a:lstStyle/>
                    <a:p>
                      <a:pPr fontAlgn="t"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effectLst/>
                        </a:rPr>
                        <a:t>Find </a:t>
                      </a:r>
                      <a:r>
                        <a:rPr lang="en-US" sz="2000" b="1" i="1" dirty="0">
                          <a:effectLst/>
                        </a:rPr>
                        <a:t>&lt;item&gt;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Find the first item in the linked list.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(Call </a:t>
                      </a:r>
                      <a:r>
                        <a:rPr lang="en-US" sz="1800" b="1" dirty="0">
                          <a:effectLst/>
                        </a:rPr>
                        <a:t>find(first, last, value)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</a:p>
                    <a:p>
                      <a:pPr marL="174625" indent="-174625" fontAlgn="t">
                        <a:buFont typeface="Wingdings" panose="05000000000000000000" pitchFamily="2" charset="2"/>
                        <a:buChar char="§"/>
                      </a:pPr>
                      <a:r>
                        <a:rPr lang="en-US" sz="1800" dirty="0">
                          <a:effectLst/>
                        </a:rPr>
                        <a:t>Output "OK" if successful.</a:t>
                      </a:r>
                    </a:p>
                    <a:p>
                      <a:pPr marL="174625" indent="-174625" fontAlgn="t">
                        <a:buFont typeface="Wingdings" panose="05000000000000000000" pitchFamily="2" charset="2"/>
                        <a:buChar char="§"/>
                      </a:pPr>
                      <a:r>
                        <a:rPr lang="en-US" sz="1800" dirty="0">
                          <a:effectLst/>
                        </a:rPr>
                        <a:t>Throw an error "Not Found" if &lt;item&gt; is not found.</a:t>
                      </a:r>
                    </a:p>
                    <a:p>
                      <a:pPr fontAlgn="t"/>
                      <a:endParaRPr lang="en-US" sz="800" dirty="0">
                        <a:effectLst/>
                      </a:endParaRPr>
                    </a:p>
                    <a:p>
                      <a:pPr fontAlgn="t"/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LinkedList::Iterator position;</a:t>
                      </a:r>
                    </a:p>
                    <a:p>
                      <a:pPr fontAlgn="t"/>
                      <a:r>
                        <a:rPr lang="en-US" sz="1200" b="1" u="none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position = </a:t>
                      </a:r>
                      <a:r>
                        <a:rPr lang="en-US" sz="1200" b="1" u="none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myList.find</a:t>
                      </a:r>
                      <a:r>
                        <a:rPr lang="en-US" sz="1200" b="1" u="none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en-US" sz="1200" b="1" u="none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myList.begin</a:t>
                      </a:r>
                      <a:r>
                        <a:rPr lang="en-US" sz="1200" b="1" u="none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(), </a:t>
                      </a:r>
                      <a:r>
                        <a:rPr lang="en-US" sz="1200" b="1" u="none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myList.end</a:t>
                      </a:r>
                      <a:r>
                        <a:rPr lang="en-US" sz="1200" b="1" u="none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(), value);</a:t>
                      </a:r>
                    </a:p>
                  </a:txBody>
                  <a:tcPr marT="91440" marB="91440">
                    <a:lnL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 dirty="0">
                          <a:effectLst/>
                        </a:rPr>
                        <a:t>Insert do. you unless work will Nothing</a:t>
                      </a:r>
                    </a:p>
                    <a:p>
                      <a:pPr fontAlgn="t"/>
                      <a:r>
                        <a:rPr lang="en-US" sz="1600" b="1" dirty="0" err="1">
                          <a:effectLst/>
                        </a:rPr>
                        <a:t>PrintList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Nothing will work unless you do</a:t>
                      </a:r>
                    </a:p>
                    <a:p>
                      <a:pPr fontAlgn="t"/>
                      <a:r>
                        <a:rPr lang="en-US" sz="1600" b="1" dirty="0">
                          <a:effectLst/>
                        </a:rPr>
                        <a:t>Find Nothing </a:t>
                      </a:r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OK</a:t>
                      </a:r>
                    </a:p>
                    <a:p>
                      <a:pPr fontAlgn="t"/>
                      <a:r>
                        <a:rPr lang="en-US" sz="1600" b="1" dirty="0">
                          <a:effectLst/>
                        </a:rPr>
                        <a:t>Find nothing </a:t>
                      </a:r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Not Found</a:t>
                      </a:r>
                      <a:endParaRPr lang="en-US" sz="1600" dirty="0">
                        <a:effectLst/>
                      </a:endParaRPr>
                    </a:p>
                  </a:txBody>
                  <a:tcPr marT="91440" marB="91440">
                    <a:lnL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977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868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F46F9-9329-4DC1-9750-01E661B9A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04 – Iterator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4927EF-EB95-45F7-AE10-BBB8680EA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(15)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9CA9F1-A16D-4C88-9716-C38363DBD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9B86-AB8B-404F-8D86-C97B35C4C67E}" type="slidenum">
              <a:rPr lang="en-US"/>
              <a:pPr/>
              <a:t>12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539FB23-F911-40D3-A5D8-570E631761DC}"/>
              </a:ext>
            </a:extLst>
          </p:cNvPr>
          <p:cNvGraphicFramePr>
            <a:graphicFrameLocks noGrp="1"/>
          </p:cNvGraphicFramePr>
          <p:nvPr/>
        </p:nvGraphicFramePr>
        <p:xfrm>
          <a:off x="452826" y="1341066"/>
          <a:ext cx="10167551" cy="2849880"/>
        </p:xfrm>
        <a:graphic>
          <a:graphicData uri="http://schemas.openxmlformats.org/drawingml/2006/table">
            <a:tbl>
              <a:tblPr/>
              <a:tblGrid>
                <a:gridCol w="5947974">
                  <a:extLst>
                    <a:ext uri="{9D8B030D-6E8A-4147-A177-3AD203B41FA5}">
                      <a16:colId xmlns:a16="http://schemas.microsoft.com/office/drawing/2014/main" val="4001662675"/>
                    </a:ext>
                  </a:extLst>
                </a:gridCol>
                <a:gridCol w="4219577">
                  <a:extLst>
                    <a:ext uri="{9D8B030D-6E8A-4147-A177-3AD203B41FA5}">
                      <a16:colId xmlns:a16="http://schemas.microsoft.com/office/drawing/2014/main" val="14046006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COMMAND / DESCRIPTION</a:t>
                      </a:r>
                    </a:p>
                  </a:txBody>
                  <a:tcPr marT="91440" marB="91440" anchor="ctr">
                    <a:lnL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EXAMPLE INPUT (Bold) / OUTPUT</a:t>
                      </a:r>
                      <a:endParaRPr lang="en-US" sz="180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T="91440" marB="91440" anchor="ctr">
                    <a:lnL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376800"/>
                  </a:ext>
                </a:extLst>
              </a:tr>
              <a:tr h="1039171">
                <a:tc>
                  <a:txBody>
                    <a:bodyPr/>
                    <a:lstStyle/>
                    <a:p>
                      <a:pPr fontAlgn="t">
                        <a:spcAft>
                          <a:spcPts val="600"/>
                        </a:spcAft>
                      </a:pPr>
                      <a:r>
                        <a:rPr lang="en-US" sz="2000" b="1" dirty="0" err="1">
                          <a:effectLst/>
                        </a:rPr>
                        <a:t>InsertAfter</a:t>
                      </a:r>
                      <a:r>
                        <a:rPr lang="en-US" sz="2000" b="1" dirty="0">
                          <a:effectLst/>
                        </a:rPr>
                        <a:t> </a:t>
                      </a:r>
                      <a:r>
                        <a:rPr lang="en-US" sz="2000" b="1" i="1" dirty="0">
                          <a:effectLst/>
                        </a:rPr>
                        <a:t>&lt;item1&gt; &lt;item2&gt;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Insert </a:t>
                      </a:r>
                      <a:r>
                        <a:rPr lang="en-US" sz="1800" i="1" dirty="0">
                          <a:effectLst/>
                        </a:rPr>
                        <a:t>&lt;item1&gt;</a:t>
                      </a:r>
                      <a:r>
                        <a:rPr lang="en-US" sz="1800" dirty="0">
                          <a:effectLst/>
                        </a:rPr>
                        <a:t> element after &lt;item2&gt; element.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(Call </a:t>
                      </a:r>
                      <a:r>
                        <a:rPr lang="en-US" sz="1800" b="1" dirty="0" err="1">
                          <a:effectLst/>
                        </a:rPr>
                        <a:t>insert_after</a:t>
                      </a:r>
                      <a:r>
                        <a:rPr lang="en-US" sz="1800" b="1" dirty="0">
                          <a:effectLst/>
                        </a:rPr>
                        <a:t>(position, value)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</a:p>
                    <a:p>
                      <a:pPr marL="174625" indent="-174625" fontAlgn="t">
                        <a:buFont typeface="Wingdings" panose="05000000000000000000" pitchFamily="2" charset="2"/>
                        <a:buChar char="§"/>
                      </a:pPr>
                      <a:r>
                        <a:rPr lang="en-US" sz="1800" dirty="0">
                          <a:effectLst/>
                        </a:rPr>
                        <a:t>Output "OK" if successful.</a:t>
                      </a:r>
                    </a:p>
                    <a:p>
                      <a:pPr marL="174625" indent="-174625" fontAlgn="t">
                        <a:buFont typeface="Wingdings" panose="05000000000000000000" pitchFamily="2" charset="2"/>
                        <a:buChar char="§"/>
                      </a:pPr>
                      <a:r>
                        <a:rPr lang="en-US" sz="1800" dirty="0">
                          <a:effectLst/>
                        </a:rPr>
                        <a:t>Throw an error "Not Found" if &lt;item2&gt; is not found.</a:t>
                      </a:r>
                    </a:p>
                    <a:p>
                      <a:pPr fontAlgn="t"/>
                      <a:endParaRPr lang="en-US" sz="1200" b="1" dirty="0">
                        <a:effectLst/>
                        <a:latin typeface="Consolas" panose="020B0609020204030204" pitchFamily="49" charset="0"/>
                      </a:endParaRPr>
                    </a:p>
                    <a:p>
                      <a:pPr fontAlgn="t"/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LinkedList::Iterator position;</a:t>
                      </a:r>
                    </a:p>
                    <a:p>
                      <a:pPr fontAlgn="t"/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position = 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myList.find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myList.begin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(), 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myList.end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(), 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find_value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);</a:t>
                      </a:r>
                    </a:p>
                    <a:p>
                      <a:pPr fontAlgn="t"/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myList.insert_after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(position, 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after_value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);</a:t>
                      </a:r>
                    </a:p>
                  </a:txBody>
                  <a:tcPr marT="91440" marB="91440">
                    <a:lnL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 dirty="0" err="1">
                          <a:effectLst/>
                        </a:rPr>
                        <a:t>PrintList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Now is the time.</a:t>
                      </a:r>
                    </a:p>
                    <a:p>
                      <a:pPr fontAlgn="t"/>
                      <a:r>
                        <a:rPr lang="en-US" sz="1600" b="1" dirty="0" err="1">
                          <a:effectLst/>
                        </a:rPr>
                        <a:t>InsertAfter</a:t>
                      </a:r>
                      <a:r>
                        <a:rPr lang="en-US" sz="1600" b="1" dirty="0">
                          <a:effectLst/>
                        </a:rPr>
                        <a:t> really is </a:t>
                      </a:r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OK</a:t>
                      </a:r>
                    </a:p>
                    <a:p>
                      <a:pPr fontAlgn="t"/>
                      <a:r>
                        <a:rPr lang="en-US" sz="1600" b="1" dirty="0" err="1">
                          <a:effectLst/>
                        </a:rPr>
                        <a:t>PrintList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Now is really the time.</a:t>
                      </a:r>
                    </a:p>
                    <a:p>
                      <a:pPr fontAlgn="t"/>
                      <a:r>
                        <a:rPr lang="en-US" sz="1600" b="1" dirty="0" err="1">
                          <a:effectLst/>
                        </a:rPr>
                        <a:t>InsertAfter</a:t>
                      </a:r>
                      <a:r>
                        <a:rPr lang="en-US" sz="1600" b="1" dirty="0">
                          <a:effectLst/>
                        </a:rPr>
                        <a:t> really Now </a:t>
                      </a:r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OK</a:t>
                      </a:r>
                    </a:p>
                    <a:p>
                      <a:pPr fontAlgn="t"/>
                      <a:r>
                        <a:rPr lang="en-US" sz="1600" b="1" dirty="0" err="1">
                          <a:effectLst/>
                        </a:rPr>
                        <a:t>PrintList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Now really is really the time</a:t>
                      </a:r>
                    </a:p>
                    <a:p>
                      <a:pPr fontAlgn="t"/>
                      <a:r>
                        <a:rPr lang="en-US" sz="1600" b="1" dirty="0" err="1">
                          <a:effectLst/>
                        </a:rPr>
                        <a:t>InsertAfter</a:t>
                      </a:r>
                      <a:r>
                        <a:rPr lang="en-US" sz="1600" b="1" dirty="0">
                          <a:effectLst/>
                        </a:rPr>
                        <a:t> really pig </a:t>
                      </a:r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Not Found</a:t>
                      </a:r>
                      <a:endParaRPr lang="en-US" sz="1600" dirty="0">
                        <a:effectLst/>
                      </a:endParaRPr>
                    </a:p>
                  </a:txBody>
                  <a:tcPr marT="91440" marB="91440">
                    <a:lnL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346702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BDB7875-523F-48F0-B6DE-69824777BBEB}"/>
              </a:ext>
            </a:extLst>
          </p:cNvPr>
          <p:cNvGraphicFramePr>
            <a:graphicFrameLocks noGrp="1"/>
          </p:cNvGraphicFramePr>
          <p:nvPr/>
        </p:nvGraphicFramePr>
        <p:xfrm>
          <a:off x="452826" y="4190017"/>
          <a:ext cx="10167551" cy="2392680"/>
        </p:xfrm>
        <a:graphic>
          <a:graphicData uri="http://schemas.openxmlformats.org/drawingml/2006/table">
            <a:tbl>
              <a:tblPr/>
              <a:tblGrid>
                <a:gridCol w="5947974">
                  <a:extLst>
                    <a:ext uri="{9D8B030D-6E8A-4147-A177-3AD203B41FA5}">
                      <a16:colId xmlns:a16="http://schemas.microsoft.com/office/drawing/2014/main" val="4001662675"/>
                    </a:ext>
                  </a:extLst>
                </a:gridCol>
                <a:gridCol w="4219577">
                  <a:extLst>
                    <a:ext uri="{9D8B030D-6E8A-4147-A177-3AD203B41FA5}">
                      <a16:colId xmlns:a16="http://schemas.microsoft.com/office/drawing/2014/main" val="1404600656"/>
                    </a:ext>
                  </a:extLst>
                </a:gridCol>
              </a:tblGrid>
              <a:tr h="1026693">
                <a:tc>
                  <a:txBody>
                    <a:bodyPr/>
                    <a:lstStyle/>
                    <a:p>
                      <a:pPr fontAlgn="t">
                        <a:spcAft>
                          <a:spcPts val="600"/>
                        </a:spcAft>
                      </a:pPr>
                      <a:r>
                        <a:rPr lang="en-US" sz="2000" b="1" dirty="0" err="1">
                          <a:effectLst/>
                        </a:rPr>
                        <a:t>InsertBefore</a:t>
                      </a:r>
                      <a:r>
                        <a:rPr lang="en-US" sz="2000" b="1" dirty="0">
                          <a:effectLst/>
                        </a:rPr>
                        <a:t> </a:t>
                      </a:r>
                      <a:r>
                        <a:rPr lang="en-US" sz="2000" b="1" i="1" dirty="0">
                          <a:effectLst/>
                        </a:rPr>
                        <a:t>&lt;item1&gt; &lt;item2&gt;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Insert </a:t>
                      </a:r>
                      <a:r>
                        <a:rPr lang="en-US" sz="1800" i="1" dirty="0">
                          <a:effectLst/>
                        </a:rPr>
                        <a:t>&lt;item1&gt;</a:t>
                      </a:r>
                      <a:r>
                        <a:rPr lang="en-US" sz="1800" dirty="0">
                          <a:effectLst/>
                        </a:rPr>
                        <a:t> element before &lt;item2&gt; element. (Call </a:t>
                      </a:r>
                      <a:r>
                        <a:rPr lang="en-US" sz="1800" b="1" dirty="0">
                          <a:effectLst/>
                        </a:rPr>
                        <a:t>insert(position, value)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</a:p>
                    <a:p>
                      <a:pPr marL="174625" indent="-174625" fontAlgn="t">
                        <a:buFont typeface="Wingdings" panose="05000000000000000000" pitchFamily="2" charset="2"/>
                        <a:buChar char="§"/>
                      </a:pPr>
                      <a:r>
                        <a:rPr lang="en-US" sz="1800" dirty="0">
                          <a:effectLst/>
                        </a:rPr>
                        <a:t>Output "OK" if successful.</a:t>
                      </a:r>
                    </a:p>
                    <a:p>
                      <a:pPr marL="174625" indent="-174625" fontAlgn="t">
                        <a:buFont typeface="Wingdings" panose="05000000000000000000" pitchFamily="2" charset="2"/>
                        <a:buChar char="§"/>
                      </a:pPr>
                      <a:r>
                        <a:rPr lang="en-US" sz="1800" dirty="0">
                          <a:effectLst/>
                        </a:rPr>
                        <a:t>Throw an error "Not Found" if &lt;item2&gt; is not found.</a:t>
                      </a:r>
                    </a:p>
                    <a:p>
                      <a:pPr fontAlgn="t"/>
                      <a:endParaRPr lang="en-US" sz="1200" b="1" dirty="0">
                        <a:effectLst/>
                        <a:latin typeface="Consolas" panose="020B0609020204030204" pitchFamily="49" charset="0"/>
                      </a:endParaRPr>
                    </a:p>
                    <a:p>
                      <a:pPr fontAlgn="t"/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LinkedList::Iterator position;</a:t>
                      </a:r>
                    </a:p>
                    <a:p>
                      <a:pPr fontAlgn="t"/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position = 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myList.find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myList.begin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(), 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myList.end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(), 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find_value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); 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myList.insert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(position, 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before_value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);</a:t>
                      </a:r>
                    </a:p>
                  </a:txBody>
                  <a:tcPr marT="91440" marB="91440">
                    <a:lnL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 dirty="0" err="1">
                          <a:effectLst/>
                        </a:rPr>
                        <a:t>PrintList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Now is the time.</a:t>
                      </a:r>
                    </a:p>
                    <a:p>
                      <a:pPr fontAlgn="t"/>
                      <a:r>
                        <a:rPr lang="en-US" sz="1600" b="1" dirty="0" err="1">
                          <a:effectLst/>
                        </a:rPr>
                        <a:t>InsertAfter</a:t>
                      </a:r>
                      <a:r>
                        <a:rPr lang="en-US" sz="1600" b="1" dirty="0">
                          <a:effectLst/>
                        </a:rPr>
                        <a:t> really is </a:t>
                      </a:r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OK</a:t>
                      </a:r>
                    </a:p>
                    <a:p>
                      <a:pPr fontAlgn="t"/>
                      <a:r>
                        <a:rPr lang="en-US" sz="1600" b="1" dirty="0" err="1">
                          <a:effectLst/>
                        </a:rPr>
                        <a:t>PrintList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Now is really the time</a:t>
                      </a:r>
                    </a:p>
                    <a:p>
                      <a:pPr fontAlgn="t"/>
                      <a:r>
                        <a:rPr lang="en-US" sz="1600" b="1" dirty="0" err="1">
                          <a:effectLst/>
                        </a:rPr>
                        <a:t>InsertBefore</a:t>
                      </a:r>
                      <a:r>
                        <a:rPr lang="en-US" sz="1600" b="1" dirty="0">
                          <a:effectLst/>
                        </a:rPr>
                        <a:t> really is </a:t>
                      </a:r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OK</a:t>
                      </a:r>
                    </a:p>
                    <a:p>
                      <a:pPr fontAlgn="t"/>
                      <a:r>
                        <a:rPr lang="en-US" sz="1600" b="1" dirty="0" err="1">
                          <a:effectLst/>
                        </a:rPr>
                        <a:t>PrintList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Now really is really the time.</a:t>
                      </a:r>
                      <a:endParaRPr lang="en-US" sz="1600" dirty="0">
                        <a:effectLst/>
                      </a:endParaRPr>
                    </a:p>
                    <a:p>
                      <a:pPr fontAlgn="t"/>
                      <a:r>
                        <a:rPr lang="en-US" sz="1600" b="1" dirty="0" err="1">
                          <a:effectLst/>
                        </a:rPr>
                        <a:t>InsertBefore</a:t>
                      </a:r>
                      <a:r>
                        <a:rPr lang="en-US" sz="1600" b="1" dirty="0">
                          <a:effectLst/>
                        </a:rPr>
                        <a:t> really pig </a:t>
                      </a:r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Not Found</a:t>
                      </a:r>
                      <a:endParaRPr lang="en-US" sz="1600" b="1" dirty="0">
                        <a:effectLst/>
                      </a:endParaRPr>
                    </a:p>
                  </a:txBody>
                  <a:tcPr marT="91440" marB="91440">
                    <a:lnL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909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758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F46F9-9329-4DC1-9750-01E661B9A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04 – Iterator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4927EF-EB95-45F7-AE10-BBB8680EA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(15)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9CA9F1-A16D-4C88-9716-C38363DBD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9B86-AB8B-404F-8D86-C97B35C4C67E}" type="slidenum">
              <a:rPr lang="en-US"/>
              <a:pPr/>
              <a:t>13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539FB23-F911-40D3-A5D8-570E631761DC}"/>
              </a:ext>
            </a:extLst>
          </p:cNvPr>
          <p:cNvGraphicFramePr>
            <a:graphicFrameLocks noGrp="1"/>
          </p:cNvGraphicFramePr>
          <p:nvPr/>
        </p:nvGraphicFramePr>
        <p:xfrm>
          <a:off x="452826" y="1341066"/>
          <a:ext cx="10167551" cy="2849880"/>
        </p:xfrm>
        <a:graphic>
          <a:graphicData uri="http://schemas.openxmlformats.org/drawingml/2006/table">
            <a:tbl>
              <a:tblPr/>
              <a:tblGrid>
                <a:gridCol w="5974868">
                  <a:extLst>
                    <a:ext uri="{9D8B030D-6E8A-4147-A177-3AD203B41FA5}">
                      <a16:colId xmlns:a16="http://schemas.microsoft.com/office/drawing/2014/main" val="4001662675"/>
                    </a:ext>
                  </a:extLst>
                </a:gridCol>
                <a:gridCol w="4192683">
                  <a:extLst>
                    <a:ext uri="{9D8B030D-6E8A-4147-A177-3AD203B41FA5}">
                      <a16:colId xmlns:a16="http://schemas.microsoft.com/office/drawing/2014/main" val="14046006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COMMAND / DESCRIPTION</a:t>
                      </a:r>
                    </a:p>
                  </a:txBody>
                  <a:tcPr marT="91440" marB="91440" anchor="ctr">
                    <a:lnL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EXAMPLE INPUT (Bold) / OUTPUT</a:t>
                      </a:r>
                      <a:endParaRPr lang="en-US" sz="180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T="91440" marB="91440" anchor="ctr">
                    <a:lnL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376800"/>
                  </a:ext>
                </a:extLst>
              </a:tr>
              <a:tr h="926866">
                <a:tc>
                  <a:txBody>
                    <a:bodyPr/>
                    <a:lstStyle/>
                    <a:p>
                      <a:pPr fontAlgn="t"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effectLst/>
                        </a:rPr>
                        <a:t>Erase </a:t>
                      </a:r>
                      <a:r>
                        <a:rPr lang="en-US" sz="2000" b="1" i="1" dirty="0">
                          <a:effectLst/>
                        </a:rPr>
                        <a:t>&lt;item&gt;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Delete the first occurrence of item in the linked list. (Call </a:t>
                      </a:r>
                      <a:r>
                        <a:rPr lang="en-US" sz="1800" b="1" dirty="0">
                          <a:effectLst/>
                        </a:rPr>
                        <a:t>erase(position)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</a:p>
                    <a:p>
                      <a:pPr marL="174625" indent="-174625" fontAlgn="t">
                        <a:buFont typeface="Wingdings" panose="05000000000000000000" pitchFamily="2" charset="2"/>
                        <a:buChar char="§"/>
                      </a:pPr>
                      <a:r>
                        <a:rPr lang="en-US" sz="1800" dirty="0">
                          <a:effectLst/>
                        </a:rPr>
                        <a:t>Output "OK" if successful.</a:t>
                      </a:r>
                    </a:p>
                    <a:p>
                      <a:pPr marL="174625" indent="-174625" fontAlgn="t">
                        <a:buFont typeface="Wingdings" panose="05000000000000000000" pitchFamily="2" charset="2"/>
                        <a:buChar char="§"/>
                      </a:pPr>
                      <a:r>
                        <a:rPr lang="en-US" sz="1800" dirty="0">
                          <a:effectLst/>
                        </a:rPr>
                        <a:t>Throw an error "Not Found" if &lt;item&gt; is not found.</a:t>
                      </a:r>
                    </a:p>
                    <a:p>
                      <a:pPr fontAlgn="t"/>
                      <a:endParaRPr lang="en-US" sz="1200" b="1" dirty="0">
                        <a:effectLst/>
                        <a:latin typeface="Consolas" panose="020B0609020204030204" pitchFamily="49" charset="0"/>
                      </a:endParaRPr>
                    </a:p>
                    <a:p>
                      <a:pPr fontAlgn="t"/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LinkedList::Iterator position;</a:t>
                      </a:r>
                    </a:p>
                    <a:p>
                      <a:pPr fontAlgn="t"/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position = 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myList.find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myList.begin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(), 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myList.end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(), value); 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myList.erase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(position);</a:t>
                      </a:r>
                    </a:p>
                  </a:txBody>
                  <a:tcPr marT="91440" marB="91440">
                    <a:lnL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 dirty="0">
                          <a:effectLst/>
                        </a:rPr>
                        <a:t>Insert Groot. happy </a:t>
                      </a:r>
                      <a:r>
                        <a:rPr lang="en-US" sz="1600" b="1" dirty="0" err="1">
                          <a:effectLst/>
                        </a:rPr>
                        <a:t>happy</a:t>
                      </a:r>
                      <a:r>
                        <a:rPr lang="en-US" sz="1600" b="1" dirty="0">
                          <a:effectLst/>
                        </a:rPr>
                        <a:t> am I</a:t>
                      </a:r>
                    </a:p>
                    <a:p>
                      <a:pPr fontAlgn="t"/>
                      <a:r>
                        <a:rPr lang="en-US" sz="1600" b="1" dirty="0" err="1">
                          <a:effectLst/>
                        </a:rPr>
                        <a:t>PrintList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I am happy </a:t>
                      </a:r>
                      <a:r>
                        <a:rPr lang="en-US" sz="1600" b="1" dirty="0" err="1">
                          <a:solidFill>
                            <a:srgbClr val="2407F7"/>
                          </a:solidFill>
                          <a:effectLst/>
                        </a:rPr>
                        <a:t>happy</a:t>
                      </a:r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 Groot.</a:t>
                      </a:r>
                    </a:p>
                    <a:p>
                      <a:pPr fontAlgn="t"/>
                      <a:r>
                        <a:rPr lang="en-US" sz="1600" b="1" dirty="0">
                          <a:effectLst/>
                        </a:rPr>
                        <a:t>Erase happy </a:t>
                      </a:r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OK</a:t>
                      </a:r>
                    </a:p>
                    <a:p>
                      <a:pPr fontAlgn="t"/>
                      <a:r>
                        <a:rPr lang="en-US" sz="1600" b="1" dirty="0">
                          <a:effectLst/>
                        </a:rPr>
                        <a:t>Erase dopey </a:t>
                      </a:r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Not Found</a:t>
                      </a:r>
                    </a:p>
                    <a:p>
                      <a:pPr fontAlgn="t"/>
                      <a:r>
                        <a:rPr lang="en-US" sz="1600" b="1" dirty="0" err="1">
                          <a:effectLst/>
                        </a:rPr>
                        <a:t>PrintList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I am happy Groot.</a:t>
                      </a:r>
                      <a:endParaRPr lang="en-US" sz="1600" dirty="0">
                        <a:effectLst/>
                      </a:endParaRPr>
                    </a:p>
                  </a:txBody>
                  <a:tcPr marT="91440" marB="91440">
                    <a:lnL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18373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5304EAF-91C6-4646-8939-8C90A366D89F}"/>
              </a:ext>
            </a:extLst>
          </p:cNvPr>
          <p:cNvGraphicFramePr>
            <a:graphicFrameLocks noGrp="1"/>
          </p:cNvGraphicFramePr>
          <p:nvPr/>
        </p:nvGraphicFramePr>
        <p:xfrm>
          <a:off x="452826" y="4196245"/>
          <a:ext cx="10167551" cy="1752600"/>
        </p:xfrm>
        <a:graphic>
          <a:graphicData uri="http://schemas.openxmlformats.org/drawingml/2006/table">
            <a:tbl>
              <a:tblPr/>
              <a:tblGrid>
                <a:gridCol w="5974868">
                  <a:extLst>
                    <a:ext uri="{9D8B030D-6E8A-4147-A177-3AD203B41FA5}">
                      <a16:colId xmlns:a16="http://schemas.microsoft.com/office/drawing/2014/main" val="4001662675"/>
                    </a:ext>
                  </a:extLst>
                </a:gridCol>
                <a:gridCol w="4192683">
                  <a:extLst>
                    <a:ext uri="{9D8B030D-6E8A-4147-A177-3AD203B41FA5}">
                      <a16:colId xmlns:a16="http://schemas.microsoft.com/office/drawing/2014/main" val="1404600656"/>
                    </a:ext>
                  </a:extLst>
                </a:gridCol>
              </a:tblGrid>
              <a:tr h="677299">
                <a:tc>
                  <a:txBody>
                    <a:bodyPr/>
                    <a:lstStyle/>
                    <a:p>
                      <a:pPr fontAlgn="t"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effectLst/>
                        </a:rPr>
                        <a:t>Replace </a:t>
                      </a:r>
                      <a:r>
                        <a:rPr lang="en-US" sz="2000" b="1" i="1" dirty="0">
                          <a:effectLst/>
                        </a:rPr>
                        <a:t>&lt;old&gt; &lt;new&gt;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Replace </a:t>
                      </a:r>
                      <a:r>
                        <a:rPr lang="en-US" sz="1800" b="1" i="1" u="sng" dirty="0">
                          <a:effectLst/>
                        </a:rPr>
                        <a:t>all</a:t>
                      </a: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i="1" dirty="0">
                          <a:effectLst/>
                        </a:rPr>
                        <a:t>&lt;old&gt;</a:t>
                      </a:r>
                      <a:r>
                        <a:rPr lang="en-US" sz="1800" dirty="0">
                          <a:effectLst/>
                        </a:rPr>
                        <a:t> elements with &lt;new&gt; element. (Call </a:t>
                      </a:r>
                      <a:r>
                        <a:rPr lang="en-US" sz="1800" b="1" dirty="0">
                          <a:effectLst/>
                        </a:rPr>
                        <a:t>replace(first, last, </a:t>
                      </a:r>
                      <a:r>
                        <a:rPr lang="en-US" sz="1800" b="1" dirty="0" err="1">
                          <a:effectLst/>
                        </a:rPr>
                        <a:t>old_value</a:t>
                      </a:r>
                      <a:r>
                        <a:rPr lang="en-US" sz="1800" b="1" dirty="0">
                          <a:effectLst/>
                        </a:rPr>
                        <a:t>, </a:t>
                      </a:r>
                      <a:r>
                        <a:rPr lang="en-US" sz="1800" b="1" dirty="0" err="1">
                          <a:effectLst/>
                        </a:rPr>
                        <a:t>new_value</a:t>
                      </a:r>
                      <a:r>
                        <a:rPr lang="en-US" sz="1800" b="1" dirty="0">
                          <a:effectLst/>
                        </a:rPr>
                        <a:t>)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</a:p>
                    <a:p>
                      <a:pPr marL="174625" indent="-174625" fontAlgn="t">
                        <a:buFont typeface="Wingdings" panose="05000000000000000000" pitchFamily="2" charset="2"/>
                        <a:buChar char="§"/>
                      </a:pPr>
                      <a:r>
                        <a:rPr lang="en-US" sz="1800" dirty="0">
                          <a:effectLst/>
                        </a:rPr>
                        <a:t>Output "OK" if successful.</a:t>
                      </a:r>
                    </a:p>
                    <a:p>
                      <a:pPr fontAlgn="t"/>
                      <a:endParaRPr lang="en-US" sz="1200" b="1" dirty="0">
                        <a:effectLst/>
                        <a:latin typeface="Consolas" panose="020B0609020204030204" pitchFamily="49" charset="0"/>
                      </a:endParaRPr>
                    </a:p>
                    <a:p>
                      <a:pPr fontAlgn="t"/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myList.replace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myList.begin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(), 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myList.end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(), "too", "very");</a:t>
                      </a:r>
                    </a:p>
                  </a:txBody>
                  <a:tcPr marT="91440" marB="91440">
                    <a:lnL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 dirty="0">
                          <a:effectLst/>
                        </a:rPr>
                        <a:t>Insert Groot. happy </a:t>
                      </a:r>
                      <a:r>
                        <a:rPr lang="en-US" sz="1600" b="1" dirty="0" err="1">
                          <a:effectLst/>
                        </a:rPr>
                        <a:t>happy</a:t>
                      </a:r>
                      <a:r>
                        <a:rPr lang="en-US" sz="1600" b="1" dirty="0">
                          <a:effectLst/>
                        </a:rPr>
                        <a:t> am I</a:t>
                      </a:r>
                    </a:p>
                    <a:p>
                      <a:pPr fontAlgn="t"/>
                      <a:r>
                        <a:rPr lang="en-US" sz="1600" b="1" dirty="0">
                          <a:effectLst/>
                        </a:rPr>
                        <a:t>Replace happy sad </a:t>
                      </a:r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OK</a:t>
                      </a:r>
                    </a:p>
                    <a:p>
                      <a:pPr fontAlgn="t"/>
                      <a:r>
                        <a:rPr lang="en-US" sz="1600" b="1" dirty="0" err="1">
                          <a:effectLst/>
                        </a:rPr>
                        <a:t>PrintList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I am sad </a:t>
                      </a:r>
                      <a:r>
                        <a:rPr lang="en-US" sz="1600" b="1" dirty="0" err="1">
                          <a:solidFill>
                            <a:srgbClr val="2407F7"/>
                          </a:solidFill>
                          <a:effectLst/>
                        </a:rPr>
                        <a:t>sad</a:t>
                      </a:r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 Groot.</a:t>
                      </a:r>
                      <a:endParaRPr lang="en-US" sz="1600" dirty="0">
                        <a:effectLst/>
                      </a:endParaRPr>
                    </a:p>
                  </a:txBody>
                  <a:tcPr marT="91440" marB="91440">
                    <a:lnL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678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6149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04 – Iterator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9B86-AB8B-404F-8D86-C97B35C4C67E}" type="slidenum">
              <a:rPr lang="en-US"/>
              <a:pPr/>
              <a:t>14</a:t>
            </a:fld>
            <a:endParaRPr lang="en-US" dirty="0"/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560208"/>
              </p:ext>
            </p:extLst>
          </p:nvPr>
        </p:nvGraphicFramePr>
        <p:xfrm>
          <a:off x="377687" y="1371600"/>
          <a:ext cx="10336696" cy="5410200"/>
        </p:xfrm>
        <a:graphic>
          <a:graphicData uri="http://schemas.openxmlformats.org/drawingml/2006/table">
            <a:tbl>
              <a:tblPr/>
              <a:tblGrid>
                <a:gridCol w="912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239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</a:rPr>
                        <a:t>Points</a:t>
                      </a:r>
                      <a:endParaRPr lang="en-US" sz="160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15800" marR="15800" marT="15800" marB="15800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l"/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</a:rPr>
                        <a:t>Requirement</a:t>
                      </a:r>
                      <a:endParaRPr lang="en-US" sz="160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15800" marR="15800" marT="15800" marB="15800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81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10</a:t>
                      </a: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0" algn="l" fontAlgn="t"/>
                      <a:r>
                        <a:rPr kumimoji="0" 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 </a:t>
                      </a:r>
                      <a:r>
                        <a:rPr kumimoji="0" lang="en-US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Iterate</a:t>
                      </a:r>
                      <a:r>
                        <a:rPr kumimoji="0" 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command uses the following iterator operators to output the contents of the linked list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(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lab04_in_01.txt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  <a:endParaRPr lang="en-US" sz="1400" dirty="0">
                        <a:effectLst/>
                      </a:endParaRP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62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10</a:t>
                      </a: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0" algn="l" fontAlgn="t"/>
                      <a:r>
                        <a:rPr kumimoji="0" 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 </a:t>
                      </a:r>
                      <a:r>
                        <a:rPr kumimoji="0" lang="en-US" sz="14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InsertAfter</a:t>
                      </a:r>
                      <a:r>
                        <a:rPr kumimoji="0" 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and </a:t>
                      </a:r>
                      <a:r>
                        <a:rPr kumimoji="0" lang="en-US" sz="14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InsertBefore</a:t>
                      </a:r>
                      <a:r>
                        <a:rPr kumimoji="0" 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commands use the following linked list member functions to insert items in the linked list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(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lab04_in_02.txt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 </a:t>
                      </a:r>
                      <a:endParaRPr lang="en-US" sz="1400" dirty="0">
                        <a:effectLst/>
                      </a:endParaRP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162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10</a:t>
                      </a: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0" algn="l" fontAlgn="t"/>
                      <a:r>
                        <a:rPr kumimoji="0" 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 </a:t>
                      </a:r>
                      <a:r>
                        <a:rPr kumimoji="0" lang="en-US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Erase</a:t>
                      </a:r>
                      <a:r>
                        <a:rPr kumimoji="0" 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command uses the following linked list member function to delete an item from the linked list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(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lab04_in_03.txt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 </a:t>
                      </a:r>
                      <a:endParaRPr lang="en-US" sz="1400" dirty="0">
                        <a:effectLst/>
                      </a:endParaRP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0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10</a:t>
                      </a: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0" algn="l" fontAlgn="t"/>
                      <a:r>
                        <a:rPr kumimoji="0" 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 </a:t>
                      </a:r>
                      <a:r>
                        <a:rPr kumimoji="0" lang="en-US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Find</a:t>
                      </a:r>
                      <a:r>
                        <a:rPr kumimoji="0" 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command uses the following linked list member function to find an item in the linked list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(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lab04_in_04.txt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 </a:t>
                      </a:r>
                      <a:endParaRPr lang="en-US" sz="1400" dirty="0">
                        <a:effectLst/>
                      </a:endParaRP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592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 </a:t>
                      </a:r>
                      <a:r>
                        <a:rPr kumimoji="0" lang="en-US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Replace</a:t>
                      </a:r>
                      <a:r>
                        <a:rPr kumimoji="0" 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command uses the following linked list member function to replace </a:t>
                      </a:r>
                      <a:r>
                        <a:rPr kumimoji="0" lang="en-US" sz="1400" b="1" i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kumimoji="0" 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matching items in the linked list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(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lab04_in_05.txt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 </a:t>
                      </a:r>
                      <a:endParaRPr lang="en-US" sz="1400" dirty="0">
                        <a:effectLst/>
                      </a:endParaRP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744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-10</a:t>
                      </a: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Memory leaks, g++ compiler warnings, array out-of-bounds detected.</a:t>
                      </a:r>
                      <a:endParaRPr lang="en-US" sz="1400" dirty="0">
                        <a:effectLst/>
                      </a:endParaRP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endParaRPr lang="en-US" sz="800" dirty="0">
                        <a:effectLst/>
                      </a:endParaRP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8288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effectLst/>
                      </a:endParaRP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422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4</a:t>
                      </a: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linked list class contains a nested iterator class. The linked list class member functions begin() and end() instantiate and return iterator objects; the begin iterator points to the 1st element and the end iterator points after the last element.</a:t>
                      </a:r>
                      <a:endParaRPr lang="en-US" sz="1400" dirty="0">
                        <a:effectLst/>
                      </a:endParaRP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08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4</a:t>
                      </a: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nested iterator class correctly overloads the dereferencing ("</a:t>
                      </a:r>
                      <a:r>
                        <a:rPr kumimoji="0"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*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"), pre-incrementing ("</a:t>
                      </a:r>
                      <a:r>
                        <a:rPr kumimoji="0"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++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"), and not equal ("</a:t>
                      </a:r>
                      <a:r>
                        <a:rPr kumimoji="0"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!=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") function operators.</a:t>
                      </a:r>
                      <a:endParaRPr lang="en-US" sz="1400" dirty="0">
                        <a:effectLst/>
                      </a:endParaRP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70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4</a:t>
                      </a: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linked list class' public toString and friend insertion member functions use an iterator to send the contents of the linked list container to the output stream.</a:t>
                      </a:r>
                      <a:endParaRPr lang="en-US" sz="1400" dirty="0">
                        <a:effectLst/>
                      </a:endParaRP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2050" name="HTMLOption1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DefaultOcx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HTMLOption2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HTMLOption3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HTMLOption4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HTMLOption5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HTMLOption6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HTMLOption7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HTMLOption8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HTMLOption9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HTMLOption10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HTMLOption11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HTMLOption12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3" name="HTMLOption13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4" name="HTMLOption14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5" name="HTMLOption15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6" name="HTMLOption16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7" name="HTMLOption17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8" name="HTMLOption18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9" name="HTMLOption19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0" name="HTMLOption20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1" name="HTMLOption21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2" name="HTMLOption22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3" name="HTMLOption23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4" name="HTMLOption24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5" name="HTMLOption25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2524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04 – Iterator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200" dirty="0"/>
              <a:t>Step 1 - Begin with Lab03: Linked List. Verify the following commands: </a:t>
            </a:r>
          </a:p>
          <a:p>
            <a:pPr lvl="1"/>
            <a:r>
              <a:rPr lang="en-US" sz="1800" dirty="0"/>
              <a:t>Clear</a:t>
            </a:r>
          </a:p>
          <a:p>
            <a:pPr lvl="1"/>
            <a:r>
              <a:rPr lang="en-US" sz="1800" dirty="0"/>
              <a:t>Insert</a:t>
            </a:r>
          </a:p>
          <a:p>
            <a:pPr lvl="1"/>
            <a:r>
              <a:rPr lang="en-US" sz="1800" dirty="0" err="1"/>
              <a:t>PrintList</a:t>
            </a:r>
            <a:r>
              <a:rPr lang="en-US" sz="1800" dirty="0"/>
              <a:t>.</a:t>
            </a:r>
          </a:p>
          <a:p>
            <a:r>
              <a:rPr lang="en-US" sz="2200" dirty="0"/>
              <a:t>Step 2 - Add nested Iterator class to your linked list class. </a:t>
            </a:r>
          </a:p>
          <a:p>
            <a:pPr lvl="1"/>
            <a:r>
              <a:rPr lang="en-US" sz="1800" dirty="0"/>
              <a:t>Add a nested iterator class as a public member of the linked list class. Create the appropriate constructors / destructor.</a:t>
            </a:r>
          </a:p>
          <a:p>
            <a:pPr lvl="1"/>
            <a:r>
              <a:rPr lang="en-US" sz="1800" dirty="0"/>
              <a:t>Add begin() and end() functions to the linked list class that return corresponding instantiated iterators.</a:t>
            </a:r>
          </a:p>
          <a:p>
            <a:pPr lvl="1"/>
            <a:r>
              <a:rPr lang="en-US" sz="1800" dirty="0"/>
              <a:t>Overload the iterator dereferencing ("*") operator to return a linked list element.</a:t>
            </a:r>
          </a:p>
          <a:p>
            <a:pPr lvl="1"/>
            <a:r>
              <a:rPr lang="en-US" sz="1800" dirty="0"/>
              <a:t>Overload the iterator pre-increment ("++") operator to move the iterator to the next linked list element.</a:t>
            </a:r>
          </a:p>
          <a:p>
            <a:pPr lvl="1"/>
            <a:r>
              <a:rPr lang="en-US" sz="1800" dirty="0"/>
              <a:t>Overload the iterator not equal ("!=") operator to compare two iterators and return a bool result.</a:t>
            </a:r>
          </a:p>
          <a:p>
            <a:r>
              <a:rPr lang="en-US" sz="2200" dirty="0"/>
              <a:t>Step 3 - When you've completed the incremental testing, test your program with the provided test cases.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(15)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onkey programmers">
            <a:extLst>
              <a:ext uri="{FF2B5EF4-FFF2-40B4-BE49-F238E27FC236}">
                <a16:creationId xmlns:a16="http://schemas.microsoft.com/office/drawing/2014/main" id="{541F3F45-3494-4844-B869-92B6B1BEC979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0972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8F3E42C3-0146-41D4-98D1-826C8870EFD0}"/>
              </a:ext>
            </a:extLst>
          </p:cNvPr>
          <p:cNvSpPr/>
          <p:nvPr/>
        </p:nvSpPr>
        <p:spPr>
          <a:xfrm>
            <a:off x="4434348" y="324464"/>
            <a:ext cx="2182761" cy="1229032"/>
          </a:xfrm>
          <a:prstGeom prst="cloudCallout">
            <a:avLst>
              <a:gd name="adj1" fmla="val 91605"/>
              <a:gd name="adj2" fmla="val 52100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Be Safe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DB1758-187B-4E58-A8B9-4D2448FA96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47633">
            <a:off x="7704102" y="1889526"/>
            <a:ext cx="1246948" cy="105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385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845" y="1288026"/>
            <a:ext cx="8355898" cy="5486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 Quiz #14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(15)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9B86-AB8B-404F-8D86-C97B35C4C67E}" type="slidenum">
              <a:rPr lang="en-US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476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600200" y="2514601"/>
            <a:ext cx="7848600" cy="4185761"/>
            <a:chOff x="685800" y="2514600"/>
            <a:chExt cx="7848600" cy="4185761"/>
          </a:xfrm>
        </p:grpSpPr>
        <p:sp>
          <p:nvSpPr>
            <p:cNvPr id="13" name="TextBox 12"/>
            <p:cNvSpPr txBox="1"/>
            <p:nvPr/>
          </p:nvSpPr>
          <p:spPr>
            <a:xfrm>
              <a:off x="685800" y="2514600"/>
              <a:ext cx="4648200" cy="418576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class Base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{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public: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Base() { cout &lt;&lt; "Base()"; }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~Base() { cout &lt;&lt; "~Base()"; }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};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class Derived : public Base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{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public: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Derived() { cout &lt;&lt; "Derived()"; }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~Derived() { cout &lt;&lt; "~Derived()"; }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}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int main()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{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Base* b = new Derived();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delete b;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return 0;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}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477000" y="2971800"/>
              <a:ext cx="2057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Base()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Derived()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~Base()</a:t>
              </a:r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5715000" y="3276600"/>
              <a:ext cx="609600" cy="457200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600200" y="2514601"/>
            <a:ext cx="7848600" cy="4185761"/>
            <a:chOff x="685800" y="2514600"/>
            <a:chExt cx="7848600" cy="4185761"/>
          </a:xfrm>
        </p:grpSpPr>
        <p:sp>
          <p:nvSpPr>
            <p:cNvPr id="27" name="TextBox 26"/>
            <p:cNvSpPr txBox="1"/>
            <p:nvPr/>
          </p:nvSpPr>
          <p:spPr>
            <a:xfrm>
              <a:off x="685800" y="2514600"/>
              <a:ext cx="4648200" cy="418576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class Base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{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public: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Base() { cout &lt;&lt; "Base()"; }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</a:t>
              </a:r>
              <a:r>
                <a:rPr lang="en-US" sz="14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virtual</a:t>
              </a:r>
              <a:r>
                <a:rPr lang="en-US" sz="14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~Base() { cout &lt;&lt; "~Base()"; }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};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class Derived : public Base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{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public: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Derived() { cout &lt;&lt; "Derived()"; }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~Derived() { cout &lt;&lt; "~Derived()"; }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}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int main()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{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Base* b = new Derived();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delete b;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return 0;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}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477000" y="2971800"/>
              <a:ext cx="2057400" cy="107721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Base()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Derived()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~Derived()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~Base()</a:t>
              </a:r>
            </a:p>
          </p:txBody>
        </p:sp>
        <p:sp>
          <p:nvSpPr>
            <p:cNvPr id="29" name="Right Arrow 28"/>
            <p:cNvSpPr/>
            <p:nvPr/>
          </p:nvSpPr>
          <p:spPr>
            <a:xfrm>
              <a:off x="5715000" y="3276600"/>
              <a:ext cx="609600" cy="457200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 #15: Virtual Destructors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If a class has any virtual function, it should have a virtual destructor.</a:t>
            </a:r>
          </a:p>
          <a:p>
            <a:r>
              <a:rPr lang="en-US" dirty="0"/>
              <a:t>Without base virtual destructor, calling delete on a base pointer leads to undefined behavior.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(15)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0" y="533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8416799" y="4652810"/>
            <a:ext cx="1331685" cy="2068027"/>
            <a:chOff x="7502398" y="4652809"/>
            <a:chExt cx="1331685" cy="2068027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568AE2F2-C6DA-461D-9164-973A64862A61}"/>
                </a:ext>
              </a:extLst>
            </p:cNvPr>
            <p:cNvSpPr/>
            <p:nvPr/>
          </p:nvSpPr>
          <p:spPr>
            <a:xfrm>
              <a:off x="7519447" y="4652809"/>
              <a:ext cx="1210501" cy="9574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C57FAE0-CD26-4C5F-9B89-38D23C330376}"/>
                </a:ext>
              </a:extLst>
            </p:cNvPr>
            <p:cNvSpPr txBox="1"/>
            <p:nvPr/>
          </p:nvSpPr>
          <p:spPr>
            <a:xfrm>
              <a:off x="7519447" y="4739852"/>
              <a:ext cx="122755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white"/>
                  </a:solidFill>
                  <a:latin typeface="Arial" charset="0"/>
                  <a:cs typeface="Arial" charset="0"/>
                </a:rPr>
                <a:t>Derived1</a:t>
              </a: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A015639-315C-478B-9CF9-0080C453A240}"/>
                </a:ext>
              </a:extLst>
            </p:cNvPr>
            <p:cNvSpPr/>
            <p:nvPr/>
          </p:nvSpPr>
          <p:spPr>
            <a:xfrm>
              <a:off x="7681416" y="5077440"/>
              <a:ext cx="869515" cy="391695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0D70380-93D3-46CF-A14A-C59847533EB9}"/>
                </a:ext>
              </a:extLst>
            </p:cNvPr>
            <p:cNvSpPr txBox="1"/>
            <p:nvPr/>
          </p:nvSpPr>
          <p:spPr>
            <a:xfrm>
              <a:off x="7502398" y="5121441"/>
              <a:ext cx="122755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white"/>
                  </a:solidFill>
                  <a:latin typeface="Arial" charset="0"/>
                  <a:cs typeface="Arial" charset="0"/>
                </a:rPr>
                <a:t>Base</a:t>
              </a: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073FCD72-3EB2-4DBF-830D-267D40734374}"/>
                </a:ext>
              </a:extLst>
            </p:cNvPr>
            <p:cNvSpPr/>
            <p:nvPr/>
          </p:nvSpPr>
          <p:spPr>
            <a:xfrm>
              <a:off x="7606532" y="5763360"/>
              <a:ext cx="1210501" cy="9574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AC7447E-73A5-4708-A63F-6DFDBA0084CB}"/>
                </a:ext>
              </a:extLst>
            </p:cNvPr>
            <p:cNvSpPr txBox="1"/>
            <p:nvPr/>
          </p:nvSpPr>
          <p:spPr>
            <a:xfrm>
              <a:off x="7606532" y="5850403"/>
              <a:ext cx="122755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white"/>
                  </a:solidFill>
                  <a:latin typeface="Arial" charset="0"/>
                  <a:cs typeface="Arial" charset="0"/>
                </a:rPr>
                <a:t>Derived2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BBC04A4E-3E60-471A-9F2B-68D93B83A880}"/>
                </a:ext>
              </a:extLst>
            </p:cNvPr>
            <p:cNvSpPr/>
            <p:nvPr/>
          </p:nvSpPr>
          <p:spPr>
            <a:xfrm>
              <a:off x="7768501" y="6187991"/>
              <a:ext cx="869515" cy="391695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FE2C15C-5BCF-400B-A9A6-D6E26A9B1759}"/>
                </a:ext>
              </a:extLst>
            </p:cNvPr>
            <p:cNvSpPr txBox="1"/>
            <p:nvPr/>
          </p:nvSpPr>
          <p:spPr>
            <a:xfrm>
              <a:off x="7589483" y="6224035"/>
              <a:ext cx="122755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prstClr val="white"/>
                  </a:solidFill>
                  <a:latin typeface="Arial" charset="0"/>
                  <a:cs typeface="Arial" charset="0"/>
                </a:rPr>
                <a:t>Base</a:t>
              </a:r>
            </a:p>
          </p:txBody>
        </p:sp>
      </p:grp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776751" y="4900478"/>
          <a:ext cx="6858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7119652" y="5077441"/>
            <a:ext cx="1476165" cy="195847"/>
          </a:xfrm>
          <a:prstGeom prst="straightConnector1">
            <a:avLst/>
          </a:prstGeom>
          <a:ln w="38100">
            <a:solidFill>
              <a:srgbClr val="FF0000"/>
            </a:solidFill>
            <a:headEnd type="oval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7102601" y="5459365"/>
            <a:ext cx="1624648" cy="893896"/>
          </a:xfrm>
          <a:prstGeom prst="straightConnector1">
            <a:avLst/>
          </a:prstGeom>
          <a:ln w="38100">
            <a:solidFill>
              <a:srgbClr val="FF0000"/>
            </a:solidFill>
            <a:headEnd type="oval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1134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Prefix and Postfix Operators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(15)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42366" y="1295400"/>
            <a:ext cx="83980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// prefix (return by reference)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MyClass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&amp; operator++()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// implement increment logic, return reference to it.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return *this;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28120" y="3124201"/>
            <a:ext cx="839800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// postfix (return by value)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MyClass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operator++(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int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)  // the dummy int disambiguates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MyClass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temp(*this);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this-&gt;operator++();   // prefix-increment this instance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return temp;          // return value before increment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CB402B-D975-4F38-AAAA-DCB6F8DDA9FC}"/>
              </a:ext>
            </a:extLst>
          </p:cNvPr>
          <p:cNvSpPr txBox="1"/>
          <p:nvPr/>
        </p:nvSpPr>
        <p:spPr>
          <a:xfrm>
            <a:off x="1642366" y="5181601"/>
            <a:ext cx="8122347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Arial" charset="0"/>
                <a:cs typeface="Arial" charset="0"/>
              </a:rPr>
              <a:t>**NOTE: The return value of the overloaded postfix operator must be a non-reference, because we can’t return a reference to a local variable that will be destroyed when the function exits.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Arial" charset="0"/>
                <a:cs typeface="Arial" charset="0"/>
              </a:rPr>
              <a:t>Postfix operators are typically less efficient than the prefix operators because of the added overhead of instantiating a temporary variable and returning by value instead of reference.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321AD83-0619-4D3C-B913-644AAE9BBC33}"/>
              </a:ext>
            </a:extLst>
          </p:cNvPr>
          <p:cNvGrpSpPr/>
          <p:nvPr/>
        </p:nvGrpSpPr>
        <p:grpSpPr>
          <a:xfrm>
            <a:off x="1487312" y="1524000"/>
            <a:ext cx="1332089" cy="2286000"/>
            <a:chOff x="572911" y="1524000"/>
            <a:chExt cx="1332089" cy="2286000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6B54CE7-1EFC-4E1B-8188-2ECCE53E8C33}"/>
                </a:ext>
              </a:extLst>
            </p:cNvPr>
            <p:cNvGrpSpPr/>
            <p:nvPr/>
          </p:nvGrpSpPr>
          <p:grpSpPr>
            <a:xfrm>
              <a:off x="607246" y="1524000"/>
              <a:ext cx="1297754" cy="2286000"/>
              <a:chOff x="607246" y="1524000"/>
              <a:chExt cx="1297754" cy="2286000"/>
            </a:xfrm>
          </p:grpSpPr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6BE986E5-D3A6-4663-95B0-CCE8448162C2}"/>
                  </a:ext>
                </a:extLst>
              </p:cNvPr>
              <p:cNvSpPr/>
              <p:nvPr/>
            </p:nvSpPr>
            <p:spPr>
              <a:xfrm>
                <a:off x="607246" y="3352800"/>
                <a:ext cx="1235202" cy="457200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8047DA90-D04F-476A-913F-D54B29FC10FB}"/>
                  </a:ext>
                </a:extLst>
              </p:cNvPr>
              <p:cNvSpPr/>
              <p:nvPr/>
            </p:nvSpPr>
            <p:spPr>
              <a:xfrm>
                <a:off x="609600" y="1524000"/>
                <a:ext cx="1295400" cy="457200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white"/>
                  </a:solidFill>
                  <a:latin typeface="Arial"/>
                </a:endParaRPr>
              </a:p>
            </p:txBody>
          </p:sp>
        </p:grp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FC0C63D-003E-442D-8F4F-D4D5CE891808}"/>
                </a:ext>
              </a:extLst>
            </p:cNvPr>
            <p:cNvSpPr/>
            <p:nvPr/>
          </p:nvSpPr>
          <p:spPr>
            <a:xfrm>
              <a:off x="572911" y="1951630"/>
              <a:ext cx="450671" cy="1473466"/>
            </a:xfrm>
            <a:custGeom>
              <a:avLst/>
              <a:gdLst>
                <a:gd name="connsiteX0" fmla="*/ 450671 w 450671"/>
                <a:gd name="connsiteY0" fmla="*/ 0 h 1473466"/>
                <a:gd name="connsiteX1" fmla="*/ 295 w 450671"/>
                <a:gd name="connsiteY1" fmla="*/ 668740 h 1473466"/>
                <a:gd name="connsiteX2" fmla="*/ 382432 w 450671"/>
                <a:gd name="connsiteY2" fmla="*/ 1419367 h 1473466"/>
                <a:gd name="connsiteX3" fmla="*/ 437023 w 450671"/>
                <a:gd name="connsiteY3" fmla="*/ 1405719 h 1473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671" h="1473466">
                  <a:moveTo>
                    <a:pt x="450671" y="0"/>
                  </a:moveTo>
                  <a:cubicBezTo>
                    <a:pt x="231169" y="216089"/>
                    <a:pt x="11668" y="432179"/>
                    <a:pt x="295" y="668740"/>
                  </a:cubicBezTo>
                  <a:cubicBezTo>
                    <a:pt x="-11078" y="905301"/>
                    <a:pt x="309644" y="1296537"/>
                    <a:pt x="382432" y="1419367"/>
                  </a:cubicBezTo>
                  <a:cubicBezTo>
                    <a:pt x="455220" y="1542197"/>
                    <a:pt x="355136" y="1419367"/>
                    <a:pt x="437023" y="1405719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triangle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</p:grp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4887CF9C-A7F5-4556-84D7-2CFFED4E9C9D}"/>
              </a:ext>
            </a:extLst>
          </p:cNvPr>
          <p:cNvSpPr/>
          <p:nvPr/>
        </p:nvSpPr>
        <p:spPr>
          <a:xfrm>
            <a:off x="6097091" y="1547966"/>
            <a:ext cx="3667622" cy="1025901"/>
          </a:xfrm>
          <a:prstGeom prst="wedgeRoundRectCallout">
            <a:avLst>
              <a:gd name="adj1" fmla="val -93473"/>
              <a:gd name="adj2" fmla="val 14246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Dummy data type (usually int) indicating to the compiler a postfix operator.</a:t>
            </a:r>
          </a:p>
        </p:txBody>
      </p:sp>
      <p:sp>
        <p:nvSpPr>
          <p:cNvPr id="16" name="Speech Bubble: Rectangle with Corners Rounded 15">
            <a:extLst>
              <a:ext uri="{FF2B5EF4-FFF2-40B4-BE49-F238E27FC236}">
                <a16:creationId xmlns:a16="http://schemas.microsoft.com/office/drawing/2014/main" id="{ABC55B04-D8B6-4BBC-9F96-D6AFAA111DE1}"/>
              </a:ext>
            </a:extLst>
          </p:cNvPr>
          <p:cNvSpPr/>
          <p:nvPr/>
        </p:nvSpPr>
        <p:spPr>
          <a:xfrm>
            <a:off x="5989846" y="3166827"/>
            <a:ext cx="2488110" cy="795574"/>
          </a:xfrm>
          <a:prstGeom prst="wedgeRoundRectCallout">
            <a:avLst>
              <a:gd name="adj1" fmla="val -109467"/>
              <a:gd name="adj2" fmla="val 7432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Default constructor.</a:t>
            </a:r>
          </a:p>
          <a:p>
            <a:pPr algn="ctr"/>
            <a:r>
              <a:rPr lang="en-US" dirty="0"/>
              <a:t>(Shallow or deep?)</a:t>
            </a:r>
          </a:p>
        </p:txBody>
      </p:sp>
      <p:sp>
        <p:nvSpPr>
          <p:cNvPr id="17" name="Speech Bubble: Rectangle with Corners Rounded 16">
            <a:extLst>
              <a:ext uri="{FF2B5EF4-FFF2-40B4-BE49-F238E27FC236}">
                <a16:creationId xmlns:a16="http://schemas.microsoft.com/office/drawing/2014/main" id="{5F9A9340-87D9-4E97-B841-3E938D903E65}"/>
              </a:ext>
            </a:extLst>
          </p:cNvPr>
          <p:cNvSpPr/>
          <p:nvPr/>
        </p:nvSpPr>
        <p:spPr>
          <a:xfrm>
            <a:off x="5989846" y="4054100"/>
            <a:ext cx="4142750" cy="1051301"/>
          </a:xfrm>
          <a:prstGeom prst="wedgeRoundRectCallout">
            <a:avLst>
              <a:gd name="adj1" fmla="val -106975"/>
              <a:gd name="adj2" fmla="val 1530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 copy of temp is returned (copy constructor) and temp is deleted (destructor).  (Shallow or deep?)</a:t>
            </a:r>
          </a:p>
        </p:txBody>
      </p:sp>
    </p:spTree>
    <p:extLst>
      <p:ext uri="{BB962C8B-B14F-4D97-AF65-F5344CB8AC3E}">
        <p14:creationId xmlns:p14="http://schemas.microsoft.com/office/powerpoint/2010/main" val="3569314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uiExpand="1" build="p" bldLvl="2"/>
      <p:bldP spid="10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Doggy Overloads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9B86-AB8B-404F-8D86-C97B35C4C67E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40932" y="1219200"/>
            <a:ext cx="8821228" cy="55778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#include &lt;iostream&gt;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#include &lt;string&gt;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using namespace std;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b="1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class Dog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private: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string name;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int barks;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public: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Dog(string n) : name(n), barks(0) {}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~Dog() {}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friend ostream&amp; operator&lt;&lt;(ostream&amp;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os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, const Dog&amp; d)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{ return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os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&lt;&lt; d.name &lt;&lt; " (" &lt;&lt;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d.barks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&lt;&lt; ")";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};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b="1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int main()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Dog dog("Rover");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cout &lt;&lt; dog++ &lt;&lt; endl;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cout &lt;&lt; ++dog &lt;&lt; endl;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return 0;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}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04E4B0-0245-49E1-A0D3-B10D3AA5B158}"/>
              </a:ext>
            </a:extLst>
          </p:cNvPr>
          <p:cNvSpPr/>
          <p:nvPr/>
        </p:nvSpPr>
        <p:spPr>
          <a:xfrm>
            <a:off x="794657" y="3863723"/>
            <a:ext cx="82143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   Dog&amp; operator++() { ++barks; return *this;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   Dog operator++(int) { Dog temp(*this); operator++(); return temp; }</a:t>
            </a:r>
            <a:endParaRPr lang="en-US" sz="1600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Rounded Rectangular Callout 6">
            <a:extLst>
              <a:ext uri="{FF2B5EF4-FFF2-40B4-BE49-F238E27FC236}">
                <a16:creationId xmlns:a16="http://schemas.microsoft.com/office/drawing/2014/main" id="{019AFD25-3D73-46A4-B4EA-A365B958D593}"/>
              </a:ext>
            </a:extLst>
          </p:cNvPr>
          <p:cNvSpPr/>
          <p:nvPr/>
        </p:nvSpPr>
        <p:spPr>
          <a:xfrm>
            <a:off x="4253346" y="4876800"/>
            <a:ext cx="2618508" cy="533400"/>
          </a:xfrm>
          <a:prstGeom prst="wedgeRoundRectCallout">
            <a:avLst>
              <a:gd name="adj1" fmla="val -58640"/>
              <a:gd name="adj2" fmla="val -13356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white"/>
                </a:solidFill>
                <a:latin typeface="Arial"/>
              </a:rPr>
              <a:t>Postfix incrementor</a:t>
            </a:r>
          </a:p>
        </p:txBody>
      </p:sp>
      <p:sp>
        <p:nvSpPr>
          <p:cNvPr id="8" name="Rounded Rectangular Callout 7">
            <a:extLst>
              <a:ext uri="{FF2B5EF4-FFF2-40B4-BE49-F238E27FC236}">
                <a16:creationId xmlns:a16="http://schemas.microsoft.com/office/drawing/2014/main" id="{F8FF5FCD-099C-40E0-8BBD-BC7D3E3EB450}"/>
              </a:ext>
            </a:extLst>
          </p:cNvPr>
          <p:cNvSpPr/>
          <p:nvPr/>
        </p:nvSpPr>
        <p:spPr>
          <a:xfrm>
            <a:off x="4431738" y="2486680"/>
            <a:ext cx="2618508" cy="533400"/>
          </a:xfrm>
          <a:prstGeom prst="wedgeRoundRectCallout">
            <a:avLst>
              <a:gd name="adj1" fmla="val -75412"/>
              <a:gd name="adj2" fmla="val 23778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white"/>
                </a:solidFill>
                <a:latin typeface="Arial"/>
              </a:rPr>
              <a:t>Prefix incrementor</a:t>
            </a:r>
          </a:p>
        </p:txBody>
      </p:sp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68C07B1F-EB53-4759-9BE0-6D490CE6533A}"/>
              </a:ext>
            </a:extLst>
          </p:cNvPr>
          <p:cNvSpPr/>
          <p:nvPr/>
        </p:nvSpPr>
        <p:spPr>
          <a:xfrm>
            <a:off x="5181600" y="5488989"/>
            <a:ext cx="1802412" cy="533400"/>
          </a:xfrm>
          <a:prstGeom prst="wedgeRoundRectCallout">
            <a:avLst>
              <a:gd name="adj1" fmla="val -110785"/>
              <a:gd name="adj2" fmla="val 6769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white"/>
                </a:solidFill>
                <a:latin typeface="Arial"/>
              </a:rPr>
              <a:t>Output?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EE5CB13-D272-45BF-8263-C353AA9B92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5764" y="4485938"/>
            <a:ext cx="276225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47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iterator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2493" y="1233488"/>
            <a:ext cx="10047884" cy="5531205"/>
          </a:xfrm>
        </p:spPr>
        <p:txBody>
          <a:bodyPr/>
          <a:lstStyle/>
          <a:p>
            <a:r>
              <a:rPr lang="en-US" sz="2200" dirty="0"/>
              <a:t>The iterator is like a pointer.</a:t>
            </a:r>
          </a:p>
          <a:p>
            <a:pPr lvl="1"/>
            <a:r>
              <a:rPr lang="en-US" sz="1800" dirty="0"/>
              <a:t>The pointer dereferencing operator (operator*) returns a reference to the data field in the Node object at the current iterator position.</a:t>
            </a:r>
          </a:p>
          <a:p>
            <a:pPr lvl="1"/>
            <a:r>
              <a:rPr lang="en-US" sz="1800" dirty="0"/>
              <a:t>The iterator pointer advances forward using the operator++ and backward using the operator--.</a:t>
            </a:r>
          </a:p>
          <a:p>
            <a:r>
              <a:rPr lang="en-US" sz="2200" dirty="0"/>
              <a:t>Lab 04 adds six functions to your linked list that manipulate iterators:</a:t>
            </a:r>
          </a:p>
          <a:p>
            <a:pPr lvl="1"/>
            <a:r>
              <a:rPr lang="en-US" sz="1800" dirty="0"/>
              <a:t>Function </a:t>
            </a:r>
            <a:r>
              <a:rPr lang="en-US" sz="1800" b="1" dirty="0">
                <a:latin typeface="Consolas" panose="020B0609020204030204" pitchFamily="49" charset="0"/>
              </a:rPr>
              <a:t>insert</a:t>
            </a:r>
            <a:r>
              <a:rPr lang="en-US" sz="1800" dirty="0"/>
              <a:t> adds a list element at the iterator position.</a:t>
            </a:r>
          </a:p>
          <a:p>
            <a:pPr lvl="1"/>
            <a:r>
              <a:rPr lang="en-US" sz="1800" dirty="0"/>
              <a:t>Function </a:t>
            </a:r>
            <a:r>
              <a:rPr lang="en-US" sz="1800" b="1" dirty="0" err="1">
                <a:latin typeface="Consolas" panose="020B0609020204030204" pitchFamily="49" charset="0"/>
              </a:rPr>
              <a:t>insert_after</a:t>
            </a:r>
            <a:r>
              <a:rPr lang="en-US" sz="1800" dirty="0"/>
              <a:t> adds a list element after the list element at the iterator position.</a:t>
            </a:r>
          </a:p>
          <a:p>
            <a:pPr lvl="1"/>
            <a:r>
              <a:rPr lang="en-US" sz="1800" dirty="0"/>
              <a:t>Function </a:t>
            </a:r>
            <a:r>
              <a:rPr lang="en-US" sz="1800" b="1" dirty="0">
                <a:latin typeface="Consolas" panose="020B0609020204030204" pitchFamily="49" charset="0"/>
              </a:rPr>
              <a:t>erase</a:t>
            </a:r>
            <a:r>
              <a:rPr lang="en-US" sz="1800" dirty="0"/>
              <a:t> removes a list element at the iterator position.</a:t>
            </a:r>
          </a:p>
          <a:p>
            <a:pPr lvl="1"/>
            <a:r>
              <a:rPr lang="en-US" sz="1800" dirty="0"/>
              <a:t>Function </a:t>
            </a:r>
            <a:r>
              <a:rPr lang="en-US" sz="1800" b="1" dirty="0">
                <a:latin typeface="Consolas" panose="020B0609020204030204" pitchFamily="49" charset="0"/>
              </a:rPr>
              <a:t>replace</a:t>
            </a:r>
            <a:r>
              <a:rPr lang="en-US" sz="1800" dirty="0"/>
              <a:t> removes a list element at the iterator position.</a:t>
            </a:r>
          </a:p>
          <a:p>
            <a:pPr lvl="1"/>
            <a:r>
              <a:rPr lang="en-US" sz="1800" dirty="0"/>
              <a:t>Function </a:t>
            </a:r>
            <a:r>
              <a:rPr lang="en-US" sz="1800" b="1" dirty="0">
                <a:latin typeface="Consolas" panose="020B0609020204030204" pitchFamily="49" charset="0"/>
              </a:rPr>
              <a:t>begin</a:t>
            </a:r>
            <a:r>
              <a:rPr lang="en-US" sz="1800" dirty="0"/>
              <a:t> returns an iterator positioned at the first element.</a:t>
            </a:r>
          </a:p>
          <a:p>
            <a:pPr lvl="1"/>
            <a:r>
              <a:rPr lang="en-US" sz="1800" dirty="0"/>
              <a:t>Function </a:t>
            </a:r>
            <a:r>
              <a:rPr lang="en-US" sz="1800" b="1" dirty="0">
                <a:latin typeface="Consolas" panose="020B0609020204030204" pitchFamily="49" charset="0"/>
              </a:rPr>
              <a:t>end</a:t>
            </a:r>
            <a:r>
              <a:rPr lang="en-US" sz="1800" dirty="0"/>
              <a:t> returns an iterator positioned just after the last element.</a:t>
            </a:r>
          </a:p>
          <a:p>
            <a:r>
              <a:rPr lang="en-US" sz="2200" dirty="0"/>
              <a:t>By using an iterator</a:t>
            </a:r>
          </a:p>
          <a:p>
            <a:pPr lvl="1"/>
            <a:r>
              <a:rPr lang="en-US" sz="1800" dirty="0"/>
              <a:t>Preserves information hiding - the internal structure of the Node is not visible to clients.</a:t>
            </a:r>
          </a:p>
          <a:p>
            <a:pPr lvl="1"/>
            <a:r>
              <a:rPr lang="en-US" sz="1800" dirty="0"/>
              <a:t>Clients can access or modify the data and can move from one Node in the list to another (but </a:t>
            </a:r>
            <a:r>
              <a:rPr lang="en-US" sz="1800"/>
              <a:t>not alter the </a:t>
            </a:r>
            <a:r>
              <a:rPr lang="en-US" sz="1800" dirty="0"/>
              <a:t>structure of the linked list) 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(15)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51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iterator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9B86-AB8B-404F-8D86-C97B35C4C67E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9184" y="1293931"/>
            <a:ext cx="4521112" cy="530565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&lt;iostream&gt;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&lt;list&gt;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namespace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std;</a:t>
            </a: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main(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[])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   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items[10];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srand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(0);</a:t>
            </a:r>
          </a:p>
          <a:p>
            <a:r>
              <a:rPr lang="nn-NO" sz="1600" dirty="0">
                <a:solidFill>
                  <a:srgbClr val="0000FF"/>
                </a:solidFill>
                <a:latin typeface="Consolas" panose="020B0609020204030204" pitchFamily="49" charset="0"/>
              </a:rPr>
              <a:t>   for</a:t>
            </a:r>
            <a:r>
              <a:rPr lang="nn-NO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nn-NO" sz="16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nn-NO" sz="1600" dirty="0">
                <a:solidFill>
                  <a:srgbClr val="000000"/>
                </a:solidFill>
                <a:latin typeface="Consolas" panose="020B0609020204030204" pitchFamily="49" charset="0"/>
              </a:rPr>
              <a:t> i = 0; i &lt; 10; ++i)</a:t>
            </a:r>
          </a:p>
          <a:p>
            <a:r>
              <a:rPr lang="nn-NO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items[i] = rand() % 100;</a:t>
            </a: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   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&amp;items[0];</a:t>
            </a:r>
          </a:p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   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* end = &amp;items[10];</a:t>
            </a: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   while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!= end)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cout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 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++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   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0;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600" b="1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643646D-36BF-4E04-BF27-858D630A0261}"/>
              </a:ext>
            </a:extLst>
          </p:cNvPr>
          <p:cNvSpPr txBox="1"/>
          <p:nvPr/>
        </p:nvSpPr>
        <p:spPr>
          <a:xfrm>
            <a:off x="5098774" y="1297246"/>
            <a:ext cx="5874025" cy="530233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&lt;iostream&gt;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&lt;list&gt;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namespace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std;</a:t>
            </a: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main(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[])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   list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 items;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srand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(0);</a:t>
            </a:r>
          </a:p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   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0;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&lt; 10; ++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items.push_back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(rand() % 100);</a:t>
            </a: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   list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iterator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items.begin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   list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iterator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end =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items.end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   while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!=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end)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cout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 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*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      ++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   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0;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600" b="1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523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0B8F5D9-0A1A-4C57-B79B-CF4A0CC9E935}"/>
              </a:ext>
            </a:extLst>
          </p:cNvPr>
          <p:cNvSpPr txBox="1"/>
          <p:nvPr/>
        </p:nvSpPr>
        <p:spPr>
          <a:xfrm>
            <a:off x="1502227" y="2971800"/>
            <a:ext cx="8153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class </a:t>
            </a:r>
            <a:r>
              <a:rPr lang="en-US" sz="1600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MyClass</a:t>
            </a:r>
            <a:endParaRPr lang="en-US" sz="1600" b="1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int start;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public: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class Iterator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   </a:t>
            </a:r>
            <a:r>
              <a:rPr lang="en-US" sz="1600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MyClass</a:t>
            </a: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* </a:t>
            </a:r>
            <a:r>
              <a:rPr lang="en-US" sz="1600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ptr</a:t>
            </a: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   int value;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public: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};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};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52066F-C490-4A52-840B-3EA400EEDE72}"/>
              </a:ext>
            </a:extLst>
          </p:cNvPr>
          <p:cNvSpPr/>
          <p:nvPr/>
        </p:nvSpPr>
        <p:spPr>
          <a:xfrm>
            <a:off x="1502228" y="5135881"/>
            <a:ext cx="80772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      Iterator(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MyClass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* p, int v) :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ptr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(p), value(v) { ...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FF0000"/>
              </a:solidFill>
              <a:latin typeface="Consolas" panose="020B0609020204030204" pitchFamily="49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   Iterator begin() { return Iterator(this, start);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   Iterator end() { return Iterator(this, 0); }</a:t>
            </a:r>
            <a:endParaRPr lang="en-US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296EDB-4A7F-41FD-8250-6EAAFF9FF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140BA-F6B9-4EF8-A369-A94DF4E950E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72494" y="1295401"/>
            <a:ext cx="10034546" cy="1676399"/>
          </a:xfrm>
        </p:spPr>
        <p:txBody>
          <a:bodyPr/>
          <a:lstStyle/>
          <a:p>
            <a:r>
              <a:rPr lang="en-US" sz="2200" dirty="0"/>
              <a:t>Nested classes increase encapsulation.</a:t>
            </a:r>
          </a:p>
          <a:p>
            <a:r>
              <a:rPr lang="en-US" sz="2200" dirty="0"/>
              <a:t>Nested classes can lead to more readable and maintainable code – useful for developing object models in your component.</a:t>
            </a:r>
          </a:p>
          <a:p>
            <a:r>
              <a:rPr lang="en-US" sz="2200" dirty="0"/>
              <a:t>Iterators are generally implemented as nested classes.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4EF002-F953-4544-B9B5-99E31DEE4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(15)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21E4E4-B53E-452E-8162-D3A67D952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D7D0900-9F29-40BC-9C2A-0B2E38C47678}"/>
              </a:ext>
            </a:extLst>
          </p:cNvPr>
          <p:cNvSpPr/>
          <p:nvPr/>
        </p:nvSpPr>
        <p:spPr>
          <a:xfrm rot="20674771">
            <a:off x="3623042" y="2921116"/>
            <a:ext cx="1632008" cy="2370455"/>
          </a:xfrm>
          <a:custGeom>
            <a:avLst/>
            <a:gdLst>
              <a:gd name="connsiteX0" fmla="*/ 660400 w 1203480"/>
              <a:gd name="connsiteY0" fmla="*/ 1092200 h 1092200"/>
              <a:gd name="connsiteX1" fmla="*/ 1181100 w 1203480"/>
              <a:gd name="connsiteY1" fmla="*/ 482600 h 1092200"/>
              <a:gd name="connsiteX2" fmla="*/ 0 w 1203480"/>
              <a:gd name="connsiteY2" fmla="*/ 0 h 109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3480" h="1092200">
                <a:moveTo>
                  <a:pt x="660400" y="1092200"/>
                </a:moveTo>
                <a:cubicBezTo>
                  <a:pt x="975783" y="878416"/>
                  <a:pt x="1291167" y="664633"/>
                  <a:pt x="1181100" y="482600"/>
                </a:cubicBezTo>
                <a:cubicBezTo>
                  <a:pt x="1071033" y="300567"/>
                  <a:pt x="535516" y="150283"/>
                  <a:pt x="0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5870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 Access w/Iterator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9B86-AB8B-404F-8D86-C97B35C4C67E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1515" y="1371600"/>
            <a:ext cx="567145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#include &lt;iostream&gt;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#include &lt;vector&gt;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using namespace std;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int main()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vector&lt;int&gt; numbers;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</a:t>
            </a:r>
            <a:r>
              <a:rPr lang="en-US" sz="1600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numbers.push_back</a:t>
            </a: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(1);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</a:t>
            </a:r>
            <a:r>
              <a:rPr lang="en-US" sz="1600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numbers.push_back</a:t>
            </a: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(2);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</a:t>
            </a:r>
            <a:r>
              <a:rPr lang="en-US" sz="1600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numbers.push_back</a:t>
            </a: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(3);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</a:t>
            </a:r>
            <a:r>
              <a:rPr lang="en-US" sz="1600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numbers.push_back</a:t>
            </a: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(4);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vector&lt;int&gt;::iterator </a:t>
            </a:r>
            <a:r>
              <a:rPr lang="en-US" sz="1600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iter</a:t>
            </a: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= </a:t>
            </a:r>
            <a:r>
              <a:rPr lang="en-US" sz="1600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numbers.begin</a:t>
            </a: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();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while (</a:t>
            </a:r>
            <a:r>
              <a:rPr lang="en-US" sz="1600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iter</a:t>
            </a: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!= </a:t>
            </a:r>
            <a:r>
              <a:rPr lang="en-US" sz="1600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numbers.end</a:t>
            </a: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())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   cout &lt;&lt; *</a:t>
            </a:r>
            <a:r>
              <a:rPr lang="en-US" sz="1600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iter</a:t>
            </a: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&lt;&lt; endl;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   ++</a:t>
            </a:r>
            <a:r>
              <a:rPr lang="en-US" sz="1600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iter</a:t>
            </a: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return 0;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B3C30D-695D-4861-8634-7F7DE64690DD}"/>
              </a:ext>
            </a:extLst>
          </p:cNvPr>
          <p:cNvSpPr txBox="1"/>
          <p:nvPr/>
        </p:nvSpPr>
        <p:spPr>
          <a:xfrm>
            <a:off x="5595254" y="1371600"/>
            <a:ext cx="534488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#include &lt;iostream&gt;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#include &lt;list&gt;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using namespace std;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int main()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list&lt;int&gt; numbers;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</a:t>
            </a:r>
            <a:r>
              <a:rPr lang="en-US" sz="1600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numbers.push_back</a:t>
            </a: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(1);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</a:t>
            </a:r>
            <a:r>
              <a:rPr lang="en-US" sz="1600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numbers.push_back</a:t>
            </a: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(2);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</a:t>
            </a:r>
            <a:r>
              <a:rPr lang="en-US" sz="1600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numbers.push_back</a:t>
            </a: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(3);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</a:t>
            </a:r>
            <a:r>
              <a:rPr lang="en-US" sz="1600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numbers.push_back</a:t>
            </a: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(4);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list&lt;int&gt;::iterator </a:t>
            </a:r>
            <a:r>
              <a:rPr lang="en-US" sz="1600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iter</a:t>
            </a: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= </a:t>
            </a:r>
            <a:r>
              <a:rPr lang="en-US" sz="1600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numbers.begin</a:t>
            </a: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();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while (</a:t>
            </a:r>
            <a:r>
              <a:rPr lang="en-US" sz="1600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iter</a:t>
            </a: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!= </a:t>
            </a:r>
            <a:r>
              <a:rPr lang="en-US" sz="1600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numbers.end</a:t>
            </a: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())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   cout &lt;&lt; *</a:t>
            </a:r>
            <a:r>
              <a:rPr lang="en-US" sz="1600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iter</a:t>
            </a: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&lt;&lt; endl;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   ++</a:t>
            </a:r>
            <a:r>
              <a:rPr lang="en-US" sz="1600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iter</a:t>
            </a: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return 0;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}</a:t>
            </a:r>
          </a:p>
        </p:txBody>
      </p:sp>
      <p:sp>
        <p:nvSpPr>
          <p:cNvPr id="8" name="Rounded Rectangular Callout 7">
            <a:extLst>
              <a:ext uri="{FF2B5EF4-FFF2-40B4-BE49-F238E27FC236}">
                <a16:creationId xmlns:a16="http://schemas.microsoft.com/office/drawing/2014/main" id="{F012594E-D30F-48D2-A287-0B5EBA0D6563}"/>
              </a:ext>
            </a:extLst>
          </p:cNvPr>
          <p:cNvSpPr/>
          <p:nvPr/>
        </p:nvSpPr>
        <p:spPr>
          <a:xfrm>
            <a:off x="8355712" y="1774371"/>
            <a:ext cx="2463303" cy="990600"/>
          </a:xfrm>
          <a:prstGeom prst="wedgeRoundRectCallout">
            <a:avLst>
              <a:gd name="adj1" fmla="val -47942"/>
              <a:gd name="adj2" fmla="val 20601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prstClr val="white"/>
                </a:solidFill>
                <a:latin typeface="Arial"/>
              </a:rPr>
              <a:t>iter</a:t>
            </a:r>
            <a:r>
              <a:rPr lang="en-US" dirty="0">
                <a:solidFill>
                  <a:prstClr val="white"/>
                </a:solidFill>
                <a:latin typeface="Arial"/>
              </a:rPr>
              <a:t> "points" to first element in numbers.</a:t>
            </a:r>
          </a:p>
        </p:txBody>
      </p:sp>
      <p:sp>
        <p:nvSpPr>
          <p:cNvPr id="9" name="Rounded Rectangular Callout 7">
            <a:extLst>
              <a:ext uri="{FF2B5EF4-FFF2-40B4-BE49-F238E27FC236}">
                <a16:creationId xmlns:a16="http://schemas.microsoft.com/office/drawing/2014/main" id="{8300B668-50DE-47C6-B084-61482B14611C}"/>
              </a:ext>
            </a:extLst>
          </p:cNvPr>
          <p:cNvSpPr/>
          <p:nvPr/>
        </p:nvSpPr>
        <p:spPr>
          <a:xfrm>
            <a:off x="3010828" y="2404946"/>
            <a:ext cx="2475571" cy="1141142"/>
          </a:xfrm>
          <a:prstGeom prst="wedgeRoundRectCallout">
            <a:avLst>
              <a:gd name="adj1" fmla="val 149539"/>
              <a:gd name="adj2" fmla="val 14053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prstClr val="white"/>
                </a:solidFill>
                <a:latin typeface="Arial"/>
              </a:rPr>
              <a:t>myList.end</a:t>
            </a:r>
            <a:r>
              <a:rPr lang="en-US" dirty="0">
                <a:solidFill>
                  <a:prstClr val="white"/>
                </a:solidFill>
                <a:latin typeface="Arial"/>
              </a:rPr>
              <a:t>() "points" to something </a:t>
            </a:r>
            <a:r>
              <a:rPr lang="en-US" b="1" u="sng" dirty="0">
                <a:solidFill>
                  <a:prstClr val="white"/>
                </a:solidFill>
                <a:latin typeface="Arial"/>
              </a:rPr>
              <a:t>NOT</a:t>
            </a:r>
            <a:r>
              <a:rPr lang="en-US" dirty="0">
                <a:solidFill>
                  <a:prstClr val="white"/>
                </a:solidFill>
                <a:latin typeface="Arial"/>
              </a:rPr>
              <a:t> in numbers.</a:t>
            </a:r>
          </a:p>
        </p:txBody>
      </p:sp>
      <p:sp>
        <p:nvSpPr>
          <p:cNvPr id="10" name="Rounded Rectangular Callout 7">
            <a:extLst>
              <a:ext uri="{FF2B5EF4-FFF2-40B4-BE49-F238E27FC236}">
                <a16:creationId xmlns:a16="http://schemas.microsoft.com/office/drawing/2014/main" id="{A997248A-0E2B-474D-B58F-6AED54E2C0AF}"/>
              </a:ext>
            </a:extLst>
          </p:cNvPr>
          <p:cNvSpPr/>
          <p:nvPr/>
        </p:nvSpPr>
        <p:spPr>
          <a:xfrm>
            <a:off x="8003288" y="5800529"/>
            <a:ext cx="2617088" cy="990600"/>
          </a:xfrm>
          <a:prstGeom prst="wedgeRoundRectCallout">
            <a:avLst>
              <a:gd name="adj1" fmla="val -54245"/>
              <a:gd name="adj2" fmla="val -9478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white"/>
                </a:solidFill>
                <a:latin typeface="Arial"/>
              </a:rPr>
              <a:t>Dereference </a:t>
            </a:r>
            <a:r>
              <a:rPr lang="en-US" dirty="0" err="1">
                <a:solidFill>
                  <a:prstClr val="white"/>
                </a:solidFill>
                <a:latin typeface="Arial"/>
              </a:rPr>
              <a:t>iter</a:t>
            </a:r>
            <a:r>
              <a:rPr lang="en-US" dirty="0">
                <a:solidFill>
                  <a:prstClr val="white"/>
                </a:solidFill>
                <a:latin typeface="Arial"/>
              </a:rPr>
              <a:t> to sequentially access numbers elements.</a:t>
            </a:r>
          </a:p>
        </p:txBody>
      </p:sp>
      <p:sp>
        <p:nvSpPr>
          <p:cNvPr id="11" name="Rounded Rectangular Callout 7">
            <a:extLst>
              <a:ext uri="{FF2B5EF4-FFF2-40B4-BE49-F238E27FC236}">
                <a16:creationId xmlns:a16="http://schemas.microsoft.com/office/drawing/2014/main" id="{A3C0F26C-FBBD-4758-99BF-14C63EBA35F2}"/>
              </a:ext>
            </a:extLst>
          </p:cNvPr>
          <p:cNvSpPr/>
          <p:nvPr/>
        </p:nvSpPr>
        <p:spPr>
          <a:xfrm>
            <a:off x="3010828" y="5576652"/>
            <a:ext cx="1915392" cy="745058"/>
          </a:xfrm>
          <a:prstGeom prst="wedgeRoundRectCallout">
            <a:avLst>
              <a:gd name="adj1" fmla="val 116945"/>
              <a:gd name="adj2" fmla="val -6518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white"/>
                </a:solidFill>
                <a:latin typeface="Arial"/>
              </a:rPr>
              <a:t>Advance pointer to next element.</a:t>
            </a:r>
          </a:p>
        </p:txBody>
      </p:sp>
    </p:spTree>
    <p:extLst>
      <p:ext uri="{BB962C8B-B14F-4D97-AF65-F5344CB8AC3E}">
        <p14:creationId xmlns:p14="http://schemas.microsoft.com/office/powerpoint/2010/main" val="281503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 235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2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2249</TotalTime>
  <Words>2660</Words>
  <Application>Microsoft Office PowerPoint</Application>
  <PresentationFormat>Custom</PresentationFormat>
  <Paragraphs>389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Comic Sans MS</vt:lpstr>
      <vt:lpstr>Consolas</vt:lpstr>
      <vt:lpstr>Tw Cen MT</vt:lpstr>
      <vt:lpstr>Wingdings</vt:lpstr>
      <vt:lpstr>CS 235 Theme</vt:lpstr>
      <vt:lpstr>PowerPoint Presentation</vt:lpstr>
      <vt:lpstr>Attendance Quiz #14</vt:lpstr>
      <vt:lpstr>Tip #15: Virtual Destructors</vt:lpstr>
      <vt:lpstr>Prefix and Postfix Operators</vt:lpstr>
      <vt:lpstr>Doggy Overloads</vt:lpstr>
      <vt:lpstr>The iterator</vt:lpstr>
      <vt:lpstr>The iterator</vt:lpstr>
      <vt:lpstr>Nested Class</vt:lpstr>
      <vt:lpstr>Container Access w/Iterator</vt:lpstr>
      <vt:lpstr>Why Use an Iterator?</vt:lpstr>
      <vt:lpstr>Lab 04 – Iterator</vt:lpstr>
      <vt:lpstr>Lab 04 – Iterator</vt:lpstr>
      <vt:lpstr>Lab 04 – Iterator</vt:lpstr>
      <vt:lpstr>Lab 04 – Iterator</vt:lpstr>
      <vt:lpstr>Lab 04 – Iterator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Roper</dc:creator>
  <cp:lastModifiedBy>Paul Roper</cp:lastModifiedBy>
  <cp:revision>102</cp:revision>
  <dcterms:created xsi:type="dcterms:W3CDTF">2020-07-19T21:27:39Z</dcterms:created>
  <dcterms:modified xsi:type="dcterms:W3CDTF">2022-02-10T03:31:47Z</dcterms:modified>
</cp:coreProperties>
</file>