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3937" r:id="rId2"/>
    <p:sldId id="3729" r:id="rId3"/>
    <p:sldId id="3958" r:id="rId4"/>
    <p:sldId id="990" r:id="rId5"/>
    <p:sldId id="2097" r:id="rId6"/>
    <p:sldId id="3939" r:id="rId7"/>
    <p:sldId id="1104" r:id="rId8"/>
    <p:sldId id="3931" r:id="rId9"/>
    <p:sldId id="3935" r:id="rId10"/>
    <p:sldId id="3940" r:id="rId11"/>
    <p:sldId id="3950" r:id="rId12"/>
    <p:sldId id="1950" r:id="rId13"/>
    <p:sldId id="3927" r:id="rId14"/>
    <p:sldId id="3562" r:id="rId15"/>
    <p:sldId id="1159" r:id="rId16"/>
    <p:sldId id="3910" r:id="rId17"/>
    <p:sldId id="3903" r:id="rId18"/>
    <p:sldId id="3900" r:id="rId19"/>
    <p:sldId id="3905" r:id="rId20"/>
    <p:sldId id="3906" r:id="rId21"/>
    <p:sldId id="3563" r:id="rId22"/>
    <p:sldId id="3907" r:id="rId23"/>
    <p:sldId id="3565" r:id="rId24"/>
    <p:sldId id="3692" r:id="rId25"/>
    <p:sldId id="3724" r:id="rId26"/>
    <p:sldId id="3570" r:id="rId27"/>
    <p:sldId id="3953" r:id="rId28"/>
    <p:sldId id="3954" r:id="rId29"/>
    <p:sldId id="3904" r:id="rId30"/>
    <p:sldId id="1271" r:id="rId31"/>
    <p:sldId id="3955" r:id="rId32"/>
    <p:sldId id="1272" r:id="rId33"/>
    <p:sldId id="3831" r:id="rId34"/>
    <p:sldId id="3956" r:id="rId35"/>
    <p:sldId id="3930" r:id="rId36"/>
    <p:sldId id="3929" r:id="rId37"/>
    <p:sldId id="3901" r:id="rId38"/>
    <p:sldId id="3594" r:id="rId39"/>
    <p:sldId id="3902" r:id="rId40"/>
    <p:sldId id="1275" r:id="rId41"/>
    <p:sldId id="1276" r:id="rId42"/>
    <p:sldId id="1277" r:id="rId43"/>
    <p:sldId id="3928" r:id="rId44"/>
    <p:sldId id="1268" r:id="rId45"/>
    <p:sldId id="1281" r:id="rId46"/>
    <p:sldId id="1282" r:id="rId47"/>
    <p:sldId id="1283" r:id="rId48"/>
    <p:sldId id="1177" r:id="rId49"/>
    <p:sldId id="2139" r:id="rId50"/>
    <p:sldId id="1785" r:id="rId51"/>
    <p:sldId id="1195" r:id="rId52"/>
    <p:sldId id="3595" r:id="rId53"/>
    <p:sldId id="3957" r:id="rId5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4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9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32894-2F5A-46FE-8A2B-89B3094654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4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hyperlink" Target="https://students.cs.byu.edu/~cs235ta/labs/L03-Linked_List/lab03_in_06.txt" TargetMode="External"/><Relationship Id="rId2" Type="http://schemas.openxmlformats.org/officeDocument/2006/relationships/hyperlink" Target="https://students.cs.byu.edu/~cs235ta/labs/L03-Linked_List/lab03_in_01.tx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ents.cs.byu.edu/~cs235ta/labs/L03-Linked_List/lab03_in_05.txt" TargetMode="External"/><Relationship Id="rId5" Type="http://schemas.openxmlformats.org/officeDocument/2006/relationships/hyperlink" Target="https://students.cs.byu.edu/~cs235ta/labs/L03-Linked_List/lab03_in_03.txt" TargetMode="External"/><Relationship Id="rId4" Type="http://schemas.openxmlformats.org/officeDocument/2006/relationships/hyperlink" Target="https://students.cs.byu.edu/~cs235ta/labs/L03-Linked_List/lab03_in_02.tx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8FA8E5D-F551-457D-830E-E06998DA1B09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42316B-32F9-4FBF-BE4C-376F0998F7A4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10972800" cy="6858000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6A53125-7113-4910-B11F-90C327EB06B5}"/>
                  </a:ext>
                </a:extLst>
              </p:cNvPr>
              <p:cNvGrpSpPr/>
              <p:nvPr/>
            </p:nvGrpSpPr>
            <p:grpSpPr>
              <a:xfrm>
                <a:off x="0" y="0"/>
                <a:ext cx="10972800" cy="6858000"/>
                <a:chOff x="0" y="0"/>
                <a:chExt cx="10972800" cy="6858000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F16F35F-C2AB-4270-9C35-065A8187A4E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0972800" cy="6858000"/>
                  <a:chOff x="0" y="0"/>
                  <a:chExt cx="9160656" cy="6858000"/>
                </a:xfrm>
              </p:grpSpPr>
              <p:pic>
                <p:nvPicPr>
                  <p:cNvPr id="108" name="Picture 107" descr="A computer sitting on top of a table&#10;&#10;Description automatically generated">
                    <a:extLst>
                      <a:ext uri="{FF2B5EF4-FFF2-40B4-BE49-F238E27FC236}">
                        <a16:creationId xmlns:a16="http://schemas.microsoft.com/office/drawing/2014/main" id="{2268B8EC-8EC7-40B4-AF29-E1FA4C74A6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9160656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Picture 108">
                    <a:extLst>
                      <a:ext uri="{FF2B5EF4-FFF2-40B4-BE49-F238E27FC236}">
                        <a16:creationId xmlns:a16="http://schemas.microsoft.com/office/drawing/2014/main" id="{C86EDFCE-9F75-4FAD-B9C8-1DB239AD7A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alphaModFix amt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466">
                    <a:off x="3443599" y="4781389"/>
                    <a:ext cx="534372" cy="7938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25F3DDBF-4DE9-4900-BB0F-A1939DC6A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69760">
                  <a:off x="8664010" y="4991662"/>
                  <a:ext cx="640080" cy="793805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59D808C-5B75-4D7E-9940-3E76387AE681}"/>
                  </a:ext>
                </a:extLst>
              </p:cNvPr>
              <p:cNvGrpSpPr/>
              <p:nvPr/>
            </p:nvGrpSpPr>
            <p:grpSpPr>
              <a:xfrm>
                <a:off x="1082045" y="1881404"/>
                <a:ext cx="8229600" cy="4940142"/>
                <a:chOff x="1082045" y="1881404"/>
                <a:chExt cx="8229600" cy="4940142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72EF36-646D-4A86-9567-265559688998}"/>
                    </a:ext>
                  </a:extLst>
                </p:cNvPr>
                <p:cNvSpPr txBox="1"/>
                <p:nvPr/>
              </p:nvSpPr>
              <p:spPr>
                <a:xfrm>
                  <a:off x="2362200" y="6452214"/>
                  <a:ext cx="5232400" cy="369332"/>
                </a:xfrm>
                <a:prstGeom prst="rect">
                  <a:avLst/>
                </a:prstGeom>
                <a:solidFill>
                  <a:srgbClr val="C2E4F0"/>
                </a:solidFill>
              </p:spPr>
              <p:txBody>
                <a:bodyPr wrap="square" tIns="91440" bIns="0" rtlCol="0" anchor="ctr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0000"/>
                      </a:solidFill>
                    </a:rPr>
                    <a:t>Direct your answer to host only in chat box.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B9D50FA-47A3-4B73-A3ED-09236AB59466}"/>
                    </a:ext>
                  </a:extLst>
                </p:cNvPr>
                <p:cNvSpPr/>
                <p:nvPr/>
              </p:nvSpPr>
              <p:spPr>
                <a:xfrm>
                  <a:off x="1082045" y="1881404"/>
                  <a:ext cx="8229600" cy="45720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2FFB52-0686-4C85-8AE9-EBFB2FE7046C}"/>
                </a:ext>
              </a:extLst>
            </p:cNvPr>
            <p:cNvSpPr txBox="1"/>
            <p:nvPr/>
          </p:nvSpPr>
          <p:spPr>
            <a:xfrm>
              <a:off x="276226" y="121639"/>
              <a:ext cx="48005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sz="2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Welcome to</a:t>
              </a:r>
            </a:p>
            <a:p>
              <a:pPr algn="ctr" fontAlgn="base">
                <a:spcAft>
                  <a:spcPts val="60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CS 235 Data Structures</a:t>
              </a:r>
            </a:p>
            <a:p>
              <a:pPr algn="ctr" fontAlgn="base">
                <a:spcBef>
                  <a:spcPts val="600"/>
                </a:spcBef>
              </a:pPr>
              <a:r>
                <a:rPr lang="en-US" sz="2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Sequential Containers, 4.5 (13)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E584F47-E270-4432-B2C8-4FC480109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03" y="3471653"/>
            <a:ext cx="2279332" cy="2279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027EF3-B4B2-4907-9A92-0488C19AB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92" y="3927430"/>
            <a:ext cx="1590231" cy="159023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458FDBE-08B6-4132-9F8D-D2DD89C77C79}"/>
              </a:ext>
            </a:extLst>
          </p:cNvPr>
          <p:cNvSpPr/>
          <p:nvPr/>
        </p:nvSpPr>
        <p:spPr>
          <a:xfrm>
            <a:off x="5162695" y="4508291"/>
            <a:ext cx="710021" cy="7348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CF8142F-0CE9-4532-96C1-9B3E4FC3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465" y="2172056"/>
            <a:ext cx="737997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You are given a 10x10x10 cube composed of 1x1x1 "mini-cubes" glued together.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If the outer most layer falls off, will the resulting cube be more, less, or the same than ¾ the original cube?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0A541FC5-63DD-42AD-8A6E-ACB692C67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638579"/>
            <a:ext cx="58275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0033"/>
                </a:solidFill>
                <a:latin typeface="Comic Sans MS" panose="030F0702030302020204" pitchFamily="66" charset="0"/>
                <a:cs typeface="Arial" charset="0"/>
              </a:rPr>
              <a:t>1000 - 100 + 100 + 80 + 80 + 64 + 64 = 1000 – 488 = 512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3F1367-2A6D-46E5-8B81-838CC95856C3}"/>
              </a:ext>
            </a:extLst>
          </p:cNvPr>
          <p:cNvSpPr txBox="1"/>
          <p:nvPr/>
        </p:nvSpPr>
        <p:spPr>
          <a:xfrm>
            <a:off x="1354015" y="5667979"/>
            <a:ext cx="77286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Less than 3/4 the original cube!</a:t>
            </a:r>
          </a:p>
        </p:txBody>
      </p:sp>
    </p:spTree>
    <p:extLst>
      <p:ext uri="{BB962C8B-B14F-4D97-AF65-F5344CB8AC3E}">
        <p14:creationId xmlns:p14="http://schemas.microsoft.com/office/powerpoint/2010/main" val="8767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Copy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need to create an independent copy or a </a:t>
            </a:r>
            <a:r>
              <a:rPr lang="en-US" b="1" dirty="0">
                <a:solidFill>
                  <a:srgbClr val="FF0000"/>
                </a:solidFill>
              </a:rPr>
              <a:t>deep copy</a:t>
            </a:r>
            <a:r>
              <a:rPr lang="en-US" dirty="0"/>
              <a:t> of the underlying array so that </a:t>
            </a:r>
            <a:r>
              <a:rPr lang="en-US" b="1" i="1" dirty="0"/>
              <a:t>v1.the_data</a:t>
            </a:r>
            <a:r>
              <a:rPr lang="en-US" dirty="0"/>
              <a:t> and </a:t>
            </a:r>
            <a:r>
              <a:rPr lang="en-US" b="1" i="1" dirty="0"/>
              <a:t>v2.the_data</a:t>
            </a:r>
            <a:r>
              <a:rPr lang="en-US" dirty="0"/>
              <a:t> point to different arrays, making vector </a:t>
            </a:r>
            <a:r>
              <a:rPr lang="en-US" b="1" i="1" dirty="0"/>
              <a:t>v2</a:t>
            </a:r>
            <a:r>
              <a:rPr lang="en-US" dirty="0"/>
              <a:t> a deep copy of vector.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1478" y="2667001"/>
            <a:ext cx="66857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/** Make a (deep) copy of a vector.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@param other The vector to be copied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Vector&lt;T&gt;(const Vector&lt;T&gt;&amp; other)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: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other.current_capacity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),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other.num_items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),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(new T[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other.current_capacity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])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for (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i = 0; i &lt;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; i++)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[i]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other.the_data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[i];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1C0DE2-3ECC-4EBF-BBDD-5D864DAF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715985"/>
            <a:ext cx="2926080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DD236-AF26-4E47-9966-AA6D7C2E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33901"/>
            <a:ext cx="2926080" cy="192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Assignment Operator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368" y="1461991"/>
            <a:ext cx="7618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/** Assign the contents of one vector to another.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@param other The vector to be assigned to this vector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 @return This vector with a copy of the other vector's contents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Vector&lt;T&gt;&amp; operator=(const vector&lt;T&gt;&amp; other)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Make a copy of the other vector.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Vector&lt;T&gt;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the_copy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(other);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Swap contents of self with the copy.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this-&gt;swap(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the_copy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endParaRPr lang="en-US" sz="1600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Return self (the copy will be deleted)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return *this;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79762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Vector&lt;int&gt; v1();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Vector&lt;int&gt; v2();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v2 = v1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9FB12552-4C1E-457F-B77C-550910DDFFDF}"/>
              </a:ext>
            </a:extLst>
          </p:cNvPr>
          <p:cNvSpPr/>
          <p:nvPr/>
        </p:nvSpPr>
        <p:spPr>
          <a:xfrm>
            <a:off x="8044656" y="4149994"/>
            <a:ext cx="685800" cy="481548"/>
          </a:xfrm>
          <a:prstGeom prst="borderCallout1">
            <a:avLst>
              <a:gd name="adj1" fmla="val -745"/>
              <a:gd name="adj2" fmla="val 21717"/>
              <a:gd name="adj3" fmla="val -90139"/>
              <a:gd name="adj4" fmla="val 22486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this</a:t>
            </a:r>
          </a:p>
        </p:txBody>
      </p:sp>
      <p:sp>
        <p:nvSpPr>
          <p:cNvPr id="12" name="Line Callout 1 6">
            <a:extLst>
              <a:ext uri="{FF2B5EF4-FFF2-40B4-BE49-F238E27FC236}">
                <a16:creationId xmlns:a16="http://schemas.microsoft.com/office/drawing/2014/main" id="{F4816CE2-EE59-4E7D-87D4-160B33360758}"/>
              </a:ext>
            </a:extLst>
          </p:cNvPr>
          <p:cNvSpPr/>
          <p:nvPr/>
        </p:nvSpPr>
        <p:spPr>
          <a:xfrm>
            <a:off x="9067800" y="4149740"/>
            <a:ext cx="990600" cy="481548"/>
          </a:xfrm>
          <a:prstGeom prst="borderCallout1">
            <a:avLst>
              <a:gd name="adj1" fmla="val -745"/>
              <a:gd name="adj2" fmla="val 21717"/>
              <a:gd name="adj3" fmla="val -104033"/>
              <a:gd name="adj4" fmla="val -23668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other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F5C6C-EF21-4194-B3A4-0F1BFEB9B80E}"/>
              </a:ext>
            </a:extLst>
          </p:cNvPr>
          <p:cNvSpPr txBox="1"/>
          <p:nvPr/>
        </p:nvSpPr>
        <p:spPr>
          <a:xfrm>
            <a:off x="823961" y="5349018"/>
            <a:ext cx="99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tabLst>
                <a:tab pos="7596188" algn="l"/>
              </a:tabLs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Make a copy of v1 using the vector copy constructor	(v1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7A9E88-2257-4832-8514-92E14B18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46" y="3593408"/>
            <a:ext cx="9873129" cy="69375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81EC371-5BEC-4D1F-BC19-187CFBB4A344}"/>
              </a:ext>
            </a:extLst>
          </p:cNvPr>
          <p:cNvSpPr/>
          <p:nvPr/>
        </p:nvSpPr>
        <p:spPr>
          <a:xfrm>
            <a:off x="621527" y="3195376"/>
            <a:ext cx="306636" cy="274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34FF0A-693D-45F0-8D41-B14A678BFF9E}"/>
              </a:ext>
            </a:extLst>
          </p:cNvPr>
          <p:cNvSpPr txBox="1"/>
          <p:nvPr/>
        </p:nvSpPr>
        <p:spPr>
          <a:xfrm>
            <a:off x="823961" y="5615719"/>
            <a:ext cx="99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  <a:tabLst>
                <a:tab pos="7596188" algn="l"/>
              </a:tabLs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Exchange v2 (this) and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(only exchange pointers)	(v2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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B289E-BAF8-4B6C-9B7D-C5FF6F504081}"/>
              </a:ext>
            </a:extLst>
          </p:cNvPr>
          <p:cNvSpPr txBox="1"/>
          <p:nvPr/>
        </p:nvSpPr>
        <p:spPr>
          <a:xfrm>
            <a:off x="823961" y="5892811"/>
            <a:ext cx="99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  <a:tabLst>
                <a:tab pos="7596188" algn="l"/>
              </a:tabLs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v2 is now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(V1) and so return v2 (*this)	(v2  v1)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1B563-56A9-4BE4-A0D1-6D067B7A477B}"/>
              </a:ext>
            </a:extLst>
          </p:cNvPr>
          <p:cNvSpPr txBox="1"/>
          <p:nvPr/>
        </p:nvSpPr>
        <p:spPr>
          <a:xfrm>
            <a:off x="823961" y="6169903"/>
            <a:ext cx="99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  <a:tabLst>
                <a:tab pos="7596188" algn="l"/>
              </a:tabLs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Note: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is deleted by the local destructor.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3E62148-00E7-4B9D-B984-E35C9F8F2136}"/>
              </a:ext>
            </a:extLst>
          </p:cNvPr>
          <p:cNvSpPr/>
          <p:nvPr/>
        </p:nvSpPr>
        <p:spPr>
          <a:xfrm>
            <a:off x="621527" y="3940063"/>
            <a:ext cx="306636" cy="274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E810141-AD41-4931-830A-092AA5CFD78D}"/>
              </a:ext>
            </a:extLst>
          </p:cNvPr>
          <p:cNvSpPr/>
          <p:nvPr/>
        </p:nvSpPr>
        <p:spPr>
          <a:xfrm>
            <a:off x="621527" y="4674359"/>
            <a:ext cx="306636" cy="274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7D50706-FDBD-47A0-BEB5-71F09FBDD686}"/>
              </a:ext>
            </a:extLst>
          </p:cNvPr>
          <p:cNvSpPr/>
          <p:nvPr/>
        </p:nvSpPr>
        <p:spPr>
          <a:xfrm>
            <a:off x="340970" y="4909887"/>
            <a:ext cx="306636" cy="2743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/>
      <p:bldP spid="3" grpId="0" animBg="1"/>
      <p:bldP spid="14" grpId="0" build="p" bldLvl="2"/>
      <p:bldP spid="15" grpId="0" build="p" bldLvl="2"/>
      <p:bldP spid="16" grpId="0" build="p" bldLvl="2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No-Parameter Constructor</a:t>
            </a:r>
          </a:p>
        </p:txBody>
      </p:sp>
      <p:sp>
        <p:nvSpPr>
          <p:cNvPr id="3993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dirty="0"/>
              <a:t>If the execution of any constructor in a derived class does not invoke a base class constructor, C++ automatically invokes the no-parameter constructor for the base class.</a:t>
            </a:r>
          </a:p>
          <a:p>
            <a:r>
              <a:rPr lang="en-US" sz="2200" dirty="0"/>
              <a:t>C++ does this to initialize the part of the object inherited from the base class before the derived class starts to initialize its part of the object.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64417"/>
            <a:ext cx="6553200" cy="3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ACDAC0-8AD2-4DB8-843E-30F347CA4C04}"/>
              </a:ext>
            </a:extLst>
          </p:cNvPr>
          <p:cNvSpPr/>
          <p:nvPr/>
        </p:nvSpPr>
        <p:spPr>
          <a:xfrm>
            <a:off x="2743200" y="6019800"/>
            <a:ext cx="59436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D5C5-BB79-49E0-8B03-973035C7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18354-169F-4D29-B8EF-27A98EE256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3256" y="4403679"/>
            <a:ext cx="9394373" cy="203061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/>
              <a:t>What is a no parameter constructor?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/>
              <a:t>What is a copy constructor?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/>
              <a:t>When is the assignment operator used?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/>
              <a:t>What is the difference between a deep and shallow copy?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CC996-25C1-4D4C-90AE-29F0C2E6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Sequential Containers (13)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D031-7681-4608-922A-63119486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latin typeface="Arial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2B66C2-8139-4AE3-9647-EAB5DF4E1228}"/>
              </a:ext>
            </a:extLst>
          </p:cNvPr>
          <p:cNvSpPr txBox="1">
            <a:spLocks/>
          </p:cNvSpPr>
          <p:nvPr/>
        </p:nvSpPr>
        <p:spPr>
          <a:xfrm>
            <a:off x="642310" y="3692406"/>
            <a:ext cx="9978066" cy="840159"/>
          </a:xfrm>
          <a:prstGeom prst="rect">
            <a:avLst/>
          </a:prstGeom>
          <a:noFill/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Arial"/>
              </a:rPr>
              <a:t>Would you and your neighbor answer the following review questions:</a:t>
            </a:r>
          </a:p>
        </p:txBody>
      </p:sp>
      <p:pic>
        <p:nvPicPr>
          <p:cNvPr id="1028" name="Picture 4" descr="Can I Sue My Neighbor for Harassment? - FindLaw">
            <a:extLst>
              <a:ext uri="{FF2B5EF4-FFF2-40B4-BE49-F238E27FC236}">
                <a16:creationId xmlns:a16="http://schemas.microsoft.com/office/drawing/2014/main" id="{E370FB94-40E6-48A4-984F-7B4074C1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1471684"/>
            <a:ext cx="5194944" cy="17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1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15E2-FD06-4C97-A939-BC517FF9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CFB9-7456-44F4-95C7-B5255E7B0A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346379"/>
            <a:ext cx="10047884" cy="5360852"/>
          </a:xfrm>
        </p:spPr>
        <p:txBody>
          <a:bodyPr/>
          <a:lstStyle/>
          <a:p>
            <a:r>
              <a:rPr lang="en-US" dirty="0"/>
              <a:t>What is a no parameter constructor?</a:t>
            </a:r>
          </a:p>
          <a:p>
            <a:pPr>
              <a:spcBef>
                <a:spcPts val="5400"/>
              </a:spcBef>
            </a:pPr>
            <a:r>
              <a:rPr lang="en-US" dirty="0"/>
              <a:t>What is a copy constructor?</a:t>
            </a:r>
          </a:p>
          <a:p>
            <a:pPr>
              <a:spcBef>
                <a:spcPts val="12600"/>
              </a:spcBef>
            </a:pPr>
            <a:r>
              <a:rPr lang="en-US" dirty="0"/>
              <a:t>When is the assignment operator used?</a:t>
            </a:r>
          </a:p>
          <a:p>
            <a:pPr>
              <a:spcBef>
                <a:spcPts val="4200"/>
              </a:spcBef>
            </a:pPr>
            <a:r>
              <a:rPr lang="en-US" dirty="0"/>
              <a:t>What is the difference between a deep and shallow copy?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99779-22C0-4A1F-B23C-D31827E2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00640-BF65-479D-B0C8-CECB426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2BDB7-C075-4284-B6DB-CCD9A8516548}"/>
              </a:ext>
            </a:extLst>
          </p:cNvPr>
          <p:cNvSpPr txBox="1"/>
          <p:nvPr/>
        </p:nvSpPr>
        <p:spPr>
          <a:xfrm>
            <a:off x="1070811" y="1655150"/>
            <a:ext cx="953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If no constructors are defined in a class, the no-parameter constructor for that class will be provided by default.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B2FF7-94C4-4B08-8C27-5189B1CD573F}"/>
              </a:ext>
            </a:extLst>
          </p:cNvPr>
          <p:cNvSpPr txBox="1"/>
          <p:nvPr/>
        </p:nvSpPr>
        <p:spPr>
          <a:xfrm>
            <a:off x="1070810" y="2695205"/>
            <a:ext cx="95362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Special constructor for a class/struct that is used to make a copy of an existing class/struct instance.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Initialize one object from another of the same type.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Copy an object to pass it as an argument to a function.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Copy an object to return it from a function.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When the compiler generates a temporary object.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9B6DB-EAC8-4839-B294-87ED5D88D462}"/>
              </a:ext>
            </a:extLst>
          </p:cNvPr>
          <p:cNvSpPr txBox="1"/>
          <p:nvPr/>
        </p:nvSpPr>
        <p:spPr>
          <a:xfrm>
            <a:off x="1070811" y="4715986"/>
            <a:ext cx="95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The assignment operator is used to assign one instance of a class to another.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D23CB-2EBF-4D81-AD07-9A70543D06D2}"/>
              </a:ext>
            </a:extLst>
          </p:cNvPr>
          <p:cNvSpPr txBox="1"/>
          <p:nvPr/>
        </p:nvSpPr>
        <p:spPr>
          <a:xfrm>
            <a:off x="1060035" y="5567493"/>
            <a:ext cx="970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 shallow copy copies all of the object member field values. (The default copy constructor and assignment operator make shallow copies.)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 deep copy copies all fields and makes copies of dynamically allocated memory pointed to by the fields.</a:t>
            </a:r>
          </a:p>
        </p:txBody>
      </p:sp>
    </p:spTree>
    <p:extLst>
      <p:ext uri="{BB962C8B-B14F-4D97-AF65-F5344CB8AC3E}">
        <p14:creationId xmlns:p14="http://schemas.microsoft.com/office/powerpoint/2010/main" val="20951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3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Interface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2318" y="1295400"/>
            <a:ext cx="7854166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class Interface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public: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Interface(){}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virtual ~Interface(){}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virtual void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myMethod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 = 0;  // pure virtual method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class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: public Interface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private: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int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myMember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public: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(){}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~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(){}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myMethod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//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myMethod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implementation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};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int main(void)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Interface*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= new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-&gt;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myMethod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delete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myClass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return 0;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82650" y="1600200"/>
            <a:ext cx="1883100" cy="1567350"/>
            <a:chOff x="2209800" y="1600200"/>
            <a:chExt cx="1883100" cy="1567350"/>
          </a:xfrm>
        </p:grpSpPr>
        <p:sp>
          <p:nvSpPr>
            <p:cNvPr id="4" name="Rounded Rectangle 3"/>
            <p:cNvSpPr/>
            <p:nvPr/>
          </p:nvSpPr>
          <p:spPr>
            <a:xfrm>
              <a:off x="2209800" y="2786550"/>
              <a:ext cx="1883100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7" name="Straight Arrow Connector 6"/>
            <p:cNvCxnSpPr>
              <a:stCxn id="4" idx="0"/>
            </p:cNvCxnSpPr>
            <p:nvPr/>
          </p:nvCxnSpPr>
          <p:spPr>
            <a:xfrm flipH="1" flipV="1">
              <a:off x="2209800" y="1600200"/>
              <a:ext cx="941550" cy="1186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33419" y="2496066"/>
            <a:ext cx="3102300" cy="2514600"/>
            <a:chOff x="2209800" y="1137750"/>
            <a:chExt cx="3102300" cy="2514600"/>
          </a:xfrm>
        </p:grpSpPr>
        <p:sp>
          <p:nvSpPr>
            <p:cNvPr id="11" name="Rounded Rectangle 10"/>
            <p:cNvSpPr/>
            <p:nvPr/>
          </p:nvSpPr>
          <p:spPr>
            <a:xfrm>
              <a:off x="2209800" y="2786550"/>
              <a:ext cx="3102300" cy="865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H="1" flipV="1">
              <a:off x="3429000" y="1137750"/>
              <a:ext cx="331950" cy="164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091628" y="1594058"/>
            <a:ext cx="3788100" cy="4435350"/>
            <a:chOff x="2147175" y="-1148250"/>
            <a:chExt cx="3788100" cy="4435350"/>
          </a:xfrm>
        </p:grpSpPr>
        <p:sp>
          <p:nvSpPr>
            <p:cNvPr id="17" name="Rounded Rectangle 16"/>
            <p:cNvSpPr/>
            <p:nvPr/>
          </p:nvSpPr>
          <p:spPr>
            <a:xfrm>
              <a:off x="2147175" y="2876187"/>
              <a:ext cx="3788100" cy="41091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2223375" y="-1148250"/>
              <a:ext cx="1817850" cy="40244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747000" y="1752600"/>
            <a:ext cx="1854200" cy="1676400"/>
            <a:chOff x="2260600" y="1981200"/>
            <a:chExt cx="1854200" cy="1676400"/>
          </a:xfrm>
        </p:grpSpPr>
        <p:sp>
          <p:nvSpPr>
            <p:cNvPr id="19" name="Oval 18"/>
            <p:cNvSpPr/>
            <p:nvPr/>
          </p:nvSpPr>
          <p:spPr>
            <a:xfrm>
              <a:off x="2286000" y="1981200"/>
              <a:ext cx="18034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0" y="2133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white"/>
                  </a:solidFill>
                  <a:latin typeface="Arial" charset="0"/>
                  <a:cs typeface="Arial" charset="0"/>
                </a:rPr>
                <a:t>MyClass</a:t>
              </a:r>
              <a:endParaRPr lang="en-US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27300" y="2724666"/>
              <a:ext cx="1295400" cy="68580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60600" y="28829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Interface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933B63-7731-4788-AB72-59082812BB65}"/>
              </a:ext>
            </a:extLst>
          </p:cNvPr>
          <p:cNvSpPr txBox="1"/>
          <p:nvPr/>
        </p:nvSpPr>
        <p:spPr>
          <a:xfrm>
            <a:off x="5702968" y="3886100"/>
            <a:ext cx="4917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When we create a Derived object, it contains a Base part (which is constructed first) and a Derived part (which is constructed second).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Inheritance implies an is-a relationship between two classes.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Since a Derived is-a Base, it is appropriate that Derived contain a Base part.</a:t>
            </a:r>
          </a:p>
        </p:txBody>
      </p:sp>
    </p:spTree>
    <p:extLst>
      <p:ext uri="{BB962C8B-B14F-4D97-AF65-F5344CB8AC3E}">
        <p14:creationId xmlns:p14="http://schemas.microsoft.com/office/powerpoint/2010/main" val="16725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4.5-7, pgs. 252-285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4.5 Single-Linked Lists and Double-Linked Lists</a:t>
            </a:r>
          </a:p>
          <a:p>
            <a:pPr algn="ctr"/>
            <a:r>
              <a:rPr lang="en-US" sz="2400" dirty="0"/>
              <a:t>A List Node</a:t>
            </a:r>
          </a:p>
          <a:p>
            <a:pPr algn="ctr"/>
            <a:r>
              <a:rPr lang="en-US" sz="2400" dirty="0"/>
              <a:t>Connecting Nodes</a:t>
            </a:r>
          </a:p>
          <a:p>
            <a:pPr algn="ctr"/>
            <a:r>
              <a:rPr lang="en-US" sz="2400" dirty="0"/>
              <a:t>Inserting a Node in a List</a:t>
            </a:r>
          </a:p>
          <a:p>
            <a:pPr algn="ctr"/>
            <a:r>
              <a:rPr lang="en-US" sz="2400" dirty="0"/>
              <a:t>Removing a Node</a:t>
            </a:r>
          </a:p>
          <a:p>
            <a:pPr algn="ctr"/>
            <a:r>
              <a:rPr lang="en-US" sz="2400" dirty="0"/>
              <a:t>Traversing a Linked List</a:t>
            </a:r>
          </a:p>
          <a:p>
            <a:pPr algn="ctr"/>
            <a:r>
              <a:rPr lang="en-US" sz="2400" dirty="0"/>
              <a:t>Double-Linked Lists</a:t>
            </a:r>
          </a:p>
          <a:p>
            <a:pPr algn="ctr"/>
            <a:r>
              <a:rPr lang="en-US" sz="2400" dirty="0"/>
              <a:t>Creating a Double-Linked List Object</a:t>
            </a:r>
          </a:p>
          <a:p>
            <a:pPr algn="ctr"/>
            <a:r>
              <a:rPr lang="en-US" sz="2400" dirty="0"/>
              <a:t>Circular Lists</a:t>
            </a:r>
            <a:endParaRPr lang="en-US" sz="2000" dirty="0"/>
          </a:p>
        </p:txBody>
      </p:sp>
      <p:pic>
        <p:nvPicPr>
          <p:cNvPr id="1028" name="Picture 4" descr="Image result for linked list">
            <a:extLst>
              <a:ext uri="{FF2B5EF4-FFF2-40B4-BE49-F238E27FC236}">
                <a16:creationId xmlns:a16="http://schemas.microsoft.com/office/drawing/2014/main" id="{DB8DF4D6-DA78-464D-B731-B8D4725E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86" y="1817234"/>
            <a:ext cx="3703068" cy="21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2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Lab 03 – Linked 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6278894" cy="32268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9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A94E-8EB0-4753-82B4-C819A3CD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3BA8-5A74-4E5F-8C51-8AB71E96B5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4342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Linked lists are a common data structure in all object-oriented languages and will play a vital role in your activities as a programmer.</a:t>
            </a:r>
          </a:p>
          <a:p>
            <a:pPr>
              <a:spcBef>
                <a:spcPts val="600"/>
              </a:spcBef>
            </a:pPr>
            <a:r>
              <a:rPr lang="en-US" dirty="0"/>
              <a:t>A forward linked list is a singly-linked list of node objects containing a value and a pointer to the next node.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Only a head or first node pointer is maintained by the list.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All list accesses begin with the head pointer.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A2EA9-2311-4B7F-82AC-E92DA330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Sequential Containers (13)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A255E-5A03-4DF6-A3FB-E2D159DF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B83F9-9253-4127-B5E1-C298DF13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24" y="3878577"/>
            <a:ext cx="5191948" cy="106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DA1A3-B414-43D2-95D8-62C497B9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5" y="3878579"/>
            <a:ext cx="7330534" cy="1050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A64AB-73D5-4965-8F0B-BB4173315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48" y="3889211"/>
            <a:ext cx="3028635" cy="1013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ED479-3921-421C-902C-63F37F574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52" y="3931745"/>
            <a:ext cx="746872" cy="607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F6F85-333C-4E7E-B489-8B56E609A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79" y="3878579"/>
            <a:ext cx="9469121" cy="105075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0341F9-39F0-429C-9039-397962687E0A}"/>
              </a:ext>
            </a:extLst>
          </p:cNvPr>
          <p:cNvSpPr txBox="1">
            <a:spLocks/>
          </p:cNvSpPr>
          <p:nvPr/>
        </p:nvSpPr>
        <p:spPr bwMode="auto">
          <a:xfrm>
            <a:off x="572493" y="5175569"/>
            <a:ext cx="10047884" cy="15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Forward linked lists are useful containers for insertion and deletion operations in constant time.</a:t>
            </a:r>
          </a:p>
          <a:p>
            <a:pPr>
              <a:spcBef>
                <a:spcPts val="600"/>
              </a:spcBef>
            </a:pPr>
            <a:r>
              <a:rPr lang="en-US" dirty="0"/>
              <a:t>Doubly linked lists contain three fields: two link fields (pointers to previous and next nodes in the sequence) and one data field.</a:t>
            </a:r>
          </a:p>
        </p:txBody>
      </p:sp>
    </p:spTree>
    <p:extLst>
      <p:ext uri="{BB962C8B-B14F-4D97-AF65-F5344CB8AC3E}">
        <p14:creationId xmlns:p14="http://schemas.microsoft.com/office/powerpoint/2010/main" val="10887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2318" y="1258329"/>
            <a:ext cx="7136282" cy="557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//**** YOU MAY NOT MODIFY THIS DOCUMENT ****/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ifndef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LINKED_LIST_INTERFACE_H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#define LINKED_LIST_INTERFACE_H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#include &lt;string&gt;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template&lt;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typename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T&gt;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class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LinkedListInterface</a:t>
            </a: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public: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LinkedListInterface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{}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~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LinkedListInterface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{}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Insert Node at beginning of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 err="1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push_front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(const T&amp; value)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Remove Node at beginning of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 err="1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pop_front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Return Node at beginning of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T&amp;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front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Return true if linked list size == 0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bool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empty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const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Remove all Nodes with value from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remove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(const T&amp; value)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Remove all Nodes from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clear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Reverse Nodes in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void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reverse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Return the number of nodes in the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size_t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size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const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Return contents of Linked List as a string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virtual std::string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toString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(void) const =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#endif   // LINKED_LIST_INTERFACE_H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Interface Template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458754"/>
            <a:ext cx="426720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ifndef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LINKED_LIST_H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#define LINKED_LIST_H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using std::string;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using std::ostream;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/**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template&lt;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typename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T&gt;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class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: public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LinkedListInterface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&lt;T&gt;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private: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struct Node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T data;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Node* next;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Node(const T&amp; d) : data(d), next(NULL) {}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   Node(const T&amp; d, Node* n) : data(d), next(n) {}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};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Node* head;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public: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LinkedList() : head(NULL) {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~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LinkedList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() { clear();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Insert Node at beginning of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virtual void </a:t>
            </a:r>
            <a:r>
              <a:rPr lang="en-US" sz="1000" b="1" dirty="0" err="1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push_front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(T&amp; value) 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 /*...*/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/** Remove Node at beginning of linked list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virtual bool </a:t>
            </a:r>
            <a:r>
              <a:rPr lang="en-US" sz="1000" b="1" dirty="0" err="1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pop_front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  <a:cs typeface="Arial" charset="0"/>
              </a:rPr>
              <a:t>(void) 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{ /*...*/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/* ... */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nsolas" panose="020B0609020204030204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};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#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endif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   // LINKED_LIST_H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43200" y="2286000"/>
            <a:ext cx="6607500" cy="496156"/>
            <a:chOff x="-694323" y="2737949"/>
            <a:chExt cx="6607500" cy="496156"/>
          </a:xfrm>
        </p:grpSpPr>
        <p:sp>
          <p:nvSpPr>
            <p:cNvPr id="8" name="Rounded Rectangle 7"/>
            <p:cNvSpPr/>
            <p:nvPr/>
          </p:nvSpPr>
          <p:spPr>
            <a:xfrm>
              <a:off x="2125077" y="2989755"/>
              <a:ext cx="3788100" cy="2443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9" name="Straight Arrow Connector 8"/>
            <p:cNvCxnSpPr>
              <a:cxnSpLocks/>
              <a:stCxn id="8" idx="1"/>
            </p:cNvCxnSpPr>
            <p:nvPr/>
          </p:nvCxnSpPr>
          <p:spPr>
            <a:xfrm flipH="1" flipV="1">
              <a:off x="-694323" y="2737949"/>
              <a:ext cx="2819400" cy="3739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114800" y="3276599"/>
            <a:ext cx="5791200" cy="2073151"/>
            <a:chOff x="388677" y="1213949"/>
            <a:chExt cx="5791200" cy="2073151"/>
          </a:xfrm>
        </p:grpSpPr>
        <p:sp>
          <p:nvSpPr>
            <p:cNvPr id="13" name="Rounded Rectangle 12"/>
            <p:cNvSpPr/>
            <p:nvPr/>
          </p:nvSpPr>
          <p:spPr>
            <a:xfrm>
              <a:off x="2147175" y="2876187"/>
              <a:ext cx="4032702" cy="41091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4" name="Straight Arrow Connector 13"/>
            <p:cNvCxnSpPr>
              <a:cxnSpLocks/>
              <a:stCxn id="13" idx="1"/>
            </p:cNvCxnSpPr>
            <p:nvPr/>
          </p:nvCxnSpPr>
          <p:spPr>
            <a:xfrm flipH="1" flipV="1">
              <a:off x="388677" y="1213949"/>
              <a:ext cx="1758498" cy="18676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7D92C5-5335-48FA-A347-BB28F481D020}"/>
              </a:ext>
            </a:extLst>
          </p:cNvPr>
          <p:cNvSpPr/>
          <p:nvPr/>
        </p:nvSpPr>
        <p:spPr>
          <a:xfrm>
            <a:off x="1507998" y="3581401"/>
            <a:ext cx="3292602" cy="16020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white"/>
                </a:solidFill>
                <a:latin typeface="Arial"/>
              </a:rPr>
              <a:t>LinkedListInterface.h</a:t>
            </a:r>
            <a:endParaRPr lang="en-US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Must be publicly inherited by your LinkedList class.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**May not be modified**</a:t>
            </a:r>
          </a:p>
        </p:txBody>
      </p:sp>
    </p:spTree>
    <p:extLst>
      <p:ext uri="{BB962C8B-B14F-4D97-AF65-F5344CB8AC3E}">
        <p14:creationId xmlns:p14="http://schemas.microsoft.com/office/powerpoint/2010/main" val="15761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27C535-DE5D-4A2F-BE42-21BCEA1C1BAA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Sequential Containers, 4.5 (13)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23770"/>
              </p:ext>
            </p:extLst>
          </p:nvPr>
        </p:nvGraphicFramePr>
        <p:xfrm>
          <a:off x="712319" y="1278550"/>
          <a:ext cx="9694997" cy="5487520"/>
        </p:xfrm>
        <a:graphic>
          <a:graphicData uri="http://schemas.openxmlformats.org/drawingml/2006/table">
            <a:tbl>
              <a:tblPr/>
              <a:tblGrid>
                <a:gridCol w="2023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61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COMMAND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EXAMPLE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01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Clear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all items in the linked list.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void clear(void);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Size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0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Empty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true if linked list empty, else false.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bool empty(void);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Empty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false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Empty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true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Delete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the first item in the linked list.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"Empty" if linked list is empty.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void </a:t>
                      </a:r>
                      <a:r>
                        <a:rPr lang="en-US" sz="1000" b="1" dirty="0" err="1">
                          <a:solidFill>
                            <a:srgbClr val="FF0000"/>
                          </a:solidFill>
                          <a:effectLst/>
                        </a:rPr>
                        <a:t>pop_front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 dog.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Delete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quick brown fox jumped over the lazy dog.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Delete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First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the first item in the linked list.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"Empty" if linked list is empty.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T&amp; front(void);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 dog.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First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First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Insert </a:t>
                      </a:r>
                      <a:r>
                        <a:rPr lang="en-US" sz="1600" b="1" i="1" dirty="0">
                          <a:effectLst/>
                        </a:rPr>
                        <a:t>&lt;data&gt;...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 item(s) at the head of the linked list</a:t>
                      </a:r>
                    </a:p>
                    <a:p>
                      <a:pPr fontAlgn="t"/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kumimoji="0" lang="en-US" sz="1000" b="1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push_front</a:t>
                      </a:r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(const T&amp; value) ;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Insert men. good all for Insert time the is Now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Now is the time for all good men.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</a:rPr>
                        <a:t>PrintList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</a:rPr>
                        <a:t>PrintCopy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the contents of the linked list, 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 separated. Output "Empty!" if list is empty.</a:t>
                      </a:r>
                    </a:p>
                    <a:p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string toString(void) const;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Now is the time for all good men.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Remove </a:t>
                      </a:r>
                      <a:r>
                        <a:rPr lang="en-US" sz="1600" b="1" i="1" dirty="0">
                          <a:effectLst/>
                        </a:rPr>
                        <a:t>&lt;data&gt;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all like items from the linked list.</a:t>
                      </a:r>
                      <a:r>
                        <a:rPr lang="en-US" sz="1000" dirty="0"/>
                        <a:t> 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"Empty" if linked list is empty.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void remove(const T&amp; value);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very brown fox jumped over the very lazy dog.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Remove very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brown fox jumped over the lazy dog.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12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Reverse</a:t>
                      </a:r>
                      <a:endParaRPr lang="en-US" sz="16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the items in the linked list.</a:t>
                      </a:r>
                      <a:r>
                        <a:rPr lang="en-US" sz="1000" dirty="0"/>
                        <a:t> </a:t>
                      </a:r>
                      <a:br>
                        <a:rPr lang="en-US" sz="1000" dirty="0"/>
                      </a:b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"Empty" if linked list is empty.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void reverse(void);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fox brown quick very The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Reverse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The very quick brown fox 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Reverse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49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Size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Return the number of Nodes in the list.</a:t>
                      </a:r>
                    </a:p>
                    <a:p>
                      <a:pPr fontAlgn="t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size_t size(void) const;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Size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11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Copy</a:t>
                      </a: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Make a deep copy of the current List.</a:t>
                      </a:r>
                    </a:p>
                    <a:p>
                      <a:pPr fontAlgn="t"/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</a:rPr>
                        <a:t>LinkedList&lt;T&gt;(const LinkedList&lt;T&gt;&amp; other)</a:t>
                      </a:r>
                    </a:p>
                    <a:p>
                      <a:pPr fontAlgn="t"/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</a:rPr>
                        <a:t>LinkedList&lt;T&gt;&amp; operator=(const LinkedList&lt;T&gt;&amp; rhs)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Insert men. good all for Insert time the is Now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Copy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</a:p>
                    <a:p>
                      <a:pPr fontAlgn="t"/>
                      <a:r>
                        <a:rPr lang="en-US" sz="800" b="1" dirty="0">
                          <a:effectLst/>
                        </a:rPr>
                        <a:t>Clear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  <a:endParaRPr lang="en-US" sz="800" b="1" dirty="0">
                        <a:effectLst/>
                      </a:endParaRPr>
                    </a:p>
                    <a:p>
                      <a:pPr fontAlgn="t"/>
                      <a:r>
                        <a:rPr lang="en-US" sz="800" b="1" dirty="0" err="1">
                          <a:effectLst/>
                        </a:rPr>
                        <a:t>PrintList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>
                          <a:effectLst/>
                        </a:rPr>
                        <a:t>PrintCopy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407F7"/>
                          </a:solidFill>
                          <a:effectLst/>
                        </a:rPr>
                        <a:t>Now is the time for all good men.</a:t>
                      </a:r>
                      <a:endParaRPr lang="en-US" sz="800" dirty="0">
                        <a:effectLst/>
                      </a:endParaRPr>
                    </a:p>
                  </a:txBody>
                  <a:tcPr marT="36576" marB="36576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9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7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 (Bonus)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21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2318" y="4343400"/>
          <a:ext cx="9784080" cy="2137768"/>
        </p:xfrm>
        <a:graphic>
          <a:graphicData uri="http://schemas.openxmlformats.org/drawingml/2006/table">
            <a:tbl>
              <a:tblPr/>
              <a:tblGrid>
                <a:gridCol w="2133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61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COMMAND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EXAMPLE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93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Last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the list item in the linked list.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"Empty!" if linked list is empty.</a:t>
                      </a:r>
                      <a:endParaRPr lang="en-US" sz="1000" dirty="0">
                        <a:effectLst/>
                      </a:endParaRPr>
                    </a:p>
                    <a:p>
                      <a:pPr fontAlgn="t"/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T&amp; back(void);</a:t>
                      </a: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 err="1">
                          <a:effectLst/>
                        </a:rPr>
                        <a:t>PrintList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 dog.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Last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dog.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Clear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First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900" dirty="0"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57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Drop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the last item in the linked list.</a:t>
                      </a:r>
                    </a:p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"OK" if successful.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 an error "Empty!" if linked list is empty.</a:t>
                      </a:r>
                      <a:endParaRPr lang="en-US" sz="1000" dirty="0">
                        <a:effectLst/>
                      </a:endParaRPr>
                    </a:p>
                    <a:p>
                      <a:pPr fontAlgn="t"/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kumimoji="0" lang="en-US" sz="1000" b="1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pop_back</a:t>
                      </a:r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(void);</a:t>
                      </a: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 err="1">
                          <a:effectLst/>
                        </a:rPr>
                        <a:t>PrintList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 dog.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Drop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900" b="1" dirty="0" err="1">
                          <a:effectLst/>
                        </a:rPr>
                        <a:t>PrintList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The quick brown fox jumped over the lazy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Clear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OK</a:t>
                      </a:r>
                    </a:p>
                    <a:p>
                      <a:pPr fontAlgn="t"/>
                      <a:r>
                        <a:rPr lang="en-US" sz="900" b="1" dirty="0">
                          <a:effectLst/>
                        </a:rPr>
                        <a:t>Delete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Empty!</a:t>
                      </a:r>
                      <a:endParaRPr lang="en-US" sz="900" dirty="0"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24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Append </a:t>
                      </a:r>
                      <a:r>
                        <a:rPr lang="en-US" sz="1600" b="1" i="1" dirty="0">
                          <a:effectLst/>
                        </a:rPr>
                        <a:t>&lt;data&gt;...</a:t>
                      </a:r>
                      <a:endParaRPr lang="en-US" sz="1600" dirty="0"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 item(s) at the tail of the linked list</a:t>
                      </a:r>
                    </a:p>
                    <a:p>
                      <a:pPr fontAlgn="t"/>
                      <a:r>
                        <a:rPr kumimoji="0" lang="en-US" sz="1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void push_back(const T&amp; value) ;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>
                          <a:effectLst/>
                        </a:rPr>
                        <a:t>Append Now is the time for all good men.</a:t>
                      </a:r>
                    </a:p>
                    <a:p>
                      <a:pPr fontAlgn="t"/>
                      <a:r>
                        <a:rPr lang="en-US" sz="900" b="1" dirty="0" err="1">
                          <a:effectLst/>
                        </a:rPr>
                        <a:t>PrintList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407F7"/>
                          </a:solidFill>
                          <a:effectLst/>
                        </a:rPr>
                        <a:t>Now is the time for all good men.</a:t>
                      </a:r>
                      <a:endParaRPr lang="en-US" sz="900" dirty="0">
                        <a:effectLst/>
                      </a:endParaRPr>
                    </a:p>
                  </a:txBody>
                  <a:tcPr marT="64008" marB="640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531D22D-F98E-4177-9391-2E4779DB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16" y="2701762"/>
            <a:ext cx="8839200" cy="1364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6BE379-B74A-4496-A49E-1F1C0E3F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1" y="1447800"/>
            <a:ext cx="8649681" cy="9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b="1" dirty="0"/>
              <a:t>Step 1</a:t>
            </a:r>
            <a:r>
              <a:rPr lang="en-US" sz="2200" dirty="0"/>
              <a:t> - Begin with a main function. </a:t>
            </a:r>
          </a:p>
          <a:p>
            <a:pPr lvl="1"/>
            <a:r>
              <a:rPr lang="en-US" sz="1800" dirty="0"/>
              <a:t>Open for input </a:t>
            </a:r>
            <a:r>
              <a:rPr lang="en-US" sz="1800" dirty="0" err="1"/>
              <a:t>argv</a:t>
            </a:r>
            <a:r>
              <a:rPr lang="en-US" sz="1800" dirty="0"/>
              <a:t>[1] and for output </a:t>
            </a:r>
            <a:r>
              <a:rPr lang="en-US" sz="1800" dirty="0" err="1"/>
              <a:t>argv</a:t>
            </a:r>
            <a:r>
              <a:rPr lang="en-US" sz="1800" dirty="0"/>
              <a:t>[2].</a:t>
            </a:r>
          </a:p>
          <a:p>
            <a:pPr lvl="1"/>
            <a:r>
              <a:rPr lang="en-US" sz="1800" dirty="0"/>
              <a:t>Add code to read and output input file.</a:t>
            </a:r>
          </a:p>
          <a:p>
            <a:pPr lvl="1"/>
            <a:r>
              <a:rPr lang="en-US" sz="1800" dirty="0"/>
              <a:t>Parse input commands and output corresponding messages.</a:t>
            </a:r>
          </a:p>
          <a:p>
            <a:r>
              <a:rPr lang="en-US" sz="2200" b="1" dirty="0"/>
              <a:t>Step 2</a:t>
            </a:r>
            <a:r>
              <a:rPr lang="en-US" sz="2200" dirty="0"/>
              <a:t> - Design and implement a </a:t>
            </a:r>
            <a:r>
              <a:rPr lang="en-US" sz="2200" dirty="0" err="1"/>
              <a:t>LinkedList</a:t>
            </a:r>
            <a:r>
              <a:rPr lang="en-US" sz="2200" dirty="0"/>
              <a:t> template class. </a:t>
            </a:r>
          </a:p>
          <a:p>
            <a:pPr lvl="1"/>
            <a:r>
              <a:rPr lang="en-US" sz="1800" dirty="0"/>
              <a:t>Create a </a:t>
            </a:r>
            <a:r>
              <a:rPr lang="en-US" sz="1800" dirty="0" err="1"/>
              <a:t>LinkedList</a:t>
            </a:r>
            <a:r>
              <a:rPr lang="en-US" sz="1800" dirty="0"/>
              <a:t> template class that inherits from </a:t>
            </a:r>
            <a:r>
              <a:rPr lang="en-US" sz="1800" dirty="0" err="1"/>
              <a:t>LinkedListInterface</a:t>
            </a:r>
            <a:r>
              <a:rPr lang="en-US" sz="1800" dirty="0"/>
              <a:t> class. Since </a:t>
            </a:r>
            <a:r>
              <a:rPr lang="en-US" sz="1800" dirty="0" err="1"/>
              <a:t>LinkedListInterface</a:t>
            </a:r>
            <a:r>
              <a:rPr lang="en-US" sz="1800" dirty="0"/>
              <a:t> is an abstract class, stub out all virtual functions so that there are no compiler errors. Include both .h files in your main file.</a:t>
            </a:r>
          </a:p>
          <a:p>
            <a:pPr lvl="1"/>
            <a:r>
              <a:rPr lang="en-US" sz="1800" dirty="0"/>
              <a:t>Implement one function at a time and then test it before moving on to the next one. Try implementing more basic functions first, like toString and Insert.</a:t>
            </a:r>
          </a:p>
          <a:p>
            <a:pPr lvl="1"/>
            <a:r>
              <a:rPr lang="en-US" sz="1800" dirty="0"/>
              <a:t>Create your own test case files to aid in your incremental testing.</a:t>
            </a:r>
          </a:p>
          <a:p>
            <a:r>
              <a:rPr lang="en-US" sz="2200" b="1" dirty="0"/>
              <a:t>Step 3</a:t>
            </a:r>
            <a:r>
              <a:rPr lang="en-US" sz="2200" dirty="0"/>
              <a:t> - If desired, implement the bonus double-linked list functions and commands.</a:t>
            </a:r>
          </a:p>
          <a:p>
            <a:r>
              <a:rPr lang="en-US" sz="2200" b="1" dirty="0"/>
              <a:t>Step 4</a:t>
            </a:r>
            <a:r>
              <a:rPr lang="en-US" sz="2200" dirty="0"/>
              <a:t> - When you've completed the incremental testing, test your program with the provided test cases.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Sequential Containers (13)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03 – Linked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23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55890"/>
              </p:ext>
            </p:extLst>
          </p:nvPr>
        </p:nvGraphicFramePr>
        <p:xfrm>
          <a:off x="435428" y="1338946"/>
          <a:ext cx="10249987" cy="64120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Points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5800" marR="15800"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Requirement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5800" marR="15800" marT="15800" marB="1580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linked list commands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PrintList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commands are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lab03_in_01.txt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HTMLOptio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Option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HTMLOption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Option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HTMLOption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HTMLOption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HTMLOption7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HTMLOption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HTMLOption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HTMLOption1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HTMLOption1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HTMLOption1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HTMLOption1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HTMLOption1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HTMLOption1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HTMLOption1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HTMLOption17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HTMLOption1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HTMLOption1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HTMLOption2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HTMLOption2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HTMLOption2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HTMLOption2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HTMLOption2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HTMLOption2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1371600" cy="295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89DF310-A62D-4CF5-AEFB-AA6C2D89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66928"/>
              </p:ext>
            </p:extLst>
          </p:nvPr>
        </p:nvGraphicFramePr>
        <p:xfrm>
          <a:off x="435428" y="1983889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5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list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commands are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lab03_in_02.txt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5008F02-A735-4294-A5A6-A629B381F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01698"/>
              </p:ext>
            </p:extLst>
          </p:nvPr>
        </p:nvGraphicFramePr>
        <p:xfrm>
          <a:off x="435428" y="2349343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list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commands are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lab03_in_03.txt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9E54A63-87BE-4DCE-90FD-7F0848069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75840"/>
              </p:ext>
            </p:extLst>
          </p:nvPr>
        </p:nvGraphicFramePr>
        <p:xfrm>
          <a:off x="435428" y="2710746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list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 is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lab03_in_04.txt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AB11E6B0-5979-4947-AE9F-68FF73199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0577"/>
              </p:ext>
            </p:extLst>
          </p:nvPr>
        </p:nvGraphicFramePr>
        <p:xfrm>
          <a:off x="435428" y="3074359"/>
          <a:ext cx="10249987" cy="554223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error is thrown ("Empty!") when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front()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pop_front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reverse()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linked list methods are called with empty lists. A try-block in main catches and reports the error. Processing of input commands continues.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lab03_in_05.txt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BA66B39-8454-42CA-9297-0BF26DF2B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21564"/>
              </p:ext>
            </p:extLst>
          </p:nvPr>
        </p:nvGraphicFramePr>
        <p:xfrm>
          <a:off x="435428" y="3989665"/>
          <a:ext cx="10249987" cy="554223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+10</a:t>
                      </a:r>
                    </a:p>
                    <a:p>
                      <a:pPr algn="ctr" fontAlgn="t"/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Extra Credit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Double-linked list 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Last</a:t>
                      </a: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, 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Append</a:t>
                      </a: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, and 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Drop</a:t>
                      </a: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 commands are correctly implemented. All singly-linked commands described above work properly. (</a:t>
                      </a:r>
                      <a:r>
                        <a:rPr lang="en-US" sz="1400" b="0" i="0" u="none" strike="noStrike" dirty="0">
                          <a:solidFill>
                            <a:srgbClr val="428BCA"/>
                          </a:solidFill>
                          <a:effectLst/>
                          <a:latin typeface="Helvetica Neue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lab03_in_07.txt</a:t>
                      </a:r>
                      <a:r>
                        <a:rPr lang="en-US" sz="1400" b="0" i="0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).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42816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1C51A7B-D489-491D-9F94-50F4699D5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94017"/>
              </p:ext>
            </p:extLst>
          </p:nvPr>
        </p:nvGraphicFramePr>
        <p:xfrm>
          <a:off x="435428" y="4541515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-10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Memory leaks, g++ compiler warnings, array out-of-bounds detected,</a:t>
                      </a:r>
                      <a:r>
                        <a:rPr lang="en-US" sz="1400" baseline="0" dirty="0"/>
                        <a:t> or e</a:t>
                      </a:r>
                      <a:r>
                        <a:rPr lang="en-US" sz="1400" dirty="0">
                          <a:effectLst/>
                        </a:rPr>
                        <a:t>xecution interactions.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C50268F-2314-42F5-AA59-8ED4AD175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68972"/>
              </p:ext>
            </p:extLst>
          </p:nvPr>
        </p:nvGraphicFramePr>
        <p:xfrm>
          <a:off x="435428" y="4963530"/>
          <a:ext cx="10249987" cy="70104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endParaRPr lang="en-US" sz="800" b="1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Peer Review</a:t>
                      </a:r>
                      <a:endParaRPr lang="en-US" sz="16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LinkedList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template class and is derived from the pure abstract template class </a:t>
                      </a:r>
                      <a:r>
                        <a:rPr kumimoji="0"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LinkedListInterface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253AAEF-AC9A-4CD4-9CC8-28D999F1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84594"/>
              </p:ext>
            </p:extLst>
          </p:nvPr>
        </p:nvGraphicFramePr>
        <p:xfrm>
          <a:off x="435428" y="5662771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try-block in main catches and reports errors such as accesses to empty lists.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2C06ED-8AE7-4E45-B118-55DF89796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21143"/>
              </p:ext>
            </p:extLst>
          </p:nvPr>
        </p:nvGraphicFramePr>
        <p:xfrm>
          <a:off x="435428" y="6029333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derived class objects have a public insertion (&lt;&lt;) operator.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C70EB058-5A14-4575-8E21-3E413334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908819"/>
            <a:ext cx="6505576" cy="317525"/>
          </a:xfrm>
        </p:spPr>
        <p:txBody>
          <a:bodyPr/>
          <a:lstStyle/>
          <a:p>
            <a:r>
              <a:rPr lang="en-US" dirty="0"/>
              <a:t>Sequential Containers (13)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6437455-E802-4585-BCB2-E5AF360C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9951"/>
              </p:ext>
            </p:extLst>
          </p:nvPr>
        </p:nvGraphicFramePr>
        <p:xfrm>
          <a:off x="435428" y="3625454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5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Linked list </a:t>
                      </a:r>
                      <a:r>
                        <a:rPr kumimoji="0"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 is correctly implemented. (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lab03_in_06.txt</a:t>
                      </a: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AA1CFA9-4595-4FF9-8E53-4647682F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45460"/>
              </p:ext>
            </p:extLst>
          </p:nvPr>
        </p:nvGraphicFramePr>
        <p:xfrm>
          <a:off x="435428" y="6399455"/>
          <a:ext cx="10249987" cy="365760"/>
        </p:xfrm>
        <a:graphic>
          <a:graphicData uri="http://schemas.openxmlformats.org/drawingml/2006/table">
            <a:tbl>
              <a:tblPr/>
              <a:tblGrid>
                <a:gridCol w="10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</a:t>
                      </a: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user define deep assignment operator is called by the COPY command.</a:t>
                      </a:r>
                      <a:endParaRPr lang="en-US" sz="1400" dirty="0">
                        <a:effectLst/>
                      </a:endParaRPr>
                    </a:p>
                  </a:txBody>
                  <a:tcPr marL="6924" marR="6924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3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70300FFC-36F7-450C-8422-2349CF1AC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63" y="1002526"/>
            <a:ext cx="6513578" cy="47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0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8FA8E5D-F551-457D-830E-E06998DA1B09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42316B-32F9-4FBF-BE4C-376F0998F7A4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10972800" cy="6858000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6A53125-7113-4910-B11F-90C327EB06B5}"/>
                  </a:ext>
                </a:extLst>
              </p:cNvPr>
              <p:cNvGrpSpPr/>
              <p:nvPr/>
            </p:nvGrpSpPr>
            <p:grpSpPr>
              <a:xfrm>
                <a:off x="0" y="0"/>
                <a:ext cx="10972800" cy="6858000"/>
                <a:chOff x="0" y="0"/>
                <a:chExt cx="10972800" cy="6858000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F16F35F-C2AB-4270-9C35-065A8187A4E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0972800" cy="6858000"/>
                  <a:chOff x="0" y="0"/>
                  <a:chExt cx="9160656" cy="6858000"/>
                </a:xfrm>
              </p:grpSpPr>
              <p:pic>
                <p:nvPicPr>
                  <p:cNvPr id="108" name="Picture 107" descr="A computer sitting on top of a table&#10;&#10;Description automatically generated">
                    <a:extLst>
                      <a:ext uri="{FF2B5EF4-FFF2-40B4-BE49-F238E27FC236}">
                        <a16:creationId xmlns:a16="http://schemas.microsoft.com/office/drawing/2014/main" id="{2268B8EC-8EC7-40B4-AF29-E1FA4C74A6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9160656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Picture 108">
                    <a:extLst>
                      <a:ext uri="{FF2B5EF4-FFF2-40B4-BE49-F238E27FC236}">
                        <a16:creationId xmlns:a16="http://schemas.microsoft.com/office/drawing/2014/main" id="{C86EDFCE-9F75-4FAD-B9C8-1DB239AD7A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alphaModFix amt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466">
                    <a:off x="3443599" y="4781389"/>
                    <a:ext cx="534372" cy="7938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25F3DDBF-4DE9-4900-BB0F-A1939DC6A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69760">
                  <a:off x="8664010" y="4991662"/>
                  <a:ext cx="640080" cy="793805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59D808C-5B75-4D7E-9940-3E76387AE681}"/>
                  </a:ext>
                </a:extLst>
              </p:cNvPr>
              <p:cNvGrpSpPr/>
              <p:nvPr/>
            </p:nvGrpSpPr>
            <p:grpSpPr>
              <a:xfrm>
                <a:off x="1082045" y="1881404"/>
                <a:ext cx="8229600" cy="4940142"/>
                <a:chOff x="1082045" y="1881404"/>
                <a:chExt cx="8229600" cy="4940142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72EF36-646D-4A86-9567-265559688998}"/>
                    </a:ext>
                  </a:extLst>
                </p:cNvPr>
                <p:cNvSpPr txBox="1"/>
                <p:nvPr/>
              </p:nvSpPr>
              <p:spPr>
                <a:xfrm>
                  <a:off x="2362200" y="6452214"/>
                  <a:ext cx="5232400" cy="369332"/>
                </a:xfrm>
                <a:prstGeom prst="rect">
                  <a:avLst/>
                </a:prstGeom>
                <a:solidFill>
                  <a:srgbClr val="C2E4F0"/>
                </a:solidFill>
              </p:spPr>
              <p:txBody>
                <a:bodyPr wrap="square" tIns="91440" bIns="0" rtlCol="0" anchor="ctr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0000"/>
                      </a:solidFill>
                    </a:rPr>
                    <a:t>Direct your answer to host only in chat box.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B9D50FA-47A3-4B73-A3ED-09236AB59466}"/>
                    </a:ext>
                  </a:extLst>
                </p:cNvPr>
                <p:cNvSpPr/>
                <p:nvPr/>
              </p:nvSpPr>
              <p:spPr>
                <a:xfrm>
                  <a:off x="1082045" y="1881404"/>
                  <a:ext cx="8229600" cy="45720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2FFB52-0686-4C85-8AE9-EBFB2FE7046C}"/>
                </a:ext>
              </a:extLst>
            </p:cNvPr>
            <p:cNvSpPr txBox="1"/>
            <p:nvPr/>
          </p:nvSpPr>
          <p:spPr>
            <a:xfrm>
              <a:off x="276226" y="121639"/>
              <a:ext cx="48005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sz="2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Welcome to</a:t>
              </a:r>
            </a:p>
            <a:p>
              <a:pPr algn="ctr" fontAlgn="base">
                <a:spcAft>
                  <a:spcPts val="60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CS 235 Data Structures</a:t>
              </a:r>
            </a:p>
            <a:p>
              <a:pPr algn="ctr" fontAlgn="base">
                <a:spcBef>
                  <a:spcPts val="600"/>
                </a:spcBef>
              </a:pPr>
              <a:r>
                <a:rPr lang="en-US" sz="2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Sequential Containers, 4.7-10 (14)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D8A9A5-584B-4ED4-92F7-13D156743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043" y="5209194"/>
            <a:ext cx="268440" cy="671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0FC81-41B2-4C73-B349-B36CBE9C5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10" y="2137418"/>
            <a:ext cx="748365" cy="3886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90280A-75EC-4E4D-B1E0-E20494A90FBB}"/>
              </a:ext>
            </a:extLst>
          </p:cNvPr>
          <p:cNvSpPr txBox="1"/>
          <p:nvPr/>
        </p:nvSpPr>
        <p:spPr>
          <a:xfrm>
            <a:off x="1851710" y="2223709"/>
            <a:ext cx="5472765" cy="311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A snail can ascend two feet up a pole during the day.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However, during the night, the snail slips back down the pole one foot.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How many days is required for the snail to climb to the top of a ten foot pole?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6E187D57-C0FB-436E-8492-E6BBE406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343" y="5495307"/>
            <a:ext cx="3567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9 Days!!</a:t>
            </a:r>
          </a:p>
        </p:txBody>
      </p:sp>
    </p:spTree>
    <p:extLst>
      <p:ext uri="{BB962C8B-B14F-4D97-AF65-F5344CB8AC3E}">
        <p14:creationId xmlns:p14="http://schemas.microsoft.com/office/powerpoint/2010/main" val="20195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A1410E-E597-4F78-9551-0AF2C820ADB0}"/>
              </a:ext>
            </a:extLst>
          </p:cNvPr>
          <p:cNvGraphicFramePr>
            <a:graphicFrameLocks noGrp="1"/>
          </p:cNvGraphicFramePr>
          <p:nvPr/>
        </p:nvGraphicFramePr>
        <p:xfrm>
          <a:off x="6288564" y="4114800"/>
          <a:ext cx="4120357" cy="210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357">
                  <a:extLst>
                    <a:ext uri="{9D8B030D-6E8A-4147-A177-3AD203B41FA5}">
                      <a16:colId xmlns:a16="http://schemas.microsoft.com/office/drawing/2014/main" val="825787806"/>
                    </a:ext>
                  </a:extLst>
                </a:gridCol>
              </a:tblGrid>
              <a:tr h="441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162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int data;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while(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inStream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&gt;&gt; data)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  // NOT end of stream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  // do stuff with good data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ABE5093-B295-443B-967D-7CAD7DE9CDF8}"/>
              </a:ext>
            </a:extLst>
          </p:cNvPr>
          <p:cNvGraphicFramePr>
            <a:graphicFrameLocks noGrp="1"/>
          </p:cNvGraphicFramePr>
          <p:nvPr/>
        </p:nvGraphicFramePr>
        <p:xfrm>
          <a:off x="6288564" y="4114800"/>
          <a:ext cx="4120357" cy="2666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357">
                  <a:extLst>
                    <a:ext uri="{9D8B030D-6E8A-4147-A177-3AD203B41FA5}">
                      <a16:colId xmlns:a16="http://schemas.microsoft.com/office/drawing/2014/main" val="825787806"/>
                    </a:ext>
                  </a:extLst>
                </a:gridCol>
              </a:tblGrid>
              <a:tr h="4413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162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string line;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while(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getline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(in, line))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 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istringstream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inStream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(line);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  int data;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inStream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&gt;&gt; data;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 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#14: </a:t>
            </a:r>
            <a:r>
              <a:rPr lang="en-US" dirty="0" err="1"/>
              <a:t>eof</a:t>
            </a:r>
            <a:r>
              <a:rPr lang="en-US" dirty="0"/>
              <a:t>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4" y="1295401"/>
            <a:ext cx="10034546" cy="2009983"/>
          </a:xfrm>
        </p:spPr>
        <p:txBody>
          <a:bodyPr/>
          <a:lstStyle/>
          <a:p>
            <a:r>
              <a:rPr lang="en-US" sz="2200" dirty="0"/>
              <a:t>Anytime you see istream::</a:t>
            </a:r>
            <a:r>
              <a:rPr lang="en-US" sz="2200" dirty="0" err="1"/>
              <a:t>eof</a:t>
            </a:r>
            <a:r>
              <a:rPr lang="en-US" sz="2200" dirty="0"/>
              <a:t>() as a loop condition, the code is almost certainly wrong!  Why??</a:t>
            </a:r>
          </a:p>
          <a:p>
            <a:r>
              <a:rPr lang="en-US" sz="2200" dirty="0"/>
              <a:t>Because iostream::</a:t>
            </a:r>
            <a:r>
              <a:rPr lang="en-US" sz="2200" dirty="0" err="1"/>
              <a:t>eof</a:t>
            </a:r>
            <a:r>
              <a:rPr lang="en-US" sz="2200" dirty="0"/>
              <a:t> will only return true after reading the end of the stream. (It does not indicate, that the next read will be the end of the stream.)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26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A1410E-E597-4F78-9551-0AF2C820A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4754"/>
              </p:ext>
            </p:extLst>
          </p:nvPr>
        </p:nvGraphicFramePr>
        <p:xfrm>
          <a:off x="1295400" y="4114802"/>
          <a:ext cx="4120357" cy="2386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357">
                  <a:extLst>
                    <a:ext uri="{9D8B030D-6E8A-4147-A177-3AD203B41FA5}">
                      <a16:colId xmlns:a16="http://schemas.microsoft.com/office/drawing/2014/main" val="3260032374"/>
                    </a:ext>
                  </a:extLst>
                </a:gridCol>
              </a:tblGrid>
              <a:tr h="441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1664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int data;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while(!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inStream.eof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())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  // not end-of-file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inStream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&gt;&gt; data;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  // do stuff with good(??) data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A8840D-EA9C-4BCA-84C6-D1E14BF5B391}"/>
              </a:ext>
            </a:extLst>
          </p:cNvPr>
          <p:cNvGraphicFramePr>
            <a:graphicFrameLocks noGrp="1"/>
          </p:cNvGraphicFramePr>
          <p:nvPr/>
        </p:nvGraphicFramePr>
        <p:xfrm>
          <a:off x="3053556" y="3305384"/>
          <a:ext cx="4800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222281509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116389216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26345623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60547686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58072804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1125447287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961991737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490873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...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'T'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'h'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'e'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' 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'E'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'n'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'd'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1453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48A1249-75A6-461C-A3EF-6991D2DAA0DD}"/>
              </a:ext>
            </a:extLst>
          </p:cNvPr>
          <p:cNvSpPr/>
          <p:nvPr/>
        </p:nvSpPr>
        <p:spPr>
          <a:xfrm>
            <a:off x="1507998" y="3306138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instream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24CC5BFA-D674-459C-A1F1-C7EC932CB7E2}"/>
              </a:ext>
            </a:extLst>
          </p:cNvPr>
          <p:cNvSpPr/>
          <p:nvPr/>
        </p:nvSpPr>
        <p:spPr>
          <a:xfrm>
            <a:off x="7929183" y="3218837"/>
            <a:ext cx="990600" cy="54393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/>
              </a:rPr>
              <a:t>EOF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C428316E-C68D-4DB7-B593-56A763FF4AD5}"/>
              </a:ext>
            </a:extLst>
          </p:cNvPr>
          <p:cNvSpPr/>
          <p:nvPr/>
        </p:nvSpPr>
        <p:spPr>
          <a:xfrm>
            <a:off x="7696200" y="3696511"/>
            <a:ext cx="299244" cy="4749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BDC4D46F-2341-4C84-85E1-32ACE4FD50B6}"/>
              </a:ext>
            </a:extLst>
          </p:cNvPr>
          <p:cNvSpPr/>
          <p:nvPr/>
        </p:nvSpPr>
        <p:spPr>
          <a:xfrm>
            <a:off x="1965605" y="4672458"/>
            <a:ext cx="3962400" cy="1547426"/>
          </a:xfrm>
          <a:prstGeom prst="wedgeRoundRectCallout">
            <a:avLst>
              <a:gd name="adj1" fmla="val 58897"/>
              <a:gd name="adj2" fmla="val -241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be sure that the read was successful – otherwise the stream operator&gt;&gt; would have returned false and the loop would not have been entered..</a:t>
            </a:r>
          </a:p>
        </p:txBody>
      </p:sp>
      <p:sp>
        <p:nvSpPr>
          <p:cNvPr id="17" name="Rounded Rectangular Callout 3">
            <a:extLst>
              <a:ext uri="{FF2B5EF4-FFF2-40B4-BE49-F238E27FC236}">
                <a16:creationId xmlns:a16="http://schemas.microsoft.com/office/drawing/2014/main" id="{326E1FB8-6632-4731-A224-0098B3D10B6D}"/>
              </a:ext>
            </a:extLst>
          </p:cNvPr>
          <p:cNvSpPr/>
          <p:nvPr/>
        </p:nvSpPr>
        <p:spPr>
          <a:xfrm>
            <a:off x="3627278" y="3770408"/>
            <a:ext cx="3728243" cy="949818"/>
          </a:xfrm>
          <a:prstGeom prst="wedgeRoundRectCallout">
            <a:avLst>
              <a:gd name="adj1" fmla="val -45033"/>
              <a:gd name="adj2" fmla="val 12051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Only now will the read set the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eof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bit (as well as the fail bit), but we process the data variable.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CE5DB-728D-4323-8529-2C0C784C2002}"/>
              </a:ext>
            </a:extLst>
          </p:cNvPr>
          <p:cNvSpPr/>
          <p:nvPr/>
        </p:nvSpPr>
        <p:spPr>
          <a:xfrm>
            <a:off x="2905540" y="2383122"/>
            <a:ext cx="5486400" cy="23019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Consolas" panose="020B0609020204030204" pitchFamily="49" charset="0"/>
              </a:rPr>
              <a:t>int data;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Consolas" panose="020B0609020204030204" pitchFamily="49" charset="0"/>
              </a:rPr>
              <a:t>while(!</a:t>
            </a:r>
            <a:r>
              <a:rPr lang="en-US" dirty="0" err="1">
                <a:latin typeface="Consolas" panose="020B0609020204030204" pitchFamily="49" charset="0"/>
              </a:rPr>
              <a:t>inStream.eof</a:t>
            </a:r>
            <a:r>
              <a:rPr lang="en-US" dirty="0">
                <a:latin typeface="Consolas" panose="020B0609020204030204" pitchFamily="49" charset="0"/>
              </a:rPr>
              <a:t>())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Consolas" panose="020B0609020204030204" pitchFamily="49" charset="0"/>
              </a:rPr>
              <a:t>   // not end-of-file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inStream</a:t>
            </a:r>
            <a:r>
              <a:rPr lang="en-US" dirty="0">
                <a:latin typeface="Consolas" panose="020B0609020204030204" pitchFamily="49" charset="0"/>
              </a:rPr>
              <a:t> &gt;&gt; data;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  // do stuff with data</a:t>
            </a:r>
            <a:endParaRPr lang="en-US" dirty="0">
              <a:latin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 animBg="1"/>
      <p:bldP spid="13" grpId="0" animBg="1"/>
      <p:bldP spid="15" grpId="0" animBg="1"/>
      <p:bldP spid="17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D5C5-BB79-49E0-8B03-973035C7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CC996-25C1-4D4C-90AE-29F0C2E6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Sequential Containers (14)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D031-7681-4608-922A-63119486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>
              <a:latin typeface="Arial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2B66C2-8139-4AE3-9647-EAB5DF4E1228}"/>
              </a:ext>
            </a:extLst>
          </p:cNvPr>
          <p:cNvSpPr txBox="1">
            <a:spLocks/>
          </p:cNvSpPr>
          <p:nvPr/>
        </p:nvSpPr>
        <p:spPr>
          <a:xfrm>
            <a:off x="642310" y="2909894"/>
            <a:ext cx="9978066" cy="840159"/>
          </a:xfrm>
          <a:prstGeom prst="rect">
            <a:avLst/>
          </a:prstGeom>
          <a:noFill/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Arial"/>
              </a:rPr>
              <a:t>Would you and your neighbor answer the following review questions:</a:t>
            </a:r>
          </a:p>
        </p:txBody>
      </p:sp>
      <p:pic>
        <p:nvPicPr>
          <p:cNvPr id="1028" name="Picture 4" descr="Can I Sue My Neighbor for Harassment? - FindLaw">
            <a:extLst>
              <a:ext uri="{FF2B5EF4-FFF2-40B4-BE49-F238E27FC236}">
                <a16:creationId xmlns:a16="http://schemas.microsoft.com/office/drawing/2014/main" id="{E370FB94-40E6-48A4-984F-7B4074C1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74" y="1326921"/>
            <a:ext cx="4027295" cy="13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EE6FAF-0AE3-462E-9348-47CC047CA790}"/>
              </a:ext>
            </a:extLst>
          </p:cNvPr>
          <p:cNvSpPr txBox="1">
            <a:spLocks/>
          </p:cNvSpPr>
          <p:nvPr/>
        </p:nvSpPr>
        <p:spPr bwMode="auto">
          <a:xfrm>
            <a:off x="715307" y="3485398"/>
            <a:ext cx="6798989" cy="27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How are singly-linked list elements accessed?</a:t>
            </a:r>
          </a:p>
          <a:p>
            <a:pPr marL="338138" indent="-338138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What is the Big-O of:</a:t>
            </a:r>
          </a:p>
          <a:p>
            <a:pPr marL="519113" lvl="1" indent="-180975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Linked list insertion (at beginning of list)</a:t>
            </a:r>
          </a:p>
          <a:p>
            <a:pPr marL="519113" lvl="1" indent="-180975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Linked list insertion (in the middle of list)</a:t>
            </a:r>
          </a:p>
          <a:p>
            <a:pPr marL="519113" lvl="1" indent="-180975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Linked list insertion (between two consecutive nodes)</a:t>
            </a:r>
          </a:p>
          <a:p>
            <a:pPr marL="519113" lvl="1" indent="-180975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Linked list random access</a:t>
            </a:r>
          </a:p>
          <a:p>
            <a:pPr marL="519113" lvl="1" indent="-180975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Linked list search</a:t>
            </a:r>
          </a:p>
          <a:p>
            <a:pPr marL="338138" indent="-338138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How do vectors compare in performance to lists?</a:t>
            </a:r>
          </a:p>
        </p:txBody>
      </p:sp>
    </p:spTree>
    <p:extLst>
      <p:ext uri="{BB962C8B-B14F-4D97-AF65-F5344CB8AC3E}">
        <p14:creationId xmlns:p14="http://schemas.microsoft.com/office/powerpoint/2010/main" val="3276612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15E2-FD06-4C97-A939-BC517FF9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CFB9-7456-44F4-95C7-B5255E7B0A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7180" y="1295401"/>
            <a:ext cx="8766810" cy="4351019"/>
          </a:xfrm>
        </p:spPr>
        <p:txBody>
          <a:bodyPr/>
          <a:lstStyle/>
          <a:p>
            <a:pPr lvl="1">
              <a:buClr>
                <a:srgbClr val="002060"/>
              </a:buClr>
            </a:pPr>
            <a:r>
              <a:rPr lang="en-US" sz="2400" dirty="0"/>
              <a:t>How are singly-linked list elements accessed?</a:t>
            </a:r>
          </a:p>
          <a:p>
            <a:pPr lvl="1">
              <a:spcBef>
                <a:spcPts val="4800"/>
              </a:spcBef>
              <a:buClr>
                <a:srgbClr val="002060"/>
              </a:buClr>
            </a:pPr>
            <a:r>
              <a:rPr lang="en-US" sz="2400" dirty="0"/>
              <a:t>What is the Big-O of:</a:t>
            </a:r>
          </a:p>
          <a:p>
            <a:pPr lvl="2">
              <a:buClr>
                <a:srgbClr val="FF0000"/>
              </a:buClr>
            </a:pPr>
            <a:r>
              <a:rPr lang="en-US" sz="2000" dirty="0"/>
              <a:t>Linked list insertion (at beginning of list)</a:t>
            </a:r>
          </a:p>
          <a:p>
            <a:pPr lvl="2">
              <a:buClr>
                <a:srgbClr val="FF0000"/>
              </a:buClr>
            </a:pPr>
            <a:r>
              <a:rPr lang="en-US" sz="2000" dirty="0"/>
              <a:t>Linked list insertion (in the middle of list)</a:t>
            </a:r>
          </a:p>
          <a:p>
            <a:pPr lvl="2">
              <a:buClr>
                <a:srgbClr val="FF0000"/>
              </a:buClr>
            </a:pPr>
            <a:r>
              <a:rPr lang="en-US" sz="2000" dirty="0"/>
              <a:t>Linked list insertion (between two consecutive nodes)</a:t>
            </a:r>
          </a:p>
          <a:p>
            <a:pPr lvl="2">
              <a:buClr>
                <a:srgbClr val="FF0000"/>
              </a:buClr>
            </a:pPr>
            <a:r>
              <a:rPr lang="en-US" sz="2000" dirty="0"/>
              <a:t>Linked list random access</a:t>
            </a:r>
          </a:p>
          <a:p>
            <a:pPr lvl="2">
              <a:buClr>
                <a:srgbClr val="FF0000"/>
              </a:buClr>
            </a:pPr>
            <a:r>
              <a:rPr lang="en-US" sz="2000" dirty="0"/>
              <a:t>Linked list search</a:t>
            </a:r>
          </a:p>
          <a:p>
            <a:pPr lvl="1">
              <a:spcBef>
                <a:spcPts val="2400"/>
              </a:spcBef>
              <a:buClr>
                <a:srgbClr val="002060"/>
              </a:buClr>
            </a:pPr>
            <a:r>
              <a:rPr lang="en-US" sz="2400" dirty="0"/>
              <a:t>How do vectors compare in performance to lists?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99779-22C0-4A1F-B23C-D31827E2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00640-BF65-479D-B0C8-CECB426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2BDB7-C075-4284-B6DB-CCD9A8516548}"/>
              </a:ext>
            </a:extLst>
          </p:cNvPr>
          <p:cNvSpPr txBox="1"/>
          <p:nvPr/>
        </p:nvSpPr>
        <p:spPr>
          <a:xfrm>
            <a:off x="1012371" y="1804556"/>
            <a:ext cx="837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All list accesses begin with the head pointer.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33B7F-B87F-49F6-BACF-ECBD497567E6}"/>
              </a:ext>
            </a:extLst>
          </p:cNvPr>
          <p:cNvSpPr txBox="1"/>
          <p:nvPr/>
        </p:nvSpPr>
        <p:spPr>
          <a:xfrm>
            <a:off x="5773897" y="269143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(1)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7DEF73-076C-4D30-825B-9A5DED793EC9}"/>
              </a:ext>
            </a:extLst>
          </p:cNvPr>
          <p:cNvSpPr txBox="1"/>
          <p:nvPr/>
        </p:nvSpPr>
        <p:spPr>
          <a:xfrm>
            <a:off x="5993130" y="305744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(n)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F0DDC-01C4-436F-9ACF-239176CA5C99}"/>
              </a:ext>
            </a:extLst>
          </p:cNvPr>
          <p:cNvSpPr txBox="1"/>
          <p:nvPr/>
        </p:nvSpPr>
        <p:spPr>
          <a:xfrm>
            <a:off x="7597140" y="342346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(1)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338DE-F21F-4C79-A83C-537D7492F64F}"/>
              </a:ext>
            </a:extLst>
          </p:cNvPr>
          <p:cNvSpPr txBox="1"/>
          <p:nvPr/>
        </p:nvSpPr>
        <p:spPr>
          <a:xfrm>
            <a:off x="4518842" y="378947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(n)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47497-0508-4816-82D0-AAA120BF18EC}"/>
              </a:ext>
            </a:extLst>
          </p:cNvPr>
          <p:cNvSpPr txBox="1"/>
          <p:nvPr/>
        </p:nvSpPr>
        <p:spPr>
          <a:xfrm>
            <a:off x="3592830" y="415548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(n)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01829-6AD5-41E0-AE10-58F308126FAF}"/>
              </a:ext>
            </a:extLst>
          </p:cNvPr>
          <p:cNvSpPr txBox="1"/>
          <p:nvPr/>
        </p:nvSpPr>
        <p:spPr>
          <a:xfrm>
            <a:off x="1012371" y="5240139"/>
            <a:ext cx="9484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Generally, vectors outperform lists when considering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Traversal (lists lead to cache misses),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Insertion and Deletion (lists need to traverse to the point of insertion/deletion),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Storage (lists have 2 pointers per elements of overhead while vectors need just a little more memory than the actual elements need).</a:t>
            </a:r>
          </a:p>
        </p:txBody>
      </p:sp>
    </p:spTree>
    <p:extLst>
      <p:ext uri="{BB962C8B-B14F-4D97-AF65-F5344CB8AC3E}">
        <p14:creationId xmlns:p14="http://schemas.microsoft.com/office/powerpoint/2010/main" val="4309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B83F-28F9-4AA1-BC31-40B696E0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vs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752B2-B671-48D4-8A15-4AC2943D20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361533"/>
            <a:ext cx="10047884" cy="49584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How do vectors compare in performance to lists?</a:t>
            </a:r>
          </a:p>
          <a:p>
            <a:pPr algn="l" fontAlgn="base"/>
            <a:r>
              <a:rPr lang="en-US" b="1" i="0" dirty="0">
                <a:solidFill>
                  <a:srgbClr val="242729"/>
                </a:solidFill>
                <a:effectLst/>
                <a:latin typeface="inherit"/>
              </a:rPr>
              <a:t>Traversal:</a:t>
            </a:r>
            <a:b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List nodes are scattered everywhere in memory and hence list traversal leads to </a:t>
            </a:r>
            <a:r>
              <a:rPr lang="en-US" b="1" i="1" dirty="0">
                <a:solidFill>
                  <a:srgbClr val="242729"/>
                </a:solidFill>
                <a:effectLst/>
                <a:latin typeface="inherit"/>
              </a:rPr>
              <a:t>cache misses</a:t>
            </a:r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. But traversal of vectors is smooth.</a:t>
            </a:r>
          </a:p>
          <a:p>
            <a:pPr algn="l" fontAlgn="base"/>
            <a:r>
              <a:rPr lang="en-US" b="1" i="0" dirty="0">
                <a:solidFill>
                  <a:srgbClr val="242729"/>
                </a:solidFill>
                <a:effectLst/>
                <a:latin typeface="inherit"/>
              </a:rPr>
              <a:t>Insertion and Deletion:</a:t>
            </a:r>
            <a:b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Average 50% of elements must be shifted when you do that to a Vector but caches are very good at that! But, with lists, you need to </a:t>
            </a:r>
            <a:r>
              <a:rPr lang="en-US" b="1" i="1" dirty="0">
                <a:solidFill>
                  <a:srgbClr val="242729"/>
                </a:solidFill>
                <a:effectLst/>
                <a:latin typeface="inherit"/>
              </a:rPr>
              <a:t>traverse</a:t>
            </a:r>
            <a:r>
              <a:rPr lang="en-US" b="1" i="0" dirty="0">
                <a:solidFill>
                  <a:srgbClr val="242729"/>
                </a:solidFill>
                <a:effectLst/>
                <a:latin typeface="inherit"/>
              </a:rPr>
              <a:t> to the point of insertion/deletion...</a:t>
            </a:r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 so again... cache misses! And surprisingly vectors win this case as well!</a:t>
            </a:r>
          </a:p>
          <a:p>
            <a:pPr algn="l" fontAlgn="base"/>
            <a:r>
              <a:rPr lang="en-US" b="1" i="0" dirty="0">
                <a:solidFill>
                  <a:srgbClr val="242729"/>
                </a:solidFill>
                <a:effectLst/>
                <a:latin typeface="inherit"/>
              </a:rPr>
              <a:t>Storage:</a:t>
            </a:r>
            <a:b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When you use lists, there are 2 pointers per elements(forward &amp; backward) so a List is much bigger than a Vector! Vectors need just a little more memory than the actual elements need.</a:t>
            </a:r>
            <a:b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427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1D3D0-E08D-4027-B244-5057B2F2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3699-68BB-458D-A527-EE0CE5E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8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Wednesday, May 11,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63" y="4617530"/>
            <a:ext cx="1105667" cy="203081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72493" y="4973897"/>
            <a:ext cx="8153400" cy="12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For Today…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prstClr val="black"/>
                </a:solidFill>
              </a:rPr>
              <a:t>4.6-10, pgs. 264-307</a:t>
            </a:r>
          </a:p>
          <a:p>
            <a:pPr lvl="1"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</a:rPr>
              <a:t>4.7-8, pgs. 271-291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F8A1E3C-C65A-41BD-AED0-5F6959FCAABD}"/>
              </a:ext>
            </a:extLst>
          </p:cNvPr>
          <p:cNvSpPr txBox="1">
            <a:spLocks/>
          </p:cNvSpPr>
          <p:nvPr/>
        </p:nvSpPr>
        <p:spPr bwMode="auto">
          <a:xfrm>
            <a:off x="572493" y="1643740"/>
            <a:ext cx="8814270" cy="314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200" b="1" dirty="0">
                <a:cs typeface="Times New Roman" pitchFamily="18" charset="0"/>
              </a:rPr>
              <a:t>Announcements…</a:t>
            </a:r>
          </a:p>
          <a:p>
            <a:pPr lvl="1" eaLnBrk="1" hangingPunct="1"/>
            <a:r>
              <a:rPr lang="en-US" sz="2000" b="1" dirty="0">
                <a:cs typeface="Times New Roman" pitchFamily="18" charset="0"/>
              </a:rPr>
              <a:t>Deliverables:</a:t>
            </a:r>
            <a:endParaRPr lang="en-US" sz="1800" b="1" dirty="0">
              <a:cs typeface="Times New Roman" pitchFamily="18" charset="0"/>
            </a:endParaRPr>
          </a:p>
          <a:p>
            <a:pPr lvl="2" eaLnBrk="1" hangingPunct="1"/>
            <a:r>
              <a:rPr lang="en-US" sz="1800" b="1" dirty="0">
                <a:cs typeface="Times New Roman" pitchFamily="18" charset="0"/>
              </a:rPr>
              <a:t>Lab 01: Grades Peer Reviews due Wednesday (05/11).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1800" b="1" dirty="0">
                <a:cs typeface="Times New Roman" pitchFamily="18" charset="0"/>
              </a:rPr>
              <a:t>Lab 02: SNAP due Wednesday (05/11)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1800" b="1" dirty="0">
                <a:cs typeface="Times New Roman" pitchFamily="18" charset="0"/>
              </a:rPr>
              <a:t>Lab 03: Linked List due Saturday (05/14)</a:t>
            </a:r>
          </a:p>
          <a:p>
            <a:pPr lvl="1" eaLnBrk="1" hangingPunct="1"/>
            <a:r>
              <a:rPr lang="en-US" sz="2000" b="1" dirty="0">
                <a:cs typeface="Times New Roman" pitchFamily="18" charset="0"/>
              </a:rPr>
              <a:t>General:</a:t>
            </a:r>
          </a:p>
          <a:p>
            <a:pPr lvl="2" eaLnBrk="1" hangingPunct="1"/>
            <a:r>
              <a:rPr lang="en-US" sz="1800" b="1" dirty="0">
                <a:cs typeface="Times New Roman" pitchFamily="18" charset="0"/>
              </a:rPr>
              <a:t>Direct emails to cs235ta@cs.byu.edu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1800" b="1" dirty="0">
                <a:cs typeface="Times New Roman" pitchFamily="18" charset="0"/>
              </a:rPr>
              <a:t>Sharing attendance quiz codes is dishonest.</a:t>
            </a:r>
          </a:p>
          <a:p>
            <a:pPr lvl="2" eaLnBrk="1" hangingPunct="1">
              <a:spcBef>
                <a:spcPts val="300"/>
              </a:spcBef>
            </a:pPr>
            <a:r>
              <a:rPr lang="en-US" sz="1800" b="1" dirty="0">
                <a:cs typeface="Times New Roman" pitchFamily="18" charset="0"/>
              </a:rPr>
              <a:t>Please include </a:t>
            </a:r>
            <a:r>
              <a:rPr lang="en-US" sz="1800" b="1" dirty="0" err="1">
                <a:cs typeface="Times New Roman" pitchFamily="18" charset="0"/>
              </a:rPr>
              <a:t>netID</a:t>
            </a:r>
            <a:r>
              <a:rPr lang="en-US" sz="1800" b="1" dirty="0">
                <a:cs typeface="Times New Roman" pitchFamily="18" charset="0"/>
              </a:rPr>
              <a:t> when requesting help or reporting a problem!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F4B169-B30D-D08E-42A6-33B212DC699D}"/>
              </a:ext>
            </a:extLst>
          </p:cNvPr>
          <p:cNvGrpSpPr/>
          <p:nvPr/>
        </p:nvGrpSpPr>
        <p:grpSpPr>
          <a:xfrm>
            <a:off x="572493" y="1251855"/>
            <a:ext cx="10123957" cy="1878780"/>
            <a:chOff x="572493" y="1251855"/>
            <a:chExt cx="10123957" cy="1878780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461069A-96D9-46A8-8823-BE25567C4C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2493" y="1251855"/>
              <a:ext cx="8153400" cy="46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/>
                <a:t>National Eat What You Want Day</a:t>
              </a:r>
            </a:p>
          </p:txBody>
        </p:sp>
        <p:pic>
          <p:nvPicPr>
            <p:cNvPr id="7" name="Picture 6" descr="A picture containing food, dish, snack food, several&#10;&#10;Description automatically generated">
              <a:extLst>
                <a:ext uri="{FF2B5EF4-FFF2-40B4-BE49-F238E27FC236}">
                  <a16:creationId xmlns:a16="http://schemas.microsoft.com/office/drawing/2014/main" id="{7C1A7B41-5F81-7943-DFD6-4AF7DDAD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075" y="1387560"/>
              <a:ext cx="2619375" cy="17430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8B8376-7A4A-4122-1014-445730E90F9B}"/>
              </a:ext>
            </a:extLst>
          </p:cNvPr>
          <p:cNvGrpSpPr/>
          <p:nvPr/>
        </p:nvGrpSpPr>
        <p:grpSpPr>
          <a:xfrm>
            <a:off x="640080" y="4973898"/>
            <a:ext cx="7598865" cy="1801417"/>
            <a:chOff x="487680" y="4973898"/>
            <a:chExt cx="6976421" cy="1801417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3897C63D-5456-6CB1-1B0A-2552CAB4E5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7680" y="6241915"/>
              <a:ext cx="407603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2000" b="1" dirty="0">
                  <a:solidFill>
                    <a:prstClr val="black"/>
                  </a:solidFill>
                  <a:latin typeface="Arial"/>
                </a:rPr>
                <a:t>Quiz Code: zebra</a:t>
              </a:r>
            </a:p>
          </p:txBody>
        </p:sp>
        <p:pic>
          <p:nvPicPr>
            <p:cNvPr id="21" name="Picture 20" descr="A zebra standing on top of a field&#10;&#10;Description automatically generated">
              <a:extLst>
                <a:ext uri="{FF2B5EF4-FFF2-40B4-BE49-F238E27FC236}">
                  <a16:creationId xmlns:a16="http://schemas.microsoft.com/office/drawing/2014/main" id="{149B73C4-93E4-AE2E-9F02-CE992D85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513" y="4973898"/>
              <a:ext cx="1846588" cy="1674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1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Double-Linked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Limitations of a single-linked list include:</a:t>
            </a:r>
          </a:p>
          <a:p>
            <a:pPr lvl="1"/>
            <a:r>
              <a:rPr lang="en-US" dirty="0"/>
              <a:t>Insertion at the front is O(1); insertion at other positions is O(n)</a:t>
            </a:r>
          </a:p>
          <a:p>
            <a:pPr lvl="1"/>
            <a:r>
              <a:rPr lang="en-US" dirty="0"/>
              <a:t>Insertion is convenient only after a referenced node.</a:t>
            </a:r>
          </a:p>
          <a:p>
            <a:pPr lvl="1"/>
            <a:r>
              <a:rPr lang="en-US" dirty="0"/>
              <a:t>Removing a node requires a reference to the previous node.</a:t>
            </a:r>
          </a:p>
          <a:p>
            <a:pPr lvl="1"/>
            <a:r>
              <a:rPr lang="en-US" dirty="0"/>
              <a:t>We can traverse the list only in the forward direction.</a:t>
            </a:r>
          </a:p>
          <a:p>
            <a:r>
              <a:rPr lang="en-US" dirty="0"/>
              <a:t>We can overcome these limitations by adding a reference in each node to the previous node, creating a </a:t>
            </a:r>
            <a:r>
              <a:rPr lang="en-US" b="1" dirty="0">
                <a:solidFill>
                  <a:srgbClr val="FF0000"/>
                </a:solidFill>
              </a:rPr>
              <a:t>double-linked list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B2143F-FB11-4C55-B23C-2131DD96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880306"/>
            <a:ext cx="8839200" cy="13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DNode</a:t>
            </a:r>
            <a:r>
              <a:rPr lang="en-US" dirty="0"/>
              <a:t>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2318" y="1219201"/>
            <a:ext cx="90523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template&lt;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typename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T&gt;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class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DLinkedList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: public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DLinkedListInterface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&lt;T&gt;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struct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endParaRPr lang="en-US" b="1" dirty="0">
              <a:solidFill>
                <a:srgbClr val="0070C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  {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     T data;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* next;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(const T&amp; d,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pv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= NULL,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nx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= NULL)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           : data(d), 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pv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), next(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nx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) {}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   };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* head;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* tail;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int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num_items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/** ... */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D2C3AF2-F89E-4E0C-B633-711D9447242D}"/>
              </a:ext>
            </a:extLst>
          </p:cNvPr>
          <p:cNvSpPr/>
          <p:nvPr/>
        </p:nvSpPr>
        <p:spPr>
          <a:xfrm>
            <a:off x="7097486" y="2103174"/>
            <a:ext cx="2819400" cy="1066800"/>
          </a:xfrm>
          <a:prstGeom prst="wedgeRoundRectCallout">
            <a:avLst>
              <a:gd name="adj1" fmla="val -190768"/>
              <a:gd name="adj2" fmla="val 810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/>
              </a:rPr>
              <a:t>Each </a:t>
            </a:r>
            <a:r>
              <a:rPr lang="en-US" sz="2000" dirty="0" err="1">
                <a:solidFill>
                  <a:prstClr val="white"/>
                </a:solidFill>
                <a:latin typeface="Arial"/>
              </a:rPr>
              <a:t>Dnode</a:t>
            </a:r>
            <a:r>
              <a:rPr lang="en-US" sz="2000" dirty="0">
                <a:solidFill>
                  <a:prstClr val="white"/>
                </a:solidFill>
                <a:latin typeface="Arial"/>
              </a:rPr>
              <a:t> has a next and a prev link.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6D30877-FA44-4E42-9795-D61E131D619A}"/>
              </a:ext>
            </a:extLst>
          </p:cNvPr>
          <p:cNvSpPr/>
          <p:nvPr/>
        </p:nvSpPr>
        <p:spPr>
          <a:xfrm>
            <a:off x="6716486" y="4882381"/>
            <a:ext cx="3200400" cy="1066800"/>
          </a:xfrm>
          <a:prstGeom prst="wedgeRoundRectCallout">
            <a:avLst>
              <a:gd name="adj1" fmla="val -172781"/>
              <a:gd name="adj2" fmla="val -59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/>
              </a:rPr>
              <a:t>A Doubly Linked List has a head and tail pointer</a:t>
            </a:r>
          </a:p>
        </p:txBody>
      </p:sp>
    </p:spTree>
    <p:extLst>
      <p:ext uri="{BB962C8B-B14F-4D97-AF65-F5344CB8AC3E}">
        <p14:creationId xmlns:p14="http://schemas.microsoft.com/office/powerpoint/2010/main" val="15888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push_front</a:t>
            </a:r>
            <a:r>
              <a:rPr lang="en-US" dirty="0"/>
              <a:t>("Rob")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3895838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3837470" y="347648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3600316" y="1556660"/>
            <a:ext cx="1533734" cy="665304"/>
            <a:chOff x="1775849" y="1697496"/>
            <a:chExt cx="1533734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49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5134049" y="209006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5837683" y="244249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D839673-DA78-419B-A0B9-7173211995AC}"/>
              </a:ext>
            </a:extLst>
          </p:cNvPr>
          <p:cNvSpPr txBox="1"/>
          <p:nvPr/>
        </p:nvSpPr>
        <p:spPr>
          <a:xfrm>
            <a:off x="5969330" y="243991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5837683" y="26845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0B8518-DA42-4776-957C-833A6136828D}"/>
              </a:ext>
            </a:extLst>
          </p:cNvPr>
          <p:cNvSpPr txBox="1"/>
          <p:nvPr/>
        </p:nvSpPr>
        <p:spPr>
          <a:xfrm>
            <a:off x="5972249" y="268375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729718" y="5268994"/>
            <a:ext cx="6838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(item, NULL, head);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951DF-8066-4737-9AA1-6B0D6D9875E9}"/>
              </a:ext>
            </a:extLst>
          </p:cNvPr>
          <p:cNvSpPr txBox="1"/>
          <p:nvPr/>
        </p:nvSpPr>
        <p:spPr>
          <a:xfrm>
            <a:off x="4026047" y="3815614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73749-6D98-47AD-9FF4-195548F923B0}"/>
              </a:ext>
            </a:extLst>
          </p:cNvPr>
          <p:cNvSpPr/>
          <p:nvPr/>
        </p:nvSpPr>
        <p:spPr>
          <a:xfrm>
            <a:off x="7379036" y="38207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15D68B-B1F7-40EB-AE9C-BC5DBDB96E73}"/>
              </a:ext>
            </a:extLst>
          </p:cNvPr>
          <p:cNvSpPr/>
          <p:nvPr/>
        </p:nvSpPr>
        <p:spPr>
          <a:xfrm>
            <a:off x="7320668" y="346834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24001-1BF5-429A-B7F8-533573EDA22C}"/>
              </a:ext>
            </a:extLst>
          </p:cNvPr>
          <p:cNvSpPr txBox="1"/>
          <p:nvPr/>
        </p:nvSpPr>
        <p:spPr>
          <a:xfrm>
            <a:off x="7517589" y="3808490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7D72F-5A81-4044-BBC0-30CA6BDC6DE2}"/>
              </a:ext>
            </a:extLst>
          </p:cNvPr>
          <p:cNvSpPr txBox="1"/>
          <p:nvPr/>
        </p:nvSpPr>
        <p:spPr>
          <a:xfrm>
            <a:off x="838200" y="1698171"/>
            <a:ext cx="164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1: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83B209E-97F3-4E83-B581-03C0ECFE648F}"/>
              </a:ext>
            </a:extLst>
          </p:cNvPr>
          <p:cNvSpPr/>
          <p:nvPr/>
        </p:nvSpPr>
        <p:spPr>
          <a:xfrm>
            <a:off x="4163351" y="2332995"/>
            <a:ext cx="1006808" cy="1606014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410955E7-BBB3-466C-A4DA-8672B5FBB5AF}"/>
              </a:ext>
            </a:extLst>
          </p:cNvPr>
          <p:cNvSpPr/>
          <p:nvPr/>
        </p:nvSpPr>
        <p:spPr>
          <a:xfrm flipH="1">
            <a:off x="6621894" y="2324852"/>
            <a:ext cx="1024655" cy="1614157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0E9B5F-25FD-4626-A383-FB5FA0CEAF47}"/>
              </a:ext>
            </a:extLst>
          </p:cNvPr>
          <p:cNvSpPr/>
          <p:nvPr/>
        </p:nvSpPr>
        <p:spPr>
          <a:xfrm>
            <a:off x="1729718" y="5557321"/>
            <a:ext cx="683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(head != NULL) head-&gt;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head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21D4D7-D460-4B9B-975F-52C44335EC46}"/>
              </a:ext>
            </a:extLst>
          </p:cNvPr>
          <p:cNvSpPr/>
          <p:nvPr/>
        </p:nvSpPr>
        <p:spPr>
          <a:xfrm>
            <a:off x="1729718" y="6105143"/>
            <a:ext cx="6838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(tail == NULL) tail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886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72" grpId="0"/>
      <p:bldP spid="75" grpId="0"/>
      <p:bldP spid="23" grpId="0" animBg="1"/>
      <p:bldP spid="24" grpId="0" animBg="1"/>
      <p:bldP spid="56" grpId="0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push_front</a:t>
            </a:r>
            <a:r>
              <a:rPr lang="en-US" dirty="0"/>
              <a:t>("Rob")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33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5144219" y="3476486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5847853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3895838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4163351" y="3653607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3837470" y="347648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847853" y="406916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7379036" y="38207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6621895" y="3645464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7320668" y="346834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5987134" y="4066586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729718" y="5268994"/>
            <a:ext cx="6838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(item, NULL, head);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(head != NULL) head-&gt;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head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(tail == NULL) tail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2D88D-BD5A-4E12-8805-0ABFEA08B31A}"/>
              </a:ext>
            </a:extLst>
          </p:cNvPr>
          <p:cNvSpPr txBox="1"/>
          <p:nvPr/>
        </p:nvSpPr>
        <p:spPr>
          <a:xfrm>
            <a:off x="5987134" y="382709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DDC5A-8D3E-4CED-B630-5DAAF3D48DE1}"/>
              </a:ext>
            </a:extLst>
          </p:cNvPr>
          <p:cNvSpPr txBox="1"/>
          <p:nvPr/>
        </p:nvSpPr>
        <p:spPr>
          <a:xfrm>
            <a:off x="838200" y="1698171"/>
            <a:ext cx="164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1:</a:t>
            </a:r>
          </a:p>
        </p:txBody>
      </p:sp>
    </p:spTree>
    <p:extLst>
      <p:ext uri="{BB962C8B-B14F-4D97-AF65-F5344CB8AC3E}">
        <p14:creationId xmlns:p14="http://schemas.microsoft.com/office/powerpoint/2010/main" val="4148348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push_front</a:t>
            </a:r>
            <a:r>
              <a:rPr lang="en-US" dirty="0"/>
              <a:t>("Sam")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34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5144219" y="3476486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5847853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3895838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4163351" y="3653607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3837470" y="347648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3600316" y="1556660"/>
            <a:ext cx="1533734" cy="665304"/>
            <a:chOff x="1775849" y="1697496"/>
            <a:chExt cx="1533734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49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847853" y="406916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7379036" y="38207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6621895" y="3645464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7320668" y="346834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5987134" y="4066586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5134049" y="209006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"Sam"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5837683" y="244249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5837683" y="26845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0B8518-DA42-4776-957C-833A6136828D}"/>
              </a:ext>
            </a:extLst>
          </p:cNvPr>
          <p:cNvSpPr txBox="1"/>
          <p:nvPr/>
        </p:nvSpPr>
        <p:spPr>
          <a:xfrm>
            <a:off x="5972249" y="268375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729718" y="5268994"/>
            <a:ext cx="6838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(item, NULL, head);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(head != NULL) head-&gt;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head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(tail == NULL) tail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2D88D-BD5A-4E12-8805-0ABFEA08B31A}"/>
              </a:ext>
            </a:extLst>
          </p:cNvPr>
          <p:cNvSpPr txBox="1"/>
          <p:nvPr/>
        </p:nvSpPr>
        <p:spPr>
          <a:xfrm>
            <a:off x="5987134" y="382709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DDC5A-8D3E-4CED-B630-5DAAF3D48DE1}"/>
              </a:ext>
            </a:extLst>
          </p:cNvPr>
          <p:cNvSpPr txBox="1"/>
          <p:nvPr/>
        </p:nvSpPr>
        <p:spPr>
          <a:xfrm>
            <a:off x="838200" y="1698171"/>
            <a:ext cx="164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2: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C97502-B68A-4C86-8727-E242D6268F2D}"/>
              </a:ext>
            </a:extLst>
          </p:cNvPr>
          <p:cNvSpPr/>
          <p:nvPr/>
        </p:nvSpPr>
        <p:spPr>
          <a:xfrm>
            <a:off x="6079524" y="2530744"/>
            <a:ext cx="810890" cy="1052715"/>
          </a:xfrm>
          <a:custGeom>
            <a:avLst/>
            <a:gdLst>
              <a:gd name="connsiteX0" fmla="*/ 0 w 810890"/>
              <a:gd name="connsiteY0" fmla="*/ 14748 h 1052715"/>
              <a:gd name="connsiteX1" fmla="*/ 704335 w 810890"/>
              <a:gd name="connsiteY1" fmla="*/ 113602 h 1052715"/>
              <a:gd name="connsiteX2" fmla="*/ 790833 w 810890"/>
              <a:gd name="connsiteY2" fmla="*/ 855007 h 1052715"/>
              <a:gd name="connsiteX3" fmla="*/ 531341 w 810890"/>
              <a:gd name="connsiteY3" fmla="*/ 1052715 h 105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90" h="1052715">
                <a:moveTo>
                  <a:pt x="0" y="14748"/>
                </a:moveTo>
                <a:cubicBezTo>
                  <a:pt x="286265" y="-5847"/>
                  <a:pt x="572530" y="-26441"/>
                  <a:pt x="704335" y="113602"/>
                </a:cubicBezTo>
                <a:cubicBezTo>
                  <a:pt x="836141" y="253645"/>
                  <a:pt x="819665" y="698488"/>
                  <a:pt x="790833" y="855007"/>
                </a:cubicBezTo>
                <a:cubicBezTo>
                  <a:pt x="762001" y="1011526"/>
                  <a:pt x="646671" y="1032120"/>
                  <a:pt x="531341" y="105271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72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push_front</a:t>
            </a:r>
            <a:r>
              <a:rPr lang="en-US" dirty="0"/>
              <a:t>("Sam")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35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5144219" y="3476486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5847853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3895838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4163351" y="3653607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3837470" y="347648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3600316" y="1556660"/>
            <a:ext cx="1533734" cy="665304"/>
            <a:chOff x="1775849" y="1697496"/>
            <a:chExt cx="1533734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49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847853" y="406916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7379036" y="38207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6621895" y="3645464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7320668" y="346834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5987134" y="4066586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5134049" y="209006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"Sam"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5837683" y="244249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5837683" y="26845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0B8518-DA42-4776-957C-833A6136828D}"/>
              </a:ext>
            </a:extLst>
          </p:cNvPr>
          <p:cNvSpPr txBox="1"/>
          <p:nvPr/>
        </p:nvSpPr>
        <p:spPr>
          <a:xfrm>
            <a:off x="5972249" y="268375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729718" y="5268994"/>
            <a:ext cx="6838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(item, NULL, head);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(head != NULL) head-&gt;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head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(tail == NULL) tail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2D88D-BD5A-4E12-8805-0ABFEA08B31A}"/>
              </a:ext>
            </a:extLst>
          </p:cNvPr>
          <p:cNvSpPr txBox="1"/>
          <p:nvPr/>
        </p:nvSpPr>
        <p:spPr>
          <a:xfrm>
            <a:off x="5987134" y="382709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DDC5A-8D3E-4CED-B630-5DAAF3D48DE1}"/>
              </a:ext>
            </a:extLst>
          </p:cNvPr>
          <p:cNvSpPr txBox="1"/>
          <p:nvPr/>
        </p:nvSpPr>
        <p:spPr>
          <a:xfrm>
            <a:off x="838200" y="1698171"/>
            <a:ext cx="164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2: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C97502-B68A-4C86-8727-E242D6268F2D}"/>
              </a:ext>
            </a:extLst>
          </p:cNvPr>
          <p:cNvSpPr/>
          <p:nvPr/>
        </p:nvSpPr>
        <p:spPr>
          <a:xfrm>
            <a:off x="6079524" y="2530744"/>
            <a:ext cx="810890" cy="1052715"/>
          </a:xfrm>
          <a:custGeom>
            <a:avLst/>
            <a:gdLst>
              <a:gd name="connsiteX0" fmla="*/ 0 w 810890"/>
              <a:gd name="connsiteY0" fmla="*/ 14748 h 1052715"/>
              <a:gd name="connsiteX1" fmla="*/ 704335 w 810890"/>
              <a:gd name="connsiteY1" fmla="*/ 113602 h 1052715"/>
              <a:gd name="connsiteX2" fmla="*/ 790833 w 810890"/>
              <a:gd name="connsiteY2" fmla="*/ 855007 h 1052715"/>
              <a:gd name="connsiteX3" fmla="*/ 531341 w 810890"/>
              <a:gd name="connsiteY3" fmla="*/ 1052715 h 105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90" h="1052715">
                <a:moveTo>
                  <a:pt x="0" y="14748"/>
                </a:moveTo>
                <a:cubicBezTo>
                  <a:pt x="286265" y="-5847"/>
                  <a:pt x="572530" y="-26441"/>
                  <a:pt x="704335" y="113602"/>
                </a:cubicBezTo>
                <a:cubicBezTo>
                  <a:pt x="836141" y="253645"/>
                  <a:pt x="819665" y="698488"/>
                  <a:pt x="790833" y="855007"/>
                </a:cubicBezTo>
                <a:cubicBezTo>
                  <a:pt x="762001" y="1011526"/>
                  <a:pt x="646671" y="1032120"/>
                  <a:pt x="531341" y="105271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780ADE-E3F0-43AC-AE33-D080C8FF196D}"/>
              </a:ext>
            </a:extLst>
          </p:cNvPr>
          <p:cNvSpPr/>
          <p:nvPr/>
        </p:nvSpPr>
        <p:spPr>
          <a:xfrm>
            <a:off x="6146800" y="2222500"/>
            <a:ext cx="895593" cy="1955800"/>
          </a:xfrm>
          <a:custGeom>
            <a:avLst/>
            <a:gdLst>
              <a:gd name="connsiteX0" fmla="*/ 0 w 895593"/>
              <a:gd name="connsiteY0" fmla="*/ 1955800 h 1955800"/>
              <a:gd name="connsiteX1" fmla="*/ 736600 w 895593"/>
              <a:gd name="connsiteY1" fmla="*/ 1701800 h 1955800"/>
              <a:gd name="connsiteX2" fmla="*/ 876300 w 895593"/>
              <a:gd name="connsiteY2" fmla="*/ 558800 h 1955800"/>
              <a:gd name="connsiteX3" fmla="*/ 444500 w 895593"/>
              <a:gd name="connsiteY3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593" h="1955800">
                <a:moveTo>
                  <a:pt x="0" y="1955800"/>
                </a:moveTo>
                <a:cubicBezTo>
                  <a:pt x="295275" y="1945216"/>
                  <a:pt x="590550" y="1934633"/>
                  <a:pt x="736600" y="1701800"/>
                </a:cubicBezTo>
                <a:cubicBezTo>
                  <a:pt x="882650" y="1468967"/>
                  <a:pt x="924983" y="842433"/>
                  <a:pt x="876300" y="558800"/>
                </a:cubicBezTo>
                <a:cubicBezTo>
                  <a:pt x="827617" y="275167"/>
                  <a:pt x="636058" y="137583"/>
                  <a:pt x="4445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push_front</a:t>
            </a:r>
            <a:r>
              <a:rPr lang="en-US" dirty="0"/>
              <a:t>("Sam")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36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5144219" y="3476486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5847853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3895838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3837470" y="347648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3600316" y="1556660"/>
            <a:ext cx="1533734" cy="665304"/>
            <a:chOff x="1775849" y="1697496"/>
            <a:chExt cx="1533734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49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847853" y="406916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7379036" y="38207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6621895" y="3645464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7320668" y="346834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5987134" y="4066586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5134049" y="209006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"Sam"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5837683" y="244249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5837683" y="26845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0B8518-DA42-4776-957C-833A6136828D}"/>
              </a:ext>
            </a:extLst>
          </p:cNvPr>
          <p:cNvSpPr txBox="1"/>
          <p:nvPr/>
        </p:nvSpPr>
        <p:spPr>
          <a:xfrm>
            <a:off x="5972249" y="268375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729718" y="5268994"/>
            <a:ext cx="6838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(item, NULL, head);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(head != NULL) head-&gt;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head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(tail == NULL) tail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2D88D-BD5A-4E12-8805-0ABFEA08B31A}"/>
              </a:ext>
            </a:extLst>
          </p:cNvPr>
          <p:cNvSpPr txBox="1"/>
          <p:nvPr/>
        </p:nvSpPr>
        <p:spPr>
          <a:xfrm>
            <a:off x="5987134" y="382709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DDC5A-8D3E-4CED-B630-5DAAF3D48DE1}"/>
              </a:ext>
            </a:extLst>
          </p:cNvPr>
          <p:cNvSpPr txBox="1"/>
          <p:nvPr/>
        </p:nvSpPr>
        <p:spPr>
          <a:xfrm>
            <a:off x="838200" y="1698171"/>
            <a:ext cx="164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2: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6009C59-B0E8-4EF2-890B-BE7273FAF64B}"/>
              </a:ext>
            </a:extLst>
          </p:cNvPr>
          <p:cNvSpPr/>
          <p:nvPr/>
        </p:nvSpPr>
        <p:spPr>
          <a:xfrm>
            <a:off x="4163351" y="2332995"/>
            <a:ext cx="1006808" cy="1606014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C97502-B68A-4C86-8727-E242D6268F2D}"/>
              </a:ext>
            </a:extLst>
          </p:cNvPr>
          <p:cNvSpPr/>
          <p:nvPr/>
        </p:nvSpPr>
        <p:spPr>
          <a:xfrm>
            <a:off x="6079524" y="2530744"/>
            <a:ext cx="810890" cy="1052715"/>
          </a:xfrm>
          <a:custGeom>
            <a:avLst/>
            <a:gdLst>
              <a:gd name="connsiteX0" fmla="*/ 0 w 810890"/>
              <a:gd name="connsiteY0" fmla="*/ 14748 h 1052715"/>
              <a:gd name="connsiteX1" fmla="*/ 704335 w 810890"/>
              <a:gd name="connsiteY1" fmla="*/ 113602 h 1052715"/>
              <a:gd name="connsiteX2" fmla="*/ 790833 w 810890"/>
              <a:gd name="connsiteY2" fmla="*/ 855007 h 1052715"/>
              <a:gd name="connsiteX3" fmla="*/ 531341 w 810890"/>
              <a:gd name="connsiteY3" fmla="*/ 1052715 h 105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90" h="1052715">
                <a:moveTo>
                  <a:pt x="0" y="14748"/>
                </a:moveTo>
                <a:cubicBezTo>
                  <a:pt x="286265" y="-5847"/>
                  <a:pt x="572530" y="-26441"/>
                  <a:pt x="704335" y="113602"/>
                </a:cubicBezTo>
                <a:cubicBezTo>
                  <a:pt x="836141" y="253645"/>
                  <a:pt x="819665" y="698488"/>
                  <a:pt x="790833" y="855007"/>
                </a:cubicBezTo>
                <a:cubicBezTo>
                  <a:pt x="762001" y="1011526"/>
                  <a:pt x="646671" y="1032120"/>
                  <a:pt x="531341" y="105271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780ADE-E3F0-43AC-AE33-D080C8FF196D}"/>
              </a:ext>
            </a:extLst>
          </p:cNvPr>
          <p:cNvSpPr/>
          <p:nvPr/>
        </p:nvSpPr>
        <p:spPr>
          <a:xfrm>
            <a:off x="6146800" y="2222500"/>
            <a:ext cx="895593" cy="1955800"/>
          </a:xfrm>
          <a:custGeom>
            <a:avLst/>
            <a:gdLst>
              <a:gd name="connsiteX0" fmla="*/ 0 w 895593"/>
              <a:gd name="connsiteY0" fmla="*/ 1955800 h 1955800"/>
              <a:gd name="connsiteX1" fmla="*/ 736600 w 895593"/>
              <a:gd name="connsiteY1" fmla="*/ 1701800 h 1955800"/>
              <a:gd name="connsiteX2" fmla="*/ 876300 w 895593"/>
              <a:gd name="connsiteY2" fmla="*/ 558800 h 1955800"/>
              <a:gd name="connsiteX3" fmla="*/ 444500 w 895593"/>
              <a:gd name="connsiteY3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593" h="1955800">
                <a:moveTo>
                  <a:pt x="0" y="1955800"/>
                </a:moveTo>
                <a:cubicBezTo>
                  <a:pt x="295275" y="1945216"/>
                  <a:pt x="590550" y="1934633"/>
                  <a:pt x="736600" y="1701800"/>
                </a:cubicBezTo>
                <a:cubicBezTo>
                  <a:pt x="882650" y="1468967"/>
                  <a:pt x="924983" y="842433"/>
                  <a:pt x="876300" y="558800"/>
                </a:cubicBezTo>
                <a:cubicBezTo>
                  <a:pt x="827617" y="275167"/>
                  <a:pt x="636058" y="137583"/>
                  <a:pt x="4445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push_front</a:t>
            </a:r>
            <a:r>
              <a:rPr lang="en-US" dirty="0"/>
              <a:t>("Sam")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37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5144222" y="3476486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"Sam"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5847856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D5A8D2-D8B8-4E64-A12A-21B2FAA6A627}"/>
              </a:ext>
            </a:extLst>
          </p:cNvPr>
          <p:cNvSpPr/>
          <p:nvPr/>
        </p:nvSpPr>
        <p:spPr>
          <a:xfrm>
            <a:off x="6115369" y="3653607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189616-56FF-469A-AAD9-703CADB71C9D}"/>
              </a:ext>
            </a:extLst>
          </p:cNvPr>
          <p:cNvGraphicFramePr>
            <a:graphicFrameLocks noGrp="1"/>
          </p:cNvGraphicFramePr>
          <p:nvPr/>
        </p:nvGraphicFramePr>
        <p:xfrm>
          <a:off x="7099485" y="3476486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EF33ED5-14D2-4CA4-975F-5E12401FD697}"/>
              </a:ext>
            </a:extLst>
          </p:cNvPr>
          <p:cNvSpPr/>
          <p:nvPr/>
        </p:nvSpPr>
        <p:spPr>
          <a:xfrm>
            <a:off x="7803119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3895841" y="382891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4163354" y="3653607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3837473" y="347648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7803119" y="406990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847856" y="406916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9338466" y="38207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8581325" y="3645464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9280098" y="346834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5987137" y="4066586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B2983A8-038A-44C5-85C4-6B9F6A259CC8}"/>
              </a:ext>
            </a:extLst>
          </p:cNvPr>
          <p:cNvSpPr/>
          <p:nvPr/>
        </p:nvSpPr>
        <p:spPr>
          <a:xfrm>
            <a:off x="6605787" y="3670865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729718" y="5268994"/>
            <a:ext cx="6838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(item, NULL, head);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(head != NULL) head-&gt;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head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if (tail == NULL) tail = head;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E0242-3A5A-4434-BB42-563E6ED66CAC}"/>
              </a:ext>
            </a:extLst>
          </p:cNvPr>
          <p:cNvSpPr txBox="1"/>
          <p:nvPr/>
        </p:nvSpPr>
        <p:spPr>
          <a:xfrm>
            <a:off x="7933628" y="382633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C72C2-CF4C-4762-89A8-F96947D0030F}"/>
              </a:ext>
            </a:extLst>
          </p:cNvPr>
          <p:cNvSpPr txBox="1"/>
          <p:nvPr/>
        </p:nvSpPr>
        <p:spPr>
          <a:xfrm>
            <a:off x="838200" y="1698171"/>
            <a:ext cx="164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2:</a:t>
            </a:r>
          </a:p>
        </p:txBody>
      </p:sp>
    </p:spTree>
    <p:extLst>
      <p:ext uri="{BB962C8B-B14F-4D97-AF65-F5344CB8AC3E}">
        <p14:creationId xmlns:p14="http://schemas.microsoft.com/office/powerpoint/2010/main" val="2203542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list Class – Double-linked List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0B0E8-2295-4634-9349-E505F31F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38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949" y="1219201"/>
            <a:ext cx="8409562" cy="560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08760" y="2806674"/>
            <a:ext cx="8686800" cy="317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823C8C-5A8C-4137-9500-443200AFFD35}"/>
              </a:ext>
            </a:extLst>
          </p:cNvPr>
          <p:cNvSpPr/>
          <p:nvPr/>
        </p:nvSpPr>
        <p:spPr>
          <a:xfrm>
            <a:off x="1508760" y="3321024"/>
            <a:ext cx="8686800" cy="317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0CA25-EE3D-419E-BD5A-0BB256DD2856}"/>
              </a:ext>
            </a:extLst>
          </p:cNvPr>
          <p:cNvSpPr/>
          <p:nvPr/>
        </p:nvSpPr>
        <p:spPr>
          <a:xfrm>
            <a:off x="1508760" y="4025874"/>
            <a:ext cx="8686800" cy="4699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7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Insertion of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39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2792906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3496540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D5A8D2-D8B8-4E64-A12A-21B2FAA6A627}"/>
              </a:ext>
            </a:extLst>
          </p:cNvPr>
          <p:cNvSpPr/>
          <p:nvPr/>
        </p:nvSpPr>
        <p:spPr>
          <a:xfrm>
            <a:off x="3764053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189616-56FF-469A-AAD9-703CADB71C9D}"/>
              </a:ext>
            </a:extLst>
          </p:cNvPr>
          <p:cNvGraphicFramePr>
            <a:graphicFrameLocks noGrp="1"/>
          </p:cNvGraphicFramePr>
          <p:nvPr/>
        </p:nvGraphicFramePr>
        <p:xfrm>
          <a:off x="4748169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EF33ED5-14D2-4CA4-975F-5E12401FD697}"/>
              </a:ext>
            </a:extLst>
          </p:cNvPr>
          <p:cNvSpPr/>
          <p:nvPr/>
        </p:nvSpPr>
        <p:spPr>
          <a:xfrm>
            <a:off x="5451803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1518B-57FA-4BF0-80F6-C7B64BFAD697}"/>
              </a:ext>
            </a:extLst>
          </p:cNvPr>
          <p:cNvSpPr/>
          <p:nvPr/>
        </p:nvSpPr>
        <p:spPr>
          <a:xfrm>
            <a:off x="5719316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D98B905-AA61-4DD8-9EA5-0452191BE5D8}"/>
              </a:ext>
            </a:extLst>
          </p:cNvPr>
          <p:cNvGraphicFramePr>
            <a:graphicFrameLocks noGrp="1"/>
          </p:cNvGraphicFramePr>
          <p:nvPr/>
        </p:nvGraphicFramePr>
        <p:xfrm>
          <a:off x="6716394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2E1FA0D-956B-41C3-AAD1-1A7B7782990F}"/>
              </a:ext>
            </a:extLst>
          </p:cNvPr>
          <p:cNvSpPr/>
          <p:nvPr/>
        </p:nvSpPr>
        <p:spPr>
          <a:xfrm>
            <a:off x="7420028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1544525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1812038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1486157" y="300839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3FB194-03DB-4036-87D0-F95B46024E8A}"/>
              </a:ext>
            </a:extLst>
          </p:cNvPr>
          <p:cNvGrpSpPr/>
          <p:nvPr/>
        </p:nvGrpSpPr>
        <p:grpSpPr>
          <a:xfrm>
            <a:off x="5105571" y="2092048"/>
            <a:ext cx="1611180" cy="1016169"/>
            <a:chOff x="3849756" y="2092047"/>
            <a:chExt cx="1611180" cy="10161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587E74-7EC5-471F-9D22-EEC800E5A194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2EC2A6-712D-4699-8FC2-7F3EF6ADCFA7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20080C-3405-4204-9418-AD229685CBC4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5178745" y="1219200"/>
            <a:ext cx="1533736" cy="665304"/>
            <a:chOff x="1775847" y="1697496"/>
            <a:chExt cx="1533736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47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3FB194-03DB-4036-87D0-F95B46024E8A}"/>
              </a:ext>
            </a:extLst>
          </p:cNvPr>
          <p:cNvGrpSpPr/>
          <p:nvPr/>
        </p:nvGrpSpPr>
        <p:grpSpPr>
          <a:xfrm>
            <a:off x="1197735" y="2096117"/>
            <a:ext cx="1611180" cy="1016169"/>
            <a:chOff x="3849756" y="2092047"/>
            <a:chExt cx="1611180" cy="101616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2587E74-7EC5-471F-9D22-EEC800E5A194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5" name="Freeform: Shape 25">
              <a:extLst>
                <a:ext uri="{FF2B5EF4-FFF2-40B4-BE49-F238E27FC236}">
                  <a16:creationId xmlns:a16="http://schemas.microsoft.com/office/drawing/2014/main" id="{0B2EC2A6-712D-4699-8FC2-7F3EF6ADCFA7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820080C-3405-4204-9418-AD229685CBC4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7551675" y="3358250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7420028" y="360286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451803" y="3601815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3496540" y="36010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8968354" y="335268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8211213" y="3177376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8909986" y="300025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3635821" y="35984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B2983A8-038A-44C5-85C4-6B9F6A259CC8}"/>
              </a:ext>
            </a:extLst>
          </p:cNvPr>
          <p:cNvSpPr/>
          <p:nvPr/>
        </p:nvSpPr>
        <p:spPr>
          <a:xfrm>
            <a:off x="4254471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6712480" y="175260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7416114" y="210503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D839673-DA78-419B-A0B9-7173211995AC}"/>
              </a:ext>
            </a:extLst>
          </p:cNvPr>
          <p:cNvSpPr txBox="1"/>
          <p:nvPr/>
        </p:nvSpPr>
        <p:spPr>
          <a:xfrm>
            <a:off x="7547761" y="210245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7416114" y="234707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0B8518-DA42-4776-957C-833A6136828D}"/>
              </a:ext>
            </a:extLst>
          </p:cNvPr>
          <p:cNvSpPr txBox="1"/>
          <p:nvPr/>
        </p:nvSpPr>
        <p:spPr>
          <a:xfrm>
            <a:off x="7550680" y="2346292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DCAECD-C16E-4439-AB20-8B739EB5B317}"/>
              </a:ext>
            </a:extLst>
          </p:cNvPr>
          <p:cNvSpPr/>
          <p:nvPr/>
        </p:nvSpPr>
        <p:spPr>
          <a:xfrm>
            <a:off x="1499920" y="51816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Node("Rob");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// find insertion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&lt;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9F7A995-8A82-404A-9EA2-D76EB30EBA05}"/>
              </a:ext>
            </a:extLst>
          </p:cNvPr>
          <p:cNvSpPr/>
          <p:nvPr/>
        </p:nvSpPr>
        <p:spPr>
          <a:xfrm>
            <a:off x="6227888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4AE42FF-BAF8-473F-B87B-EF7269BBE4CD}"/>
              </a:ext>
            </a:extLst>
          </p:cNvPr>
          <p:cNvGrpSpPr/>
          <p:nvPr/>
        </p:nvGrpSpPr>
        <p:grpSpPr>
          <a:xfrm>
            <a:off x="3124371" y="2100148"/>
            <a:ext cx="1611180" cy="1016169"/>
            <a:chOff x="3849756" y="2092047"/>
            <a:chExt cx="1611180" cy="101616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37D1786-4262-462D-9C25-8273E8E92A09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9" name="Freeform: Shape 25">
              <a:extLst>
                <a:ext uri="{FF2B5EF4-FFF2-40B4-BE49-F238E27FC236}">
                  <a16:creationId xmlns:a16="http://schemas.microsoft.com/office/drawing/2014/main" id="{57DA6C37-8181-4F0A-9D26-4CE9CE8E4FEA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F54BC5-545E-41C5-A519-4CA2A4786DEA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A6AD417F-3223-4C44-90CD-FA5EBBBE74DE}"/>
              </a:ext>
            </a:extLst>
          </p:cNvPr>
          <p:cNvSpPr/>
          <p:nvPr/>
        </p:nvSpPr>
        <p:spPr>
          <a:xfrm>
            <a:off x="1499920" y="5470267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// Step 1</a:t>
            </a:r>
          </a:p>
        </p:txBody>
      </p:sp>
    </p:spTree>
    <p:extLst>
      <p:ext uri="{BB962C8B-B14F-4D97-AF65-F5344CB8AC3E}">
        <p14:creationId xmlns:p14="http://schemas.microsoft.com/office/powerpoint/2010/main" val="2827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72" grpId="0"/>
      <p:bldP spid="56" grpId="0"/>
      <p:bldP spid="75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32" y="2133600"/>
            <a:ext cx="4088049" cy="1462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#13: '\n' Confusion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83" y="1311758"/>
            <a:ext cx="2311400" cy="2117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12" y="1216820"/>
            <a:ext cx="4088049" cy="9929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E8834A-A6A2-45F1-8A2B-EEC4198551EF}"/>
              </a:ext>
            </a:extLst>
          </p:cNvPr>
          <p:cNvSpPr txBox="1">
            <a:spLocks/>
          </p:cNvSpPr>
          <p:nvPr/>
        </p:nvSpPr>
        <p:spPr>
          <a:xfrm>
            <a:off x="640080" y="3657600"/>
            <a:ext cx="9622857" cy="2667000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Internally all applications use '\n' to indicate line termination.</a:t>
            </a:r>
          </a:p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But the line termination sequence is platform specific.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Arial"/>
              </a:rPr>
              <a:t>Windows (DOS) uses CR and LF.</a:t>
            </a:r>
          </a:p>
          <a:p>
            <a:pPr lvl="1"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Unix (Linux) uses LF.</a:t>
            </a:r>
          </a:p>
          <a:p>
            <a:pPr lvl="1"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Mac (OSX) CR.</a:t>
            </a:r>
          </a:p>
          <a:p>
            <a:pPr lvl="1">
              <a:spcBef>
                <a:spcPts val="40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2 additional formats:</a:t>
            </a:r>
          </a:p>
          <a:p>
            <a:pPr lvl="2">
              <a:spcBef>
                <a:spcPts val="400"/>
              </a:spcBef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Unicode Line Separator (LS) and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Unicode Paragraph Separator (PS).</a:t>
            </a:r>
          </a:p>
          <a:p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F958E-45FF-4278-A89C-9E1F8DF73F4E}"/>
              </a:ext>
            </a:extLst>
          </p:cNvPr>
          <p:cNvGrpSpPr/>
          <p:nvPr/>
        </p:nvGrpSpPr>
        <p:grpSpPr>
          <a:xfrm>
            <a:off x="1905000" y="4495801"/>
            <a:ext cx="7200900" cy="2153483"/>
            <a:chOff x="5305594" y="4648200"/>
            <a:chExt cx="5368719" cy="14620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C1D9F2-6CCD-4082-92F2-AAE41959F6B6}"/>
                </a:ext>
              </a:extLst>
            </p:cNvPr>
            <p:cNvSpPr/>
            <p:nvPr/>
          </p:nvSpPr>
          <p:spPr>
            <a:xfrm>
              <a:off x="5305594" y="4648200"/>
              <a:ext cx="5368719" cy="1462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81" y="4753288"/>
              <a:ext cx="5192914" cy="1291769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27842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Insertion of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2792906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3496540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D5A8D2-D8B8-4E64-A12A-21B2FAA6A627}"/>
              </a:ext>
            </a:extLst>
          </p:cNvPr>
          <p:cNvSpPr/>
          <p:nvPr/>
        </p:nvSpPr>
        <p:spPr>
          <a:xfrm>
            <a:off x="3764053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189616-56FF-469A-AAD9-703CADB71C9D}"/>
              </a:ext>
            </a:extLst>
          </p:cNvPr>
          <p:cNvGraphicFramePr>
            <a:graphicFrameLocks noGrp="1"/>
          </p:cNvGraphicFramePr>
          <p:nvPr/>
        </p:nvGraphicFramePr>
        <p:xfrm>
          <a:off x="4748169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EF33ED5-14D2-4CA4-975F-5E12401FD697}"/>
              </a:ext>
            </a:extLst>
          </p:cNvPr>
          <p:cNvSpPr/>
          <p:nvPr/>
        </p:nvSpPr>
        <p:spPr>
          <a:xfrm>
            <a:off x="5451803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1518B-57FA-4BF0-80F6-C7B64BFAD697}"/>
              </a:ext>
            </a:extLst>
          </p:cNvPr>
          <p:cNvSpPr/>
          <p:nvPr/>
        </p:nvSpPr>
        <p:spPr>
          <a:xfrm>
            <a:off x="5719316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D98B905-AA61-4DD8-9EA5-0452191BE5D8}"/>
              </a:ext>
            </a:extLst>
          </p:cNvPr>
          <p:cNvGraphicFramePr>
            <a:graphicFrameLocks noGrp="1"/>
          </p:cNvGraphicFramePr>
          <p:nvPr/>
        </p:nvGraphicFramePr>
        <p:xfrm>
          <a:off x="6716394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2E1FA0D-956B-41C3-AAD1-1A7B7782990F}"/>
              </a:ext>
            </a:extLst>
          </p:cNvPr>
          <p:cNvSpPr/>
          <p:nvPr/>
        </p:nvSpPr>
        <p:spPr>
          <a:xfrm>
            <a:off x="7420028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1544525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1812038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1486157" y="300839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3FB194-03DB-4036-87D0-F95B46024E8A}"/>
              </a:ext>
            </a:extLst>
          </p:cNvPr>
          <p:cNvGrpSpPr/>
          <p:nvPr/>
        </p:nvGrpSpPr>
        <p:grpSpPr>
          <a:xfrm>
            <a:off x="5105571" y="2092048"/>
            <a:ext cx="1611180" cy="1016169"/>
            <a:chOff x="3849756" y="2092047"/>
            <a:chExt cx="1611180" cy="10161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587E74-7EC5-471F-9D22-EEC800E5A194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2EC2A6-712D-4699-8FC2-7F3EF6ADCFA7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20080C-3405-4204-9418-AD229685CBC4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5178752" y="1219200"/>
            <a:ext cx="1533729" cy="665304"/>
            <a:chOff x="1775854" y="1697496"/>
            <a:chExt cx="1533729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54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7551675" y="3358250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7420028" y="360286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451803" y="3601815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3496540" y="36010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8968354" y="335268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8211213" y="3177376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8909986" y="300025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3635821" y="35984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B2983A8-038A-44C5-85C4-6B9F6A259CC8}"/>
              </a:ext>
            </a:extLst>
          </p:cNvPr>
          <p:cNvSpPr/>
          <p:nvPr/>
        </p:nvSpPr>
        <p:spPr>
          <a:xfrm>
            <a:off x="4254471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6712480" y="175260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7416114" y="210503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7416114" y="234707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DCAECD-C16E-4439-AB20-8B739EB5B317}"/>
              </a:ext>
            </a:extLst>
          </p:cNvPr>
          <p:cNvSpPr/>
          <p:nvPr/>
        </p:nvSpPr>
        <p:spPr>
          <a:xfrm>
            <a:off x="1499920" y="51816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Node("Rob");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// find insertion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&lt;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9F7A995-8A82-404A-9EA2-D76EB30EBA05}"/>
              </a:ext>
            </a:extLst>
          </p:cNvPr>
          <p:cNvSpPr/>
          <p:nvPr/>
        </p:nvSpPr>
        <p:spPr>
          <a:xfrm>
            <a:off x="6227888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BE8814-0DAF-484E-99BB-16FFB3FA7BB0}"/>
              </a:ext>
            </a:extLst>
          </p:cNvPr>
          <p:cNvSpPr/>
          <p:nvPr/>
        </p:nvSpPr>
        <p:spPr>
          <a:xfrm>
            <a:off x="1499920" y="5758934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// Step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D839673-DA78-419B-A0B9-7173211995AC}"/>
              </a:ext>
            </a:extLst>
          </p:cNvPr>
          <p:cNvSpPr txBox="1"/>
          <p:nvPr/>
        </p:nvSpPr>
        <p:spPr>
          <a:xfrm>
            <a:off x="7547761" y="2343760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EA600A3-3F61-4E87-A236-5D2927F4017A}"/>
              </a:ext>
            </a:extLst>
          </p:cNvPr>
          <p:cNvSpPr/>
          <p:nvPr/>
        </p:nvSpPr>
        <p:spPr>
          <a:xfrm>
            <a:off x="7705494" y="2219094"/>
            <a:ext cx="671603" cy="869795"/>
          </a:xfrm>
          <a:custGeom>
            <a:avLst/>
            <a:gdLst>
              <a:gd name="connsiteX0" fmla="*/ 0 w 671603"/>
              <a:gd name="connsiteY0" fmla="*/ 0 h 869795"/>
              <a:gd name="connsiteX1" fmla="*/ 591014 w 671603"/>
              <a:gd name="connsiteY1" fmla="*/ 111512 h 869795"/>
              <a:gd name="connsiteX2" fmla="*/ 657922 w 671603"/>
              <a:gd name="connsiteY2" fmla="*/ 546409 h 869795"/>
              <a:gd name="connsiteX3" fmla="*/ 512956 w 671603"/>
              <a:gd name="connsiteY3" fmla="*/ 869795 h 86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03" h="869795">
                <a:moveTo>
                  <a:pt x="0" y="0"/>
                </a:moveTo>
                <a:cubicBezTo>
                  <a:pt x="240680" y="10222"/>
                  <a:pt x="481360" y="20444"/>
                  <a:pt x="591014" y="111512"/>
                </a:cubicBezTo>
                <a:cubicBezTo>
                  <a:pt x="700668" y="202580"/>
                  <a:pt x="670932" y="420029"/>
                  <a:pt x="657922" y="546409"/>
                </a:cubicBezTo>
                <a:cubicBezTo>
                  <a:pt x="644912" y="672789"/>
                  <a:pt x="578934" y="771292"/>
                  <a:pt x="512956" y="86979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D1E705-CA7F-4AF9-BA6D-068501E66A5E}"/>
              </a:ext>
            </a:extLst>
          </p:cNvPr>
          <p:cNvSpPr/>
          <p:nvPr/>
        </p:nvSpPr>
        <p:spPr>
          <a:xfrm>
            <a:off x="1499920" y="5470267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// Step 1</a:t>
            </a:r>
          </a:p>
        </p:txBody>
      </p:sp>
    </p:spTree>
    <p:extLst>
      <p:ext uri="{BB962C8B-B14F-4D97-AF65-F5344CB8AC3E}">
        <p14:creationId xmlns:p14="http://schemas.microsoft.com/office/powerpoint/2010/main" val="33685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Insertion of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2792906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3496540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D5A8D2-D8B8-4E64-A12A-21B2FAA6A627}"/>
              </a:ext>
            </a:extLst>
          </p:cNvPr>
          <p:cNvSpPr/>
          <p:nvPr/>
        </p:nvSpPr>
        <p:spPr>
          <a:xfrm>
            <a:off x="3764053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189616-56FF-469A-AAD9-703CADB71C9D}"/>
              </a:ext>
            </a:extLst>
          </p:cNvPr>
          <p:cNvGraphicFramePr>
            <a:graphicFrameLocks noGrp="1"/>
          </p:cNvGraphicFramePr>
          <p:nvPr/>
        </p:nvGraphicFramePr>
        <p:xfrm>
          <a:off x="4748169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EF33ED5-14D2-4CA4-975F-5E12401FD697}"/>
              </a:ext>
            </a:extLst>
          </p:cNvPr>
          <p:cNvSpPr/>
          <p:nvPr/>
        </p:nvSpPr>
        <p:spPr>
          <a:xfrm>
            <a:off x="5451803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D98B905-AA61-4DD8-9EA5-0452191BE5D8}"/>
              </a:ext>
            </a:extLst>
          </p:cNvPr>
          <p:cNvGraphicFramePr>
            <a:graphicFrameLocks noGrp="1"/>
          </p:cNvGraphicFramePr>
          <p:nvPr/>
        </p:nvGraphicFramePr>
        <p:xfrm>
          <a:off x="6716394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2E1FA0D-956B-41C3-AAD1-1A7B7782990F}"/>
              </a:ext>
            </a:extLst>
          </p:cNvPr>
          <p:cNvSpPr/>
          <p:nvPr/>
        </p:nvSpPr>
        <p:spPr>
          <a:xfrm>
            <a:off x="7420028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1544525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1812038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1486157" y="300839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3FB194-03DB-4036-87D0-F95B46024E8A}"/>
              </a:ext>
            </a:extLst>
          </p:cNvPr>
          <p:cNvGrpSpPr/>
          <p:nvPr/>
        </p:nvGrpSpPr>
        <p:grpSpPr>
          <a:xfrm>
            <a:off x="5105571" y="2092048"/>
            <a:ext cx="1611180" cy="1016169"/>
            <a:chOff x="3849756" y="2092047"/>
            <a:chExt cx="1611180" cy="10161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587E74-7EC5-471F-9D22-EEC800E5A194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2EC2A6-712D-4699-8FC2-7F3EF6ADCFA7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20080C-3405-4204-9418-AD229685CBC4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5178749" y="1219200"/>
            <a:ext cx="1533732" cy="665304"/>
            <a:chOff x="1775851" y="1697496"/>
            <a:chExt cx="1533732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51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7551675" y="3358250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7420028" y="360286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451803" y="3601815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3496540" y="36010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8968354" y="335268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8211213" y="3177376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8909986" y="300025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3635821" y="35984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B2983A8-038A-44C5-85C4-6B9F6A259CC8}"/>
              </a:ext>
            </a:extLst>
          </p:cNvPr>
          <p:cNvSpPr/>
          <p:nvPr/>
        </p:nvSpPr>
        <p:spPr>
          <a:xfrm>
            <a:off x="4254471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6712480" y="175260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7416114" y="210503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7416114" y="234707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DCAECD-C16E-4439-AB20-8B739EB5B317}"/>
              </a:ext>
            </a:extLst>
          </p:cNvPr>
          <p:cNvSpPr/>
          <p:nvPr/>
        </p:nvSpPr>
        <p:spPr>
          <a:xfrm>
            <a:off x="1499920" y="51816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Node("Rob");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// find insertion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&lt;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9F7A995-8A82-404A-9EA2-D76EB30EBA05}"/>
              </a:ext>
            </a:extLst>
          </p:cNvPr>
          <p:cNvSpPr/>
          <p:nvPr/>
        </p:nvSpPr>
        <p:spPr>
          <a:xfrm>
            <a:off x="6227888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BE8814-0DAF-484E-99BB-16FFB3FA7BB0}"/>
              </a:ext>
            </a:extLst>
          </p:cNvPr>
          <p:cNvSpPr/>
          <p:nvPr/>
        </p:nvSpPr>
        <p:spPr>
          <a:xfrm>
            <a:off x="1499920" y="5758934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// Step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D839673-DA78-419B-A0B9-7173211995AC}"/>
              </a:ext>
            </a:extLst>
          </p:cNvPr>
          <p:cNvSpPr txBox="1"/>
          <p:nvPr/>
        </p:nvSpPr>
        <p:spPr>
          <a:xfrm>
            <a:off x="7547761" y="2343760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BF1F14-609F-4840-BE33-3A516E5EFCCD}"/>
              </a:ext>
            </a:extLst>
          </p:cNvPr>
          <p:cNvSpPr/>
          <p:nvPr/>
        </p:nvSpPr>
        <p:spPr>
          <a:xfrm>
            <a:off x="5698273" y="1973766"/>
            <a:ext cx="1003610" cy="1505414"/>
          </a:xfrm>
          <a:custGeom>
            <a:avLst/>
            <a:gdLst>
              <a:gd name="connsiteX0" fmla="*/ 0 w 1003610"/>
              <a:gd name="connsiteY0" fmla="*/ 1505414 h 1505414"/>
              <a:gd name="connsiteX1" fmla="*/ 446049 w 1003610"/>
              <a:gd name="connsiteY1" fmla="*/ 1159727 h 1505414"/>
              <a:gd name="connsiteX2" fmla="*/ 724829 w 1003610"/>
              <a:gd name="connsiteY2" fmla="*/ 278780 h 1505414"/>
              <a:gd name="connsiteX3" fmla="*/ 1003610 w 1003610"/>
              <a:gd name="connsiteY3" fmla="*/ 0 h 15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1505414">
                <a:moveTo>
                  <a:pt x="0" y="1505414"/>
                </a:moveTo>
                <a:cubicBezTo>
                  <a:pt x="162622" y="1434790"/>
                  <a:pt x="325244" y="1364166"/>
                  <a:pt x="446049" y="1159727"/>
                </a:cubicBezTo>
                <a:cubicBezTo>
                  <a:pt x="566854" y="955288"/>
                  <a:pt x="631902" y="472068"/>
                  <a:pt x="724829" y="278780"/>
                </a:cubicBezTo>
                <a:cubicBezTo>
                  <a:pt x="817756" y="85492"/>
                  <a:pt x="910683" y="42746"/>
                  <a:pt x="100361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4D8EDF3-FD8A-4642-BC37-C3B78AAF9374}"/>
              </a:ext>
            </a:extLst>
          </p:cNvPr>
          <p:cNvSpPr/>
          <p:nvPr/>
        </p:nvSpPr>
        <p:spPr>
          <a:xfrm>
            <a:off x="7705494" y="2219094"/>
            <a:ext cx="671603" cy="869795"/>
          </a:xfrm>
          <a:custGeom>
            <a:avLst/>
            <a:gdLst>
              <a:gd name="connsiteX0" fmla="*/ 0 w 671603"/>
              <a:gd name="connsiteY0" fmla="*/ 0 h 869795"/>
              <a:gd name="connsiteX1" fmla="*/ 591014 w 671603"/>
              <a:gd name="connsiteY1" fmla="*/ 111512 h 869795"/>
              <a:gd name="connsiteX2" fmla="*/ 657922 w 671603"/>
              <a:gd name="connsiteY2" fmla="*/ 546409 h 869795"/>
              <a:gd name="connsiteX3" fmla="*/ 512956 w 671603"/>
              <a:gd name="connsiteY3" fmla="*/ 869795 h 86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03" h="869795">
                <a:moveTo>
                  <a:pt x="0" y="0"/>
                </a:moveTo>
                <a:cubicBezTo>
                  <a:pt x="240680" y="10222"/>
                  <a:pt x="481360" y="20444"/>
                  <a:pt x="591014" y="111512"/>
                </a:cubicBezTo>
                <a:cubicBezTo>
                  <a:pt x="700668" y="202580"/>
                  <a:pt x="670932" y="420029"/>
                  <a:pt x="657922" y="546409"/>
                </a:cubicBezTo>
                <a:cubicBezTo>
                  <a:pt x="644912" y="672789"/>
                  <a:pt x="578934" y="771292"/>
                  <a:pt x="512956" y="86979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27CACC-F773-4A51-AD44-AC28A94EC7CA}"/>
              </a:ext>
            </a:extLst>
          </p:cNvPr>
          <p:cNvSpPr/>
          <p:nvPr/>
        </p:nvSpPr>
        <p:spPr>
          <a:xfrm>
            <a:off x="1499920" y="6047601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-&gt;prev;    // Step 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76128A-297F-4A5F-A099-DE39A7AF3953}"/>
              </a:ext>
            </a:extLst>
          </p:cNvPr>
          <p:cNvSpPr/>
          <p:nvPr/>
        </p:nvSpPr>
        <p:spPr>
          <a:xfrm>
            <a:off x="1499920" y="5470267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// Step 1</a:t>
            </a:r>
          </a:p>
        </p:txBody>
      </p:sp>
    </p:spTree>
    <p:extLst>
      <p:ext uri="{BB962C8B-B14F-4D97-AF65-F5344CB8AC3E}">
        <p14:creationId xmlns:p14="http://schemas.microsoft.com/office/powerpoint/2010/main" val="5996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Insertion of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2792906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3496540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D5A8D2-D8B8-4E64-A12A-21B2FAA6A627}"/>
              </a:ext>
            </a:extLst>
          </p:cNvPr>
          <p:cNvSpPr/>
          <p:nvPr/>
        </p:nvSpPr>
        <p:spPr>
          <a:xfrm>
            <a:off x="3764053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189616-56FF-469A-AAD9-703CADB71C9D}"/>
              </a:ext>
            </a:extLst>
          </p:cNvPr>
          <p:cNvGraphicFramePr>
            <a:graphicFrameLocks noGrp="1"/>
          </p:cNvGraphicFramePr>
          <p:nvPr/>
        </p:nvGraphicFramePr>
        <p:xfrm>
          <a:off x="4748169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EF33ED5-14D2-4CA4-975F-5E12401FD697}"/>
              </a:ext>
            </a:extLst>
          </p:cNvPr>
          <p:cNvSpPr/>
          <p:nvPr/>
        </p:nvSpPr>
        <p:spPr>
          <a:xfrm>
            <a:off x="5451803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D98B905-AA61-4DD8-9EA5-0452191BE5D8}"/>
              </a:ext>
            </a:extLst>
          </p:cNvPr>
          <p:cNvGraphicFramePr>
            <a:graphicFrameLocks noGrp="1"/>
          </p:cNvGraphicFramePr>
          <p:nvPr/>
        </p:nvGraphicFramePr>
        <p:xfrm>
          <a:off x="6716394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2E1FA0D-956B-41C3-AAD1-1A7B7782990F}"/>
              </a:ext>
            </a:extLst>
          </p:cNvPr>
          <p:cNvSpPr/>
          <p:nvPr/>
        </p:nvSpPr>
        <p:spPr>
          <a:xfrm>
            <a:off x="7420028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1544525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1812038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1486157" y="300839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3FB194-03DB-4036-87D0-F95B46024E8A}"/>
              </a:ext>
            </a:extLst>
          </p:cNvPr>
          <p:cNvGrpSpPr/>
          <p:nvPr/>
        </p:nvGrpSpPr>
        <p:grpSpPr>
          <a:xfrm>
            <a:off x="5105571" y="2092048"/>
            <a:ext cx="1611180" cy="1016169"/>
            <a:chOff x="3849756" y="2092047"/>
            <a:chExt cx="1611180" cy="10161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587E74-7EC5-471F-9D22-EEC800E5A194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2EC2A6-712D-4699-8FC2-7F3EF6ADCFA7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20080C-3405-4204-9418-AD229685CBC4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5178746" y="1219200"/>
            <a:ext cx="1533735" cy="665304"/>
            <a:chOff x="1775848" y="1697496"/>
            <a:chExt cx="1533735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48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7551675" y="3358250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7420028" y="360286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451803" y="3601815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3496540" y="36010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8968354" y="335268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8211213" y="3177376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8909986" y="300025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3635821" y="35984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B2983A8-038A-44C5-85C4-6B9F6A259CC8}"/>
              </a:ext>
            </a:extLst>
          </p:cNvPr>
          <p:cNvSpPr/>
          <p:nvPr/>
        </p:nvSpPr>
        <p:spPr>
          <a:xfrm>
            <a:off x="4254471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6712480" y="175260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7416114" y="210503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7416114" y="234707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DCAECD-C16E-4439-AB20-8B739EB5B317}"/>
              </a:ext>
            </a:extLst>
          </p:cNvPr>
          <p:cNvSpPr/>
          <p:nvPr/>
        </p:nvSpPr>
        <p:spPr>
          <a:xfrm>
            <a:off x="1499920" y="51816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Node("Rob");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// find insertion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&lt;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9F7A995-8A82-404A-9EA2-D76EB30EBA05}"/>
              </a:ext>
            </a:extLst>
          </p:cNvPr>
          <p:cNvSpPr/>
          <p:nvPr/>
        </p:nvSpPr>
        <p:spPr>
          <a:xfrm>
            <a:off x="6227888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BE8814-0DAF-484E-99BB-16FFB3FA7BB0}"/>
              </a:ext>
            </a:extLst>
          </p:cNvPr>
          <p:cNvSpPr/>
          <p:nvPr/>
        </p:nvSpPr>
        <p:spPr>
          <a:xfrm>
            <a:off x="1499920" y="5758934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// Step 2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BF1F14-609F-4840-BE33-3A516E5EFCCD}"/>
              </a:ext>
            </a:extLst>
          </p:cNvPr>
          <p:cNvSpPr/>
          <p:nvPr/>
        </p:nvSpPr>
        <p:spPr>
          <a:xfrm>
            <a:off x="5698273" y="1973766"/>
            <a:ext cx="1003610" cy="1505414"/>
          </a:xfrm>
          <a:custGeom>
            <a:avLst/>
            <a:gdLst>
              <a:gd name="connsiteX0" fmla="*/ 0 w 1003610"/>
              <a:gd name="connsiteY0" fmla="*/ 1505414 h 1505414"/>
              <a:gd name="connsiteX1" fmla="*/ 446049 w 1003610"/>
              <a:gd name="connsiteY1" fmla="*/ 1159727 h 1505414"/>
              <a:gd name="connsiteX2" fmla="*/ 724829 w 1003610"/>
              <a:gd name="connsiteY2" fmla="*/ 278780 h 1505414"/>
              <a:gd name="connsiteX3" fmla="*/ 1003610 w 1003610"/>
              <a:gd name="connsiteY3" fmla="*/ 0 h 15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1505414">
                <a:moveTo>
                  <a:pt x="0" y="1505414"/>
                </a:moveTo>
                <a:cubicBezTo>
                  <a:pt x="162622" y="1434790"/>
                  <a:pt x="325244" y="1364166"/>
                  <a:pt x="446049" y="1159727"/>
                </a:cubicBezTo>
                <a:cubicBezTo>
                  <a:pt x="566854" y="955288"/>
                  <a:pt x="631902" y="472068"/>
                  <a:pt x="724829" y="278780"/>
                </a:cubicBezTo>
                <a:cubicBezTo>
                  <a:pt x="817756" y="85492"/>
                  <a:pt x="910683" y="42746"/>
                  <a:pt x="100361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4D8EDF3-FD8A-4642-BC37-C3B78AAF9374}"/>
              </a:ext>
            </a:extLst>
          </p:cNvPr>
          <p:cNvSpPr/>
          <p:nvPr/>
        </p:nvSpPr>
        <p:spPr>
          <a:xfrm>
            <a:off x="7705494" y="2219094"/>
            <a:ext cx="671603" cy="869795"/>
          </a:xfrm>
          <a:custGeom>
            <a:avLst/>
            <a:gdLst>
              <a:gd name="connsiteX0" fmla="*/ 0 w 671603"/>
              <a:gd name="connsiteY0" fmla="*/ 0 h 869795"/>
              <a:gd name="connsiteX1" fmla="*/ 591014 w 671603"/>
              <a:gd name="connsiteY1" fmla="*/ 111512 h 869795"/>
              <a:gd name="connsiteX2" fmla="*/ 657922 w 671603"/>
              <a:gd name="connsiteY2" fmla="*/ 546409 h 869795"/>
              <a:gd name="connsiteX3" fmla="*/ 512956 w 671603"/>
              <a:gd name="connsiteY3" fmla="*/ 869795 h 86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03" h="869795">
                <a:moveTo>
                  <a:pt x="0" y="0"/>
                </a:moveTo>
                <a:cubicBezTo>
                  <a:pt x="240680" y="10222"/>
                  <a:pt x="481360" y="20444"/>
                  <a:pt x="591014" y="111512"/>
                </a:cubicBezTo>
                <a:cubicBezTo>
                  <a:pt x="700668" y="202580"/>
                  <a:pt x="670932" y="420029"/>
                  <a:pt x="657922" y="546409"/>
                </a:cubicBezTo>
                <a:cubicBezTo>
                  <a:pt x="644912" y="672789"/>
                  <a:pt x="578934" y="771292"/>
                  <a:pt x="512956" y="86979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27CACC-F773-4A51-AD44-AC28A94EC7CA}"/>
              </a:ext>
            </a:extLst>
          </p:cNvPr>
          <p:cNvSpPr/>
          <p:nvPr/>
        </p:nvSpPr>
        <p:spPr>
          <a:xfrm>
            <a:off x="1499920" y="6047601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// Step 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444FD1-CD67-4147-B510-AE3B0DC008EE}"/>
              </a:ext>
            </a:extLst>
          </p:cNvPr>
          <p:cNvSpPr/>
          <p:nvPr/>
        </p:nvSpPr>
        <p:spPr>
          <a:xfrm>
            <a:off x="6233533" y="2453268"/>
            <a:ext cx="1438507" cy="765622"/>
          </a:xfrm>
          <a:custGeom>
            <a:avLst/>
            <a:gdLst>
              <a:gd name="connsiteX0" fmla="*/ 1438507 w 1438507"/>
              <a:gd name="connsiteY0" fmla="*/ 0 h 765622"/>
              <a:gd name="connsiteX1" fmla="*/ 669073 w 1438507"/>
              <a:gd name="connsiteY1" fmla="*/ 691376 h 765622"/>
              <a:gd name="connsiteX2" fmla="*/ 0 w 1438507"/>
              <a:gd name="connsiteY2" fmla="*/ 713678 h 76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507" h="765622">
                <a:moveTo>
                  <a:pt x="1438507" y="0"/>
                </a:moveTo>
                <a:cubicBezTo>
                  <a:pt x="1173665" y="286215"/>
                  <a:pt x="908824" y="572430"/>
                  <a:pt x="669073" y="691376"/>
                </a:cubicBezTo>
                <a:cubicBezTo>
                  <a:pt x="429322" y="810322"/>
                  <a:pt x="214661" y="762000"/>
                  <a:pt x="0" y="71367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2923F5-F34D-4AE9-A944-5DAD3853DE59}"/>
              </a:ext>
            </a:extLst>
          </p:cNvPr>
          <p:cNvSpPr/>
          <p:nvPr/>
        </p:nvSpPr>
        <p:spPr>
          <a:xfrm>
            <a:off x="1499920" y="6336268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// Step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2675E2-65FB-4C5F-BB60-C4C9DAECBC32}"/>
              </a:ext>
            </a:extLst>
          </p:cNvPr>
          <p:cNvSpPr/>
          <p:nvPr/>
        </p:nvSpPr>
        <p:spPr>
          <a:xfrm>
            <a:off x="1499920" y="5470267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// Step 1</a:t>
            </a:r>
          </a:p>
        </p:txBody>
      </p:sp>
    </p:spTree>
    <p:extLst>
      <p:ext uri="{BB962C8B-B14F-4D97-AF65-F5344CB8AC3E}">
        <p14:creationId xmlns:p14="http://schemas.microsoft.com/office/powerpoint/2010/main" val="35157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Insertion of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4F0525-D1AD-48B9-BD05-9DC4EA30EAEB}"/>
              </a:ext>
            </a:extLst>
          </p:cNvPr>
          <p:cNvGraphicFramePr>
            <a:graphicFrameLocks noGrp="1"/>
          </p:cNvGraphicFramePr>
          <p:nvPr/>
        </p:nvGraphicFramePr>
        <p:xfrm>
          <a:off x="2792906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EB2A30-C7E7-4503-ABE2-9757677277BF}"/>
              </a:ext>
            </a:extLst>
          </p:cNvPr>
          <p:cNvSpPr/>
          <p:nvPr/>
        </p:nvSpPr>
        <p:spPr>
          <a:xfrm>
            <a:off x="3496540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D5A8D2-D8B8-4E64-A12A-21B2FAA6A627}"/>
              </a:ext>
            </a:extLst>
          </p:cNvPr>
          <p:cNvSpPr/>
          <p:nvPr/>
        </p:nvSpPr>
        <p:spPr>
          <a:xfrm>
            <a:off x="3764053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189616-56FF-469A-AAD9-703CADB71C9D}"/>
              </a:ext>
            </a:extLst>
          </p:cNvPr>
          <p:cNvGraphicFramePr>
            <a:graphicFrameLocks noGrp="1"/>
          </p:cNvGraphicFramePr>
          <p:nvPr/>
        </p:nvGraphicFramePr>
        <p:xfrm>
          <a:off x="4748169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EF33ED5-14D2-4CA4-975F-5E12401FD697}"/>
              </a:ext>
            </a:extLst>
          </p:cNvPr>
          <p:cNvSpPr/>
          <p:nvPr/>
        </p:nvSpPr>
        <p:spPr>
          <a:xfrm>
            <a:off x="5451803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D98B905-AA61-4DD8-9EA5-0452191BE5D8}"/>
              </a:ext>
            </a:extLst>
          </p:cNvPr>
          <p:cNvGraphicFramePr>
            <a:graphicFrameLocks noGrp="1"/>
          </p:cNvGraphicFramePr>
          <p:nvPr/>
        </p:nvGraphicFramePr>
        <p:xfrm>
          <a:off x="6716394" y="3008398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2E1FA0D-956B-41C3-AAD1-1A7B7782990F}"/>
              </a:ext>
            </a:extLst>
          </p:cNvPr>
          <p:cNvSpPr/>
          <p:nvPr/>
        </p:nvSpPr>
        <p:spPr>
          <a:xfrm>
            <a:off x="7420028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1544525" y="336083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>
            <a:off x="1812038" y="3185519"/>
            <a:ext cx="1006808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1486157" y="300839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3FB194-03DB-4036-87D0-F95B46024E8A}"/>
              </a:ext>
            </a:extLst>
          </p:cNvPr>
          <p:cNvGrpSpPr/>
          <p:nvPr/>
        </p:nvGrpSpPr>
        <p:grpSpPr>
          <a:xfrm>
            <a:off x="5105571" y="2092048"/>
            <a:ext cx="1611180" cy="1016169"/>
            <a:chOff x="3849756" y="2092047"/>
            <a:chExt cx="1611180" cy="10161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587E74-7EC5-471F-9D22-EEC800E5A194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2EC2A6-712D-4699-8FC2-7F3EF6ADCFA7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20080C-3405-4204-9418-AD229685CBC4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4535D8-95A7-4555-91CB-F09574A5B7EE}"/>
              </a:ext>
            </a:extLst>
          </p:cNvPr>
          <p:cNvGrpSpPr/>
          <p:nvPr/>
        </p:nvGrpSpPr>
        <p:grpSpPr>
          <a:xfrm>
            <a:off x="5178747" y="1219200"/>
            <a:ext cx="1533734" cy="665304"/>
            <a:chOff x="1775849" y="1697496"/>
            <a:chExt cx="1533734" cy="6653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1B3E7B-6B7F-43D3-8EFE-395BD546D734}"/>
                </a:ext>
              </a:extLst>
            </p:cNvPr>
            <p:cNvSpPr/>
            <p:nvPr/>
          </p:nvSpPr>
          <p:spPr>
            <a:xfrm>
              <a:off x="1990532" y="2049929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84E245-5096-4592-939C-79CDF15755F3}"/>
                </a:ext>
              </a:extLst>
            </p:cNvPr>
            <p:cNvSpPr/>
            <p:nvPr/>
          </p:nvSpPr>
          <p:spPr>
            <a:xfrm flipV="1">
              <a:off x="2302775" y="2152519"/>
              <a:ext cx="1006808" cy="210281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6C56F-9F27-4BE0-8836-4AB8C49E5CB2}"/>
                </a:ext>
              </a:extLst>
            </p:cNvPr>
            <p:cNvSpPr/>
            <p:nvPr/>
          </p:nvSpPr>
          <p:spPr>
            <a:xfrm>
              <a:off x="1775849" y="1697496"/>
              <a:ext cx="1071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newNode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7551675" y="3358250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7420028" y="360286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5451803" y="3601815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B7040B-34F0-4C88-BC2F-4DC3BECAD09F}"/>
              </a:ext>
            </a:extLst>
          </p:cNvPr>
          <p:cNvSpPr/>
          <p:nvPr/>
        </p:nvSpPr>
        <p:spPr>
          <a:xfrm>
            <a:off x="3496540" y="36010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3467-87D5-40B8-88BC-F9DB11322E23}"/>
              </a:ext>
            </a:extLst>
          </p:cNvPr>
          <p:cNvSpPr/>
          <p:nvPr/>
        </p:nvSpPr>
        <p:spPr>
          <a:xfrm>
            <a:off x="8968354" y="335268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476C0A15-A4F4-4C55-A7A9-72A9DE967FF2}"/>
              </a:ext>
            </a:extLst>
          </p:cNvPr>
          <p:cNvSpPr/>
          <p:nvPr/>
        </p:nvSpPr>
        <p:spPr>
          <a:xfrm flipH="1">
            <a:off x="8211213" y="3177376"/>
            <a:ext cx="1024655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EF5BD4-6709-4A70-8A04-F29C96DBCB06}"/>
              </a:ext>
            </a:extLst>
          </p:cNvPr>
          <p:cNvSpPr/>
          <p:nvPr/>
        </p:nvSpPr>
        <p:spPr>
          <a:xfrm>
            <a:off x="8909986" y="300025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578C1E-2FB0-4FEB-9F34-706C52A64A03}"/>
              </a:ext>
            </a:extLst>
          </p:cNvPr>
          <p:cNvSpPr txBox="1"/>
          <p:nvPr/>
        </p:nvSpPr>
        <p:spPr>
          <a:xfrm>
            <a:off x="3635821" y="35984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B2983A8-038A-44C5-85C4-6B9F6A259CC8}"/>
              </a:ext>
            </a:extLst>
          </p:cNvPr>
          <p:cNvSpPr/>
          <p:nvPr/>
        </p:nvSpPr>
        <p:spPr>
          <a:xfrm>
            <a:off x="4254471" y="3202777"/>
            <a:ext cx="2123170" cy="1102938"/>
          </a:xfrm>
          <a:custGeom>
            <a:avLst/>
            <a:gdLst>
              <a:gd name="connsiteX0" fmla="*/ 1469231 w 2123170"/>
              <a:gd name="connsiteY0" fmla="*/ 504825 h 1102938"/>
              <a:gd name="connsiteX1" fmla="*/ 2033587 w 2123170"/>
              <a:gd name="connsiteY1" fmla="*/ 564357 h 1102938"/>
              <a:gd name="connsiteX2" fmla="*/ 2040731 w 2123170"/>
              <a:gd name="connsiteY2" fmla="*/ 1016794 h 1102938"/>
              <a:gd name="connsiteX3" fmla="*/ 1245393 w 2123170"/>
              <a:gd name="connsiteY3" fmla="*/ 1097757 h 1102938"/>
              <a:gd name="connsiteX4" fmla="*/ 435768 w 2123170"/>
              <a:gd name="connsiteY4" fmla="*/ 1012032 h 1102938"/>
              <a:gd name="connsiteX5" fmla="*/ 333375 w 2123170"/>
              <a:gd name="connsiteY5" fmla="*/ 354807 h 1102938"/>
              <a:gd name="connsiteX6" fmla="*/ 0 w 2123170"/>
              <a:gd name="connsiteY6" fmla="*/ 0 h 110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170" h="1102938">
                <a:moveTo>
                  <a:pt x="1469231" y="504825"/>
                </a:moveTo>
                <a:cubicBezTo>
                  <a:pt x="1703784" y="491927"/>
                  <a:pt x="1938337" y="479029"/>
                  <a:pt x="2033587" y="564357"/>
                </a:cubicBezTo>
                <a:cubicBezTo>
                  <a:pt x="2128837" y="649685"/>
                  <a:pt x="2172096" y="927894"/>
                  <a:pt x="2040731" y="1016794"/>
                </a:cubicBezTo>
                <a:cubicBezTo>
                  <a:pt x="1909366" y="1105694"/>
                  <a:pt x="1512887" y="1098551"/>
                  <a:pt x="1245393" y="1097757"/>
                </a:cubicBezTo>
                <a:cubicBezTo>
                  <a:pt x="977899" y="1096963"/>
                  <a:pt x="587771" y="1135857"/>
                  <a:pt x="435768" y="1012032"/>
                </a:cubicBezTo>
                <a:cubicBezTo>
                  <a:pt x="283765" y="888207"/>
                  <a:pt x="406003" y="523479"/>
                  <a:pt x="333375" y="354807"/>
                </a:cubicBezTo>
                <a:cubicBezTo>
                  <a:pt x="260747" y="186135"/>
                  <a:pt x="130373" y="9306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A050EAD-459C-4C35-91A8-B96B6478A3DB}"/>
              </a:ext>
            </a:extLst>
          </p:cNvPr>
          <p:cNvGraphicFramePr>
            <a:graphicFrameLocks noGrp="1"/>
          </p:cNvGraphicFramePr>
          <p:nvPr/>
        </p:nvGraphicFramePr>
        <p:xfrm>
          <a:off x="6712480" y="1752600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73D09998-D615-45CC-85B2-1DD68FFB907E}"/>
              </a:ext>
            </a:extLst>
          </p:cNvPr>
          <p:cNvSpPr/>
          <p:nvPr/>
        </p:nvSpPr>
        <p:spPr>
          <a:xfrm>
            <a:off x="7416114" y="2105033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2A46C9-2425-4516-9B06-088FC4908006}"/>
              </a:ext>
            </a:extLst>
          </p:cNvPr>
          <p:cNvSpPr/>
          <p:nvPr/>
        </p:nvSpPr>
        <p:spPr>
          <a:xfrm>
            <a:off x="7416114" y="2347071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DCAECD-C16E-4439-AB20-8B739EB5B317}"/>
              </a:ext>
            </a:extLst>
          </p:cNvPr>
          <p:cNvSpPr/>
          <p:nvPr/>
        </p:nvSpPr>
        <p:spPr>
          <a:xfrm>
            <a:off x="1499920" y="51816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new Node("Rob");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87557A-E3C1-4666-9495-CBED29C2CFB5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// find insertion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&lt;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BE8814-0DAF-484E-99BB-16FFB3FA7BB0}"/>
              </a:ext>
            </a:extLst>
          </p:cNvPr>
          <p:cNvSpPr/>
          <p:nvPr/>
        </p:nvSpPr>
        <p:spPr>
          <a:xfrm>
            <a:off x="1499920" y="5758934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// Step 2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BF1F14-609F-4840-BE33-3A516E5EFCCD}"/>
              </a:ext>
            </a:extLst>
          </p:cNvPr>
          <p:cNvSpPr/>
          <p:nvPr/>
        </p:nvSpPr>
        <p:spPr>
          <a:xfrm>
            <a:off x="5698273" y="1973766"/>
            <a:ext cx="1003610" cy="1505414"/>
          </a:xfrm>
          <a:custGeom>
            <a:avLst/>
            <a:gdLst>
              <a:gd name="connsiteX0" fmla="*/ 0 w 1003610"/>
              <a:gd name="connsiteY0" fmla="*/ 1505414 h 1505414"/>
              <a:gd name="connsiteX1" fmla="*/ 446049 w 1003610"/>
              <a:gd name="connsiteY1" fmla="*/ 1159727 h 1505414"/>
              <a:gd name="connsiteX2" fmla="*/ 724829 w 1003610"/>
              <a:gd name="connsiteY2" fmla="*/ 278780 h 1505414"/>
              <a:gd name="connsiteX3" fmla="*/ 1003610 w 1003610"/>
              <a:gd name="connsiteY3" fmla="*/ 0 h 15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1505414">
                <a:moveTo>
                  <a:pt x="0" y="1505414"/>
                </a:moveTo>
                <a:cubicBezTo>
                  <a:pt x="162622" y="1434790"/>
                  <a:pt x="325244" y="1364166"/>
                  <a:pt x="446049" y="1159727"/>
                </a:cubicBezTo>
                <a:cubicBezTo>
                  <a:pt x="566854" y="955288"/>
                  <a:pt x="631902" y="472068"/>
                  <a:pt x="724829" y="278780"/>
                </a:cubicBezTo>
                <a:cubicBezTo>
                  <a:pt x="817756" y="85492"/>
                  <a:pt x="910683" y="42746"/>
                  <a:pt x="100361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4D8EDF3-FD8A-4642-BC37-C3B78AAF9374}"/>
              </a:ext>
            </a:extLst>
          </p:cNvPr>
          <p:cNvSpPr/>
          <p:nvPr/>
        </p:nvSpPr>
        <p:spPr>
          <a:xfrm>
            <a:off x="7705494" y="2219094"/>
            <a:ext cx="671603" cy="869795"/>
          </a:xfrm>
          <a:custGeom>
            <a:avLst/>
            <a:gdLst>
              <a:gd name="connsiteX0" fmla="*/ 0 w 671603"/>
              <a:gd name="connsiteY0" fmla="*/ 0 h 869795"/>
              <a:gd name="connsiteX1" fmla="*/ 591014 w 671603"/>
              <a:gd name="connsiteY1" fmla="*/ 111512 h 869795"/>
              <a:gd name="connsiteX2" fmla="*/ 657922 w 671603"/>
              <a:gd name="connsiteY2" fmla="*/ 546409 h 869795"/>
              <a:gd name="connsiteX3" fmla="*/ 512956 w 671603"/>
              <a:gd name="connsiteY3" fmla="*/ 869795 h 86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03" h="869795">
                <a:moveTo>
                  <a:pt x="0" y="0"/>
                </a:moveTo>
                <a:cubicBezTo>
                  <a:pt x="240680" y="10222"/>
                  <a:pt x="481360" y="20444"/>
                  <a:pt x="591014" y="111512"/>
                </a:cubicBezTo>
                <a:cubicBezTo>
                  <a:pt x="700668" y="202580"/>
                  <a:pt x="670932" y="420029"/>
                  <a:pt x="657922" y="546409"/>
                </a:cubicBezTo>
                <a:cubicBezTo>
                  <a:pt x="644912" y="672789"/>
                  <a:pt x="578934" y="771292"/>
                  <a:pt x="512956" y="86979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27CACC-F773-4A51-AD44-AC28A94EC7CA}"/>
              </a:ext>
            </a:extLst>
          </p:cNvPr>
          <p:cNvSpPr/>
          <p:nvPr/>
        </p:nvSpPr>
        <p:spPr>
          <a:xfrm>
            <a:off x="1499920" y="6047601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prev</a:t>
            </a:r>
            <a:r>
              <a:rPr lang="en-US" b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//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Step 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444FD1-CD67-4147-B510-AE3B0DC008EE}"/>
              </a:ext>
            </a:extLst>
          </p:cNvPr>
          <p:cNvSpPr/>
          <p:nvPr/>
        </p:nvSpPr>
        <p:spPr>
          <a:xfrm>
            <a:off x="6233533" y="2453268"/>
            <a:ext cx="1438507" cy="765622"/>
          </a:xfrm>
          <a:custGeom>
            <a:avLst/>
            <a:gdLst>
              <a:gd name="connsiteX0" fmla="*/ 1438507 w 1438507"/>
              <a:gd name="connsiteY0" fmla="*/ 0 h 765622"/>
              <a:gd name="connsiteX1" fmla="*/ 669073 w 1438507"/>
              <a:gd name="connsiteY1" fmla="*/ 691376 h 765622"/>
              <a:gd name="connsiteX2" fmla="*/ 0 w 1438507"/>
              <a:gd name="connsiteY2" fmla="*/ 713678 h 76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507" h="765622">
                <a:moveTo>
                  <a:pt x="1438507" y="0"/>
                </a:moveTo>
                <a:cubicBezTo>
                  <a:pt x="1173665" y="286215"/>
                  <a:pt x="908824" y="572430"/>
                  <a:pt x="669073" y="691376"/>
                </a:cubicBezTo>
                <a:cubicBezTo>
                  <a:pt x="429322" y="810322"/>
                  <a:pt x="214661" y="762000"/>
                  <a:pt x="0" y="71367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A11431-FB23-4A86-89DD-DE702822354F}"/>
              </a:ext>
            </a:extLst>
          </p:cNvPr>
          <p:cNvSpPr/>
          <p:nvPr/>
        </p:nvSpPr>
        <p:spPr>
          <a:xfrm>
            <a:off x="1499920" y="6336268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// Step 4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4C70B78-5FF5-4250-A819-4B0A614CB190}"/>
              </a:ext>
            </a:extLst>
          </p:cNvPr>
          <p:cNvSpPr/>
          <p:nvPr/>
        </p:nvSpPr>
        <p:spPr>
          <a:xfrm>
            <a:off x="7705494" y="1884556"/>
            <a:ext cx="916493" cy="1820152"/>
          </a:xfrm>
          <a:custGeom>
            <a:avLst/>
            <a:gdLst>
              <a:gd name="connsiteX0" fmla="*/ 0 w 916493"/>
              <a:gd name="connsiteY0" fmla="*/ 1817649 h 1820152"/>
              <a:gd name="connsiteX1" fmla="*/ 624468 w 916493"/>
              <a:gd name="connsiteY1" fmla="*/ 1661532 h 1820152"/>
              <a:gd name="connsiteX2" fmla="*/ 914400 w 916493"/>
              <a:gd name="connsiteY2" fmla="*/ 802888 h 1820152"/>
              <a:gd name="connsiteX3" fmla="*/ 490653 w 916493"/>
              <a:gd name="connsiteY3" fmla="*/ 0 h 18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93" h="1820152">
                <a:moveTo>
                  <a:pt x="0" y="1817649"/>
                </a:moveTo>
                <a:cubicBezTo>
                  <a:pt x="236034" y="1824154"/>
                  <a:pt x="472068" y="1830659"/>
                  <a:pt x="624468" y="1661532"/>
                </a:cubicBezTo>
                <a:cubicBezTo>
                  <a:pt x="776868" y="1492405"/>
                  <a:pt x="936702" y="1079810"/>
                  <a:pt x="914400" y="802888"/>
                </a:cubicBezTo>
                <a:cubicBezTo>
                  <a:pt x="892098" y="525966"/>
                  <a:pt x="691375" y="262983"/>
                  <a:pt x="49065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B301C7-FE4E-43DC-9EFA-72D1160CB0B9}"/>
              </a:ext>
            </a:extLst>
          </p:cNvPr>
          <p:cNvSpPr/>
          <p:nvPr/>
        </p:nvSpPr>
        <p:spPr>
          <a:xfrm>
            <a:off x="1499920" y="5470267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newNode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-&gt;next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// Step 1</a:t>
            </a:r>
          </a:p>
        </p:txBody>
      </p:sp>
    </p:spTree>
    <p:extLst>
      <p:ext uri="{BB962C8B-B14F-4D97-AF65-F5344CB8AC3E}">
        <p14:creationId xmlns:p14="http://schemas.microsoft.com/office/powerpoint/2010/main" val="3849913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44</a:t>
            </a:fld>
            <a:endParaRPr lang="en-US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B9383615-AAEE-4F1A-B6F9-AA26D8A6B02D}"/>
              </a:ext>
            </a:extLst>
          </p:cNvPr>
          <p:cNvGraphicFramePr>
            <a:graphicFrameLocks noGrp="1"/>
          </p:cNvGraphicFramePr>
          <p:nvPr/>
        </p:nvGraphicFramePr>
        <p:xfrm>
          <a:off x="1959912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6115B0B1-E23D-428D-B3F7-5C4377DAB17E}"/>
              </a:ext>
            </a:extLst>
          </p:cNvPr>
          <p:cNvSpPr/>
          <p:nvPr/>
        </p:nvSpPr>
        <p:spPr>
          <a:xfrm>
            <a:off x="2663546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13B7FC0-4CE0-4C58-8A57-A5040FC0E86B}"/>
              </a:ext>
            </a:extLst>
          </p:cNvPr>
          <p:cNvGraphicFramePr>
            <a:graphicFrameLocks noGrp="1"/>
          </p:cNvGraphicFramePr>
          <p:nvPr/>
        </p:nvGraphicFramePr>
        <p:xfrm>
          <a:off x="3832321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B8D40DCE-90B5-437E-B9EF-BE01587FBD41}"/>
              </a:ext>
            </a:extLst>
          </p:cNvPr>
          <p:cNvSpPr/>
          <p:nvPr/>
        </p:nvSpPr>
        <p:spPr>
          <a:xfrm>
            <a:off x="4532524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A05EF031-64F5-48B6-AE85-3EB52BDB8259}"/>
              </a:ext>
            </a:extLst>
          </p:cNvPr>
          <p:cNvGraphicFramePr>
            <a:graphicFrameLocks noGrp="1"/>
          </p:cNvGraphicFramePr>
          <p:nvPr/>
        </p:nvGraphicFramePr>
        <p:xfrm>
          <a:off x="5704730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639A2770-3E80-479B-94C7-6A274F40450A}"/>
              </a:ext>
            </a:extLst>
          </p:cNvPr>
          <p:cNvSpPr/>
          <p:nvPr/>
        </p:nvSpPr>
        <p:spPr>
          <a:xfrm>
            <a:off x="6409309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7A85A9-5B91-434F-A882-FC2D365137CD}"/>
              </a:ext>
            </a:extLst>
          </p:cNvPr>
          <p:cNvSpPr/>
          <p:nvPr/>
        </p:nvSpPr>
        <p:spPr>
          <a:xfrm>
            <a:off x="972769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10AEBD1-B6AC-497D-B5B4-FDA48FBEDD45}"/>
              </a:ext>
            </a:extLst>
          </p:cNvPr>
          <p:cNvSpPr/>
          <p:nvPr/>
        </p:nvSpPr>
        <p:spPr>
          <a:xfrm>
            <a:off x="1240282" y="2457726"/>
            <a:ext cx="724350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B65911F-BE4F-4F30-A683-F719659181EA}"/>
              </a:ext>
            </a:extLst>
          </p:cNvPr>
          <p:cNvSpPr/>
          <p:nvPr/>
        </p:nvSpPr>
        <p:spPr>
          <a:xfrm>
            <a:off x="914401" y="228060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E23ED9-5EA6-428E-9542-40A8E88A2F45}"/>
              </a:ext>
            </a:extLst>
          </p:cNvPr>
          <p:cNvSpPr/>
          <p:nvPr/>
        </p:nvSpPr>
        <p:spPr>
          <a:xfrm>
            <a:off x="6409309" y="28750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80F010-8424-423D-8600-7F515504577A}"/>
              </a:ext>
            </a:extLst>
          </p:cNvPr>
          <p:cNvSpPr/>
          <p:nvPr/>
        </p:nvSpPr>
        <p:spPr>
          <a:xfrm>
            <a:off x="4532524" y="2874022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6D13239-1C58-415D-B633-E811C456E488}"/>
              </a:ext>
            </a:extLst>
          </p:cNvPr>
          <p:cNvSpPr/>
          <p:nvPr/>
        </p:nvSpPr>
        <p:spPr>
          <a:xfrm>
            <a:off x="2663546" y="287328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F6E29D-006F-43F7-B38F-E454C1C0F62D}"/>
              </a:ext>
            </a:extLst>
          </p:cNvPr>
          <p:cNvSpPr txBox="1"/>
          <p:nvPr/>
        </p:nvSpPr>
        <p:spPr>
          <a:xfrm>
            <a:off x="2802827" y="2870705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B8849F37-9601-45FF-97D9-CE8754946A4A}"/>
              </a:ext>
            </a:extLst>
          </p:cNvPr>
          <p:cNvGraphicFramePr>
            <a:graphicFrameLocks noGrp="1"/>
          </p:cNvGraphicFramePr>
          <p:nvPr/>
        </p:nvGraphicFramePr>
        <p:xfrm>
          <a:off x="7577140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2ED53ED7-CB99-4E19-97EB-C9DD7F50BA5E}"/>
              </a:ext>
            </a:extLst>
          </p:cNvPr>
          <p:cNvSpPr/>
          <p:nvPr/>
        </p:nvSpPr>
        <p:spPr>
          <a:xfrm>
            <a:off x="8280774" y="26361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C9071F-8A10-4B57-BF53-059B873451AF}"/>
              </a:ext>
            </a:extLst>
          </p:cNvPr>
          <p:cNvSpPr txBox="1"/>
          <p:nvPr/>
        </p:nvSpPr>
        <p:spPr>
          <a:xfrm>
            <a:off x="8412421" y="26335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6CA2E7-5EE6-4A85-90B9-AA10378B2B60}"/>
              </a:ext>
            </a:extLst>
          </p:cNvPr>
          <p:cNvSpPr/>
          <p:nvPr/>
        </p:nvSpPr>
        <p:spPr>
          <a:xfrm>
            <a:off x="8280774" y="287821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34910F0-7A17-4BC9-BDF1-7114F588FD70}"/>
              </a:ext>
            </a:extLst>
          </p:cNvPr>
          <p:cNvSpPr/>
          <p:nvPr/>
        </p:nvSpPr>
        <p:spPr>
          <a:xfrm>
            <a:off x="9444604" y="262803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" name="Freeform: Shape 16">
            <a:extLst>
              <a:ext uri="{FF2B5EF4-FFF2-40B4-BE49-F238E27FC236}">
                <a16:creationId xmlns:a16="http://schemas.microsoft.com/office/drawing/2014/main" id="{2718ECF0-607E-4947-BD10-9FDDCF832BF3}"/>
              </a:ext>
            </a:extLst>
          </p:cNvPr>
          <p:cNvSpPr/>
          <p:nvPr/>
        </p:nvSpPr>
        <p:spPr>
          <a:xfrm flipH="1">
            <a:off x="9031497" y="2452724"/>
            <a:ext cx="680618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F22899F-5FB0-4555-BF1B-98EF18CE94BB}"/>
              </a:ext>
            </a:extLst>
          </p:cNvPr>
          <p:cNvSpPr/>
          <p:nvPr/>
        </p:nvSpPr>
        <p:spPr>
          <a:xfrm>
            <a:off x="9386236" y="227560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839594-2497-4F9A-9623-E8E48AFEB833}"/>
              </a:ext>
            </a:extLst>
          </p:cNvPr>
          <p:cNvGrpSpPr/>
          <p:nvPr/>
        </p:nvGrpSpPr>
        <p:grpSpPr>
          <a:xfrm>
            <a:off x="2932771" y="2400576"/>
            <a:ext cx="2449932" cy="1104624"/>
            <a:chOff x="2018371" y="5121474"/>
            <a:chExt cx="2449932" cy="110462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9F52170-A268-4AFC-A2CF-9FDF50E4B141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1BD1DF2-8826-47C9-A8E0-2CB24A0DEAE6}"/>
                </a:ext>
              </a:extLst>
            </p:cNvPr>
            <p:cNvSpPr/>
            <p:nvPr/>
          </p:nvSpPr>
          <p:spPr>
            <a:xfrm>
              <a:off x="2018371" y="5121474"/>
              <a:ext cx="903249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67D8407-85F9-4498-89D4-FB041FDB4287}"/>
              </a:ext>
            </a:extLst>
          </p:cNvPr>
          <p:cNvGrpSpPr/>
          <p:nvPr/>
        </p:nvGrpSpPr>
        <p:grpSpPr>
          <a:xfrm>
            <a:off x="4807269" y="2400576"/>
            <a:ext cx="2449932" cy="1104624"/>
            <a:chOff x="2018371" y="5121474"/>
            <a:chExt cx="2449932" cy="1104624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D73CE2C-14CE-41C7-9BD9-1BC79FF13345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AB1D782-5596-410A-8671-1904A108C88A}"/>
                </a:ext>
              </a:extLst>
            </p:cNvPr>
            <p:cNvSpPr/>
            <p:nvPr/>
          </p:nvSpPr>
          <p:spPr>
            <a:xfrm>
              <a:off x="2018371" y="5121474"/>
              <a:ext cx="903249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CE1334-0DD4-4B1A-A9B4-C1C3BD9D0D54}"/>
              </a:ext>
            </a:extLst>
          </p:cNvPr>
          <p:cNvGrpSpPr/>
          <p:nvPr/>
        </p:nvGrpSpPr>
        <p:grpSpPr>
          <a:xfrm>
            <a:off x="6681766" y="2400576"/>
            <a:ext cx="2449932" cy="1104624"/>
            <a:chOff x="2018371" y="5121474"/>
            <a:chExt cx="2449932" cy="1104624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1C92865-B0D9-4554-B6F4-F77DFD3CC0DF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D0454B1-D796-4907-930C-BE739C586A6E}"/>
                </a:ext>
              </a:extLst>
            </p:cNvPr>
            <p:cNvSpPr/>
            <p:nvPr/>
          </p:nvSpPr>
          <p:spPr>
            <a:xfrm>
              <a:off x="2018371" y="5121474"/>
              <a:ext cx="903249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593AF8-44F6-4FAE-99E0-386F194B0F9F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    // find "Rob"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!=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68CE193-A6D5-4957-ABD1-6A30BED780DD}"/>
              </a:ext>
            </a:extLst>
          </p:cNvPr>
          <p:cNvGrpSpPr/>
          <p:nvPr/>
        </p:nvGrpSpPr>
        <p:grpSpPr>
          <a:xfrm>
            <a:off x="961617" y="1320018"/>
            <a:ext cx="1197764" cy="1016168"/>
            <a:chOff x="3849756" y="2092047"/>
            <a:chExt cx="1197764" cy="101616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9CE366D-D10E-4F54-86C0-D550FA1EF095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0" name="Freeform: Shape 25">
              <a:extLst>
                <a:ext uri="{FF2B5EF4-FFF2-40B4-BE49-F238E27FC236}">
                  <a16:creationId xmlns:a16="http://schemas.microsoft.com/office/drawing/2014/main" id="{152FFF80-4C37-4E46-81A8-CC0368926750}"/>
                </a:ext>
              </a:extLst>
            </p:cNvPr>
            <p:cNvSpPr/>
            <p:nvPr/>
          </p:nvSpPr>
          <p:spPr>
            <a:xfrm flipV="1">
              <a:off x="4454128" y="2547070"/>
              <a:ext cx="441614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A005474-8A8A-416F-8C9D-27C5C0B9A20E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8EE1CB-87F6-422F-B055-916038EFAEC2}"/>
              </a:ext>
            </a:extLst>
          </p:cNvPr>
          <p:cNvGrpSpPr/>
          <p:nvPr/>
        </p:nvGrpSpPr>
        <p:grpSpPr>
          <a:xfrm>
            <a:off x="2239126" y="1320018"/>
            <a:ext cx="1611180" cy="1016169"/>
            <a:chOff x="3849756" y="2092047"/>
            <a:chExt cx="1611180" cy="1016169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89ACEEF-B958-4B91-8550-BF57949F3E65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4" name="Freeform: Shape 25">
              <a:extLst>
                <a:ext uri="{FF2B5EF4-FFF2-40B4-BE49-F238E27FC236}">
                  <a16:creationId xmlns:a16="http://schemas.microsoft.com/office/drawing/2014/main" id="{C2DBB9B3-7F68-4D35-8F47-0D2C6FEA2CF4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1340C68-5448-40DE-BFE4-A7EFB8F17DC3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F9B241F-5C9A-4F70-B69F-FBF70C7DF0F3}"/>
              </a:ext>
            </a:extLst>
          </p:cNvPr>
          <p:cNvGrpSpPr/>
          <p:nvPr/>
        </p:nvGrpSpPr>
        <p:grpSpPr>
          <a:xfrm>
            <a:off x="4096967" y="1320018"/>
            <a:ext cx="1611180" cy="1016169"/>
            <a:chOff x="3849756" y="2092047"/>
            <a:chExt cx="1611180" cy="101616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8C3078E-1A73-4877-BEE0-44649BF59E96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8" name="Freeform: Shape 25">
              <a:extLst>
                <a:ext uri="{FF2B5EF4-FFF2-40B4-BE49-F238E27FC236}">
                  <a16:creationId xmlns:a16="http://schemas.microsoft.com/office/drawing/2014/main" id="{3285B0DB-38F1-4ADE-B818-AD0731FB0710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B1BB84E-666D-4E19-960F-4D207865B5F1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AFD19B9-A885-4793-A7B9-D31232701AD4}"/>
              </a:ext>
            </a:extLst>
          </p:cNvPr>
          <p:cNvSpPr/>
          <p:nvPr/>
        </p:nvSpPr>
        <p:spPr>
          <a:xfrm>
            <a:off x="1499920" y="53340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-&gt;prev-&gt;next = node_ptr-&gt;next; // Step 1</a:t>
            </a:r>
          </a:p>
        </p:txBody>
      </p:sp>
    </p:spTree>
    <p:extLst>
      <p:ext uri="{BB962C8B-B14F-4D97-AF65-F5344CB8AC3E}">
        <p14:creationId xmlns:p14="http://schemas.microsoft.com/office/powerpoint/2010/main" val="16097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45</a:t>
            </a:fld>
            <a:endParaRPr lang="en-US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B9383615-AAEE-4F1A-B6F9-AA26D8A6B02D}"/>
              </a:ext>
            </a:extLst>
          </p:cNvPr>
          <p:cNvGraphicFramePr>
            <a:graphicFrameLocks noGrp="1"/>
          </p:cNvGraphicFramePr>
          <p:nvPr/>
        </p:nvGraphicFramePr>
        <p:xfrm>
          <a:off x="1959912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6115B0B1-E23D-428D-B3F7-5C4377DAB17E}"/>
              </a:ext>
            </a:extLst>
          </p:cNvPr>
          <p:cNvSpPr/>
          <p:nvPr/>
        </p:nvSpPr>
        <p:spPr>
          <a:xfrm>
            <a:off x="2663546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13B7FC0-4CE0-4C58-8A57-A5040FC0E86B}"/>
              </a:ext>
            </a:extLst>
          </p:cNvPr>
          <p:cNvGraphicFramePr>
            <a:graphicFrameLocks noGrp="1"/>
          </p:cNvGraphicFramePr>
          <p:nvPr/>
        </p:nvGraphicFramePr>
        <p:xfrm>
          <a:off x="3832321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B8D40DCE-90B5-437E-B9EF-BE01587FBD41}"/>
              </a:ext>
            </a:extLst>
          </p:cNvPr>
          <p:cNvSpPr/>
          <p:nvPr/>
        </p:nvSpPr>
        <p:spPr>
          <a:xfrm>
            <a:off x="4532524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A05EF031-64F5-48B6-AE85-3EB52BDB8259}"/>
              </a:ext>
            </a:extLst>
          </p:cNvPr>
          <p:cNvGraphicFramePr>
            <a:graphicFrameLocks noGrp="1"/>
          </p:cNvGraphicFramePr>
          <p:nvPr/>
        </p:nvGraphicFramePr>
        <p:xfrm>
          <a:off x="5704730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639A2770-3E80-479B-94C7-6A274F40450A}"/>
              </a:ext>
            </a:extLst>
          </p:cNvPr>
          <p:cNvSpPr/>
          <p:nvPr/>
        </p:nvSpPr>
        <p:spPr>
          <a:xfrm>
            <a:off x="6409309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7A85A9-5B91-434F-A882-FC2D365137CD}"/>
              </a:ext>
            </a:extLst>
          </p:cNvPr>
          <p:cNvSpPr/>
          <p:nvPr/>
        </p:nvSpPr>
        <p:spPr>
          <a:xfrm>
            <a:off x="972769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10AEBD1-B6AC-497D-B5B4-FDA48FBEDD45}"/>
              </a:ext>
            </a:extLst>
          </p:cNvPr>
          <p:cNvSpPr/>
          <p:nvPr/>
        </p:nvSpPr>
        <p:spPr>
          <a:xfrm>
            <a:off x="1240282" y="2457726"/>
            <a:ext cx="724350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B65911F-BE4F-4F30-A683-F719659181EA}"/>
              </a:ext>
            </a:extLst>
          </p:cNvPr>
          <p:cNvSpPr/>
          <p:nvPr/>
        </p:nvSpPr>
        <p:spPr>
          <a:xfrm>
            <a:off x="914401" y="228060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E23ED9-5EA6-428E-9542-40A8E88A2F45}"/>
              </a:ext>
            </a:extLst>
          </p:cNvPr>
          <p:cNvSpPr/>
          <p:nvPr/>
        </p:nvSpPr>
        <p:spPr>
          <a:xfrm>
            <a:off x="6409309" y="28750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80F010-8424-423D-8600-7F515504577A}"/>
              </a:ext>
            </a:extLst>
          </p:cNvPr>
          <p:cNvSpPr/>
          <p:nvPr/>
        </p:nvSpPr>
        <p:spPr>
          <a:xfrm>
            <a:off x="4532524" y="2874022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6D13239-1C58-415D-B633-E811C456E488}"/>
              </a:ext>
            </a:extLst>
          </p:cNvPr>
          <p:cNvSpPr/>
          <p:nvPr/>
        </p:nvSpPr>
        <p:spPr>
          <a:xfrm>
            <a:off x="2663546" y="287328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F6E29D-006F-43F7-B38F-E454C1C0F62D}"/>
              </a:ext>
            </a:extLst>
          </p:cNvPr>
          <p:cNvSpPr txBox="1"/>
          <p:nvPr/>
        </p:nvSpPr>
        <p:spPr>
          <a:xfrm>
            <a:off x="2802827" y="2870705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B8849F37-9601-45FF-97D9-CE8754946A4A}"/>
              </a:ext>
            </a:extLst>
          </p:cNvPr>
          <p:cNvGraphicFramePr>
            <a:graphicFrameLocks noGrp="1"/>
          </p:cNvGraphicFramePr>
          <p:nvPr/>
        </p:nvGraphicFramePr>
        <p:xfrm>
          <a:off x="7577140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2ED53ED7-CB99-4E19-97EB-C9DD7F50BA5E}"/>
              </a:ext>
            </a:extLst>
          </p:cNvPr>
          <p:cNvSpPr/>
          <p:nvPr/>
        </p:nvSpPr>
        <p:spPr>
          <a:xfrm>
            <a:off x="8280774" y="26361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C9071F-8A10-4B57-BF53-059B873451AF}"/>
              </a:ext>
            </a:extLst>
          </p:cNvPr>
          <p:cNvSpPr txBox="1"/>
          <p:nvPr/>
        </p:nvSpPr>
        <p:spPr>
          <a:xfrm>
            <a:off x="8412421" y="26335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6CA2E7-5EE6-4A85-90B9-AA10378B2B60}"/>
              </a:ext>
            </a:extLst>
          </p:cNvPr>
          <p:cNvSpPr/>
          <p:nvPr/>
        </p:nvSpPr>
        <p:spPr>
          <a:xfrm>
            <a:off x="8280774" y="287821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34910F0-7A17-4BC9-BDF1-7114F588FD70}"/>
              </a:ext>
            </a:extLst>
          </p:cNvPr>
          <p:cNvSpPr/>
          <p:nvPr/>
        </p:nvSpPr>
        <p:spPr>
          <a:xfrm>
            <a:off x="9444604" y="262803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" name="Freeform: Shape 16">
            <a:extLst>
              <a:ext uri="{FF2B5EF4-FFF2-40B4-BE49-F238E27FC236}">
                <a16:creationId xmlns:a16="http://schemas.microsoft.com/office/drawing/2014/main" id="{2718ECF0-607E-4947-BD10-9FDDCF832BF3}"/>
              </a:ext>
            </a:extLst>
          </p:cNvPr>
          <p:cNvSpPr/>
          <p:nvPr/>
        </p:nvSpPr>
        <p:spPr>
          <a:xfrm flipH="1">
            <a:off x="9031497" y="2452724"/>
            <a:ext cx="680618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F22899F-5FB0-4555-BF1B-98EF18CE94BB}"/>
              </a:ext>
            </a:extLst>
          </p:cNvPr>
          <p:cNvSpPr/>
          <p:nvPr/>
        </p:nvSpPr>
        <p:spPr>
          <a:xfrm>
            <a:off x="9386236" y="227560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839594-2497-4F9A-9623-E8E48AFEB833}"/>
              </a:ext>
            </a:extLst>
          </p:cNvPr>
          <p:cNvGrpSpPr/>
          <p:nvPr/>
        </p:nvGrpSpPr>
        <p:grpSpPr>
          <a:xfrm>
            <a:off x="2932771" y="2400576"/>
            <a:ext cx="2449932" cy="1104624"/>
            <a:chOff x="2018371" y="5121474"/>
            <a:chExt cx="2449932" cy="110462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9F52170-A268-4AFC-A2CF-9FDF50E4B141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1BD1DF2-8826-47C9-A8E0-2CB24A0DEAE6}"/>
                </a:ext>
              </a:extLst>
            </p:cNvPr>
            <p:cNvSpPr/>
            <p:nvPr/>
          </p:nvSpPr>
          <p:spPr>
            <a:xfrm>
              <a:off x="2018371" y="5121474"/>
              <a:ext cx="903249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67D8407-85F9-4498-89D4-FB041FDB4287}"/>
              </a:ext>
            </a:extLst>
          </p:cNvPr>
          <p:cNvGrpSpPr/>
          <p:nvPr/>
        </p:nvGrpSpPr>
        <p:grpSpPr>
          <a:xfrm>
            <a:off x="4807269" y="2400576"/>
            <a:ext cx="2777746" cy="1104624"/>
            <a:chOff x="2018371" y="5121474"/>
            <a:chExt cx="2717441" cy="1104624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D73CE2C-14CE-41C7-9BD9-1BC79FF13345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AB1D782-5596-410A-8671-1904A108C88A}"/>
                </a:ext>
              </a:extLst>
            </p:cNvPr>
            <p:cNvSpPr/>
            <p:nvPr/>
          </p:nvSpPr>
          <p:spPr>
            <a:xfrm>
              <a:off x="2018371" y="5121474"/>
              <a:ext cx="2717441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CE1334-0DD4-4B1A-A9B4-C1C3BD9D0D54}"/>
              </a:ext>
            </a:extLst>
          </p:cNvPr>
          <p:cNvGrpSpPr/>
          <p:nvPr/>
        </p:nvGrpSpPr>
        <p:grpSpPr>
          <a:xfrm>
            <a:off x="6681766" y="2400576"/>
            <a:ext cx="2449932" cy="1104624"/>
            <a:chOff x="2018371" y="5121474"/>
            <a:chExt cx="2449932" cy="1104624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1C92865-B0D9-4554-B6F4-F77DFD3CC0DF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D0454B1-D796-4907-930C-BE739C586A6E}"/>
                </a:ext>
              </a:extLst>
            </p:cNvPr>
            <p:cNvSpPr/>
            <p:nvPr/>
          </p:nvSpPr>
          <p:spPr>
            <a:xfrm>
              <a:off x="2018371" y="5121474"/>
              <a:ext cx="903249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593AF8-44F6-4FAE-99E0-386F194B0F9F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    // find "Rob"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!=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F9B241F-5C9A-4F70-B69F-FBF70C7DF0F3}"/>
              </a:ext>
            </a:extLst>
          </p:cNvPr>
          <p:cNvGrpSpPr/>
          <p:nvPr/>
        </p:nvGrpSpPr>
        <p:grpSpPr>
          <a:xfrm>
            <a:off x="4096967" y="1320018"/>
            <a:ext cx="1611180" cy="1016169"/>
            <a:chOff x="3849756" y="2092047"/>
            <a:chExt cx="1611180" cy="101616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8C3078E-1A73-4877-BEE0-44649BF59E96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8" name="Freeform: Shape 25">
              <a:extLst>
                <a:ext uri="{FF2B5EF4-FFF2-40B4-BE49-F238E27FC236}">
                  <a16:creationId xmlns:a16="http://schemas.microsoft.com/office/drawing/2014/main" id="{3285B0DB-38F1-4ADE-B818-AD0731FB0710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B1BB84E-666D-4E19-960F-4D207865B5F1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AFD19B9-A885-4793-A7B9-D31232701AD4}"/>
              </a:ext>
            </a:extLst>
          </p:cNvPr>
          <p:cNvSpPr/>
          <p:nvPr/>
        </p:nvSpPr>
        <p:spPr>
          <a:xfrm>
            <a:off x="1499920" y="53340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-&gt;prev-&gt;next = node_ptr-&gt;next; // Step 1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E2443D5-8B3E-45F4-A77E-DCD4609121DF}"/>
              </a:ext>
            </a:extLst>
          </p:cNvPr>
          <p:cNvSpPr/>
          <p:nvPr/>
        </p:nvSpPr>
        <p:spPr>
          <a:xfrm>
            <a:off x="1499920" y="5633818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-&gt;next-&gt;prev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-&gt;prev; // Step 2</a:t>
            </a:r>
          </a:p>
        </p:txBody>
      </p:sp>
    </p:spTree>
    <p:extLst>
      <p:ext uri="{BB962C8B-B14F-4D97-AF65-F5344CB8AC3E}">
        <p14:creationId xmlns:p14="http://schemas.microsoft.com/office/powerpoint/2010/main" val="7611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46</a:t>
            </a:fld>
            <a:endParaRPr lang="en-US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B9383615-AAEE-4F1A-B6F9-AA26D8A6B02D}"/>
              </a:ext>
            </a:extLst>
          </p:cNvPr>
          <p:cNvGraphicFramePr>
            <a:graphicFrameLocks noGrp="1"/>
          </p:cNvGraphicFramePr>
          <p:nvPr/>
        </p:nvGraphicFramePr>
        <p:xfrm>
          <a:off x="1959912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6115B0B1-E23D-428D-B3F7-5C4377DAB17E}"/>
              </a:ext>
            </a:extLst>
          </p:cNvPr>
          <p:cNvSpPr/>
          <p:nvPr/>
        </p:nvSpPr>
        <p:spPr>
          <a:xfrm>
            <a:off x="2663546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13B7FC0-4CE0-4C58-8A57-A5040FC0E86B}"/>
              </a:ext>
            </a:extLst>
          </p:cNvPr>
          <p:cNvGraphicFramePr>
            <a:graphicFrameLocks noGrp="1"/>
          </p:cNvGraphicFramePr>
          <p:nvPr/>
        </p:nvGraphicFramePr>
        <p:xfrm>
          <a:off x="3832321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B8D40DCE-90B5-437E-B9EF-BE01587FBD41}"/>
              </a:ext>
            </a:extLst>
          </p:cNvPr>
          <p:cNvSpPr/>
          <p:nvPr/>
        </p:nvSpPr>
        <p:spPr>
          <a:xfrm>
            <a:off x="4532524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A05EF031-64F5-48B6-AE85-3EB52BDB8259}"/>
              </a:ext>
            </a:extLst>
          </p:cNvPr>
          <p:cNvGraphicFramePr>
            <a:graphicFrameLocks noGrp="1"/>
          </p:cNvGraphicFramePr>
          <p:nvPr/>
        </p:nvGraphicFramePr>
        <p:xfrm>
          <a:off x="5704730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"Rob"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639A2770-3E80-479B-94C7-6A274F40450A}"/>
              </a:ext>
            </a:extLst>
          </p:cNvPr>
          <p:cNvSpPr/>
          <p:nvPr/>
        </p:nvSpPr>
        <p:spPr>
          <a:xfrm>
            <a:off x="6409309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7A85A9-5B91-434F-A882-FC2D365137CD}"/>
              </a:ext>
            </a:extLst>
          </p:cNvPr>
          <p:cNvSpPr/>
          <p:nvPr/>
        </p:nvSpPr>
        <p:spPr>
          <a:xfrm>
            <a:off x="972769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10AEBD1-B6AC-497D-B5B4-FDA48FBEDD45}"/>
              </a:ext>
            </a:extLst>
          </p:cNvPr>
          <p:cNvSpPr/>
          <p:nvPr/>
        </p:nvSpPr>
        <p:spPr>
          <a:xfrm>
            <a:off x="1240282" y="2457726"/>
            <a:ext cx="724350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B65911F-BE4F-4F30-A683-F719659181EA}"/>
              </a:ext>
            </a:extLst>
          </p:cNvPr>
          <p:cNvSpPr/>
          <p:nvPr/>
        </p:nvSpPr>
        <p:spPr>
          <a:xfrm>
            <a:off x="914401" y="228060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E23ED9-5EA6-428E-9542-40A8E88A2F45}"/>
              </a:ext>
            </a:extLst>
          </p:cNvPr>
          <p:cNvSpPr/>
          <p:nvPr/>
        </p:nvSpPr>
        <p:spPr>
          <a:xfrm>
            <a:off x="6409309" y="287507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80F010-8424-423D-8600-7F515504577A}"/>
              </a:ext>
            </a:extLst>
          </p:cNvPr>
          <p:cNvSpPr/>
          <p:nvPr/>
        </p:nvSpPr>
        <p:spPr>
          <a:xfrm>
            <a:off x="4532524" y="2874022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6D13239-1C58-415D-B633-E811C456E488}"/>
              </a:ext>
            </a:extLst>
          </p:cNvPr>
          <p:cNvSpPr/>
          <p:nvPr/>
        </p:nvSpPr>
        <p:spPr>
          <a:xfrm>
            <a:off x="2663546" y="287328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F6E29D-006F-43F7-B38F-E454C1C0F62D}"/>
              </a:ext>
            </a:extLst>
          </p:cNvPr>
          <p:cNvSpPr txBox="1"/>
          <p:nvPr/>
        </p:nvSpPr>
        <p:spPr>
          <a:xfrm>
            <a:off x="2802827" y="2870705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B8849F37-9601-45FF-97D9-CE8754946A4A}"/>
              </a:ext>
            </a:extLst>
          </p:cNvPr>
          <p:cNvGraphicFramePr>
            <a:graphicFrameLocks noGrp="1"/>
          </p:cNvGraphicFramePr>
          <p:nvPr/>
        </p:nvGraphicFramePr>
        <p:xfrm>
          <a:off x="7577140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2ED53ED7-CB99-4E19-97EB-C9DD7F50BA5E}"/>
              </a:ext>
            </a:extLst>
          </p:cNvPr>
          <p:cNvSpPr/>
          <p:nvPr/>
        </p:nvSpPr>
        <p:spPr>
          <a:xfrm>
            <a:off x="8280774" y="26361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C9071F-8A10-4B57-BF53-059B873451AF}"/>
              </a:ext>
            </a:extLst>
          </p:cNvPr>
          <p:cNvSpPr txBox="1"/>
          <p:nvPr/>
        </p:nvSpPr>
        <p:spPr>
          <a:xfrm>
            <a:off x="8412421" y="26335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6CA2E7-5EE6-4A85-90B9-AA10378B2B60}"/>
              </a:ext>
            </a:extLst>
          </p:cNvPr>
          <p:cNvSpPr/>
          <p:nvPr/>
        </p:nvSpPr>
        <p:spPr>
          <a:xfrm>
            <a:off x="8280774" y="287821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34910F0-7A17-4BC9-BDF1-7114F588FD70}"/>
              </a:ext>
            </a:extLst>
          </p:cNvPr>
          <p:cNvSpPr/>
          <p:nvPr/>
        </p:nvSpPr>
        <p:spPr>
          <a:xfrm>
            <a:off x="9444604" y="262803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" name="Freeform: Shape 16">
            <a:extLst>
              <a:ext uri="{FF2B5EF4-FFF2-40B4-BE49-F238E27FC236}">
                <a16:creationId xmlns:a16="http://schemas.microsoft.com/office/drawing/2014/main" id="{2718ECF0-607E-4947-BD10-9FDDCF832BF3}"/>
              </a:ext>
            </a:extLst>
          </p:cNvPr>
          <p:cNvSpPr/>
          <p:nvPr/>
        </p:nvSpPr>
        <p:spPr>
          <a:xfrm flipH="1">
            <a:off x="9031497" y="2452724"/>
            <a:ext cx="680618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F22899F-5FB0-4555-BF1B-98EF18CE94BB}"/>
              </a:ext>
            </a:extLst>
          </p:cNvPr>
          <p:cNvSpPr/>
          <p:nvPr/>
        </p:nvSpPr>
        <p:spPr>
          <a:xfrm>
            <a:off x="9386236" y="227560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839594-2497-4F9A-9623-E8E48AFEB833}"/>
              </a:ext>
            </a:extLst>
          </p:cNvPr>
          <p:cNvGrpSpPr/>
          <p:nvPr/>
        </p:nvGrpSpPr>
        <p:grpSpPr>
          <a:xfrm>
            <a:off x="2932771" y="2400576"/>
            <a:ext cx="2449932" cy="1104624"/>
            <a:chOff x="2018371" y="5121474"/>
            <a:chExt cx="2449932" cy="110462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9F52170-A268-4AFC-A2CF-9FDF50E4B141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1BD1DF2-8826-47C9-A8E0-2CB24A0DEAE6}"/>
                </a:ext>
              </a:extLst>
            </p:cNvPr>
            <p:cNvSpPr/>
            <p:nvPr/>
          </p:nvSpPr>
          <p:spPr>
            <a:xfrm>
              <a:off x="2018371" y="5121474"/>
              <a:ext cx="903249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67D8407-85F9-4498-89D4-FB041FDB4287}"/>
              </a:ext>
            </a:extLst>
          </p:cNvPr>
          <p:cNvGrpSpPr/>
          <p:nvPr/>
        </p:nvGrpSpPr>
        <p:grpSpPr>
          <a:xfrm>
            <a:off x="4807269" y="2400576"/>
            <a:ext cx="2777746" cy="1104624"/>
            <a:chOff x="2018371" y="5121474"/>
            <a:chExt cx="2717441" cy="1104624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D73CE2C-14CE-41C7-9BD9-1BC79FF13345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AB1D782-5596-410A-8671-1904A108C88A}"/>
                </a:ext>
              </a:extLst>
            </p:cNvPr>
            <p:cNvSpPr/>
            <p:nvPr/>
          </p:nvSpPr>
          <p:spPr>
            <a:xfrm>
              <a:off x="2018371" y="5121474"/>
              <a:ext cx="2717441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D0454B1-D796-4907-930C-BE739C586A6E}"/>
              </a:ext>
            </a:extLst>
          </p:cNvPr>
          <p:cNvSpPr/>
          <p:nvPr/>
        </p:nvSpPr>
        <p:spPr>
          <a:xfrm>
            <a:off x="6681767" y="2400576"/>
            <a:ext cx="903249" cy="331472"/>
          </a:xfrm>
          <a:custGeom>
            <a:avLst/>
            <a:gdLst>
              <a:gd name="connsiteX0" fmla="*/ 0 w 903249"/>
              <a:gd name="connsiteY0" fmla="*/ 421699 h 421699"/>
              <a:gd name="connsiteX1" fmla="*/ 245327 w 903249"/>
              <a:gd name="connsiteY1" fmla="*/ 343641 h 421699"/>
              <a:gd name="connsiteX2" fmla="*/ 490653 w 903249"/>
              <a:gd name="connsiteY2" fmla="*/ 42558 h 421699"/>
              <a:gd name="connsiteX3" fmla="*/ 903249 w 903249"/>
              <a:gd name="connsiteY3" fmla="*/ 9104 h 4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249" h="421699">
                <a:moveTo>
                  <a:pt x="0" y="421699"/>
                </a:moveTo>
                <a:cubicBezTo>
                  <a:pt x="81776" y="414265"/>
                  <a:pt x="163552" y="406831"/>
                  <a:pt x="245327" y="343641"/>
                </a:cubicBezTo>
                <a:cubicBezTo>
                  <a:pt x="327102" y="280451"/>
                  <a:pt x="380999" y="98314"/>
                  <a:pt x="490653" y="42558"/>
                </a:cubicBezTo>
                <a:cubicBezTo>
                  <a:pt x="600307" y="-13198"/>
                  <a:pt x="751778" y="-2047"/>
                  <a:pt x="903249" y="910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593AF8-44F6-4FAE-99E0-386F194B0F9F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    // find "Rob"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!=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F9B241F-5C9A-4F70-B69F-FBF70C7DF0F3}"/>
              </a:ext>
            </a:extLst>
          </p:cNvPr>
          <p:cNvGrpSpPr/>
          <p:nvPr/>
        </p:nvGrpSpPr>
        <p:grpSpPr>
          <a:xfrm>
            <a:off x="4096967" y="1320018"/>
            <a:ext cx="1611180" cy="1016169"/>
            <a:chOff x="3849756" y="2092047"/>
            <a:chExt cx="1611180" cy="101616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8C3078E-1A73-4877-BEE0-44649BF59E96}"/>
                </a:ext>
              </a:extLst>
            </p:cNvPr>
            <p:cNvSpPr/>
            <p:nvPr/>
          </p:nvSpPr>
          <p:spPr>
            <a:xfrm>
              <a:off x="4141885" y="2444480"/>
              <a:ext cx="580417" cy="210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8" name="Freeform: Shape 25">
              <a:extLst>
                <a:ext uri="{FF2B5EF4-FFF2-40B4-BE49-F238E27FC236}">
                  <a16:creationId xmlns:a16="http://schemas.microsoft.com/office/drawing/2014/main" id="{3285B0DB-38F1-4ADE-B818-AD0731FB0710}"/>
                </a:ext>
              </a:extLst>
            </p:cNvPr>
            <p:cNvSpPr/>
            <p:nvPr/>
          </p:nvSpPr>
          <p:spPr>
            <a:xfrm flipV="1">
              <a:off x="4454128" y="2547071"/>
              <a:ext cx="1006808" cy="561145"/>
            </a:xfrm>
            <a:custGeom>
              <a:avLst/>
              <a:gdLst>
                <a:gd name="connsiteX0" fmla="*/ 0 w 1147863"/>
                <a:gd name="connsiteY0" fmla="*/ 291830 h 295072"/>
                <a:gd name="connsiteX1" fmla="*/ 525293 w 1147863"/>
                <a:gd name="connsiteY1" fmla="*/ 262647 h 295072"/>
                <a:gd name="connsiteX2" fmla="*/ 856034 w 1147863"/>
                <a:gd name="connsiteY2" fmla="*/ 58366 h 295072"/>
                <a:gd name="connsiteX3" fmla="*/ 1147863 w 1147863"/>
                <a:gd name="connsiteY3" fmla="*/ 0 h 2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863" h="295072">
                  <a:moveTo>
                    <a:pt x="0" y="291830"/>
                  </a:moveTo>
                  <a:cubicBezTo>
                    <a:pt x="191310" y="296694"/>
                    <a:pt x="382621" y="301558"/>
                    <a:pt x="525293" y="262647"/>
                  </a:cubicBezTo>
                  <a:cubicBezTo>
                    <a:pt x="667965" y="223736"/>
                    <a:pt x="752272" y="102140"/>
                    <a:pt x="856034" y="58366"/>
                  </a:cubicBezTo>
                  <a:cubicBezTo>
                    <a:pt x="959796" y="14591"/>
                    <a:pt x="1053829" y="7295"/>
                    <a:pt x="114786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B1BB84E-666D-4E19-960F-4D207865B5F1}"/>
                </a:ext>
              </a:extLst>
            </p:cNvPr>
            <p:cNvSpPr/>
            <p:nvPr/>
          </p:nvSpPr>
          <p:spPr>
            <a:xfrm>
              <a:off x="3849756" y="2092047"/>
              <a:ext cx="1197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onsolas" panose="020B0609020204030204" pitchFamily="49" charset="0"/>
                  <a:cs typeface="Arial" charset="0"/>
                </a:rPr>
                <a:t>node_ptr</a:t>
              </a: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AFD19B9-A885-4793-A7B9-D31232701AD4}"/>
              </a:ext>
            </a:extLst>
          </p:cNvPr>
          <p:cNvSpPr/>
          <p:nvPr/>
        </p:nvSpPr>
        <p:spPr>
          <a:xfrm>
            <a:off x="1499920" y="53340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-&gt;prev-&gt;next = node_ptr-&gt;next; // Step 1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E2443D5-8B3E-45F4-A77E-DCD4609121DF}"/>
              </a:ext>
            </a:extLst>
          </p:cNvPr>
          <p:cNvSpPr/>
          <p:nvPr/>
        </p:nvSpPr>
        <p:spPr>
          <a:xfrm>
            <a:off x="1499920" y="5633483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-&gt;next-&gt;prev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-&gt;prev; // Step 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49AE28-BA4E-4B1A-8570-7CFE07BDC278}"/>
              </a:ext>
            </a:extLst>
          </p:cNvPr>
          <p:cNvSpPr/>
          <p:nvPr/>
        </p:nvSpPr>
        <p:spPr>
          <a:xfrm>
            <a:off x="6467708" y="2977377"/>
            <a:ext cx="2726253" cy="513435"/>
          </a:xfrm>
          <a:custGeom>
            <a:avLst/>
            <a:gdLst>
              <a:gd name="connsiteX0" fmla="*/ 2074127 w 2726253"/>
              <a:gd name="connsiteY0" fmla="*/ 0 h 513435"/>
              <a:gd name="connsiteX1" fmla="*/ 2620537 w 2726253"/>
              <a:gd name="connsiteY1" fmla="*/ 156117 h 513435"/>
              <a:gd name="connsiteX2" fmla="*/ 2653991 w 2726253"/>
              <a:gd name="connsiteY2" fmla="*/ 434897 h 513435"/>
              <a:gd name="connsiteX3" fmla="*/ 1839952 w 2726253"/>
              <a:gd name="connsiteY3" fmla="*/ 501804 h 513435"/>
              <a:gd name="connsiteX4" fmla="*/ 0 w 2726253"/>
              <a:gd name="connsiteY4" fmla="*/ 512956 h 5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53" h="513435">
                <a:moveTo>
                  <a:pt x="2074127" y="0"/>
                </a:moveTo>
                <a:cubicBezTo>
                  <a:pt x="2299010" y="41817"/>
                  <a:pt x="2523893" y="83634"/>
                  <a:pt x="2620537" y="156117"/>
                </a:cubicBezTo>
                <a:cubicBezTo>
                  <a:pt x="2717181" y="228600"/>
                  <a:pt x="2784088" y="377283"/>
                  <a:pt x="2653991" y="434897"/>
                </a:cubicBezTo>
                <a:cubicBezTo>
                  <a:pt x="2523894" y="492511"/>
                  <a:pt x="2282284" y="488794"/>
                  <a:pt x="1839952" y="501804"/>
                </a:cubicBezTo>
                <a:cubicBezTo>
                  <a:pt x="1397620" y="514814"/>
                  <a:pt x="698810" y="513885"/>
                  <a:pt x="0" y="51295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7C2E8C-4BEC-4C48-9650-4D414517608B}"/>
              </a:ext>
            </a:extLst>
          </p:cNvPr>
          <p:cNvSpPr/>
          <p:nvPr/>
        </p:nvSpPr>
        <p:spPr>
          <a:xfrm>
            <a:off x="1499920" y="5932966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Delete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             // Step 3</a:t>
            </a:r>
          </a:p>
        </p:txBody>
      </p:sp>
    </p:spTree>
    <p:extLst>
      <p:ext uri="{BB962C8B-B14F-4D97-AF65-F5344CB8AC3E}">
        <p14:creationId xmlns:p14="http://schemas.microsoft.com/office/powerpoint/2010/main" val="1612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C152-9F7D-451D-BE7A-34841815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"Rob"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0BE28-87C8-41CD-A77F-3178CE79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3B037-88F5-40F3-AF60-0E26257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47</a:t>
            </a:fld>
            <a:endParaRPr lang="en-US" dirty="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B9383615-AAEE-4F1A-B6F9-AA26D8A6B02D}"/>
              </a:ext>
            </a:extLst>
          </p:cNvPr>
          <p:cNvGraphicFramePr>
            <a:graphicFrameLocks noGrp="1"/>
          </p:cNvGraphicFramePr>
          <p:nvPr/>
        </p:nvGraphicFramePr>
        <p:xfrm>
          <a:off x="1959912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"Harry"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6115B0B1-E23D-428D-B3F7-5C4377DAB17E}"/>
              </a:ext>
            </a:extLst>
          </p:cNvPr>
          <p:cNvSpPr/>
          <p:nvPr/>
        </p:nvSpPr>
        <p:spPr>
          <a:xfrm>
            <a:off x="2663546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13B7FC0-4CE0-4C58-8A57-A5040FC0E86B}"/>
              </a:ext>
            </a:extLst>
          </p:cNvPr>
          <p:cNvGraphicFramePr>
            <a:graphicFrameLocks noGrp="1"/>
          </p:cNvGraphicFramePr>
          <p:nvPr/>
        </p:nvGraphicFramePr>
        <p:xfrm>
          <a:off x="3832321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"Max"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B8D40DCE-90B5-437E-B9EF-BE01587FBD41}"/>
              </a:ext>
            </a:extLst>
          </p:cNvPr>
          <p:cNvSpPr/>
          <p:nvPr/>
        </p:nvSpPr>
        <p:spPr>
          <a:xfrm>
            <a:off x="4532524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7A85A9-5B91-434F-A882-FC2D365137CD}"/>
              </a:ext>
            </a:extLst>
          </p:cNvPr>
          <p:cNvSpPr/>
          <p:nvPr/>
        </p:nvSpPr>
        <p:spPr>
          <a:xfrm>
            <a:off x="972769" y="2633038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10AEBD1-B6AC-497D-B5B4-FDA48FBEDD45}"/>
              </a:ext>
            </a:extLst>
          </p:cNvPr>
          <p:cNvSpPr/>
          <p:nvPr/>
        </p:nvSpPr>
        <p:spPr>
          <a:xfrm>
            <a:off x="1240282" y="2457726"/>
            <a:ext cx="724350" cy="285402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B65911F-BE4F-4F30-A683-F719659181EA}"/>
              </a:ext>
            </a:extLst>
          </p:cNvPr>
          <p:cNvSpPr/>
          <p:nvPr/>
        </p:nvSpPr>
        <p:spPr>
          <a:xfrm>
            <a:off x="914401" y="228060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head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80F010-8424-423D-8600-7F515504577A}"/>
              </a:ext>
            </a:extLst>
          </p:cNvPr>
          <p:cNvSpPr/>
          <p:nvPr/>
        </p:nvSpPr>
        <p:spPr>
          <a:xfrm>
            <a:off x="4532524" y="2874022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6D13239-1C58-415D-B633-E811C456E488}"/>
              </a:ext>
            </a:extLst>
          </p:cNvPr>
          <p:cNvSpPr/>
          <p:nvPr/>
        </p:nvSpPr>
        <p:spPr>
          <a:xfrm>
            <a:off x="2663546" y="287328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F6E29D-006F-43F7-B38F-E454C1C0F62D}"/>
              </a:ext>
            </a:extLst>
          </p:cNvPr>
          <p:cNvSpPr txBox="1"/>
          <p:nvPr/>
        </p:nvSpPr>
        <p:spPr>
          <a:xfrm>
            <a:off x="2802827" y="2870705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B8849F37-9601-45FF-97D9-CE8754946A4A}"/>
              </a:ext>
            </a:extLst>
          </p:cNvPr>
          <p:cNvGraphicFramePr>
            <a:graphicFrameLocks noGrp="1"/>
          </p:cNvGraphicFramePr>
          <p:nvPr/>
        </p:nvGraphicFramePr>
        <p:xfrm>
          <a:off x="7577140" y="2280605"/>
          <a:ext cx="1494818" cy="111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818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DNode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next = </a:t>
                      </a: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prev</a:t>
                      </a:r>
                      <a:r>
                        <a:rPr lang="en-US" sz="1600" baseline="0" dirty="0">
                          <a:sym typeface="Wingdings" panose="05000000000000000000" pitchFamily="2" charset="2"/>
                        </a:rPr>
                        <a:t> =</a:t>
                      </a:r>
                      <a:endParaRPr lang="en-US" sz="1600" dirty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sz="1600" dirty="0">
                          <a:sym typeface="Wingdings" panose="05000000000000000000" pitchFamily="2" charset="2"/>
                        </a:rPr>
                        <a:t>data = "Tom"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2ED53ED7-CB99-4E19-97EB-C9DD7F50BA5E}"/>
              </a:ext>
            </a:extLst>
          </p:cNvPr>
          <p:cNvSpPr/>
          <p:nvPr/>
        </p:nvSpPr>
        <p:spPr>
          <a:xfrm>
            <a:off x="8280774" y="2636179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C9071F-8A10-4B57-BF53-059B873451AF}"/>
              </a:ext>
            </a:extLst>
          </p:cNvPr>
          <p:cNvSpPr txBox="1"/>
          <p:nvPr/>
        </p:nvSpPr>
        <p:spPr>
          <a:xfrm>
            <a:off x="8412421" y="2633598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</a:t>
            </a:r>
            <a:endParaRPr lang="en-US" sz="14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6CA2E7-5EE6-4A85-90B9-AA10378B2B60}"/>
              </a:ext>
            </a:extLst>
          </p:cNvPr>
          <p:cNvSpPr/>
          <p:nvPr/>
        </p:nvSpPr>
        <p:spPr>
          <a:xfrm>
            <a:off x="8280774" y="2878217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34910F0-7A17-4BC9-BDF1-7114F588FD70}"/>
              </a:ext>
            </a:extLst>
          </p:cNvPr>
          <p:cNvSpPr/>
          <p:nvPr/>
        </p:nvSpPr>
        <p:spPr>
          <a:xfrm>
            <a:off x="9444604" y="2628036"/>
            <a:ext cx="580417" cy="21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" name="Freeform: Shape 16">
            <a:extLst>
              <a:ext uri="{FF2B5EF4-FFF2-40B4-BE49-F238E27FC236}">
                <a16:creationId xmlns:a16="http://schemas.microsoft.com/office/drawing/2014/main" id="{2718ECF0-607E-4947-BD10-9FDDCF832BF3}"/>
              </a:ext>
            </a:extLst>
          </p:cNvPr>
          <p:cNvSpPr/>
          <p:nvPr/>
        </p:nvSpPr>
        <p:spPr>
          <a:xfrm flipH="1">
            <a:off x="9031497" y="2452724"/>
            <a:ext cx="680618" cy="293545"/>
          </a:xfrm>
          <a:custGeom>
            <a:avLst/>
            <a:gdLst>
              <a:gd name="connsiteX0" fmla="*/ 0 w 1147863"/>
              <a:gd name="connsiteY0" fmla="*/ 291830 h 295072"/>
              <a:gd name="connsiteX1" fmla="*/ 525293 w 1147863"/>
              <a:gd name="connsiteY1" fmla="*/ 262647 h 295072"/>
              <a:gd name="connsiteX2" fmla="*/ 856034 w 1147863"/>
              <a:gd name="connsiteY2" fmla="*/ 58366 h 295072"/>
              <a:gd name="connsiteX3" fmla="*/ 1147863 w 1147863"/>
              <a:gd name="connsiteY3" fmla="*/ 0 h 2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863" h="295072">
                <a:moveTo>
                  <a:pt x="0" y="291830"/>
                </a:moveTo>
                <a:cubicBezTo>
                  <a:pt x="191310" y="296694"/>
                  <a:pt x="382621" y="301558"/>
                  <a:pt x="525293" y="262647"/>
                </a:cubicBezTo>
                <a:cubicBezTo>
                  <a:pt x="667965" y="223736"/>
                  <a:pt x="752272" y="102140"/>
                  <a:pt x="856034" y="58366"/>
                </a:cubicBezTo>
                <a:cubicBezTo>
                  <a:pt x="959796" y="14591"/>
                  <a:pt x="1053829" y="7295"/>
                  <a:pt x="11478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F22899F-5FB0-4555-BF1B-98EF18CE94BB}"/>
              </a:ext>
            </a:extLst>
          </p:cNvPr>
          <p:cNvSpPr/>
          <p:nvPr/>
        </p:nvSpPr>
        <p:spPr>
          <a:xfrm>
            <a:off x="9386236" y="227560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Arial" charset="0"/>
              </a:rPr>
              <a:t>tail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839594-2497-4F9A-9623-E8E48AFEB833}"/>
              </a:ext>
            </a:extLst>
          </p:cNvPr>
          <p:cNvGrpSpPr/>
          <p:nvPr/>
        </p:nvGrpSpPr>
        <p:grpSpPr>
          <a:xfrm>
            <a:off x="2932771" y="2400576"/>
            <a:ext cx="2449932" cy="1104624"/>
            <a:chOff x="2018371" y="5121474"/>
            <a:chExt cx="2449932" cy="110462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9F52170-A268-4AFC-A2CF-9FDF50E4B141}"/>
                </a:ext>
              </a:extLst>
            </p:cNvPr>
            <p:cNvSpPr/>
            <p:nvPr/>
          </p:nvSpPr>
          <p:spPr>
            <a:xfrm>
              <a:off x="2517861" y="5225156"/>
              <a:ext cx="1950442" cy="1000942"/>
            </a:xfrm>
            <a:custGeom>
              <a:avLst/>
              <a:gdLst>
                <a:gd name="connsiteX0" fmla="*/ 1371600 w 1950442"/>
                <a:gd name="connsiteY0" fmla="*/ 557212 h 1173491"/>
                <a:gd name="connsiteX1" fmla="*/ 1885950 w 1950442"/>
                <a:gd name="connsiteY1" fmla="*/ 635793 h 1173491"/>
                <a:gd name="connsiteX2" fmla="*/ 1852613 w 1950442"/>
                <a:gd name="connsiteY2" fmla="*/ 1092993 h 1173491"/>
                <a:gd name="connsiteX3" fmla="*/ 1069181 w 1950442"/>
                <a:gd name="connsiteY3" fmla="*/ 1159668 h 1173491"/>
                <a:gd name="connsiteX4" fmla="*/ 350044 w 1950442"/>
                <a:gd name="connsiteY4" fmla="*/ 1073943 h 1173491"/>
                <a:gd name="connsiteX5" fmla="*/ 297656 w 1950442"/>
                <a:gd name="connsiteY5" fmla="*/ 235743 h 1173491"/>
                <a:gd name="connsiteX6" fmla="*/ 0 w 1950442"/>
                <a:gd name="connsiteY6" fmla="*/ 0 h 11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442" h="1173491">
                  <a:moveTo>
                    <a:pt x="1371600" y="557212"/>
                  </a:moveTo>
                  <a:cubicBezTo>
                    <a:pt x="1588690" y="551854"/>
                    <a:pt x="1805781" y="546496"/>
                    <a:pt x="1885950" y="635793"/>
                  </a:cubicBezTo>
                  <a:cubicBezTo>
                    <a:pt x="1966119" y="725090"/>
                    <a:pt x="1988741" y="1005681"/>
                    <a:pt x="1852613" y="1092993"/>
                  </a:cubicBezTo>
                  <a:cubicBezTo>
                    <a:pt x="1716485" y="1180306"/>
                    <a:pt x="1319609" y="1162843"/>
                    <a:pt x="1069181" y="1159668"/>
                  </a:cubicBezTo>
                  <a:cubicBezTo>
                    <a:pt x="818753" y="1156493"/>
                    <a:pt x="478631" y="1227931"/>
                    <a:pt x="350044" y="1073943"/>
                  </a:cubicBezTo>
                  <a:cubicBezTo>
                    <a:pt x="221456" y="919956"/>
                    <a:pt x="355997" y="414733"/>
                    <a:pt x="297656" y="235743"/>
                  </a:cubicBezTo>
                  <a:cubicBezTo>
                    <a:pt x="239315" y="56752"/>
                    <a:pt x="119657" y="2837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1BD1DF2-8826-47C9-A8E0-2CB24A0DEAE6}"/>
                </a:ext>
              </a:extLst>
            </p:cNvPr>
            <p:cNvSpPr/>
            <p:nvPr/>
          </p:nvSpPr>
          <p:spPr>
            <a:xfrm>
              <a:off x="2018371" y="5121474"/>
              <a:ext cx="903249" cy="331472"/>
            </a:xfrm>
            <a:custGeom>
              <a:avLst/>
              <a:gdLst>
                <a:gd name="connsiteX0" fmla="*/ 0 w 903249"/>
                <a:gd name="connsiteY0" fmla="*/ 421699 h 421699"/>
                <a:gd name="connsiteX1" fmla="*/ 245327 w 903249"/>
                <a:gd name="connsiteY1" fmla="*/ 343641 h 421699"/>
                <a:gd name="connsiteX2" fmla="*/ 490653 w 903249"/>
                <a:gd name="connsiteY2" fmla="*/ 42558 h 421699"/>
                <a:gd name="connsiteX3" fmla="*/ 903249 w 903249"/>
                <a:gd name="connsiteY3" fmla="*/ 9104 h 42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49" h="421699">
                  <a:moveTo>
                    <a:pt x="0" y="421699"/>
                  </a:moveTo>
                  <a:cubicBezTo>
                    <a:pt x="81776" y="414265"/>
                    <a:pt x="163552" y="406831"/>
                    <a:pt x="245327" y="343641"/>
                  </a:cubicBezTo>
                  <a:cubicBezTo>
                    <a:pt x="327102" y="280451"/>
                    <a:pt x="380999" y="98314"/>
                    <a:pt x="490653" y="42558"/>
                  </a:cubicBezTo>
                  <a:cubicBezTo>
                    <a:pt x="600307" y="-13198"/>
                    <a:pt x="751778" y="-2047"/>
                    <a:pt x="903249" y="9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AB1D782-5596-410A-8671-1904A108C88A}"/>
              </a:ext>
            </a:extLst>
          </p:cNvPr>
          <p:cNvSpPr/>
          <p:nvPr/>
        </p:nvSpPr>
        <p:spPr>
          <a:xfrm>
            <a:off x="4807269" y="2400576"/>
            <a:ext cx="2777746" cy="331472"/>
          </a:xfrm>
          <a:custGeom>
            <a:avLst/>
            <a:gdLst>
              <a:gd name="connsiteX0" fmla="*/ 0 w 903249"/>
              <a:gd name="connsiteY0" fmla="*/ 421699 h 421699"/>
              <a:gd name="connsiteX1" fmla="*/ 245327 w 903249"/>
              <a:gd name="connsiteY1" fmla="*/ 343641 h 421699"/>
              <a:gd name="connsiteX2" fmla="*/ 490653 w 903249"/>
              <a:gd name="connsiteY2" fmla="*/ 42558 h 421699"/>
              <a:gd name="connsiteX3" fmla="*/ 903249 w 903249"/>
              <a:gd name="connsiteY3" fmla="*/ 9104 h 4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249" h="421699">
                <a:moveTo>
                  <a:pt x="0" y="421699"/>
                </a:moveTo>
                <a:cubicBezTo>
                  <a:pt x="81776" y="414265"/>
                  <a:pt x="163552" y="406831"/>
                  <a:pt x="245327" y="343641"/>
                </a:cubicBezTo>
                <a:cubicBezTo>
                  <a:pt x="327102" y="280451"/>
                  <a:pt x="380999" y="98314"/>
                  <a:pt x="490653" y="42558"/>
                </a:cubicBezTo>
                <a:cubicBezTo>
                  <a:pt x="600307" y="-13198"/>
                  <a:pt x="751778" y="-2047"/>
                  <a:pt x="903249" y="910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593AF8-44F6-4FAE-99E0-386F194B0F9F}"/>
              </a:ext>
            </a:extLst>
          </p:cNvPr>
          <p:cNvSpPr/>
          <p:nvPr/>
        </p:nvSpPr>
        <p:spPr>
          <a:xfrm>
            <a:off x="1512888" y="4393097"/>
            <a:ext cx="8088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Node*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= head;                 // find "Rob"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while (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-&gt;data != "Rob")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      node_ptr = node_ptr-&gt;next;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AFD19B9-A885-4793-A7B9-D31232701AD4}"/>
              </a:ext>
            </a:extLst>
          </p:cNvPr>
          <p:cNvSpPr/>
          <p:nvPr/>
        </p:nvSpPr>
        <p:spPr>
          <a:xfrm>
            <a:off x="1499920" y="5334000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-&gt;prev-&gt;next = node_ptr-&gt;next; // Step 1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E2443D5-8B3E-45F4-A77E-DCD4609121DF}"/>
              </a:ext>
            </a:extLst>
          </p:cNvPr>
          <p:cNvSpPr/>
          <p:nvPr/>
        </p:nvSpPr>
        <p:spPr>
          <a:xfrm>
            <a:off x="1499920" y="5633483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-&gt;next-&gt;prev =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-&gt;prev; // Step 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49AE28-BA4E-4B1A-8570-7CFE07BDC278}"/>
              </a:ext>
            </a:extLst>
          </p:cNvPr>
          <p:cNvSpPr/>
          <p:nvPr/>
        </p:nvSpPr>
        <p:spPr>
          <a:xfrm>
            <a:off x="6467708" y="2977377"/>
            <a:ext cx="2726253" cy="513435"/>
          </a:xfrm>
          <a:custGeom>
            <a:avLst/>
            <a:gdLst>
              <a:gd name="connsiteX0" fmla="*/ 2074127 w 2726253"/>
              <a:gd name="connsiteY0" fmla="*/ 0 h 513435"/>
              <a:gd name="connsiteX1" fmla="*/ 2620537 w 2726253"/>
              <a:gd name="connsiteY1" fmla="*/ 156117 h 513435"/>
              <a:gd name="connsiteX2" fmla="*/ 2653991 w 2726253"/>
              <a:gd name="connsiteY2" fmla="*/ 434897 h 513435"/>
              <a:gd name="connsiteX3" fmla="*/ 1839952 w 2726253"/>
              <a:gd name="connsiteY3" fmla="*/ 501804 h 513435"/>
              <a:gd name="connsiteX4" fmla="*/ 0 w 2726253"/>
              <a:gd name="connsiteY4" fmla="*/ 512956 h 5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253" h="513435">
                <a:moveTo>
                  <a:pt x="2074127" y="0"/>
                </a:moveTo>
                <a:cubicBezTo>
                  <a:pt x="2299010" y="41817"/>
                  <a:pt x="2523893" y="83634"/>
                  <a:pt x="2620537" y="156117"/>
                </a:cubicBezTo>
                <a:cubicBezTo>
                  <a:pt x="2717181" y="228600"/>
                  <a:pt x="2784088" y="377283"/>
                  <a:pt x="2653991" y="434897"/>
                </a:cubicBezTo>
                <a:cubicBezTo>
                  <a:pt x="2523894" y="492511"/>
                  <a:pt x="2282284" y="488794"/>
                  <a:pt x="1839952" y="501804"/>
                </a:cubicBezTo>
                <a:cubicBezTo>
                  <a:pt x="1397620" y="514814"/>
                  <a:pt x="698810" y="513885"/>
                  <a:pt x="0" y="51295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7C2E8C-4BEC-4C48-9650-4D414517608B}"/>
              </a:ext>
            </a:extLst>
          </p:cNvPr>
          <p:cNvSpPr/>
          <p:nvPr/>
        </p:nvSpPr>
        <p:spPr>
          <a:xfrm>
            <a:off x="1499920" y="5932966"/>
            <a:ext cx="810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Delete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node_ptr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urier New" pitchFamily="49" charset="0"/>
              </a:rPr>
              <a:t>;                       // Step 3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69F813-19BF-4D2D-8942-DCFB2335DE48}"/>
              </a:ext>
            </a:extLst>
          </p:cNvPr>
          <p:cNvSpPr/>
          <p:nvPr/>
        </p:nvSpPr>
        <p:spPr>
          <a:xfrm>
            <a:off x="5324475" y="2428876"/>
            <a:ext cx="1340644" cy="1062078"/>
          </a:xfrm>
          <a:custGeom>
            <a:avLst/>
            <a:gdLst>
              <a:gd name="connsiteX0" fmla="*/ 1340644 w 1340644"/>
              <a:gd name="connsiteY0" fmla="*/ 1062037 h 1062078"/>
              <a:gd name="connsiteX1" fmla="*/ 490538 w 1340644"/>
              <a:gd name="connsiteY1" fmla="*/ 919162 h 1062078"/>
              <a:gd name="connsiteX2" fmla="*/ 385763 w 1340644"/>
              <a:gd name="connsiteY2" fmla="*/ 200025 h 1062078"/>
              <a:gd name="connsiteX3" fmla="*/ 0 w 1340644"/>
              <a:gd name="connsiteY3" fmla="*/ 0 h 10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644" h="1062078">
                <a:moveTo>
                  <a:pt x="1340644" y="1062037"/>
                </a:moveTo>
                <a:cubicBezTo>
                  <a:pt x="995164" y="1062434"/>
                  <a:pt x="649685" y="1062831"/>
                  <a:pt x="490538" y="919162"/>
                </a:cubicBezTo>
                <a:cubicBezTo>
                  <a:pt x="331391" y="775493"/>
                  <a:pt x="467519" y="353219"/>
                  <a:pt x="385763" y="200025"/>
                </a:cubicBezTo>
                <a:cubicBezTo>
                  <a:pt x="304007" y="46831"/>
                  <a:pt x="152003" y="234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015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4.8, pgs. 285-286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4.8 Application of the list Class </a:t>
            </a:r>
          </a:p>
          <a:p>
            <a:pPr algn="ctr"/>
            <a:r>
              <a:rPr lang="en-US" sz="2400" dirty="0"/>
              <a:t>Case Study: Maintaining an Ordered 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2672326"/>
            <a:ext cx="2995037" cy="1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9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the list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4" y="1295401"/>
            <a:ext cx="10034546" cy="5454359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We want to maintain this list so that it will be in alphabetical order even after students have added and dropped the course.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Develop a general </a:t>
            </a:r>
            <a:r>
              <a:rPr lang="en-US" dirty="0" err="1"/>
              <a:t>Ordered_List</a:t>
            </a:r>
            <a:r>
              <a:rPr lang="en-US" dirty="0"/>
              <a:t> class that can be used to store any group of objects that can be compared using the less-than operator.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Write a new Ordered_List class that inherits (is-a) a C++ list class and over-ride all the list functions.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6F6EC5-6AFA-43A0-BAF5-6B94316CFF59}"/>
              </a:ext>
            </a:extLst>
          </p:cNvPr>
          <p:cNvSpPr txBox="1">
            <a:spLocks/>
          </p:cNvSpPr>
          <p:nvPr/>
        </p:nvSpPr>
        <p:spPr bwMode="auto">
          <a:xfrm>
            <a:off x="572494" y="4686301"/>
            <a:ext cx="9714506" cy="192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prstClr val="black"/>
                </a:solidFill>
                <a:latin typeface="Arial"/>
              </a:rPr>
              <a:t>Write a new Ordered_List class that contains (has-a) a C++ list class.</a:t>
            </a:r>
          </a:p>
          <a:p>
            <a:pPr lvl="2"/>
            <a:r>
              <a:rPr lang="en-US" dirty="0">
                <a:solidFill>
                  <a:prstClr val="black"/>
                </a:solidFill>
                <a:latin typeface="Arial"/>
              </a:rPr>
              <a:t>Use the list class to store the items.</a:t>
            </a:r>
          </a:p>
          <a:p>
            <a:pPr lvl="2"/>
            <a:r>
              <a:rPr lang="en-US" dirty="0">
                <a:solidFill>
                  <a:prstClr val="black"/>
                </a:solidFill>
                <a:latin typeface="Arial"/>
              </a:rPr>
              <a:t>Use list functions where appropriate (delegation).</a:t>
            </a:r>
          </a:p>
          <a:p>
            <a:pPr lvl="2"/>
            <a:r>
              <a:rPr lang="en-US" dirty="0">
                <a:solidFill>
                  <a:prstClr val="black"/>
                </a:solidFill>
                <a:latin typeface="Arial"/>
              </a:rPr>
              <a:t>Only write new functions where needed, namely insertion.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4F1A1-C361-41D5-904C-565DEF83D023}"/>
              </a:ext>
            </a:extLst>
          </p:cNvPr>
          <p:cNvSpPr txBox="1"/>
          <p:nvPr/>
        </p:nvSpPr>
        <p:spPr>
          <a:xfrm>
            <a:off x="3040380" y="3507746"/>
            <a:ext cx="822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</a:t>
            </a:r>
            <a:endParaRPr lang="en-US" sz="9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build="p" bldLvl="3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4BC250-10F4-40F1-B5BC-ACE0E7F856A2}"/>
              </a:ext>
            </a:extLst>
          </p:cNvPr>
          <p:cNvGraphicFramePr>
            <a:graphicFrameLocks noGrp="1"/>
          </p:cNvGraphicFramePr>
          <p:nvPr/>
        </p:nvGraphicFramePr>
        <p:xfrm>
          <a:off x="7852613" y="4419601"/>
          <a:ext cx="2743200" cy="2061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25787806"/>
                    </a:ext>
                  </a:extLst>
                </a:gridCol>
              </a:tblGrid>
              <a:tr h="225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976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name: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name);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city: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, city);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state: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state);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#13: Newline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95401"/>
            <a:ext cx="10195769" cy="5454359"/>
          </a:xfrm>
        </p:spPr>
        <p:txBody>
          <a:bodyPr/>
          <a:lstStyle/>
          <a:p>
            <a:r>
              <a:rPr lang="en-US" dirty="0"/>
              <a:t>The problem with platform specific line termination is</a:t>
            </a:r>
          </a:p>
          <a:p>
            <a:pPr lvl="1"/>
            <a:r>
              <a:rPr lang="en-US" sz="1800" dirty="0"/>
              <a:t>The '\n' character is transformed into a platform specific sequence of character(s) when you write it to a file.</a:t>
            </a:r>
          </a:p>
          <a:p>
            <a:pPr lvl="1"/>
            <a:r>
              <a:rPr lang="en-US" sz="1800" dirty="0"/>
              <a:t>The platform specific sequence is converted back to '\n' when the file is read. </a:t>
            </a:r>
          </a:p>
          <a:p>
            <a:r>
              <a:rPr lang="en-US" dirty="0"/>
              <a:t>The problem occurs when one writes files on one platform and reads them on another (as developing on Windows or Mac and auto-grading with g++).</a:t>
            </a:r>
          </a:p>
          <a:p>
            <a:pPr lvl="1"/>
            <a:r>
              <a:rPr lang="en-US" sz="1800" dirty="0"/>
              <a:t>This normally isn't a problem when using only "&gt;&gt;" as it ignores newlines.</a:t>
            </a:r>
          </a:p>
          <a:p>
            <a:pPr lvl="1"/>
            <a:r>
              <a:rPr lang="en-US" sz="1800" dirty="0"/>
              <a:t>But when you mix getline and "&gt;&gt;", you need to ignore the newlines that "&gt;&gt;" leaves behind.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5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0A1410E-E597-4F78-9551-0AF2C820ADB0}"/>
              </a:ext>
            </a:extLst>
          </p:cNvPr>
          <p:cNvGraphicFramePr>
            <a:graphicFrameLocks noGrp="1"/>
          </p:cNvGraphicFramePr>
          <p:nvPr/>
        </p:nvGraphicFramePr>
        <p:xfrm>
          <a:off x="1045199" y="4419601"/>
          <a:ext cx="2743200" cy="2061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260032374"/>
                    </a:ext>
                  </a:extLst>
                </a:gridCol>
              </a:tblGrid>
              <a:tr h="225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976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name: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name);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city: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&gt;&gt; city;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state: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state);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A1410E-E597-4F78-9551-0AF2C820ADB0}"/>
              </a:ext>
            </a:extLst>
          </p:cNvPr>
          <p:cNvGraphicFramePr>
            <a:graphicFrameLocks noGrp="1"/>
          </p:cNvGraphicFramePr>
          <p:nvPr/>
        </p:nvGraphicFramePr>
        <p:xfrm>
          <a:off x="4448906" y="4419601"/>
          <a:ext cx="2743200" cy="2341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25787806"/>
                    </a:ext>
                  </a:extLst>
                </a:gridCol>
              </a:tblGrid>
              <a:tr h="225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Better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705275"/>
                  </a:ext>
                </a:extLst>
              </a:tr>
              <a:tr h="976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name: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name);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city: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&gt;&gt; city;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cin.ignore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();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cout &lt;&lt; "Enter state: ";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getline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state);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0379"/>
                  </a:ext>
                </a:extLst>
              </a:tr>
            </a:tbl>
          </a:graphicData>
        </a:graphic>
      </p:graphicFrame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84011CC-40C5-40AC-BB55-BAD06E2A3AF1}"/>
              </a:ext>
            </a:extLst>
          </p:cNvPr>
          <p:cNvSpPr/>
          <p:nvPr/>
        </p:nvSpPr>
        <p:spPr>
          <a:xfrm>
            <a:off x="3497821" y="5922457"/>
            <a:ext cx="1524000" cy="762000"/>
          </a:xfrm>
          <a:prstGeom prst="wedgeRoundRectCallout">
            <a:avLst>
              <a:gd name="adj1" fmla="val -88255"/>
              <a:gd name="adj2" fmla="val 945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Reads a blank line!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0C78221-BCF2-454D-8697-B437FB7F23FE}"/>
              </a:ext>
            </a:extLst>
          </p:cNvPr>
          <p:cNvSpPr/>
          <p:nvPr/>
        </p:nvSpPr>
        <p:spPr>
          <a:xfrm>
            <a:off x="7060962" y="5069173"/>
            <a:ext cx="1919222" cy="1411575"/>
          </a:xfrm>
          <a:prstGeom prst="wedgeRoundRectCallout">
            <a:avLst>
              <a:gd name="adj1" fmla="val -103185"/>
              <a:gd name="adj2" fmla="val 2228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/>
              </a:rPr>
              <a:t>Put a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cin.ignore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() after every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cin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 &gt;&gt; so that there is never any rubbish in the stream.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4A74CB0-B914-409E-9ED0-0F4DCAA255C9}"/>
              </a:ext>
            </a:extLst>
          </p:cNvPr>
          <p:cNvSpPr/>
          <p:nvPr/>
        </p:nvSpPr>
        <p:spPr>
          <a:xfrm>
            <a:off x="5116437" y="4806310"/>
            <a:ext cx="1919222" cy="1142871"/>
          </a:xfrm>
          <a:prstGeom prst="wedgeRoundRectCallout">
            <a:avLst>
              <a:gd name="adj1" fmla="val 100068"/>
              <a:gd name="adj2" fmla="val 3919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/>
              </a:rPr>
              <a:t>Don't mix extraction operator with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getline's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latin typeface="Arial"/>
              </a:rPr>
              <a:t>Just use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getline's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43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Linked List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Algorithm for Insertion</a:t>
            </a:r>
          </a:p>
          <a:p>
            <a:pPr lvl="1"/>
            <a:r>
              <a:rPr lang="en-US" dirty="0"/>
              <a:t>Find the first item in the list that is greater than or equal to the item to be inserted</a:t>
            </a:r>
          </a:p>
          <a:p>
            <a:pPr lvl="2"/>
            <a:r>
              <a:rPr lang="en-US" dirty="0"/>
              <a:t>Create an iterator that starts at the beginning of the list</a:t>
            </a:r>
          </a:p>
          <a:p>
            <a:pPr lvl="2"/>
            <a:r>
              <a:rPr lang="en-US" dirty="0"/>
              <a:t>While the iterator is not at the end and the item at the iterator position is less than the item to be inserted</a:t>
            </a:r>
          </a:p>
          <a:p>
            <a:pPr lvl="2"/>
            <a:r>
              <a:rPr lang="en-US" dirty="0"/>
              <a:t>Advance the iterator</a:t>
            </a:r>
          </a:p>
          <a:p>
            <a:pPr lvl="1"/>
            <a:r>
              <a:rPr lang="en-US" dirty="0"/>
              <a:t>Insert the new item before this 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50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0"/>
            <a:ext cx="71056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2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51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1F6F08-2230-43F2-875C-B0B32CFC1508}"/>
              </a:ext>
            </a:extLst>
          </p:cNvPr>
          <p:cNvGrpSpPr/>
          <p:nvPr/>
        </p:nvGrpSpPr>
        <p:grpSpPr>
          <a:xfrm>
            <a:off x="712318" y="1295400"/>
            <a:ext cx="9041282" cy="2488525"/>
            <a:chOff x="533400" y="1295400"/>
            <a:chExt cx="8305800" cy="2488525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1752600"/>
              <a:ext cx="7924800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void insert(const </a:t>
              </a:r>
              <a:r>
                <a:rPr lang="en-US" sz="14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Item_Type</a:t>
              </a: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&amp; </a:t>
              </a:r>
              <a:r>
                <a:rPr lang="en-US" sz="14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an_item</a:t>
              </a: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// point to the first item &gt;= </a:t>
              </a:r>
              <a:r>
                <a:rPr lang="en-US" sz="14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an_item</a:t>
              </a: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or the end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typename list&lt;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Item_Type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&gt;::iterator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iter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=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a_list.begin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// find insertion point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while (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iter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!=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a_list.end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 &amp;&amp; *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iter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&lt;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an_item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 ++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iter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// now insert in list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a_list.insert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iter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an_item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sp>
          <p:nvSpPr>
            <p:cNvPr id="7" name="Content Placeholder 6"/>
            <p:cNvSpPr txBox="1">
              <a:spLocks/>
            </p:cNvSpPr>
            <p:nvPr/>
          </p:nvSpPr>
          <p:spPr>
            <a:xfrm>
              <a:off x="533400" y="1295400"/>
              <a:ext cx="8153400" cy="609600"/>
            </a:xfrm>
            <a:prstGeom prst="rect">
              <a:avLst/>
            </a:prstGeom>
          </p:spPr>
          <p:txBody>
            <a:bodyPr/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black"/>
                  </a:solidFill>
                  <a:latin typeface="Arial"/>
                </a:rPr>
                <a:t>Code for Insertion</a:t>
              </a:r>
              <a:endPara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7DCA5D-AFDF-43F4-A929-41CDB9C40CA1}"/>
              </a:ext>
            </a:extLst>
          </p:cNvPr>
          <p:cNvGrpSpPr/>
          <p:nvPr/>
        </p:nvGrpSpPr>
        <p:grpSpPr>
          <a:xfrm>
            <a:off x="712318" y="3886444"/>
            <a:ext cx="9041282" cy="1411307"/>
            <a:chOff x="533400" y="3429238"/>
            <a:chExt cx="8305800" cy="1411307"/>
          </a:xfrm>
        </p:grpSpPr>
        <p:sp>
          <p:nvSpPr>
            <p:cNvPr id="8" name="Content Placeholder 6"/>
            <p:cNvSpPr txBox="1">
              <a:spLocks/>
            </p:cNvSpPr>
            <p:nvPr/>
          </p:nvSpPr>
          <p:spPr>
            <a:xfrm>
              <a:off x="533400" y="3429238"/>
              <a:ext cx="8153400" cy="609600"/>
            </a:xfrm>
            <a:prstGeom prst="rect">
              <a:avLst/>
            </a:prstGeom>
          </p:spPr>
          <p:txBody>
            <a:bodyPr/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prstClr val="black"/>
                  </a:solidFill>
                  <a:latin typeface="Arial"/>
                </a:rPr>
                <a:t>Use Delegation for the Other Functions</a:t>
              </a:r>
              <a:endPara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3886438"/>
              <a:ext cx="792480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void remove(const </a:t>
              </a:r>
              <a:r>
                <a:rPr lang="en-US" sz="1400" b="1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Item_Type</a:t>
              </a: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&amp; item)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a_list.remove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(item);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sp>
        <p:nvSpPr>
          <p:cNvPr id="11" name="Line Callout 1 10"/>
          <p:cNvSpPr/>
          <p:nvPr/>
        </p:nvSpPr>
        <p:spPr>
          <a:xfrm>
            <a:off x="7367588" y="1517660"/>
            <a:ext cx="3429000" cy="812782"/>
          </a:xfrm>
          <a:prstGeom prst="borderCallout1">
            <a:avLst>
              <a:gd name="adj1" fmla="val 50449"/>
              <a:gd name="adj2" fmla="val 1619"/>
              <a:gd name="adj3" fmla="val 110504"/>
              <a:gd name="adj4" fmla="val -26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 Inside a declaration or a definition of a template, </a:t>
            </a:r>
            <a:r>
              <a:rPr lang="en-US" sz="1400" b="1" dirty="0" err="1">
                <a:solidFill>
                  <a:prstClr val="white"/>
                </a:solidFill>
                <a:latin typeface="Arial"/>
              </a:rPr>
              <a:t>typename</a:t>
            </a:r>
            <a:r>
              <a:rPr lang="en-US" sz="1400" dirty="0">
                <a:solidFill>
                  <a:prstClr val="white"/>
                </a:solidFill>
                <a:latin typeface="Arial"/>
              </a:rPr>
              <a:t> can be used to declare that a dependent name is a type.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7367586" y="2917620"/>
            <a:ext cx="3429001" cy="1752600"/>
          </a:xfrm>
          <a:prstGeom prst="borderCallout1">
            <a:avLst>
              <a:gd name="adj1" fmla="val 50449"/>
              <a:gd name="adj2" fmla="val 1619"/>
              <a:gd name="adj3" fmla="val 89988"/>
              <a:gd name="adj4" fmla="val -79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/>
              </a:rPr>
              <a:t>A 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delegate</a:t>
            </a:r>
            <a:r>
              <a:rPr lang="en-US" sz="1400" dirty="0">
                <a:solidFill>
                  <a:prstClr val="white"/>
                </a:solidFill>
                <a:latin typeface="Arial"/>
              </a:rPr>
              <a:t> is a class or method that wraps a pointer or reference to an object instance, a member method of that object's class to be called on that object instance and provides a method to trigger that call.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9572" y="4820697"/>
            <a:ext cx="5526756" cy="18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71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4" y="1295401"/>
            <a:ext cx="10034546" cy="4488179"/>
          </a:xfrm>
        </p:spPr>
        <p:txBody>
          <a:bodyPr/>
          <a:lstStyle/>
          <a:p>
            <a:r>
              <a:rPr lang="en-US" sz="2200" dirty="0"/>
              <a:t>Circular double-linked list:</a:t>
            </a:r>
          </a:p>
          <a:p>
            <a:pPr lvl="1"/>
            <a:r>
              <a:rPr lang="en-US" sz="1800" dirty="0"/>
              <a:t>Link last node to the first node, and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Link first node to the last node</a:t>
            </a:r>
          </a:p>
          <a:p>
            <a:r>
              <a:rPr lang="en-US" sz="2200" dirty="0"/>
              <a:t>We can also build single-linked circular lists:</a:t>
            </a:r>
          </a:p>
          <a:p>
            <a:pPr lvl="1"/>
            <a:r>
              <a:rPr lang="en-US" sz="1800" dirty="0"/>
              <a:t>Traverse in forward direction only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If we keep a pointer to tail, we can access the last element and the first element in O(1) time</a:t>
            </a:r>
          </a:p>
          <a:p>
            <a:r>
              <a:rPr lang="en-US" sz="2200" dirty="0"/>
              <a:t>Advantages:</a:t>
            </a:r>
          </a:p>
          <a:p>
            <a:pPr lvl="1"/>
            <a:r>
              <a:rPr lang="en-US" sz="1800" dirty="0"/>
              <a:t>Continue to traverse even after passing the first or last node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Visit all elements from any starting point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Never fall off the end of a list</a:t>
            </a:r>
          </a:p>
          <a:p>
            <a:r>
              <a:rPr lang="en-US" sz="2200" dirty="0"/>
              <a:t>Disadvantage: The code must avoid an infinite loop!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52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864" y="5396251"/>
            <a:ext cx="6527072" cy="136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44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7596-6D99-48FF-8026-B7F1F3B2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3F9F-38EF-49A1-A509-2DA90CF2DF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215867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override</a:t>
            </a:r>
            <a:r>
              <a:rPr lang="en-US" sz="2000" dirty="0"/>
              <a:t> is a C++11 identifier that only has meaning in the context of declaring / defining a virtual function and means that a method is an "override" of a method in a base class.</a:t>
            </a:r>
          </a:p>
          <a:p>
            <a:pPr marL="709613" lvl="1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800" dirty="0"/>
              <a:t>override shows the reader of the code that "this is a virtual method, that is overriding a virtual method of the base class."</a:t>
            </a:r>
          </a:p>
          <a:p>
            <a:pPr marL="709613" lvl="1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800" dirty="0"/>
              <a:t>The compiler knows that it's an override, so it can "check" that you are not altering / adding new methods that you think are overrides.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7E6A5-3573-466A-ADCA-F2B7BFFD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59B2B-6ECA-4F30-BC52-2727F4A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1DBBE-85E0-4D8C-9F8D-388132DBC4EF}"/>
              </a:ext>
            </a:extLst>
          </p:cNvPr>
          <p:cNvSpPr txBox="1"/>
          <p:nvPr/>
        </p:nvSpPr>
        <p:spPr>
          <a:xfrm>
            <a:off x="1983895" y="3449356"/>
            <a:ext cx="3905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class Base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virtual void func1() {...};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class Derived : public Base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void func1()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override</a:t>
            </a:r>
            <a:r>
              <a:rPr lang="en-US" sz="1600" b="1" dirty="0">
                <a:latin typeface="Consolas" panose="020B0609020204030204" pitchFamily="49" charset="0"/>
              </a:rPr>
              <a:t> {...};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FC87-43FA-4796-9893-725AA9DE74D0}"/>
              </a:ext>
            </a:extLst>
          </p:cNvPr>
          <p:cNvSpPr txBox="1">
            <a:spLocks/>
          </p:cNvSpPr>
          <p:nvPr/>
        </p:nvSpPr>
        <p:spPr bwMode="auto">
          <a:xfrm>
            <a:off x="572493" y="6127012"/>
            <a:ext cx="10047884" cy="89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Note: You don't need the override identifier to do virtual overriding in C++, it simply enforces that you are doing it properly.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FF6AD2EF-2FAF-4221-A807-E06F286C0951}"/>
              </a:ext>
            </a:extLst>
          </p:cNvPr>
          <p:cNvSpPr/>
          <p:nvPr/>
        </p:nvSpPr>
        <p:spPr>
          <a:xfrm>
            <a:off x="5837044" y="3904001"/>
            <a:ext cx="4916129" cy="1327155"/>
          </a:xfrm>
          <a:prstGeom prst="borderCallout1">
            <a:avLst>
              <a:gd name="adj1" fmla="val 49125"/>
              <a:gd name="adj2" fmla="val -500"/>
              <a:gd name="adj3" fmla="val 124296"/>
              <a:gd name="adj4" fmla="val -31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If </a:t>
            </a:r>
            <a:r>
              <a:rPr lang="en-US" sz="1800" b="1" dirty="0">
                <a:latin typeface="Consolas" panose="020B0609020204030204" pitchFamily="49" charset="0"/>
              </a:rPr>
              <a:t>Derived::func1()</a:t>
            </a:r>
            <a:r>
              <a:rPr lang="en-US" sz="1800" dirty="0"/>
              <a:t> signature doesn't equal </a:t>
            </a:r>
            <a:r>
              <a:rPr lang="en-US" sz="1800" b="1" dirty="0">
                <a:latin typeface="Consolas" panose="020B0609020204030204" pitchFamily="49" charset="0"/>
              </a:rPr>
              <a:t>Base::func1()</a:t>
            </a:r>
            <a:r>
              <a:rPr lang="en-US" sz="1800" dirty="0"/>
              <a:t> signature, a compilation error will be generated because </a:t>
            </a:r>
            <a:r>
              <a:rPr lang="en-US" sz="1800" b="1" dirty="0">
                <a:latin typeface="Consolas" panose="020B0609020204030204" pitchFamily="49" charset="0"/>
              </a:rPr>
              <a:t>Derived::func1()</a:t>
            </a:r>
            <a:r>
              <a:rPr lang="en-US" sz="1800" dirty="0"/>
              <a:t> does not override </a:t>
            </a:r>
            <a:r>
              <a:rPr lang="en-US" sz="1800" b="1" dirty="0">
                <a:latin typeface="Consolas" panose="020B0609020204030204" pitchFamily="49" charset="0"/>
              </a:rPr>
              <a:t>Base::func1()</a:t>
            </a:r>
            <a:r>
              <a:rPr lang="en-US" sz="18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3BE9FC-B41B-4404-9DC4-BFB2F86D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8" y="2235514"/>
            <a:ext cx="9792371" cy="38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4.4, pgs. 247-251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4.4 The Copy Constructor, Assignment Operator, and Destructor</a:t>
            </a:r>
          </a:p>
          <a:p>
            <a:pPr algn="ctr"/>
            <a:r>
              <a:rPr lang="en-US" sz="2000" dirty="0"/>
              <a:t>Copying Objects and the Copy Constructor</a:t>
            </a:r>
          </a:p>
          <a:p>
            <a:pPr algn="ctr"/>
            <a:r>
              <a:rPr lang="en-US" sz="2000" dirty="0"/>
              <a:t>Shallow Copy versus Deep Copy</a:t>
            </a:r>
          </a:p>
          <a:p>
            <a:pPr algn="ctr"/>
            <a:r>
              <a:rPr lang="en-US" sz="2000" dirty="0"/>
              <a:t>Assignment Operator </a:t>
            </a:r>
          </a:p>
          <a:p>
            <a:pPr algn="ctr"/>
            <a:r>
              <a:rPr lang="en-US" sz="2000" dirty="0"/>
              <a:t>The Destructor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64090"/>
            <a:ext cx="34411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104606" cy="5360852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require that a copy of an object be an </a:t>
            </a:r>
            <a:r>
              <a:rPr lang="en-US" b="1" i="1" dirty="0">
                <a:solidFill>
                  <a:srgbClr val="FF0000"/>
                </a:solidFill>
              </a:rPr>
              <a:t>independent copy</a:t>
            </a:r>
            <a:r>
              <a:rPr lang="en-US" dirty="0"/>
              <a:t>, which means being able to modify one of the objects without affecting the other.</a:t>
            </a:r>
          </a:p>
          <a:p>
            <a:pPr lvl="1">
              <a:defRPr/>
            </a:pPr>
            <a:r>
              <a:rPr lang="en-US" dirty="0"/>
              <a:t>Copying of primitive types is straightforward—the values are duplicated and placed in the target locations (</a:t>
            </a:r>
            <a:r>
              <a:rPr lang="en-US" b="1" i="1" dirty="0">
                <a:solidFill>
                  <a:srgbClr val="FF0000"/>
                </a:solidFill>
              </a:rPr>
              <a:t>shallow</a:t>
            </a:r>
            <a:r>
              <a:rPr lang="en-US" dirty="0"/>
              <a:t>).</a:t>
            </a:r>
          </a:p>
          <a:p>
            <a:pPr lvl="1">
              <a:defRPr/>
            </a:pPr>
            <a:r>
              <a:rPr lang="en-US" sz="2200" dirty="0"/>
              <a:t>If the object references a dynamically allocated object, the memory allocated to that object must be freed (</a:t>
            </a:r>
            <a:r>
              <a:rPr lang="en-US" sz="2200" b="1" i="1" dirty="0">
                <a:solidFill>
                  <a:srgbClr val="FF0000"/>
                </a:solidFill>
              </a:rPr>
              <a:t>deep</a:t>
            </a:r>
            <a:r>
              <a:rPr lang="en-US" sz="2200" dirty="0"/>
              <a:t>).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Gang of Three Rule</a:t>
            </a:r>
            <a:r>
              <a:rPr lang="en-US" dirty="0"/>
              <a:t> basically states that if a class defines one (or more) of the following, it should probably </a:t>
            </a:r>
            <a:r>
              <a:rPr lang="en-US" u="sng" dirty="0"/>
              <a:t>explicitly</a:t>
            </a:r>
            <a:r>
              <a:rPr lang="en-US" dirty="0"/>
              <a:t> define all three: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Copy constructor</a:t>
            </a:r>
            <a:r>
              <a:rPr lang="en-US" sz="1800" dirty="0"/>
              <a:t> – create new object members from corresponding member constructors. 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Copy assignment operator</a:t>
            </a:r>
            <a:r>
              <a:rPr lang="en-US" sz="1800" dirty="0"/>
              <a:t> – assign corresponding members from existing members.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Destructor</a:t>
            </a:r>
            <a:r>
              <a:rPr lang="en-US" sz="1800" dirty="0"/>
              <a:t> – call the destructors of all the object's class-type members.</a:t>
            </a:r>
          </a:p>
          <a:p>
            <a:r>
              <a:rPr lang="en-US" dirty="0"/>
              <a:t>The default constructors and assignment operators only do shallow copies.</a:t>
            </a:r>
          </a:p>
          <a:p>
            <a:pPr lvl="1"/>
            <a:r>
              <a:rPr lang="en-US" dirty="0"/>
              <a:t>Destructors contain code that is run whenever an object is destroyed.</a:t>
            </a:r>
          </a:p>
          <a:p>
            <a:pPr lvl="1"/>
            <a:r>
              <a:rPr lang="en-US" dirty="0"/>
              <a:t>An explicit deep copy constructor, assignment operator, and destructor must be created when a class contains pointers to dynamically allocated resources.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Referring back to our vector class, copying </a:t>
            </a:r>
            <a:r>
              <a:rPr lang="en-US" b="1" i="1" dirty="0" err="1"/>
              <a:t>current_capacity</a:t>
            </a:r>
            <a:r>
              <a:rPr lang="en-US" dirty="0"/>
              <a:t> and </a:t>
            </a:r>
            <a:r>
              <a:rPr lang="en-US" b="1" i="1" dirty="0" err="1"/>
              <a:t>num_items</a:t>
            </a:r>
            <a:r>
              <a:rPr lang="en-US" dirty="0"/>
              <a:t> fields create independent copies of the variables.</a:t>
            </a:r>
          </a:p>
          <a:p>
            <a:r>
              <a:rPr lang="en-US" dirty="0"/>
              <a:t>However, copying the pointer value </a:t>
            </a:r>
            <a:r>
              <a:rPr lang="en-US" b="1" i="1" dirty="0" err="1"/>
              <a:t>the_data</a:t>
            </a:r>
            <a:r>
              <a:rPr lang="en-US" dirty="0"/>
              <a:t> does not create an independent copy.</a:t>
            </a:r>
          </a:p>
          <a:p>
            <a:r>
              <a:rPr lang="en-US" dirty="0"/>
              <a:t>Copying a pointer this way is considered a </a:t>
            </a:r>
            <a:r>
              <a:rPr lang="en-US" b="1" dirty="0">
                <a:solidFill>
                  <a:srgbClr val="FF0000"/>
                </a:solidFill>
              </a:rPr>
              <a:t>shallow copy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48768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Vector&lt;int&gt; v2 = v1;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FF6C1F-6443-4B50-9E52-C41A3B5B30CA}"/>
              </a:ext>
            </a:extLst>
          </p:cNvPr>
          <p:cNvGraphicFramePr>
            <a:graphicFrameLocks noGrp="1"/>
          </p:cNvGraphicFramePr>
          <p:nvPr/>
        </p:nvGraphicFramePr>
        <p:xfrm>
          <a:off x="5029202" y="3936788"/>
          <a:ext cx="2590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Vector&lt;int&gt; 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num_items</a:t>
                      </a:r>
                      <a:r>
                        <a:rPr lang="en-US" dirty="0"/>
                        <a:t> = 5</a:t>
                      </a:r>
                    </a:p>
                    <a:p>
                      <a:pPr algn="ctr"/>
                      <a:r>
                        <a:rPr lang="en-US" dirty="0" err="1"/>
                        <a:t>current_capacity</a:t>
                      </a:r>
                      <a:r>
                        <a:rPr lang="en-US" dirty="0"/>
                        <a:t> = 8</a:t>
                      </a:r>
                    </a:p>
                    <a:p>
                      <a:pPr algn="ctr"/>
                      <a:r>
                        <a:rPr lang="en-US" dirty="0"/>
                        <a:t>int* </a:t>
                      </a:r>
                      <a:r>
                        <a:rPr lang="en-US" dirty="0" err="1"/>
                        <a:t>the_data</a:t>
                      </a:r>
                      <a:r>
                        <a:rPr lang="en-US" dirty="0"/>
                        <a:t> =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D064B42-2D32-4ACC-8E17-4EF6667CEEA8}"/>
              </a:ext>
            </a:extLst>
          </p:cNvPr>
          <p:cNvSpPr/>
          <p:nvPr/>
        </p:nvSpPr>
        <p:spPr>
          <a:xfrm>
            <a:off x="6753641" y="4930334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CC359B-BFDB-4413-AEBA-1ABFE431B237}"/>
              </a:ext>
            </a:extLst>
          </p:cNvPr>
          <p:cNvGraphicFramePr>
            <a:graphicFrameLocks noGrp="1"/>
          </p:cNvGraphicFramePr>
          <p:nvPr/>
        </p:nvGraphicFramePr>
        <p:xfrm>
          <a:off x="5029202" y="5407684"/>
          <a:ext cx="2590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Vector&lt;int&gt; 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num_items</a:t>
                      </a:r>
                      <a:r>
                        <a:rPr lang="en-US" dirty="0"/>
                        <a:t> = 5</a:t>
                      </a:r>
                    </a:p>
                    <a:p>
                      <a:pPr algn="ctr"/>
                      <a:r>
                        <a:rPr lang="en-US" dirty="0" err="1"/>
                        <a:t>current_capacity</a:t>
                      </a:r>
                      <a:r>
                        <a:rPr lang="en-US" dirty="0"/>
                        <a:t> = 8</a:t>
                      </a:r>
                    </a:p>
                    <a:p>
                      <a:pPr algn="ctr"/>
                      <a:r>
                        <a:rPr lang="en-US" dirty="0"/>
                        <a:t>int* </a:t>
                      </a:r>
                      <a:r>
                        <a:rPr lang="en-US" dirty="0" err="1"/>
                        <a:t>the_data</a:t>
                      </a:r>
                      <a:r>
                        <a:rPr lang="en-US" dirty="0"/>
                        <a:t> =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D37664F-E092-462A-BD25-6E5AB215EA56}"/>
              </a:ext>
            </a:extLst>
          </p:cNvPr>
          <p:cNvSpPr/>
          <p:nvPr/>
        </p:nvSpPr>
        <p:spPr>
          <a:xfrm>
            <a:off x="6753641" y="6401230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5C9B64-DC00-4DB1-B8BD-9EACC5EFBC1F}"/>
              </a:ext>
            </a:extLst>
          </p:cNvPr>
          <p:cNvGraphicFramePr>
            <a:graphicFrameLocks noGrp="1"/>
          </p:cNvGraphicFramePr>
          <p:nvPr/>
        </p:nvGraphicFramePr>
        <p:xfrm>
          <a:off x="8772943" y="3709153"/>
          <a:ext cx="851452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452">
                  <a:extLst>
                    <a:ext uri="{9D8B030D-6E8A-4147-A177-3AD203B41FA5}">
                      <a16:colId xmlns:a16="http://schemas.microsoft.com/office/drawing/2014/main" val="1661037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21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89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29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86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31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27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58444"/>
                  </a:ext>
                </a:extLst>
              </a:tr>
            </a:tbl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0C492B-C41C-4232-9748-997BC2466687}"/>
              </a:ext>
            </a:extLst>
          </p:cNvPr>
          <p:cNvSpPr/>
          <p:nvPr/>
        </p:nvSpPr>
        <p:spPr>
          <a:xfrm>
            <a:off x="7106478" y="3886200"/>
            <a:ext cx="1669774" cy="2643906"/>
          </a:xfrm>
          <a:custGeom>
            <a:avLst/>
            <a:gdLst>
              <a:gd name="connsiteX0" fmla="*/ 0 w 1669774"/>
              <a:gd name="connsiteY0" fmla="*/ 2643809 h 2643906"/>
              <a:gd name="connsiteX1" fmla="*/ 646044 w 1669774"/>
              <a:gd name="connsiteY1" fmla="*/ 2405270 h 2643906"/>
              <a:gd name="connsiteX2" fmla="*/ 993913 w 1669774"/>
              <a:gd name="connsiteY2" fmla="*/ 1202635 h 2643906"/>
              <a:gd name="connsiteX3" fmla="*/ 1321905 w 1669774"/>
              <a:gd name="connsiteY3" fmla="*/ 367748 h 2643906"/>
              <a:gd name="connsiteX4" fmla="*/ 1669774 w 1669774"/>
              <a:gd name="connsiteY4" fmla="*/ 0 h 264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774" h="2643906">
                <a:moveTo>
                  <a:pt x="0" y="2643809"/>
                </a:moveTo>
                <a:cubicBezTo>
                  <a:pt x="240196" y="2644637"/>
                  <a:pt x="480392" y="2645466"/>
                  <a:pt x="646044" y="2405270"/>
                </a:cubicBezTo>
                <a:cubicBezTo>
                  <a:pt x="811696" y="2165074"/>
                  <a:pt x="881270" y="1542222"/>
                  <a:pt x="993913" y="1202635"/>
                </a:cubicBezTo>
                <a:cubicBezTo>
                  <a:pt x="1106557" y="863048"/>
                  <a:pt x="1209262" y="568187"/>
                  <a:pt x="1321905" y="367748"/>
                </a:cubicBezTo>
                <a:cubicBezTo>
                  <a:pt x="1434549" y="167309"/>
                  <a:pt x="1552161" y="83654"/>
                  <a:pt x="1669774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48C48-0B0F-4E36-A1C1-E851759AC82C}"/>
              </a:ext>
            </a:extLst>
          </p:cNvPr>
          <p:cNvSpPr/>
          <p:nvPr/>
        </p:nvSpPr>
        <p:spPr>
          <a:xfrm>
            <a:off x="7166113" y="3886834"/>
            <a:ext cx="1600200" cy="1162879"/>
          </a:xfrm>
          <a:custGeom>
            <a:avLst/>
            <a:gdLst>
              <a:gd name="connsiteX0" fmla="*/ 0 w 1600200"/>
              <a:gd name="connsiteY0" fmla="*/ 1162879 h 1162879"/>
              <a:gd name="connsiteX1" fmla="*/ 556591 w 1600200"/>
              <a:gd name="connsiteY1" fmla="*/ 1043609 h 1162879"/>
              <a:gd name="connsiteX2" fmla="*/ 1043609 w 1600200"/>
              <a:gd name="connsiteY2" fmla="*/ 477079 h 1162879"/>
              <a:gd name="connsiteX3" fmla="*/ 1600200 w 1600200"/>
              <a:gd name="connsiteY3" fmla="*/ 0 h 11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162879">
                <a:moveTo>
                  <a:pt x="0" y="1162879"/>
                </a:moveTo>
                <a:cubicBezTo>
                  <a:pt x="191328" y="1160394"/>
                  <a:pt x="382656" y="1157909"/>
                  <a:pt x="556591" y="1043609"/>
                </a:cubicBezTo>
                <a:cubicBezTo>
                  <a:pt x="730526" y="929309"/>
                  <a:pt x="869674" y="651014"/>
                  <a:pt x="1043609" y="477079"/>
                </a:cubicBezTo>
                <a:cubicBezTo>
                  <a:pt x="1217544" y="303144"/>
                  <a:pt x="1408872" y="151572"/>
                  <a:pt x="16002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 animBg="1"/>
      <p:bldP spid="11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6727</Words>
  <Application>Microsoft Office PowerPoint</Application>
  <PresentationFormat>Custom</PresentationFormat>
  <Paragraphs>1090</Paragraphs>
  <Slides>53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Helvetica Neue</vt:lpstr>
      <vt:lpstr>inherit</vt:lpstr>
      <vt:lpstr>Arial</vt:lpstr>
      <vt:lpstr>Calibri</vt:lpstr>
      <vt:lpstr>Comic Sans MS</vt:lpstr>
      <vt:lpstr>Consolas</vt:lpstr>
      <vt:lpstr>Courier New</vt:lpstr>
      <vt:lpstr>Symbol</vt:lpstr>
      <vt:lpstr>Times New Roman</vt:lpstr>
      <vt:lpstr>Tw Cen MT</vt:lpstr>
      <vt:lpstr>Wingdings</vt:lpstr>
      <vt:lpstr>CS 235 Theme</vt:lpstr>
      <vt:lpstr>PowerPoint Presentation</vt:lpstr>
      <vt:lpstr>PowerPoint Presentation</vt:lpstr>
      <vt:lpstr>Wednesday, May 11, 2022</vt:lpstr>
      <vt:lpstr>Tip #13: '\n' Confusion</vt:lpstr>
      <vt:lpstr>Tip #13: Newline Confusion</vt:lpstr>
      <vt:lpstr>override</vt:lpstr>
      <vt:lpstr>PowerPoint Presentation</vt:lpstr>
      <vt:lpstr>Copying Objects</vt:lpstr>
      <vt:lpstr>Shallow Copy</vt:lpstr>
      <vt:lpstr>Deep Copy Constructor</vt:lpstr>
      <vt:lpstr>Deep Assignment Operator</vt:lpstr>
      <vt:lpstr>The No-Parameter Constructor</vt:lpstr>
      <vt:lpstr>Follow-up Questions...</vt:lpstr>
      <vt:lpstr>Review Questions...</vt:lpstr>
      <vt:lpstr>C++ Interface</vt:lpstr>
      <vt:lpstr>PowerPoint Presentation</vt:lpstr>
      <vt:lpstr>PowerPoint Presentation</vt:lpstr>
      <vt:lpstr>Lab 03 – Linked List</vt:lpstr>
      <vt:lpstr>Linked List Interface Template</vt:lpstr>
      <vt:lpstr>Lab 03 – Linked List</vt:lpstr>
      <vt:lpstr>Lab 03 – Linked List (Bonus)</vt:lpstr>
      <vt:lpstr>Lab 03 – Linked List</vt:lpstr>
      <vt:lpstr>Lab 03 – Linked List</vt:lpstr>
      <vt:lpstr>PowerPoint Presentation</vt:lpstr>
      <vt:lpstr>PowerPoint Presentation</vt:lpstr>
      <vt:lpstr>Tip #14: eof in Loops</vt:lpstr>
      <vt:lpstr>Follow-up Questions...</vt:lpstr>
      <vt:lpstr>Review Questions...</vt:lpstr>
      <vt:lpstr>Vectors vs Lists</vt:lpstr>
      <vt:lpstr>Double-Linked Lists</vt:lpstr>
      <vt:lpstr>The DNode Class</vt:lpstr>
      <vt:lpstr>push_front("Rob")</vt:lpstr>
      <vt:lpstr>push_front("Rob")</vt:lpstr>
      <vt:lpstr>push_front("Sam")</vt:lpstr>
      <vt:lpstr>push_front("Sam")</vt:lpstr>
      <vt:lpstr>push_front("Sam")</vt:lpstr>
      <vt:lpstr>push_front("Sam")</vt:lpstr>
      <vt:lpstr>The list Class – Double-linked List</vt:lpstr>
      <vt:lpstr>Ordered Insertion of "Rob"</vt:lpstr>
      <vt:lpstr>Ordered Insertion of "Rob"</vt:lpstr>
      <vt:lpstr>Ordered Insertion of "Rob"</vt:lpstr>
      <vt:lpstr>Ordered Insertion of "Rob"</vt:lpstr>
      <vt:lpstr>Ordered Insertion of "Rob"</vt:lpstr>
      <vt:lpstr>Delete "Rob"</vt:lpstr>
      <vt:lpstr>Delete "Rob"</vt:lpstr>
      <vt:lpstr>Delete "Rob"</vt:lpstr>
      <vt:lpstr>Delete "Rob"</vt:lpstr>
      <vt:lpstr>PowerPoint Presentation</vt:lpstr>
      <vt:lpstr>Application of the list Class</vt:lpstr>
      <vt:lpstr>Ordered Linked List Insertion</vt:lpstr>
      <vt:lpstr>Delegation</vt:lpstr>
      <vt:lpstr>Circular Lists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111</cp:revision>
  <cp:lastPrinted>2022-02-02T15:04:38Z</cp:lastPrinted>
  <dcterms:created xsi:type="dcterms:W3CDTF">2020-07-19T21:27:39Z</dcterms:created>
  <dcterms:modified xsi:type="dcterms:W3CDTF">2022-05-11T17:56:25Z</dcterms:modified>
</cp:coreProperties>
</file>