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729" r:id="rId2"/>
    <p:sldId id="3584" r:id="rId3"/>
    <p:sldId id="310" r:id="rId4"/>
    <p:sldId id="313" r:id="rId5"/>
    <p:sldId id="1989" r:id="rId6"/>
    <p:sldId id="1990" r:id="rId7"/>
    <p:sldId id="1994" r:id="rId8"/>
    <p:sldId id="983" r:id="rId9"/>
    <p:sldId id="984" r:id="rId10"/>
    <p:sldId id="3913" r:id="rId11"/>
    <p:sldId id="660" r:id="rId12"/>
    <p:sldId id="1950" r:id="rId13"/>
    <p:sldId id="3829" r:id="rId14"/>
    <p:sldId id="970" r:id="rId15"/>
    <p:sldId id="3899" r:id="rId16"/>
    <p:sldId id="1789" r:id="rId17"/>
    <p:sldId id="974" r:id="rId18"/>
    <p:sldId id="2088" r:id="rId19"/>
    <p:sldId id="2089" r:id="rId20"/>
    <p:sldId id="1044" r:id="rId21"/>
    <p:sldId id="3979" r:id="rId22"/>
    <p:sldId id="1086" r:id="rId23"/>
    <p:sldId id="1054" r:id="rId24"/>
    <p:sldId id="1096" r:id="rId25"/>
    <p:sldId id="1055" r:id="rId26"/>
    <p:sldId id="1114" r:id="rId27"/>
    <p:sldId id="1115" r:id="rId28"/>
    <p:sldId id="3592" r:id="rId29"/>
    <p:sldId id="1794" r:id="rId30"/>
    <p:sldId id="3558" r:id="rId31"/>
    <p:sldId id="1095" r:id="rId32"/>
    <p:sldId id="3980" r:id="rId33"/>
    <p:sldId id="1097" r:id="rId34"/>
    <p:sldId id="1098" r:id="rId35"/>
    <p:sldId id="3950" r:id="rId36"/>
    <p:sldId id="3735" r:id="rId37"/>
    <p:sldId id="1101" r:id="rId38"/>
    <p:sldId id="1102" r:id="rId39"/>
    <p:sldId id="1103" r:id="rId40"/>
    <p:sldId id="1104" r:id="rId41"/>
    <p:sldId id="3951" r:id="rId42"/>
    <p:sldId id="3942" r:id="rId43"/>
    <p:sldId id="3935" r:id="rId44"/>
    <p:sldId id="3936" r:id="rId45"/>
    <p:sldId id="3954" r:id="rId46"/>
    <p:sldId id="3937" r:id="rId47"/>
    <p:sldId id="3955" r:id="rId4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6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Sequential Containers 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860BB3-70D7-4BDF-BC75-45101A4D784E}"/>
              </a:ext>
            </a:extLst>
          </p:cNvPr>
          <p:cNvSpPr txBox="1"/>
          <p:nvPr/>
        </p:nvSpPr>
        <p:spPr>
          <a:xfrm>
            <a:off x="276226" y="1216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Sequential Containers, 4.1-2 (11)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Inheritance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785820"/>
            <a:ext cx="1828800" cy="2146112"/>
            <a:chOff x="533400" y="2514600"/>
            <a:chExt cx="2133600" cy="2146112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SNAP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820888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strike="sngStrike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name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address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645049"/>
              <a:ext cx="2133600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getName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getAddr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getPhone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cxnSp>
        <p:nvCxnSpPr>
          <p:cNvPr id="41" name="Straight Arrow Connector 40"/>
          <p:cNvCxnSpPr>
            <a:cxnSpLocks/>
          </p:cNvCxnSpPr>
          <p:nvPr/>
        </p:nvCxnSpPr>
        <p:spPr>
          <a:xfrm flipV="1">
            <a:off x="2104463" y="2832678"/>
            <a:ext cx="2688022" cy="94776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 rot="3904997">
            <a:off x="4474695" y="2840212"/>
            <a:ext cx="152400" cy="15459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378200" y="3785821"/>
            <a:ext cx="1828800" cy="1781568"/>
            <a:chOff x="533400" y="2514600"/>
            <a:chExt cx="2133600" cy="1781568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Csg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strike="sngStrike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grade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getGrade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50080" y="1459913"/>
            <a:ext cx="1828800" cy="1411246"/>
            <a:chOff x="533400" y="2514600"/>
            <a:chExt cx="2133600" cy="1411246"/>
          </a:xfrm>
        </p:grpSpPr>
        <p:sp>
          <p:nvSpPr>
            <p:cNvPr id="38" name="TextBox 37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SchoolCourse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3400" y="2820888"/>
              <a:ext cx="2133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3279515"/>
              <a:ext cx="21336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37200" y="3785820"/>
            <a:ext cx="1828800" cy="1781568"/>
            <a:chOff x="533400" y="2514600"/>
            <a:chExt cx="2133600" cy="1781568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Cdh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day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hour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getDay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getHour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cxnSp>
        <p:nvCxnSpPr>
          <p:cNvPr id="49" name="Straight Arrow Connector 48"/>
          <p:cNvCxnSpPr>
            <a:cxnSpLocks/>
            <a:stCxn id="30" idx="0"/>
          </p:cNvCxnSpPr>
          <p:nvPr/>
        </p:nvCxnSpPr>
        <p:spPr>
          <a:xfrm flipH="1" flipV="1">
            <a:off x="5779378" y="2881114"/>
            <a:ext cx="672222" cy="90470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/>
          <p:cNvSpPr/>
          <p:nvPr/>
        </p:nvSpPr>
        <p:spPr>
          <a:xfrm rot="19146125">
            <a:off x="5741356" y="2850643"/>
            <a:ext cx="152400" cy="15240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4314307" y="2881114"/>
            <a:ext cx="743724" cy="89932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/>
          <p:cNvSpPr/>
          <p:nvPr/>
        </p:nvSpPr>
        <p:spPr>
          <a:xfrm rot="2340612" flipH="1">
            <a:off x="4948522" y="2839171"/>
            <a:ext cx="152400" cy="15240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696201" y="3785820"/>
            <a:ext cx="1828800" cy="1419102"/>
            <a:chOff x="533400" y="2514600"/>
            <a:chExt cx="2133600" cy="1419102"/>
          </a:xfrm>
        </p:grpSpPr>
        <p:sp>
          <p:nvSpPr>
            <p:cNvPr id="34" name="TextBox 3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3400" y="2820888"/>
              <a:ext cx="2133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room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400" y="3287371"/>
              <a:ext cx="21336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getRoom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cxnSp>
        <p:nvCxnSpPr>
          <p:cNvPr id="58" name="Straight Arrow Connector 57"/>
          <p:cNvCxnSpPr>
            <a:cxnSpLocks/>
            <a:stCxn id="34" idx="0"/>
          </p:cNvCxnSpPr>
          <p:nvPr/>
        </p:nvCxnSpPr>
        <p:spPr>
          <a:xfrm flipH="1" flipV="1">
            <a:off x="6070709" y="2877598"/>
            <a:ext cx="2539892" cy="9082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 rot="17659178" flipH="1">
            <a:off x="6095327" y="2827871"/>
            <a:ext cx="152400" cy="15240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29B7A-B7C4-4A8D-8926-DE463C3754D6}"/>
              </a:ext>
            </a:extLst>
          </p:cNvPr>
          <p:cNvSpPr txBox="1"/>
          <p:nvPr/>
        </p:nvSpPr>
        <p:spPr>
          <a:xfrm>
            <a:off x="7675966" y="149453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process is known as </a:t>
            </a:r>
            <a:r>
              <a:rPr lang="en-US" sz="1600" b="1" i="1" dirty="0">
                <a:solidFill>
                  <a:srgbClr val="FF0000"/>
                </a:solidFill>
              </a:rPr>
              <a:t>refactoring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is often used in object-oriented design.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DBC866-A52F-4B7D-A04C-BCCC33B8E5C5}"/>
              </a:ext>
            </a:extLst>
          </p:cNvPr>
          <p:cNvSpPr txBox="1"/>
          <p:nvPr/>
        </p:nvSpPr>
        <p:spPr>
          <a:xfrm>
            <a:off x="1032933" y="6150049"/>
            <a:ext cx="917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Please carefully read and follow the Lab requirements!</a:t>
            </a:r>
          </a:p>
        </p:txBody>
      </p:sp>
    </p:spTree>
    <p:extLst>
      <p:ext uri="{BB962C8B-B14F-4D97-AF65-F5344CB8AC3E}">
        <p14:creationId xmlns:p14="http://schemas.microsoft.com/office/powerpoint/2010/main" val="9574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Public, Protected, Private Inheritance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050" y="1367587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A 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x;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protected: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y;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z;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1298602"/>
            <a:ext cx="495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B : public A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x is public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y is protected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z is not accessible from B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C : protected A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x is protected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y is protected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z is not accessible from C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D : private A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x is private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y is private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z is not accessible from 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065314" y="5638800"/>
            <a:ext cx="3411436" cy="504825"/>
          </a:xfrm>
          <a:prstGeom prst="borderCallout1">
            <a:avLst>
              <a:gd name="adj1" fmla="val 49177"/>
              <a:gd name="adj2" fmla="val 99553"/>
              <a:gd name="adj3" fmla="val -120463"/>
              <a:gd name="adj4" fmla="val 132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'private' is default for classes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65314" y="1685925"/>
            <a:ext cx="4564914" cy="3486150"/>
            <a:chOff x="-974751" y="1771650"/>
            <a:chExt cx="4564914" cy="3486150"/>
          </a:xfrm>
        </p:grpSpPr>
        <p:sp>
          <p:nvSpPr>
            <p:cNvPr id="8" name="Line Callout 1 7"/>
            <p:cNvSpPr/>
            <p:nvPr/>
          </p:nvSpPr>
          <p:spPr>
            <a:xfrm>
              <a:off x="-974751" y="4171950"/>
              <a:ext cx="3694260" cy="1085850"/>
            </a:xfrm>
            <a:prstGeom prst="borderCallout1">
              <a:avLst>
                <a:gd name="adj1" fmla="val 49376"/>
                <a:gd name="adj2" fmla="val 99880"/>
                <a:gd name="adj3" fmla="val 73454"/>
                <a:gd name="adj4" fmla="val 1242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Classes B, C and D all contain the variables x, y and z. It is just question of access.</a:t>
              </a:r>
            </a:p>
          </p:txBody>
        </p:sp>
        <p:cxnSp>
          <p:nvCxnSpPr>
            <p:cNvPr id="10" name="Straight Connector 9"/>
            <p:cNvCxnSpPr>
              <a:cxnSpLocks/>
              <a:stCxn id="8" idx="0"/>
            </p:cNvCxnSpPr>
            <p:nvPr/>
          </p:nvCxnSpPr>
          <p:spPr>
            <a:xfrm flipV="1">
              <a:off x="2719509" y="1771650"/>
              <a:ext cx="870654" cy="29432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  <a:stCxn id="8" idx="0"/>
            </p:cNvCxnSpPr>
            <p:nvPr/>
          </p:nvCxnSpPr>
          <p:spPr>
            <a:xfrm flipV="1">
              <a:off x="2719509" y="3386887"/>
              <a:ext cx="870654" cy="13279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Line Callout 1 6">
            <a:extLst>
              <a:ext uri="{FF2B5EF4-FFF2-40B4-BE49-F238E27FC236}">
                <a16:creationId xmlns:a16="http://schemas.microsoft.com/office/drawing/2014/main" id="{C8BC3CE0-28A3-6823-2E90-82F1496C6701}"/>
              </a:ext>
            </a:extLst>
          </p:cNvPr>
          <p:cNvSpPr/>
          <p:nvPr/>
        </p:nvSpPr>
        <p:spPr>
          <a:xfrm>
            <a:off x="2262159" y="1762024"/>
            <a:ext cx="2908453" cy="731519"/>
          </a:xfrm>
          <a:prstGeom prst="borderCallout1">
            <a:avLst>
              <a:gd name="adj1" fmla="val 101553"/>
              <a:gd name="adj2" fmla="val 49174"/>
              <a:gd name="adj3" fmla="val 204889"/>
              <a:gd name="adj4" fmla="val -9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z is not accessible in any inherited class!</a:t>
            </a:r>
          </a:p>
        </p:txBody>
      </p:sp>
    </p:spTree>
    <p:extLst>
      <p:ext uri="{BB962C8B-B14F-4D97-AF65-F5344CB8AC3E}">
        <p14:creationId xmlns:p14="http://schemas.microsoft.com/office/powerpoint/2010/main" val="21657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No-Parameter Constructor</a:t>
            </a:r>
          </a:p>
        </p:txBody>
      </p:sp>
      <p:sp>
        <p:nvSpPr>
          <p:cNvPr id="3993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 execution of any constructor in a derived class does not invoke a base class constructor, C++ automatically invokes the no-parameter constructor for the base class.</a:t>
            </a:r>
          </a:p>
          <a:p>
            <a:r>
              <a:rPr lang="en-US" dirty="0"/>
              <a:t>C++ does this to initialize the part of the object inherited from the base class before the derived class starts to initialize its part of the object.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64417"/>
            <a:ext cx="6553200" cy="3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ACDAC0-8AD2-4DB8-843E-30F347CA4C04}"/>
              </a:ext>
            </a:extLst>
          </p:cNvPr>
          <p:cNvSpPr/>
          <p:nvPr/>
        </p:nvSpPr>
        <p:spPr>
          <a:xfrm>
            <a:off x="2743200" y="6019800"/>
            <a:ext cx="59436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D5C5-BB79-49E0-8B03-973035C7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</a:t>
            </a:r>
            <a:r>
              <a:rPr lang="en-US"/>
              <a:t>Questions...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18354-169F-4D29-B8EF-27A98EE256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0080" y="1295402"/>
            <a:ext cx="9980296" cy="32894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is an abstract class/function?</a:t>
            </a:r>
          </a:p>
          <a:p>
            <a:pPr>
              <a:spcBef>
                <a:spcPts val="12800"/>
              </a:spcBef>
              <a:spcAft>
                <a:spcPts val="0"/>
              </a:spcAft>
            </a:pPr>
            <a:r>
              <a:rPr lang="en-US" dirty="0"/>
              <a:t>What is multiple inheritance?</a:t>
            </a:r>
          </a:p>
          <a:p>
            <a:pPr>
              <a:spcBef>
                <a:spcPts val="6000"/>
              </a:spcBef>
              <a:spcAft>
                <a:spcPts val="0"/>
              </a:spcAft>
            </a:pPr>
            <a:r>
              <a:rPr lang="en-US" dirty="0"/>
              <a:t>What is a friend declaration?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CC996-25C1-4D4C-90AE-29F0C2E6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Sequential Containers (11)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D031-7681-4608-922A-63119486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5BD7D-335A-491E-9425-96D46B867DB0}"/>
              </a:ext>
            </a:extLst>
          </p:cNvPr>
          <p:cNvSpPr txBox="1"/>
          <p:nvPr/>
        </p:nvSpPr>
        <p:spPr>
          <a:xfrm>
            <a:off x="1025155" y="1741909"/>
            <a:ext cx="9595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An abstract class is a class that has at least one pure virtual function and is designed to be a base class.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An abstract class cannot be instantiated (compilation error).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Classes inheriting an abstract class must provide the definitions for the pure virtual functions; otherwise, the subclass would become an abstract class itself.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1C75D-AC66-4A75-9CAC-4465F9557303}"/>
              </a:ext>
            </a:extLst>
          </p:cNvPr>
          <p:cNvSpPr/>
          <p:nvPr/>
        </p:nvSpPr>
        <p:spPr>
          <a:xfrm>
            <a:off x="1103460" y="3671422"/>
            <a:ext cx="959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Multiple inheritance refers the ability of a class to extend more than one class.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All the data fields for the derived class are inherited from its base classes.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86780-8D9D-4FC7-AEC6-13E9B8C0CB9A}"/>
              </a:ext>
            </a:extLst>
          </p:cNvPr>
          <p:cNvSpPr/>
          <p:nvPr/>
        </p:nvSpPr>
        <p:spPr>
          <a:xfrm>
            <a:off x="1059917" y="4831060"/>
            <a:ext cx="941214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5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The friend declaration allows a function external to a class to access the private members of that class (effectively making the friend function or class a member of the declaring class).</a:t>
            </a:r>
          </a:p>
          <a:p>
            <a:pPr marL="285750" indent="-285750" fontAlgn="base">
              <a:spcBef>
                <a:spcPts val="5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The class itself must declare who its friends are.</a:t>
            </a:r>
          </a:p>
          <a:p>
            <a:pPr marL="285750" indent="-285750" fontAlgn="base">
              <a:spcBef>
                <a:spcPts val="5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Friendship is not inherited and is not transitive - if a base class is a friend of a particular class, its derived classes are not automatically friends too.</a:t>
            </a:r>
          </a:p>
        </p:txBody>
      </p:sp>
    </p:spTree>
    <p:extLst>
      <p:ext uri="{BB962C8B-B14F-4D97-AF65-F5344CB8AC3E}">
        <p14:creationId xmlns:p14="http://schemas.microsoft.com/office/powerpoint/2010/main" val="249226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build="p" bldLvl="2"/>
      <p:bldP spid="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34640" y="4038600"/>
            <a:ext cx="7772400" cy="12283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4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11 - Sequential Containers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39" y="685800"/>
            <a:ext cx="55721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3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391985"/>
            <a:ext cx="10047884" cy="1399983"/>
          </a:xfrm>
        </p:spPr>
        <p:txBody>
          <a:bodyPr/>
          <a:lstStyle/>
          <a:p>
            <a:r>
              <a:rPr lang="en-US" dirty="0"/>
              <a:t>To become familiar with the Standard Template Library (STL) and </a:t>
            </a:r>
            <a:r>
              <a:rPr lang="en-US" b="1" i="1" dirty="0">
                <a:solidFill>
                  <a:srgbClr val="FF0000"/>
                </a:solidFill>
              </a:rPr>
              <a:t>template classes</a:t>
            </a:r>
            <a:r>
              <a:rPr lang="en-US" dirty="0"/>
              <a:t>.</a:t>
            </a:r>
          </a:p>
          <a:p>
            <a:r>
              <a:rPr lang="en-US" dirty="0"/>
              <a:t>To understand how to use a </a:t>
            </a:r>
            <a:r>
              <a:rPr lang="en-US" b="1" i="1" dirty="0">
                <a:solidFill>
                  <a:srgbClr val="FF0000"/>
                </a:solidFill>
              </a:rPr>
              <a:t>vector</a:t>
            </a:r>
            <a:r>
              <a:rPr lang="en-US" dirty="0"/>
              <a:t> class and how to implement it using an array for storage.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7FC43C-3D9F-4E17-8B8D-7B3D3FC13FEF}"/>
              </a:ext>
            </a:extLst>
          </p:cNvPr>
          <p:cNvSpPr txBox="1">
            <a:spLocks/>
          </p:cNvSpPr>
          <p:nvPr/>
        </p:nvSpPr>
        <p:spPr bwMode="auto">
          <a:xfrm>
            <a:off x="566397" y="2922081"/>
            <a:ext cx="10047884" cy="32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understand the difference between a </a:t>
            </a:r>
            <a:r>
              <a:rPr lang="en-US" b="1" i="1" dirty="0"/>
              <a:t>shallow copy</a:t>
            </a:r>
            <a:r>
              <a:rPr lang="en-US" dirty="0"/>
              <a:t> and </a:t>
            </a:r>
            <a:r>
              <a:rPr lang="en-US" b="1" i="1" dirty="0"/>
              <a:t>deep copy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introduce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linked list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and study the differences between single-, double-, and circular linked list data structures.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introduce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structs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en-US" dirty="0"/>
              <a:t>So far, we’ve considered one data structure — the </a:t>
            </a:r>
            <a:r>
              <a:rPr lang="en-US" b="1" i="1" dirty="0">
                <a:solidFill>
                  <a:srgbClr val="FF0000"/>
                </a:solidFill>
              </a:rPr>
              <a:t>array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C++ developers have provided more tools for programmers by providing a rich set of data structures written as C++ template classes.</a:t>
            </a:r>
          </a:p>
          <a:p>
            <a:r>
              <a:rPr lang="en-US" dirty="0"/>
              <a:t>In this chapter we discuss the STL classes called </a:t>
            </a:r>
            <a:r>
              <a:rPr lang="en-US" b="1" i="1" dirty="0">
                <a:solidFill>
                  <a:srgbClr val="FF0000"/>
                </a:solidFill>
              </a:rPr>
              <a:t>sequences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9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222911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sequence</a:t>
            </a:r>
            <a:r>
              <a:rPr lang="en-US" dirty="0"/>
              <a:t> has the property that objects of the same type are stored in a linear manner and can be inserted or removed anywhere in the sequence.</a:t>
            </a:r>
          </a:p>
          <a:p>
            <a:pPr lvl="1"/>
            <a:r>
              <a:rPr lang="en-US" dirty="0"/>
              <a:t>Some sequences are </a:t>
            </a:r>
            <a:r>
              <a:rPr lang="en-US" b="1" i="1" dirty="0">
                <a:solidFill>
                  <a:srgbClr val="FF0000"/>
                </a:solidFill>
              </a:rPr>
              <a:t>indexed</a:t>
            </a:r>
            <a:r>
              <a:rPr lang="en-US" dirty="0"/>
              <a:t>, which means their elements can be accessed in arbitrary order (called </a:t>
            </a:r>
            <a:r>
              <a:rPr lang="en-US" b="1" i="1" dirty="0">
                <a:solidFill>
                  <a:srgbClr val="FF0000"/>
                </a:solidFill>
              </a:rPr>
              <a:t>random access</a:t>
            </a:r>
            <a:r>
              <a:rPr lang="en-US" dirty="0"/>
              <a:t>) using a subscript to select an element.</a:t>
            </a:r>
          </a:p>
          <a:p>
            <a:pPr lvl="1"/>
            <a:r>
              <a:rPr lang="en-US" dirty="0"/>
              <a:t>For other sequences you must start at the beginning and process the elements in order and use </a:t>
            </a:r>
            <a:r>
              <a:rPr lang="en-US" b="1" i="1" dirty="0">
                <a:solidFill>
                  <a:srgbClr val="FF0000"/>
                </a:solidFill>
              </a:rPr>
              <a:t>Iterators</a:t>
            </a:r>
            <a:r>
              <a:rPr lang="en-US" dirty="0"/>
              <a:t> to facilitate </a:t>
            </a:r>
            <a:r>
              <a:rPr lang="en-US" b="1" i="1" dirty="0">
                <a:solidFill>
                  <a:srgbClr val="FF0000"/>
                </a:solidFill>
              </a:rPr>
              <a:t>sequential access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random access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EDDDCE-D1AE-4CAB-9146-6976F1CBC345}"/>
              </a:ext>
            </a:extLst>
          </p:cNvPr>
          <p:cNvSpPr txBox="1">
            <a:spLocks/>
          </p:cNvSpPr>
          <p:nvPr/>
        </p:nvSpPr>
        <p:spPr bwMode="auto">
          <a:xfrm>
            <a:off x="572493" y="3445176"/>
            <a:ext cx="8362122" cy="222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STL sequence containers are: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array</a:t>
            </a:r>
            <a:r>
              <a:rPr lang="en-US" dirty="0"/>
              <a:t>  - represents a static contiguous array.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vector</a:t>
            </a:r>
            <a:r>
              <a:rPr lang="en-US" dirty="0"/>
              <a:t> - represents a dynamic contiguous array.</a:t>
            </a:r>
          </a:p>
          <a:p>
            <a:pPr lvl="1">
              <a:spcBef>
                <a:spcPts val="600"/>
              </a:spcBef>
            </a:pPr>
            <a:r>
              <a:rPr lang="en-US" b="1" dirty="0" err="1">
                <a:solidFill>
                  <a:srgbClr val="FF0000"/>
                </a:solidFill>
              </a:rPr>
              <a:t>forward_list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- represents a singly-linked list.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list</a:t>
            </a:r>
            <a:r>
              <a:rPr lang="en-US" dirty="0"/>
              <a:t> - represents a doubly-linked list.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deque</a:t>
            </a:r>
            <a:r>
              <a:rPr lang="en-US" dirty="0"/>
              <a:t> - represents a double-ended </a:t>
            </a:r>
            <a:r>
              <a:rPr lang="en-US" b="1" dirty="0">
                <a:solidFill>
                  <a:srgbClr val="FF0000"/>
                </a:solidFill>
              </a:rPr>
              <a:t>queue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4.1, pgs. 232-236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4.1 Template Classes and the Vector </a:t>
            </a:r>
          </a:p>
          <a:p>
            <a:pPr algn="ctr"/>
            <a:r>
              <a:rPr lang="en-US" sz="2400" dirty="0"/>
              <a:t>Vector</a:t>
            </a:r>
          </a:p>
          <a:p>
            <a:pPr algn="ctr"/>
            <a:r>
              <a:rPr lang="en-US" sz="2400" dirty="0"/>
              <a:t>Specification of the vector Class </a:t>
            </a:r>
          </a:p>
          <a:p>
            <a:pPr algn="ctr"/>
            <a:r>
              <a:rPr lang="en-US" sz="2400" dirty="0"/>
              <a:t>Function at and the Subscripting Operator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28813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C++ template</a:t>
            </a:r>
            <a:r>
              <a:rPr lang="en-US" dirty="0"/>
              <a:t> is literally a template or blueprint for creating a generic class or function of a specified type.</a:t>
            </a:r>
          </a:p>
          <a:p>
            <a:pPr lvl="1"/>
            <a:r>
              <a:rPr lang="en-US" sz="1800" dirty="0"/>
              <a:t>A template is not a class.</a:t>
            </a:r>
          </a:p>
          <a:p>
            <a:pPr lvl="1"/>
            <a:r>
              <a:rPr lang="en-US" sz="1800" dirty="0"/>
              <a:t>Using C++ templates avoids having to write nearly identical classes (int, float, etc.), but results in compiled code that is mostly as if we had written each version separately.</a:t>
            </a:r>
          </a:p>
          <a:p>
            <a:r>
              <a:rPr lang="en-US" dirty="0"/>
              <a:t>A C++ template uses "</a:t>
            </a:r>
            <a:r>
              <a:rPr lang="en-US" b="1" i="1" dirty="0">
                <a:solidFill>
                  <a:srgbClr val="FF0000"/>
                </a:solidFill>
              </a:rPr>
              <a:t>Instantiation-style polymorphism</a:t>
            </a:r>
            <a:r>
              <a:rPr lang="en-US" dirty="0"/>
              <a:t>".</a:t>
            </a:r>
          </a:p>
          <a:p>
            <a:pPr lvl="1"/>
            <a:r>
              <a:rPr lang="en-US" sz="1800" dirty="0"/>
              <a:t>For example, the template </a:t>
            </a:r>
            <a:r>
              <a:rPr lang="en-US" sz="1800" b="1" i="1" dirty="0" err="1"/>
              <a:t>MyClass</a:t>
            </a:r>
            <a:r>
              <a:rPr lang="en-US" sz="1800" b="1" i="1" dirty="0"/>
              <a:t>&lt;T&gt;</a:t>
            </a:r>
            <a:r>
              <a:rPr lang="en-US" sz="1800" dirty="0"/>
              <a:t> isn't really a generic class that can be compiled to code.</a:t>
            </a:r>
          </a:p>
          <a:p>
            <a:pPr lvl="1"/>
            <a:r>
              <a:rPr lang="en-US" sz="1800" dirty="0"/>
              <a:t>Only the result of instantiation of the template can be compiled.</a:t>
            </a:r>
          </a:p>
          <a:p>
            <a:r>
              <a:rPr lang="en-US" dirty="0"/>
              <a:t>As an example, the </a:t>
            </a:r>
            <a:r>
              <a:rPr lang="en-US" b="1" i="1" dirty="0">
                <a:latin typeface="Consolas" panose="020B0609020204030204" pitchFamily="49" charset="0"/>
              </a:rPr>
              <a:t>string</a:t>
            </a:r>
            <a:r>
              <a:rPr lang="en-US" dirty="0"/>
              <a:t> class is an instantiation of the </a:t>
            </a:r>
            <a:r>
              <a:rPr lang="en-US" b="1" i="1" dirty="0" err="1">
                <a:latin typeface="Consolas" panose="020B0609020204030204" pitchFamily="49" charset="0"/>
              </a:rPr>
              <a:t>basic_string</a:t>
            </a:r>
            <a:r>
              <a:rPr lang="en-US" dirty="0"/>
              <a:t> class template with a </a:t>
            </a:r>
            <a:r>
              <a:rPr lang="en-US" b="1" i="1" dirty="0">
                <a:latin typeface="Consolas" panose="020B0609020204030204" pitchFamily="49" charset="0"/>
              </a:rPr>
              <a:t>char</a:t>
            </a:r>
            <a:r>
              <a:rPr lang="en-US" dirty="0"/>
              <a:t> type.</a:t>
            </a:r>
          </a:p>
          <a:p>
            <a:pPr lvl="1"/>
            <a:r>
              <a:rPr lang="en-US" sz="1800" dirty="0"/>
              <a:t>Strings are objects that represent sequences of characters.</a:t>
            </a:r>
          </a:p>
          <a:p>
            <a:pPr lvl="1"/>
            <a:r>
              <a:rPr lang="en-US" sz="1800" b="1" i="1" dirty="0" err="1">
                <a:latin typeface="Consolas" panose="020B0609020204030204" pitchFamily="49" charset="0"/>
              </a:rPr>
              <a:t>basic_string</a:t>
            </a:r>
            <a:r>
              <a:rPr lang="en-US" sz="1800" dirty="0"/>
              <a:t> supports all the operations of a sequence container.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06153-031C-4CBA-A4DA-197FE8C4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50BD77-CB46-C642-A825-F4B1B90DDC32}"/>
              </a:ext>
            </a:extLst>
          </p:cNvPr>
          <p:cNvGrpSpPr/>
          <p:nvPr/>
        </p:nvGrpSpPr>
        <p:grpSpPr>
          <a:xfrm>
            <a:off x="2057399" y="6153090"/>
            <a:ext cx="7780663" cy="407254"/>
            <a:chOff x="2057399" y="6153090"/>
            <a:chExt cx="7780663" cy="407254"/>
          </a:xfrm>
        </p:grpSpPr>
        <p:sp>
          <p:nvSpPr>
            <p:cNvPr id="6" name="TextBox 5"/>
            <p:cNvSpPr txBox="1"/>
            <p:nvPr/>
          </p:nvSpPr>
          <p:spPr>
            <a:xfrm>
              <a:off x="2057399" y="6153090"/>
              <a:ext cx="7780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string          </a:t>
              </a:r>
              <a:r>
                <a:rPr lang="en-US" sz="2000" b="1" dirty="0">
                  <a:latin typeface="Consolas" panose="020B0609020204030204" pitchFamily="49" charset="0"/>
                </a:rPr>
                <a:t>typedef</a:t>
              </a:r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basic_string</a:t>
              </a:r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&lt;char&gt; </a:t>
              </a:r>
              <a:r>
                <a:rPr lang="en-US" sz="2000" b="1" dirty="0">
                  <a:latin typeface="Consolas" panose="020B0609020204030204" pitchFamily="49" charset="0"/>
                </a:rPr>
                <a:t>string</a:t>
              </a:r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;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2DDC2457-8E7D-7CA4-D731-99243AF484AD}"/>
                </a:ext>
              </a:extLst>
            </p:cNvPr>
            <p:cNvSpPr/>
            <p:nvPr/>
          </p:nvSpPr>
          <p:spPr>
            <a:xfrm>
              <a:off x="3475821" y="6194406"/>
              <a:ext cx="539827" cy="3659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08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90"/>
            <a:ext cx="10047884" cy="806326"/>
          </a:xfrm>
        </p:spPr>
        <p:txBody>
          <a:bodyPr/>
          <a:lstStyle/>
          <a:p>
            <a:r>
              <a:rPr lang="en-US" dirty="0"/>
              <a:t>Templates allow functions and classes to be instantiated for generic (and user defined) data types without being rewritten for each one.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3133" y="2079409"/>
            <a:ext cx="63246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template &lt;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typename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T1,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typename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T2&gt;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class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MyPair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private: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T1 first;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T2 second;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public: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MyPair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(T1 f, T2 s) : first(f), second(s) { }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T1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getFirst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() { return first; }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T2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getSecond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() { return second; }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170B3-863C-4CDF-9C4C-77DF6FD281EE}"/>
              </a:ext>
            </a:extLst>
          </p:cNvPr>
          <p:cNvSpPr txBox="1"/>
          <p:nvPr/>
        </p:nvSpPr>
        <p:spPr>
          <a:xfrm>
            <a:off x="2193471" y="5443640"/>
            <a:ext cx="641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MyPair</a:t>
            </a:r>
            <a:r>
              <a:rPr lang="en-US" b="1" dirty="0">
                <a:latin typeface="Consolas" panose="020B0609020204030204" pitchFamily="49" charset="0"/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string, int</a:t>
            </a:r>
            <a:r>
              <a:rPr lang="en-US" b="1" dirty="0">
                <a:latin typeface="Consolas" panose="020B0609020204030204" pitchFamily="49" charset="0"/>
              </a:rPr>
              <a:t>&gt; </a:t>
            </a:r>
            <a:r>
              <a:rPr lang="en-US" b="1" dirty="0" err="1">
                <a:latin typeface="Consolas" panose="020B0609020204030204" pitchFamily="49" charset="0"/>
              </a:rPr>
              <a:t>myDog</a:t>
            </a:r>
            <a:r>
              <a:rPr lang="en-US" b="1" dirty="0">
                <a:latin typeface="Consolas" panose="020B0609020204030204" pitchFamily="49" charset="0"/>
              </a:rPr>
              <a:t>("Dog", 36);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MyPair</a:t>
            </a:r>
            <a:r>
              <a:rPr lang="en-US" b="1" dirty="0">
                <a:latin typeface="Consolas" panose="020B0609020204030204" pitchFamily="49" charset="0"/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double, double</a:t>
            </a:r>
            <a:r>
              <a:rPr lang="en-US" b="1" dirty="0">
                <a:latin typeface="Consolas" panose="020B0609020204030204" pitchFamily="49" charset="0"/>
              </a:rPr>
              <a:t>&gt; </a:t>
            </a:r>
            <a:r>
              <a:rPr lang="en-US" b="1" dirty="0" err="1">
                <a:latin typeface="Consolas" panose="020B0609020204030204" pitchFamily="49" charset="0"/>
              </a:rPr>
              <a:t>myFloats</a:t>
            </a:r>
            <a:r>
              <a:rPr lang="en-US" b="1" dirty="0">
                <a:latin typeface="Consolas" panose="020B0609020204030204" pitchFamily="49" charset="0"/>
              </a:rPr>
              <a:t>(3.0, 2.18);</a:t>
            </a:r>
          </a:p>
        </p:txBody>
      </p:sp>
    </p:spTree>
    <p:extLst>
      <p:ext uri="{BB962C8B-B14F-4D97-AF65-F5344CB8AC3E}">
        <p14:creationId xmlns:p14="http://schemas.microsoft.com/office/powerpoint/2010/main" val="19771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66399" y="3290652"/>
            <a:ext cx="9833908" cy="26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Virtual functions use more storage and make your program run slower than if functions were not virtual.</a:t>
            </a:r>
          </a:p>
          <a:p>
            <a:pPr lvl="1"/>
            <a:r>
              <a:rPr lang="en-US" sz="1800" dirty="0"/>
              <a:t>That is why the designers of C++ gave the programmer control over which member functions are virtual and which are not.</a:t>
            </a:r>
          </a:p>
          <a:p>
            <a:pPr lvl="1"/>
            <a:r>
              <a:rPr lang="en-US" sz="1800" dirty="0"/>
              <a:t>If you expect to need the advantages of a virtual member function, then by all means, make that member function virtual.</a:t>
            </a:r>
          </a:p>
          <a:p>
            <a:pPr lvl="1"/>
            <a:r>
              <a:rPr lang="en-US" sz="1800" dirty="0"/>
              <a:t>If you do not expect to need the advantages of a virtual function, then your program will run more efficiently if you do not make the member function virtual.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#11: Virtual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2" y="1391985"/>
            <a:ext cx="10217427" cy="2031714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Polymorphism</a:t>
            </a:r>
            <a:r>
              <a:rPr lang="en-US" sz="2000" dirty="0"/>
              <a:t> refers to being able to associate many meanings to one function name by means of a special mechanism known as </a:t>
            </a:r>
            <a:r>
              <a:rPr lang="en-US" sz="2000" b="1" dirty="0">
                <a:solidFill>
                  <a:srgbClr val="FF0000"/>
                </a:solidFill>
              </a:rPr>
              <a:t>virtual functions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late binding</a:t>
            </a:r>
            <a:r>
              <a:rPr lang="en-US" sz="2000" dirty="0"/>
              <a:t>.</a:t>
            </a:r>
          </a:p>
          <a:p>
            <a:r>
              <a:rPr lang="en-US" sz="2000" dirty="0"/>
              <a:t>There are clear advantages to using virtual functions, so, why not make all member functions virtual?</a:t>
            </a:r>
          </a:p>
          <a:p>
            <a:r>
              <a:rPr lang="en-US" sz="2000" dirty="0"/>
              <a:t>The answer: There is overhead (execution and memory) to making a function virtual.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EB1E81-AF67-4F5C-B09D-5BEC27AFB911}"/>
              </a:ext>
            </a:extLst>
          </p:cNvPr>
          <p:cNvGrpSpPr/>
          <p:nvPr/>
        </p:nvGrpSpPr>
        <p:grpSpPr>
          <a:xfrm>
            <a:off x="938784" y="3429000"/>
            <a:ext cx="8707346" cy="3048000"/>
            <a:chOff x="24384" y="3856572"/>
            <a:chExt cx="8707346" cy="3048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FA4999-7FE9-4E4C-B7D5-E26928E6656C}"/>
                </a:ext>
              </a:extLst>
            </p:cNvPr>
            <p:cNvSpPr txBox="1"/>
            <p:nvPr/>
          </p:nvSpPr>
          <p:spPr>
            <a:xfrm>
              <a:off x="24384" y="3856572"/>
              <a:ext cx="3886200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class Instrument</a:t>
              </a:r>
            </a:p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   virtual void play() {}</a:t>
              </a:r>
            </a:p>
            <a:p>
              <a:endParaRPr lang="en-US" sz="12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class Wind : public Instrument</a:t>
              </a:r>
            </a:p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   virtual void play() {}</a:t>
              </a:r>
            </a:p>
            <a:p>
              <a:endParaRPr lang="en-US" sz="12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class Percussion : public Instrument</a:t>
              </a:r>
            </a:p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   virtual void play() {}</a:t>
              </a:r>
            </a:p>
            <a:p>
              <a:endParaRPr lang="en-US" sz="12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...</a:t>
              </a:r>
            </a:p>
            <a:p>
              <a:endParaRPr lang="en-US" sz="12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vector&lt;Instrument*&gt; instruments;</a:t>
              </a:r>
            </a:p>
            <a:p>
              <a:r>
                <a:rPr lang="en-US" sz="12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instruments.push_back</a:t>
              </a:r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(new Wind());</a:t>
              </a:r>
            </a:p>
            <a:p>
              <a:r>
                <a:rPr lang="en-US" sz="12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instruments.push_back</a:t>
              </a:r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(new Percussion());</a:t>
              </a:r>
            </a:p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for (</a:t>
              </a:r>
              <a:r>
                <a:rPr lang="en-US" sz="12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size_t</a:t>
              </a:r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; </a:t>
              </a:r>
              <a:r>
                <a:rPr lang="en-US" sz="12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 &lt; </a:t>
              </a:r>
              <a:r>
                <a:rPr lang="en-US" sz="12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instruments.size</a:t>
              </a:r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(); ++</a:t>
              </a:r>
              <a:r>
                <a:rPr lang="en-US" sz="12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   instruments[</a:t>
              </a:r>
              <a:r>
                <a:rPr lang="en-US" sz="12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]-&gt;play();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C5A641-7B10-439A-9A28-7E1B90F6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4017444"/>
              <a:ext cx="4845530" cy="2887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5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/>
              <a:t> is a </a:t>
            </a:r>
            <a:r>
              <a:rPr lang="en-US" b="1" i="1" dirty="0">
                <a:solidFill>
                  <a:srgbClr val="FF0000"/>
                </a:solidFill>
              </a:rPr>
              <a:t>template class</a:t>
            </a:r>
            <a:r>
              <a:rPr lang="en-US" dirty="0"/>
              <a:t> </a:t>
            </a:r>
            <a:r>
              <a:rPr lang="en-US" u="sng" dirty="0"/>
              <a:t>based on a dynamic array</a:t>
            </a:r>
            <a:r>
              <a:rPr lang="en-US" dirty="0"/>
              <a:t> which means you can select its elements in arbitrary order as determined by the subscript value.</a:t>
            </a:r>
          </a:p>
          <a:p>
            <a:r>
              <a:rPr lang="en-US" dirty="0"/>
              <a:t>In addition, a vector supports the following operations that an array does not:</a:t>
            </a:r>
          </a:p>
          <a:p>
            <a:pPr lvl="1"/>
            <a:r>
              <a:rPr lang="en-US" u="sng" dirty="0"/>
              <a:t>Increase</a:t>
            </a:r>
            <a:r>
              <a:rPr lang="en-US" dirty="0"/>
              <a:t> or </a:t>
            </a:r>
            <a:r>
              <a:rPr lang="en-US" u="sng" dirty="0"/>
              <a:t>decrease</a:t>
            </a:r>
            <a:r>
              <a:rPr lang="en-US" dirty="0"/>
              <a:t> its length.</a:t>
            </a:r>
          </a:p>
          <a:p>
            <a:pPr lvl="1"/>
            <a:r>
              <a:rPr lang="en-US" u="sng" dirty="0"/>
              <a:t>Insert</a:t>
            </a:r>
            <a:r>
              <a:rPr lang="en-US" dirty="0"/>
              <a:t> an element at a specified position without writing code to shift the other elements to make room.</a:t>
            </a:r>
          </a:p>
          <a:p>
            <a:pPr lvl="1"/>
            <a:r>
              <a:rPr lang="en-US" u="sng" dirty="0"/>
              <a:t>Remove</a:t>
            </a:r>
            <a:r>
              <a:rPr lang="en-US" dirty="0"/>
              <a:t> an element at a specified position without writing code to shift the other elements to fill in the resulting gap.</a:t>
            </a:r>
          </a:p>
          <a:p>
            <a:r>
              <a:rPr lang="en-US" i="1" dirty="0"/>
              <a:t>Vectors are used most often when a programmer wants to add new elements to the end of a list but still needs the capability to access, in arbitrary order, the elements stored in the list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827" y="1295936"/>
            <a:ext cx="65142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template&lt;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typename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T&gt;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class Vector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Data fields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/**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The initial capacity of the array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static const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INITIAL_CAPACITY = 8;</a:t>
            </a:r>
          </a:p>
          <a:p>
            <a:endParaRPr lang="en-US" sz="1600" b="1" dirty="0">
              <a:solidFill>
                <a:srgbClr val="FF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/**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The current capacity of the array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en-US" sz="1600" b="1" i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/**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The current </a:t>
            </a:r>
            <a:r>
              <a:rPr lang="en-US" sz="1600" b="1" i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of the array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/**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The array to contain the 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T*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Member Functions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...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Vector Class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72B5BE-4CFB-EF92-07AE-162A98D8811D}"/>
              </a:ext>
            </a:extLst>
          </p:cNvPr>
          <p:cNvSpPr txBox="1">
            <a:spLocks/>
          </p:cNvSpPr>
          <p:nvPr/>
        </p:nvSpPr>
        <p:spPr>
          <a:xfrm>
            <a:off x="5860508" y="1233489"/>
            <a:ext cx="4980090" cy="5360852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size of a vector automatically increases as new elements are added, and the size decreases as elements are removed.</a:t>
            </a:r>
          </a:p>
          <a:p>
            <a:pPr lvl="1"/>
            <a:r>
              <a:rPr lang="en-US" sz="1600" dirty="0"/>
              <a:t>If an insertion is not at the end of the vector, the existing entries in the vector are shifted automatically to make room for the entry being inserted.</a:t>
            </a:r>
          </a:p>
          <a:p>
            <a:pPr lvl="1"/>
            <a:r>
              <a:rPr lang="en-US" sz="1600" dirty="0"/>
              <a:t>Similarly, if an element other than the last one is removed, the other entries are shifted automatically to close up the space that was vacated.</a:t>
            </a:r>
          </a:p>
          <a:p>
            <a:r>
              <a:rPr lang="en-US" sz="1800" dirty="0"/>
              <a:t>The number of elements a vector currently contains is returned by the member function </a:t>
            </a:r>
            <a:r>
              <a:rPr lang="en-US" sz="1800" b="1" dirty="0">
                <a:solidFill>
                  <a:srgbClr val="FF0000"/>
                </a:solidFill>
              </a:rPr>
              <a:t>size()</a:t>
            </a:r>
            <a:r>
              <a:rPr lang="en-US" sz="1800" dirty="0"/>
              <a:t>.</a:t>
            </a:r>
          </a:p>
          <a:p>
            <a:r>
              <a:rPr lang="en-US" sz="1800" dirty="0"/>
              <a:t>Each vector object has a </a:t>
            </a:r>
            <a:r>
              <a:rPr lang="en-US" sz="1800" b="1" dirty="0">
                <a:solidFill>
                  <a:srgbClr val="FF0000"/>
                </a:solidFill>
              </a:rPr>
              <a:t>capacity</a:t>
            </a:r>
            <a:r>
              <a:rPr lang="en-US" sz="1800" dirty="0"/>
              <a:t>, which is the number of elements it can store.</a:t>
            </a:r>
          </a:p>
          <a:p>
            <a:r>
              <a:rPr lang="en-US" sz="1800" dirty="0"/>
              <a:t>When a vector’s </a:t>
            </a:r>
            <a:r>
              <a:rPr lang="en-US" sz="1800" b="1" dirty="0">
                <a:solidFill>
                  <a:srgbClr val="FF0000"/>
                </a:solidFill>
              </a:rPr>
              <a:t>size</a:t>
            </a:r>
            <a:r>
              <a:rPr lang="en-US" sz="1800" dirty="0"/>
              <a:t> is equal to its </a:t>
            </a:r>
            <a:r>
              <a:rPr lang="en-US" sz="1800" b="1" dirty="0">
                <a:solidFill>
                  <a:srgbClr val="FF0000"/>
                </a:solidFill>
              </a:rPr>
              <a:t>capacity</a:t>
            </a:r>
            <a:r>
              <a:rPr lang="en-US" sz="1800" dirty="0"/>
              <a:t>, the capacity is increased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67862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Vector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0376" y="1332524"/>
            <a:ext cx="370302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55451" y="1295401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vector&lt;string&gt; </a:t>
            </a:r>
            <a:r>
              <a:rPr lang="en-US" sz="1400" b="1" dirty="0" err="1">
                <a:latin typeface="Consolas" panose="020B0609020204030204" pitchFamily="49" charset="0"/>
                <a:cs typeface="Courier New" pitchFamily="49" charset="0"/>
              </a:rPr>
              <a:t>my_vector</a:t>
            </a:r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marL="0" lvl="1"/>
            <a:r>
              <a:rPr lang="en-US" sz="1400" b="1" dirty="0" err="1">
                <a:latin typeface="Consolas" panose="020B0609020204030204" pitchFamily="49" charset="0"/>
                <a:cs typeface="Courier New" pitchFamily="49" charset="0"/>
              </a:rPr>
              <a:t>my_vector.push_back</a:t>
            </a:r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("Bashful");</a:t>
            </a:r>
          </a:p>
          <a:p>
            <a:pPr marL="0" lvl="1"/>
            <a:r>
              <a:rPr lang="en-US" sz="1400" b="1" dirty="0" err="1">
                <a:latin typeface="Consolas" panose="020B0609020204030204" pitchFamily="49" charset="0"/>
                <a:cs typeface="Courier New" pitchFamily="49" charset="0"/>
              </a:rPr>
              <a:t>my_vector.push_back</a:t>
            </a:r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("Awful");</a:t>
            </a:r>
          </a:p>
          <a:p>
            <a:pPr marL="0" lvl="1"/>
            <a:r>
              <a:rPr lang="en-US" sz="1400" b="1" dirty="0" err="1">
                <a:latin typeface="Consolas" panose="020B0609020204030204" pitchFamily="49" charset="0"/>
                <a:cs typeface="Courier New" pitchFamily="49" charset="0"/>
              </a:rPr>
              <a:t>my_vector.push_back</a:t>
            </a:r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("Jumpy");</a:t>
            </a:r>
          </a:p>
          <a:p>
            <a:pPr marL="0" lvl="1"/>
            <a:r>
              <a:rPr lang="en-US" sz="1400" b="1" dirty="0" err="1">
                <a:latin typeface="Consolas" panose="020B0609020204030204" pitchFamily="49" charset="0"/>
                <a:cs typeface="Courier New" pitchFamily="49" charset="0"/>
              </a:rPr>
              <a:t>my_vector.push_back</a:t>
            </a:r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("Happy");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0376" y="2514601"/>
            <a:ext cx="461742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55451" y="2740224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err="1">
                <a:latin typeface="Consolas" panose="020B0609020204030204" pitchFamily="49" charset="0"/>
                <a:cs typeface="Courier New" pitchFamily="49" charset="0"/>
              </a:rPr>
              <a:t>my_vector.insert</a:t>
            </a:r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(2, "Doc");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0374" y="3712421"/>
            <a:ext cx="5531826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55451" y="390382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err="1">
                <a:latin typeface="Consolas" panose="020B0609020204030204" pitchFamily="49" charset="0"/>
                <a:cs typeface="Courier New" pitchFamily="49" charset="0"/>
              </a:rPr>
              <a:t>my_vector.push_back</a:t>
            </a:r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("Dopey");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0374" y="5029200"/>
            <a:ext cx="4693626" cy="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42481" y="518160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err="1">
                <a:latin typeface="Consolas" panose="020B0609020204030204" pitchFamily="49" charset="0"/>
                <a:cs typeface="Courier New" pitchFamily="49" charset="0"/>
              </a:rPr>
              <a:t>my_vector.erase</a:t>
            </a:r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(1);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0374" y="6131097"/>
            <a:ext cx="472583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42481" y="632460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err="1">
                <a:latin typeface="Consolas" panose="020B0609020204030204" pitchFamily="49" charset="0"/>
                <a:cs typeface="Courier New" pitchFamily="49" charset="0"/>
              </a:rPr>
              <a:t>my_vector</a:t>
            </a:r>
            <a:r>
              <a:rPr lang="en-US" sz="1400" b="1" dirty="0">
                <a:latin typeface="Consolas" panose="020B0609020204030204" pitchFamily="49" charset="0"/>
                <a:cs typeface="Courier New" pitchFamily="49" charset="0"/>
              </a:rPr>
              <a:t>[2] = "Sneezy";</a:t>
            </a:r>
          </a:p>
        </p:txBody>
      </p:sp>
    </p:spTree>
    <p:extLst>
      <p:ext uri="{BB962C8B-B14F-4D97-AF65-F5344CB8AC3E}">
        <p14:creationId xmlns:p14="http://schemas.microsoft.com/office/powerpoint/2010/main" val="24139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of the vector Class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888" y="1243226"/>
            <a:ext cx="6553200" cy="563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(No Border) 7"/>
          <p:cNvSpPr/>
          <p:nvPr/>
        </p:nvSpPr>
        <p:spPr>
          <a:xfrm>
            <a:off x="609600" y="1371600"/>
            <a:ext cx="2999232" cy="2057400"/>
          </a:xfrm>
          <a:prstGeom prst="callout1">
            <a:avLst>
              <a:gd name="adj1" fmla="val 53518"/>
              <a:gd name="adj2" fmla="val 98455"/>
              <a:gd name="adj3" fmla="val 14435"/>
              <a:gd name="adj4" fmla="val 13634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r>
              <a:rPr lang="en-US" sz="1600" dirty="0"/>
              <a:t>Because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b="1" dirty="0"/>
              <a:t> </a:t>
            </a:r>
            <a:r>
              <a:rPr lang="en-US" sz="1600" dirty="0"/>
              <a:t>is determined when the vector is created, the actual argument and return types for these functions may be different for different instantiations of the vector class.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66063A-169A-4C67-8067-2AA4C0C83ECE}"/>
              </a:ext>
            </a:extLst>
          </p:cNvPr>
          <p:cNvGrpSpPr/>
          <p:nvPr/>
        </p:nvGrpSpPr>
        <p:grpSpPr>
          <a:xfrm>
            <a:off x="609600" y="1371600"/>
            <a:ext cx="10094976" cy="3581400"/>
            <a:chOff x="609600" y="1371600"/>
            <a:chExt cx="10094976" cy="3581400"/>
          </a:xfrm>
        </p:grpSpPr>
        <p:sp>
          <p:nvSpPr>
            <p:cNvPr id="10" name="Line Callout 1 (No Border) 9"/>
            <p:cNvSpPr/>
            <p:nvPr/>
          </p:nvSpPr>
          <p:spPr>
            <a:xfrm>
              <a:off x="609600" y="3719670"/>
              <a:ext cx="2999232" cy="1233330"/>
            </a:xfrm>
            <a:prstGeom prst="callout1">
              <a:avLst>
                <a:gd name="adj1" fmla="val 53518"/>
                <a:gd name="adj2" fmla="val 98455"/>
                <a:gd name="adj3" fmla="val -70247"/>
                <a:gd name="adj4" fmla="val 118675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90000"/>
                </a:lnSpc>
              </a:pPr>
              <a:r>
                <a:rPr lang="en-US" sz="1600" dirty="0"/>
                <a:t>Two entries for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operator[]</a:t>
              </a:r>
              <a:r>
                <a:rPr lang="en-US" sz="1600" dirty="0"/>
                <a:t> and member function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at()</a:t>
              </a:r>
              <a:r>
                <a:rPr lang="en-US" sz="1600" dirty="0"/>
                <a:t>.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600" dirty="0"/>
                <a:t>const values can’t be changed.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600" dirty="0"/>
                <a:t>Function at validates the index.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AF05100-8F23-4845-8EAE-BA222A8E7B55}"/>
                </a:ext>
              </a:extLst>
            </p:cNvPr>
            <p:cNvSpPr/>
            <p:nvPr/>
          </p:nvSpPr>
          <p:spPr>
            <a:xfrm>
              <a:off x="4032504" y="1371600"/>
              <a:ext cx="6672072" cy="150571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5BF75C-D31F-4ECE-9481-289DD3806763}"/>
              </a:ext>
            </a:extLst>
          </p:cNvPr>
          <p:cNvGrpSpPr/>
          <p:nvPr/>
        </p:nvGrpSpPr>
        <p:grpSpPr>
          <a:xfrm>
            <a:off x="609600" y="5096256"/>
            <a:ext cx="10113264" cy="1547274"/>
            <a:chOff x="609600" y="5096256"/>
            <a:chExt cx="10113264" cy="1547274"/>
          </a:xfrm>
        </p:grpSpPr>
        <p:sp>
          <p:nvSpPr>
            <p:cNvPr id="11" name="Line Callout 1 (No Border) 10"/>
            <p:cNvSpPr/>
            <p:nvPr/>
          </p:nvSpPr>
          <p:spPr>
            <a:xfrm>
              <a:off x="609600" y="5410200"/>
              <a:ext cx="2999232" cy="1233330"/>
            </a:xfrm>
            <a:prstGeom prst="callout1">
              <a:avLst>
                <a:gd name="adj1" fmla="val 53518"/>
                <a:gd name="adj2" fmla="val 98455"/>
                <a:gd name="adj3" fmla="val 6406"/>
                <a:gd name="adj4" fmla="val 115569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90000"/>
                </a:lnSpc>
              </a:pPr>
              <a:r>
                <a:rPr lang="en-US" sz="1600" dirty="0"/>
                <a:t>The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size_t</a:t>
              </a:r>
              <a:r>
                <a:rPr lang="en-US" sz="1600" dirty="0"/>
                <a:t> type is an unsigned int; we use it here because all vector indexes must be nonnegative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582B93-F890-4DF9-A81C-1E6C83C5E3E2}"/>
                </a:ext>
              </a:extLst>
            </p:cNvPr>
            <p:cNvSpPr/>
            <p:nvPr/>
          </p:nvSpPr>
          <p:spPr>
            <a:xfrm>
              <a:off x="4050792" y="5096256"/>
              <a:ext cx="6672072" cy="7802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2472-D02C-496E-AAA3-B485C17B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at and Subscript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C2C1-D6C5-4F1C-8337-180E2B6329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non-const operators</a:t>
            </a:r>
            <a:r>
              <a:rPr lang="en-US" sz="2000" dirty="0"/>
              <a:t> reference an element of the vector whose value can be changed.</a:t>
            </a:r>
          </a:p>
          <a:p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const subscripting operator</a:t>
            </a:r>
            <a:r>
              <a:rPr lang="en-US" sz="2000" dirty="0"/>
              <a:t> (“[ ]”) also returns a reference to element of the vector but the value cannot be changed.</a:t>
            </a:r>
          </a:p>
          <a:p>
            <a:r>
              <a:rPr lang="en-US" sz="2000" dirty="0"/>
              <a:t>Both of the following statements retrieve and display the value of element 2 of vector&lt;int&gt; v</a:t>
            </a:r>
          </a:p>
          <a:p>
            <a:pPr marL="366713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	cout &lt;&lt; v[2];</a:t>
            </a:r>
          </a:p>
          <a:p>
            <a:pPr marL="366713" lvl="1" indent="0"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	cout &lt;&lt; v.at(2);</a:t>
            </a:r>
          </a:p>
          <a:p>
            <a:r>
              <a:rPr lang="en-US" sz="2000" dirty="0"/>
              <a:t>Both of the following statements add 6 to the value of element 2 of vector v and assign that sum to element 3 of vector v</a:t>
            </a:r>
          </a:p>
          <a:p>
            <a:pPr marL="366713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	v[3] = v[2] + 6;</a:t>
            </a:r>
          </a:p>
          <a:p>
            <a:pPr marL="366713" lvl="1" indent="0"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	v.at(3) = v.at(2) + 6;</a:t>
            </a:r>
          </a:p>
          <a:p>
            <a:r>
              <a:rPr lang="en-US" sz="2000" dirty="0"/>
              <a:t>In these statements, the reference to element 2 retrieves a value of vector v that is not changed </a:t>
            </a:r>
          </a:p>
          <a:p>
            <a:r>
              <a:rPr lang="en-US" sz="2000" dirty="0"/>
              <a:t>In contrast, both references to element 3 change its value.</a:t>
            </a:r>
          </a:p>
          <a:p>
            <a:r>
              <a:rPr lang="en-US" sz="2000" dirty="0"/>
              <a:t>The function </a:t>
            </a:r>
            <a:r>
              <a:rPr lang="en-US" sz="2000" b="1" i="1" dirty="0">
                <a:solidFill>
                  <a:srgbClr val="FF0000"/>
                </a:solidFill>
              </a:rPr>
              <a:t>at</a:t>
            </a:r>
            <a:r>
              <a:rPr lang="en-US" sz="2000" dirty="0"/>
              <a:t> validates the index (throws an exception on out-of-bounds).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07A8B-AC7E-4448-9E8F-A637C84F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4AB22-19F1-4A26-B069-25DF0508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4.2, pgs. 238-240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4.2 Applications of Vectors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6" y="17526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1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5EF5-14CD-4242-8F23-09050E6C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vs. Static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DA38B-2142-452E-9348-05228A6ADA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Vectors can grow, static arrays cannot.</a:t>
            </a:r>
          </a:p>
          <a:p>
            <a:pPr lvl="1"/>
            <a:r>
              <a:rPr lang="en-US" dirty="0"/>
              <a:t>If you use a vector to store enemies in a game, then the vector will grow as the number of enemies increase.</a:t>
            </a:r>
          </a:p>
          <a:p>
            <a:pPr lvl="1"/>
            <a:r>
              <a:rPr lang="en-US" dirty="0"/>
              <a:t>If you use a static array, then it must be large enough to contain the maximum possible number of enemies.</a:t>
            </a:r>
          </a:p>
          <a:p>
            <a:pPr lvl="1"/>
            <a:r>
              <a:rPr lang="en-US" dirty="0"/>
              <a:t>And that memory will be “used up” for the entire duration of the game.</a:t>
            </a:r>
          </a:p>
          <a:p>
            <a:r>
              <a:rPr lang="en-US" dirty="0"/>
              <a:t>Std::vectors work with STL algorithms which may save some time in coding certain effects.</a:t>
            </a:r>
          </a:p>
          <a:p>
            <a:r>
              <a:rPr lang="en-US" dirty="0"/>
              <a:t>Vectors pre-allocates space for future elements, so extra space required beyond what's necessary for the elements themselves is allocated.</a:t>
            </a:r>
          </a:p>
          <a:p>
            <a:r>
              <a:rPr lang="en-US" dirty="0"/>
              <a:t>Vector iterators are invalidated if you add or remove elements to or from the vector.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8FFA6-C04B-468A-AA7A-BEB0D594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2F2F0-DFD8-4D98-A387-809B03D7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85E4-6366-44CD-ABD7-6684FC20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STL Vectors w/Iterators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0143-2AFC-4193-B5C7-E082DD33D8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963587"/>
          </a:xfrm>
        </p:spPr>
        <p:txBody>
          <a:bodyPr/>
          <a:lstStyle/>
          <a:p>
            <a:r>
              <a:rPr lang="en-US" dirty="0"/>
              <a:t>Typically, iterators are used to access elements of a container in linear fashion.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1A277-3FB7-4CED-9438-FE8810E5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C29B8-31A9-4045-8815-15E2BFD7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313D6-09DE-470E-B0C3-906A6BD12051}"/>
              </a:ext>
            </a:extLst>
          </p:cNvPr>
          <p:cNvSpPr txBox="1"/>
          <p:nvPr/>
        </p:nvSpPr>
        <p:spPr>
          <a:xfrm>
            <a:off x="2286000" y="47244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#include &lt;numeric&gt;</a:t>
            </a:r>
          </a:p>
          <a:p>
            <a:r>
              <a:rPr lang="pt-BR" b="1" dirty="0">
                <a:latin typeface="Consolas" panose="020B0609020204030204" pitchFamily="49" charset="0"/>
              </a:rPr>
              <a:t>vector&lt;int&gt;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pt-BR" b="1" dirty="0">
                <a:latin typeface="Consolas" panose="020B0609020204030204" pitchFamily="49" charset="0"/>
              </a:rPr>
              <a:t>= { 1, 2, 3, 4, 5 };</a:t>
            </a:r>
          </a:p>
          <a:p>
            <a:r>
              <a:rPr lang="en-US" b="1" dirty="0">
                <a:latin typeface="Consolas" panose="020B0609020204030204" pitchFamily="49" charset="0"/>
              </a:rPr>
              <a:t>int sum = std::accumulate(</a:t>
            </a:r>
            <a:r>
              <a:rPr lang="en-US" b="1" dirty="0" err="1">
                <a:latin typeface="Consolas" panose="020B0609020204030204" pitchFamily="49" charset="0"/>
              </a:rPr>
              <a:t>vec.begin</a:t>
            </a:r>
            <a:r>
              <a:rPr lang="en-US" b="1" dirty="0">
                <a:latin typeface="Consolas" panose="020B0609020204030204" pitchFamily="49" charset="0"/>
              </a:rPr>
              <a:t>(), </a:t>
            </a:r>
            <a:r>
              <a:rPr lang="en-US" b="1" dirty="0" err="1">
                <a:latin typeface="Consolas" panose="020B0609020204030204" pitchFamily="49" charset="0"/>
              </a:rPr>
              <a:t>vec.end</a:t>
            </a:r>
            <a:r>
              <a:rPr lang="en-US" b="1" dirty="0">
                <a:latin typeface="Consolas" panose="020B0609020204030204" pitchFamily="49" charset="0"/>
              </a:rPr>
              <a:t>(), 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627B8F-3EBB-4268-A4BF-222C0A2062B5}"/>
              </a:ext>
            </a:extLst>
          </p:cNvPr>
          <p:cNvSpPr txBox="1"/>
          <p:nvPr/>
        </p:nvSpPr>
        <p:spPr>
          <a:xfrm>
            <a:off x="2286000" y="2057401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int sum = 0;</a:t>
            </a:r>
          </a:p>
          <a:p>
            <a:r>
              <a:rPr lang="pt-BR" b="1" dirty="0">
                <a:latin typeface="Consolas" panose="020B0609020204030204" pitchFamily="49" charset="0"/>
              </a:rPr>
              <a:t>vector&lt;int&gt; vec = { 1, 2, 3, 4, 5 };</a:t>
            </a:r>
          </a:p>
          <a:p>
            <a:r>
              <a:rPr lang="en-US" b="1" dirty="0">
                <a:latin typeface="Consolas" panose="020B0609020204030204" pitchFamily="49" charset="0"/>
              </a:rPr>
              <a:t>using </a:t>
            </a:r>
            <a:r>
              <a:rPr lang="en-US" b="1" dirty="0" err="1">
                <a:latin typeface="Consolas" panose="020B0609020204030204" pitchFamily="49" charset="0"/>
              </a:rPr>
              <a:t>Iter</a:t>
            </a:r>
            <a:r>
              <a:rPr lang="en-US" b="1" dirty="0">
                <a:latin typeface="Consolas" panose="020B0609020204030204" pitchFamily="49" charset="0"/>
              </a:rPr>
              <a:t> = std::vector&lt;int&gt;::</a:t>
            </a:r>
            <a:r>
              <a:rPr lang="en-US" b="1" dirty="0" err="1">
                <a:latin typeface="Consolas" panose="020B0609020204030204" pitchFamily="49" charset="0"/>
              </a:rPr>
              <a:t>const_iterator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latin typeface="Consolas" panose="020B0609020204030204" pitchFamily="49" charset="0"/>
              </a:rPr>
              <a:t>for (</a:t>
            </a:r>
            <a:r>
              <a:rPr lang="en-US" b="1" dirty="0" err="1">
                <a:latin typeface="Consolas" panose="020B0609020204030204" pitchFamily="49" charset="0"/>
              </a:rPr>
              <a:t>Iter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iter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 err="1">
                <a:latin typeface="Consolas" panose="020B0609020204030204" pitchFamily="49" charset="0"/>
              </a:rPr>
              <a:t>vec.begin</a:t>
            </a:r>
            <a:r>
              <a:rPr lang="en-US" b="1" dirty="0">
                <a:latin typeface="Consolas" panose="020B0609020204030204" pitchFamily="49" charset="0"/>
              </a:rPr>
              <a:t>(); </a:t>
            </a:r>
            <a:r>
              <a:rPr lang="en-US" b="1" dirty="0" err="1">
                <a:latin typeface="Consolas" panose="020B0609020204030204" pitchFamily="49" charset="0"/>
              </a:rPr>
              <a:t>iter</a:t>
            </a:r>
            <a:r>
              <a:rPr lang="en-US" b="1" dirty="0">
                <a:latin typeface="Consolas" panose="020B0609020204030204" pitchFamily="49" charset="0"/>
              </a:rPr>
              <a:t> != </a:t>
            </a:r>
            <a:r>
              <a:rPr lang="en-US" b="1" dirty="0" err="1">
                <a:latin typeface="Consolas" panose="020B0609020204030204" pitchFamily="49" charset="0"/>
              </a:rPr>
              <a:t>vec.end</a:t>
            </a:r>
            <a:r>
              <a:rPr lang="en-US" b="1" dirty="0">
                <a:latin typeface="Consolas" panose="020B0609020204030204" pitchFamily="49" charset="0"/>
              </a:rPr>
              <a:t>(); ++</a:t>
            </a:r>
            <a:r>
              <a:rPr lang="en-US" b="1" dirty="0" err="1">
                <a:latin typeface="Consolas" panose="020B0609020204030204" pitchFamily="49" charset="0"/>
              </a:rPr>
              <a:t>iter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sum += *</a:t>
            </a:r>
            <a:r>
              <a:rPr lang="en-US" b="1" dirty="0" err="1">
                <a:latin typeface="Consolas" panose="020B0609020204030204" pitchFamily="49" charset="0"/>
              </a:rPr>
              <a:t>iter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654D99-F50E-4E33-A614-D459430E297B}"/>
              </a:ext>
            </a:extLst>
          </p:cNvPr>
          <p:cNvSpPr txBox="1">
            <a:spLocks/>
          </p:cNvSpPr>
          <p:nvPr/>
        </p:nvSpPr>
        <p:spPr bwMode="auto">
          <a:xfrm>
            <a:off x="572493" y="4203470"/>
            <a:ext cx="8362122" cy="44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Vector iterators are used with standard algorithms.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021DEA-89E0-4BED-BD03-22CA48AF6B8B}"/>
              </a:ext>
            </a:extLst>
          </p:cNvPr>
          <p:cNvSpPr txBox="1">
            <a:spLocks/>
          </p:cNvSpPr>
          <p:nvPr/>
        </p:nvSpPr>
        <p:spPr bwMode="auto">
          <a:xfrm>
            <a:off x="572493" y="5943601"/>
            <a:ext cx="8362122" cy="74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advantage of using iterator is that you can apply the same pattern with other containers.</a:t>
            </a:r>
          </a:p>
        </p:txBody>
      </p:sp>
    </p:spTree>
    <p:extLst>
      <p:ext uri="{BB962C8B-B14F-4D97-AF65-F5344CB8AC3E}">
        <p14:creationId xmlns:p14="http://schemas.microsoft.com/office/powerpoint/2010/main" val="26235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#12: File Organization (Best Practice)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2" y="1233489"/>
            <a:ext cx="10253551" cy="5360852"/>
          </a:xfrm>
        </p:spPr>
        <p:txBody>
          <a:bodyPr/>
          <a:lstStyle/>
          <a:p>
            <a:r>
              <a:rPr lang="en-US" dirty="0"/>
              <a:t>File extensions are only meaningful for the operating system.</a:t>
            </a:r>
          </a:p>
          <a:p>
            <a:r>
              <a:rPr lang="en-US" dirty="0"/>
              <a:t>Best practice states:</a:t>
            </a:r>
          </a:p>
          <a:p>
            <a:pPr lvl="1"/>
            <a:r>
              <a:rPr lang="en-US" dirty="0"/>
              <a:t>.h and .</a:t>
            </a:r>
            <a:r>
              <a:rPr lang="en-US" dirty="0" err="1"/>
              <a:t>hpp</a:t>
            </a:r>
            <a:r>
              <a:rPr lang="en-US" dirty="0"/>
              <a:t> files are for cross file data type declarations.  They should have header guards and NEVER allocate (instantiate) any memory.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cpp</a:t>
            </a:r>
            <a:r>
              <a:rPr lang="en-US" dirty="0"/>
              <a:t> files are for memory allocations (</a:t>
            </a:r>
            <a:r>
              <a:rPr lang="en-US" dirty="0" err="1"/>
              <a:t>ie</a:t>
            </a:r>
            <a:r>
              <a:rPr lang="en-US" dirty="0"/>
              <a:t>, regular function code and global variables) as well as non-template class method definitions (implementation of method).</a:t>
            </a:r>
          </a:p>
          <a:p>
            <a:r>
              <a:rPr lang="en-US" dirty="0"/>
              <a:t>Class method definitions can be inside or outside the class declaration (using the resolution operator "::").</a:t>
            </a:r>
          </a:p>
          <a:p>
            <a:pPr lvl="1"/>
            <a:r>
              <a:rPr lang="en-US" dirty="0"/>
              <a:t>The class method definitions (implementation) can be in the .h file containing the declaration or a separate .</a:t>
            </a:r>
            <a:r>
              <a:rPr lang="en-US" dirty="0" err="1"/>
              <a:t>cpp</a:t>
            </a:r>
            <a:r>
              <a:rPr lang="en-US" dirty="0"/>
              <a:t> file (using the same name as the .h file.)</a:t>
            </a:r>
          </a:p>
          <a:p>
            <a:pPr lvl="1"/>
            <a:r>
              <a:rPr lang="en-US" dirty="0"/>
              <a:t>Often, one .h/.</a:t>
            </a:r>
            <a:r>
              <a:rPr lang="en-US" dirty="0" err="1"/>
              <a:t>cpp</a:t>
            </a:r>
            <a:r>
              <a:rPr lang="en-US" dirty="0"/>
              <a:t> file combination is used for each class.</a:t>
            </a:r>
          </a:p>
          <a:p>
            <a:pPr lvl="1"/>
            <a:r>
              <a:rPr lang="en-US" dirty="0"/>
              <a:t>If the class method definition (implementation) is more than 10 lines, the declaration and definition are combined to aid the compiler in possible in-lining of the function.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NOTE: The exception to the above recommendation is when creating a class template where the method declaration and definition MUST BE in the same file.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2F540CB-8DC8-4462-816E-923645B6B45B}"/>
              </a:ext>
            </a:extLst>
          </p:cNvPr>
          <p:cNvGrpSpPr/>
          <p:nvPr/>
        </p:nvGrpSpPr>
        <p:grpSpPr>
          <a:xfrm>
            <a:off x="1351038" y="228600"/>
            <a:ext cx="3127400" cy="1676400"/>
            <a:chOff x="131838" y="228600"/>
            <a:chExt cx="3127400" cy="1676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6BA36D-5C48-48F2-BDA1-B931B2078116}"/>
                </a:ext>
              </a:extLst>
            </p:cNvPr>
            <p:cNvSpPr/>
            <p:nvPr/>
          </p:nvSpPr>
          <p:spPr>
            <a:xfrm>
              <a:off x="516038" y="228600"/>
              <a:ext cx="2743200" cy="1676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#include &lt;iostream&gt;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using namespace std;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#include "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Dog.h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"</a:t>
              </a: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 main()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{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Dog rover;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cout &lt;&lt;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rover.getBarks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return 0;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}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862E27-4B22-4358-BEC2-93CF57082E9A}"/>
                </a:ext>
              </a:extLst>
            </p:cNvPr>
            <p:cNvSpPr/>
            <p:nvPr/>
          </p:nvSpPr>
          <p:spPr>
            <a:xfrm rot="16200000">
              <a:off x="-282378" y="882134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main.cpp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DB9AB6-1842-4136-A83B-538D6B107B94}"/>
              </a:ext>
            </a:extLst>
          </p:cNvPr>
          <p:cNvGrpSpPr/>
          <p:nvPr/>
        </p:nvGrpSpPr>
        <p:grpSpPr>
          <a:xfrm>
            <a:off x="1351038" y="4419600"/>
            <a:ext cx="3127400" cy="2286000"/>
            <a:chOff x="131838" y="4419600"/>
            <a:chExt cx="3127400" cy="2286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ED58248-4378-4E67-BF58-CA90544F911E}"/>
                </a:ext>
              </a:extLst>
            </p:cNvPr>
            <p:cNvSpPr/>
            <p:nvPr/>
          </p:nvSpPr>
          <p:spPr>
            <a:xfrm>
              <a:off x="516038" y="4419600"/>
              <a:ext cx="2743200" cy="228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#include "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Dog.h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"</a:t>
              </a: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Dog::Dog() : bark(0) {}</a:t>
              </a: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Dog::~Dog() {};</a:t>
              </a: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 Dog::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getBarks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 { return bark; }</a:t>
              </a: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// Big function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 Dog::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bigDog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{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// &gt;10 lines of code...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return 0;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}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451DC3-84D4-40A9-8DB9-6AC7704790CD}"/>
                </a:ext>
              </a:extLst>
            </p:cNvPr>
            <p:cNvSpPr/>
            <p:nvPr/>
          </p:nvSpPr>
          <p:spPr>
            <a:xfrm rot="16200000">
              <a:off x="-219060" y="5456297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Dog.cpp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4A4637-860E-40B2-A4B8-F2AEEF7F1317}"/>
              </a:ext>
            </a:extLst>
          </p:cNvPr>
          <p:cNvGrpSpPr/>
          <p:nvPr/>
        </p:nvGrpSpPr>
        <p:grpSpPr>
          <a:xfrm>
            <a:off x="1351038" y="2133600"/>
            <a:ext cx="3127400" cy="2057400"/>
            <a:chOff x="131838" y="2133600"/>
            <a:chExt cx="3127400" cy="2057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C32D518-4A60-4440-9209-091F7F8186A0}"/>
                </a:ext>
              </a:extLst>
            </p:cNvPr>
            <p:cNvSpPr/>
            <p:nvPr/>
          </p:nvSpPr>
          <p:spPr>
            <a:xfrm>
              <a:off x="516038" y="2133600"/>
              <a:ext cx="2743200" cy="2057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ifndef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DOG_H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#define DOG_H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class Dog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{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private: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int bark;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public: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Dog();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~Dog();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int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getBarks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int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bigDog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};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#endif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B01E04-372B-43E7-851B-718D9AE099E8}"/>
                </a:ext>
              </a:extLst>
            </p:cNvPr>
            <p:cNvSpPr/>
            <p:nvPr/>
          </p:nvSpPr>
          <p:spPr>
            <a:xfrm rot="16200000">
              <a:off x="-92423" y="29004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Dog.h</a:t>
              </a:r>
              <a:endParaRPr lang="en-US" b="1" dirty="0"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C7BB79-7A56-47B9-892A-0616AE4DF479}"/>
              </a:ext>
            </a:extLst>
          </p:cNvPr>
          <p:cNvGrpSpPr/>
          <p:nvPr/>
        </p:nvGrpSpPr>
        <p:grpSpPr>
          <a:xfrm>
            <a:off x="6107668" y="228600"/>
            <a:ext cx="3112532" cy="1676400"/>
            <a:chOff x="4202668" y="228600"/>
            <a:chExt cx="3112532" cy="1676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8198AF-B421-400F-B3E1-554C864BD153}"/>
                </a:ext>
              </a:extLst>
            </p:cNvPr>
            <p:cNvSpPr/>
            <p:nvPr/>
          </p:nvSpPr>
          <p:spPr>
            <a:xfrm>
              <a:off x="4572000" y="228600"/>
              <a:ext cx="2743200" cy="1676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#include &lt;iostream&gt;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using namespace std;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#include "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Dog.h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"</a:t>
              </a: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 main()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{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Dog rover;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cout &lt;&lt;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rover.getBarks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return 0;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}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8EB5C4-8DC8-4823-82E3-578BD5C6D548}"/>
                </a:ext>
              </a:extLst>
            </p:cNvPr>
            <p:cNvSpPr/>
            <p:nvPr/>
          </p:nvSpPr>
          <p:spPr>
            <a:xfrm rot="16200000">
              <a:off x="3788452" y="88256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main.cpp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773B3F-BB2B-49C8-8E5F-ACEE8889E852}"/>
              </a:ext>
            </a:extLst>
          </p:cNvPr>
          <p:cNvGrpSpPr/>
          <p:nvPr/>
        </p:nvGrpSpPr>
        <p:grpSpPr>
          <a:xfrm>
            <a:off x="6107669" y="4419600"/>
            <a:ext cx="3107925" cy="1371600"/>
            <a:chOff x="4202668" y="4419600"/>
            <a:chExt cx="3107925" cy="137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FF42E3-7ABD-4227-AF29-86F242D14070}"/>
                </a:ext>
              </a:extLst>
            </p:cNvPr>
            <p:cNvSpPr/>
            <p:nvPr/>
          </p:nvSpPr>
          <p:spPr>
            <a:xfrm>
              <a:off x="4567393" y="4419600"/>
              <a:ext cx="2743200" cy="1371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#include "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Dog.h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"</a:t>
              </a: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// Big function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 Dog::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bigDog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{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// &gt;10 lines of code...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return 0;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}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4F1DC7-33CB-4AAB-8EBA-7E05D6127D88}"/>
                </a:ext>
              </a:extLst>
            </p:cNvPr>
            <p:cNvSpPr/>
            <p:nvPr/>
          </p:nvSpPr>
          <p:spPr>
            <a:xfrm rot="16200000">
              <a:off x="3851770" y="4922898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Dog.cpp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18D743-279A-4E97-9839-23926596C8A4}"/>
              </a:ext>
            </a:extLst>
          </p:cNvPr>
          <p:cNvGrpSpPr/>
          <p:nvPr/>
        </p:nvGrpSpPr>
        <p:grpSpPr>
          <a:xfrm>
            <a:off x="6107669" y="2118167"/>
            <a:ext cx="3107925" cy="2057399"/>
            <a:chOff x="4202668" y="2118166"/>
            <a:chExt cx="3107925" cy="20573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FC429D-9625-4353-8294-709CF2C593F4}"/>
                </a:ext>
              </a:extLst>
            </p:cNvPr>
            <p:cNvSpPr/>
            <p:nvPr/>
          </p:nvSpPr>
          <p:spPr>
            <a:xfrm>
              <a:off x="4567393" y="2118166"/>
              <a:ext cx="2743200" cy="20573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ifndef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DOG_H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#define DOG_H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class Dog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{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private: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int bark;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public: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Dog() : bark(0) {}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~Dog() {};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int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getBarks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 { return bark; }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int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bigDog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};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#endif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5AB1EC-D842-4651-B51A-ABAC3834B734}"/>
                </a:ext>
              </a:extLst>
            </p:cNvPr>
            <p:cNvSpPr/>
            <p:nvPr/>
          </p:nvSpPr>
          <p:spPr>
            <a:xfrm rot="16200000">
              <a:off x="3978407" y="2900889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Dog.h</a:t>
              </a:r>
              <a:endParaRPr lang="en-US" b="1" dirty="0"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3D50FF-89CE-68FB-ED97-146E46C73AD6}"/>
              </a:ext>
            </a:extLst>
          </p:cNvPr>
          <p:cNvGrpSpPr/>
          <p:nvPr/>
        </p:nvGrpSpPr>
        <p:grpSpPr>
          <a:xfrm>
            <a:off x="6107668" y="2118169"/>
            <a:ext cx="3112598" cy="3697801"/>
            <a:chOff x="6107668" y="2118169"/>
            <a:chExt cx="3112598" cy="36978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98F8F09-97C3-5E02-2392-99CBFC8984D1}"/>
                </a:ext>
              </a:extLst>
            </p:cNvPr>
            <p:cNvSpPr/>
            <p:nvPr/>
          </p:nvSpPr>
          <p:spPr>
            <a:xfrm>
              <a:off x="6477066" y="2118169"/>
              <a:ext cx="2743200" cy="36730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ifndef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DOG_H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#define DOG_H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class Dog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{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private: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int bark;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public: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Dog() : bark(0) {}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~Dog() {};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int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getBarks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 { return bark; }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int 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bigDog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};</a:t>
              </a: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// Big function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 Dog::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bigDog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{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// &gt;10 lines of code...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return 0;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}</a:t>
              </a:r>
            </a:p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#endif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3FF947-9CE4-6D3F-D245-8F60152F1311}"/>
                </a:ext>
              </a:extLst>
            </p:cNvPr>
            <p:cNvSpPr/>
            <p:nvPr/>
          </p:nvSpPr>
          <p:spPr>
            <a:xfrm>
              <a:off x="6107668" y="4444370"/>
              <a:ext cx="360054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29EC15-B402-4AC6-8C3B-25EC5D1E715B}"/>
              </a:ext>
            </a:extLst>
          </p:cNvPr>
          <p:cNvGrpSpPr/>
          <p:nvPr/>
        </p:nvGrpSpPr>
        <p:grpSpPr>
          <a:xfrm>
            <a:off x="3189250" y="3162300"/>
            <a:ext cx="3440151" cy="2653670"/>
            <a:chOff x="2274849" y="3162300"/>
            <a:chExt cx="3440151" cy="26536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F675EE4-FC67-4C20-A67A-0401B53AA00E}"/>
                </a:ext>
              </a:extLst>
            </p:cNvPr>
            <p:cNvGrpSpPr/>
            <p:nvPr/>
          </p:nvGrpSpPr>
          <p:grpSpPr>
            <a:xfrm>
              <a:off x="2274849" y="3162300"/>
              <a:ext cx="3440151" cy="461847"/>
              <a:chOff x="2274849" y="3162300"/>
              <a:chExt cx="3440151" cy="461847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694643B-E472-4240-975E-229CCA37C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4849" y="3624147"/>
                <a:ext cx="3440151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811708-1DD8-439A-B3D7-CA47999CC560}"/>
                  </a:ext>
                </a:extLst>
              </p:cNvPr>
              <p:cNvSpPr txBox="1"/>
              <p:nvPr/>
            </p:nvSpPr>
            <p:spPr>
              <a:xfrm>
                <a:off x="3886200" y="31623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 or less</a:t>
                </a:r>
              </a:p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lines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712F14-48AB-48FD-A7EC-5941B5F2CDAB}"/>
                </a:ext>
              </a:extLst>
            </p:cNvPr>
            <p:cNvSpPr txBox="1"/>
            <p:nvPr/>
          </p:nvSpPr>
          <p:spPr>
            <a:xfrm>
              <a:off x="2585037" y="5077306"/>
              <a:ext cx="4297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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809B1B-752A-4877-989A-FDB057321713}"/>
              </a:ext>
            </a:extLst>
          </p:cNvPr>
          <p:cNvGrpSpPr/>
          <p:nvPr/>
        </p:nvGrpSpPr>
        <p:grpSpPr>
          <a:xfrm>
            <a:off x="3032243" y="3803930"/>
            <a:ext cx="3440151" cy="1149071"/>
            <a:chOff x="2106691" y="3651529"/>
            <a:chExt cx="3440151" cy="114907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984D326-6A03-4A8A-B8E1-7635A9D7A5ED}"/>
                </a:ext>
              </a:extLst>
            </p:cNvPr>
            <p:cNvCxnSpPr>
              <a:cxnSpLocks/>
            </p:cNvCxnSpPr>
            <p:nvPr/>
          </p:nvCxnSpPr>
          <p:spPr>
            <a:xfrm>
              <a:off x="2106691" y="3651529"/>
              <a:ext cx="3440151" cy="11490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76D359-B39B-4A58-A1AF-9E2E7DA9DAC2}"/>
                </a:ext>
              </a:extLst>
            </p:cNvPr>
            <p:cNvSpPr txBox="1"/>
            <p:nvPr/>
          </p:nvSpPr>
          <p:spPr>
            <a:xfrm rot="984724">
              <a:off x="3651738" y="3875103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more than 10 lines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799392-8D2C-59B2-B0AC-F1B6F9F4F3BA}"/>
              </a:ext>
            </a:extLst>
          </p:cNvPr>
          <p:cNvSpPr txBox="1"/>
          <p:nvPr/>
        </p:nvSpPr>
        <p:spPr>
          <a:xfrm>
            <a:off x="5220478" y="5943600"/>
            <a:ext cx="547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Templated classes require declarations and definitions to be in the same file (.h).</a:t>
            </a:r>
          </a:p>
        </p:txBody>
      </p:sp>
    </p:spTree>
    <p:extLst>
      <p:ext uri="{BB962C8B-B14F-4D97-AF65-F5344CB8AC3E}">
        <p14:creationId xmlns:p14="http://schemas.microsoft.com/office/powerpoint/2010/main" val="25940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Lab 02 - SNAP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8200"/>
            <a:ext cx="3981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7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15E2-FD06-4C97-A939-BC517FF9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Questions...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CFB9-7456-44F4-95C7-B5255E7B0A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/>
          <a:p>
            <a:pPr>
              <a:spcBef>
                <a:spcPts val="7800"/>
              </a:spcBef>
            </a:pPr>
            <a:r>
              <a:rPr lang="en-US" dirty="0"/>
              <a:t>What is a C++ template?</a:t>
            </a:r>
            <a:endParaRPr lang="en-US" sz="800" dirty="0"/>
          </a:p>
          <a:p>
            <a:pPr>
              <a:spcBef>
                <a:spcPts val="7800"/>
              </a:spcBef>
            </a:pPr>
            <a:r>
              <a:rPr lang="en-US" dirty="0"/>
              <a:t>Where is template method implementation defined?</a:t>
            </a:r>
          </a:p>
          <a:p>
            <a:pPr>
              <a:spcBef>
                <a:spcPts val="9000"/>
              </a:spcBef>
            </a:pPr>
            <a:r>
              <a:rPr lang="en-US" dirty="0"/>
              <a:t>Why is vector insert slower than vector push_back?</a:t>
            </a:r>
          </a:p>
          <a:p>
            <a:pPr>
              <a:spcBef>
                <a:spcPts val="7800"/>
              </a:spcBef>
            </a:pPr>
            <a:r>
              <a:rPr lang="en-US" dirty="0"/>
              <a:t>How are items contained in a vector accessed?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99779-22C0-4A1F-B23C-D31827E2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00640-BF65-479D-B0C8-CECB426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F8C580-1A29-4A04-B905-64FE0B447504}"/>
              </a:ext>
            </a:extLst>
          </p:cNvPr>
          <p:cNvSpPr txBox="1">
            <a:spLocks/>
          </p:cNvSpPr>
          <p:nvPr/>
        </p:nvSpPr>
        <p:spPr bwMode="auto">
          <a:xfrm>
            <a:off x="430253" y="2930405"/>
            <a:ext cx="9970054" cy="107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FF0000"/>
                </a:solidFill>
              </a:rPr>
              <a:t>In order for the compiler to generate the code, it must see both the template definition (not just declaration) and the specific types/whatever used to “fill in” the template in a single file.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A0FD16-075C-4FA6-B655-1472A04CC679}"/>
              </a:ext>
            </a:extLst>
          </p:cNvPr>
          <p:cNvSpPr txBox="1">
            <a:spLocks/>
          </p:cNvSpPr>
          <p:nvPr/>
        </p:nvSpPr>
        <p:spPr bwMode="auto">
          <a:xfrm>
            <a:off x="430253" y="1688483"/>
            <a:ext cx="9970054" cy="6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FF0000"/>
                </a:solidFill>
              </a:rPr>
              <a:t>A template is a “pattern” that the compiler uses to generate a family of classes or functions.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115F6F-A4D1-4A19-8D64-1D1ADDD2623A}"/>
              </a:ext>
            </a:extLst>
          </p:cNvPr>
          <p:cNvSpPr txBox="1">
            <a:spLocks/>
          </p:cNvSpPr>
          <p:nvPr/>
        </p:nvSpPr>
        <p:spPr bwMode="auto">
          <a:xfrm>
            <a:off x="430253" y="4380678"/>
            <a:ext cx="9970054" cy="107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FF0000"/>
                </a:solidFill>
              </a:rPr>
              <a:t>Vectors store elements in a contiguous array and elements have to be moved to make room for the insertion.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push_back inserts the element at the end of the array.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107725-41DB-4203-A658-9306AE7009E1}"/>
              </a:ext>
            </a:extLst>
          </p:cNvPr>
          <p:cNvSpPr txBox="1">
            <a:spLocks/>
          </p:cNvSpPr>
          <p:nvPr/>
        </p:nvSpPr>
        <p:spPr bwMode="auto">
          <a:xfrm>
            <a:off x="430253" y="5755798"/>
            <a:ext cx="9970054" cy="107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FF0000"/>
                </a:solidFill>
              </a:rPr>
              <a:t>Index operator [ ], at() function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operator *, iterator.</a:t>
            </a:r>
          </a:p>
        </p:txBody>
      </p:sp>
    </p:spTree>
    <p:extLst>
      <p:ext uri="{BB962C8B-B14F-4D97-AF65-F5344CB8AC3E}">
        <p14:creationId xmlns:p14="http://schemas.microsoft.com/office/powerpoint/2010/main" val="9294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4.3, pgs. 240-246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4.3 Implementation of a Vector Class</a:t>
            </a:r>
          </a:p>
          <a:p>
            <a:pPr algn="ctr"/>
            <a:r>
              <a:rPr lang="en-US" sz="2000" dirty="0"/>
              <a:t>The Default Constructor </a:t>
            </a:r>
          </a:p>
          <a:p>
            <a:pPr algn="ctr"/>
            <a:r>
              <a:rPr lang="en-US" sz="2000" dirty="0"/>
              <a:t>The swap Function</a:t>
            </a:r>
          </a:p>
          <a:p>
            <a:pPr algn="ctr"/>
            <a:r>
              <a:rPr lang="en-US" sz="2000" dirty="0"/>
              <a:t>The Subscripting Operator </a:t>
            </a:r>
          </a:p>
          <a:p>
            <a:pPr algn="ctr"/>
            <a:r>
              <a:rPr lang="en-US" sz="2000" dirty="0"/>
              <a:t>The push_back Function </a:t>
            </a:r>
          </a:p>
          <a:p>
            <a:pPr algn="ctr"/>
            <a:r>
              <a:rPr lang="en-US" sz="2000" dirty="0"/>
              <a:t>The insert Function </a:t>
            </a:r>
          </a:p>
          <a:p>
            <a:pPr algn="ctr"/>
            <a:r>
              <a:rPr lang="en-US" sz="2000" dirty="0"/>
              <a:t>The erase Function </a:t>
            </a:r>
          </a:p>
          <a:p>
            <a:pPr algn="ctr"/>
            <a:r>
              <a:rPr lang="en-US" sz="2000" dirty="0"/>
              <a:t>The reserve Function</a:t>
            </a:r>
          </a:p>
          <a:p>
            <a:pPr algn="ctr"/>
            <a:r>
              <a:rPr lang="en-US" sz="2000" dirty="0"/>
              <a:t>Performance of the KW::Vector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5400"/>
            <a:ext cx="22818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85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368" y="1295936"/>
            <a:ext cx="63956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template&lt;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typename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T&gt;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class Vector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Data fields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/**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The initial capacity of the array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static const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INITIAL_CAPACITY = 8;</a:t>
            </a:r>
          </a:p>
          <a:p>
            <a:endParaRPr lang="en-US" sz="1600" b="1" dirty="0">
              <a:solidFill>
                <a:srgbClr val="FF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/**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The current capacity of the array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en-US" sz="1600" b="1" i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/**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The current </a:t>
            </a:r>
            <a:r>
              <a:rPr lang="en-US" sz="1600" b="1" i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of the array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/**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The array to contain the 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T*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Member Functions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...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Vector Class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6467188" y="3295897"/>
            <a:ext cx="4334923" cy="863713"/>
          </a:xfrm>
          <a:prstGeom prst="borderCallout1">
            <a:avLst>
              <a:gd name="adj1" fmla="val 54044"/>
              <a:gd name="adj2" fmla="val 324"/>
              <a:gd name="adj3" fmla="val 82754"/>
              <a:gd name="adj4" fmla="val -57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physical size of the dynamic array (type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dirty="0"/>
              <a:t> is an unsigned int) .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6372247" y="4474666"/>
            <a:ext cx="4429865" cy="914400"/>
          </a:xfrm>
          <a:prstGeom prst="borderCallout1">
            <a:avLst>
              <a:gd name="adj1" fmla="val 54044"/>
              <a:gd name="adj2" fmla="val 324"/>
              <a:gd name="adj3" fmla="val 24288"/>
              <a:gd name="adj4" fmla="val -73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number of data items stored is indicated by the data field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467189" y="1845634"/>
            <a:ext cx="4334923" cy="1135207"/>
          </a:xfrm>
          <a:prstGeom prst="borderCallout1">
            <a:avLst>
              <a:gd name="adj1" fmla="val 54044"/>
              <a:gd name="adj2" fmla="val 324"/>
              <a:gd name="adj3" fmla="val 108378"/>
              <a:gd name="adj4" fmla="val -36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static 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means </a:t>
            </a:r>
            <a:r>
              <a:rPr lang="en-US" dirty="0"/>
              <a:t>shared by all instances of Vector. </a:t>
            </a:r>
            <a:r>
              <a:rPr lang="en-US" b="1" i="1" dirty="0">
                <a:latin typeface="Consolas" panose="020B0609020204030204" pitchFamily="49" charset="0"/>
                <a:cs typeface="Courier New" pitchFamily="49" charset="0"/>
              </a:rPr>
              <a:t>const</a:t>
            </a:r>
            <a:r>
              <a:rPr lang="en-US" dirty="0"/>
              <a:t> tells the compiler that no one can modify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INITIAL_CAPACITY.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Line Callout 1 8">
            <a:extLst>
              <a:ext uri="{FF2B5EF4-FFF2-40B4-BE49-F238E27FC236}">
                <a16:creationId xmlns:a16="http://schemas.microsoft.com/office/drawing/2014/main" id="{FC901FFD-EE54-4C95-9805-F050DB9E82C8}"/>
              </a:ext>
            </a:extLst>
          </p:cNvPr>
          <p:cNvSpPr/>
          <p:nvPr/>
        </p:nvSpPr>
        <p:spPr>
          <a:xfrm>
            <a:off x="6372247" y="5704121"/>
            <a:ext cx="4429865" cy="914400"/>
          </a:xfrm>
          <a:prstGeom prst="borderCallout1">
            <a:avLst>
              <a:gd name="adj1" fmla="val 54044"/>
              <a:gd name="adj2" fmla="val 324"/>
              <a:gd name="adj3" fmla="val -29784"/>
              <a:gd name="adj4" fmla="val -86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vector data is stored in a dynamic array of type </a:t>
            </a:r>
            <a:r>
              <a:rPr lang="en-US" sz="2000" b="1" dirty="0">
                <a:latin typeface="Consolas" panose="020B0609020204030204" pitchFamily="49" charset="0"/>
              </a:rPr>
              <a:t>T</a:t>
            </a:r>
            <a:r>
              <a:rPr lang="en-US" dirty="0"/>
              <a:t>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6216" y="1472148"/>
            <a:ext cx="766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template&lt;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typename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T&gt;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class Vector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Data fields</a:t>
            </a:r>
          </a:p>
          <a:p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     ...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Member Functions</a:t>
            </a:r>
          </a:p>
          <a:p>
            <a:endParaRPr lang="en-US" sz="1600" b="1" i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/** Construct an empty vector w/default capacity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Vector&lt;T&gt;()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(INITIAL_CAPACITY),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      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(new T[INITIAL_CAPACITY]),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      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(0) {}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Default Constructor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254" y="1809305"/>
            <a:ext cx="4800600" cy="17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1600200" y="5562600"/>
            <a:ext cx="6477000" cy="1219200"/>
          </a:xfrm>
          <a:prstGeom prst="borderCallout1">
            <a:avLst>
              <a:gd name="adj1" fmla="val -745"/>
              <a:gd name="adj2" fmla="val 21717"/>
              <a:gd name="adj3" fmla="val -87823"/>
              <a:gd name="adj4" fmla="val 25738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Initializer List:</a:t>
            </a:r>
          </a:p>
          <a:p>
            <a:pPr lvl="1"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= INITIAL_CAPACITY;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= new T[INITIAL_CAPACITY];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5104" y="1366422"/>
            <a:ext cx="83646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template&lt;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typename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T&gt;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class Vector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</a:t>
            </a:r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Data fields</a:t>
            </a:r>
          </a:p>
          <a:p>
            <a:r>
              <a:rPr lang="en-US" sz="1600" b="1" i="1" dirty="0">
                <a:latin typeface="Consolas" panose="020B0609020204030204" pitchFamily="49" charset="0"/>
                <a:cs typeface="Courier New" pitchFamily="49" charset="0"/>
              </a:rPr>
              <a:t>      ...</a:t>
            </a:r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/** Subscripting operator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T&amp; operator[](size_t index)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 return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[index]; }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/** at member function */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T&amp; at(size_t index)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if (index &gt;=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    // Verify valid index.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throw std::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out_of_range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("index to operator[] is out of range");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return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[index];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at / Index Operator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6124576" y="1800599"/>
            <a:ext cx="4495800" cy="988218"/>
          </a:xfrm>
          <a:prstGeom prst="borderCallout1">
            <a:avLst>
              <a:gd name="adj1" fmla="val 54044"/>
              <a:gd name="adj2" fmla="val 324"/>
              <a:gd name="adj3" fmla="val 151291"/>
              <a:gd name="adj4" fmla="val -22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/>
              <a:t>Because this is a template class, all of the code must be in the header or in a file included by the header .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7343776" y="3725386"/>
            <a:ext cx="3276600" cy="860612"/>
          </a:xfrm>
          <a:prstGeom prst="borderCallout1">
            <a:avLst>
              <a:gd name="adj1" fmla="val 54044"/>
              <a:gd name="adj2" fmla="val 324"/>
              <a:gd name="adj3" fmla="val 101195"/>
              <a:gd name="adj4" fmla="val -75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In the STL vector, only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function validates the index.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7">
            <a:extLst>
              <a:ext uri="{FF2B5EF4-FFF2-40B4-BE49-F238E27FC236}">
                <a16:creationId xmlns:a16="http://schemas.microsoft.com/office/drawing/2014/main" id="{EEBE9D2E-794D-4E0F-A3D3-609F83A5C272}"/>
              </a:ext>
            </a:extLst>
          </p:cNvPr>
          <p:cNvSpPr/>
          <p:nvPr/>
        </p:nvSpPr>
        <p:spPr>
          <a:xfrm>
            <a:off x="7343776" y="5491578"/>
            <a:ext cx="3276600" cy="860612"/>
          </a:xfrm>
          <a:prstGeom prst="borderCallout1">
            <a:avLst>
              <a:gd name="adj1" fmla="val 54044"/>
              <a:gd name="adj2" fmla="val 324"/>
              <a:gd name="adj3" fmla="val 30362"/>
              <a:gd name="adj4" fmla="val -76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index is valid, so just use the index operator.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6216" y="1466434"/>
            <a:ext cx="8048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void push_back(const T&amp;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the_value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Make sure there is space for the new item.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if 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==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reserve(2 *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);   // Double the capacity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Insert the new item.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]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the_value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++;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push_back() Function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4495800"/>
            <a:ext cx="4666151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9">
            <a:extLst>
              <a:ext uri="{FF2B5EF4-FFF2-40B4-BE49-F238E27FC236}">
                <a16:creationId xmlns:a16="http://schemas.microsoft.com/office/drawing/2014/main" id="{168B8910-D95F-4638-A868-D9D3F70620C1}"/>
              </a:ext>
            </a:extLst>
          </p:cNvPr>
          <p:cNvSpPr/>
          <p:nvPr/>
        </p:nvSpPr>
        <p:spPr>
          <a:xfrm>
            <a:off x="6716980" y="3486167"/>
            <a:ext cx="3903396" cy="781034"/>
          </a:xfrm>
          <a:prstGeom prst="borderCallout1">
            <a:avLst>
              <a:gd name="adj1" fmla="val 47289"/>
              <a:gd name="adj2" fmla="val -891"/>
              <a:gd name="adj3" fmla="val -52935"/>
              <a:gd name="adj4" fmla="val -28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Requests the vector capacity to be double the current capacity.</a:t>
            </a:r>
          </a:p>
        </p:txBody>
      </p:sp>
    </p:spTree>
    <p:extLst>
      <p:ext uri="{BB962C8B-B14F-4D97-AF65-F5344CB8AC3E}">
        <p14:creationId xmlns:p14="http://schemas.microsoft.com/office/powerpoint/2010/main" val="15857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4526" y="2052706"/>
            <a:ext cx="8106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void reserve(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new_capacity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if 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new_capacity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&gt;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T*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new_data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= new T[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new_capacity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];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for 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&lt;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new_data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[i]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[i];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delete[]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new_data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new_capacity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reserve() Function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6963DD-CD8E-4AD7-98FC-B85A16D47658}"/>
              </a:ext>
            </a:extLst>
          </p:cNvPr>
          <p:cNvSpPr txBox="1">
            <a:spLocks/>
          </p:cNvSpPr>
          <p:nvPr/>
        </p:nvSpPr>
        <p:spPr>
          <a:xfrm>
            <a:off x="572491" y="1252656"/>
            <a:ext cx="10047885" cy="823333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reserve function is called by push_back() and insert() functions if the vector size would exceed its capacity.</a:t>
            </a:r>
          </a:p>
        </p:txBody>
      </p:sp>
      <p:sp>
        <p:nvSpPr>
          <p:cNvPr id="6" name="Line Callout 1 9">
            <a:extLst>
              <a:ext uri="{FF2B5EF4-FFF2-40B4-BE49-F238E27FC236}">
                <a16:creationId xmlns:a16="http://schemas.microsoft.com/office/drawing/2014/main" id="{B8375D7A-D15B-4686-95B6-55F346313C4D}"/>
              </a:ext>
            </a:extLst>
          </p:cNvPr>
          <p:cNvSpPr/>
          <p:nvPr/>
        </p:nvSpPr>
        <p:spPr>
          <a:xfrm>
            <a:off x="6716979" y="1980116"/>
            <a:ext cx="3903396" cy="895334"/>
          </a:xfrm>
          <a:prstGeom prst="borderCallout1">
            <a:avLst>
              <a:gd name="adj1" fmla="val 47289"/>
              <a:gd name="adj2" fmla="val -891"/>
              <a:gd name="adj3" fmla="val 75381"/>
              <a:gd name="adj4" fmla="val -22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Requests the vector capacity to be at least enough to contain </a:t>
            </a:r>
            <a:r>
              <a:rPr lang="en-US" dirty="0" err="1"/>
              <a:t>new_capacity</a:t>
            </a:r>
            <a:r>
              <a:rPr lang="en-US" dirty="0"/>
              <a:t> elements.</a:t>
            </a:r>
          </a:p>
        </p:txBody>
      </p:sp>
      <p:sp>
        <p:nvSpPr>
          <p:cNvPr id="12" name="Line Callout 1 9">
            <a:extLst>
              <a:ext uri="{FF2B5EF4-FFF2-40B4-BE49-F238E27FC236}">
                <a16:creationId xmlns:a16="http://schemas.microsoft.com/office/drawing/2014/main" id="{A9D12AD6-C2FD-4DC5-BD94-8443D902ABF3}"/>
              </a:ext>
            </a:extLst>
          </p:cNvPr>
          <p:cNvSpPr/>
          <p:nvPr/>
        </p:nvSpPr>
        <p:spPr>
          <a:xfrm>
            <a:off x="7132967" y="3078800"/>
            <a:ext cx="3487408" cy="457200"/>
          </a:xfrm>
          <a:prstGeom prst="borderCallout1">
            <a:avLst>
              <a:gd name="adj1" fmla="val 47935"/>
              <a:gd name="adj2" fmla="val -1164"/>
              <a:gd name="adj3" fmla="val 81038"/>
              <a:gd name="adj4" fmla="val -20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Copy old data to the new array.</a:t>
            </a:r>
          </a:p>
        </p:txBody>
      </p:sp>
      <p:sp>
        <p:nvSpPr>
          <p:cNvPr id="14" name="Line Callout 1 9">
            <a:extLst>
              <a:ext uri="{FF2B5EF4-FFF2-40B4-BE49-F238E27FC236}">
                <a16:creationId xmlns:a16="http://schemas.microsoft.com/office/drawing/2014/main" id="{76667E67-6EAC-4739-B18F-DEDA54FBFD1F}"/>
              </a:ext>
            </a:extLst>
          </p:cNvPr>
          <p:cNvSpPr/>
          <p:nvPr/>
        </p:nvSpPr>
        <p:spPr>
          <a:xfrm>
            <a:off x="8181975" y="3693572"/>
            <a:ext cx="2438400" cy="457200"/>
          </a:xfrm>
          <a:prstGeom prst="borderCallout1">
            <a:avLst>
              <a:gd name="adj1" fmla="val 47935"/>
              <a:gd name="adj2" fmla="val -1164"/>
              <a:gd name="adj3" fmla="val 48127"/>
              <a:gd name="adj4" fmla="val -159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cs typeface="Courier New" pitchFamily="49" charset="0"/>
              </a:rPr>
              <a:t>Free old memory</a:t>
            </a:r>
            <a:r>
              <a:rPr lang="en-US" dirty="0"/>
              <a:t>.</a:t>
            </a:r>
          </a:p>
        </p:txBody>
      </p:sp>
      <p:sp>
        <p:nvSpPr>
          <p:cNvPr id="16" name="Line Callout 1 9">
            <a:extLst>
              <a:ext uri="{FF2B5EF4-FFF2-40B4-BE49-F238E27FC236}">
                <a16:creationId xmlns:a16="http://schemas.microsoft.com/office/drawing/2014/main" id="{1D173CCE-4E05-4187-B149-5209CB7371C2}"/>
              </a:ext>
            </a:extLst>
          </p:cNvPr>
          <p:cNvSpPr/>
          <p:nvPr/>
        </p:nvSpPr>
        <p:spPr>
          <a:xfrm>
            <a:off x="7090956" y="4305278"/>
            <a:ext cx="3529419" cy="457200"/>
          </a:xfrm>
          <a:prstGeom prst="borderCallout1">
            <a:avLst>
              <a:gd name="adj1" fmla="val 47935"/>
              <a:gd name="adj2" fmla="val -1164"/>
              <a:gd name="adj3" fmla="val -30355"/>
              <a:gd name="adj4" fmla="val -77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Point the vector to the new data.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06F9158-BF4E-44C5-9B62-1E148251B5F8}"/>
              </a:ext>
            </a:extLst>
          </p:cNvPr>
          <p:cNvSpPr txBox="1">
            <a:spLocks/>
          </p:cNvSpPr>
          <p:nvPr/>
        </p:nvSpPr>
        <p:spPr>
          <a:xfrm>
            <a:off x="572491" y="5228712"/>
            <a:ext cx="9948896" cy="1459946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Although reallocation is </a:t>
            </a: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), if we double an array of size n, then we can add </a:t>
            </a:r>
            <a:r>
              <a:rPr lang="en-US" i="1" dirty="0"/>
              <a:t>n </a:t>
            </a:r>
            <a:r>
              <a:rPr lang="en-US" dirty="0"/>
              <a:t>more items before another array copy is needed (which averages out to 1 copy per add, so reallocation is effectively an O(1) operation).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Hence, push_back() is performed in </a:t>
            </a:r>
            <a:r>
              <a:rPr lang="en-US" b="1" i="1" dirty="0">
                <a:solidFill>
                  <a:srgbClr val="FF0000"/>
                </a:solidFill>
              </a:rPr>
              <a:t>amortized constant time.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6" grpId="0" animBg="1"/>
      <p:bldP spid="1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1428" y="5108422"/>
            <a:ext cx="6906567" cy="174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insert() Function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6216" y="1373331"/>
            <a:ext cx="815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void insert(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index, const T&amp;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the_value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for 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&gt; index;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--)  // Open a slot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]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- 1];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[index]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the_value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                // Insert new item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++;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66EAD-CE3B-42BA-A9DE-39ED2C79733C}"/>
              </a:ext>
            </a:extLst>
          </p:cNvPr>
          <p:cNvSpPr txBox="1"/>
          <p:nvPr/>
        </p:nvSpPr>
        <p:spPr>
          <a:xfrm>
            <a:off x="1700142" y="1859340"/>
            <a:ext cx="89202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if (index &gt;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                      // Validate index.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  throw std::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out_of_range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("Insert index is out of range");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}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C6C7B-3B31-44E1-A6AF-5F6DF67168A8}"/>
              </a:ext>
            </a:extLst>
          </p:cNvPr>
          <p:cNvSpPr txBox="1"/>
          <p:nvPr/>
        </p:nvSpPr>
        <p:spPr>
          <a:xfrm>
            <a:off x="1700142" y="2834677"/>
            <a:ext cx="931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if 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==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          // Check for room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reserve(2 *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);           // Double the capacity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32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erase() Function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6216" y="1371600"/>
            <a:ext cx="7972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void erase(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index)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Validate index.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if (index &gt;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throw std::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out_of_range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("Erase index is out of range");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Move items below the removed one up.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for 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= index + 1;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&lt;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- 1]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];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--;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1124" y="4648200"/>
            <a:ext cx="830103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4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functions </a:t>
            </a:r>
            <a:r>
              <a:rPr lang="en-US" b="1" dirty="0">
                <a:solidFill>
                  <a:srgbClr val="FF0000"/>
                </a:solidFill>
              </a:rPr>
              <a:t>operator[]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at</a:t>
            </a:r>
            <a:r>
              <a:rPr lang="en-US" dirty="0"/>
              <a:t> are each a few lines of code and contain no loops - execute in constant time, or </a:t>
            </a:r>
            <a:r>
              <a:rPr lang="en-US" b="1" i="1" dirty="0"/>
              <a:t>O</a:t>
            </a:r>
            <a:r>
              <a:rPr lang="en-US" dirty="0"/>
              <a:t>(1).</a:t>
            </a:r>
          </a:p>
          <a:p>
            <a:r>
              <a:rPr lang="en-US" dirty="0"/>
              <a:t>If we </a:t>
            </a:r>
            <a:r>
              <a:rPr lang="en-US" b="1" dirty="0">
                <a:solidFill>
                  <a:srgbClr val="FF0000"/>
                </a:solidFill>
              </a:rPr>
              <a:t>insert</a:t>
            </a:r>
            <a:r>
              <a:rPr lang="en-US" dirty="0"/>
              <a:t> into (or </a:t>
            </a:r>
            <a:r>
              <a:rPr lang="en-US" b="1" dirty="0">
                <a:solidFill>
                  <a:srgbClr val="FF0000"/>
                </a:solidFill>
              </a:rPr>
              <a:t>remove</a:t>
            </a:r>
            <a:r>
              <a:rPr lang="en-US" dirty="0"/>
              <a:t> from) the middle of a vector, then </a:t>
            </a:r>
            <a:r>
              <a:rPr lang="en-US" u="sng" dirty="0"/>
              <a:t>at most</a:t>
            </a:r>
            <a:r>
              <a:rPr lang="en-US" dirty="0"/>
              <a:t> n items have to be shifted, which is </a:t>
            </a:r>
            <a:r>
              <a:rPr lang="en-US" b="1" i="1" dirty="0"/>
              <a:t>O</a:t>
            </a:r>
            <a:r>
              <a:rPr lang="en-US" dirty="0"/>
              <a:t>(n).</a:t>
            </a:r>
          </a:p>
          <a:p>
            <a:r>
              <a:rPr lang="en-US" dirty="0"/>
              <a:t>What if we have to reallocate before we can insert?</a:t>
            </a:r>
          </a:p>
          <a:p>
            <a:pPr lvl="1"/>
            <a:r>
              <a:rPr lang="en-US" dirty="0"/>
              <a:t>Reallocation is </a:t>
            </a:r>
            <a:r>
              <a:rPr lang="en-US" b="1" i="1" dirty="0"/>
              <a:t>O</a:t>
            </a:r>
            <a:r>
              <a:rPr lang="en-US" dirty="0"/>
              <a:t>(n), but...</a:t>
            </a:r>
          </a:p>
          <a:p>
            <a:pPr lvl="1"/>
            <a:r>
              <a:rPr lang="en-US" dirty="0"/>
              <a:t>We wouldn't need to reallocate again for another n insertions.</a:t>
            </a:r>
          </a:p>
          <a:p>
            <a:pPr lvl="1"/>
            <a:r>
              <a:rPr lang="en-US" dirty="0"/>
              <a:t>Hence, we spread out the cost of reallocation so that effectively it is an </a:t>
            </a:r>
            <a:r>
              <a:rPr lang="en-US" b="1" i="1" dirty="0"/>
              <a:t>O</a:t>
            </a:r>
            <a:r>
              <a:rPr lang="en-US" dirty="0"/>
              <a:t>(1) operation (</a:t>
            </a:r>
            <a:r>
              <a:rPr lang="en-US" b="1" i="1" dirty="0"/>
              <a:t>O</a:t>
            </a:r>
            <a:r>
              <a:rPr lang="en-US" dirty="0"/>
              <a:t>(n) / n), so the insertion is still </a:t>
            </a:r>
            <a:r>
              <a:rPr lang="en-US" b="1" i="1" dirty="0"/>
              <a:t>O</a:t>
            </a:r>
            <a:r>
              <a:rPr lang="en-US" dirty="0"/>
              <a:t>(n) .</a:t>
            </a:r>
          </a:p>
          <a:p>
            <a:r>
              <a:rPr lang="en-US" dirty="0"/>
              <a:t>Even if we don’t spread out the cost of copying, the copy operation is still </a:t>
            </a:r>
            <a:r>
              <a:rPr lang="en-US" b="1" i="1" dirty="0"/>
              <a:t>O</a:t>
            </a:r>
            <a:r>
              <a:rPr lang="en-US" dirty="0"/>
              <a:t>(n), so the worst case merely doubles the cost.</a:t>
            </a:r>
          </a:p>
          <a:p>
            <a:r>
              <a:rPr lang="en-US" b="1" dirty="0"/>
              <a:t>The functions </a:t>
            </a:r>
            <a:r>
              <a:rPr lang="en-US" b="1" dirty="0">
                <a:solidFill>
                  <a:srgbClr val="FF0000"/>
                </a:solidFill>
              </a:rPr>
              <a:t>push_back()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insert()</a:t>
            </a:r>
            <a:r>
              <a:rPr lang="en-US" b="1" dirty="0"/>
              <a:t> are performed in </a:t>
            </a:r>
            <a:r>
              <a:rPr lang="en-US" b="1" i="1" dirty="0"/>
              <a:t>amortized constant time.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S.N.A.P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Class design is type design - defining effective classes can be challenging.</a:t>
            </a:r>
          </a:p>
          <a:p>
            <a:pPr lvl="1"/>
            <a:r>
              <a:rPr lang="en-US" dirty="0"/>
              <a:t>Organize related data into structures (structs or classes).</a:t>
            </a:r>
          </a:p>
          <a:p>
            <a:pPr lvl="1"/>
            <a:r>
              <a:rPr lang="en-US" dirty="0"/>
              <a:t>Make a member function only if access to internals of a class is needed.</a:t>
            </a:r>
          </a:p>
          <a:p>
            <a:pPr lvl="1"/>
            <a:r>
              <a:rPr lang="en-US" dirty="0"/>
              <a:t>Minimize exposure of class members by making public for the general use, protected for derived classes and the remaining members should be private.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EA808F-A51E-D848-7274-170C58C53068}"/>
              </a:ext>
            </a:extLst>
          </p:cNvPr>
          <p:cNvSpPr txBox="1">
            <a:spLocks/>
          </p:cNvSpPr>
          <p:nvPr/>
        </p:nvSpPr>
        <p:spPr bwMode="auto">
          <a:xfrm>
            <a:off x="572493" y="3109914"/>
            <a:ext cx="10047884" cy="34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the SNAP lab you are to design classes for a school database with has-a and is-a relationships that have natural syntax, intuitive semantics, and efficient memory allocation.</a:t>
            </a:r>
          </a:p>
          <a:p>
            <a:pPr lvl="1"/>
            <a:r>
              <a:rPr lang="en-US" dirty="0"/>
              <a:t>The class objects are populated from parsed input strings.</a:t>
            </a:r>
          </a:p>
          <a:p>
            <a:pPr lvl="1"/>
            <a:r>
              <a:rPr lang="en-US" dirty="0"/>
              <a:t>Use object inheritance, polymorphism, and function and operator overloading where needed.</a:t>
            </a:r>
          </a:p>
          <a:p>
            <a:pPr lvl="1"/>
            <a:r>
              <a:rPr lang="en-US" dirty="0"/>
              <a:t>All member data and internal functions are private.</a:t>
            </a:r>
          </a:p>
          <a:p>
            <a:pPr lvl="1"/>
            <a:r>
              <a:rPr lang="en-US" dirty="0"/>
              <a:t>All derived classes have a "</a:t>
            </a:r>
            <a:r>
              <a:rPr lang="en-US" dirty="0" err="1"/>
              <a:t>toString</a:t>
            </a:r>
            <a:r>
              <a:rPr lang="en-US" dirty="0"/>
              <a:t>" method with friend insertion ("&lt;&lt;") operator.</a:t>
            </a:r>
          </a:p>
          <a:p>
            <a:r>
              <a:rPr lang="en-US" dirty="0"/>
              <a:t>Use UML diagrams to describe your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334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4.4, pgs. 247-251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4.4 The Copy Constructor, Assignment Operator, and Destructor</a:t>
            </a:r>
          </a:p>
          <a:p>
            <a:pPr algn="ctr"/>
            <a:r>
              <a:rPr lang="en-US" sz="2000" dirty="0"/>
              <a:t>Copying Objects and the Copy Constructor</a:t>
            </a:r>
          </a:p>
          <a:p>
            <a:pPr algn="ctr"/>
            <a:r>
              <a:rPr lang="en-US" sz="2000" dirty="0"/>
              <a:t>Shallow Copy versus Deep Copy</a:t>
            </a:r>
          </a:p>
          <a:p>
            <a:pPr algn="ctr"/>
            <a:r>
              <a:rPr lang="en-US" sz="2000" dirty="0"/>
              <a:t>Assignment Operator </a:t>
            </a:r>
          </a:p>
          <a:p>
            <a:pPr algn="ctr"/>
            <a:r>
              <a:rPr lang="en-US" sz="2000" dirty="0"/>
              <a:t>The Destructor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64090"/>
            <a:ext cx="34411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7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104606" cy="5360852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require that a copy of an object be an </a:t>
            </a:r>
            <a:r>
              <a:rPr lang="en-US" b="1" i="1" dirty="0">
                <a:solidFill>
                  <a:srgbClr val="FF0000"/>
                </a:solidFill>
              </a:rPr>
              <a:t>independent copy</a:t>
            </a:r>
            <a:r>
              <a:rPr lang="en-US" dirty="0"/>
              <a:t>, which means being able to modify one of the objects without affecting the other.</a:t>
            </a:r>
          </a:p>
          <a:p>
            <a:pPr lvl="1">
              <a:defRPr/>
            </a:pPr>
            <a:r>
              <a:rPr lang="en-US" dirty="0"/>
              <a:t>Copying of primitive types is straightforward—the values are duplicated and placed in the target locations (</a:t>
            </a:r>
            <a:r>
              <a:rPr lang="en-US" b="1" i="1" dirty="0">
                <a:solidFill>
                  <a:srgbClr val="FF0000"/>
                </a:solidFill>
              </a:rPr>
              <a:t>shallow</a:t>
            </a:r>
            <a:r>
              <a:rPr lang="en-US" dirty="0"/>
              <a:t>).</a:t>
            </a:r>
          </a:p>
          <a:p>
            <a:pPr lvl="1">
              <a:defRPr/>
            </a:pPr>
            <a:r>
              <a:rPr lang="en-US" sz="2200" dirty="0"/>
              <a:t>If the object references a dynamically allocated object, the memory allocated to that object must be freed (</a:t>
            </a:r>
            <a:r>
              <a:rPr lang="en-US" sz="2200" b="1" i="1" dirty="0">
                <a:solidFill>
                  <a:srgbClr val="FF0000"/>
                </a:solidFill>
              </a:rPr>
              <a:t>deep</a:t>
            </a:r>
            <a:r>
              <a:rPr lang="en-US" sz="2200" dirty="0"/>
              <a:t>).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Gang of Three Rule</a:t>
            </a:r>
            <a:r>
              <a:rPr lang="en-US" dirty="0"/>
              <a:t> basically states that if a class defines one (or more) of the following, it should probably </a:t>
            </a:r>
            <a:r>
              <a:rPr lang="en-US" u="sng" dirty="0"/>
              <a:t>explicitly</a:t>
            </a:r>
            <a:r>
              <a:rPr lang="en-US" dirty="0"/>
              <a:t> define all three: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Copy constructor</a:t>
            </a:r>
            <a:r>
              <a:rPr lang="en-US" sz="1800" dirty="0"/>
              <a:t> – create new object members from corresponding member constructors. 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Copy assignment operator</a:t>
            </a:r>
            <a:r>
              <a:rPr lang="en-US" sz="1800" dirty="0"/>
              <a:t> – assign corresponding members from existing members.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Destructor</a:t>
            </a:r>
            <a:r>
              <a:rPr lang="en-US" sz="1800" dirty="0"/>
              <a:t> – call the destructors of all the object's class-type members.</a:t>
            </a:r>
          </a:p>
          <a:p>
            <a:r>
              <a:rPr lang="en-US" dirty="0"/>
              <a:t>The default constructors and assignment operators only do shallow copies.</a:t>
            </a:r>
          </a:p>
          <a:p>
            <a:pPr lvl="1"/>
            <a:r>
              <a:rPr lang="en-US" dirty="0"/>
              <a:t>Destructors contain code that is run whenever an object is destroyed.</a:t>
            </a:r>
          </a:p>
          <a:p>
            <a:pPr lvl="1"/>
            <a:r>
              <a:rPr lang="en-US" dirty="0"/>
              <a:t>An explicit deep copy constructor, assignment operator, and destructor must be created when a class contains pointers to dynamically allocated resources.</a:t>
            </a:r>
          </a:p>
          <a:p>
            <a:pPr marL="685800" lvl="2" indent="0">
              <a:spcBef>
                <a:spcPts val="0"/>
              </a:spcBef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 / Assignment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create an independent copy of an object, the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Copy constructor</a:t>
            </a:r>
            <a:r>
              <a:rPr lang="en-US" sz="1800" dirty="0"/>
              <a:t> is called when a new object is created from an existing object:</a:t>
            </a:r>
          </a:p>
          <a:p>
            <a:pPr marL="6858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t1, t2;	// default constructor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t3 = t1;	// copy constructor (t3 is new)</a:t>
            </a:r>
            <a:endParaRPr lang="en-US" sz="1800" dirty="0"/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Assignment operator</a:t>
            </a:r>
            <a:r>
              <a:rPr lang="en-US" sz="1800" dirty="0"/>
              <a:t> is called when an already initialized object is assigned a new value from another existing object.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	t2 = t1;		// assignment operator (t2 exists)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	t2.operator=(t1);	// assignment operator </a:t>
            </a:r>
            <a:r>
              <a:rPr lang="en-US" b="1" dirty="0">
                <a:solidFill>
                  <a:srgbClr val="FF0000"/>
                </a:solidFill>
              </a:rPr>
              <a:t>(equivalent)</a:t>
            </a:r>
          </a:p>
          <a:p>
            <a:pPr lvl="1">
              <a:defRPr/>
            </a:pPr>
            <a:r>
              <a:rPr lang="en-US" dirty="0"/>
              <a:t>Examples:</a:t>
            </a:r>
          </a:p>
          <a:p>
            <a:pPr marL="641350" lvl="2" indent="0">
              <a:buNone/>
              <a:defRPr/>
            </a:pPr>
            <a:r>
              <a:rPr lang="en-US" b="1" dirty="0">
                <a:latin typeface="Consolas" panose="020B0609020204030204" pitchFamily="49" charset="0"/>
              </a:rPr>
              <a:t>	Dog butch("Butch");	// Parameterized constructor of butch</a:t>
            </a:r>
          </a:p>
          <a:p>
            <a:pPr marL="641350" lvl="2" indent="0">
              <a:spcBef>
                <a:spcPts val="0"/>
              </a:spcBef>
              <a:buNone/>
              <a:defRPr/>
            </a:pPr>
            <a:r>
              <a:rPr lang="en-US" b="1" dirty="0">
                <a:latin typeface="Consolas" panose="020B0609020204030204" pitchFamily="49" charset="0"/>
              </a:rPr>
              <a:t>	Dog skippy();		// Default constructor of skippy</a:t>
            </a:r>
          </a:p>
          <a:p>
            <a:pPr marL="641350" lvl="2" indent="0">
              <a:spcBef>
                <a:spcPts val="0"/>
              </a:spcBef>
              <a:buNone/>
              <a:defRPr/>
            </a:pPr>
            <a:r>
              <a:rPr lang="en-US" b="1" dirty="0">
                <a:latin typeface="Consolas" panose="020B0609020204030204" pitchFamily="49" charset="0"/>
              </a:rPr>
              <a:t>	skippy = butch;	// assignment operator</a:t>
            </a:r>
          </a:p>
          <a:p>
            <a:pPr>
              <a:defRPr/>
            </a:pPr>
            <a:r>
              <a:rPr lang="en-US" dirty="0"/>
              <a:t>The copy constructor is invoked automatically:</a:t>
            </a:r>
          </a:p>
          <a:p>
            <a:pPr marL="685800" lvl="1" indent="-344488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an object is passed to a function by value.</a:t>
            </a:r>
          </a:p>
          <a:p>
            <a:pPr marL="685800" lvl="1" indent="-344488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an object is returned from a function.</a:t>
            </a:r>
          </a:p>
          <a:p>
            <a:pPr marL="685800" lvl="1" indent="-344488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an object is initialized with another object of the same class.</a:t>
            </a:r>
          </a:p>
          <a:p>
            <a:pPr marL="685800" lvl="1" indent="-344488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the compiler generates a temporary object.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Referring back to our vector class, copying </a:t>
            </a:r>
            <a:r>
              <a:rPr lang="en-US" b="1" i="1" dirty="0" err="1"/>
              <a:t>current_capacity</a:t>
            </a:r>
            <a:r>
              <a:rPr lang="en-US" dirty="0"/>
              <a:t> and </a:t>
            </a:r>
            <a:r>
              <a:rPr lang="en-US" b="1" i="1" dirty="0" err="1"/>
              <a:t>num_items</a:t>
            </a:r>
            <a:r>
              <a:rPr lang="en-US" dirty="0"/>
              <a:t> fields create independent copies of the variables.</a:t>
            </a:r>
          </a:p>
          <a:p>
            <a:r>
              <a:rPr lang="en-US" dirty="0"/>
              <a:t>However, copying the pointer value </a:t>
            </a:r>
            <a:r>
              <a:rPr lang="en-US" b="1" i="1" dirty="0" err="1"/>
              <a:t>the_data</a:t>
            </a:r>
            <a:r>
              <a:rPr lang="en-US" dirty="0"/>
              <a:t> does not create an independent copy.</a:t>
            </a:r>
          </a:p>
          <a:p>
            <a:r>
              <a:rPr lang="en-US" dirty="0"/>
              <a:t>Copying a pointer this way is considered a </a:t>
            </a:r>
            <a:r>
              <a:rPr lang="en-US" b="1" dirty="0">
                <a:solidFill>
                  <a:srgbClr val="FF0000"/>
                </a:solidFill>
              </a:rPr>
              <a:t>shallow copy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48768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Consolas" panose="020B0609020204030204" pitchFamily="49" charset="0"/>
                <a:cs typeface="Consolas" panose="020B0609020204030204" pitchFamily="49" charset="0"/>
              </a:rPr>
              <a:t>Vector&lt;int&gt; v2 = v1;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FF6C1F-6443-4B50-9E52-C41A3B5B30CA}"/>
              </a:ext>
            </a:extLst>
          </p:cNvPr>
          <p:cNvGraphicFramePr>
            <a:graphicFrameLocks noGrp="1"/>
          </p:cNvGraphicFramePr>
          <p:nvPr/>
        </p:nvGraphicFramePr>
        <p:xfrm>
          <a:off x="5029202" y="3936788"/>
          <a:ext cx="2590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Vector&lt;int&gt; 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num_items</a:t>
                      </a:r>
                      <a:r>
                        <a:rPr lang="en-US" dirty="0"/>
                        <a:t> = 5</a:t>
                      </a:r>
                    </a:p>
                    <a:p>
                      <a:pPr algn="ctr"/>
                      <a:r>
                        <a:rPr lang="en-US" dirty="0" err="1"/>
                        <a:t>current_capacity</a:t>
                      </a:r>
                      <a:r>
                        <a:rPr lang="en-US" dirty="0"/>
                        <a:t> = 8</a:t>
                      </a:r>
                    </a:p>
                    <a:p>
                      <a:pPr algn="ctr"/>
                      <a:r>
                        <a:rPr lang="en-US" dirty="0"/>
                        <a:t>int* </a:t>
                      </a:r>
                      <a:r>
                        <a:rPr lang="en-US" dirty="0" err="1"/>
                        <a:t>the_data</a:t>
                      </a:r>
                      <a:r>
                        <a:rPr lang="en-US" dirty="0"/>
                        <a:t> =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D064B42-2D32-4ACC-8E17-4EF6667CEEA8}"/>
              </a:ext>
            </a:extLst>
          </p:cNvPr>
          <p:cNvSpPr/>
          <p:nvPr/>
        </p:nvSpPr>
        <p:spPr>
          <a:xfrm>
            <a:off x="6753641" y="4930334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CC359B-BFDB-4413-AEBA-1ABFE431B237}"/>
              </a:ext>
            </a:extLst>
          </p:cNvPr>
          <p:cNvGraphicFramePr>
            <a:graphicFrameLocks noGrp="1"/>
          </p:cNvGraphicFramePr>
          <p:nvPr/>
        </p:nvGraphicFramePr>
        <p:xfrm>
          <a:off x="5029202" y="5407684"/>
          <a:ext cx="2590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Vector&lt;int&gt; 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num_items</a:t>
                      </a:r>
                      <a:r>
                        <a:rPr lang="en-US" dirty="0"/>
                        <a:t> = 5</a:t>
                      </a:r>
                    </a:p>
                    <a:p>
                      <a:pPr algn="ctr"/>
                      <a:r>
                        <a:rPr lang="en-US" dirty="0" err="1"/>
                        <a:t>current_capacity</a:t>
                      </a:r>
                      <a:r>
                        <a:rPr lang="en-US" dirty="0"/>
                        <a:t> = 8</a:t>
                      </a:r>
                    </a:p>
                    <a:p>
                      <a:pPr algn="ctr"/>
                      <a:r>
                        <a:rPr lang="en-US" dirty="0"/>
                        <a:t>int* </a:t>
                      </a:r>
                      <a:r>
                        <a:rPr lang="en-US" dirty="0" err="1"/>
                        <a:t>the_data</a:t>
                      </a:r>
                      <a:r>
                        <a:rPr lang="en-US" dirty="0"/>
                        <a:t> =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D37664F-E092-462A-BD25-6E5AB215EA56}"/>
              </a:ext>
            </a:extLst>
          </p:cNvPr>
          <p:cNvSpPr/>
          <p:nvPr/>
        </p:nvSpPr>
        <p:spPr>
          <a:xfrm>
            <a:off x="6753641" y="6401230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D5C9B64-DC00-4DB1-B8BD-9EACC5EFBC1F}"/>
              </a:ext>
            </a:extLst>
          </p:cNvPr>
          <p:cNvGraphicFramePr>
            <a:graphicFrameLocks noGrp="1"/>
          </p:cNvGraphicFramePr>
          <p:nvPr/>
        </p:nvGraphicFramePr>
        <p:xfrm>
          <a:off x="8772943" y="3709153"/>
          <a:ext cx="851452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452">
                  <a:extLst>
                    <a:ext uri="{9D8B030D-6E8A-4147-A177-3AD203B41FA5}">
                      <a16:colId xmlns:a16="http://schemas.microsoft.com/office/drawing/2014/main" val="1661037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21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89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29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86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31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27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58444"/>
                  </a:ext>
                </a:extLst>
              </a:tr>
            </a:tbl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0C492B-C41C-4232-9748-997BC2466687}"/>
              </a:ext>
            </a:extLst>
          </p:cNvPr>
          <p:cNvSpPr/>
          <p:nvPr/>
        </p:nvSpPr>
        <p:spPr>
          <a:xfrm>
            <a:off x="7106478" y="3886200"/>
            <a:ext cx="1669774" cy="2643906"/>
          </a:xfrm>
          <a:custGeom>
            <a:avLst/>
            <a:gdLst>
              <a:gd name="connsiteX0" fmla="*/ 0 w 1669774"/>
              <a:gd name="connsiteY0" fmla="*/ 2643809 h 2643906"/>
              <a:gd name="connsiteX1" fmla="*/ 646044 w 1669774"/>
              <a:gd name="connsiteY1" fmla="*/ 2405270 h 2643906"/>
              <a:gd name="connsiteX2" fmla="*/ 993913 w 1669774"/>
              <a:gd name="connsiteY2" fmla="*/ 1202635 h 2643906"/>
              <a:gd name="connsiteX3" fmla="*/ 1321905 w 1669774"/>
              <a:gd name="connsiteY3" fmla="*/ 367748 h 2643906"/>
              <a:gd name="connsiteX4" fmla="*/ 1669774 w 1669774"/>
              <a:gd name="connsiteY4" fmla="*/ 0 h 264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774" h="2643906">
                <a:moveTo>
                  <a:pt x="0" y="2643809"/>
                </a:moveTo>
                <a:cubicBezTo>
                  <a:pt x="240196" y="2644637"/>
                  <a:pt x="480392" y="2645466"/>
                  <a:pt x="646044" y="2405270"/>
                </a:cubicBezTo>
                <a:cubicBezTo>
                  <a:pt x="811696" y="2165074"/>
                  <a:pt x="881270" y="1542222"/>
                  <a:pt x="993913" y="1202635"/>
                </a:cubicBezTo>
                <a:cubicBezTo>
                  <a:pt x="1106557" y="863048"/>
                  <a:pt x="1209262" y="568187"/>
                  <a:pt x="1321905" y="367748"/>
                </a:cubicBezTo>
                <a:cubicBezTo>
                  <a:pt x="1434549" y="167309"/>
                  <a:pt x="1552161" y="83654"/>
                  <a:pt x="1669774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48C48-0B0F-4E36-A1C1-E851759AC82C}"/>
              </a:ext>
            </a:extLst>
          </p:cNvPr>
          <p:cNvSpPr/>
          <p:nvPr/>
        </p:nvSpPr>
        <p:spPr>
          <a:xfrm>
            <a:off x="7166113" y="3886834"/>
            <a:ext cx="1600200" cy="1162879"/>
          </a:xfrm>
          <a:custGeom>
            <a:avLst/>
            <a:gdLst>
              <a:gd name="connsiteX0" fmla="*/ 0 w 1600200"/>
              <a:gd name="connsiteY0" fmla="*/ 1162879 h 1162879"/>
              <a:gd name="connsiteX1" fmla="*/ 556591 w 1600200"/>
              <a:gd name="connsiteY1" fmla="*/ 1043609 h 1162879"/>
              <a:gd name="connsiteX2" fmla="*/ 1043609 w 1600200"/>
              <a:gd name="connsiteY2" fmla="*/ 477079 h 1162879"/>
              <a:gd name="connsiteX3" fmla="*/ 1600200 w 1600200"/>
              <a:gd name="connsiteY3" fmla="*/ 0 h 11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162879">
                <a:moveTo>
                  <a:pt x="0" y="1162879"/>
                </a:moveTo>
                <a:cubicBezTo>
                  <a:pt x="191328" y="1160394"/>
                  <a:pt x="382656" y="1157909"/>
                  <a:pt x="556591" y="1043609"/>
                </a:cubicBezTo>
                <a:cubicBezTo>
                  <a:pt x="730526" y="929309"/>
                  <a:pt x="869674" y="651014"/>
                  <a:pt x="1043609" y="477079"/>
                </a:cubicBezTo>
                <a:cubicBezTo>
                  <a:pt x="1217544" y="303144"/>
                  <a:pt x="1408872" y="151572"/>
                  <a:pt x="16002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 animBg="1"/>
      <p:bldP spid="11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Copy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need to create an independent copy or a </a:t>
            </a:r>
            <a:r>
              <a:rPr lang="en-US" b="1" dirty="0">
                <a:solidFill>
                  <a:srgbClr val="FF0000"/>
                </a:solidFill>
              </a:rPr>
              <a:t>deep copy</a:t>
            </a:r>
            <a:r>
              <a:rPr lang="en-US" dirty="0"/>
              <a:t> of the underlying array so that </a:t>
            </a:r>
            <a:r>
              <a:rPr lang="en-US" b="1" i="1" dirty="0"/>
              <a:t>v1.the_data</a:t>
            </a:r>
            <a:r>
              <a:rPr lang="en-US" dirty="0"/>
              <a:t> and </a:t>
            </a:r>
            <a:r>
              <a:rPr lang="en-US" b="1" i="1" dirty="0"/>
              <a:t>v2.the_data</a:t>
            </a:r>
            <a:r>
              <a:rPr lang="en-US" dirty="0"/>
              <a:t> point to different arrays, making vector </a:t>
            </a:r>
            <a:r>
              <a:rPr lang="en-US" b="1" i="1" dirty="0"/>
              <a:t>v2</a:t>
            </a:r>
            <a:r>
              <a:rPr lang="en-US" dirty="0"/>
              <a:t> a deep copy of vector.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1478" y="2667001"/>
            <a:ext cx="66857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/** Make a (deep) copy of a vector.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@param other The vector to be copied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Vector&lt;T&gt;(const Vector&lt;T&gt;&amp; other)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: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other.capacity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),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other.num_items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),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(new T[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other.current_capacity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])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for 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i = 0; i &lt;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 i++)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[i]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other.the_data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[i];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1C0DE2-3ECC-4EBF-BBDD-5D864DAF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715985"/>
            <a:ext cx="2926080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DD236-AF26-4E47-9966-AA6D7C2E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33901"/>
            <a:ext cx="2926080" cy="192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Assignment Operator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368" y="1461991"/>
            <a:ext cx="7618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/** Assign the contents of one vector to another.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@param other The vector to be assigned to this vector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@return This vector with a copy of the other vector's contents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Vector&lt;T&gt;&amp; operator=(const vector&lt;T&gt;&amp; other)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Make a copy of the other vector.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Vector&lt;T&gt;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the_copy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(other);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Swap contents of self with the copy.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this-&gt;swap(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the_copy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Return self (the copy will be deleted)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return *this;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79762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Vector&lt;int&gt; v1();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Vector&lt;int&gt; v2();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v2 = v1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9FB12552-4C1E-457F-B77C-550910DDFFDF}"/>
              </a:ext>
            </a:extLst>
          </p:cNvPr>
          <p:cNvSpPr/>
          <p:nvPr/>
        </p:nvSpPr>
        <p:spPr>
          <a:xfrm>
            <a:off x="8044656" y="4149994"/>
            <a:ext cx="685800" cy="481548"/>
          </a:xfrm>
          <a:prstGeom prst="borderCallout1">
            <a:avLst>
              <a:gd name="adj1" fmla="val -745"/>
              <a:gd name="adj2" fmla="val 21717"/>
              <a:gd name="adj3" fmla="val -90139"/>
              <a:gd name="adj4" fmla="val 22486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this</a:t>
            </a:r>
          </a:p>
        </p:txBody>
      </p:sp>
      <p:sp>
        <p:nvSpPr>
          <p:cNvPr id="12" name="Line Callout 1 6">
            <a:extLst>
              <a:ext uri="{FF2B5EF4-FFF2-40B4-BE49-F238E27FC236}">
                <a16:creationId xmlns:a16="http://schemas.microsoft.com/office/drawing/2014/main" id="{F4816CE2-EE59-4E7D-87D4-160B33360758}"/>
              </a:ext>
            </a:extLst>
          </p:cNvPr>
          <p:cNvSpPr/>
          <p:nvPr/>
        </p:nvSpPr>
        <p:spPr>
          <a:xfrm>
            <a:off x="9067800" y="4149740"/>
            <a:ext cx="990600" cy="481548"/>
          </a:xfrm>
          <a:prstGeom prst="borderCallout1">
            <a:avLst>
              <a:gd name="adj1" fmla="val -745"/>
              <a:gd name="adj2" fmla="val 21717"/>
              <a:gd name="adj3" fmla="val -104033"/>
              <a:gd name="adj4" fmla="val -23668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other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F5C6C-EF21-4194-B3A4-0F1BFEB9B80E}"/>
              </a:ext>
            </a:extLst>
          </p:cNvPr>
          <p:cNvSpPr txBox="1"/>
          <p:nvPr/>
        </p:nvSpPr>
        <p:spPr>
          <a:xfrm>
            <a:off x="823961" y="5349018"/>
            <a:ext cx="99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tabLst>
                <a:tab pos="7596188" algn="l"/>
              </a:tabLs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Make a copy of v1 using the vector copy constructor	(v1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7A9E88-2257-4832-8514-92E14B18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46" y="3593408"/>
            <a:ext cx="9873129" cy="69375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81EC371-5BEC-4D1F-BC19-187CFBB4A344}"/>
              </a:ext>
            </a:extLst>
          </p:cNvPr>
          <p:cNvSpPr/>
          <p:nvPr/>
        </p:nvSpPr>
        <p:spPr>
          <a:xfrm>
            <a:off x="621527" y="3195376"/>
            <a:ext cx="306636" cy="274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34FF0A-693D-45F0-8D41-B14A678BFF9E}"/>
              </a:ext>
            </a:extLst>
          </p:cNvPr>
          <p:cNvSpPr txBox="1"/>
          <p:nvPr/>
        </p:nvSpPr>
        <p:spPr>
          <a:xfrm>
            <a:off x="823961" y="5615719"/>
            <a:ext cx="99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  <a:tabLst>
                <a:tab pos="7596188" algn="l"/>
              </a:tabLs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Exchange v2 (this) and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(only exchange pointers)	(v2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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B289E-BAF8-4B6C-9B7D-C5FF6F504081}"/>
              </a:ext>
            </a:extLst>
          </p:cNvPr>
          <p:cNvSpPr txBox="1"/>
          <p:nvPr/>
        </p:nvSpPr>
        <p:spPr>
          <a:xfrm>
            <a:off x="823961" y="5892811"/>
            <a:ext cx="99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  <a:tabLst>
                <a:tab pos="7596188" algn="l"/>
              </a:tabLs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v2 is now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(V1) and so return v2 (*this)	(v2  v1)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1B563-56A9-4BE4-A0D1-6D067B7A477B}"/>
              </a:ext>
            </a:extLst>
          </p:cNvPr>
          <p:cNvSpPr txBox="1"/>
          <p:nvPr/>
        </p:nvSpPr>
        <p:spPr>
          <a:xfrm>
            <a:off x="823961" y="6169903"/>
            <a:ext cx="99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  <a:tabLst>
                <a:tab pos="7596188" algn="l"/>
              </a:tabLs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Note: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is deleted by the local destructor.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3E62148-00E7-4B9D-B984-E35C9F8F2136}"/>
              </a:ext>
            </a:extLst>
          </p:cNvPr>
          <p:cNvSpPr/>
          <p:nvPr/>
        </p:nvSpPr>
        <p:spPr>
          <a:xfrm>
            <a:off x="621527" y="3940063"/>
            <a:ext cx="306636" cy="274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E810141-AD41-4931-830A-092AA5CFD78D}"/>
              </a:ext>
            </a:extLst>
          </p:cNvPr>
          <p:cNvSpPr/>
          <p:nvPr/>
        </p:nvSpPr>
        <p:spPr>
          <a:xfrm>
            <a:off x="621527" y="4674359"/>
            <a:ext cx="306636" cy="274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7D50706-FDBD-47A0-BEB5-71F09FBDD686}"/>
              </a:ext>
            </a:extLst>
          </p:cNvPr>
          <p:cNvSpPr/>
          <p:nvPr/>
        </p:nvSpPr>
        <p:spPr>
          <a:xfrm>
            <a:off x="340970" y="4909887"/>
            <a:ext cx="306636" cy="274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/>
      <p:bldP spid="3" grpId="0" animBg="1"/>
      <p:bldP spid="14" grpId="0" build="p" bldLvl="2"/>
      <p:bldP spid="15" grpId="0" build="p" bldLvl="2"/>
      <p:bldP spid="16" grpId="0" build="p" bldLvl="2"/>
      <p:bldP spid="17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purpose of the </a:t>
            </a:r>
            <a:r>
              <a:rPr lang="en-US" b="1" dirty="0">
                <a:solidFill>
                  <a:srgbClr val="FF0000"/>
                </a:solidFill>
              </a:rPr>
              <a:t>destructor</a:t>
            </a:r>
            <a:r>
              <a:rPr lang="en-US" dirty="0"/>
              <a:t> is to undo what the constructor does.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constructor</a:t>
            </a:r>
            <a:r>
              <a:rPr lang="en-US" dirty="0"/>
              <a:t> takes a block of uninitialized memory and sets it to a </a:t>
            </a:r>
            <a:r>
              <a:rPr lang="en-US" b="1" dirty="0">
                <a:solidFill>
                  <a:srgbClr val="FF0000"/>
                </a:solidFill>
              </a:rPr>
              <a:t>valid state</a:t>
            </a:r>
            <a:r>
              <a:rPr lang="en-US" dirty="0"/>
              <a:t>, thus creating an object. </a:t>
            </a:r>
          </a:p>
          <a:p>
            <a:r>
              <a:rPr lang="en-US" dirty="0"/>
              <a:t>When the destructor is finished, the object is in an </a:t>
            </a:r>
            <a:r>
              <a:rPr lang="en-US" b="1" dirty="0">
                <a:solidFill>
                  <a:srgbClr val="FF0000"/>
                </a:solidFill>
              </a:rPr>
              <a:t>invalid state</a:t>
            </a:r>
            <a:r>
              <a:rPr lang="en-US" dirty="0"/>
              <a:t> and the memory it occupies can be reused for creating other objects.</a:t>
            </a:r>
          </a:p>
          <a:p>
            <a:r>
              <a:rPr lang="en-US" dirty="0"/>
              <a:t>If this is not done, the program will have memory leaks.</a:t>
            </a:r>
          </a:p>
          <a:p>
            <a:r>
              <a:rPr lang="en-US" b="1" dirty="0">
                <a:solidFill>
                  <a:srgbClr val="FF0000"/>
                </a:solidFill>
              </a:rPr>
              <a:t>Each class has a default destructor, which effectively invokes the destructor for each data field.</a:t>
            </a:r>
          </a:p>
          <a:p>
            <a:r>
              <a:rPr lang="en-US" dirty="0"/>
              <a:t>If the pointer references a dynamically allocated object (such as the array referenced by pointer </a:t>
            </a:r>
            <a:r>
              <a:rPr lang="en-US" b="1" i="1" dirty="0" err="1"/>
              <a:t>the_data</a:t>
            </a:r>
            <a:r>
              <a:rPr lang="en-US" dirty="0"/>
              <a:t>), the memory allocated to that object must be freed.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3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SNAP Input/Output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761" y="1295401"/>
            <a:ext cx="77961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Input Strings: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snap(12345,Charlie Brown,Manager,555-1234).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snap(67890,Lucy,Right Field,555-5678).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(CS101,12345,A).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(CS101,67890,B).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**Error: </a:t>
            </a:r>
            <a:r>
              <a:rPr lang="en-US" sz="1200" dirty="0" err="1">
                <a:latin typeface="Consolas" panose="020B0609020204030204" pitchFamily="49" charset="0"/>
              </a:rPr>
              <a:t>csgs</a:t>
            </a:r>
            <a:r>
              <a:rPr lang="en-US" sz="1200" dirty="0">
                <a:latin typeface="Consolas" panose="020B0609020204030204" pitchFamily="49" charset="0"/>
              </a:rPr>
              <a:t>(CS101,67890,B).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(CS101,M,9AM).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(CS101,W,9AM).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cr</a:t>
            </a:r>
            <a:r>
              <a:rPr lang="en-US" sz="1200" dirty="0">
                <a:latin typeface="Consolas" panose="020B0609020204030204" pitchFamily="49" charset="0"/>
              </a:rPr>
              <a:t>(CS101,1170 TMCB).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Vectors: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snap(12345,Charlie Brown,Manager,555-1234)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snap(67890,Lucy,Right Field,555-5678)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(CS101,12345,A)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(CS101,67890,B)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(CS101,M,9AM)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(CS101,W,9AM)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cr</a:t>
            </a:r>
            <a:r>
              <a:rPr lang="en-US" sz="1200" dirty="0">
                <a:latin typeface="Consolas" panose="020B0609020204030204" pitchFamily="49" charset="0"/>
              </a:rPr>
              <a:t>(CS101,1170 TMCB)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Course Grades: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CS101,Charlie </a:t>
            </a:r>
            <a:r>
              <a:rPr lang="en-US" sz="1200" dirty="0" err="1">
                <a:latin typeface="Consolas" panose="020B0609020204030204" pitchFamily="49" charset="0"/>
              </a:rPr>
              <a:t>Brown,A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CS101,Lucy,B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Student Schedules: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Charlie Brown, 12345, Manager, 555-1234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CS101 MW 9AM, 1170 TMCB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Lucy, 67890, Right Field, 555-5678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CS101 MW 9AM, 1170 TMCB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42000" y="1297490"/>
            <a:ext cx="3821113" cy="468341"/>
          </a:xfrm>
          <a:prstGeom prst="wedgeRoundRectCallout">
            <a:avLst>
              <a:gd name="adj1" fmla="val -66582"/>
              <a:gd name="adj2" fmla="val 185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n</a:t>
            </a:r>
            <a:r>
              <a:rPr lang="en-US" dirty="0"/>
              <a:t>ame, </a:t>
            </a:r>
            <a:r>
              <a:rPr lang="en-US" b="1" u="sng" dirty="0"/>
              <a:t>a</a:t>
            </a:r>
            <a:r>
              <a:rPr lang="en-US" dirty="0"/>
              <a:t>ddress, </a:t>
            </a:r>
            <a:r>
              <a:rPr lang="en-US" b="1" u="sng" dirty="0"/>
              <a:t>p</a:t>
            </a:r>
            <a:r>
              <a:rPr lang="en-US" dirty="0"/>
              <a:t>hone #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41999" y="1880081"/>
            <a:ext cx="3820160" cy="501332"/>
          </a:xfrm>
          <a:prstGeom prst="wedgeRoundRectCallout">
            <a:avLst>
              <a:gd name="adj1" fmla="val -114667"/>
              <a:gd name="adj2" fmla="val -294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g</a:t>
            </a:r>
            <a:r>
              <a:rPr lang="en-US" dirty="0"/>
              <a:t>rade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841999" y="3870871"/>
            <a:ext cx="3820160" cy="501332"/>
          </a:xfrm>
          <a:prstGeom prst="wedgeRoundRectCallout">
            <a:avLst>
              <a:gd name="adj1" fmla="val -116565"/>
              <a:gd name="adj2" fmla="val -237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r</a:t>
            </a:r>
            <a:r>
              <a:rPr lang="en-US" dirty="0"/>
              <a:t>oom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842000" y="2547592"/>
            <a:ext cx="3820161" cy="572791"/>
          </a:xfrm>
          <a:prstGeom prst="wedgeRoundRectCallout">
            <a:avLst>
              <a:gd name="adj1" fmla="val -97261"/>
              <a:gd name="adj2" fmla="val -8074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try/catch to report Input Error</a:t>
            </a: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A99922DA-72E6-4912-AA2E-1E48BE6C1EDA}"/>
              </a:ext>
            </a:extLst>
          </p:cNvPr>
          <p:cNvSpPr/>
          <p:nvPr/>
        </p:nvSpPr>
        <p:spPr>
          <a:xfrm>
            <a:off x="5835821" y="4581433"/>
            <a:ext cx="3820160" cy="764018"/>
          </a:xfrm>
          <a:prstGeom prst="wedgeRoundRectCallout">
            <a:avLst>
              <a:gd name="adj1" fmla="val -118892"/>
              <a:gd name="adj2" fmla="val -1303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snap, </a:t>
            </a:r>
            <a:r>
              <a:rPr lang="en-US" dirty="0" err="1"/>
              <a:t>csg</a:t>
            </a:r>
            <a:r>
              <a:rPr lang="en-US" dirty="0"/>
              <a:t>, </a:t>
            </a:r>
            <a:r>
              <a:rPr lang="en-US" dirty="0" err="1"/>
              <a:t>cdh</a:t>
            </a:r>
            <a:r>
              <a:rPr lang="en-US" dirty="0"/>
              <a:t>, and </a:t>
            </a:r>
            <a:r>
              <a:rPr lang="en-US" dirty="0" err="1"/>
              <a:t>cr</a:t>
            </a:r>
            <a:r>
              <a:rPr lang="en-US" dirty="0"/>
              <a:t>  objects stored in vectors</a:t>
            </a:r>
          </a:p>
        </p:txBody>
      </p:sp>
      <p:sp>
        <p:nvSpPr>
          <p:cNvPr id="12" name="Rounded Rectangular Callout 7">
            <a:extLst>
              <a:ext uri="{FF2B5EF4-FFF2-40B4-BE49-F238E27FC236}">
                <a16:creationId xmlns:a16="http://schemas.microsoft.com/office/drawing/2014/main" id="{AECF9C94-C193-4763-98BA-1393A687B4B1}"/>
              </a:ext>
            </a:extLst>
          </p:cNvPr>
          <p:cNvSpPr/>
          <p:nvPr/>
        </p:nvSpPr>
        <p:spPr>
          <a:xfrm>
            <a:off x="5876461" y="5500233"/>
            <a:ext cx="3779520" cy="572790"/>
          </a:xfrm>
          <a:prstGeom prst="wedgeRoundRectCallout">
            <a:avLst>
              <a:gd name="adj1" fmla="val -112766"/>
              <a:gd name="adj2" fmla="val -113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course grades (in snap vector order) for all students.</a:t>
            </a:r>
          </a:p>
        </p:txBody>
      </p:sp>
      <p:sp>
        <p:nvSpPr>
          <p:cNvPr id="13" name="Rounded Rectangular Callout 7">
            <a:extLst>
              <a:ext uri="{FF2B5EF4-FFF2-40B4-BE49-F238E27FC236}">
                <a16:creationId xmlns:a16="http://schemas.microsoft.com/office/drawing/2014/main" id="{C2EDF5AE-655D-437E-845C-241D5AB981DB}"/>
              </a:ext>
            </a:extLst>
          </p:cNvPr>
          <p:cNvSpPr/>
          <p:nvPr/>
        </p:nvSpPr>
        <p:spPr>
          <a:xfrm>
            <a:off x="5835822" y="6227805"/>
            <a:ext cx="3827291" cy="501332"/>
          </a:xfrm>
          <a:prstGeom prst="wedgeRoundRectCallout">
            <a:avLst>
              <a:gd name="adj1" fmla="val -95294"/>
              <a:gd name="adj2" fmla="val -88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all student schedules (in </a:t>
            </a:r>
            <a:r>
              <a:rPr lang="en-US" dirty="0" err="1"/>
              <a:t>csg</a:t>
            </a:r>
            <a:r>
              <a:rPr lang="en-US" dirty="0"/>
              <a:t> vector order.)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841999" y="3237573"/>
            <a:ext cx="3820160" cy="501332"/>
          </a:xfrm>
          <a:prstGeom prst="wedgeRoundRectCallout">
            <a:avLst>
              <a:gd name="adj1" fmla="val -122146"/>
              <a:gd name="adj2" fmla="val -1805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d</a:t>
            </a:r>
            <a:r>
              <a:rPr lang="en-US" dirty="0"/>
              <a:t>ay, </a:t>
            </a:r>
            <a:r>
              <a:rPr lang="en-US" b="1" u="sng" dirty="0"/>
              <a:t>h</a:t>
            </a:r>
            <a:r>
              <a:rPr lang="en-US" dirty="0"/>
              <a:t>our</a:t>
            </a:r>
          </a:p>
        </p:txBody>
      </p:sp>
    </p:spTree>
    <p:extLst>
      <p:ext uri="{BB962C8B-B14F-4D97-AF65-F5344CB8AC3E}">
        <p14:creationId xmlns:p14="http://schemas.microsoft.com/office/powerpoint/2010/main" val="7572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77AFA1-18D1-41F4-A6EF-A7FB4B81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5463"/>
            <a:ext cx="4389120" cy="6168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20C52-50E4-4C2E-95F8-B12EFB7985F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80" y="375463"/>
            <a:ext cx="4389120" cy="6126480"/>
          </a:xfrm>
          <a:prstGeom prst="rect">
            <a:avLst/>
          </a:prstGeom>
        </p:spPr>
      </p:pic>
      <p:sp>
        <p:nvSpPr>
          <p:cNvPr id="13" name="Rounded Rectangular Callout 5">
            <a:extLst>
              <a:ext uri="{FF2B5EF4-FFF2-40B4-BE49-F238E27FC236}">
                <a16:creationId xmlns:a16="http://schemas.microsoft.com/office/drawing/2014/main" id="{15D69301-64E0-4EBC-9756-9BD5DC1DDB20}"/>
              </a:ext>
            </a:extLst>
          </p:cNvPr>
          <p:cNvSpPr/>
          <p:nvPr/>
        </p:nvSpPr>
        <p:spPr>
          <a:xfrm>
            <a:off x="5645944" y="891860"/>
            <a:ext cx="4283392" cy="1346800"/>
          </a:xfrm>
          <a:prstGeom prst="wedgeRoundRectCallout">
            <a:avLst>
              <a:gd name="adj1" fmla="val -87930"/>
              <a:gd name="adj2" fmla="val -194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n</a:t>
            </a:r>
            <a:r>
              <a:rPr lang="en-US" dirty="0"/>
              <a:t>ame, </a:t>
            </a:r>
            <a:r>
              <a:rPr lang="en-US" b="1" u="sng" dirty="0"/>
              <a:t>a</a:t>
            </a:r>
            <a:r>
              <a:rPr lang="en-US" dirty="0"/>
              <a:t>ddress, </a:t>
            </a:r>
            <a:r>
              <a:rPr lang="en-US" b="1" u="sng" dirty="0"/>
              <a:t>p</a:t>
            </a:r>
            <a:r>
              <a:rPr lang="en-US" dirty="0"/>
              <a:t>hone #</a:t>
            </a:r>
          </a:p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g</a:t>
            </a:r>
            <a:r>
              <a:rPr lang="en-US" dirty="0"/>
              <a:t>rade</a:t>
            </a:r>
          </a:p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d</a:t>
            </a:r>
            <a:r>
              <a:rPr lang="en-US" dirty="0"/>
              <a:t>ay, </a:t>
            </a:r>
            <a:r>
              <a:rPr lang="en-US" b="1" u="sng" dirty="0"/>
              <a:t>h</a:t>
            </a:r>
            <a:r>
              <a:rPr lang="en-US" dirty="0"/>
              <a:t>our</a:t>
            </a:r>
          </a:p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r</a:t>
            </a:r>
            <a:r>
              <a:rPr lang="en-US" dirty="0"/>
              <a:t>oom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2F7AE6FE-06E3-410C-AFEA-E825DE165083}"/>
              </a:ext>
            </a:extLst>
          </p:cNvPr>
          <p:cNvSpPr/>
          <p:nvPr/>
        </p:nvSpPr>
        <p:spPr>
          <a:xfrm>
            <a:off x="5842000" y="2547592"/>
            <a:ext cx="3820161" cy="572791"/>
          </a:xfrm>
          <a:prstGeom prst="wedgeRoundRectCallout">
            <a:avLst>
              <a:gd name="adj1" fmla="val -119761"/>
              <a:gd name="adj2" fmla="val -19249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try/catch to report Input Error</a:t>
            </a:r>
          </a:p>
        </p:txBody>
      </p:sp>
      <p:sp>
        <p:nvSpPr>
          <p:cNvPr id="17" name="Rounded Rectangular Callout 7">
            <a:extLst>
              <a:ext uri="{FF2B5EF4-FFF2-40B4-BE49-F238E27FC236}">
                <a16:creationId xmlns:a16="http://schemas.microsoft.com/office/drawing/2014/main" id="{753E2CE5-47FF-4D91-B767-F962FC5F451B}"/>
              </a:ext>
            </a:extLst>
          </p:cNvPr>
          <p:cNvSpPr/>
          <p:nvPr/>
        </p:nvSpPr>
        <p:spPr>
          <a:xfrm>
            <a:off x="5835821" y="3886200"/>
            <a:ext cx="3820160" cy="764018"/>
          </a:xfrm>
          <a:prstGeom prst="wedgeRoundRectCallout">
            <a:avLst>
              <a:gd name="adj1" fmla="val -118892"/>
              <a:gd name="adj2" fmla="val -1303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snap, </a:t>
            </a:r>
            <a:r>
              <a:rPr lang="en-US" dirty="0" err="1"/>
              <a:t>csg</a:t>
            </a:r>
            <a:r>
              <a:rPr lang="en-US" dirty="0"/>
              <a:t>, </a:t>
            </a:r>
            <a:r>
              <a:rPr lang="en-US" dirty="0" err="1"/>
              <a:t>cdh</a:t>
            </a:r>
            <a:r>
              <a:rPr lang="en-US" dirty="0"/>
              <a:t>, and </a:t>
            </a:r>
            <a:r>
              <a:rPr lang="en-US" dirty="0" err="1"/>
              <a:t>cr</a:t>
            </a:r>
            <a:r>
              <a:rPr lang="en-US" dirty="0"/>
              <a:t>  objects stored in vectors</a:t>
            </a:r>
          </a:p>
        </p:txBody>
      </p:sp>
      <p:sp>
        <p:nvSpPr>
          <p:cNvPr id="18" name="Rounded Rectangular Callout 7">
            <a:extLst>
              <a:ext uri="{FF2B5EF4-FFF2-40B4-BE49-F238E27FC236}">
                <a16:creationId xmlns:a16="http://schemas.microsoft.com/office/drawing/2014/main" id="{F0F6549E-816C-4960-9E14-E1868864D712}"/>
              </a:ext>
            </a:extLst>
          </p:cNvPr>
          <p:cNvSpPr/>
          <p:nvPr/>
        </p:nvSpPr>
        <p:spPr>
          <a:xfrm>
            <a:off x="5876461" y="4805000"/>
            <a:ext cx="3779520" cy="572790"/>
          </a:xfrm>
          <a:prstGeom prst="wedgeRoundRectCallout">
            <a:avLst>
              <a:gd name="adj1" fmla="val -112766"/>
              <a:gd name="adj2" fmla="val -113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course grades (in snap vector order) for all students.</a:t>
            </a:r>
          </a:p>
        </p:txBody>
      </p:sp>
      <p:sp>
        <p:nvSpPr>
          <p:cNvPr id="19" name="Rounded Rectangular Callout 7">
            <a:extLst>
              <a:ext uri="{FF2B5EF4-FFF2-40B4-BE49-F238E27FC236}">
                <a16:creationId xmlns:a16="http://schemas.microsoft.com/office/drawing/2014/main" id="{6ED1AF6C-410B-4D4D-B3E3-847E99E3C1AE}"/>
              </a:ext>
            </a:extLst>
          </p:cNvPr>
          <p:cNvSpPr/>
          <p:nvPr/>
        </p:nvSpPr>
        <p:spPr>
          <a:xfrm>
            <a:off x="5835822" y="5532572"/>
            <a:ext cx="3827291" cy="764018"/>
          </a:xfrm>
          <a:prstGeom prst="wedgeRoundRectCallout">
            <a:avLst>
              <a:gd name="adj1" fmla="val -95294"/>
              <a:gd name="adj2" fmla="val -88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all student schedules (in </a:t>
            </a:r>
            <a:r>
              <a:rPr lang="en-US" dirty="0" err="1"/>
              <a:t>csg</a:t>
            </a:r>
            <a:r>
              <a:rPr lang="en-US" dirty="0"/>
              <a:t> vector order.)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B2AFF75-946A-4703-B69C-97D3EECA6B47}"/>
              </a:ext>
            </a:extLst>
          </p:cNvPr>
          <p:cNvSpPr/>
          <p:nvPr/>
        </p:nvSpPr>
        <p:spPr>
          <a:xfrm>
            <a:off x="1295400" y="891860"/>
            <a:ext cx="2514600" cy="1511600"/>
          </a:xfrm>
          <a:prstGeom prst="wedgeRoundRectCallout">
            <a:avLst>
              <a:gd name="adj1" fmla="val 147201"/>
              <a:gd name="adj2" fmla="val -44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tabLst>
                <a:tab pos="457200" algn="l"/>
              </a:tabLst>
            </a:pPr>
            <a:r>
              <a:rPr lang="en-US"/>
              <a:t>vector&lt;Snap&gt; snaps;</a:t>
            </a:r>
          </a:p>
          <a:p>
            <a:pPr>
              <a:tabLst>
                <a:tab pos="457200" algn="l"/>
              </a:tabLst>
            </a:pPr>
            <a:r>
              <a:rPr lang="en-US"/>
              <a:t>vector&lt;Csg&gt; csgs;</a:t>
            </a:r>
          </a:p>
          <a:p>
            <a:pPr>
              <a:tabLst>
                <a:tab pos="457200" algn="l"/>
              </a:tabLst>
            </a:pPr>
            <a:r>
              <a:rPr lang="en-US"/>
              <a:t>vector&lt;Cdh&gt; cdhs;</a:t>
            </a:r>
          </a:p>
          <a:p>
            <a:pPr>
              <a:tabLst>
                <a:tab pos="457200" algn="l"/>
              </a:tabLst>
            </a:pPr>
            <a:r>
              <a:rPr lang="en-US"/>
              <a:t>vector&lt;Cr&gt; crs;</a:t>
            </a:r>
            <a:endParaRPr lang="en-US" dirty="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F139A85-18DD-4642-BA83-C65D6262B7DE}"/>
              </a:ext>
            </a:extLst>
          </p:cNvPr>
          <p:cNvSpPr/>
          <p:nvPr/>
        </p:nvSpPr>
        <p:spPr>
          <a:xfrm>
            <a:off x="1057353" y="5714860"/>
            <a:ext cx="4112660" cy="918219"/>
          </a:xfrm>
          <a:prstGeom prst="wedgeRoundRectCallout">
            <a:avLst>
              <a:gd name="adj1" fmla="val 76514"/>
              <a:gd name="adj2" fmla="val -479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28600" algn="l"/>
              </a:tabLst>
            </a:pPr>
            <a:r>
              <a:rPr lang="en-US" sz="1200" dirty="0"/>
              <a:t>Create pdf or jpg of UML diagram – must be of reasonable size (&lt; ~4M.)  Zip pdf, or jpg in submission folder.  Not required to include friends in UML diagram.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175E78D-090F-4EFF-A17F-D6CA26DF25DB}"/>
              </a:ext>
            </a:extLst>
          </p:cNvPr>
          <p:cNvSpPr/>
          <p:nvPr/>
        </p:nvSpPr>
        <p:spPr>
          <a:xfrm>
            <a:off x="1057354" y="2492392"/>
            <a:ext cx="4255613" cy="3040181"/>
          </a:xfrm>
          <a:prstGeom prst="wedgeRoundRectCallout">
            <a:avLst>
              <a:gd name="adj1" fmla="val 73670"/>
              <a:gd name="adj2" fmla="val -85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string toString() const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{   stringstream out;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"snap(" &lt;&lt; this-&gt;</a:t>
            </a:r>
            <a:r>
              <a:rPr lang="en-US" sz="1000" dirty="0" err="1"/>
              <a:t>studentId</a:t>
            </a:r>
            <a:r>
              <a:rPr lang="en-US" sz="1000" dirty="0"/>
              <a:t>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"," &lt;&lt; this-&gt;studentName;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"," &lt;&lt; this-&gt;</a:t>
            </a:r>
            <a:r>
              <a:rPr lang="en-US" sz="1000" dirty="0" err="1"/>
              <a:t>studentAddress</a:t>
            </a:r>
            <a:r>
              <a:rPr lang="en-US" sz="1000" dirty="0"/>
              <a:t>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"," &lt;&lt; this-&gt;</a:t>
            </a:r>
            <a:r>
              <a:rPr lang="en-US" sz="1000" dirty="0" err="1"/>
              <a:t>studentPhone</a:t>
            </a:r>
            <a:r>
              <a:rPr lang="en-US" sz="1000" dirty="0"/>
              <a:t> &lt;&lt; ")";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return </a:t>
            </a:r>
            <a:r>
              <a:rPr lang="en-US" sz="1000" dirty="0" err="1"/>
              <a:t>out.str</a:t>
            </a:r>
            <a:r>
              <a:rPr lang="en-US" sz="1000" dirty="0"/>
              <a:t>();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}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friend ostream&amp; operator&lt;&lt; (ostream&amp; </a:t>
            </a:r>
            <a:r>
              <a:rPr lang="en-US" sz="1000" dirty="0" err="1"/>
              <a:t>os</a:t>
            </a:r>
            <a:r>
              <a:rPr lang="en-US" sz="1000" dirty="0"/>
              <a:t>, const Snap&amp; snap)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{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</a:t>
            </a:r>
            <a:r>
              <a:rPr lang="en-US" sz="1000" dirty="0" err="1"/>
              <a:t>os</a:t>
            </a:r>
            <a:r>
              <a:rPr lang="en-US" sz="1000" dirty="0"/>
              <a:t> &lt;&lt; </a:t>
            </a:r>
            <a:r>
              <a:rPr lang="en-US" sz="1000" dirty="0" err="1"/>
              <a:t>snap.toString</a:t>
            </a:r>
            <a:r>
              <a:rPr lang="en-US" sz="1000" dirty="0"/>
              <a:t>();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return </a:t>
            </a:r>
            <a:r>
              <a:rPr lang="en-US" sz="1000" dirty="0" err="1"/>
              <a:t>os</a:t>
            </a:r>
            <a:r>
              <a:rPr lang="en-US" sz="1000" dirty="0"/>
              <a:t>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50" y="900114"/>
            <a:ext cx="533400" cy="304800"/>
          </a:xfrm>
        </p:spPr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C5BC8-5F28-43E8-93EC-166C51DB15B8}"/>
              </a:ext>
            </a:extLst>
          </p:cNvPr>
          <p:cNvSpPr txBox="1"/>
          <p:nvPr/>
        </p:nvSpPr>
        <p:spPr>
          <a:xfrm>
            <a:off x="4807743" y="138213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Class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F755E-7D62-4363-B770-926EBD72E622}"/>
              </a:ext>
            </a:extLst>
          </p:cNvPr>
          <p:cNvSpPr txBox="1"/>
          <p:nvPr/>
        </p:nvSpPr>
        <p:spPr>
          <a:xfrm>
            <a:off x="4807744" y="1909875"/>
            <a:ext cx="2050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Data Members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708E3-C47F-478D-8328-EC9C2C911C9D}"/>
              </a:ext>
            </a:extLst>
          </p:cNvPr>
          <p:cNvSpPr txBox="1"/>
          <p:nvPr/>
        </p:nvSpPr>
        <p:spPr>
          <a:xfrm>
            <a:off x="4807744" y="2437615"/>
            <a:ext cx="2050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Class Methods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D4B8F-E56C-47E5-BD62-2705DD7EF3C7}"/>
              </a:ext>
            </a:extLst>
          </p:cNvPr>
          <p:cNvGrpSpPr/>
          <p:nvPr/>
        </p:nvGrpSpPr>
        <p:grpSpPr>
          <a:xfrm>
            <a:off x="1387975" y="1401587"/>
            <a:ext cx="3383280" cy="2304576"/>
            <a:chOff x="533400" y="3269373"/>
            <a:chExt cx="2199396" cy="17983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61257F-5825-40F0-BD02-6AA5FBE84F50}"/>
                </a:ext>
              </a:extLst>
            </p:cNvPr>
            <p:cNvSpPr txBox="1"/>
            <p:nvPr/>
          </p:nvSpPr>
          <p:spPr>
            <a:xfrm>
              <a:off x="533400" y="3269373"/>
              <a:ext cx="2199396" cy="2881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Vehicle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E9B7A2-81D3-478E-AAB7-40FDAB746879}"/>
                </a:ext>
              </a:extLst>
            </p:cNvPr>
            <p:cNvSpPr txBox="1"/>
            <p:nvPr/>
          </p:nvSpPr>
          <p:spPr>
            <a:xfrm>
              <a:off x="533400" y="3538653"/>
              <a:ext cx="2199396" cy="4563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vid:int</a:t>
              </a:r>
              <a:endParaRPr lang="en-US" sz="16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make:string</a:t>
              </a:r>
              <a:endParaRPr lang="en-US" sz="16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A249D9-2EFE-48F4-B3D6-CBEC08D81690}"/>
                </a:ext>
              </a:extLst>
            </p:cNvPr>
            <p:cNvSpPr txBox="1"/>
            <p:nvPr/>
          </p:nvSpPr>
          <p:spPr>
            <a:xfrm>
              <a:off x="533400" y="3997394"/>
              <a:ext cx="2199396" cy="10702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+Vehicle(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mk:string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vid:int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+~Vehicle()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getVID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():int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getMake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+toString():string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118C010-E722-462B-A705-ACFAFD9FA4FA}"/>
              </a:ext>
            </a:extLst>
          </p:cNvPr>
          <p:cNvGrpSpPr/>
          <p:nvPr/>
        </p:nvGrpSpPr>
        <p:grpSpPr>
          <a:xfrm>
            <a:off x="4789606" y="4987725"/>
            <a:ext cx="4537275" cy="1530834"/>
            <a:chOff x="3875205" y="4987725"/>
            <a:chExt cx="4537275" cy="15308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AF0FCD-2A86-472A-B2CF-964FB432DB11}"/>
                </a:ext>
              </a:extLst>
            </p:cNvPr>
            <p:cNvGrpSpPr/>
            <p:nvPr/>
          </p:nvGrpSpPr>
          <p:grpSpPr>
            <a:xfrm>
              <a:off x="3875205" y="5105400"/>
              <a:ext cx="1569720" cy="163319"/>
              <a:chOff x="3688080" y="5332084"/>
              <a:chExt cx="1569720" cy="163319"/>
            </a:xfrm>
          </p:grpSpPr>
          <p:sp>
            <p:nvSpPr>
              <p:cNvPr id="36" name="Diamond 35">
                <a:extLst>
                  <a:ext uri="{FF2B5EF4-FFF2-40B4-BE49-F238E27FC236}">
                    <a16:creationId xmlns:a16="http://schemas.microsoft.com/office/drawing/2014/main" id="{F8DE06A2-C7B0-4E7F-9EBA-8FDA00E839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88080" y="5332084"/>
                <a:ext cx="274320" cy="163319"/>
              </a:xfrm>
              <a:prstGeom prst="diamond">
                <a:avLst/>
              </a:prstGeom>
              <a:solidFill>
                <a:schemeClr val="bg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0654A78-987C-475B-B861-4302D493B920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 flipV="1">
                <a:off x="3962400" y="5413743"/>
                <a:ext cx="1295400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105E22-2F89-42FA-A6FB-EE0387A2A19E}"/>
                </a:ext>
              </a:extLst>
            </p:cNvPr>
            <p:cNvGrpSpPr/>
            <p:nvPr/>
          </p:nvGrpSpPr>
          <p:grpSpPr>
            <a:xfrm>
              <a:off x="5029200" y="4987725"/>
              <a:ext cx="3383280" cy="1530834"/>
              <a:chOff x="533399" y="5447244"/>
              <a:chExt cx="2397517" cy="112735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66574B-0408-4ACF-A9E5-D2F8690975D9}"/>
                  </a:ext>
                </a:extLst>
              </p:cNvPr>
              <p:cNvSpPr txBox="1"/>
              <p:nvPr/>
            </p:nvSpPr>
            <p:spPr>
              <a:xfrm>
                <a:off x="533399" y="5447244"/>
                <a:ext cx="2397516" cy="271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Engine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D4792-86CD-4649-8271-CD1D7D107E52}"/>
                  </a:ext>
                </a:extLst>
              </p:cNvPr>
              <p:cNvSpPr txBox="1"/>
              <p:nvPr/>
            </p:nvSpPr>
            <p:spPr>
              <a:xfrm>
                <a:off x="533399" y="5716488"/>
                <a:ext cx="2397516" cy="249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cylinders:int</a:t>
                </a:r>
                <a:endParaRPr 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EEDB9-29C6-4A86-8CC5-1731FECD6154}"/>
                  </a:ext>
                </a:extLst>
              </p:cNvPr>
              <p:cNvSpPr txBox="1"/>
              <p:nvPr/>
            </p:nvSpPr>
            <p:spPr>
              <a:xfrm>
                <a:off x="533400" y="5962626"/>
                <a:ext cx="2397516" cy="61197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+Engine(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cyl:int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getCylinders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():int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+toString():string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9F618B8-7D0F-4D04-832F-6068B5EB9B52}"/>
              </a:ext>
            </a:extLst>
          </p:cNvPr>
          <p:cNvSpPr txBox="1"/>
          <p:nvPr/>
        </p:nvSpPr>
        <p:spPr>
          <a:xfrm>
            <a:off x="6632518" y="1382135"/>
            <a:ext cx="3383281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The data members and functions are listed by visibility, name, and type.</a:t>
            </a:r>
          </a:p>
          <a:p>
            <a:pPr>
              <a:spcBef>
                <a:spcPts val="600"/>
              </a:spcBef>
            </a:pPr>
            <a:r>
              <a:rPr lang="en-US" sz="1600" b="1" u="sng" dirty="0"/>
              <a:t>Visibility</a:t>
            </a:r>
            <a:endParaRPr lang="en-US" sz="16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'-'</a:t>
            </a:r>
            <a:r>
              <a:rPr lang="en-US" sz="1600" dirty="0"/>
              <a:t> indicates private visibility.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'+' </a:t>
            </a:r>
            <a:r>
              <a:rPr lang="en-US" sz="1600" dirty="0"/>
              <a:t>indicates public visibility.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'#'</a:t>
            </a:r>
            <a:r>
              <a:rPr lang="en-US" sz="1600" dirty="0"/>
              <a:t> indicates protected visibility.</a:t>
            </a:r>
          </a:p>
          <a:p>
            <a:pPr>
              <a:spcBef>
                <a:spcPts val="600"/>
              </a:spcBef>
            </a:pPr>
            <a:r>
              <a:rPr lang="en-US" sz="1600" b="1" u="sng" dirty="0"/>
              <a:t>Type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Data member, function parameter and return types appear after the name.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C28E7E3-B54C-405C-91D0-6AD7A1F97C08}"/>
              </a:ext>
            </a:extLst>
          </p:cNvPr>
          <p:cNvGrpSpPr/>
          <p:nvPr/>
        </p:nvGrpSpPr>
        <p:grpSpPr>
          <a:xfrm>
            <a:off x="1387975" y="3711770"/>
            <a:ext cx="3383280" cy="2974364"/>
            <a:chOff x="473575" y="3711770"/>
            <a:chExt cx="3383280" cy="29743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8365F9-EE7B-4F45-AF31-079F9F897022}"/>
                </a:ext>
              </a:extLst>
            </p:cNvPr>
            <p:cNvGrpSpPr/>
            <p:nvPr/>
          </p:nvGrpSpPr>
          <p:grpSpPr>
            <a:xfrm>
              <a:off x="2076177" y="3711770"/>
              <a:ext cx="193156" cy="1409931"/>
              <a:chOff x="1918363" y="3730194"/>
              <a:chExt cx="193156" cy="140993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F6BA379-7F2A-4BA6-8C92-2BFA0754B6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361352" y="4492424"/>
                <a:ext cx="1295400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FE46B5E-734A-4B37-B4E8-8B47604E682D}"/>
                  </a:ext>
                </a:extLst>
              </p:cNvPr>
              <p:cNvSpPr/>
              <p:nvPr/>
            </p:nvSpPr>
            <p:spPr>
              <a:xfrm>
                <a:off x="1918363" y="3730194"/>
                <a:ext cx="193156" cy="200236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DA171D-0A17-4770-B814-C1900781A0F9}"/>
                </a:ext>
              </a:extLst>
            </p:cNvPr>
            <p:cNvGrpSpPr/>
            <p:nvPr/>
          </p:nvGrpSpPr>
          <p:grpSpPr>
            <a:xfrm>
              <a:off x="473575" y="4419591"/>
              <a:ext cx="3383280" cy="2266543"/>
              <a:chOff x="533399" y="5447244"/>
              <a:chExt cx="2397517" cy="166915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E4CC48-FAD3-484D-923E-FF0A496F1CA4}"/>
                  </a:ext>
                </a:extLst>
              </p:cNvPr>
              <p:cNvSpPr txBox="1"/>
              <p:nvPr/>
            </p:nvSpPr>
            <p:spPr>
              <a:xfrm>
                <a:off x="533399" y="5447244"/>
                <a:ext cx="2397516" cy="271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Car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A11388-C146-408A-A591-8BEAD005BD76}"/>
                  </a:ext>
                </a:extLst>
              </p:cNvPr>
              <p:cNvSpPr txBox="1"/>
              <p:nvPr/>
            </p:nvSpPr>
            <p:spPr>
              <a:xfrm>
                <a:off x="533399" y="5716488"/>
                <a:ext cx="2397516" cy="4306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model:string</a:t>
                </a:r>
                <a:endParaRPr 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engine:Engine</a:t>
                </a:r>
                <a:endParaRPr 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73081A-FD4A-42F4-989B-55F6F1DA089D}"/>
                  </a:ext>
                </a:extLst>
              </p:cNvPr>
              <p:cNvSpPr txBox="1"/>
              <p:nvPr/>
            </p:nvSpPr>
            <p:spPr>
              <a:xfrm>
                <a:off x="533400" y="6141775"/>
                <a:ext cx="2397516" cy="9746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+Car(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mk:string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mdl:string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vid:int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cyl:int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getModel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():string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getEngine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():Engine&amp;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+toString():string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30697D0-2A4B-4887-8025-5F65C21BD831}"/>
              </a:ext>
            </a:extLst>
          </p:cNvPr>
          <p:cNvGrpSpPr/>
          <p:nvPr/>
        </p:nvGrpSpPr>
        <p:grpSpPr>
          <a:xfrm>
            <a:off x="2774815" y="3505200"/>
            <a:ext cx="2833029" cy="829130"/>
            <a:chOff x="1860414" y="3505200"/>
            <a:chExt cx="2833029" cy="82913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F34EA6-47F5-49FC-A5ED-6DE7E720539D}"/>
                </a:ext>
              </a:extLst>
            </p:cNvPr>
            <p:cNvGrpSpPr/>
            <p:nvPr/>
          </p:nvGrpSpPr>
          <p:grpSpPr>
            <a:xfrm>
              <a:off x="2470014" y="3889789"/>
              <a:ext cx="2223429" cy="444541"/>
              <a:chOff x="381000" y="2974580"/>
              <a:chExt cx="2223429" cy="444541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BD111445-CAEE-45A9-8BC2-211693EAE218}"/>
                  </a:ext>
                </a:extLst>
              </p:cNvPr>
              <p:cNvCxnSpPr>
                <a:cxnSpLocks/>
                <a:stCxn id="43" idx="1"/>
                <a:endCxn id="47" idx="6"/>
              </p:cNvCxnSpPr>
              <p:nvPr/>
            </p:nvCxnSpPr>
            <p:spPr>
              <a:xfrm flipH="1" flipV="1">
                <a:off x="381000" y="2974580"/>
                <a:ext cx="623229" cy="2444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929114-F173-484E-8590-874F5B24B80B}"/>
                  </a:ext>
                </a:extLst>
              </p:cNvPr>
              <p:cNvSpPr txBox="1"/>
              <p:nvPr/>
            </p:nvSpPr>
            <p:spPr>
              <a:xfrm>
                <a:off x="1004229" y="3019011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is-a</a:t>
                </a: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B057B1C-B03B-4EB9-9885-1687ECD2A595}"/>
                </a:ext>
              </a:extLst>
            </p:cNvPr>
            <p:cNvSpPr/>
            <p:nvPr/>
          </p:nvSpPr>
          <p:spPr>
            <a:xfrm>
              <a:off x="1860414" y="3505200"/>
              <a:ext cx="609600" cy="7691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DBD1230-6D57-4AA8-BEE2-15F157515877}"/>
              </a:ext>
            </a:extLst>
          </p:cNvPr>
          <p:cNvGrpSpPr/>
          <p:nvPr/>
        </p:nvGrpSpPr>
        <p:grpSpPr>
          <a:xfrm>
            <a:off x="4621965" y="4371039"/>
            <a:ext cx="2586078" cy="1180396"/>
            <a:chOff x="3707565" y="4371039"/>
            <a:chExt cx="2586078" cy="118039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38E2B99-B7DC-4765-A30B-9CE0F2B49A99}"/>
                </a:ext>
              </a:extLst>
            </p:cNvPr>
            <p:cNvGrpSpPr/>
            <p:nvPr/>
          </p:nvGrpSpPr>
          <p:grpSpPr>
            <a:xfrm>
              <a:off x="4227891" y="4371039"/>
              <a:ext cx="2065752" cy="539518"/>
              <a:chOff x="524290" y="2231982"/>
              <a:chExt cx="2065752" cy="539518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6524E35-728F-47FF-8636-92288ED3166D}"/>
                  </a:ext>
                </a:extLst>
              </p:cNvPr>
              <p:cNvCxnSpPr>
                <a:cxnSpLocks/>
                <a:endCxn id="48" idx="7"/>
              </p:cNvCxnSpPr>
              <p:nvPr/>
            </p:nvCxnSpPr>
            <p:spPr>
              <a:xfrm flipH="1">
                <a:off x="524290" y="2547500"/>
                <a:ext cx="569334" cy="22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CB0E4E3-BDB3-423A-B9C7-645354AE4A65}"/>
                  </a:ext>
                </a:extLst>
              </p:cNvPr>
              <p:cNvSpPr txBox="1"/>
              <p:nvPr/>
            </p:nvSpPr>
            <p:spPr>
              <a:xfrm>
                <a:off x="989842" y="2231982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has-a</a:t>
                </a: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57E4C88-CFD2-4143-B976-270872BA4B84}"/>
                </a:ext>
              </a:extLst>
            </p:cNvPr>
            <p:cNvSpPr/>
            <p:nvPr/>
          </p:nvSpPr>
          <p:spPr>
            <a:xfrm>
              <a:off x="3707565" y="4800600"/>
              <a:ext cx="609600" cy="7508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D75936-A4BB-481C-98D0-548AD0C0CFB8}"/>
              </a:ext>
            </a:extLst>
          </p:cNvPr>
          <p:cNvGrpSpPr/>
          <p:nvPr/>
        </p:nvGrpSpPr>
        <p:grpSpPr>
          <a:xfrm>
            <a:off x="1610223" y="3611862"/>
            <a:ext cx="1827993" cy="466533"/>
            <a:chOff x="518623" y="2952588"/>
            <a:chExt cx="1827993" cy="46653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0C89651-1F0D-42E7-A962-9E71D910F72C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 flipV="1">
              <a:off x="518623" y="2952588"/>
              <a:ext cx="227793" cy="266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E095D36-9C04-4AFA-901A-B827004686C5}"/>
                </a:ext>
              </a:extLst>
            </p:cNvPr>
            <p:cNvSpPr txBox="1"/>
            <p:nvPr/>
          </p:nvSpPr>
          <p:spPr>
            <a:xfrm>
              <a:off x="746416" y="3019011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public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6BB7C21-28B6-4FB4-AF68-06D84B1870A1}"/>
              </a:ext>
            </a:extLst>
          </p:cNvPr>
          <p:cNvGrpSpPr/>
          <p:nvPr/>
        </p:nvGrpSpPr>
        <p:grpSpPr>
          <a:xfrm>
            <a:off x="1556421" y="3989591"/>
            <a:ext cx="1871772" cy="884593"/>
            <a:chOff x="474844" y="3065311"/>
            <a:chExt cx="1871772" cy="88459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D5534FA-A4DF-4DD2-A239-4C93133D47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844" y="3355657"/>
              <a:ext cx="312258" cy="5942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29F6E52-C421-4728-A6A2-51F8A902A0AD}"/>
                </a:ext>
              </a:extLst>
            </p:cNvPr>
            <p:cNvSpPr txBox="1"/>
            <p:nvPr/>
          </p:nvSpPr>
          <p:spPr>
            <a:xfrm>
              <a:off x="746416" y="3065311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private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0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94468" y="1915272"/>
            <a:ext cx="1896533" cy="1042091"/>
            <a:chOff x="533400" y="5410200"/>
            <a:chExt cx="2133600" cy="1042091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54102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StudentId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5716488"/>
              <a:ext cx="213360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" y="5990626"/>
              <a:ext cx="2133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Inheritance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785820"/>
            <a:ext cx="1828800" cy="2146112"/>
            <a:chOff x="533400" y="2514600"/>
            <a:chExt cx="2133600" cy="2146112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SNAP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820888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name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address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645049"/>
              <a:ext cx="2133600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getName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getAddr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getPhone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8200" y="3785820"/>
            <a:ext cx="1828800" cy="1781568"/>
            <a:chOff x="533400" y="2514600"/>
            <a:chExt cx="2133600" cy="1781568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Csg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grade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getGrade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37200" y="3785820"/>
            <a:ext cx="1828800" cy="1781568"/>
            <a:chOff x="533400" y="2514600"/>
            <a:chExt cx="2133600" cy="1781568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Cdh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day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hour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getDay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getHour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96200" y="3785820"/>
            <a:ext cx="1828800" cy="1419102"/>
            <a:chOff x="533400" y="2514600"/>
            <a:chExt cx="2133600" cy="1419102"/>
          </a:xfrm>
        </p:grpSpPr>
        <p:sp>
          <p:nvSpPr>
            <p:cNvPr id="34" name="TextBox 3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3400" y="2820888"/>
              <a:ext cx="2133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room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400" y="3287371"/>
              <a:ext cx="21336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getRoom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37200" y="1915271"/>
            <a:ext cx="1828800" cy="1043700"/>
            <a:chOff x="533400" y="2514600"/>
            <a:chExt cx="2133600" cy="1043700"/>
          </a:xfrm>
        </p:grpSpPr>
        <p:sp>
          <p:nvSpPr>
            <p:cNvPr id="38" name="TextBox 37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Course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3400" y="2820888"/>
              <a:ext cx="213360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3096635"/>
              <a:ext cx="2133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Inheritance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785820"/>
            <a:ext cx="1828800" cy="2146112"/>
            <a:chOff x="533400" y="2514600"/>
            <a:chExt cx="2133600" cy="2146112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SNAP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820888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strike="sngStrike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name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address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645049"/>
              <a:ext cx="2133600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getName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getAddr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getPhone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94468" y="1915272"/>
            <a:ext cx="1896533" cy="1042091"/>
            <a:chOff x="533400" y="5410200"/>
            <a:chExt cx="2133600" cy="1042091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54102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StudentID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5716488"/>
              <a:ext cx="213360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" y="5990626"/>
              <a:ext cx="2133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 rot="1800000">
            <a:off x="2107753" y="2911100"/>
            <a:ext cx="443967" cy="884002"/>
            <a:chOff x="1733265" y="2957362"/>
            <a:chExt cx="443967" cy="884002"/>
          </a:xfrm>
        </p:grpSpPr>
        <p:cxnSp>
          <p:nvCxnSpPr>
            <p:cNvPr id="41" name="Straight Arrow Connector 40"/>
            <p:cNvCxnSpPr>
              <a:endCxn id="42" idx="3"/>
            </p:cNvCxnSpPr>
            <p:nvPr/>
          </p:nvCxnSpPr>
          <p:spPr>
            <a:xfrm rot="19800000" flipV="1">
              <a:off x="1733265" y="3176196"/>
              <a:ext cx="443967" cy="665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>
              <a:off x="1905000" y="2957362"/>
              <a:ext cx="152400" cy="152400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78200" y="1915272"/>
            <a:ext cx="3987800" cy="3652117"/>
            <a:chOff x="2463800" y="1915271"/>
            <a:chExt cx="3987800" cy="3652117"/>
          </a:xfrm>
        </p:grpSpPr>
        <p:grpSp>
          <p:nvGrpSpPr>
            <p:cNvPr id="25" name="Group 24"/>
            <p:cNvGrpSpPr/>
            <p:nvPr/>
          </p:nvGrpSpPr>
          <p:grpSpPr>
            <a:xfrm>
              <a:off x="2463800" y="3785820"/>
              <a:ext cx="1828800" cy="1781568"/>
              <a:chOff x="533400" y="2514600"/>
              <a:chExt cx="2133600" cy="178156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Csg</a:t>
                </a:r>
                <a:endPara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3400" y="2820888"/>
                <a:ext cx="213360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-int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studID</a:t>
                </a:r>
                <a:endPara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grade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3400" y="3465171"/>
                <a:ext cx="213360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+int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getStudID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getGrade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622800" y="1915271"/>
              <a:ext cx="1828800" cy="1043700"/>
              <a:chOff x="533400" y="2514600"/>
              <a:chExt cx="2133600" cy="10437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Course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3400" y="2820888"/>
                <a:ext cx="2133600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3400" y="3096635"/>
                <a:ext cx="2133600" cy="46166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2400000">
              <a:off x="4039317" y="2835785"/>
              <a:ext cx="693373" cy="971040"/>
              <a:chOff x="1585788" y="2957362"/>
              <a:chExt cx="693373" cy="971040"/>
            </a:xfrm>
          </p:grpSpPr>
          <p:cxnSp>
            <p:nvCxnSpPr>
              <p:cNvPr id="46" name="Straight Arrow Connector 45"/>
              <p:cNvCxnSpPr>
                <a:endCxn id="47" idx="3"/>
              </p:cNvCxnSpPr>
              <p:nvPr/>
            </p:nvCxnSpPr>
            <p:spPr>
              <a:xfrm rot="19200000" flipV="1">
                <a:off x="1585788" y="3253680"/>
                <a:ext cx="693373" cy="6747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Isosceles Triangle 46"/>
              <p:cNvSpPr/>
              <p:nvPr/>
            </p:nvSpPr>
            <p:spPr>
              <a:xfrm>
                <a:off x="1905000" y="2957362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537200" y="2971800"/>
            <a:ext cx="1828800" cy="2595588"/>
            <a:chOff x="4622800" y="2971800"/>
            <a:chExt cx="1828800" cy="2595588"/>
          </a:xfrm>
        </p:grpSpPr>
        <p:grpSp>
          <p:nvGrpSpPr>
            <p:cNvPr id="29" name="Group 28"/>
            <p:cNvGrpSpPr/>
            <p:nvPr/>
          </p:nvGrpSpPr>
          <p:grpSpPr>
            <a:xfrm>
              <a:off x="4622800" y="3785820"/>
              <a:ext cx="1828800" cy="1781568"/>
              <a:chOff x="533400" y="2514600"/>
              <a:chExt cx="2133600" cy="178156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Cdh</a:t>
                </a:r>
                <a:endPara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3400" y="2820888"/>
                <a:ext cx="213360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day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hour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3400" y="3465171"/>
                <a:ext cx="213360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getDay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getHour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448300" y="2971800"/>
              <a:ext cx="152400" cy="814020"/>
              <a:chOff x="2578100" y="2998150"/>
              <a:chExt cx="152400" cy="814020"/>
            </a:xfrm>
          </p:grpSpPr>
          <p:cxnSp>
            <p:nvCxnSpPr>
              <p:cNvPr id="49" name="Straight Arrow Connector 48"/>
              <p:cNvCxnSpPr>
                <a:stCxn id="30" idx="0"/>
                <a:endCxn id="50" idx="3"/>
              </p:cNvCxnSpPr>
              <p:nvPr/>
            </p:nvCxnSpPr>
            <p:spPr>
              <a:xfrm flipH="1" flipV="1">
                <a:off x="2654300" y="3150550"/>
                <a:ext cx="12700" cy="6616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Isosceles Triangle 49"/>
              <p:cNvSpPr/>
              <p:nvPr/>
            </p:nvSpPr>
            <p:spPr>
              <a:xfrm>
                <a:off x="2578100" y="2998150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 rot="19800000" flipH="1">
            <a:off x="3815629" y="2911099"/>
            <a:ext cx="443967" cy="884002"/>
            <a:chOff x="1733265" y="2957362"/>
            <a:chExt cx="443967" cy="884002"/>
          </a:xfrm>
        </p:grpSpPr>
        <p:cxnSp>
          <p:nvCxnSpPr>
            <p:cNvPr id="55" name="Straight Arrow Connector 54"/>
            <p:cNvCxnSpPr>
              <a:endCxn id="56" idx="3"/>
            </p:cNvCxnSpPr>
            <p:nvPr/>
          </p:nvCxnSpPr>
          <p:spPr>
            <a:xfrm rot="19800000" flipV="1">
              <a:off x="1733265" y="3176196"/>
              <a:ext cx="443967" cy="665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/>
            <p:cNvSpPr/>
            <p:nvPr/>
          </p:nvSpPr>
          <p:spPr>
            <a:xfrm>
              <a:off x="1905000" y="2957362"/>
              <a:ext cx="152400" cy="152400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34046" y="2823120"/>
            <a:ext cx="2290955" cy="2381802"/>
            <a:chOff x="6319645" y="2823120"/>
            <a:chExt cx="2290955" cy="2381802"/>
          </a:xfrm>
        </p:grpSpPr>
        <p:grpSp>
          <p:nvGrpSpPr>
            <p:cNvPr id="33" name="Group 32"/>
            <p:cNvGrpSpPr/>
            <p:nvPr/>
          </p:nvGrpSpPr>
          <p:grpSpPr>
            <a:xfrm>
              <a:off x="6781800" y="3785820"/>
              <a:ext cx="1828800" cy="1419102"/>
              <a:chOff x="533400" y="2514600"/>
              <a:chExt cx="2133600" cy="141910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Cr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3400" y="2820888"/>
                <a:ext cx="2133600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room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3400" y="3287371"/>
                <a:ext cx="2133600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getRoom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19200000" flipH="1">
              <a:off x="6319645" y="2823120"/>
              <a:ext cx="693373" cy="971040"/>
              <a:chOff x="1585788" y="2957362"/>
              <a:chExt cx="693373" cy="971040"/>
            </a:xfrm>
          </p:grpSpPr>
          <p:cxnSp>
            <p:nvCxnSpPr>
              <p:cNvPr id="58" name="Straight Arrow Connector 57"/>
              <p:cNvCxnSpPr>
                <a:endCxn id="59" idx="3"/>
              </p:cNvCxnSpPr>
              <p:nvPr/>
            </p:nvCxnSpPr>
            <p:spPr>
              <a:xfrm rot="19200000" flipV="1">
                <a:off x="1585788" y="3253680"/>
                <a:ext cx="693373" cy="6747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/>
              <p:cNvSpPr/>
              <p:nvPr/>
            </p:nvSpPr>
            <p:spPr>
              <a:xfrm>
                <a:off x="1905000" y="2957362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C29B7A-B7C4-4A8D-8926-DE463C3754D6}"/>
              </a:ext>
            </a:extLst>
          </p:cNvPr>
          <p:cNvSpPr txBox="1"/>
          <p:nvPr/>
        </p:nvSpPr>
        <p:spPr>
          <a:xfrm>
            <a:off x="7675966" y="149453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process is known as </a:t>
            </a:r>
            <a:r>
              <a:rPr lang="en-US" sz="1600" b="1" i="1" dirty="0">
                <a:solidFill>
                  <a:srgbClr val="FF0000"/>
                </a:solidFill>
              </a:rPr>
              <a:t>refactoring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is often used in object-oriented design.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DBC866-A52F-4B7D-A04C-BCCC33B8E5C5}"/>
              </a:ext>
            </a:extLst>
          </p:cNvPr>
          <p:cNvSpPr txBox="1"/>
          <p:nvPr/>
        </p:nvSpPr>
        <p:spPr>
          <a:xfrm>
            <a:off x="1032933" y="6150049"/>
            <a:ext cx="917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Please carefully read and follow the Lab requirements!</a:t>
            </a:r>
          </a:p>
        </p:txBody>
      </p:sp>
    </p:spTree>
    <p:extLst>
      <p:ext uri="{BB962C8B-B14F-4D97-AF65-F5344CB8AC3E}">
        <p14:creationId xmlns:p14="http://schemas.microsoft.com/office/powerpoint/2010/main" val="7959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6514</Words>
  <Application>Microsoft Office PowerPoint</Application>
  <PresentationFormat>Custom</PresentationFormat>
  <Paragraphs>920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Comic Sans MS</vt:lpstr>
      <vt:lpstr>Consolas</vt:lpstr>
      <vt:lpstr>Courier New</vt:lpstr>
      <vt:lpstr>Tw Cen MT</vt:lpstr>
      <vt:lpstr>Wingdings</vt:lpstr>
      <vt:lpstr>CS 235 Theme</vt:lpstr>
      <vt:lpstr>PowerPoint Presentation</vt:lpstr>
      <vt:lpstr>Tip #11: Virtual Functions</vt:lpstr>
      <vt:lpstr>PowerPoint Presentation</vt:lpstr>
      <vt:lpstr>S.N.A.P Lab</vt:lpstr>
      <vt:lpstr>Example SNAP Input/Output</vt:lpstr>
      <vt:lpstr>PowerPoint Presentation</vt:lpstr>
      <vt:lpstr>UML</vt:lpstr>
      <vt:lpstr>SNAP Inheritance</vt:lpstr>
      <vt:lpstr>SNAP Inheritance</vt:lpstr>
      <vt:lpstr>SNAP Inheritance</vt:lpstr>
      <vt:lpstr>Public, Protected, Private Inheritance</vt:lpstr>
      <vt:lpstr>The No-Parameter Constructor</vt:lpstr>
      <vt:lpstr>Follow-up Questions...</vt:lpstr>
      <vt:lpstr>Chapter 4</vt:lpstr>
      <vt:lpstr>Chapter 4 Objectives</vt:lpstr>
      <vt:lpstr>Sequence Classes</vt:lpstr>
      <vt:lpstr>PowerPoint Presentation</vt:lpstr>
      <vt:lpstr>Template Classes</vt:lpstr>
      <vt:lpstr>C++ Templates</vt:lpstr>
      <vt:lpstr>The Vector</vt:lpstr>
      <vt:lpstr>A Vector Class Object</vt:lpstr>
      <vt:lpstr>String Vector</vt:lpstr>
      <vt:lpstr>Specification of the vector Class</vt:lpstr>
      <vt:lpstr>Function at and Subscript Operator</vt:lpstr>
      <vt:lpstr>PowerPoint Presentation</vt:lpstr>
      <vt:lpstr>Vectors vs. Static Arrays</vt:lpstr>
      <vt:lpstr>Traversing STL Vectors w/Iterators</vt:lpstr>
      <vt:lpstr>Tip #12: File Organization (Best Practice)</vt:lpstr>
      <vt:lpstr>PowerPoint Presentation</vt:lpstr>
      <vt:lpstr>Follow-up Questions...</vt:lpstr>
      <vt:lpstr>PowerPoint Presentation</vt:lpstr>
      <vt:lpstr>A Vector Class Object</vt:lpstr>
      <vt:lpstr>Vector Default Constructor</vt:lpstr>
      <vt:lpstr>Vector at / Index Operator</vt:lpstr>
      <vt:lpstr>Vector push_back() Function</vt:lpstr>
      <vt:lpstr>Vector reserve() Function</vt:lpstr>
      <vt:lpstr>Vector insert() Function</vt:lpstr>
      <vt:lpstr>Vector erase() Function</vt:lpstr>
      <vt:lpstr>Performance of Vector</vt:lpstr>
      <vt:lpstr>PowerPoint Presentation</vt:lpstr>
      <vt:lpstr>Copying Objects</vt:lpstr>
      <vt:lpstr>Copy Constructor / Assignment Operator</vt:lpstr>
      <vt:lpstr>Shallow Copy</vt:lpstr>
      <vt:lpstr>Deep Copy Constructor</vt:lpstr>
      <vt:lpstr>Deep Assignment Operator</vt:lpstr>
      <vt:lpstr>The Destructor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100</cp:revision>
  <dcterms:created xsi:type="dcterms:W3CDTF">2020-07-19T21:27:39Z</dcterms:created>
  <dcterms:modified xsi:type="dcterms:W3CDTF">2022-05-10T04:13:53Z</dcterms:modified>
</cp:coreProperties>
</file>